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4"/>
    <p:sldMasterId id="2147483704" r:id="rId5"/>
    <p:sldMasterId id="2147483721" r:id="rId6"/>
  </p:sldMasterIdLst>
  <p:notesMasterIdLst>
    <p:notesMasterId r:id="rId52"/>
  </p:notesMasterIdLst>
  <p:sldIdLst>
    <p:sldId id="332" r:id="rId7"/>
    <p:sldId id="284" r:id="rId8"/>
    <p:sldId id="285" r:id="rId9"/>
    <p:sldId id="286" r:id="rId10"/>
    <p:sldId id="288" r:id="rId11"/>
    <p:sldId id="289" r:id="rId12"/>
    <p:sldId id="291" r:id="rId13"/>
    <p:sldId id="292" r:id="rId14"/>
    <p:sldId id="293" r:id="rId15"/>
    <p:sldId id="295" r:id="rId16"/>
    <p:sldId id="296" r:id="rId17"/>
    <p:sldId id="300" r:id="rId18"/>
    <p:sldId id="301" r:id="rId19"/>
    <p:sldId id="302" r:id="rId20"/>
    <p:sldId id="333" r:id="rId21"/>
    <p:sldId id="304" r:id="rId22"/>
    <p:sldId id="305" r:id="rId23"/>
    <p:sldId id="338"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35" r:id="rId46"/>
    <p:sldId id="327" r:id="rId47"/>
    <p:sldId id="328" r:id="rId48"/>
    <p:sldId id="329" r:id="rId49"/>
    <p:sldId id="330" r:id="rId50"/>
    <p:sldId id="336" r:id="rId51"/>
  </p:sldIdLst>
  <p:sldSz cx="9144000" cy="6858000" type="screen4x3"/>
  <p:notesSz cx="6994525" cy="9280525"/>
  <p:embeddedFontLst>
    <p:embeddedFont>
      <p:font typeface="Calibri" pitchFamily="34" charset="0"/>
      <p:regular r:id="rId53"/>
      <p:bold r:id="rId54"/>
      <p:italic r:id="rId55"/>
      <p:boldItalic r:id="rId56"/>
    </p:embeddedFont>
    <p:embeddedFont>
      <p:font typeface="Myriad Web Pro" pitchFamily="34" charset="0"/>
      <p:regular r:id="rId57"/>
      <p:bold r:id="rId58"/>
      <p: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615" autoAdjust="0"/>
    <p:restoredTop sz="86364" autoAdjust="0"/>
  </p:normalViewPr>
  <p:slideViewPr>
    <p:cSldViewPr>
      <p:cViewPr varScale="1">
        <p:scale>
          <a:sx n="13" d="100"/>
          <a:sy n="13" d="100"/>
        </p:scale>
        <p:origin x="-1086" y="-108"/>
      </p:cViewPr>
      <p:guideLst>
        <p:guide orient="horz" pos="2160"/>
        <p:guide pos="2880"/>
      </p:guideLst>
    </p:cSldViewPr>
  </p:slideViewPr>
  <p:outlineViewPr>
    <p:cViewPr>
      <p:scale>
        <a:sx n="33" d="100"/>
        <a:sy n="33" d="100"/>
      </p:scale>
      <p:origin x="0" y="19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font" Target="fonts/font3.fntdata"/><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font" Target="fonts/font2.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5.fntdata"/><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4.fntdata"/><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7.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05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2400" y="0"/>
            <a:ext cx="3030538" cy="463550"/>
          </a:xfrm>
          <a:prstGeom prst="rect">
            <a:avLst/>
          </a:prstGeom>
        </p:spPr>
        <p:txBody>
          <a:bodyPr vert="horz" lIns="91440" tIns="45720" rIns="91440" bIns="45720" rtlCol="0"/>
          <a:lstStyle>
            <a:lvl1pPr algn="r">
              <a:defRPr sz="1200"/>
            </a:lvl1pPr>
          </a:lstStyle>
          <a:p>
            <a:fld id="{08053D9B-3575-4C6F-B09C-6181F6E8CAA8}" type="datetimeFigureOut">
              <a:rPr lang="en-US" smtClean="0"/>
              <a:pPr/>
              <a:t>5/18/2011</a:t>
            </a:fld>
            <a:endParaRPr lang="en-US"/>
          </a:p>
        </p:txBody>
      </p:sp>
      <p:sp>
        <p:nvSpPr>
          <p:cNvPr id="4" name="Slide Image Placeholder 3"/>
          <p:cNvSpPr>
            <a:spLocks noGrp="1" noRot="1" noChangeAspect="1"/>
          </p:cNvSpPr>
          <p:nvPr>
            <p:ph type="sldImg" idx="2"/>
          </p:nvPr>
        </p:nvSpPr>
        <p:spPr>
          <a:xfrm>
            <a:off x="1176338" y="695325"/>
            <a:ext cx="4641850" cy="3481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08488"/>
            <a:ext cx="5594350" cy="41767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5388"/>
            <a:ext cx="303053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2400" y="8815388"/>
            <a:ext cx="3030538" cy="463550"/>
          </a:xfrm>
          <a:prstGeom prst="rect">
            <a:avLst/>
          </a:prstGeom>
        </p:spPr>
        <p:txBody>
          <a:bodyPr vert="horz" lIns="91440" tIns="45720" rIns="91440" bIns="45720" rtlCol="0" anchor="b"/>
          <a:lstStyle>
            <a:lvl1pPr algn="r">
              <a:defRPr sz="1200"/>
            </a:lvl1pPr>
          </a:lstStyle>
          <a:p>
            <a:fld id="{AF77ADD7-39B2-459E-840C-22ED224BAD2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77ADD7-39B2-459E-840C-22ED224BAD2C}"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77ADD7-39B2-459E-840C-22ED224BAD2C}"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4069B61-DDA6-4637-B09C-E5CB3B898404}" type="datetimeFigureOut">
              <a:rPr lang="en-US" smtClean="0"/>
              <a:pPr/>
              <a:t>5/18/2011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AB569C8-C1E6-4920-A35B-84A0C71DFD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4069B61-DDA6-4637-B09C-E5CB3B898404}" type="datetimeFigureOut">
              <a:rPr lang="en-US" smtClean="0"/>
              <a:pPr/>
              <a:t>5/18/2011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AB569C8-C1E6-4920-A35B-84A0C71DFDF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2AE0376-DEED-4C10-96B6-C5E7F75A5AA4}" type="datetimeFigureOut">
              <a:rPr lang="en-US"/>
              <a:pPr>
                <a:defRPr/>
              </a:pPr>
              <a:t>5/18/2011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02DCC6C-A399-4B4A-8FFA-00DB393B753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D9C9DA4-922F-4C04-A584-AAF82F6AE12B}" type="datetimeFigureOut">
              <a:rPr lang="en-US"/>
              <a:pPr>
                <a:defRPr/>
              </a:pPr>
              <a:t>5/18/2011</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D859DD-B4CF-4788-9B36-5C7892CBA94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FDAE1B2-C9A1-45B1-A208-2CB8EEF7BF0E}" type="datetimeFigureOut">
              <a:rPr lang="en-US"/>
              <a:pPr>
                <a:defRPr/>
              </a:pPr>
              <a:t>5/18/2011</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A5699ED-847D-45CA-8674-194BBBA8EAD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8"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p:nvSpPr>
        <p:spPr>
          <a:xfrm>
            <a:off x="1371600" y="4343400"/>
            <a:ext cx="6400800" cy="292388"/>
          </a:xfrm>
          <a:prstGeom prst="rect">
            <a:avLst/>
          </a:prstGeom>
        </p:spPr>
        <p:txBody>
          <a:bodyPr wrap="square">
            <a:spAutoFit/>
          </a:bodyPr>
          <a:lstStyle/>
          <a:p>
            <a:pPr lvl="0"/>
            <a:r>
              <a:rPr lang="en-US" sz="1300" b="1" dirty="0" smtClean="0">
                <a:solidFill>
                  <a:schemeClr val="tx2"/>
                </a:solidFill>
              </a:rPr>
              <a:t>For more information please contact Radiation</a:t>
            </a:r>
            <a:r>
              <a:rPr lang="en-US" sz="1300" b="1" baseline="0" dirty="0" smtClean="0">
                <a:solidFill>
                  <a:schemeClr val="tx2"/>
                </a:solidFill>
              </a:rPr>
              <a:t> Studies Branch, CDC</a:t>
            </a:r>
            <a:endParaRPr lang="en-US" sz="1300" b="1" dirty="0" smtClean="0">
              <a:solidFill>
                <a:schemeClr val="tx2"/>
              </a:solidFill>
            </a:endParaRPr>
          </a:p>
        </p:txBody>
      </p:sp>
      <p:sp>
        <p:nvSpPr>
          <p:cNvPr id="11" name="Rectangle 10"/>
          <p:cNvSpPr/>
          <p:nvPr/>
        </p:nvSpPr>
        <p:spPr>
          <a:xfrm>
            <a:off x="1371600" y="4706034"/>
            <a:ext cx="5943600" cy="646331"/>
          </a:xfrm>
          <a:prstGeom prst="rect">
            <a:avLst/>
          </a:prstGeom>
        </p:spPr>
        <p:txBody>
          <a:bodyPr wrap="square">
            <a:spAutoFit/>
          </a:bodyPr>
          <a:lstStyle/>
          <a:p>
            <a:pPr lvl="0"/>
            <a:r>
              <a:rPr lang="en-US" sz="1200" dirty="0" smtClean="0">
                <a:solidFill>
                  <a:schemeClr val="tx2"/>
                </a:solidFill>
              </a:rPr>
              <a:t>4770 Buford Highway NE, Atlanta, GA 30341</a:t>
            </a:r>
          </a:p>
          <a:p>
            <a:pPr lvl="0"/>
            <a:r>
              <a:rPr lang="en-US" sz="1200" dirty="0" smtClean="0">
                <a:solidFill>
                  <a:schemeClr val="tx2"/>
                </a:solidFill>
              </a:rPr>
              <a:t>Telephone,  1-770-488-3800</a:t>
            </a:r>
          </a:p>
          <a:p>
            <a:pPr lvl="0"/>
            <a:r>
              <a:rPr lang="en-US" sz="1200" dirty="0" smtClean="0">
                <a:solidFill>
                  <a:schemeClr val="tx2"/>
                </a:solidFill>
              </a:rPr>
              <a:t>E-mail:: leeanna.allen@orise.orau.gov 	Web: emergency.cdc.gov/radiation</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National Center for Environmental Health</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Division of Environmental Hazards and Health Effects</a:t>
            </a:r>
            <a:endParaRPr lang="en-US" dirty="0"/>
          </a:p>
        </p:txBody>
      </p:sp>
      <p:sp>
        <p:nvSpPr>
          <p:cNvPr id="7" name="Rectangle 6"/>
          <p:cNvSpPr/>
          <p:nvPr/>
        </p:nvSpPr>
        <p:spPr>
          <a:xfrm>
            <a:off x="1371600" y="5421868"/>
            <a:ext cx="5943600" cy="369332"/>
          </a:xfrm>
          <a:prstGeom prst="rect">
            <a:avLst/>
          </a:prstGeom>
        </p:spPr>
        <p:txBody>
          <a:bodyPr wrap="square">
            <a:spAutoFit/>
          </a:bodyPr>
          <a:lstStyle/>
          <a:p>
            <a:pPr lvl="0"/>
            <a:r>
              <a:rPr lang="en-US" sz="900" dirty="0" smtClean="0">
                <a:solidFill>
                  <a:schemeClr val="tx2"/>
                </a:solidFill>
              </a:rPr>
              <a:t>The findings</a:t>
            </a:r>
            <a:r>
              <a:rPr lang="en-US" sz="900" baseline="0" dirty="0" smtClean="0">
                <a:solidFill>
                  <a:schemeClr val="tx2"/>
                </a:solidFill>
              </a:rPr>
              <a:t> and conclusions in this report are those of the authors and do not necessarily represent the official position of the Centers for Disease Control and Prevention.</a:t>
            </a:r>
            <a:endParaRPr lang="en-US" sz="900" dirty="0" smtClean="0">
              <a:solidFill>
                <a:schemeClr val="tx2"/>
              </a:solidFill>
            </a:endParaRPr>
          </a:p>
        </p:txBody>
      </p:sp>
      <p:sp>
        <p:nvSpPr>
          <p:cNvPr id="8" name="Rectangle 7"/>
          <p:cNvSpPr/>
          <p:nvPr userDrawn="1"/>
        </p:nvSpPr>
        <p:spPr>
          <a:xfrm>
            <a:off x="1371600" y="4343400"/>
            <a:ext cx="6400800" cy="292388"/>
          </a:xfrm>
          <a:prstGeom prst="rect">
            <a:avLst/>
          </a:prstGeom>
        </p:spPr>
        <p:txBody>
          <a:bodyPr wrap="square">
            <a:spAutoFit/>
          </a:bodyPr>
          <a:lstStyle/>
          <a:p>
            <a:pPr lvl="0"/>
            <a:r>
              <a:rPr lang="en-US" sz="1300" b="1" dirty="0" smtClean="0">
                <a:solidFill>
                  <a:schemeClr val="tx2"/>
                </a:solidFill>
              </a:rPr>
              <a:t>For more information please contact Radiation</a:t>
            </a:r>
            <a:r>
              <a:rPr lang="en-US" sz="1300" b="1" baseline="0" dirty="0" smtClean="0">
                <a:solidFill>
                  <a:schemeClr val="tx2"/>
                </a:solidFill>
              </a:rPr>
              <a:t> Studies Branch, CDC</a:t>
            </a:r>
            <a:endParaRPr lang="en-US" sz="1300" b="1" dirty="0" smtClean="0">
              <a:solidFill>
                <a:schemeClr val="tx2"/>
              </a:solidFill>
            </a:endParaRPr>
          </a:p>
        </p:txBody>
      </p:sp>
      <p:sp>
        <p:nvSpPr>
          <p:cNvPr id="14" name="Rectangle 13"/>
          <p:cNvSpPr/>
          <p:nvPr userDrawn="1"/>
        </p:nvSpPr>
        <p:spPr>
          <a:xfrm>
            <a:off x="1371600" y="5421868"/>
            <a:ext cx="5943600" cy="369332"/>
          </a:xfrm>
          <a:prstGeom prst="rect">
            <a:avLst/>
          </a:prstGeom>
        </p:spPr>
        <p:txBody>
          <a:bodyPr wrap="square">
            <a:spAutoFit/>
          </a:bodyPr>
          <a:lstStyle/>
          <a:p>
            <a:pPr lvl="0"/>
            <a:r>
              <a:rPr lang="en-US" sz="900" dirty="0" smtClean="0">
                <a:solidFill>
                  <a:schemeClr val="tx2"/>
                </a:solidFill>
              </a:rPr>
              <a:t>The findings</a:t>
            </a:r>
            <a:r>
              <a:rPr lang="en-US" sz="900" baseline="0" dirty="0" smtClean="0">
                <a:solidFill>
                  <a:schemeClr val="tx2"/>
                </a:solidFill>
              </a:rPr>
              <a:t> and conclusions in this report are those of the authors and do not necessarily represent the official position of the Centers for Disease Control and Prevention.</a:t>
            </a:r>
            <a:endParaRPr lang="en-US" sz="900" dirty="0" smtClean="0">
              <a:solidFill>
                <a:schemeClr val="tx2"/>
              </a:solidFill>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800" b="1">
                <a:latin typeface="+mj-lt"/>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bg2"/>
                </a:solidFill>
                <a:latin typeface="+mj-lt"/>
                <a:cs typeface="Arial" pitchFamily="34" charset="0"/>
              </a:defRPr>
            </a:lvl1pPr>
            <a:lvl2pPr>
              <a:defRPr>
                <a:solidFill>
                  <a:schemeClr val="bg2"/>
                </a:solidFill>
                <a:latin typeface="+mj-lt"/>
                <a:cs typeface="Arial" pitchFamily="34" charset="0"/>
              </a:defRPr>
            </a:lvl2pPr>
            <a:lvl3pPr>
              <a:defRPr>
                <a:solidFill>
                  <a:schemeClr val="bg2"/>
                </a:solidFill>
                <a:latin typeface="+mn-lt"/>
                <a:cs typeface="Arial" pitchFamily="34" charset="0"/>
              </a:defRPr>
            </a:lvl3pPr>
            <a:lvl4pPr>
              <a:defRPr>
                <a:solidFill>
                  <a:schemeClr val="bg2"/>
                </a:solidFill>
                <a:latin typeface="+mn-lt"/>
                <a:cs typeface="Arial" pitchFamily="34" charset="0"/>
              </a:defRPr>
            </a:lvl4pPr>
            <a:lvl5pPr>
              <a:defRPr>
                <a:solidFill>
                  <a:schemeClr val="bg2"/>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2AE0376-DEED-4C10-96B6-C5E7F75A5AA4}" type="datetimeFigureOut">
              <a:rPr lang="en-US"/>
              <a:pPr>
                <a:defRPr/>
              </a:pPr>
              <a:t>5/18/2011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02DCC6C-A399-4B4A-8FFA-00DB393B753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2"/>
                </a:solidFill>
                <a:latin typeface="+mj-lt"/>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D9C9DA4-922F-4C04-A584-AAF82F6AE12B}" type="datetimeFigureOut">
              <a:rPr lang="en-US"/>
              <a:pPr>
                <a:defRPr/>
              </a:pPr>
              <a:t>5/18/2011</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D859DD-B4CF-4788-9B36-5C7892CBA945}"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800" b="1">
                <a:latin typeface="+mj-lt"/>
                <a:cs typeface="Arial"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FDAE1B2-C9A1-45B1-A208-2CB8EEF7BF0E}" type="datetimeFigureOut">
              <a:rPr lang="en-US"/>
              <a:pPr>
                <a:defRPr/>
              </a:pPr>
              <a:t>5/18/2011</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A5699ED-847D-45CA-8674-194BBBA8EAD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800"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400">
                <a:solidFill>
                  <a:schemeClr val="bg2"/>
                </a:solidFill>
              </a:defRPr>
            </a:lvl1pPr>
            <a:lvl2pPr>
              <a:defRPr sz="24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solidFill>
                  <a:schemeClr val="bg2"/>
                </a:solidFill>
              </a:defRPr>
            </a:lvl1pPr>
            <a:lvl2pPr>
              <a:defRPr sz="24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4069B61-DDA6-4637-B09C-E5CB3B898404}" type="datetimeFigureOut">
              <a:rPr lang="en-US" smtClean="0"/>
              <a:pPr/>
              <a:t>5/18/2011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AB569C8-C1E6-4920-A35B-84A0C71DFDF2}"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4069B61-DDA6-4637-B09C-E5CB3B898404}" type="datetimeFigureOut">
              <a:rPr lang="en-US" smtClean="0"/>
              <a:pPr/>
              <a:t>5/18/2011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AB569C8-C1E6-4920-A35B-84A0C71DFDF2}"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E5F727-5192-48A0-B1EF-281F7A1B4C4C}"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141C0-E750-4EA0-892B-D300E70639C2}"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2AE0376-DEED-4C10-96B6-C5E7F75A5AA4}" type="datetimeFigureOut">
              <a:rPr lang="en-US" smtClean="0"/>
              <a:pPr>
                <a:defRPr/>
              </a:pPr>
              <a:t>5/18/2011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2DCC6C-A399-4B4A-8FFA-00DB393B753B}"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5F727-5192-48A0-B1EF-281F7A1B4C4C}"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141C0-E750-4EA0-892B-D300E70639C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069B61-DDA6-4637-B09C-E5CB3B898404}"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B569C8-C1E6-4920-A35B-84A0C71DFDF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069B61-DDA6-4637-B09C-E5CB3B898404}" type="datetimeFigureOut">
              <a:rPr lang="en-US" smtClean="0"/>
              <a:pPr/>
              <a:t>5/18/2011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B569C8-C1E6-4920-A35B-84A0C71DFDF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FDAE1B2-C9A1-45B1-A208-2CB8EEF7BF0E}" type="datetimeFigureOut">
              <a:rPr lang="en-US" smtClean="0"/>
              <a:pPr>
                <a:defRPr/>
              </a:pPr>
              <a:t>5/18/2011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A5699ED-847D-45CA-8674-194BBBA8EAD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D9C9DA4-922F-4C04-A584-AAF82F6AE12B}" type="datetimeFigureOut">
              <a:rPr lang="en-US" smtClean="0"/>
              <a:pPr>
                <a:defRPr/>
              </a:pPr>
              <a:t>5/18/2011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ED859DD-B4CF-4788-9B36-5C7892CBA94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5F727-5192-48A0-B1EF-281F7A1B4C4C}"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141C0-E750-4EA0-892B-D300E70639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5F727-5192-48A0-B1EF-281F7A1B4C4C}"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141C0-E750-4EA0-892B-D300E70639C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5F727-5192-48A0-B1EF-281F7A1B4C4C}"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141C0-E750-4EA0-892B-D300E70639C2}"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5F727-5192-48A0-B1EF-281F7A1B4C4C}"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141C0-E750-4EA0-892B-D300E70639C2}"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National Center for Environmental Health</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Division of Environmental Hazards and Health Effects</a:t>
            </a:r>
            <a:endParaRPr lang="en-US" dirty="0"/>
          </a:p>
        </p:txBody>
      </p:sp>
      <p:sp>
        <p:nvSpPr>
          <p:cNvPr id="8" name="Rectangle 7"/>
          <p:cNvSpPr/>
          <p:nvPr userDrawn="1"/>
        </p:nvSpPr>
        <p:spPr>
          <a:xfrm>
            <a:off x="1371600" y="4343400"/>
            <a:ext cx="6400800" cy="292388"/>
          </a:xfrm>
          <a:prstGeom prst="rect">
            <a:avLst/>
          </a:prstGeom>
        </p:spPr>
        <p:txBody>
          <a:bodyPr wrap="square">
            <a:spAutoFit/>
          </a:bodyPr>
          <a:lstStyle/>
          <a:p>
            <a:pPr lvl="0"/>
            <a:r>
              <a:rPr lang="en-US" sz="1300" b="1" dirty="0" smtClean="0">
                <a:solidFill>
                  <a:schemeClr val="tx2"/>
                </a:solidFill>
              </a:rPr>
              <a:t>For more information please contact Radiation</a:t>
            </a:r>
            <a:r>
              <a:rPr lang="en-US" sz="1300" b="1" baseline="0" dirty="0" smtClean="0">
                <a:solidFill>
                  <a:schemeClr val="tx2"/>
                </a:solidFill>
              </a:rPr>
              <a:t> Studies Branch, CDC</a:t>
            </a:r>
            <a:endParaRPr lang="en-US" sz="1300" b="1" dirty="0" smtClean="0">
              <a:solidFill>
                <a:schemeClr val="tx2"/>
              </a:solidFill>
            </a:endParaRPr>
          </a:p>
        </p:txBody>
      </p:sp>
      <p:sp>
        <p:nvSpPr>
          <p:cNvPr id="14" name="Rectangle 13"/>
          <p:cNvSpPr/>
          <p:nvPr userDrawn="1"/>
        </p:nvSpPr>
        <p:spPr>
          <a:xfrm>
            <a:off x="1371600" y="5421868"/>
            <a:ext cx="5943600" cy="369332"/>
          </a:xfrm>
          <a:prstGeom prst="rect">
            <a:avLst/>
          </a:prstGeom>
        </p:spPr>
        <p:txBody>
          <a:bodyPr wrap="square">
            <a:spAutoFit/>
          </a:bodyPr>
          <a:lstStyle/>
          <a:p>
            <a:pPr lvl="0"/>
            <a:r>
              <a:rPr lang="en-US" sz="900" dirty="0" smtClean="0">
                <a:solidFill>
                  <a:schemeClr val="tx2"/>
                </a:solidFill>
              </a:rPr>
              <a:t>The findings</a:t>
            </a:r>
            <a:r>
              <a:rPr lang="en-US" sz="900" baseline="0" dirty="0" smtClean="0">
                <a:solidFill>
                  <a:schemeClr val="tx2"/>
                </a:solidFill>
              </a:rPr>
              <a:t> and conclusions in this report are those of the authors and do not necessarily represent the official position of the Centers for Disease Control and Prevention.</a:t>
            </a:r>
            <a:endParaRPr lang="en-US" sz="900" dirty="0" smtClean="0">
              <a:solidFill>
                <a:schemeClr val="tx2"/>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lvl="0"/>
            <a:r>
              <a:rPr lang="en-US" sz="1300" b="1" dirty="0" smtClean="0">
                <a:solidFill>
                  <a:schemeClr val="tx2"/>
                </a:solidFill>
              </a:rPr>
              <a:t>For more information please contact Radiation</a:t>
            </a:r>
            <a:r>
              <a:rPr lang="en-US" sz="1300" b="1" baseline="0" dirty="0" smtClean="0">
                <a:solidFill>
                  <a:schemeClr val="tx2"/>
                </a:solidFill>
              </a:rPr>
              <a:t> Studies Branch, CDC</a:t>
            </a:r>
            <a:endParaRPr lang="en-US" sz="1300" b="1" dirty="0" smtClean="0">
              <a:solidFill>
                <a:schemeClr val="tx2"/>
              </a:solidFill>
            </a:endParaRPr>
          </a:p>
        </p:txBody>
      </p:sp>
      <p:sp>
        <p:nvSpPr>
          <p:cNvPr id="11" name="Rectangle 10"/>
          <p:cNvSpPr/>
          <p:nvPr userDrawn="1"/>
        </p:nvSpPr>
        <p:spPr>
          <a:xfrm>
            <a:off x="1371600" y="4706034"/>
            <a:ext cx="5943600" cy="646331"/>
          </a:xfrm>
          <a:prstGeom prst="rect">
            <a:avLst/>
          </a:prstGeom>
        </p:spPr>
        <p:txBody>
          <a:bodyPr wrap="square">
            <a:spAutoFit/>
          </a:bodyPr>
          <a:lstStyle/>
          <a:p>
            <a:pPr lvl="0"/>
            <a:r>
              <a:rPr lang="en-US" sz="1200" dirty="0" smtClean="0">
                <a:solidFill>
                  <a:schemeClr val="tx2"/>
                </a:solidFill>
              </a:rPr>
              <a:t>4770 Buford Highway NE, Atlanta, GA 30341</a:t>
            </a:r>
          </a:p>
          <a:p>
            <a:pPr lvl="0"/>
            <a:r>
              <a:rPr lang="en-US" sz="1200" dirty="0" smtClean="0">
                <a:solidFill>
                  <a:schemeClr val="tx2"/>
                </a:solidFill>
              </a:rPr>
              <a:t>Telephone,  1-770-488-3800</a:t>
            </a:r>
          </a:p>
          <a:p>
            <a:pPr lvl="0"/>
            <a:r>
              <a:rPr lang="en-US" sz="1200" dirty="0" smtClean="0">
                <a:solidFill>
                  <a:schemeClr val="tx2"/>
                </a:solidFill>
              </a:rPr>
              <a:t>E-mail: leeanna.allen@orise.orau.gov 	Web: emergency.cdc.gov/radiation</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National Center for Environmental Health</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Division of Environmental Hazards and Health Effects</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pPr lvl="0"/>
            <a:r>
              <a:rPr lang="en-US" sz="900" dirty="0" smtClean="0">
                <a:solidFill>
                  <a:schemeClr val="tx2"/>
                </a:solidFill>
              </a:rPr>
              <a:t>The findings</a:t>
            </a:r>
            <a:r>
              <a:rPr lang="en-US" sz="900" baseline="0" dirty="0" smtClean="0">
                <a:solidFill>
                  <a:schemeClr val="tx2"/>
                </a:solidFill>
              </a:rPr>
              <a:t> and conclusions in this report are those of the authors and do not necessarily represent the official position of the Centers for Disease Control and Prevention.</a:t>
            </a:r>
            <a:endParaRPr lang="en-US" sz="900" dirty="0" smtClean="0">
              <a:solidFill>
                <a:schemeClr val="tx2"/>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7" r:id="rId3"/>
    <p:sldLayoutId id="2147483693" r:id="rId4"/>
    <p:sldLayoutId id="2147483694" r:id="rId5"/>
    <p:sldLayoutId id="2147483686" r:id="rId6"/>
    <p:sldLayoutId id="2147483688" r:id="rId7"/>
    <p:sldLayoutId id="2147483689" r:id="rId8"/>
    <p:sldLayoutId id="2147483690" r:id="rId9"/>
    <p:sldLayoutId id="2147483698" r:id="rId10"/>
    <p:sldLayoutId id="2147483699" r:id="rId11"/>
    <p:sldLayoutId id="2147483700" r:id="rId12"/>
    <p:sldLayoutId id="2147483701" r:id="rId13"/>
    <p:sldLayoutId id="2147483702" r:id="rId14"/>
    <p:sldLayoutId id="2147483703" r:id="rId15"/>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5F727-5192-48A0-B1EF-281F7A1B4C4C}" type="datetimeFigureOut">
              <a:rPr lang="en-US" smtClean="0"/>
              <a:pPr/>
              <a:t>5/18/2011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7141C0-E750-4EA0-892B-D300E70639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33.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3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33.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35.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3.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3" Type="http://schemas.openxmlformats.org/officeDocument/2006/relationships/hyperlink" Target="mailto:cdcinfo@cdc.gov" TargetMode="External"/><Relationship Id="rId2" Type="http://schemas.openxmlformats.org/officeDocument/2006/relationships/notesSlide" Target="../notesSlides/notesSlide44.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4343400"/>
            <a:ext cx="6400800" cy="457200"/>
          </a:xfrm>
        </p:spPr>
        <p:txBody>
          <a:bodyPr/>
          <a:lstStyle/>
          <a:p>
            <a:r>
              <a:rPr lang="en-US" dirty="0" err="1" smtClean="0">
                <a:solidFill>
                  <a:schemeClr val="tx1"/>
                </a:solidFill>
              </a:rPr>
              <a:t>Leeanna</a:t>
            </a:r>
            <a:r>
              <a:rPr lang="en-US" dirty="0" smtClean="0">
                <a:solidFill>
                  <a:schemeClr val="tx1"/>
                </a:solidFill>
              </a:rPr>
              <a:t> Allen, MPH, CHES</a:t>
            </a:r>
            <a:endParaRPr lang="en-US" dirty="0">
              <a:solidFill>
                <a:schemeClr val="tx1"/>
              </a:solidFill>
            </a:endParaRPr>
          </a:p>
        </p:txBody>
      </p:sp>
      <p:sp>
        <p:nvSpPr>
          <p:cNvPr id="3" name="Text Placeholder 2"/>
          <p:cNvSpPr>
            <a:spLocks noGrp="1"/>
          </p:cNvSpPr>
          <p:nvPr>
            <p:ph type="body" sz="quarter" idx="10"/>
          </p:nvPr>
        </p:nvSpPr>
        <p:spPr>
          <a:xfrm>
            <a:off x="1295400" y="4876800"/>
            <a:ext cx="6400800" cy="1295400"/>
          </a:xfrm>
        </p:spPr>
        <p:txBody>
          <a:bodyPr/>
          <a:lstStyle/>
          <a:p>
            <a:r>
              <a:rPr lang="en-US" dirty="0" smtClean="0">
                <a:solidFill>
                  <a:schemeClr val="tx1"/>
                </a:solidFill>
              </a:rPr>
              <a:t>Oak Ridge Institute for Science and Education</a:t>
            </a:r>
          </a:p>
          <a:p>
            <a:endParaRPr lang="en-US" dirty="0" smtClean="0">
              <a:solidFill>
                <a:schemeClr val="tx1"/>
              </a:solidFill>
            </a:endParaRPr>
          </a:p>
          <a:p>
            <a:r>
              <a:rPr lang="en-US" dirty="0" smtClean="0">
                <a:solidFill>
                  <a:schemeClr val="tx1"/>
                </a:solidFill>
              </a:rPr>
              <a:t>March 21, 2011</a:t>
            </a:r>
            <a:endParaRPr lang="en-US" dirty="0">
              <a:solidFill>
                <a:schemeClr val="tx1"/>
              </a:solidFill>
            </a:endParaRPr>
          </a:p>
        </p:txBody>
      </p:sp>
      <p:sp>
        <p:nvSpPr>
          <p:cNvPr id="4" name="Title 3"/>
          <p:cNvSpPr>
            <a:spLocks noGrp="1"/>
          </p:cNvSpPr>
          <p:nvPr>
            <p:ph type="title"/>
          </p:nvPr>
        </p:nvSpPr>
        <p:spPr>
          <a:xfrm>
            <a:off x="457200" y="228600"/>
            <a:ext cx="8229600" cy="1676400"/>
          </a:xfrm>
        </p:spPr>
        <p:txBody>
          <a:bodyPr/>
          <a:lstStyle/>
          <a:p>
            <a:pPr eaLnBrk="0" hangingPunct="0">
              <a:spcBef>
                <a:spcPct val="20000"/>
              </a:spcBef>
            </a:pPr>
            <a:r>
              <a:rPr lang="en-US" dirty="0" smtClean="0"/>
              <a:t>Psychological First Aid in Radiation Disasters</a:t>
            </a:r>
            <a:endParaRPr lang="en-US" dirty="0"/>
          </a:p>
        </p:txBody>
      </p:sp>
      <p:sp>
        <p:nvSpPr>
          <p:cNvPr id="5" name="Text Placeholder 4"/>
          <p:cNvSpPr>
            <a:spLocks noGrp="1"/>
          </p:cNvSpPr>
          <p:nvPr>
            <p:ph type="body" sz="quarter" idx="11"/>
          </p:nvPr>
        </p:nvSpPr>
        <p:spPr>
          <a:xfrm>
            <a:off x="2286000" y="6324600"/>
            <a:ext cx="5105400" cy="182880"/>
          </a:xfrm>
        </p:spPr>
        <p:txBody>
          <a:bodyPr>
            <a:noAutofit/>
          </a:bodyPr>
          <a:lstStyle/>
          <a:p>
            <a:r>
              <a:rPr lang="en-US" dirty="0" smtClean="0">
                <a:solidFill>
                  <a:schemeClr val="tx1"/>
                </a:solidFill>
              </a:rPr>
              <a:t>National Center for Environmental Health</a:t>
            </a:r>
            <a:endParaRPr lang="en-US" dirty="0">
              <a:solidFill>
                <a:schemeClr val="tx1"/>
              </a:solidFill>
            </a:endParaRPr>
          </a:p>
        </p:txBody>
      </p:sp>
      <p:sp>
        <p:nvSpPr>
          <p:cNvPr id="6" name="Text Placeholder 5"/>
          <p:cNvSpPr>
            <a:spLocks noGrp="1"/>
          </p:cNvSpPr>
          <p:nvPr>
            <p:ph type="body" sz="quarter" idx="12"/>
          </p:nvPr>
        </p:nvSpPr>
        <p:spPr/>
        <p:txBody>
          <a:bodyPr>
            <a:normAutofit lnSpcReduction="10000"/>
          </a:bodyPr>
          <a:lstStyle/>
          <a:p>
            <a:r>
              <a:rPr lang="en-US" dirty="0" smtClean="0">
                <a:solidFill>
                  <a:schemeClr val="tx1"/>
                </a:solidFill>
              </a:rPr>
              <a:t>Division of Environmental Hazards and Health Effects</a:t>
            </a:r>
          </a:p>
          <a:p>
            <a:endParaRPr lang="en-US" dirty="0"/>
          </a:p>
        </p:txBody>
      </p:sp>
      <p:pic>
        <p:nvPicPr>
          <p:cNvPr id="8" name="Picture 6" descr="women asking question to volunteer"/>
          <p:cNvPicPr>
            <a:picLocks noChangeAspect="1"/>
          </p:cNvPicPr>
          <p:nvPr/>
        </p:nvPicPr>
        <p:blipFill>
          <a:blip r:embed="rId3" cstate="print"/>
          <a:srcRect/>
          <a:stretch>
            <a:fillRect/>
          </a:stretch>
        </p:blipFill>
        <p:spPr bwMode="auto">
          <a:xfrm>
            <a:off x="2514600" y="1447800"/>
            <a:ext cx="4114800" cy="2743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639762"/>
          </a:xfrm>
        </p:spPr>
        <p:txBody>
          <a:bodyPr/>
          <a:lstStyle/>
          <a:p>
            <a:pPr eaLnBrk="1" hangingPunct="1"/>
            <a:r>
              <a:rPr lang="en-US" sz="2800" b="1" dirty="0" smtClean="0">
                <a:cs typeface="Arial" charset="0"/>
              </a:rPr>
              <a:t>Psychological First Aid in Radiation Disasters</a:t>
            </a:r>
          </a:p>
        </p:txBody>
      </p:sp>
      <p:sp>
        <p:nvSpPr>
          <p:cNvPr id="19459" name="Text Placeholder 2"/>
          <p:cNvSpPr>
            <a:spLocks noGrp="1"/>
          </p:cNvSpPr>
          <p:nvPr>
            <p:ph type="body" idx="1"/>
          </p:nvPr>
        </p:nvSpPr>
        <p:spPr>
          <a:xfrm>
            <a:off x="457200" y="762000"/>
            <a:ext cx="4040188" cy="639763"/>
          </a:xfrm>
        </p:spPr>
        <p:txBody>
          <a:bodyPr/>
          <a:lstStyle/>
          <a:p>
            <a:pPr eaLnBrk="1" hangingPunct="1"/>
            <a:r>
              <a:rPr lang="en-US" dirty="0" smtClean="0">
                <a:latin typeface="+mj-lt"/>
                <a:cs typeface="Arial" charset="0"/>
              </a:rPr>
              <a:t>Do:</a:t>
            </a:r>
          </a:p>
        </p:txBody>
      </p:sp>
      <p:sp>
        <p:nvSpPr>
          <p:cNvPr id="19460" name="Content Placeholder 3"/>
          <p:cNvSpPr>
            <a:spLocks noGrp="1"/>
          </p:cNvSpPr>
          <p:nvPr>
            <p:ph sz="half" idx="2"/>
          </p:nvPr>
        </p:nvSpPr>
        <p:spPr>
          <a:xfrm>
            <a:off x="457200" y="1371600"/>
            <a:ext cx="4040188" cy="3951288"/>
          </a:xfrm>
        </p:spPr>
        <p:txBody>
          <a:bodyPr/>
          <a:lstStyle/>
          <a:p>
            <a:pPr eaLnBrk="1" hangingPunct="1"/>
            <a:r>
              <a:rPr lang="en-US" dirty="0" smtClean="0">
                <a:cs typeface="Arial" charset="0"/>
              </a:rPr>
              <a:t>Actively engage</a:t>
            </a:r>
          </a:p>
          <a:p>
            <a:pPr eaLnBrk="1" hangingPunct="1"/>
            <a:r>
              <a:rPr lang="en-US" dirty="0" smtClean="0">
                <a:cs typeface="Arial" charset="0"/>
              </a:rPr>
              <a:t>Provide accurate information</a:t>
            </a:r>
          </a:p>
          <a:p>
            <a:pPr eaLnBrk="1" hangingPunct="1"/>
            <a:r>
              <a:rPr lang="en-US" dirty="0" smtClean="0">
                <a:cs typeface="Arial" charset="0"/>
              </a:rPr>
              <a:t>Listen</a:t>
            </a:r>
          </a:p>
          <a:p>
            <a:pPr eaLnBrk="1" hangingPunct="1"/>
            <a:r>
              <a:rPr lang="en-US" dirty="0" smtClean="0">
                <a:cs typeface="Arial" charset="0"/>
              </a:rPr>
              <a:t>Use open posture</a:t>
            </a:r>
          </a:p>
          <a:p>
            <a:pPr eaLnBrk="1" hangingPunct="1"/>
            <a:r>
              <a:rPr lang="en-US" dirty="0" smtClean="0">
                <a:cs typeface="Arial" charset="0"/>
              </a:rPr>
              <a:t>Use a soft tone of voice</a:t>
            </a:r>
          </a:p>
          <a:p>
            <a:pPr eaLnBrk="1" hangingPunct="1"/>
            <a:r>
              <a:rPr lang="en-US" dirty="0" smtClean="0">
                <a:cs typeface="Arial" charset="0"/>
              </a:rPr>
              <a:t>Ask simple questions</a:t>
            </a:r>
          </a:p>
          <a:p>
            <a:pPr eaLnBrk="1" hangingPunct="1"/>
            <a:r>
              <a:rPr lang="en-US" dirty="0" smtClean="0">
                <a:cs typeface="Arial" charset="0"/>
              </a:rPr>
              <a:t>Make referrals if necessary</a:t>
            </a:r>
          </a:p>
          <a:p>
            <a:pPr eaLnBrk="1" hangingPunct="1"/>
            <a:r>
              <a:rPr lang="en-US" dirty="0" smtClean="0">
                <a:cs typeface="Arial" charset="0"/>
              </a:rPr>
              <a:t>Be respectful</a:t>
            </a:r>
          </a:p>
        </p:txBody>
      </p:sp>
      <p:sp>
        <p:nvSpPr>
          <p:cNvPr id="19461" name="Text Placeholder 4"/>
          <p:cNvSpPr>
            <a:spLocks noGrp="1"/>
          </p:cNvSpPr>
          <p:nvPr>
            <p:ph type="body" sz="quarter" idx="3"/>
          </p:nvPr>
        </p:nvSpPr>
        <p:spPr>
          <a:xfrm>
            <a:off x="4648200" y="685800"/>
            <a:ext cx="4041775" cy="639763"/>
          </a:xfrm>
        </p:spPr>
        <p:txBody>
          <a:bodyPr/>
          <a:lstStyle/>
          <a:p>
            <a:pPr eaLnBrk="1" hangingPunct="1"/>
            <a:r>
              <a:rPr lang="en-US" dirty="0" smtClean="0">
                <a:cs typeface="Arial" charset="0"/>
              </a:rPr>
              <a:t>Don’t:</a:t>
            </a:r>
          </a:p>
        </p:txBody>
      </p:sp>
      <p:sp>
        <p:nvSpPr>
          <p:cNvPr id="19462" name="Content Placeholder 5"/>
          <p:cNvSpPr>
            <a:spLocks noGrp="1"/>
          </p:cNvSpPr>
          <p:nvPr>
            <p:ph sz="quarter" idx="4"/>
          </p:nvPr>
        </p:nvSpPr>
        <p:spPr>
          <a:xfrm>
            <a:off x="4648200" y="1371600"/>
            <a:ext cx="4041775" cy="3951288"/>
          </a:xfrm>
        </p:spPr>
        <p:txBody>
          <a:bodyPr/>
          <a:lstStyle/>
          <a:p>
            <a:pPr eaLnBrk="1" hangingPunct="1"/>
            <a:r>
              <a:rPr lang="en-US" dirty="0" smtClean="0">
                <a:cs typeface="Arial" charset="0"/>
              </a:rPr>
              <a:t>Make promises you cannot keep</a:t>
            </a:r>
          </a:p>
          <a:p>
            <a:pPr eaLnBrk="1" hangingPunct="1"/>
            <a:r>
              <a:rPr lang="en-US" dirty="0" smtClean="0">
                <a:cs typeface="Arial" charset="0"/>
              </a:rPr>
              <a:t>Force people to share their stories</a:t>
            </a:r>
          </a:p>
          <a:p>
            <a:pPr eaLnBrk="1" hangingPunct="1"/>
            <a:r>
              <a:rPr lang="en-US" dirty="0" smtClean="0">
                <a:cs typeface="Arial" charset="0"/>
              </a:rPr>
              <a:t>Give simple reassurances</a:t>
            </a:r>
          </a:p>
          <a:p>
            <a:pPr eaLnBrk="1" hangingPunct="1"/>
            <a:r>
              <a:rPr lang="en-US" dirty="0" smtClean="0">
                <a:cs typeface="Arial" charset="0"/>
              </a:rPr>
              <a:t>Criticize response or relief efforts</a:t>
            </a:r>
          </a:p>
        </p:txBody>
      </p:sp>
      <p:pic>
        <p:nvPicPr>
          <p:cNvPr id="10" name="Picture 9" descr="Shiho Fukasa for International Herald Tribune &#10;people looking through list"/>
          <p:cNvPicPr>
            <a:picLocks noChangeAspect="1"/>
          </p:cNvPicPr>
          <p:nvPr/>
        </p:nvPicPr>
        <p:blipFill>
          <a:blip r:embed="rId3" cstate="print"/>
          <a:stretch>
            <a:fillRect/>
          </a:stretch>
        </p:blipFill>
        <p:spPr>
          <a:xfrm>
            <a:off x="4724400" y="3886200"/>
            <a:ext cx="3901440" cy="260223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81000"/>
            <a:ext cx="8229600" cy="1143000"/>
          </a:xfrm>
        </p:spPr>
        <p:txBody>
          <a:bodyPr/>
          <a:lstStyle/>
          <a:p>
            <a:r>
              <a:rPr lang="en-US" sz="3600" dirty="0" smtClean="0">
                <a:cs typeface="Arial" charset="0"/>
              </a:rPr>
              <a:t>Use Psychological First Aid to Promote:</a:t>
            </a:r>
          </a:p>
        </p:txBody>
      </p:sp>
      <p:sp>
        <p:nvSpPr>
          <p:cNvPr id="20483" name="Content Placeholder 2"/>
          <p:cNvSpPr>
            <a:spLocks noGrp="1"/>
          </p:cNvSpPr>
          <p:nvPr>
            <p:ph idx="1"/>
          </p:nvPr>
        </p:nvSpPr>
        <p:spPr/>
        <p:txBody>
          <a:bodyPr>
            <a:normAutofit lnSpcReduction="10000"/>
          </a:bodyPr>
          <a:lstStyle/>
          <a:p>
            <a:r>
              <a:rPr lang="en-US" sz="2400" b="1" dirty="0" smtClean="0">
                <a:latin typeface="+mn-lt"/>
                <a:cs typeface="Arial" charset="0"/>
              </a:rPr>
              <a:t>Safety</a:t>
            </a:r>
          </a:p>
          <a:p>
            <a:pPr lvl="1"/>
            <a:r>
              <a:rPr lang="en-US" sz="2400" dirty="0" smtClean="0">
                <a:latin typeface="+mn-lt"/>
                <a:cs typeface="Arial" charset="0"/>
              </a:rPr>
              <a:t>Provide repeated, simple, and accurate information on how to meet basic needs</a:t>
            </a:r>
          </a:p>
          <a:p>
            <a:r>
              <a:rPr lang="en-US" sz="2400" b="1" dirty="0" smtClean="0">
                <a:latin typeface="+mn-lt"/>
                <a:cs typeface="Arial" charset="0"/>
              </a:rPr>
              <a:t>Calm</a:t>
            </a:r>
          </a:p>
          <a:p>
            <a:pPr lvl="1"/>
            <a:r>
              <a:rPr lang="en-US" sz="2400" dirty="0" smtClean="0">
                <a:latin typeface="+mn-lt"/>
                <a:cs typeface="Arial" charset="0"/>
              </a:rPr>
              <a:t>Speak calmly and be compassionate and friendly</a:t>
            </a:r>
          </a:p>
          <a:p>
            <a:r>
              <a:rPr lang="en-US" sz="2400" b="1" dirty="0" smtClean="0">
                <a:latin typeface="+mn-lt"/>
                <a:cs typeface="Arial" charset="0"/>
              </a:rPr>
              <a:t>Connectedness</a:t>
            </a:r>
          </a:p>
          <a:p>
            <a:pPr lvl="1"/>
            <a:r>
              <a:rPr lang="en-US" sz="2400" dirty="0" smtClean="0">
                <a:latin typeface="+mn-lt"/>
                <a:cs typeface="Arial" charset="0"/>
              </a:rPr>
              <a:t>Keep families together</a:t>
            </a:r>
          </a:p>
          <a:p>
            <a:r>
              <a:rPr lang="en-US" sz="2400" b="1" dirty="0" smtClean="0">
                <a:latin typeface="+mn-lt"/>
                <a:cs typeface="Arial" charset="0"/>
              </a:rPr>
              <a:t>Self-Efficacy</a:t>
            </a:r>
          </a:p>
          <a:p>
            <a:pPr lvl="1"/>
            <a:r>
              <a:rPr lang="en-US" sz="2400" dirty="0" smtClean="0">
                <a:latin typeface="+mn-lt"/>
                <a:cs typeface="Arial" charset="0"/>
              </a:rPr>
              <a:t>Give practical suggestions to help empower survivors</a:t>
            </a:r>
          </a:p>
          <a:p>
            <a:r>
              <a:rPr lang="en-US" sz="2400" b="1" dirty="0" smtClean="0">
                <a:latin typeface="+mn-lt"/>
                <a:cs typeface="Arial" charset="0"/>
              </a:rPr>
              <a:t>Help</a:t>
            </a:r>
          </a:p>
          <a:p>
            <a:pPr lvl="1"/>
            <a:r>
              <a:rPr lang="en-US" sz="2400" dirty="0" smtClean="0">
                <a:latin typeface="+mn-lt"/>
                <a:cs typeface="Arial" charset="0"/>
              </a:rPr>
              <a:t>Direct people to available services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normAutofit fontScale="90000"/>
          </a:bodyPr>
          <a:lstStyle/>
          <a:p>
            <a:r>
              <a:rPr lang="en-US" sz="3600" dirty="0" smtClean="0">
                <a:cs typeface="Arial" charset="0"/>
              </a:rPr>
              <a:t>Psychological First Aid in Radiation Disaster Training</a:t>
            </a:r>
          </a:p>
        </p:txBody>
      </p:sp>
      <p:sp>
        <p:nvSpPr>
          <p:cNvPr id="1028" name="Content Placeholder 2"/>
          <p:cNvSpPr>
            <a:spLocks noGrp="1"/>
          </p:cNvSpPr>
          <p:nvPr>
            <p:ph sz="half" idx="1"/>
          </p:nvPr>
        </p:nvSpPr>
        <p:spPr>
          <a:xfrm>
            <a:off x="457200" y="1600200"/>
            <a:ext cx="4419600" cy="4525963"/>
          </a:xfrm>
        </p:spPr>
        <p:txBody>
          <a:bodyPr/>
          <a:lstStyle/>
          <a:p>
            <a:r>
              <a:rPr lang="en-US" sz="2400" dirty="0" smtClean="0">
                <a:cs typeface="Arial" charset="0"/>
              </a:rPr>
              <a:t>Multimedia training product (approx. 75 minutes)</a:t>
            </a:r>
          </a:p>
          <a:p>
            <a:r>
              <a:rPr lang="en-US" sz="2400" dirty="0" smtClean="0">
                <a:cs typeface="Arial" charset="0"/>
              </a:rPr>
              <a:t>Highlights the unique psychological effects of radiation disasters </a:t>
            </a:r>
          </a:p>
          <a:p>
            <a:r>
              <a:rPr lang="en-US" sz="2400" dirty="0" smtClean="0">
                <a:cs typeface="Arial" charset="0"/>
              </a:rPr>
              <a:t>CD-ROM or web training</a:t>
            </a:r>
          </a:p>
          <a:p>
            <a:r>
              <a:rPr lang="en-US" sz="2400" dirty="0" smtClean="0">
                <a:cs typeface="Arial" charset="0"/>
              </a:rPr>
              <a:t>Used as a supplement to existing psychological first aid training</a:t>
            </a:r>
          </a:p>
          <a:p>
            <a:r>
              <a:rPr lang="en-US" sz="2400" dirty="0" smtClean="0">
                <a:cs typeface="Arial" charset="0"/>
              </a:rPr>
              <a:t>Instructor materials available for trainers</a:t>
            </a:r>
          </a:p>
        </p:txBody>
      </p:sp>
      <p:graphicFrame>
        <p:nvGraphicFramePr>
          <p:cNvPr id="1026" name="Object 5"/>
          <p:cNvGraphicFramePr>
            <a:graphicFrameLocks noChangeAspect="1"/>
          </p:cNvGraphicFramePr>
          <p:nvPr>
            <p:ph sz="half" idx="2"/>
          </p:nvPr>
        </p:nvGraphicFramePr>
        <p:xfrm>
          <a:off x="4876800" y="1905000"/>
          <a:ext cx="4038600" cy="3086100"/>
        </p:xfrm>
        <a:graphic>
          <a:graphicData uri="http://schemas.openxmlformats.org/presentationml/2006/ole">
            <p:oleObj spid="_x0000_s1026" name="Bitmap Image" r:id="rId4" imgW="9450119" imgH="7219048" progId="PBrush">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sz="3600" dirty="0" smtClean="0">
                <a:cs typeface="Arial" charset="0"/>
              </a:rPr>
              <a:t>Psychological First Aid in Radiation Disaster Training</a:t>
            </a:r>
          </a:p>
        </p:txBody>
      </p:sp>
      <p:sp>
        <p:nvSpPr>
          <p:cNvPr id="24579" name="Content Placeholder 2"/>
          <p:cNvSpPr>
            <a:spLocks noGrp="1"/>
          </p:cNvSpPr>
          <p:nvPr>
            <p:ph sz="half" idx="1"/>
          </p:nvPr>
        </p:nvSpPr>
        <p:spPr>
          <a:xfrm>
            <a:off x="381000" y="1676400"/>
            <a:ext cx="5486400" cy="4800600"/>
          </a:xfrm>
        </p:spPr>
        <p:txBody>
          <a:bodyPr/>
          <a:lstStyle/>
          <a:p>
            <a:r>
              <a:rPr lang="en-US" sz="2000" dirty="0" smtClean="0">
                <a:cs typeface="Arial" charset="0"/>
              </a:rPr>
              <a:t>Overview of Radiation Disasters</a:t>
            </a:r>
          </a:p>
          <a:p>
            <a:pPr lvl="1"/>
            <a:r>
              <a:rPr lang="en-US" sz="2000" dirty="0" smtClean="0">
                <a:cs typeface="Arial" charset="0"/>
              </a:rPr>
              <a:t>Interview with physicians who observed radiation disaster involving abandoned medical equipment in </a:t>
            </a:r>
            <a:r>
              <a:rPr lang="en-US" sz="2000" dirty="0" err="1" smtClean="0">
                <a:cs typeface="Arial" charset="0"/>
              </a:rPr>
              <a:t>Goiânia</a:t>
            </a:r>
            <a:r>
              <a:rPr lang="en-US" sz="2000" dirty="0" smtClean="0">
                <a:cs typeface="Arial" charset="0"/>
              </a:rPr>
              <a:t>, Brazil</a:t>
            </a:r>
          </a:p>
          <a:p>
            <a:r>
              <a:rPr lang="en-US" sz="2000" dirty="0" smtClean="0">
                <a:cs typeface="Arial" charset="0"/>
              </a:rPr>
              <a:t>Psychosocial Reactions to Radiation Disasters</a:t>
            </a:r>
          </a:p>
          <a:p>
            <a:pPr lvl="1"/>
            <a:r>
              <a:rPr lang="en-US" sz="2000" dirty="0" smtClean="0">
                <a:cs typeface="Arial" charset="0"/>
              </a:rPr>
              <a:t>Interviews with psychologist and his son, who lived near the Three Mile Island nuclear power reactor near Harrisburg, Pennsylvania</a:t>
            </a:r>
          </a:p>
          <a:p>
            <a:r>
              <a:rPr lang="en-US" sz="2000" dirty="0" smtClean="0">
                <a:cs typeface="Arial" charset="0"/>
              </a:rPr>
              <a:t>Psychological First Aid in Radiation Disasters</a:t>
            </a:r>
          </a:p>
          <a:p>
            <a:pPr lvl="1"/>
            <a:r>
              <a:rPr lang="en-US" sz="2000" dirty="0" smtClean="0">
                <a:cs typeface="Arial" charset="0"/>
              </a:rPr>
              <a:t>Call Center</a:t>
            </a:r>
          </a:p>
          <a:p>
            <a:pPr lvl="1"/>
            <a:r>
              <a:rPr lang="en-US" sz="2000" dirty="0" smtClean="0">
                <a:cs typeface="Arial" charset="0"/>
              </a:rPr>
              <a:t>Community Reception Center</a:t>
            </a:r>
          </a:p>
          <a:p>
            <a:pPr lvl="1"/>
            <a:r>
              <a:rPr lang="en-US" sz="2000" dirty="0" smtClean="0">
                <a:cs typeface="Arial" charset="0"/>
              </a:rPr>
              <a:t>Hospital</a:t>
            </a:r>
          </a:p>
        </p:txBody>
      </p:sp>
      <p:pic>
        <p:nvPicPr>
          <p:cNvPr id="24580" name="Content Placeholder 6" descr="CDC Psychological First Aid in Radiation Disasters cover"/>
          <p:cNvPicPr>
            <a:picLocks noGrp="1" noChangeAspect="1"/>
          </p:cNvPicPr>
          <p:nvPr>
            <p:ph sz="half" idx="2"/>
          </p:nvPr>
        </p:nvPicPr>
        <p:blipFill>
          <a:blip r:embed="rId3" cstate="print"/>
          <a:srcRect/>
          <a:stretch>
            <a:fillRect/>
          </a:stretch>
        </p:blipFill>
        <p:spPr>
          <a:xfrm>
            <a:off x="5867400" y="1981200"/>
            <a:ext cx="2952750" cy="2952750"/>
          </a:xfrm>
          <a:ln>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cs typeface="Arial" charset="0"/>
              </a:rPr>
              <a:t>Summary</a:t>
            </a:r>
          </a:p>
        </p:txBody>
      </p:sp>
      <p:sp>
        <p:nvSpPr>
          <p:cNvPr id="25603" name="Content Placeholder 2"/>
          <p:cNvSpPr>
            <a:spLocks noGrp="1"/>
          </p:cNvSpPr>
          <p:nvPr>
            <p:ph idx="1"/>
          </p:nvPr>
        </p:nvSpPr>
        <p:spPr>
          <a:xfrm>
            <a:off x="457200" y="1371600"/>
            <a:ext cx="8229600" cy="4525963"/>
          </a:xfrm>
        </p:spPr>
        <p:txBody>
          <a:bodyPr/>
          <a:lstStyle/>
          <a:p>
            <a:r>
              <a:rPr lang="en-US" sz="2400" dirty="0" smtClean="0">
                <a:latin typeface="+mn-lt"/>
                <a:cs typeface="Arial" charset="0"/>
              </a:rPr>
              <a:t>Population monitoring and addressing psychosocial issues will be major components of the response to a radiation or nuclear incident</a:t>
            </a:r>
          </a:p>
          <a:p>
            <a:r>
              <a:rPr lang="en-US" sz="2400" dirty="0" smtClean="0">
                <a:latin typeface="+mn-lt"/>
                <a:cs typeface="Arial" charset="0"/>
              </a:rPr>
              <a:t>Existing plans and protocols can be modified to address specific radiation concerns</a:t>
            </a:r>
          </a:p>
        </p:txBody>
      </p:sp>
      <p:pic>
        <p:nvPicPr>
          <p:cNvPr id="25604" name="Picture 3" descr="crowd of people"/>
          <p:cNvPicPr>
            <a:picLocks noChangeAspect="1"/>
          </p:cNvPicPr>
          <p:nvPr/>
        </p:nvPicPr>
        <p:blipFill>
          <a:blip r:embed="rId3" cstate="print"/>
          <a:srcRect/>
          <a:stretch>
            <a:fillRect/>
          </a:stretch>
        </p:blipFill>
        <p:spPr bwMode="auto">
          <a:xfrm>
            <a:off x="2133600" y="3657600"/>
            <a:ext cx="4800600" cy="2360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4343400"/>
            <a:ext cx="6400800" cy="457200"/>
          </a:xfrm>
        </p:spPr>
        <p:txBody>
          <a:bodyPr/>
          <a:lstStyle/>
          <a:p>
            <a:r>
              <a:rPr lang="en-US" dirty="0" err="1" smtClean="0">
                <a:solidFill>
                  <a:schemeClr val="tx1"/>
                </a:solidFill>
              </a:rPr>
              <a:t>Leeanna</a:t>
            </a:r>
            <a:r>
              <a:rPr lang="en-US" dirty="0" smtClean="0">
                <a:solidFill>
                  <a:schemeClr val="tx1"/>
                </a:solidFill>
              </a:rPr>
              <a:t> Allen, MPH, CHES</a:t>
            </a:r>
            <a:endParaRPr lang="en-US" dirty="0">
              <a:solidFill>
                <a:schemeClr val="tx1"/>
              </a:solidFill>
            </a:endParaRPr>
          </a:p>
        </p:txBody>
      </p:sp>
      <p:sp>
        <p:nvSpPr>
          <p:cNvPr id="3" name="Text Placeholder 2"/>
          <p:cNvSpPr>
            <a:spLocks noGrp="1"/>
          </p:cNvSpPr>
          <p:nvPr>
            <p:ph type="body" sz="quarter" idx="10"/>
          </p:nvPr>
        </p:nvSpPr>
        <p:spPr>
          <a:xfrm>
            <a:off x="1295400" y="4876800"/>
            <a:ext cx="6400800" cy="1295400"/>
          </a:xfrm>
        </p:spPr>
        <p:txBody>
          <a:bodyPr/>
          <a:lstStyle/>
          <a:p>
            <a:r>
              <a:rPr lang="en-US" dirty="0" smtClean="0"/>
              <a:t>Oak Ridge Institute for Science and Education</a:t>
            </a:r>
          </a:p>
          <a:p>
            <a:endParaRPr lang="en-US" dirty="0" smtClean="0"/>
          </a:p>
          <a:p>
            <a:r>
              <a:rPr lang="en-US" dirty="0" smtClean="0"/>
              <a:t>March 21, 2011</a:t>
            </a:r>
          </a:p>
          <a:p>
            <a:endParaRPr lang="en-US" dirty="0" smtClean="0"/>
          </a:p>
        </p:txBody>
      </p:sp>
      <p:sp>
        <p:nvSpPr>
          <p:cNvPr id="4" name="Title 3"/>
          <p:cNvSpPr>
            <a:spLocks noGrp="1"/>
          </p:cNvSpPr>
          <p:nvPr>
            <p:ph type="title"/>
          </p:nvPr>
        </p:nvSpPr>
        <p:spPr>
          <a:xfrm>
            <a:off x="457200" y="609600"/>
            <a:ext cx="8229600" cy="1676400"/>
          </a:xfrm>
        </p:spPr>
        <p:txBody>
          <a:bodyPr/>
          <a:lstStyle/>
          <a:p>
            <a:pPr eaLnBrk="0" hangingPunct="0">
              <a:spcBef>
                <a:spcPct val="20000"/>
              </a:spcBef>
            </a:pPr>
            <a:r>
              <a:rPr lang="en-US" dirty="0" smtClean="0"/>
              <a:t>Communications and Public Information in Radiation Disasters</a:t>
            </a:r>
            <a:endParaRPr lang="en-US" dirty="0"/>
          </a:p>
        </p:txBody>
      </p:sp>
      <p:sp>
        <p:nvSpPr>
          <p:cNvPr id="5" name="Text Placeholder 4"/>
          <p:cNvSpPr>
            <a:spLocks noGrp="1"/>
          </p:cNvSpPr>
          <p:nvPr>
            <p:ph type="body" sz="quarter" idx="11"/>
          </p:nvPr>
        </p:nvSpPr>
        <p:spPr/>
        <p:txBody>
          <a:bodyPr>
            <a:noAutofit/>
          </a:bodyPr>
          <a:lstStyle/>
          <a:p>
            <a:r>
              <a:rPr lang="en-US" dirty="0" smtClean="0">
                <a:solidFill>
                  <a:schemeClr val="tx1"/>
                </a:solidFill>
              </a:rPr>
              <a:t>National Center for Environmental Health</a:t>
            </a:r>
            <a:endParaRPr lang="en-US" dirty="0">
              <a:solidFill>
                <a:schemeClr val="tx1"/>
              </a:solidFill>
            </a:endParaRPr>
          </a:p>
        </p:txBody>
      </p:sp>
      <p:sp>
        <p:nvSpPr>
          <p:cNvPr id="6" name="Text Placeholder 5"/>
          <p:cNvSpPr>
            <a:spLocks noGrp="1"/>
          </p:cNvSpPr>
          <p:nvPr>
            <p:ph type="body" sz="quarter" idx="12"/>
          </p:nvPr>
        </p:nvSpPr>
        <p:spPr/>
        <p:txBody>
          <a:bodyPr>
            <a:normAutofit lnSpcReduction="10000"/>
          </a:bodyPr>
          <a:lstStyle/>
          <a:p>
            <a:r>
              <a:rPr lang="en-US" dirty="0" smtClean="0">
                <a:solidFill>
                  <a:schemeClr val="tx1"/>
                </a:solidFill>
              </a:rPr>
              <a:t>Division of Environmental Hazards and Health Effects</a:t>
            </a:r>
          </a:p>
          <a:p>
            <a:endParaRPr lang="en-US" dirty="0"/>
          </a:p>
        </p:txBody>
      </p:sp>
      <p:pic>
        <p:nvPicPr>
          <p:cNvPr id="9" name="Picture 8" descr="Euguene Hoshiko AP&#10;japanese looking at a drawing of a building"/>
          <p:cNvPicPr>
            <a:picLocks noChangeAspect="1"/>
          </p:cNvPicPr>
          <p:nvPr/>
        </p:nvPicPr>
        <p:blipFill>
          <a:blip r:embed="rId3" cstate="print"/>
          <a:stretch>
            <a:fillRect/>
          </a:stretch>
        </p:blipFill>
        <p:spPr>
          <a:xfrm>
            <a:off x="2514600" y="1447800"/>
            <a:ext cx="4038600" cy="2662163"/>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cs typeface="Arial" charset="0"/>
              </a:rPr>
              <a:t>Objectives</a:t>
            </a:r>
          </a:p>
        </p:txBody>
      </p:sp>
      <p:sp>
        <p:nvSpPr>
          <p:cNvPr id="27651" name="Content Placeholder 2"/>
          <p:cNvSpPr>
            <a:spLocks noGrp="1"/>
          </p:cNvSpPr>
          <p:nvPr>
            <p:ph idx="1"/>
          </p:nvPr>
        </p:nvSpPr>
        <p:spPr/>
        <p:txBody>
          <a:bodyPr/>
          <a:lstStyle/>
          <a:p>
            <a:r>
              <a:rPr lang="en-US" sz="2400" dirty="0" smtClean="0">
                <a:latin typeface="+mn-lt"/>
                <a:cs typeface="Arial" charset="0"/>
              </a:rPr>
              <a:t>Identify unique communication issues in radiological emergencies</a:t>
            </a:r>
          </a:p>
          <a:p>
            <a:r>
              <a:rPr lang="en-US" sz="2400" dirty="0" smtClean="0">
                <a:latin typeface="+mn-lt"/>
                <a:cs typeface="Arial" charset="0"/>
              </a:rPr>
              <a:t>Describe “best practices” as defined by CDC communications research </a:t>
            </a:r>
          </a:p>
          <a:p>
            <a:r>
              <a:rPr lang="en-US" sz="2400" dirty="0" smtClean="0">
                <a:latin typeface="+mn-lt"/>
                <a:cs typeface="Arial" charset="0"/>
              </a:rPr>
              <a:t>Discuss recent message testing project for communications following an IND (Improvised Nuclear Device) event</a:t>
            </a:r>
          </a:p>
          <a:p>
            <a:pPr>
              <a:buFont typeface="Arial" charset="0"/>
              <a:buNone/>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a:lstStyle/>
          <a:p>
            <a:r>
              <a:rPr lang="en-US" dirty="0" smtClean="0">
                <a:cs typeface="Arial" charset="0"/>
              </a:rPr>
              <a:t>Communicating in a Crisis</a:t>
            </a:r>
          </a:p>
        </p:txBody>
      </p:sp>
      <p:sp>
        <p:nvSpPr>
          <p:cNvPr id="28675" name="Content Placeholder 4"/>
          <p:cNvSpPr>
            <a:spLocks noGrp="1"/>
          </p:cNvSpPr>
          <p:nvPr>
            <p:ph idx="1"/>
          </p:nvPr>
        </p:nvSpPr>
        <p:spPr>
          <a:xfrm>
            <a:off x="228600" y="1066800"/>
            <a:ext cx="4495800" cy="5059363"/>
          </a:xfrm>
        </p:spPr>
        <p:txBody>
          <a:bodyPr/>
          <a:lstStyle/>
          <a:p>
            <a:r>
              <a:rPr lang="en-US" sz="2400" dirty="0" smtClean="0">
                <a:latin typeface="+mn-lt"/>
                <a:cs typeface="Arial" charset="0"/>
              </a:rPr>
              <a:t>People process information differently</a:t>
            </a:r>
          </a:p>
          <a:p>
            <a:r>
              <a:rPr lang="en-US" sz="2400" dirty="0" smtClean="0">
                <a:latin typeface="+mn-lt"/>
                <a:cs typeface="Arial" charset="0"/>
              </a:rPr>
              <a:t>Stress can reduce the ability to process information by 80%</a:t>
            </a:r>
          </a:p>
          <a:p>
            <a:r>
              <a:rPr lang="en-US" sz="2400" dirty="0" smtClean="0">
                <a:latin typeface="+mn-lt"/>
                <a:cs typeface="Arial" charset="0"/>
              </a:rPr>
              <a:t>Radiation concepts and terms are poorly understood by the public</a:t>
            </a:r>
          </a:p>
          <a:p>
            <a:r>
              <a:rPr lang="en-US" sz="2400" dirty="0" smtClean="0">
                <a:latin typeface="+mn-lt"/>
                <a:cs typeface="Arial" charset="0"/>
              </a:rPr>
              <a:t>In some cases, communications infrastructure could be disabled, or even destroyed</a:t>
            </a:r>
          </a:p>
        </p:txBody>
      </p:sp>
      <p:pic>
        <p:nvPicPr>
          <p:cNvPr id="4" name="Picture 3" descr="destroyed city"/>
          <p:cNvPicPr>
            <a:picLocks noChangeAspect="1"/>
          </p:cNvPicPr>
          <p:nvPr/>
        </p:nvPicPr>
        <p:blipFill>
          <a:blip r:embed="rId3" cstate="print"/>
          <a:stretch>
            <a:fillRect/>
          </a:stretch>
        </p:blipFill>
        <p:spPr>
          <a:xfrm>
            <a:off x="4800600" y="2057400"/>
            <a:ext cx="3933825" cy="295254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457200" y="274638"/>
            <a:ext cx="8229600" cy="715962"/>
          </a:xfrm>
        </p:spPr>
        <p:txBody>
          <a:bodyPr>
            <a:normAutofit fontScale="90000"/>
          </a:bodyPr>
          <a:lstStyle/>
          <a:p>
            <a:r>
              <a:rPr lang="en-US" dirty="0" smtClean="0">
                <a:cs typeface="Arial" charset="0"/>
              </a:rPr>
              <a:t>Recent Examples</a:t>
            </a:r>
          </a:p>
        </p:txBody>
      </p:sp>
      <p:sp>
        <p:nvSpPr>
          <p:cNvPr id="28675" name="Content Placeholder 4"/>
          <p:cNvSpPr>
            <a:spLocks noGrp="1"/>
          </p:cNvSpPr>
          <p:nvPr>
            <p:ph idx="1"/>
          </p:nvPr>
        </p:nvSpPr>
        <p:spPr>
          <a:xfrm>
            <a:off x="228600" y="1066800"/>
            <a:ext cx="8534400" cy="5059363"/>
          </a:xfrm>
        </p:spPr>
        <p:txBody>
          <a:bodyPr/>
          <a:lstStyle/>
          <a:p>
            <a:pPr>
              <a:buNone/>
            </a:pPr>
            <a:endParaRPr lang="en-US" sz="2800" dirty="0" smtClean="0"/>
          </a:p>
          <a:p>
            <a:pPr algn="ctr">
              <a:buNone/>
            </a:pPr>
            <a:r>
              <a:rPr lang="en-US" sz="2800" dirty="0" smtClean="0"/>
              <a:t>"I still have no idea what the numbers they are giving about radiation levels mean. It's all so confusing. And I wonder if they aren't playing down the dangers to keep us from panicking. I don't know who to trust.“</a:t>
            </a:r>
          </a:p>
          <a:p>
            <a:pPr algn="ctr">
              <a:buNone/>
            </a:pPr>
            <a:endParaRPr lang="en-US" sz="2400" dirty="0" smtClean="0"/>
          </a:p>
          <a:p>
            <a:pPr lvl="1"/>
            <a:r>
              <a:rPr lang="en-US" sz="2400" dirty="0" err="1" smtClean="0"/>
              <a:t>Tsugumi</a:t>
            </a:r>
            <a:r>
              <a:rPr lang="en-US" sz="2400" dirty="0" smtClean="0"/>
              <a:t> Hasegawa,  age 29, living with her young daughter in a shelter with 1,400 other people on the outskirts of Fukushima city, 80 miles (50 miles) away from the plant</a:t>
            </a:r>
          </a:p>
          <a:p>
            <a:pPr lvl="1">
              <a:buNone/>
            </a:pPr>
            <a:endParaRPr lang="en-US" sz="2000" dirty="0" smtClean="0"/>
          </a:p>
          <a:p>
            <a:pPr lvl="1" algn="ctr">
              <a:buNone/>
            </a:pPr>
            <a:r>
              <a:rPr lang="en-US" sz="2000" i="1" dirty="0" smtClean="0"/>
              <a:t>From “Japan’s efforts to ease nuke crisis hit setback”, Mary Yamaguchi, AP 3/20/2011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600" dirty="0" smtClean="0">
                <a:cs typeface="Arial" charset="0"/>
              </a:rPr>
              <a:t>Communication Goals</a:t>
            </a:r>
          </a:p>
        </p:txBody>
      </p:sp>
      <p:sp>
        <p:nvSpPr>
          <p:cNvPr id="29699" name="Content Placeholder 2"/>
          <p:cNvSpPr>
            <a:spLocks noGrp="1"/>
          </p:cNvSpPr>
          <p:nvPr>
            <p:ph idx="1"/>
          </p:nvPr>
        </p:nvSpPr>
        <p:spPr/>
        <p:txBody>
          <a:bodyPr/>
          <a:lstStyle/>
          <a:p>
            <a:pPr>
              <a:buFont typeface="Arial" charset="0"/>
              <a:buNone/>
            </a:pPr>
            <a:r>
              <a:rPr lang="en-US" sz="2800" dirty="0" smtClean="0">
                <a:latin typeface="+mn-lt"/>
                <a:cs typeface="Arial" charset="0"/>
              </a:rPr>
              <a:t>Effective communication in radiation emergencies can:</a:t>
            </a:r>
          </a:p>
          <a:p>
            <a:r>
              <a:rPr lang="en-US" sz="2400" dirty="0" smtClean="0">
                <a:latin typeface="+mn-lt"/>
                <a:cs typeface="Arial" charset="0"/>
              </a:rPr>
              <a:t>Decrease illness, injury, and death</a:t>
            </a:r>
          </a:p>
          <a:p>
            <a:r>
              <a:rPr lang="en-US" sz="2400" dirty="0" smtClean="0">
                <a:latin typeface="+mn-lt"/>
                <a:cs typeface="Arial" charset="0"/>
              </a:rPr>
              <a:t>Facilitate response and recovery efforts</a:t>
            </a:r>
          </a:p>
          <a:p>
            <a:r>
              <a:rPr lang="en-US" sz="2400" dirty="0" smtClean="0">
                <a:latin typeface="+mn-lt"/>
                <a:cs typeface="Arial" charset="0"/>
              </a:rPr>
              <a:t>Avoid misallocation of limited resources</a:t>
            </a:r>
          </a:p>
          <a:p>
            <a:r>
              <a:rPr lang="en-US" sz="2400" dirty="0" smtClean="0">
                <a:latin typeface="+mn-lt"/>
                <a:cs typeface="Arial" charset="0"/>
              </a:rPr>
              <a:t>Reduce rumors</a:t>
            </a:r>
          </a:p>
          <a:p>
            <a:r>
              <a:rPr lang="en-US" sz="2400" dirty="0" smtClean="0">
                <a:latin typeface="+mn-lt"/>
                <a:cs typeface="Arial" charset="0"/>
              </a:rPr>
              <a:t>Minimize medically unnecessary self-referrals to hospitals and other critical facilities</a:t>
            </a: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200" dirty="0" smtClean="0">
                <a:latin typeface="Arial" charset="0"/>
                <a:cs typeface="Arial" charset="0"/>
              </a:rPr>
              <a:t>Objectives</a:t>
            </a:r>
          </a:p>
        </p:txBody>
      </p:sp>
      <p:sp>
        <p:nvSpPr>
          <p:cNvPr id="8195" name="Content Placeholder 2"/>
          <p:cNvSpPr>
            <a:spLocks noGrp="1"/>
          </p:cNvSpPr>
          <p:nvPr>
            <p:ph idx="1"/>
          </p:nvPr>
        </p:nvSpPr>
        <p:spPr/>
        <p:txBody>
          <a:bodyPr/>
          <a:lstStyle/>
          <a:p>
            <a:r>
              <a:rPr lang="en-US" sz="2400" dirty="0" smtClean="0">
                <a:cs typeface="Arial" charset="0"/>
              </a:rPr>
              <a:t>Identify the unique psychological effects of radiation disasters</a:t>
            </a:r>
          </a:p>
          <a:p>
            <a:r>
              <a:rPr lang="en-US" sz="2400" dirty="0" smtClean="0">
                <a:cs typeface="Arial" charset="0"/>
              </a:rPr>
              <a:t>Define skills and techniques used when performing psychological first aid in radiation disasters</a:t>
            </a:r>
          </a:p>
        </p:txBody>
      </p:sp>
      <p:grpSp>
        <p:nvGrpSpPr>
          <p:cNvPr id="6" name="Group 5" descr="left - women asking question to volunteer&#10;right - nurse asking question to person"/>
          <p:cNvGrpSpPr/>
          <p:nvPr/>
        </p:nvGrpSpPr>
        <p:grpSpPr>
          <a:xfrm>
            <a:off x="609600" y="3581400"/>
            <a:ext cx="7848600" cy="2438400"/>
            <a:chOff x="609600" y="3581400"/>
            <a:chExt cx="7848600" cy="2438400"/>
          </a:xfrm>
        </p:grpSpPr>
        <p:pic>
          <p:nvPicPr>
            <p:cNvPr id="8196" name="Picture 3" descr="3_40.jpg"/>
            <p:cNvPicPr>
              <a:picLocks noChangeAspect="1"/>
            </p:cNvPicPr>
            <p:nvPr/>
          </p:nvPicPr>
          <p:blipFill>
            <a:blip r:embed="rId3" cstate="print"/>
            <a:srcRect/>
            <a:stretch>
              <a:fillRect/>
            </a:stretch>
          </p:blipFill>
          <p:spPr bwMode="auto">
            <a:xfrm>
              <a:off x="609600" y="3581400"/>
              <a:ext cx="3657600" cy="2438400"/>
            </a:xfrm>
            <a:prstGeom prst="rect">
              <a:avLst/>
            </a:prstGeom>
            <a:noFill/>
            <a:ln w="9525">
              <a:noFill/>
              <a:miter lim="800000"/>
              <a:headEnd/>
              <a:tailEnd/>
            </a:ln>
          </p:spPr>
        </p:pic>
        <p:pic>
          <p:nvPicPr>
            <p:cNvPr id="8197" name="Picture 4" descr="IMG_5758.JPG"/>
            <p:cNvPicPr>
              <a:picLocks noChangeAspect="1"/>
            </p:cNvPicPr>
            <p:nvPr/>
          </p:nvPicPr>
          <p:blipFill>
            <a:blip r:embed="rId4" cstate="print"/>
            <a:srcRect/>
            <a:stretch>
              <a:fillRect/>
            </a:stretch>
          </p:blipFill>
          <p:spPr bwMode="auto">
            <a:xfrm>
              <a:off x="4800600" y="3581400"/>
              <a:ext cx="3657600" cy="2438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685800" y="1447800"/>
            <a:ext cx="7772400" cy="1470025"/>
          </a:xfrm>
        </p:spPr>
        <p:txBody>
          <a:bodyPr>
            <a:normAutofit fontScale="90000"/>
          </a:bodyPr>
          <a:lstStyle/>
          <a:p>
            <a:r>
              <a:rPr lang="en-US" sz="2800" dirty="0" smtClean="0">
                <a:solidFill>
                  <a:schemeClr val="tx1"/>
                </a:solidFill>
                <a:cs typeface="Arial" charset="0"/>
              </a:rPr>
              <a:t>“The success of every communication, from providing technical expertise to political appointees to safety information to response teams depends on the ability to develop clear, consistent messaging and deliver those messages effectively.”</a:t>
            </a:r>
          </a:p>
        </p:txBody>
      </p:sp>
      <p:sp>
        <p:nvSpPr>
          <p:cNvPr id="30723" name="Subtitle 2"/>
          <p:cNvSpPr>
            <a:spLocks noGrp="1"/>
          </p:cNvSpPr>
          <p:nvPr>
            <p:ph type="subTitle" idx="1"/>
          </p:nvPr>
        </p:nvSpPr>
        <p:spPr>
          <a:xfrm>
            <a:off x="1371600" y="4343400"/>
            <a:ext cx="6400800" cy="1752600"/>
          </a:xfrm>
        </p:spPr>
        <p:txBody>
          <a:bodyPr/>
          <a:lstStyle/>
          <a:p>
            <a:r>
              <a:rPr lang="en-US" sz="2400" i="1" dirty="0" smtClean="0">
                <a:solidFill>
                  <a:schemeClr val="tx2"/>
                </a:solidFill>
                <a:latin typeface="+mn-lt"/>
                <a:cs typeface="Arial" charset="0"/>
              </a:rPr>
              <a:t>-Planning Guidance for Response to a Nuclear Detonation, second edition, June 2010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cs typeface="Arial" charset="0"/>
              </a:rPr>
              <a:t>Key Communications Questions</a:t>
            </a:r>
          </a:p>
        </p:txBody>
      </p:sp>
      <p:sp>
        <p:nvSpPr>
          <p:cNvPr id="31747" name="Content Placeholder 2"/>
          <p:cNvSpPr>
            <a:spLocks noGrp="1"/>
          </p:cNvSpPr>
          <p:nvPr>
            <p:ph idx="1"/>
          </p:nvPr>
        </p:nvSpPr>
        <p:spPr/>
        <p:txBody>
          <a:bodyPr/>
          <a:lstStyle/>
          <a:p>
            <a:r>
              <a:rPr lang="en-US" sz="2400" dirty="0" smtClean="0">
                <a:latin typeface="+mn-lt"/>
                <a:cs typeface="Arial" charset="0"/>
              </a:rPr>
              <a:t>Are we meeting audience needs for information?</a:t>
            </a:r>
          </a:p>
          <a:p>
            <a:r>
              <a:rPr lang="en-US" sz="2400" dirty="0" smtClean="0">
                <a:latin typeface="+mn-lt"/>
                <a:cs typeface="Arial" charset="0"/>
              </a:rPr>
              <a:t>How can we bridge the gap between technical information and risk perception?</a:t>
            </a:r>
          </a:p>
          <a:p>
            <a:r>
              <a:rPr lang="en-US" sz="2400" dirty="0" smtClean="0">
                <a:latin typeface="+mn-lt"/>
                <a:cs typeface="Arial" charset="0"/>
              </a:rPr>
              <a:t>How can we describe radiation in ways that promote </a:t>
            </a:r>
            <a:r>
              <a:rPr lang="en-US" sz="2400" b="1" dirty="0" smtClean="0">
                <a:latin typeface="+mn-lt"/>
                <a:cs typeface="Arial" charset="0"/>
              </a:rPr>
              <a:t>responsible</a:t>
            </a:r>
            <a:r>
              <a:rPr lang="en-US" sz="2400" dirty="0" smtClean="0">
                <a:latin typeface="+mn-lt"/>
                <a:cs typeface="Arial" charset="0"/>
              </a:rPr>
              <a:t> public action?</a:t>
            </a:r>
          </a:p>
        </p:txBody>
      </p:sp>
      <p:grpSp>
        <p:nvGrpSpPr>
          <p:cNvPr id="7" name="Group 6" descr="left: geiger counter used on a woman&#10;right: food counter"/>
          <p:cNvGrpSpPr/>
          <p:nvPr/>
        </p:nvGrpSpPr>
        <p:grpSpPr>
          <a:xfrm>
            <a:off x="762000" y="3886200"/>
            <a:ext cx="7867650" cy="2335004"/>
            <a:chOff x="762000" y="3886200"/>
            <a:chExt cx="7867650" cy="2335004"/>
          </a:xfrm>
        </p:grpSpPr>
        <p:pic>
          <p:nvPicPr>
            <p:cNvPr id="5" name="Picture 4" descr="AJC 3.18 LA ground Kelp AP Damian.jpg"/>
            <p:cNvPicPr>
              <a:picLocks noChangeAspect="1"/>
            </p:cNvPicPr>
            <p:nvPr/>
          </p:nvPicPr>
          <p:blipFill>
            <a:blip r:embed="rId3" cstate="print"/>
            <a:stretch>
              <a:fillRect/>
            </a:stretch>
          </p:blipFill>
          <p:spPr>
            <a:xfrm>
              <a:off x="5257800" y="3962400"/>
              <a:ext cx="3371850" cy="2247900"/>
            </a:xfrm>
            <a:prstGeom prst="rect">
              <a:avLst/>
            </a:prstGeom>
          </p:spPr>
        </p:pic>
        <p:pic>
          <p:nvPicPr>
            <p:cNvPr id="6" name="Picture 5" descr="NY TIMES 3.14 Toru Nakata Asahi Shimbun via AP.jpg"/>
            <p:cNvPicPr>
              <a:picLocks noChangeAspect="1"/>
            </p:cNvPicPr>
            <p:nvPr/>
          </p:nvPicPr>
          <p:blipFill>
            <a:blip r:embed="rId4" cstate="print"/>
            <a:stretch>
              <a:fillRect/>
            </a:stretch>
          </p:blipFill>
          <p:spPr>
            <a:xfrm>
              <a:off x="762000" y="3886200"/>
              <a:ext cx="3505200" cy="2335004"/>
            </a:xfrm>
            <a:prstGeom prst="rect">
              <a:avLst/>
            </a:prstGeom>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0"/>
            <a:ext cx="8229600" cy="1143000"/>
          </a:xfrm>
        </p:spPr>
        <p:txBody>
          <a:bodyPr/>
          <a:lstStyle/>
          <a:p>
            <a:r>
              <a:rPr lang="en-US" dirty="0" smtClean="0">
                <a:cs typeface="Arial" charset="0"/>
              </a:rPr>
              <a:t>Key Target Audiences</a:t>
            </a:r>
          </a:p>
        </p:txBody>
      </p:sp>
      <p:sp>
        <p:nvSpPr>
          <p:cNvPr id="32771" name="Content Placeholder 2"/>
          <p:cNvSpPr>
            <a:spLocks noGrp="1"/>
          </p:cNvSpPr>
          <p:nvPr>
            <p:ph idx="1"/>
          </p:nvPr>
        </p:nvSpPr>
        <p:spPr/>
        <p:txBody>
          <a:bodyPr/>
          <a:lstStyle/>
          <a:p>
            <a:r>
              <a:rPr lang="en-US" sz="2400" dirty="0" smtClean="0">
                <a:latin typeface="+mn-lt"/>
                <a:cs typeface="Arial" charset="0"/>
              </a:rPr>
              <a:t>Public</a:t>
            </a:r>
          </a:p>
          <a:p>
            <a:pPr lvl="1"/>
            <a:r>
              <a:rPr lang="en-US" sz="2400" dirty="0" smtClean="0">
                <a:latin typeface="+mn-lt"/>
                <a:cs typeface="Arial" charset="0"/>
              </a:rPr>
              <a:t>Impacted Area</a:t>
            </a:r>
          </a:p>
          <a:p>
            <a:pPr lvl="1"/>
            <a:r>
              <a:rPr lang="en-US" sz="2400" dirty="0" smtClean="0">
                <a:latin typeface="+mn-lt"/>
                <a:cs typeface="Arial" charset="0"/>
              </a:rPr>
              <a:t>Nationwide</a:t>
            </a:r>
          </a:p>
          <a:p>
            <a:r>
              <a:rPr lang="en-US" sz="2400" dirty="0" smtClean="0">
                <a:latin typeface="+mn-lt"/>
                <a:cs typeface="Arial" charset="0"/>
              </a:rPr>
              <a:t>Public Health Professionals</a:t>
            </a:r>
          </a:p>
          <a:p>
            <a:r>
              <a:rPr lang="en-US" sz="2400" dirty="0" smtClean="0">
                <a:latin typeface="+mn-lt"/>
                <a:cs typeface="Arial" charset="0"/>
              </a:rPr>
              <a:t>Emergency Services Clinicians</a:t>
            </a:r>
          </a:p>
          <a:p>
            <a:pPr lvl="1">
              <a:buFont typeface="Arial" charset="0"/>
              <a:buNone/>
            </a:pPr>
            <a:endParaRPr lang="en-US" dirty="0" smtClean="0">
              <a:latin typeface="Arial" charset="0"/>
              <a:cs typeface="Arial" charset="0"/>
            </a:endParaRPr>
          </a:p>
        </p:txBody>
      </p:sp>
      <p:grpSp>
        <p:nvGrpSpPr>
          <p:cNvPr id="8" name="Group 7" descr="media coverage of Japanese nuclear plant blast; damage from tsunami"/>
          <p:cNvGrpSpPr/>
          <p:nvPr/>
        </p:nvGrpSpPr>
        <p:grpSpPr>
          <a:xfrm>
            <a:off x="304800" y="914400"/>
            <a:ext cx="8602539" cy="5715000"/>
            <a:chOff x="304800" y="914400"/>
            <a:chExt cx="8602539" cy="5715000"/>
          </a:xfrm>
        </p:grpSpPr>
        <p:pic>
          <p:nvPicPr>
            <p:cNvPr id="4" name="Picture 3" descr="3.18 Christian Science Monitor.jpg"/>
            <p:cNvPicPr>
              <a:picLocks noChangeAspect="1"/>
            </p:cNvPicPr>
            <p:nvPr/>
          </p:nvPicPr>
          <p:blipFill>
            <a:blip r:embed="rId3" cstate="print"/>
            <a:stretch>
              <a:fillRect/>
            </a:stretch>
          </p:blipFill>
          <p:spPr>
            <a:xfrm>
              <a:off x="304800" y="4191000"/>
              <a:ext cx="3276600" cy="2184400"/>
            </a:xfrm>
            <a:prstGeom prst="rect">
              <a:avLst/>
            </a:prstGeom>
          </p:spPr>
        </p:pic>
        <p:pic>
          <p:nvPicPr>
            <p:cNvPr id="5" name="Picture 4" descr="NY TIMES 3.19 Everett Kennedy Brown European Pressphoto Agency.jpg"/>
            <p:cNvPicPr>
              <a:picLocks noChangeAspect="1"/>
            </p:cNvPicPr>
            <p:nvPr/>
          </p:nvPicPr>
          <p:blipFill>
            <a:blip r:embed="rId4" cstate="print"/>
            <a:stretch>
              <a:fillRect/>
            </a:stretch>
          </p:blipFill>
          <p:spPr>
            <a:xfrm>
              <a:off x="4343400" y="914400"/>
              <a:ext cx="3121152" cy="2078736"/>
            </a:xfrm>
            <a:prstGeom prst="rect">
              <a:avLst/>
            </a:prstGeom>
          </p:spPr>
        </p:pic>
        <p:pic>
          <p:nvPicPr>
            <p:cNvPr id="7" name="Picture 6" descr="Hawaii EOC.jpg"/>
            <p:cNvPicPr>
              <a:picLocks noChangeAspect="1"/>
            </p:cNvPicPr>
            <p:nvPr/>
          </p:nvPicPr>
          <p:blipFill>
            <a:blip r:embed="rId5" cstate="print"/>
            <a:stretch>
              <a:fillRect/>
            </a:stretch>
          </p:blipFill>
          <p:spPr>
            <a:xfrm>
              <a:off x="3810000" y="4114800"/>
              <a:ext cx="3366655" cy="2514600"/>
            </a:xfrm>
            <a:prstGeom prst="rect">
              <a:avLst/>
            </a:prstGeom>
          </p:spPr>
        </p:pic>
        <p:pic>
          <p:nvPicPr>
            <p:cNvPr id="6" name="Picture 5" descr="Anderson_Cooper_March14newsneb.jpg"/>
            <p:cNvPicPr>
              <a:picLocks noChangeAspect="1"/>
            </p:cNvPicPr>
            <p:nvPr/>
          </p:nvPicPr>
          <p:blipFill>
            <a:blip r:embed="rId6" cstate="print"/>
            <a:stretch>
              <a:fillRect/>
            </a:stretch>
          </p:blipFill>
          <p:spPr>
            <a:xfrm>
              <a:off x="5791200" y="2438400"/>
              <a:ext cx="3116139" cy="2501900"/>
            </a:xfrm>
            <a:prstGeom prst="rect">
              <a:avLst/>
            </a:prstGeom>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cs typeface="Arial" charset="0"/>
              </a:rPr>
              <a:t>CDC Audience Research</a:t>
            </a:r>
          </a:p>
        </p:txBody>
      </p:sp>
      <p:sp>
        <p:nvSpPr>
          <p:cNvPr id="33795" name="Content Placeholder 2"/>
          <p:cNvSpPr>
            <a:spLocks noGrp="1"/>
          </p:cNvSpPr>
          <p:nvPr>
            <p:ph idx="1"/>
          </p:nvPr>
        </p:nvSpPr>
        <p:spPr/>
        <p:txBody>
          <a:bodyPr/>
          <a:lstStyle/>
          <a:p>
            <a:r>
              <a:rPr lang="en-US" sz="2400" dirty="0" smtClean="0">
                <a:latin typeface="+mn-lt"/>
                <a:cs typeface="Arial" charset="0"/>
              </a:rPr>
              <a:t>Focus group testing of knowledge, abilities and beliefs (2002-2003)</a:t>
            </a:r>
          </a:p>
          <a:p>
            <a:r>
              <a:rPr lang="en-US" sz="2400" dirty="0" smtClean="0">
                <a:latin typeface="+mn-lt"/>
                <a:cs typeface="Arial" charset="0"/>
              </a:rPr>
              <a:t>Cognitive interview testing of messages (2008)</a:t>
            </a:r>
          </a:p>
          <a:p>
            <a:r>
              <a:rPr lang="en-US" sz="2400" dirty="0" smtClean="0">
                <a:latin typeface="+mn-lt"/>
                <a:cs typeface="Arial" charset="0"/>
              </a:rPr>
              <a:t>Secondary research (lit search) (2008)</a:t>
            </a:r>
          </a:p>
          <a:p>
            <a:r>
              <a:rPr lang="en-US" sz="2400" dirty="0" smtClean="0">
                <a:latin typeface="+mn-lt"/>
                <a:cs typeface="Arial" charset="0"/>
              </a:rPr>
              <a:t>Message testing with public health professionals (2008)</a:t>
            </a:r>
          </a:p>
          <a:p>
            <a:r>
              <a:rPr lang="en-US" sz="2400" dirty="0" err="1" smtClean="0">
                <a:latin typeface="+mn-lt"/>
                <a:cs typeface="Arial" charset="0"/>
              </a:rPr>
              <a:t>HealthStyles</a:t>
            </a:r>
            <a:r>
              <a:rPr lang="en-US" sz="2400" baseline="30000" dirty="0" smtClean="0">
                <a:latin typeface="+mn-lt"/>
                <a:cs typeface="Arial" charset="0"/>
              </a:rPr>
              <a:t>®</a:t>
            </a:r>
            <a:r>
              <a:rPr lang="en-US" sz="2400" dirty="0" smtClean="0">
                <a:latin typeface="+mn-lt"/>
                <a:cs typeface="Arial" charset="0"/>
              </a:rPr>
              <a:t> survey of knowledge and abilities (2009)</a:t>
            </a:r>
          </a:p>
          <a:p>
            <a:r>
              <a:rPr lang="en-US" sz="2400" dirty="0" smtClean="0">
                <a:latin typeface="+mn-lt"/>
                <a:cs typeface="Arial" charset="0"/>
              </a:rPr>
              <a:t>Spanish message testing (2010)</a:t>
            </a:r>
          </a:p>
          <a:p>
            <a:r>
              <a:rPr lang="en-US" sz="2400" dirty="0" smtClean="0">
                <a:latin typeface="+mn-lt"/>
                <a:cs typeface="Arial" charset="0"/>
              </a:rPr>
              <a:t>Focus group testing of draft messages for a post-IND event (2011)</a:t>
            </a:r>
          </a:p>
          <a:p>
            <a:endParaRPr lang="en-US" sz="2400" dirty="0" smtClean="0">
              <a:latin typeface="Arial" charset="0"/>
              <a:cs typeface="Arial" charset="0"/>
            </a:endParaRPr>
          </a:p>
          <a:p>
            <a:pPr>
              <a:buNone/>
            </a:pPr>
            <a:endParaRPr lang="en-US" sz="2400" dirty="0" smtClean="0">
              <a:latin typeface="Arial" charset="0"/>
              <a:cs typeface="Arial" charset="0"/>
            </a:endParaRPr>
          </a:p>
          <a:p>
            <a:pPr>
              <a:buNone/>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p:txBody>
          <a:bodyPr>
            <a:normAutofit fontScale="90000"/>
          </a:bodyPr>
          <a:lstStyle/>
          <a:p>
            <a:r>
              <a:rPr lang="en-US" sz="4000" dirty="0" smtClean="0">
                <a:cs typeface="Arial" charset="0"/>
              </a:rPr>
              <a:t>Testing selected messages from the draft </a:t>
            </a:r>
            <a:r>
              <a:rPr lang="en-US" sz="4000" i="1" dirty="0" smtClean="0">
                <a:cs typeface="Arial" charset="0"/>
              </a:rPr>
              <a:t>Fact-Based Guide to Inform the Public in the First 72 Hours After a Nuclear Detonation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cs typeface="Arial" charset="0"/>
              </a:rPr>
              <a:t>Methodology</a:t>
            </a:r>
          </a:p>
        </p:txBody>
      </p:sp>
      <p:sp>
        <p:nvSpPr>
          <p:cNvPr id="35843" name="Content Placeholder 2"/>
          <p:cNvSpPr>
            <a:spLocks noGrp="1"/>
          </p:cNvSpPr>
          <p:nvPr>
            <p:ph idx="1"/>
          </p:nvPr>
        </p:nvSpPr>
        <p:spPr/>
        <p:txBody>
          <a:bodyPr/>
          <a:lstStyle/>
          <a:p>
            <a:r>
              <a:rPr lang="en-US" sz="2400" dirty="0" smtClean="0">
                <a:latin typeface="+mn-lt"/>
                <a:cs typeface="Arial" charset="0"/>
              </a:rPr>
              <a:t>90-minute focus groups of 7-8 people</a:t>
            </a:r>
          </a:p>
          <a:p>
            <a:pPr lvl="1">
              <a:buFont typeface="Arial" charset="0"/>
              <a:buNone/>
            </a:pPr>
            <a:r>
              <a:rPr lang="en-US" sz="2400" dirty="0" smtClean="0">
                <a:latin typeface="+mn-lt"/>
                <a:cs typeface="Arial" charset="0"/>
              </a:rPr>
              <a:t>New York City		Washington, D.C.</a:t>
            </a:r>
          </a:p>
          <a:p>
            <a:pPr lvl="1">
              <a:buFont typeface="Arial" charset="0"/>
              <a:buNone/>
            </a:pPr>
            <a:r>
              <a:rPr lang="en-US" sz="2400" dirty="0" smtClean="0">
                <a:latin typeface="+mn-lt"/>
                <a:cs typeface="Arial" charset="0"/>
              </a:rPr>
              <a:t>Chicago			Houston</a:t>
            </a:r>
          </a:p>
          <a:p>
            <a:pPr lvl="1">
              <a:buFont typeface="Arial" charset="0"/>
              <a:buNone/>
            </a:pPr>
            <a:r>
              <a:rPr lang="en-US" sz="2400" dirty="0" smtClean="0">
                <a:latin typeface="+mn-lt"/>
                <a:cs typeface="Arial" charset="0"/>
              </a:rPr>
              <a:t>Los Angeles</a:t>
            </a:r>
          </a:p>
          <a:p>
            <a:r>
              <a:rPr lang="en-US" sz="2400" dirty="0" smtClean="0">
                <a:latin typeface="+mn-lt"/>
                <a:cs typeface="Arial" charset="0"/>
              </a:rPr>
              <a:t>108 participants</a:t>
            </a:r>
          </a:p>
          <a:p>
            <a:r>
              <a:rPr lang="en-US" sz="2400" dirty="0" smtClean="0">
                <a:latin typeface="+mn-lt"/>
                <a:cs typeface="Arial" charset="0"/>
              </a:rPr>
              <a:t>“General public”</a:t>
            </a:r>
          </a:p>
          <a:p>
            <a:pPr lvl="1"/>
            <a:r>
              <a:rPr lang="en-US" sz="2400" dirty="0" smtClean="0">
                <a:latin typeface="+mn-lt"/>
                <a:cs typeface="Arial" charset="0"/>
              </a:rPr>
              <a:t>Diverse in age, education, race/ethnicity</a:t>
            </a:r>
          </a:p>
          <a:p>
            <a:endParaRPr lang="en-US" sz="28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p:txBody>
          <a:bodyPr/>
          <a:lstStyle/>
          <a:p>
            <a:r>
              <a:rPr lang="en-US" dirty="0" smtClean="0">
                <a:solidFill>
                  <a:schemeClr val="tx2"/>
                </a:solidFill>
                <a:cs typeface="Arial" charset="0"/>
              </a:rPr>
              <a:t>Scenario and Sample Message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715962"/>
          </a:xfrm>
        </p:spPr>
        <p:txBody>
          <a:bodyPr/>
          <a:lstStyle/>
          <a:p>
            <a:r>
              <a:rPr lang="en-US" sz="3600" dirty="0" smtClean="0">
                <a:cs typeface="Arial" charset="0"/>
              </a:rPr>
              <a:t>Self-Decontamination Feedback</a:t>
            </a:r>
          </a:p>
        </p:txBody>
      </p:sp>
      <p:sp>
        <p:nvSpPr>
          <p:cNvPr id="37891" name="Content Placeholder 2"/>
          <p:cNvSpPr>
            <a:spLocks noGrp="1"/>
          </p:cNvSpPr>
          <p:nvPr>
            <p:ph idx="1"/>
          </p:nvPr>
        </p:nvSpPr>
        <p:spPr>
          <a:xfrm>
            <a:off x="304800" y="1219200"/>
            <a:ext cx="8610600" cy="4800600"/>
          </a:xfrm>
        </p:spPr>
        <p:txBody>
          <a:bodyPr>
            <a:normAutofit fontScale="92500" lnSpcReduction="10000"/>
          </a:bodyPr>
          <a:lstStyle/>
          <a:p>
            <a:r>
              <a:rPr lang="en-US" sz="2400" dirty="0" smtClean="0">
                <a:latin typeface="+mn-lt"/>
                <a:cs typeface="Arial" charset="0"/>
              </a:rPr>
              <a:t>Perceived main ideas:</a:t>
            </a:r>
          </a:p>
          <a:p>
            <a:pPr lvl="1"/>
            <a:r>
              <a:rPr lang="en-US" sz="2400" dirty="0" smtClean="0">
                <a:latin typeface="+mn-lt"/>
                <a:cs typeface="Arial" charset="0"/>
              </a:rPr>
              <a:t>Get contamination off of your body</a:t>
            </a:r>
          </a:p>
          <a:p>
            <a:pPr lvl="1"/>
            <a:r>
              <a:rPr lang="en-US" sz="2400" dirty="0" smtClean="0">
                <a:latin typeface="+mn-lt"/>
                <a:cs typeface="Arial" charset="0"/>
              </a:rPr>
              <a:t>Showering is best</a:t>
            </a:r>
          </a:p>
          <a:p>
            <a:r>
              <a:rPr lang="en-US" sz="2400" dirty="0" smtClean="0">
                <a:latin typeface="+mn-lt"/>
                <a:cs typeface="Arial" charset="0"/>
              </a:rPr>
              <a:t>Perceived Strengths:</a:t>
            </a:r>
          </a:p>
          <a:p>
            <a:pPr lvl="1"/>
            <a:r>
              <a:rPr lang="en-US" sz="2400" dirty="0" smtClean="0">
                <a:latin typeface="+mn-lt"/>
                <a:cs typeface="Arial" charset="0"/>
              </a:rPr>
              <a:t>Gave alternatives based on available resources</a:t>
            </a:r>
          </a:p>
          <a:p>
            <a:pPr lvl="1"/>
            <a:r>
              <a:rPr lang="en-US" sz="2400" dirty="0" smtClean="0">
                <a:latin typeface="+mn-lt"/>
                <a:cs typeface="Arial" charset="0"/>
              </a:rPr>
              <a:t>Prioritized actions</a:t>
            </a:r>
          </a:p>
          <a:p>
            <a:pPr lvl="1"/>
            <a:r>
              <a:rPr lang="en-US" sz="2400" dirty="0" smtClean="0">
                <a:latin typeface="+mn-lt"/>
                <a:cs typeface="Arial" charset="0"/>
              </a:rPr>
              <a:t>Provided relatively clear instructions</a:t>
            </a:r>
          </a:p>
          <a:p>
            <a:pPr lvl="1"/>
            <a:r>
              <a:rPr lang="en-US" sz="2400" dirty="0" smtClean="0">
                <a:latin typeface="+mn-lt"/>
                <a:cs typeface="Arial" charset="0"/>
              </a:rPr>
              <a:t>Perceived as do-able</a:t>
            </a:r>
          </a:p>
          <a:p>
            <a:pPr lvl="1"/>
            <a:r>
              <a:rPr lang="en-US" sz="2400" dirty="0" smtClean="0">
                <a:latin typeface="+mn-lt"/>
                <a:cs typeface="Arial" charset="0"/>
              </a:rPr>
              <a:t>Reassured respondents</a:t>
            </a:r>
          </a:p>
          <a:p>
            <a:pPr lvl="1">
              <a:buFont typeface="Arial" charset="0"/>
              <a:buNone/>
            </a:pPr>
            <a:endParaRPr lang="en-US" sz="2000" dirty="0" smtClean="0">
              <a:latin typeface="+mn-lt"/>
              <a:cs typeface="Arial" charset="0"/>
            </a:endParaRPr>
          </a:p>
          <a:p>
            <a:pPr lvl="1" algn="ctr">
              <a:buFont typeface="Arial" charset="0"/>
              <a:buNone/>
            </a:pPr>
            <a:r>
              <a:rPr lang="en-US" sz="2000" i="1" dirty="0" smtClean="0">
                <a:solidFill>
                  <a:schemeClr val="tx1"/>
                </a:solidFill>
                <a:latin typeface="+mn-lt"/>
                <a:cs typeface="Arial" charset="0"/>
              </a:rPr>
              <a:t>“I liked the way they said ‘if you don’t have access to this, do this’.”</a:t>
            </a:r>
            <a:endParaRPr lang="en-US" sz="2000" dirty="0" smtClean="0">
              <a:latin typeface="+mn-lt"/>
              <a:cs typeface="Arial" charset="0"/>
            </a:endParaRPr>
          </a:p>
          <a:p>
            <a:pPr lvl="1" algn="ctr">
              <a:buFont typeface="Arial" charset="0"/>
              <a:buNone/>
            </a:pPr>
            <a:r>
              <a:rPr lang="en-US" sz="2000" i="1" dirty="0" smtClean="0">
                <a:solidFill>
                  <a:schemeClr val="tx1"/>
                </a:solidFill>
                <a:latin typeface="+mn-lt"/>
                <a:cs typeface="Arial" charset="0"/>
              </a:rPr>
              <a:t>“This was simple…a 10 year old could get it.  It’s what you need to do.”</a:t>
            </a:r>
          </a:p>
          <a:p>
            <a:pPr lvl="1" algn="ctr">
              <a:buFont typeface="Arial" charset="0"/>
              <a:buNone/>
            </a:pPr>
            <a:r>
              <a:rPr lang="en-US" sz="2000" i="1" dirty="0" smtClean="0">
                <a:solidFill>
                  <a:schemeClr val="tx1"/>
                </a:solidFill>
                <a:latin typeface="+mn-lt"/>
                <a:cs typeface="Arial" charset="0"/>
              </a:rPr>
              <a:t>“I can get 90% of the radiation off by doing something...calming.”</a:t>
            </a:r>
          </a:p>
          <a:p>
            <a:endParaRPr lang="en-US" sz="16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cs typeface="Arial" charset="0"/>
              </a:rPr>
              <a:t>Self-Decontamination</a:t>
            </a:r>
          </a:p>
        </p:txBody>
      </p:sp>
      <p:sp>
        <p:nvSpPr>
          <p:cNvPr id="38915" name="Content Placeholder 2"/>
          <p:cNvSpPr>
            <a:spLocks noGrp="1"/>
          </p:cNvSpPr>
          <p:nvPr>
            <p:ph idx="1"/>
          </p:nvPr>
        </p:nvSpPr>
        <p:spPr/>
        <p:txBody>
          <a:bodyPr/>
          <a:lstStyle/>
          <a:p>
            <a:r>
              <a:rPr lang="en-US" sz="2400" dirty="0" smtClean="0">
                <a:latin typeface="+mn-lt"/>
                <a:cs typeface="Arial" charset="0"/>
              </a:rPr>
              <a:t>Lack of integration with other messages:</a:t>
            </a:r>
          </a:p>
          <a:p>
            <a:pPr lvl="1"/>
            <a:r>
              <a:rPr lang="en-US" sz="2400" dirty="0" smtClean="0">
                <a:latin typeface="+mn-lt"/>
                <a:cs typeface="Arial" charset="0"/>
              </a:rPr>
              <a:t>Message assumes that water is safe</a:t>
            </a:r>
          </a:p>
          <a:p>
            <a:pPr lvl="1"/>
            <a:r>
              <a:rPr lang="en-US" sz="2400" dirty="0" smtClean="0">
                <a:latin typeface="+mn-lt"/>
                <a:cs typeface="Arial" charset="0"/>
              </a:rPr>
              <a:t>Directed to stay inside, go outside to dispose of clothes</a:t>
            </a:r>
          </a:p>
          <a:p>
            <a:pPr lvl="1"/>
            <a:r>
              <a:rPr lang="en-US" sz="2400" dirty="0" smtClean="0">
                <a:latin typeface="+mn-lt"/>
                <a:cs typeface="Arial" charset="0"/>
              </a:rPr>
              <a:t>If the house is contaminated,  are clothes in the closet or drawers safe?</a:t>
            </a:r>
          </a:p>
          <a:p>
            <a:pPr lvl="1">
              <a:buFont typeface="Arial" charset="0"/>
              <a:buNone/>
            </a:pPr>
            <a:endParaRPr lang="en-US" sz="2000" dirty="0" smtClean="0">
              <a:latin typeface="Arial" charset="0"/>
              <a:cs typeface="Arial" charset="0"/>
            </a:endParaRPr>
          </a:p>
          <a:p>
            <a:pPr lvl="1" algn="ctr">
              <a:buFont typeface="Arial" charset="0"/>
              <a:buNone/>
            </a:pPr>
            <a:r>
              <a:rPr lang="en-US" sz="2400" i="1" dirty="0" smtClean="0">
                <a:solidFill>
                  <a:schemeClr val="tx1"/>
                </a:solidFill>
                <a:latin typeface="+mn-lt"/>
                <a:cs typeface="Arial" charset="0"/>
              </a:rPr>
              <a:t>“What if the water isn’t good? Is the shower contaminated?”</a:t>
            </a:r>
          </a:p>
          <a:p>
            <a:pPr lvl="1" algn="ctr">
              <a:buFont typeface="Arial" charset="0"/>
              <a:buNone/>
            </a:pPr>
            <a:r>
              <a:rPr lang="en-US" sz="2400" i="1" dirty="0" smtClean="0">
                <a:solidFill>
                  <a:schemeClr val="tx1"/>
                </a:solidFill>
                <a:latin typeface="+mn-lt"/>
                <a:cs typeface="Arial" charset="0"/>
              </a:rPr>
              <a:t>“Is there water available?  You’re better off at home.”</a:t>
            </a:r>
          </a:p>
          <a:p>
            <a:pPr lvl="1" algn="ctr">
              <a:buFont typeface="Arial" charset="0"/>
              <a:buNone/>
            </a:pPr>
            <a:r>
              <a:rPr lang="en-US" sz="2400" i="1" dirty="0" smtClean="0">
                <a:solidFill>
                  <a:schemeClr val="tx1"/>
                </a:solidFill>
                <a:latin typeface="+mn-lt"/>
                <a:cs typeface="Arial" charset="0"/>
              </a:rPr>
              <a:t>“Put clothes outside, but you’re not supposed to go outside.”</a:t>
            </a: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US" dirty="0" smtClean="0">
                <a:cs typeface="Arial" charset="0"/>
              </a:rPr>
              <a:t>Confusion on Self-Decontamination Directives</a:t>
            </a:r>
          </a:p>
        </p:txBody>
      </p:sp>
      <p:sp>
        <p:nvSpPr>
          <p:cNvPr id="39939" name="Content Placeholder 2"/>
          <p:cNvSpPr>
            <a:spLocks noGrp="1"/>
          </p:cNvSpPr>
          <p:nvPr>
            <p:ph idx="1"/>
          </p:nvPr>
        </p:nvSpPr>
        <p:spPr/>
        <p:txBody>
          <a:bodyPr/>
          <a:lstStyle/>
          <a:p>
            <a:r>
              <a:rPr lang="en-US" sz="2400" dirty="0" smtClean="0">
                <a:latin typeface="+mn-lt"/>
                <a:cs typeface="Arial" charset="0"/>
              </a:rPr>
              <a:t>How do I know if I am contaminated?</a:t>
            </a:r>
          </a:p>
          <a:p>
            <a:r>
              <a:rPr lang="en-US" sz="2400" dirty="0" smtClean="0">
                <a:latin typeface="+mn-lt"/>
                <a:cs typeface="Arial" charset="0"/>
              </a:rPr>
              <a:t>How long do I need to stay in the shower?</a:t>
            </a:r>
          </a:p>
          <a:p>
            <a:r>
              <a:rPr lang="en-US" sz="2400" dirty="0" smtClean="0">
                <a:latin typeface="+mn-lt"/>
                <a:cs typeface="Arial" charset="0"/>
              </a:rPr>
              <a:t>Why lukewarm water?</a:t>
            </a:r>
          </a:p>
          <a:p>
            <a:r>
              <a:rPr lang="en-US" sz="2400" dirty="0" smtClean="0">
                <a:latin typeface="+mn-lt"/>
                <a:cs typeface="Arial" charset="0"/>
              </a:rPr>
              <a:t>Why do I have to put clothes in a plastic bag?</a:t>
            </a:r>
          </a:p>
          <a:p>
            <a:r>
              <a:rPr lang="en-US" sz="2400" dirty="0" smtClean="0">
                <a:latin typeface="+mn-lt"/>
                <a:cs typeface="Arial" charset="0"/>
              </a:rPr>
              <a:t>What does “out-of-the-way place” mean?</a:t>
            </a:r>
          </a:p>
          <a:p>
            <a:pPr>
              <a:buFont typeface="Arial" charset="0"/>
              <a:buNone/>
            </a:pPr>
            <a:endParaRPr lang="en-US" sz="2400" dirty="0" smtClean="0">
              <a:latin typeface="+mn-lt"/>
              <a:cs typeface="Arial" charset="0"/>
            </a:endParaRPr>
          </a:p>
          <a:p>
            <a:pPr lvl="1" algn="ctr">
              <a:buFont typeface="Arial" charset="0"/>
              <a:buNone/>
            </a:pPr>
            <a:r>
              <a:rPr lang="en-US" sz="2400" i="1" dirty="0" smtClean="0">
                <a:solidFill>
                  <a:schemeClr val="tx1"/>
                </a:solidFill>
                <a:latin typeface="+mn-lt"/>
                <a:cs typeface="Arial" charset="0"/>
              </a:rPr>
              <a:t>“We need as many specifics as possible…1, 2, 3…</a:t>
            </a:r>
            <a:r>
              <a:rPr lang="en-US" sz="2400" i="1" dirty="0" err="1" smtClean="0">
                <a:solidFill>
                  <a:schemeClr val="tx1"/>
                </a:solidFill>
                <a:latin typeface="+mn-lt"/>
                <a:cs typeface="Arial" charset="0"/>
              </a:rPr>
              <a:t>a,b,c</a:t>
            </a:r>
            <a:r>
              <a:rPr lang="en-US" sz="2400" i="1" dirty="0" smtClean="0">
                <a:solidFill>
                  <a:schemeClr val="tx1"/>
                </a:solidFill>
                <a:latin typeface="+mn-lt"/>
                <a:cs typeface="Arial" charset="0"/>
              </a:rPr>
              <a:t>.”</a:t>
            </a:r>
          </a:p>
          <a:p>
            <a:pPr lvl="1" algn="ctr">
              <a:buFont typeface="Arial" charset="0"/>
              <a:buNone/>
            </a:pPr>
            <a:r>
              <a:rPr lang="en-US" sz="2400" i="1" dirty="0" smtClean="0">
                <a:solidFill>
                  <a:schemeClr val="tx1"/>
                </a:solidFill>
                <a:latin typeface="+mn-lt"/>
                <a:cs typeface="Arial" charset="0"/>
              </a:rPr>
              <a:t>“How do I know if I am contaminated?”</a:t>
            </a:r>
          </a:p>
          <a:p>
            <a:pPr lvl="1" algn="ctr">
              <a:buFont typeface="Arial" charset="0"/>
              <a:buNone/>
            </a:pPr>
            <a:r>
              <a:rPr lang="en-US" sz="2400" i="1" dirty="0" smtClean="0">
                <a:solidFill>
                  <a:schemeClr val="tx1"/>
                </a:solidFill>
                <a:latin typeface="+mn-lt"/>
                <a:cs typeface="Arial" charset="0"/>
              </a:rPr>
              <a:t>“What is an ‘out-of-the-way’ place?”</a:t>
            </a: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457200" y="609600"/>
            <a:ext cx="8229600" cy="808038"/>
          </a:xfrm>
        </p:spPr>
        <p:txBody>
          <a:bodyPr/>
          <a:lstStyle/>
          <a:p>
            <a:r>
              <a:rPr lang="en-US" dirty="0" smtClean="0">
                <a:cs typeface="Arial" charset="0"/>
              </a:rPr>
              <a:t>What is Psychological First Aid?</a:t>
            </a:r>
          </a:p>
        </p:txBody>
      </p:sp>
      <p:sp>
        <p:nvSpPr>
          <p:cNvPr id="9219" name="Content Placeholder 4"/>
          <p:cNvSpPr>
            <a:spLocks noGrp="1"/>
          </p:cNvSpPr>
          <p:nvPr>
            <p:ph idx="1"/>
          </p:nvPr>
        </p:nvSpPr>
        <p:spPr/>
        <p:txBody>
          <a:bodyPr/>
          <a:lstStyle/>
          <a:p>
            <a:r>
              <a:rPr lang="en-US" sz="2400" dirty="0" smtClean="0">
                <a:latin typeface="+mn-lt"/>
                <a:cs typeface="Arial" charset="0"/>
              </a:rPr>
              <a:t>Psychological First Aid is a way to help reduce the initial distress caused by traumatic events</a:t>
            </a:r>
          </a:p>
          <a:p>
            <a:r>
              <a:rPr lang="en-US" sz="2400" dirty="0" smtClean="0">
                <a:latin typeface="+mn-lt"/>
                <a:cs typeface="Arial" charset="0"/>
              </a:rPr>
              <a:t>Designed to be:</a:t>
            </a:r>
          </a:p>
          <a:p>
            <a:pPr lvl="1"/>
            <a:r>
              <a:rPr lang="en-US" sz="2400" dirty="0" smtClean="0">
                <a:latin typeface="+mn-lt"/>
                <a:cs typeface="Arial" charset="0"/>
              </a:rPr>
              <a:t>Consistent with research evidence on risk and resilience following trauma</a:t>
            </a:r>
          </a:p>
          <a:p>
            <a:pPr lvl="1"/>
            <a:r>
              <a:rPr lang="en-US" sz="2400" dirty="0" smtClean="0">
                <a:latin typeface="+mn-lt"/>
                <a:cs typeface="Arial" charset="0"/>
              </a:rPr>
              <a:t>Applicable and practical in the field</a:t>
            </a:r>
          </a:p>
          <a:p>
            <a:pPr lvl="1"/>
            <a:r>
              <a:rPr lang="en-US" sz="2400" dirty="0" smtClean="0">
                <a:latin typeface="+mn-lt"/>
                <a:cs typeface="Arial" charset="0"/>
              </a:rPr>
              <a:t>Culturally informed and flexibly delivered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74638"/>
            <a:ext cx="8229600" cy="1325562"/>
          </a:xfrm>
        </p:spPr>
        <p:txBody>
          <a:bodyPr>
            <a:normAutofit fontScale="90000"/>
          </a:bodyPr>
          <a:lstStyle/>
          <a:p>
            <a:r>
              <a:rPr lang="en-US" i="1" dirty="0" smtClean="0">
                <a:cs typeface="Arial" charset="0"/>
              </a:rPr>
              <a:t>More </a:t>
            </a:r>
            <a:r>
              <a:rPr lang="en-US" dirty="0" smtClean="0">
                <a:cs typeface="Arial" charset="0"/>
              </a:rPr>
              <a:t> Confusion on Self-Decontamination Directives</a:t>
            </a:r>
          </a:p>
        </p:txBody>
      </p:sp>
      <p:sp>
        <p:nvSpPr>
          <p:cNvPr id="40963" name="Content Placeholder 2"/>
          <p:cNvSpPr>
            <a:spLocks noGrp="1"/>
          </p:cNvSpPr>
          <p:nvPr>
            <p:ph idx="1"/>
          </p:nvPr>
        </p:nvSpPr>
        <p:spPr/>
        <p:txBody>
          <a:bodyPr/>
          <a:lstStyle/>
          <a:p>
            <a:r>
              <a:rPr lang="en-US" sz="2400" dirty="0" smtClean="0">
                <a:latin typeface="+mn-lt"/>
                <a:cs typeface="Arial" charset="0"/>
              </a:rPr>
              <a:t>If I have water, why do I need to dust off my hair or clothing?</a:t>
            </a:r>
          </a:p>
          <a:p>
            <a:r>
              <a:rPr lang="en-US" sz="2400" dirty="0" smtClean="0">
                <a:latin typeface="+mn-lt"/>
                <a:cs typeface="Arial" charset="0"/>
              </a:rPr>
              <a:t>How do you treat wounds?</a:t>
            </a:r>
          </a:p>
          <a:p>
            <a:r>
              <a:rPr lang="en-US" sz="2400" dirty="0" smtClean="0">
                <a:latin typeface="+mn-lt"/>
                <a:cs typeface="Arial" charset="0"/>
              </a:rPr>
              <a:t>“Staying away from people” – isolate myself?</a:t>
            </a:r>
          </a:p>
          <a:p>
            <a:r>
              <a:rPr lang="en-US" sz="2400" dirty="0" smtClean="0">
                <a:latin typeface="+mn-lt"/>
                <a:cs typeface="Arial" charset="0"/>
              </a:rPr>
              <a:t>Should I only remove my outer layer of clothing or all my clothing?  </a:t>
            </a:r>
          </a:p>
          <a:p>
            <a:pPr lvl="1" algn="ctr">
              <a:buFont typeface="Arial" charset="0"/>
              <a:buNone/>
            </a:pPr>
            <a:endParaRPr lang="en-US" sz="2400" i="1" dirty="0" smtClean="0">
              <a:solidFill>
                <a:schemeClr val="tx1"/>
              </a:solidFill>
              <a:latin typeface="+mn-lt"/>
              <a:cs typeface="Arial" charset="0"/>
            </a:endParaRPr>
          </a:p>
          <a:p>
            <a:pPr lvl="1" algn="ctr">
              <a:buFont typeface="Arial" charset="0"/>
              <a:buNone/>
            </a:pPr>
            <a:r>
              <a:rPr lang="en-US" sz="2400" i="1" dirty="0" smtClean="0">
                <a:solidFill>
                  <a:schemeClr val="tx1"/>
                </a:solidFill>
                <a:latin typeface="+mn-lt"/>
                <a:cs typeface="Arial" charset="0"/>
              </a:rPr>
              <a:t>“Cuts – clean with what?”</a:t>
            </a:r>
          </a:p>
          <a:p>
            <a:pPr lvl="1" algn="ctr">
              <a:buFont typeface="Arial" charset="0"/>
              <a:buNone/>
            </a:pPr>
            <a:r>
              <a:rPr lang="en-US" sz="2400" i="1" dirty="0" smtClean="0">
                <a:solidFill>
                  <a:schemeClr val="tx1"/>
                </a:solidFill>
                <a:latin typeface="+mn-lt"/>
                <a:cs typeface="Arial" charset="0"/>
              </a:rPr>
              <a:t>“How soon can I get around other people?”</a:t>
            </a:r>
          </a:p>
          <a:p>
            <a:pPr lvl="1" algn="ctr">
              <a:buFont typeface="Arial" charset="0"/>
              <a:buNone/>
            </a:pPr>
            <a:r>
              <a:rPr lang="en-US" sz="2400" i="1" dirty="0" smtClean="0">
                <a:solidFill>
                  <a:schemeClr val="tx1"/>
                </a:solidFill>
                <a:latin typeface="+mn-lt"/>
                <a:cs typeface="Arial" charset="0"/>
              </a:rPr>
              <a:t>“Do I need to remove all my clothing?”</a:t>
            </a: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cs typeface="Arial" charset="0"/>
              </a:rPr>
              <a:t>What Should it Say?</a:t>
            </a:r>
          </a:p>
        </p:txBody>
      </p:sp>
      <p:sp>
        <p:nvSpPr>
          <p:cNvPr id="41987" name="Content Placeholder 2"/>
          <p:cNvSpPr>
            <a:spLocks noGrp="1"/>
          </p:cNvSpPr>
          <p:nvPr>
            <p:ph idx="1"/>
          </p:nvPr>
        </p:nvSpPr>
        <p:spPr/>
        <p:txBody>
          <a:bodyPr>
            <a:normAutofit lnSpcReduction="10000"/>
          </a:bodyPr>
          <a:lstStyle/>
          <a:p>
            <a:r>
              <a:rPr lang="en-US" sz="2400" dirty="0" smtClean="0">
                <a:latin typeface="+mn-lt"/>
                <a:cs typeface="Arial" charset="0"/>
              </a:rPr>
              <a:t>Delete “it is best”, use more authoritative language</a:t>
            </a:r>
          </a:p>
          <a:p>
            <a:r>
              <a:rPr lang="en-US" sz="2400" dirty="0" smtClean="0">
                <a:latin typeface="+mn-lt"/>
                <a:cs typeface="Arial" charset="0"/>
              </a:rPr>
              <a:t>Help the public assess their risk of contamination</a:t>
            </a:r>
          </a:p>
          <a:p>
            <a:endParaRPr lang="en-US" sz="2400" dirty="0" smtClean="0">
              <a:latin typeface="+mn-lt"/>
              <a:cs typeface="Arial" charset="0"/>
            </a:endParaRPr>
          </a:p>
          <a:p>
            <a:pPr algn="ctr">
              <a:buFont typeface="Arial" charset="0"/>
              <a:buNone/>
            </a:pPr>
            <a:r>
              <a:rPr lang="en-US" sz="2400" i="1" dirty="0" smtClean="0">
                <a:solidFill>
                  <a:schemeClr val="tx1"/>
                </a:solidFill>
                <a:latin typeface="+mn-lt"/>
                <a:cs typeface="Arial" charset="0"/>
              </a:rPr>
              <a:t>“I need instruction.”</a:t>
            </a:r>
          </a:p>
          <a:p>
            <a:pPr algn="ctr">
              <a:buFont typeface="Arial" charset="0"/>
              <a:buNone/>
            </a:pPr>
            <a:endParaRPr lang="en-US" sz="2400" i="1" dirty="0" smtClean="0">
              <a:solidFill>
                <a:schemeClr val="tx1"/>
              </a:solidFill>
              <a:latin typeface="+mn-lt"/>
              <a:cs typeface="Arial" charset="0"/>
            </a:endParaRPr>
          </a:p>
          <a:p>
            <a:pPr algn="ctr">
              <a:buFont typeface="Arial" charset="0"/>
              <a:buNone/>
            </a:pPr>
            <a:r>
              <a:rPr lang="en-US" sz="2400" i="1" dirty="0" smtClean="0">
                <a:solidFill>
                  <a:schemeClr val="tx1"/>
                </a:solidFill>
                <a:latin typeface="+mn-lt"/>
                <a:cs typeface="Arial" charset="0"/>
              </a:rPr>
              <a:t>“If you were inside, you would think you weren’t contaminated, but you would never know.”</a:t>
            </a:r>
          </a:p>
          <a:p>
            <a:pPr algn="ctr">
              <a:buFont typeface="Arial" charset="0"/>
              <a:buNone/>
            </a:pPr>
            <a:endParaRPr lang="en-US" sz="2400" i="1" dirty="0" smtClean="0">
              <a:solidFill>
                <a:schemeClr val="tx1"/>
              </a:solidFill>
              <a:latin typeface="+mn-lt"/>
              <a:cs typeface="Arial" charset="0"/>
            </a:endParaRPr>
          </a:p>
          <a:p>
            <a:pPr algn="ctr">
              <a:buFont typeface="Arial" charset="0"/>
              <a:buNone/>
            </a:pPr>
            <a:r>
              <a:rPr lang="en-US" sz="2400" i="1" dirty="0" smtClean="0">
                <a:solidFill>
                  <a:schemeClr val="tx1"/>
                </a:solidFill>
                <a:latin typeface="+mn-lt"/>
                <a:cs typeface="Arial" charset="0"/>
              </a:rPr>
              <a:t>“It would be nice to add how to minimize the contamination once you’ve taken a shower and are staying  inside.  Should I put on a long-sleeved shirt?  Should I wear a mask?”</a:t>
            </a: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381000"/>
            <a:ext cx="8229600" cy="1036638"/>
          </a:xfrm>
        </p:spPr>
        <p:txBody>
          <a:bodyPr>
            <a:normAutofit fontScale="90000"/>
          </a:bodyPr>
          <a:lstStyle/>
          <a:p>
            <a:r>
              <a:rPr lang="en-US" dirty="0" smtClean="0">
                <a:cs typeface="Arial" charset="0"/>
              </a:rPr>
              <a:t>Sources of Information During an Emergency</a:t>
            </a:r>
          </a:p>
        </p:txBody>
      </p:sp>
      <p:sp>
        <p:nvSpPr>
          <p:cNvPr id="43011" name="Content Placeholder 2"/>
          <p:cNvSpPr>
            <a:spLocks noGrp="1"/>
          </p:cNvSpPr>
          <p:nvPr>
            <p:ph idx="1"/>
          </p:nvPr>
        </p:nvSpPr>
        <p:spPr>
          <a:xfrm>
            <a:off x="457200" y="1600200"/>
            <a:ext cx="8229600" cy="4800600"/>
          </a:xfrm>
        </p:spPr>
        <p:txBody>
          <a:bodyPr/>
          <a:lstStyle/>
          <a:p>
            <a:r>
              <a:rPr lang="en-US" sz="2400" dirty="0" smtClean="0">
                <a:latin typeface="+mn-lt"/>
                <a:cs typeface="Arial" charset="0"/>
              </a:rPr>
              <a:t>Participants wanted a live voice, not a recording</a:t>
            </a:r>
          </a:p>
          <a:p>
            <a:pPr lvl="1"/>
            <a:r>
              <a:rPr lang="en-US" sz="2400" dirty="0" smtClean="0">
                <a:latin typeface="+mn-lt"/>
                <a:cs typeface="Arial" charset="0"/>
              </a:rPr>
              <a:t>Reassurance that others are alive and out there</a:t>
            </a:r>
          </a:p>
          <a:p>
            <a:pPr lvl="1"/>
            <a:r>
              <a:rPr lang="en-US" sz="2400" dirty="0" smtClean="0">
                <a:latin typeface="+mn-lt"/>
                <a:cs typeface="Arial" charset="0"/>
              </a:rPr>
              <a:t>Gave a sense of hope</a:t>
            </a:r>
          </a:p>
          <a:p>
            <a:r>
              <a:rPr lang="en-US" sz="2400" dirty="0" smtClean="0">
                <a:latin typeface="+mn-lt"/>
                <a:cs typeface="Arial" charset="0"/>
              </a:rPr>
              <a:t>If battery/crank radios are the only source of information many participants would be isolated from communications</a:t>
            </a:r>
          </a:p>
          <a:p>
            <a:endParaRPr lang="en-US" sz="2400" dirty="0" smtClean="0">
              <a:latin typeface="+mn-lt"/>
              <a:cs typeface="Arial" charset="0"/>
            </a:endParaRPr>
          </a:p>
          <a:p>
            <a:pPr lvl="1" algn="ctr">
              <a:buFont typeface="Arial" charset="0"/>
              <a:buNone/>
            </a:pPr>
            <a:r>
              <a:rPr lang="en-US" sz="2400" i="1" dirty="0" smtClean="0">
                <a:solidFill>
                  <a:schemeClr val="tx1"/>
                </a:solidFill>
                <a:latin typeface="+mn-lt"/>
                <a:cs typeface="Arial" charset="0"/>
              </a:rPr>
              <a:t>“I felt a sense of relief because I heard a voice telling us what to do.”</a:t>
            </a:r>
          </a:p>
          <a:p>
            <a:pPr lvl="1" algn="ctr">
              <a:buFont typeface="Arial" charset="0"/>
              <a:buNone/>
            </a:pPr>
            <a:r>
              <a:rPr lang="en-US" sz="2400" i="1" dirty="0" smtClean="0">
                <a:solidFill>
                  <a:schemeClr val="tx1"/>
                </a:solidFill>
                <a:latin typeface="+mn-lt"/>
                <a:cs typeface="Arial" charset="0"/>
              </a:rPr>
              <a:t>“Acknowledge the desperate need for the knowledge of others.”</a:t>
            </a:r>
          </a:p>
          <a:p>
            <a:pPr lvl="1" algn="ctr">
              <a:buFont typeface="Arial" charset="0"/>
              <a:buNone/>
            </a:pPr>
            <a:r>
              <a:rPr lang="en-US" sz="2400" i="1" dirty="0" smtClean="0">
                <a:solidFill>
                  <a:schemeClr val="tx1"/>
                </a:solidFill>
                <a:latin typeface="+mn-lt"/>
                <a:cs typeface="Arial" charset="0"/>
              </a:rPr>
              <a:t>“It must be live, not a recording.”</a:t>
            </a:r>
          </a:p>
          <a:p>
            <a:pPr>
              <a:buFont typeface="Arial" charset="0"/>
              <a:buNone/>
            </a:pPr>
            <a:endParaRPr lang="en-US" dirty="0" smtClean="0">
              <a:latin typeface="Arial" charset="0"/>
              <a:cs typeface="Arial" charset="0"/>
            </a:endParaRPr>
          </a:p>
          <a:p>
            <a:pPr lvl="1">
              <a:buFont typeface="Arial" charset="0"/>
              <a:buNone/>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28600"/>
            <a:ext cx="8229600" cy="1143000"/>
          </a:xfrm>
        </p:spPr>
        <p:txBody>
          <a:bodyPr/>
          <a:lstStyle/>
          <a:p>
            <a:r>
              <a:rPr lang="en-US" dirty="0" smtClean="0">
                <a:cs typeface="Arial" charset="0"/>
              </a:rPr>
              <a:t>Frames of Reference</a:t>
            </a:r>
          </a:p>
        </p:txBody>
      </p:sp>
      <p:sp>
        <p:nvSpPr>
          <p:cNvPr id="6" name="Text Placeholder 5"/>
          <p:cNvSpPr>
            <a:spLocks noGrp="1"/>
          </p:cNvSpPr>
          <p:nvPr>
            <p:ph type="body" idx="1"/>
          </p:nvPr>
        </p:nvSpPr>
        <p:spPr>
          <a:xfrm>
            <a:off x="609600" y="1295400"/>
            <a:ext cx="8153400" cy="639762"/>
          </a:xfrm>
        </p:spPr>
        <p:txBody>
          <a:bodyPr>
            <a:normAutofit fontScale="85000" lnSpcReduction="20000"/>
          </a:bodyPr>
          <a:lstStyle/>
          <a:p>
            <a:pPr algn="ctr"/>
            <a:r>
              <a:rPr lang="en-US" b="0" dirty="0" smtClean="0"/>
              <a:t>When uncertain, participants often based intended actions on familiar situations, both real and fictional.</a:t>
            </a:r>
            <a:endParaRPr lang="en-US" b="0" dirty="0"/>
          </a:p>
        </p:txBody>
      </p:sp>
      <p:sp>
        <p:nvSpPr>
          <p:cNvPr id="44035" name="Content Placeholder 2"/>
          <p:cNvSpPr>
            <a:spLocks noGrp="1"/>
          </p:cNvSpPr>
          <p:nvPr>
            <p:ph sz="half" idx="2"/>
          </p:nvPr>
        </p:nvSpPr>
        <p:spPr/>
        <p:txBody>
          <a:bodyPr>
            <a:normAutofit lnSpcReduction="10000"/>
          </a:bodyPr>
          <a:lstStyle/>
          <a:p>
            <a:r>
              <a:rPr lang="en-US" sz="2400" dirty="0" smtClean="0">
                <a:cs typeface="Arial" charset="0"/>
              </a:rPr>
              <a:t>9/11</a:t>
            </a:r>
          </a:p>
          <a:p>
            <a:pPr lvl="1"/>
            <a:r>
              <a:rPr lang="en-US" sz="2000" i="1" dirty="0" smtClean="0">
                <a:cs typeface="Arial" charset="0"/>
              </a:rPr>
              <a:t>“People who stayed in on 9/11 died.”</a:t>
            </a:r>
          </a:p>
          <a:p>
            <a:r>
              <a:rPr lang="en-US" sz="2400" dirty="0" smtClean="0">
                <a:cs typeface="Arial" charset="0"/>
              </a:rPr>
              <a:t>Hiroshima, Nagasaki</a:t>
            </a:r>
          </a:p>
          <a:p>
            <a:r>
              <a:rPr lang="en-US" sz="2400" dirty="0" smtClean="0">
                <a:cs typeface="Arial" charset="0"/>
              </a:rPr>
              <a:t>Chernobyl</a:t>
            </a:r>
          </a:p>
          <a:p>
            <a:r>
              <a:rPr lang="en-US" sz="2400" dirty="0" smtClean="0">
                <a:cs typeface="Arial" charset="0"/>
              </a:rPr>
              <a:t>Blackout (New York)</a:t>
            </a:r>
          </a:p>
          <a:p>
            <a:r>
              <a:rPr lang="en-US" sz="2400" dirty="0" smtClean="0">
                <a:cs typeface="Arial" charset="0"/>
              </a:rPr>
              <a:t>Earthquake (Los Angeles)</a:t>
            </a:r>
          </a:p>
          <a:p>
            <a:r>
              <a:rPr lang="en-US" sz="2400" dirty="0" smtClean="0">
                <a:cs typeface="Arial" charset="0"/>
              </a:rPr>
              <a:t>Fires (Los Angeles)</a:t>
            </a:r>
          </a:p>
          <a:p>
            <a:r>
              <a:rPr lang="en-US" sz="2400" dirty="0" smtClean="0">
                <a:cs typeface="Arial" charset="0"/>
              </a:rPr>
              <a:t>Hurricane Katrina, Ike, Rita (Houston)</a:t>
            </a:r>
          </a:p>
        </p:txBody>
      </p:sp>
      <p:sp>
        <p:nvSpPr>
          <p:cNvPr id="44036" name="Content Placeholder 3"/>
          <p:cNvSpPr>
            <a:spLocks noGrp="1"/>
          </p:cNvSpPr>
          <p:nvPr>
            <p:ph sz="quarter" idx="4"/>
          </p:nvPr>
        </p:nvSpPr>
        <p:spPr/>
        <p:txBody>
          <a:bodyPr/>
          <a:lstStyle/>
          <a:p>
            <a:r>
              <a:rPr lang="en-US" sz="2400" dirty="0" smtClean="0">
                <a:cs typeface="Arial" charset="0"/>
              </a:rPr>
              <a:t>Cold War</a:t>
            </a:r>
          </a:p>
          <a:p>
            <a:pPr lvl="1"/>
            <a:r>
              <a:rPr lang="en-US" dirty="0" smtClean="0">
                <a:cs typeface="Arial" charset="0"/>
              </a:rPr>
              <a:t>Large weapons</a:t>
            </a:r>
          </a:p>
          <a:p>
            <a:pPr lvl="1"/>
            <a:r>
              <a:rPr lang="en-US" dirty="0" smtClean="0">
                <a:cs typeface="Arial" charset="0"/>
              </a:rPr>
              <a:t>Areas uninhabitable</a:t>
            </a:r>
          </a:p>
          <a:p>
            <a:r>
              <a:rPr lang="en-US" sz="2400" dirty="0" smtClean="0">
                <a:cs typeface="Arial" charset="0"/>
              </a:rPr>
              <a:t>Movies</a:t>
            </a:r>
          </a:p>
          <a:p>
            <a:pPr lvl="1"/>
            <a:r>
              <a:rPr lang="en-US" dirty="0" err="1" smtClean="0">
                <a:cs typeface="Arial" charset="0"/>
              </a:rPr>
              <a:t>Silkwood</a:t>
            </a:r>
            <a:endParaRPr lang="en-US" dirty="0" smtClean="0">
              <a:cs typeface="Arial" charset="0"/>
            </a:endParaRPr>
          </a:p>
          <a:p>
            <a:pPr lvl="1"/>
            <a:r>
              <a:rPr lang="en-US" dirty="0" smtClean="0">
                <a:cs typeface="Arial" charset="0"/>
              </a:rPr>
              <a:t>The Sum of All Fears</a:t>
            </a:r>
          </a:p>
          <a:p>
            <a:pPr lvl="1"/>
            <a:r>
              <a:rPr lang="en-US" dirty="0" smtClean="0">
                <a:cs typeface="Arial" charset="0"/>
              </a:rPr>
              <a:t>28 Days</a:t>
            </a:r>
          </a:p>
          <a:p>
            <a:pPr lvl="1"/>
            <a:r>
              <a:rPr lang="en-US" dirty="0" smtClean="0">
                <a:cs typeface="Arial" charset="0"/>
              </a:rPr>
              <a:t>I Am Legend</a:t>
            </a:r>
          </a:p>
          <a:p>
            <a:pPr lvl="1">
              <a:buFont typeface="Arial" charset="0"/>
              <a:buNone/>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fontScale="90000"/>
          </a:bodyPr>
          <a:lstStyle/>
          <a:p>
            <a:r>
              <a:rPr lang="en-US" dirty="0" smtClean="0">
                <a:cs typeface="Arial" charset="0"/>
              </a:rPr>
              <a:t>Expressed Intent of Non-Compliance</a:t>
            </a:r>
          </a:p>
        </p:txBody>
      </p:sp>
      <p:sp>
        <p:nvSpPr>
          <p:cNvPr id="45059" name="Content Placeholder 2"/>
          <p:cNvSpPr>
            <a:spLocks noGrp="1"/>
          </p:cNvSpPr>
          <p:nvPr>
            <p:ph idx="1"/>
          </p:nvPr>
        </p:nvSpPr>
        <p:spPr/>
        <p:txBody>
          <a:bodyPr/>
          <a:lstStyle/>
          <a:p>
            <a:r>
              <a:rPr lang="en-US" sz="2400" dirty="0" smtClean="0">
                <a:latin typeface="+mn-lt"/>
                <a:cs typeface="Arial" charset="0"/>
              </a:rPr>
              <a:t>Several participants expressed intent to evacuate or take other measures (i.e. retrieve children) contrary to directives</a:t>
            </a:r>
          </a:p>
          <a:p>
            <a:pPr>
              <a:buFont typeface="Arial" charset="0"/>
              <a:buNone/>
            </a:pPr>
            <a:endParaRPr lang="en-US" sz="2400" dirty="0" smtClean="0">
              <a:latin typeface="+mn-lt"/>
              <a:cs typeface="Arial" charset="0"/>
            </a:endParaRPr>
          </a:p>
          <a:p>
            <a:pPr lvl="1" algn="ctr">
              <a:buFont typeface="Arial" charset="0"/>
              <a:buNone/>
            </a:pPr>
            <a:r>
              <a:rPr lang="en-US" sz="2400" i="1" dirty="0" smtClean="0">
                <a:solidFill>
                  <a:schemeClr val="tx1"/>
                </a:solidFill>
                <a:latin typeface="+mn-lt"/>
                <a:cs typeface="Arial" charset="0"/>
              </a:rPr>
              <a:t>“The first thing I would want to do is grab my kids.”</a:t>
            </a:r>
          </a:p>
          <a:p>
            <a:pPr lvl="1" algn="ctr">
              <a:buFont typeface="Arial" charset="0"/>
              <a:buNone/>
            </a:pPr>
            <a:r>
              <a:rPr lang="en-US" sz="2400" i="1" dirty="0" smtClean="0">
                <a:solidFill>
                  <a:schemeClr val="tx1"/>
                </a:solidFill>
                <a:latin typeface="+mn-lt"/>
                <a:cs typeface="Arial" charset="0"/>
              </a:rPr>
              <a:t>“As a mother, your first thought is, ‘I’ve got to go get my kids’.”</a:t>
            </a:r>
          </a:p>
          <a:p>
            <a:pPr lvl="1" algn="ctr">
              <a:buFont typeface="Arial" charset="0"/>
              <a:buNone/>
            </a:pPr>
            <a:r>
              <a:rPr lang="en-US" sz="2400" i="1" dirty="0" smtClean="0">
                <a:solidFill>
                  <a:schemeClr val="tx1"/>
                </a:solidFill>
                <a:latin typeface="+mn-lt"/>
                <a:cs typeface="Arial" charset="0"/>
              </a:rPr>
              <a:t>“[I’d] gather my family.”</a:t>
            </a:r>
          </a:p>
          <a:p>
            <a:pPr>
              <a:buFont typeface="Arial" charset="0"/>
              <a:buNone/>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cs typeface="Arial" charset="0"/>
              </a:rPr>
              <a:t>Information Updates</a:t>
            </a:r>
          </a:p>
        </p:txBody>
      </p:sp>
      <p:sp>
        <p:nvSpPr>
          <p:cNvPr id="46083" name="Content Placeholder 2"/>
          <p:cNvSpPr>
            <a:spLocks noGrp="1"/>
          </p:cNvSpPr>
          <p:nvPr>
            <p:ph idx="1"/>
          </p:nvPr>
        </p:nvSpPr>
        <p:spPr>
          <a:xfrm>
            <a:off x="228600" y="1219200"/>
            <a:ext cx="8610600" cy="4724400"/>
          </a:xfrm>
        </p:spPr>
        <p:txBody>
          <a:bodyPr/>
          <a:lstStyle/>
          <a:p>
            <a:r>
              <a:rPr lang="en-US" sz="2400" dirty="0" smtClean="0">
                <a:latin typeface="+mn-lt"/>
                <a:cs typeface="Arial" charset="0"/>
              </a:rPr>
              <a:t>Participants wanted to know when to expect updated information</a:t>
            </a:r>
          </a:p>
          <a:p>
            <a:pPr lvl="1"/>
            <a:r>
              <a:rPr lang="en-US" sz="2400" dirty="0" smtClean="0">
                <a:latin typeface="+mn-lt"/>
                <a:cs typeface="Arial" charset="0"/>
              </a:rPr>
              <a:t>“Updates” were highly preferred over “instructions will change”</a:t>
            </a:r>
          </a:p>
          <a:p>
            <a:pPr lvl="1"/>
            <a:r>
              <a:rPr lang="en-US" sz="2400" dirty="0" smtClean="0">
                <a:latin typeface="+mn-lt"/>
                <a:cs typeface="Arial" charset="0"/>
              </a:rPr>
              <a:t>“We will instruct you to leave when it is in your best interest to do so” is counterproductive</a:t>
            </a:r>
          </a:p>
          <a:p>
            <a:pPr lvl="1">
              <a:buFont typeface="Arial" charset="0"/>
              <a:buNone/>
            </a:pPr>
            <a:endParaRPr lang="en-US" sz="2400" dirty="0" smtClean="0">
              <a:latin typeface="+mn-lt"/>
              <a:cs typeface="Arial" charset="0"/>
            </a:endParaRPr>
          </a:p>
          <a:p>
            <a:pPr lvl="1" algn="ctr">
              <a:buFont typeface="Arial" charset="0"/>
              <a:buNone/>
            </a:pPr>
            <a:r>
              <a:rPr lang="en-US" sz="2400" i="1" dirty="0" smtClean="0">
                <a:solidFill>
                  <a:schemeClr val="tx1"/>
                </a:solidFill>
                <a:latin typeface="+mn-lt"/>
                <a:cs typeface="Arial" charset="0"/>
              </a:rPr>
              <a:t>“Be specific about when you’re going to give me an update.  Give me some things to do.”</a:t>
            </a:r>
          </a:p>
          <a:p>
            <a:pPr lvl="1" algn="ctr">
              <a:buFont typeface="Arial" charset="0"/>
              <a:buNone/>
            </a:pPr>
            <a:r>
              <a:rPr lang="en-US" sz="2400" i="1" dirty="0" smtClean="0">
                <a:solidFill>
                  <a:schemeClr val="tx1"/>
                </a:solidFill>
                <a:latin typeface="+mn-lt"/>
                <a:cs typeface="Arial" charset="0"/>
              </a:rPr>
              <a:t>“As soon as possible is vague…how soon will I be hearing something?”</a:t>
            </a: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cs typeface="Arial" charset="0"/>
              </a:rPr>
              <a:t>Commonly Misunderstood Terms</a:t>
            </a:r>
          </a:p>
        </p:txBody>
      </p:sp>
      <p:sp>
        <p:nvSpPr>
          <p:cNvPr id="47107" name="Content Placeholder 2"/>
          <p:cNvSpPr>
            <a:spLocks noGrp="1"/>
          </p:cNvSpPr>
          <p:nvPr>
            <p:ph idx="1"/>
          </p:nvPr>
        </p:nvSpPr>
        <p:spPr/>
        <p:txBody>
          <a:bodyPr/>
          <a:lstStyle/>
          <a:p>
            <a:r>
              <a:rPr lang="en-US" sz="2400" dirty="0" smtClean="0">
                <a:latin typeface="+mn-lt"/>
                <a:cs typeface="Arial" charset="0"/>
              </a:rPr>
              <a:t>“Responders”</a:t>
            </a:r>
          </a:p>
          <a:p>
            <a:r>
              <a:rPr lang="en-US" sz="2400" dirty="0" smtClean="0">
                <a:latin typeface="+mn-lt"/>
                <a:cs typeface="Arial" charset="0"/>
              </a:rPr>
              <a:t>“Protective Measures”</a:t>
            </a:r>
          </a:p>
          <a:p>
            <a:r>
              <a:rPr lang="en-US" sz="2400" dirty="0" smtClean="0">
                <a:latin typeface="+mn-lt"/>
                <a:cs typeface="Arial" charset="0"/>
              </a:rPr>
              <a:t>“Protective Actions”</a:t>
            </a:r>
          </a:p>
          <a:p>
            <a:r>
              <a:rPr lang="en-US" sz="2400" dirty="0" smtClean="0">
                <a:latin typeface="+mn-lt"/>
                <a:cs typeface="Arial" charset="0"/>
              </a:rPr>
              <a:t>“Radioactive Material”</a:t>
            </a:r>
          </a:p>
          <a:p>
            <a:r>
              <a:rPr lang="en-US" sz="2400" dirty="0" smtClean="0">
                <a:latin typeface="+mn-lt"/>
                <a:cs typeface="Arial" charset="0"/>
              </a:rPr>
              <a:t>“Contamination/Contaminant”</a:t>
            </a:r>
          </a:p>
          <a:p>
            <a:r>
              <a:rPr lang="en-US" sz="2400" dirty="0" smtClean="0">
                <a:latin typeface="+mn-lt"/>
                <a:cs typeface="Arial" charset="0"/>
              </a:rPr>
              <a:t>“Risk of Exposure”</a:t>
            </a:r>
          </a:p>
          <a:p>
            <a:r>
              <a:rPr lang="en-US" sz="2400" dirty="0" smtClean="0">
                <a:latin typeface="+mn-lt"/>
                <a:cs typeface="Arial" charset="0"/>
              </a:rPr>
              <a:t>“Sheltering”</a:t>
            </a:r>
          </a:p>
          <a:p>
            <a:r>
              <a:rPr lang="en-US" sz="2400" dirty="0" smtClean="0">
                <a:latin typeface="+mn-lt"/>
                <a:cs typeface="Arial" charset="0"/>
              </a:rPr>
              <a:t>“In the path/Downwind”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33400" y="228600"/>
            <a:ext cx="8229600" cy="1143000"/>
          </a:xfrm>
        </p:spPr>
        <p:txBody>
          <a:bodyPr>
            <a:normAutofit fontScale="90000"/>
          </a:bodyPr>
          <a:lstStyle/>
          <a:p>
            <a:r>
              <a:rPr lang="en-US" dirty="0" smtClean="0">
                <a:cs typeface="Arial" charset="0"/>
              </a:rPr>
              <a:t>Key Principles of Emergency Communication</a:t>
            </a:r>
          </a:p>
        </p:txBody>
      </p:sp>
      <p:sp>
        <p:nvSpPr>
          <p:cNvPr id="48131" name="Content Placeholder 2"/>
          <p:cNvSpPr>
            <a:spLocks noGrp="1"/>
          </p:cNvSpPr>
          <p:nvPr>
            <p:ph idx="1"/>
          </p:nvPr>
        </p:nvSpPr>
        <p:spPr>
          <a:xfrm>
            <a:off x="533400" y="1371600"/>
            <a:ext cx="8229600" cy="4876800"/>
          </a:xfrm>
        </p:spPr>
        <p:txBody>
          <a:bodyPr/>
          <a:lstStyle/>
          <a:p>
            <a:r>
              <a:rPr lang="en-US" sz="2400" dirty="0" smtClean="0">
                <a:latin typeface="+mn-lt"/>
                <a:cs typeface="Arial" charset="0"/>
              </a:rPr>
              <a:t>Make messages short, concise, simple</a:t>
            </a:r>
          </a:p>
          <a:p>
            <a:r>
              <a:rPr lang="en-US" sz="2400" dirty="0" smtClean="0">
                <a:latin typeface="+mn-lt"/>
                <a:cs typeface="Arial" charset="0"/>
              </a:rPr>
              <a:t>Use active voice</a:t>
            </a:r>
          </a:p>
          <a:p>
            <a:r>
              <a:rPr lang="en-US" sz="2400" dirty="0" smtClean="0">
                <a:latin typeface="+mn-lt"/>
                <a:cs typeface="Arial" charset="0"/>
              </a:rPr>
              <a:t>Use personal pronouns</a:t>
            </a:r>
          </a:p>
          <a:p>
            <a:r>
              <a:rPr lang="en-US" sz="2400" dirty="0" smtClean="0">
                <a:latin typeface="+mn-lt"/>
                <a:cs typeface="Arial" charset="0"/>
              </a:rPr>
              <a:t>Give prioritized action items in each message</a:t>
            </a:r>
          </a:p>
          <a:p>
            <a:r>
              <a:rPr lang="en-US" sz="2400" dirty="0" smtClean="0">
                <a:latin typeface="+mn-lt"/>
                <a:cs typeface="Arial" charset="0"/>
              </a:rPr>
              <a:t>Do not use contradictory statements</a:t>
            </a:r>
          </a:p>
          <a:p>
            <a:r>
              <a:rPr lang="en-US" sz="2400" dirty="0" smtClean="0">
                <a:latin typeface="+mn-lt"/>
                <a:cs typeface="Arial" charset="0"/>
              </a:rPr>
              <a:t>Do not use words than convey uncertainty </a:t>
            </a:r>
          </a:p>
          <a:p>
            <a:pPr lvl="1"/>
            <a:r>
              <a:rPr lang="en-US" sz="2400" dirty="0" smtClean="0">
                <a:latin typeface="+mn-lt"/>
                <a:cs typeface="Arial" charset="0"/>
              </a:rPr>
              <a:t>“May”, “Might”, “Could”</a:t>
            </a:r>
          </a:p>
          <a:p>
            <a:r>
              <a:rPr lang="en-US" sz="2400" dirty="0" smtClean="0">
                <a:latin typeface="+mn-lt"/>
                <a:cs typeface="Arial" charset="0"/>
              </a:rPr>
              <a:t>Provide directive rather than suggestive messages</a:t>
            </a:r>
          </a:p>
          <a:p>
            <a:r>
              <a:rPr lang="en-US" sz="2400" dirty="0" smtClean="0">
                <a:latin typeface="+mn-lt"/>
                <a:cs typeface="Arial" charset="0"/>
              </a:rPr>
              <a:t>Tailor messages to:</a:t>
            </a:r>
          </a:p>
          <a:p>
            <a:pPr lvl="1"/>
            <a:r>
              <a:rPr lang="en-US" sz="2400" dirty="0" smtClean="0">
                <a:latin typeface="+mn-lt"/>
                <a:cs typeface="Arial" charset="0"/>
              </a:rPr>
              <a:t>Distance from the blast</a:t>
            </a:r>
          </a:p>
          <a:p>
            <a:pPr lvl="1"/>
            <a:r>
              <a:rPr lang="en-US" sz="2400" dirty="0" smtClean="0">
                <a:latin typeface="+mn-lt"/>
                <a:cs typeface="Arial" charset="0"/>
              </a:rPr>
              <a:t>Regional characteristics </a:t>
            </a: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smtClean="0">
                <a:latin typeface="Arial" charset="0"/>
                <a:cs typeface="Arial" charset="0"/>
              </a:rPr>
              <a:t>Message Development</a:t>
            </a:r>
          </a:p>
        </p:txBody>
      </p:sp>
      <p:sp>
        <p:nvSpPr>
          <p:cNvPr id="49155" name="Content Placeholder 2"/>
          <p:cNvSpPr>
            <a:spLocks noGrp="1"/>
          </p:cNvSpPr>
          <p:nvPr>
            <p:ph idx="1"/>
          </p:nvPr>
        </p:nvSpPr>
        <p:spPr/>
        <p:txBody>
          <a:bodyPr/>
          <a:lstStyle/>
          <a:p>
            <a:r>
              <a:rPr lang="en-US" sz="2400" dirty="0" smtClean="0">
                <a:latin typeface="+mn-lt"/>
                <a:cs typeface="Arial" charset="0"/>
              </a:rPr>
              <a:t>Few differences in higher vs. lower education level</a:t>
            </a:r>
          </a:p>
          <a:p>
            <a:r>
              <a:rPr lang="en-US" sz="2400" dirty="0" smtClean="0">
                <a:latin typeface="+mn-lt"/>
                <a:cs typeface="Arial" charset="0"/>
              </a:rPr>
              <a:t>Professional responders will have the same concerns as members of the public</a:t>
            </a:r>
          </a:p>
          <a:p>
            <a:r>
              <a:rPr lang="en-US" sz="2400" dirty="0" smtClean="0">
                <a:latin typeface="+mn-lt"/>
                <a:cs typeface="Arial" charset="0"/>
              </a:rPr>
              <a:t>Non-English speakers and other special populations will have specific communication needs</a:t>
            </a:r>
          </a:p>
        </p:txBody>
      </p:sp>
      <p:grpSp>
        <p:nvGrpSpPr>
          <p:cNvPr id="6" name="Group 5" descr="japanese disaster"/>
          <p:cNvGrpSpPr/>
          <p:nvPr/>
        </p:nvGrpSpPr>
        <p:grpSpPr>
          <a:xfrm>
            <a:off x="304800" y="3962400"/>
            <a:ext cx="8559534" cy="2381250"/>
            <a:chOff x="304800" y="3962400"/>
            <a:chExt cx="8559534" cy="2381250"/>
          </a:xfrm>
        </p:grpSpPr>
        <p:pic>
          <p:nvPicPr>
            <p:cNvPr id="4" name="Picture 3" descr="NYTIMES 3.14 Asahi Shimbun European Pressphoto Agency.jpg"/>
            <p:cNvPicPr>
              <a:picLocks noChangeAspect="1"/>
            </p:cNvPicPr>
            <p:nvPr/>
          </p:nvPicPr>
          <p:blipFill>
            <a:blip r:embed="rId3" cstate="print"/>
            <a:stretch>
              <a:fillRect/>
            </a:stretch>
          </p:blipFill>
          <p:spPr>
            <a:xfrm>
              <a:off x="304800" y="3962400"/>
              <a:ext cx="4867275" cy="2381250"/>
            </a:xfrm>
            <a:prstGeom prst="rect">
              <a:avLst/>
            </a:prstGeom>
          </p:spPr>
        </p:pic>
        <p:pic>
          <p:nvPicPr>
            <p:cNvPr id="5" name="Picture 4" descr="NYT 3.16 Masami Kawakita Tokyo Shimbun via AP.jpg"/>
            <p:cNvPicPr>
              <a:picLocks noChangeAspect="1"/>
            </p:cNvPicPr>
            <p:nvPr/>
          </p:nvPicPr>
          <p:blipFill>
            <a:blip r:embed="rId4" cstate="print"/>
            <a:stretch>
              <a:fillRect/>
            </a:stretch>
          </p:blipFill>
          <p:spPr>
            <a:xfrm>
              <a:off x="5410200" y="3962400"/>
              <a:ext cx="3454134" cy="2371344"/>
            </a:xfrm>
            <a:prstGeom prst="rect">
              <a:avLst/>
            </a:prstGeom>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smtClean="0">
                <a:cs typeface="Arial" charset="0"/>
              </a:rPr>
              <a:t>Message Delivery Methods</a:t>
            </a:r>
          </a:p>
        </p:txBody>
      </p:sp>
      <p:sp>
        <p:nvSpPr>
          <p:cNvPr id="50179" name="Content Placeholder 2"/>
          <p:cNvSpPr>
            <a:spLocks noGrp="1"/>
          </p:cNvSpPr>
          <p:nvPr>
            <p:ph sz="half" idx="1"/>
          </p:nvPr>
        </p:nvSpPr>
        <p:spPr/>
        <p:txBody>
          <a:bodyPr/>
          <a:lstStyle/>
          <a:p>
            <a:r>
              <a:rPr lang="en-US" dirty="0" smtClean="0">
                <a:solidFill>
                  <a:schemeClr val="tx2"/>
                </a:solidFill>
                <a:cs typeface="Arial" charset="0"/>
              </a:rPr>
              <a:t>“High-Tech”</a:t>
            </a:r>
          </a:p>
          <a:p>
            <a:pPr lvl="1"/>
            <a:r>
              <a:rPr lang="en-US" dirty="0" smtClean="0">
                <a:solidFill>
                  <a:schemeClr val="tx2"/>
                </a:solidFill>
                <a:cs typeface="Arial" charset="0"/>
              </a:rPr>
              <a:t>Radio</a:t>
            </a:r>
          </a:p>
          <a:p>
            <a:pPr lvl="1"/>
            <a:r>
              <a:rPr lang="en-US" dirty="0" smtClean="0">
                <a:solidFill>
                  <a:schemeClr val="tx2"/>
                </a:solidFill>
                <a:cs typeface="Arial" charset="0"/>
              </a:rPr>
              <a:t>Television</a:t>
            </a:r>
          </a:p>
          <a:p>
            <a:pPr lvl="1"/>
            <a:r>
              <a:rPr lang="en-US" dirty="0" smtClean="0">
                <a:solidFill>
                  <a:schemeClr val="tx2"/>
                </a:solidFill>
                <a:cs typeface="Arial" charset="0"/>
              </a:rPr>
              <a:t>Email alerts</a:t>
            </a:r>
          </a:p>
          <a:p>
            <a:pPr lvl="1"/>
            <a:r>
              <a:rPr lang="en-US" dirty="0" smtClean="0">
                <a:solidFill>
                  <a:schemeClr val="tx2"/>
                </a:solidFill>
                <a:cs typeface="Arial" charset="0"/>
              </a:rPr>
              <a:t>Text messaging</a:t>
            </a:r>
          </a:p>
          <a:p>
            <a:pPr lvl="1"/>
            <a:r>
              <a:rPr lang="en-US" dirty="0" smtClean="0">
                <a:solidFill>
                  <a:schemeClr val="tx2"/>
                </a:solidFill>
                <a:cs typeface="Arial" charset="0"/>
              </a:rPr>
              <a:t>Smartphone Applications</a:t>
            </a:r>
          </a:p>
          <a:p>
            <a:pPr lvl="1"/>
            <a:r>
              <a:rPr lang="en-US" dirty="0" smtClean="0">
                <a:solidFill>
                  <a:schemeClr val="tx2"/>
                </a:solidFill>
                <a:cs typeface="Arial" charset="0"/>
              </a:rPr>
              <a:t>Social Media</a:t>
            </a:r>
          </a:p>
          <a:p>
            <a:endParaRPr lang="en-US" dirty="0" smtClean="0">
              <a:latin typeface="Arial" charset="0"/>
              <a:cs typeface="Arial" charset="0"/>
            </a:endParaRPr>
          </a:p>
        </p:txBody>
      </p:sp>
      <p:pic>
        <p:nvPicPr>
          <p:cNvPr id="5" name="Picture 4" descr="CDC Facebook "/>
          <p:cNvPicPr>
            <a:picLocks noChangeAspect="1"/>
          </p:cNvPicPr>
          <p:nvPr/>
        </p:nvPicPr>
        <p:blipFill>
          <a:blip r:embed="rId3" cstate="print"/>
          <a:stretch>
            <a:fillRect/>
          </a:stretch>
        </p:blipFill>
        <p:spPr>
          <a:xfrm>
            <a:off x="3810000" y="1371600"/>
            <a:ext cx="4975316" cy="3581400"/>
          </a:xfrm>
          <a:prstGeom prst="rect">
            <a:avLst/>
          </a:prstGeom>
        </p:spPr>
      </p:pic>
      <p:pic>
        <p:nvPicPr>
          <p:cNvPr id="8" name="Picture 7" descr="CDC Tweet"/>
          <p:cNvPicPr>
            <a:picLocks noChangeAspect="1"/>
          </p:cNvPicPr>
          <p:nvPr/>
        </p:nvPicPr>
        <p:blipFill>
          <a:blip r:embed="rId4" cstate="print"/>
          <a:stretch>
            <a:fillRect/>
          </a:stretch>
        </p:blipFill>
        <p:spPr>
          <a:xfrm>
            <a:off x="2590800" y="5181600"/>
            <a:ext cx="6172200" cy="136151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sz="2800" dirty="0" smtClean="0">
                <a:cs typeface="Arial" charset="0"/>
              </a:rPr>
              <a:t>Example of Roles for the Public Health/Medical Community in a Radiation Disaster</a:t>
            </a:r>
          </a:p>
        </p:txBody>
      </p:sp>
      <p:sp>
        <p:nvSpPr>
          <p:cNvPr id="10243" name="Content Placeholder 4"/>
          <p:cNvSpPr>
            <a:spLocks noGrp="1"/>
          </p:cNvSpPr>
          <p:nvPr>
            <p:ph idx="1"/>
          </p:nvPr>
        </p:nvSpPr>
        <p:spPr>
          <a:xfrm>
            <a:off x="457200" y="1371600"/>
            <a:ext cx="8229600" cy="4525963"/>
          </a:xfrm>
        </p:spPr>
        <p:txBody>
          <a:bodyPr/>
          <a:lstStyle/>
          <a:p>
            <a:r>
              <a:rPr lang="en-US" sz="2400" dirty="0" smtClean="0">
                <a:latin typeface="+mn-lt"/>
                <a:cs typeface="Arial" charset="0"/>
              </a:rPr>
              <a:t>Medical Triage and Treatment</a:t>
            </a:r>
          </a:p>
          <a:p>
            <a:r>
              <a:rPr lang="en-US" sz="2400" dirty="0" smtClean="0">
                <a:latin typeface="+mn-lt"/>
                <a:cs typeface="Arial" charset="0"/>
              </a:rPr>
              <a:t>Population Monitoring</a:t>
            </a:r>
          </a:p>
          <a:p>
            <a:r>
              <a:rPr lang="en-US" sz="2400" dirty="0" smtClean="0">
                <a:latin typeface="+mn-lt"/>
                <a:cs typeface="Arial" charset="0"/>
              </a:rPr>
              <a:t>Risk Communication and Public Information</a:t>
            </a:r>
          </a:p>
          <a:p>
            <a:r>
              <a:rPr lang="en-US" sz="2400" dirty="0" smtClean="0">
                <a:latin typeface="+mn-lt"/>
                <a:cs typeface="Arial" charset="0"/>
              </a:rPr>
              <a:t>Establishing Clinical Registries</a:t>
            </a:r>
          </a:p>
          <a:p>
            <a:r>
              <a:rPr lang="en-US" sz="2400" dirty="0" smtClean="0">
                <a:latin typeface="+mn-lt"/>
                <a:cs typeface="Arial" charset="0"/>
              </a:rPr>
              <a:t>Sheltering Displaced Populations</a:t>
            </a:r>
          </a:p>
        </p:txBody>
      </p:sp>
      <p:grpSp>
        <p:nvGrpSpPr>
          <p:cNvPr id="7" name="Group 6" descr="3 images of medical triage and treatment"/>
          <p:cNvGrpSpPr/>
          <p:nvPr/>
        </p:nvGrpSpPr>
        <p:grpSpPr>
          <a:xfrm>
            <a:off x="228600" y="4114800"/>
            <a:ext cx="8686800" cy="1828800"/>
            <a:chOff x="228600" y="4114800"/>
            <a:chExt cx="8686800" cy="1828800"/>
          </a:xfrm>
        </p:grpSpPr>
        <p:pic>
          <p:nvPicPr>
            <p:cNvPr id="10244" name="Picture 5" descr="IMG_5625.JPG"/>
            <p:cNvPicPr>
              <a:picLocks noChangeAspect="1"/>
            </p:cNvPicPr>
            <p:nvPr/>
          </p:nvPicPr>
          <p:blipFill>
            <a:blip r:embed="rId3" cstate="print"/>
            <a:srcRect/>
            <a:stretch>
              <a:fillRect/>
            </a:stretch>
          </p:blipFill>
          <p:spPr bwMode="auto">
            <a:xfrm>
              <a:off x="228600" y="4114800"/>
              <a:ext cx="2743200" cy="1828800"/>
            </a:xfrm>
            <a:prstGeom prst="rect">
              <a:avLst/>
            </a:prstGeom>
            <a:noFill/>
            <a:ln w="9525">
              <a:noFill/>
              <a:miter lim="800000"/>
              <a:headEnd/>
              <a:tailEnd/>
            </a:ln>
          </p:spPr>
        </p:pic>
        <p:pic>
          <p:nvPicPr>
            <p:cNvPr id="10245" name="Picture 6" descr="1_110.jpg"/>
            <p:cNvPicPr>
              <a:picLocks noChangeAspect="1"/>
            </p:cNvPicPr>
            <p:nvPr/>
          </p:nvPicPr>
          <p:blipFill>
            <a:blip r:embed="rId4" cstate="print"/>
            <a:srcRect/>
            <a:stretch>
              <a:fillRect/>
            </a:stretch>
          </p:blipFill>
          <p:spPr bwMode="auto">
            <a:xfrm>
              <a:off x="3200400" y="4114800"/>
              <a:ext cx="2743200" cy="1828800"/>
            </a:xfrm>
            <a:prstGeom prst="rect">
              <a:avLst/>
            </a:prstGeom>
            <a:noFill/>
            <a:ln w="9525">
              <a:noFill/>
              <a:miter lim="800000"/>
              <a:headEnd/>
              <a:tailEnd/>
            </a:ln>
          </p:spPr>
        </p:pic>
        <p:pic>
          <p:nvPicPr>
            <p:cNvPr id="10246" name="Picture 7" descr="_MG_7383.JPG"/>
            <p:cNvPicPr>
              <a:picLocks noChangeAspect="1"/>
            </p:cNvPicPr>
            <p:nvPr/>
          </p:nvPicPr>
          <p:blipFill>
            <a:blip r:embed="rId5" cstate="print"/>
            <a:srcRect/>
            <a:stretch>
              <a:fillRect/>
            </a:stretch>
          </p:blipFill>
          <p:spPr bwMode="auto">
            <a:xfrm>
              <a:off x="6172200" y="4114800"/>
              <a:ext cx="2743200" cy="18288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smtClean="0">
                <a:cs typeface="Arial" charset="0"/>
              </a:rPr>
              <a:t>Message Delivery Methods</a:t>
            </a:r>
          </a:p>
        </p:txBody>
      </p:sp>
      <p:pic>
        <p:nvPicPr>
          <p:cNvPr id="7" name="Content Placeholder 6" descr="Junichi Sasaki Kyodo News AP&#10;disaster from tsunami"/>
          <p:cNvPicPr>
            <a:picLocks noGrp="1" noChangeAspect="1"/>
          </p:cNvPicPr>
          <p:nvPr>
            <p:ph sz="half" idx="1"/>
          </p:nvPr>
        </p:nvPicPr>
        <p:blipFill>
          <a:blip r:embed="rId3" cstate="print"/>
          <a:stretch>
            <a:fillRect/>
          </a:stretch>
        </p:blipFill>
        <p:spPr>
          <a:xfrm>
            <a:off x="304800" y="1524000"/>
            <a:ext cx="5299409" cy="3581241"/>
          </a:xfrm>
        </p:spPr>
      </p:pic>
      <p:sp>
        <p:nvSpPr>
          <p:cNvPr id="50180" name="Content Placeholder 3"/>
          <p:cNvSpPr>
            <a:spLocks noGrp="1"/>
          </p:cNvSpPr>
          <p:nvPr>
            <p:ph sz="half" idx="2"/>
          </p:nvPr>
        </p:nvSpPr>
        <p:spPr>
          <a:xfrm>
            <a:off x="5715000" y="1447800"/>
            <a:ext cx="2971800" cy="4678363"/>
          </a:xfrm>
        </p:spPr>
        <p:txBody>
          <a:bodyPr/>
          <a:lstStyle/>
          <a:p>
            <a:r>
              <a:rPr lang="en-US" dirty="0" smtClean="0">
                <a:cs typeface="Arial" charset="0"/>
              </a:rPr>
              <a:t>“Low-Tech”</a:t>
            </a:r>
          </a:p>
          <a:p>
            <a:pPr lvl="1"/>
            <a:r>
              <a:rPr lang="en-US" dirty="0" smtClean="0">
                <a:cs typeface="Arial" charset="0"/>
              </a:rPr>
              <a:t>Loudspeakers</a:t>
            </a:r>
          </a:p>
          <a:p>
            <a:pPr lvl="1"/>
            <a:r>
              <a:rPr lang="en-US" dirty="0" smtClean="0">
                <a:cs typeface="Arial" charset="0"/>
              </a:rPr>
              <a:t>Megaphone</a:t>
            </a:r>
          </a:p>
          <a:p>
            <a:pPr lvl="1"/>
            <a:r>
              <a:rPr lang="en-US" dirty="0" smtClean="0">
                <a:cs typeface="Arial" charset="0"/>
              </a:rPr>
              <a:t>Leaflets</a:t>
            </a:r>
          </a:p>
          <a:p>
            <a:pPr lvl="1"/>
            <a:r>
              <a:rPr lang="en-US" dirty="0" smtClean="0">
                <a:cs typeface="Arial" charset="0"/>
              </a:rPr>
              <a:t>First Responders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cs typeface="Arial" charset="0"/>
              </a:rPr>
              <a:t>Communications Resources</a:t>
            </a:r>
          </a:p>
        </p:txBody>
      </p:sp>
      <p:sp>
        <p:nvSpPr>
          <p:cNvPr id="51203" name="Content Placeholder 2"/>
          <p:cNvSpPr>
            <a:spLocks noGrp="1"/>
          </p:cNvSpPr>
          <p:nvPr>
            <p:ph idx="1"/>
          </p:nvPr>
        </p:nvSpPr>
        <p:spPr/>
        <p:txBody>
          <a:bodyPr/>
          <a:lstStyle/>
          <a:p>
            <a:r>
              <a:rPr lang="en-US" sz="2400" dirty="0" smtClean="0">
                <a:latin typeface="+mn-lt"/>
                <a:cs typeface="Arial" charset="0"/>
              </a:rPr>
              <a:t>CDC Radiation Emergency Website</a:t>
            </a:r>
          </a:p>
          <a:p>
            <a:r>
              <a:rPr lang="en-US" sz="2400" i="1" dirty="0" smtClean="0">
                <a:latin typeface="+mn-lt"/>
                <a:cs typeface="Arial" charset="0"/>
              </a:rPr>
              <a:t>Planning Guidance for Response to a Nuclear Detonation (second edition)</a:t>
            </a:r>
          </a:p>
          <a:p>
            <a:r>
              <a:rPr lang="en-US" sz="2400" dirty="0" smtClean="0">
                <a:latin typeface="+mn-lt"/>
                <a:cs typeface="Arial" charset="0"/>
              </a:rPr>
              <a:t>EPA booklet </a:t>
            </a:r>
            <a:r>
              <a:rPr lang="en-US" sz="2400" i="1" dirty="0" smtClean="0">
                <a:latin typeface="+mn-lt"/>
                <a:cs typeface="Arial" charset="0"/>
              </a:rPr>
              <a:t>Communicating Radiation Risks: Crisis Communications for Emergency Responders </a:t>
            </a:r>
          </a:p>
          <a:p>
            <a:pPr>
              <a:buFont typeface="Arial" charset="0"/>
              <a:buNone/>
            </a:pPr>
            <a:r>
              <a:rPr lang="en-US" sz="2400" i="1" dirty="0" smtClean="0">
                <a:latin typeface="+mn-lt"/>
                <a:cs typeface="Arial" charset="0"/>
              </a:rPr>
              <a:t>	</a:t>
            </a:r>
            <a:r>
              <a:rPr lang="en-US" sz="2400" dirty="0" smtClean="0">
                <a:latin typeface="+mn-lt"/>
                <a:cs typeface="Arial" charset="0"/>
              </a:rPr>
              <a:t>(CDC Public Health Toolkit)</a:t>
            </a:r>
          </a:p>
          <a:p>
            <a:pPr>
              <a:buNone/>
            </a:pPr>
            <a:endParaRPr lang="en-US" dirty="0" smtClean="0">
              <a:latin typeface="Arial" charset="0"/>
              <a:cs typeface="Arial" charset="0"/>
            </a:endParaRPr>
          </a:p>
        </p:txBody>
      </p:sp>
      <p:pic>
        <p:nvPicPr>
          <p:cNvPr id="4" name="Content Placeholder 7" descr="media coverage of 3 mile island nuclear plant"/>
          <p:cNvPicPr>
            <a:picLocks noChangeAspect="1"/>
          </p:cNvPicPr>
          <p:nvPr/>
        </p:nvPicPr>
        <p:blipFill>
          <a:blip r:embed="rId3" cstate="print"/>
          <a:srcRect l="2020" t="1875" r="3030" b="1875"/>
          <a:stretch>
            <a:fillRect/>
          </a:stretch>
        </p:blipFill>
        <p:spPr bwMode="auto">
          <a:xfrm>
            <a:off x="3124200" y="4114800"/>
            <a:ext cx="3524250" cy="2514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normAutofit fontScale="90000"/>
          </a:bodyPr>
          <a:lstStyle/>
          <a:p>
            <a:r>
              <a:rPr lang="en-US" dirty="0" smtClean="0">
                <a:cs typeface="Arial" charset="0"/>
              </a:rPr>
              <a:t>Radiological Terrorism: A Toolkit for Emergency Services Clinicians</a:t>
            </a:r>
          </a:p>
        </p:txBody>
      </p:sp>
      <p:sp>
        <p:nvSpPr>
          <p:cNvPr id="52227" name="Content Placeholder 4"/>
          <p:cNvSpPr>
            <a:spLocks noGrp="1"/>
          </p:cNvSpPr>
          <p:nvPr>
            <p:ph idx="1"/>
          </p:nvPr>
        </p:nvSpPr>
        <p:spPr/>
        <p:txBody>
          <a:bodyPr/>
          <a:lstStyle/>
          <a:p>
            <a:r>
              <a:rPr lang="en-US" sz="2400" dirty="0" smtClean="0">
                <a:latin typeface="+mn-lt"/>
                <a:cs typeface="Arial" charset="0"/>
              </a:rPr>
              <a:t>Resources for Clinicians:</a:t>
            </a:r>
          </a:p>
          <a:p>
            <a:pPr lvl="1"/>
            <a:r>
              <a:rPr lang="en-US" sz="2400" dirty="0" smtClean="0">
                <a:latin typeface="+mn-lt"/>
                <a:cs typeface="Arial" charset="0"/>
              </a:rPr>
              <a:t>JIT Training</a:t>
            </a:r>
          </a:p>
          <a:p>
            <a:pPr lvl="1"/>
            <a:r>
              <a:rPr lang="en-US" sz="2400" dirty="0" smtClean="0">
                <a:latin typeface="+mn-lt"/>
                <a:cs typeface="Arial" charset="0"/>
              </a:rPr>
              <a:t>Pocket Guides</a:t>
            </a:r>
          </a:p>
          <a:p>
            <a:pPr lvl="1"/>
            <a:r>
              <a:rPr lang="en-US" sz="2400" dirty="0" smtClean="0">
                <a:latin typeface="+mn-lt"/>
                <a:cs typeface="Arial" charset="0"/>
              </a:rPr>
              <a:t>Radiation Triage Chart</a:t>
            </a:r>
          </a:p>
          <a:p>
            <a:pPr lvl="1"/>
            <a:r>
              <a:rPr lang="en-US" sz="2400" dirty="0" smtClean="0">
                <a:latin typeface="+mn-lt"/>
                <a:cs typeface="Arial" charset="0"/>
              </a:rPr>
              <a:t>Fact Sheets</a:t>
            </a:r>
          </a:p>
          <a:p>
            <a:pPr lvl="1"/>
            <a:r>
              <a:rPr lang="en-US" sz="2400" dirty="0" smtClean="0">
                <a:latin typeface="+mn-lt"/>
                <a:cs typeface="Arial" charset="0"/>
              </a:rPr>
              <a:t>Webcasts</a:t>
            </a:r>
          </a:p>
          <a:p>
            <a:pPr lvl="1"/>
            <a:r>
              <a:rPr lang="en-US" sz="2400" dirty="0" smtClean="0">
                <a:latin typeface="+mn-lt"/>
                <a:cs typeface="Arial" charset="0"/>
              </a:rPr>
              <a:t>Self-study Training</a:t>
            </a:r>
          </a:p>
          <a:p>
            <a:pPr lvl="1"/>
            <a:r>
              <a:rPr lang="en-US" sz="2400" dirty="0" smtClean="0">
                <a:latin typeface="+mn-lt"/>
                <a:cs typeface="Arial" charset="0"/>
              </a:rPr>
              <a:t>Psych First Aid</a:t>
            </a:r>
          </a:p>
        </p:txBody>
      </p:sp>
      <p:pic>
        <p:nvPicPr>
          <p:cNvPr id="52228" name="Picture 5" descr="Clinician box with products"/>
          <p:cNvPicPr>
            <a:picLocks noChangeAspect="1"/>
          </p:cNvPicPr>
          <p:nvPr/>
        </p:nvPicPr>
        <p:blipFill>
          <a:blip r:embed="rId3" cstate="print"/>
          <a:srcRect/>
          <a:stretch>
            <a:fillRect/>
          </a:stretch>
        </p:blipFill>
        <p:spPr bwMode="auto">
          <a:xfrm>
            <a:off x="4648200" y="2057400"/>
            <a:ext cx="3768725"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p:txBody>
          <a:bodyPr>
            <a:normAutofit fontScale="90000"/>
          </a:bodyPr>
          <a:lstStyle/>
          <a:p>
            <a:r>
              <a:rPr lang="en-US" dirty="0" smtClean="0">
                <a:cs typeface="Arial" charset="0"/>
              </a:rPr>
              <a:t>Radiological Terrorism: A Toolkit for Public Health Professionals</a:t>
            </a:r>
          </a:p>
        </p:txBody>
      </p:sp>
      <p:sp>
        <p:nvSpPr>
          <p:cNvPr id="53251" name="Content Placeholder 4"/>
          <p:cNvSpPr>
            <a:spLocks noGrp="1"/>
          </p:cNvSpPr>
          <p:nvPr>
            <p:ph idx="1"/>
          </p:nvPr>
        </p:nvSpPr>
        <p:spPr>
          <a:xfrm>
            <a:off x="228600" y="1447800"/>
            <a:ext cx="5181600" cy="4525963"/>
          </a:xfrm>
        </p:spPr>
        <p:txBody>
          <a:bodyPr/>
          <a:lstStyle/>
          <a:p>
            <a:r>
              <a:rPr lang="en-US" sz="2400" dirty="0" smtClean="0">
                <a:latin typeface="+mn-lt"/>
                <a:cs typeface="Arial" charset="0"/>
              </a:rPr>
              <a:t>Resources for Public Health</a:t>
            </a:r>
          </a:p>
          <a:p>
            <a:pPr lvl="1"/>
            <a:r>
              <a:rPr lang="en-US" sz="2400" dirty="0" err="1" smtClean="0">
                <a:latin typeface="+mn-lt"/>
                <a:cs typeface="Arial" charset="0"/>
              </a:rPr>
              <a:t>vCRC</a:t>
            </a:r>
            <a:r>
              <a:rPr lang="en-US" sz="2400" dirty="0" smtClean="0">
                <a:latin typeface="+mn-lt"/>
                <a:cs typeface="Arial" charset="0"/>
              </a:rPr>
              <a:t> </a:t>
            </a:r>
          </a:p>
          <a:p>
            <a:pPr lvl="1"/>
            <a:r>
              <a:rPr lang="en-US" sz="2400" dirty="0" smtClean="0">
                <a:latin typeface="+mn-lt"/>
                <a:cs typeface="Arial" charset="0"/>
              </a:rPr>
              <a:t>Population Monitoring Guide</a:t>
            </a:r>
          </a:p>
          <a:p>
            <a:pPr lvl="1"/>
            <a:r>
              <a:rPr lang="en-US" sz="2400" dirty="0" smtClean="0">
                <a:latin typeface="+mn-lt"/>
                <a:cs typeface="Arial" charset="0"/>
              </a:rPr>
              <a:t>EPA Risk Communication Guide</a:t>
            </a:r>
          </a:p>
          <a:p>
            <a:pPr lvl="1"/>
            <a:r>
              <a:rPr lang="en-US" sz="2400" dirty="0" smtClean="0">
                <a:latin typeface="+mn-lt"/>
                <a:cs typeface="Arial" charset="0"/>
              </a:rPr>
              <a:t>Contaminated Decedents Guide</a:t>
            </a:r>
          </a:p>
          <a:p>
            <a:pPr lvl="1"/>
            <a:r>
              <a:rPr lang="en-US" sz="2400" dirty="0" smtClean="0">
                <a:latin typeface="+mn-lt"/>
                <a:cs typeface="Arial" charset="0"/>
              </a:rPr>
              <a:t>Radiation Survey DVD</a:t>
            </a:r>
          </a:p>
          <a:p>
            <a:pPr lvl="1"/>
            <a:r>
              <a:rPr lang="en-US" sz="2400" dirty="0" smtClean="0">
                <a:latin typeface="+mn-lt"/>
                <a:cs typeface="Arial" charset="0"/>
              </a:rPr>
              <a:t>Webcasts</a:t>
            </a:r>
          </a:p>
          <a:p>
            <a:pPr lvl="1"/>
            <a:r>
              <a:rPr lang="en-US" sz="2400" dirty="0" smtClean="0">
                <a:latin typeface="+mn-lt"/>
                <a:cs typeface="Arial" charset="0"/>
              </a:rPr>
              <a:t>Fact Sheets</a:t>
            </a:r>
          </a:p>
          <a:p>
            <a:pPr lvl="1"/>
            <a:r>
              <a:rPr lang="en-US" sz="2400" dirty="0" smtClean="0">
                <a:latin typeface="+mn-lt"/>
                <a:cs typeface="Arial" charset="0"/>
              </a:rPr>
              <a:t>Self-study Training</a:t>
            </a:r>
          </a:p>
          <a:p>
            <a:pPr lvl="1"/>
            <a:r>
              <a:rPr lang="en-US" sz="2400" dirty="0" smtClean="0">
                <a:latin typeface="+mn-lt"/>
                <a:cs typeface="Arial" charset="0"/>
              </a:rPr>
              <a:t>Psychological First Aid Self-Study</a:t>
            </a:r>
          </a:p>
          <a:p>
            <a:pPr lvl="1"/>
            <a:endParaRPr lang="en-US" dirty="0" smtClean="0">
              <a:latin typeface="Arial" charset="0"/>
              <a:cs typeface="Arial" charset="0"/>
            </a:endParaRPr>
          </a:p>
          <a:p>
            <a:endParaRPr lang="en-US" dirty="0" smtClean="0">
              <a:latin typeface="Arial" charset="0"/>
              <a:cs typeface="Arial" charset="0"/>
            </a:endParaRPr>
          </a:p>
        </p:txBody>
      </p:sp>
      <p:pic>
        <p:nvPicPr>
          <p:cNvPr id="53252" name="Picture 5" descr="Public health box with products"/>
          <p:cNvPicPr>
            <a:picLocks noChangeAspect="1"/>
          </p:cNvPicPr>
          <p:nvPr/>
        </p:nvPicPr>
        <p:blipFill>
          <a:blip r:embed="rId3" cstate="print"/>
          <a:srcRect/>
          <a:stretch>
            <a:fillRect/>
          </a:stretch>
        </p:blipFill>
        <p:spPr bwMode="auto">
          <a:xfrm>
            <a:off x="5334000" y="2209800"/>
            <a:ext cx="3384550" cy="239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533400" y="381000"/>
            <a:ext cx="8229600" cy="5715000"/>
          </a:xfrm>
        </p:spPr>
        <p:txBody>
          <a:bodyPr>
            <a:normAutofit/>
          </a:bodyPr>
          <a:lstStyle/>
          <a:p>
            <a:r>
              <a:rPr lang="en-US" dirty="0" smtClean="0">
                <a:solidFill>
                  <a:schemeClr val="tx2"/>
                </a:solidFill>
              </a:rPr>
              <a:t>To order complimentary toolkits:</a:t>
            </a:r>
          </a:p>
          <a:p>
            <a:r>
              <a:rPr lang="en-US" dirty="0" smtClean="0">
                <a:solidFill>
                  <a:schemeClr val="tx2"/>
                </a:solidFill>
              </a:rPr>
              <a:t>Email: </a:t>
            </a:r>
            <a:r>
              <a:rPr lang="en-US" b="1" dirty="0" smtClean="0">
                <a:solidFill>
                  <a:schemeClr val="tx2"/>
                </a:solidFill>
                <a:hlinkClick r:id="rId3"/>
              </a:rPr>
              <a:t>cdcinfo@cdc.gov</a:t>
            </a:r>
            <a:r>
              <a:rPr lang="en-US" b="1" dirty="0" smtClean="0">
                <a:solidFill>
                  <a:schemeClr val="tx2"/>
                </a:solidFill>
              </a:rPr>
              <a:t> </a:t>
            </a:r>
            <a:r>
              <a:rPr lang="en-US" dirty="0" smtClean="0">
                <a:solidFill>
                  <a:schemeClr val="tx2"/>
                </a:solidFill>
              </a:rPr>
              <a:t>or</a:t>
            </a:r>
          </a:p>
          <a:p>
            <a:endParaRPr lang="en-US" dirty="0" smtClean="0">
              <a:solidFill>
                <a:schemeClr val="tx2"/>
              </a:solidFill>
            </a:endParaRPr>
          </a:p>
          <a:p>
            <a:r>
              <a:rPr lang="en-US" dirty="0" smtClean="0">
                <a:solidFill>
                  <a:schemeClr val="tx2"/>
                </a:solidFill>
              </a:rPr>
              <a:t>Call: </a:t>
            </a:r>
            <a:r>
              <a:rPr lang="en-US" b="1" dirty="0" smtClean="0">
                <a:solidFill>
                  <a:schemeClr val="tx2"/>
                </a:solidFill>
              </a:rPr>
              <a:t>1-800-CDC-INFO (1-800-232-4636)</a:t>
            </a:r>
            <a:r>
              <a:rPr lang="en-US" dirty="0" smtClean="0">
                <a:solidFill>
                  <a:schemeClr val="tx2"/>
                </a:solidFill>
              </a:rPr>
              <a:t>; </a:t>
            </a:r>
          </a:p>
          <a:p>
            <a:r>
              <a:rPr lang="en-US" dirty="0" smtClean="0">
                <a:solidFill>
                  <a:schemeClr val="tx2"/>
                </a:solidFill>
              </a:rPr>
              <a:t>TTY: </a:t>
            </a:r>
            <a:r>
              <a:rPr lang="en-US" b="1" dirty="0" smtClean="0">
                <a:solidFill>
                  <a:schemeClr val="tx2"/>
                </a:solidFill>
              </a:rPr>
              <a:t>(888) 232-6348</a:t>
            </a:r>
          </a:p>
          <a:p>
            <a:endParaRPr lang="en-US" b="1" dirty="0" smtClean="0">
              <a:solidFill>
                <a:schemeClr val="tx2"/>
              </a:solidFill>
            </a:endParaRPr>
          </a:p>
          <a:p>
            <a:r>
              <a:rPr lang="en-US" dirty="0" smtClean="0">
                <a:solidFill>
                  <a:schemeClr val="tx2"/>
                </a:solidFill>
              </a:rPr>
              <a:t>Selected material available online:</a:t>
            </a:r>
          </a:p>
          <a:p>
            <a:r>
              <a:rPr lang="en-US" b="1" dirty="0" smtClean="0">
                <a:solidFill>
                  <a:schemeClr val="tx2"/>
                </a:solidFill>
              </a:rPr>
              <a:t>http://www.emergency.cdc.gov/radiation</a:t>
            </a:r>
          </a:p>
          <a:p>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457200"/>
            <a:ext cx="7772400" cy="1470025"/>
          </a:xfrm>
        </p:spPr>
        <p:txBody>
          <a:bodyPr/>
          <a:lstStyle/>
          <a:p>
            <a:r>
              <a:rPr lang="en-US" dirty="0" smtClean="0"/>
              <a:t>Questions?</a:t>
            </a:r>
            <a:endParaRPr lang="en-US" dirty="0"/>
          </a:p>
        </p:txBody>
      </p:sp>
      <p:sp>
        <p:nvSpPr>
          <p:cNvPr id="2" name="Subtitle 1"/>
          <p:cNvSpPr>
            <a:spLocks noGrp="1"/>
          </p:cNvSpPr>
          <p:nvPr>
            <p:ph type="subTitle" idx="1"/>
          </p:nvPr>
        </p:nvSpPr>
        <p:spPr>
          <a:xfrm>
            <a:off x="457200" y="2971800"/>
            <a:ext cx="8229600" cy="1066800"/>
          </a:xfrm>
        </p:spPr>
        <p:txBody>
          <a:bodyPr>
            <a:normAutofit/>
          </a:bodyPr>
          <a:lstStyle/>
          <a:p>
            <a:r>
              <a:rPr lang="en-US" sz="1200" dirty="0" smtClean="0">
                <a:solidFill>
                  <a:schemeClr val="tx1"/>
                </a:solidFill>
              </a:rPr>
              <a:t>For more information please contact Radiation Studies Branch, CDC</a:t>
            </a:r>
          </a:p>
          <a:p>
            <a:r>
              <a:rPr lang="en-US" sz="1200" dirty="0" smtClean="0">
                <a:solidFill>
                  <a:schemeClr val="tx1"/>
                </a:solidFill>
              </a:rPr>
              <a:t>The findings and conclusions in this report are those of the authors and do not necessarily represent the official position of the Centers for Disease Control and Prevention</a:t>
            </a:r>
          </a:p>
          <a:p>
            <a:endParaRPr lang="en-US" dirty="0">
              <a:solidFill>
                <a:schemeClr val="tx1"/>
              </a:solidFill>
            </a:endParaRPr>
          </a:p>
        </p:txBody>
      </p:sp>
      <p:sp>
        <p:nvSpPr>
          <p:cNvPr id="3" name="Text Placeholder 2"/>
          <p:cNvSpPr>
            <a:spLocks noGrp="1"/>
          </p:cNvSpPr>
          <p:nvPr>
            <p:ph type="body" sz="quarter" idx="4294967295"/>
          </p:nvPr>
        </p:nvSpPr>
        <p:spPr>
          <a:xfrm>
            <a:off x="533400" y="6096000"/>
            <a:ext cx="5105400" cy="182563"/>
          </a:xfrm>
        </p:spPr>
        <p:txBody>
          <a:bodyPr>
            <a:normAutofit fontScale="25000" lnSpcReduction="20000"/>
          </a:bodyPr>
          <a:lstStyle/>
          <a:p>
            <a:r>
              <a:rPr lang="en-US" sz="4000" dirty="0" smtClean="0">
                <a:solidFill>
                  <a:schemeClr val="tx1"/>
                </a:solidFill>
              </a:rPr>
              <a:t>National Center for Environmental Health</a:t>
            </a:r>
          </a:p>
          <a:p>
            <a:endParaRPr lang="en-US" dirty="0" smtClean="0"/>
          </a:p>
          <a:p>
            <a:endParaRPr lang="en-US" dirty="0"/>
          </a:p>
        </p:txBody>
      </p:sp>
      <p:sp>
        <p:nvSpPr>
          <p:cNvPr id="4" name="Text Placeholder 3"/>
          <p:cNvSpPr>
            <a:spLocks noGrp="1"/>
          </p:cNvSpPr>
          <p:nvPr>
            <p:ph type="body" sz="quarter" idx="4294967295"/>
          </p:nvPr>
        </p:nvSpPr>
        <p:spPr>
          <a:xfrm>
            <a:off x="533400" y="6324600"/>
            <a:ext cx="5105400" cy="228600"/>
          </a:xfrm>
        </p:spPr>
        <p:txBody>
          <a:bodyPr>
            <a:normAutofit fontScale="32500" lnSpcReduction="20000"/>
          </a:bodyPr>
          <a:lstStyle/>
          <a:p>
            <a:r>
              <a:rPr lang="en-US" dirty="0" smtClean="0">
                <a:solidFill>
                  <a:schemeClr val="tx1"/>
                </a:solidFill>
              </a:rPr>
              <a:t>Division of Environmental Hazards and Health Effects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sz="3600" dirty="0" smtClean="0">
                <a:cs typeface="Arial" charset="0"/>
              </a:rPr>
              <a:t>Who may need to administer Psychological First Aid?</a:t>
            </a:r>
          </a:p>
        </p:txBody>
      </p:sp>
      <p:grpSp>
        <p:nvGrpSpPr>
          <p:cNvPr id="7" name="Group 6" descr="different views of doctors and volunteers giving first aid"/>
          <p:cNvGrpSpPr/>
          <p:nvPr/>
        </p:nvGrpSpPr>
        <p:grpSpPr>
          <a:xfrm>
            <a:off x="762000" y="1447800"/>
            <a:ext cx="7772400" cy="4495800"/>
            <a:chOff x="762000" y="1447800"/>
            <a:chExt cx="7772400" cy="4495800"/>
          </a:xfrm>
        </p:grpSpPr>
        <p:pic>
          <p:nvPicPr>
            <p:cNvPr id="12291" name="Content Placeholder 4" descr="1_37.jpg"/>
            <p:cNvPicPr>
              <a:picLocks noChangeAspect="1"/>
            </p:cNvPicPr>
            <p:nvPr/>
          </p:nvPicPr>
          <p:blipFill>
            <a:blip r:embed="rId3" cstate="print"/>
            <a:srcRect/>
            <a:stretch>
              <a:fillRect/>
            </a:stretch>
          </p:blipFill>
          <p:spPr bwMode="auto">
            <a:xfrm>
              <a:off x="762000" y="1447800"/>
              <a:ext cx="3200400" cy="2133600"/>
            </a:xfrm>
            <a:prstGeom prst="rect">
              <a:avLst/>
            </a:prstGeom>
            <a:noFill/>
            <a:ln w="9525">
              <a:noFill/>
              <a:miter lim="800000"/>
              <a:headEnd/>
              <a:tailEnd/>
            </a:ln>
          </p:spPr>
        </p:pic>
        <p:pic>
          <p:nvPicPr>
            <p:cNvPr id="12292" name="Picture 4" descr="2_34.jpg"/>
            <p:cNvPicPr>
              <a:picLocks noChangeAspect="1"/>
            </p:cNvPicPr>
            <p:nvPr/>
          </p:nvPicPr>
          <p:blipFill>
            <a:blip r:embed="rId4" cstate="print"/>
            <a:srcRect l="7619" t="8571" r="8571" b="8571"/>
            <a:stretch>
              <a:fillRect/>
            </a:stretch>
          </p:blipFill>
          <p:spPr bwMode="auto">
            <a:xfrm>
              <a:off x="5334000" y="1524000"/>
              <a:ext cx="3200400" cy="2109788"/>
            </a:xfrm>
            <a:prstGeom prst="rect">
              <a:avLst/>
            </a:prstGeom>
            <a:noFill/>
            <a:ln w="9525">
              <a:noFill/>
              <a:miter lim="800000"/>
              <a:headEnd/>
              <a:tailEnd/>
            </a:ln>
          </p:spPr>
        </p:pic>
        <p:pic>
          <p:nvPicPr>
            <p:cNvPr id="12293" name="Picture 5" descr="_MG_7463.JPG"/>
            <p:cNvPicPr>
              <a:picLocks noChangeAspect="1"/>
            </p:cNvPicPr>
            <p:nvPr/>
          </p:nvPicPr>
          <p:blipFill>
            <a:blip r:embed="rId5" cstate="print"/>
            <a:srcRect/>
            <a:stretch>
              <a:fillRect/>
            </a:stretch>
          </p:blipFill>
          <p:spPr bwMode="auto">
            <a:xfrm>
              <a:off x="762000" y="3810000"/>
              <a:ext cx="3200400" cy="2133600"/>
            </a:xfrm>
            <a:prstGeom prst="rect">
              <a:avLst/>
            </a:prstGeom>
            <a:noFill/>
            <a:ln w="9525">
              <a:noFill/>
              <a:miter lim="800000"/>
              <a:headEnd/>
              <a:tailEnd/>
            </a:ln>
          </p:spPr>
        </p:pic>
        <p:pic>
          <p:nvPicPr>
            <p:cNvPr id="12294" name="Picture 6" descr="IMG_5796.JPG"/>
            <p:cNvPicPr>
              <a:picLocks noChangeAspect="1"/>
            </p:cNvPicPr>
            <p:nvPr/>
          </p:nvPicPr>
          <p:blipFill>
            <a:blip r:embed="rId6" cstate="print"/>
            <a:srcRect/>
            <a:stretch>
              <a:fillRect/>
            </a:stretch>
          </p:blipFill>
          <p:spPr bwMode="auto">
            <a:xfrm>
              <a:off x="5334000" y="3810000"/>
              <a:ext cx="3200400" cy="2133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4000" dirty="0" smtClean="0">
                <a:cs typeface="Arial" charset="0"/>
              </a:rPr>
              <a:t>Radiation Disasters are Different</a:t>
            </a:r>
          </a:p>
        </p:txBody>
      </p:sp>
      <p:sp>
        <p:nvSpPr>
          <p:cNvPr id="13315" name="Content Placeholder 2"/>
          <p:cNvSpPr>
            <a:spLocks noGrp="1"/>
          </p:cNvSpPr>
          <p:nvPr>
            <p:ph sz="half" idx="1"/>
          </p:nvPr>
        </p:nvSpPr>
        <p:spPr>
          <a:xfrm>
            <a:off x="457200" y="1219200"/>
            <a:ext cx="4876800" cy="5029200"/>
          </a:xfrm>
        </p:spPr>
        <p:txBody>
          <a:bodyPr/>
          <a:lstStyle/>
          <a:p>
            <a:r>
              <a:rPr lang="en-US" dirty="0" smtClean="0">
                <a:cs typeface="Arial" charset="0"/>
              </a:rPr>
              <a:t>Radiation is:</a:t>
            </a:r>
          </a:p>
          <a:p>
            <a:pPr lvl="1"/>
            <a:r>
              <a:rPr lang="en-US" dirty="0" smtClean="0">
                <a:cs typeface="Arial" charset="0"/>
              </a:rPr>
              <a:t>Invisible</a:t>
            </a:r>
          </a:p>
          <a:p>
            <a:pPr lvl="1"/>
            <a:r>
              <a:rPr lang="en-US" dirty="0" smtClean="0">
                <a:cs typeface="Arial" charset="0"/>
              </a:rPr>
              <a:t>Silent</a:t>
            </a:r>
          </a:p>
          <a:p>
            <a:pPr lvl="1"/>
            <a:r>
              <a:rPr lang="en-US" dirty="0" smtClean="0">
                <a:cs typeface="Arial" charset="0"/>
              </a:rPr>
              <a:t>Odorless</a:t>
            </a:r>
          </a:p>
          <a:p>
            <a:pPr lvl="1"/>
            <a:r>
              <a:rPr lang="en-US" dirty="0" smtClean="0">
                <a:cs typeface="Arial" charset="0"/>
              </a:rPr>
              <a:t>Can only be detected with specialized equipment</a:t>
            </a:r>
          </a:p>
          <a:p>
            <a:r>
              <a:rPr lang="en-US" dirty="0" smtClean="0">
                <a:cs typeface="Arial" charset="0"/>
              </a:rPr>
              <a:t>Radiation concepts, terms, and risks are poorly understood by the public</a:t>
            </a:r>
          </a:p>
          <a:p>
            <a:pPr lvl="1"/>
            <a:r>
              <a:rPr lang="en-US" dirty="0" smtClean="0">
                <a:cs typeface="Arial" charset="0"/>
              </a:rPr>
              <a:t>Fear</a:t>
            </a:r>
          </a:p>
          <a:p>
            <a:pPr lvl="1"/>
            <a:r>
              <a:rPr lang="en-US" dirty="0" smtClean="0">
                <a:cs typeface="Arial" charset="0"/>
              </a:rPr>
              <a:t>Fatalism</a:t>
            </a:r>
          </a:p>
          <a:p>
            <a:pPr lvl="1"/>
            <a:endParaRPr lang="en-US" dirty="0" smtClean="0">
              <a:latin typeface="Arial" charset="0"/>
              <a:cs typeface="Arial" charset="0"/>
            </a:endParaRPr>
          </a:p>
        </p:txBody>
      </p:sp>
      <p:grpSp>
        <p:nvGrpSpPr>
          <p:cNvPr id="7" name="Group 6" descr="top: woman&#10;bottom: geiger counter "/>
          <p:cNvGrpSpPr/>
          <p:nvPr/>
        </p:nvGrpSpPr>
        <p:grpSpPr>
          <a:xfrm>
            <a:off x="5334000" y="1066800"/>
            <a:ext cx="3429000" cy="5270696"/>
            <a:chOff x="5334000" y="1066800"/>
            <a:chExt cx="3429000" cy="5270696"/>
          </a:xfrm>
        </p:grpSpPr>
        <p:pic>
          <p:nvPicPr>
            <p:cNvPr id="13316" name="Picture 3" descr="IMG_5166.JPG"/>
            <p:cNvPicPr>
              <a:picLocks noChangeAspect="1"/>
            </p:cNvPicPr>
            <p:nvPr/>
          </p:nvPicPr>
          <p:blipFill>
            <a:blip r:embed="rId3" cstate="print"/>
            <a:srcRect/>
            <a:stretch>
              <a:fillRect/>
            </a:stretch>
          </p:blipFill>
          <p:spPr bwMode="auto">
            <a:xfrm>
              <a:off x="5334000" y="1066800"/>
              <a:ext cx="3429000" cy="2286000"/>
            </a:xfrm>
            <a:prstGeom prst="rect">
              <a:avLst/>
            </a:prstGeom>
            <a:noFill/>
            <a:ln w="9525">
              <a:noFill/>
              <a:miter lim="800000"/>
              <a:headEnd/>
              <a:tailEnd/>
            </a:ln>
          </p:spPr>
        </p:pic>
        <p:pic>
          <p:nvPicPr>
            <p:cNvPr id="6" name="Picture 5" descr="TIME 3.15 Tokyo Reuters.jpg"/>
            <p:cNvPicPr>
              <a:picLocks noChangeAspect="1"/>
            </p:cNvPicPr>
            <p:nvPr/>
          </p:nvPicPr>
          <p:blipFill>
            <a:blip r:embed="rId4" cstate="print"/>
            <a:stretch>
              <a:fillRect/>
            </a:stretch>
          </p:blipFill>
          <p:spPr>
            <a:xfrm>
              <a:off x="5410200" y="3810000"/>
              <a:ext cx="3352800" cy="2527496"/>
            </a:xfrm>
            <a:prstGeom prst="rect">
              <a:avLst/>
            </a:prstGeom>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cs typeface="Arial" charset="0"/>
              </a:rPr>
              <a:t>Social Stigma</a:t>
            </a:r>
          </a:p>
        </p:txBody>
      </p:sp>
      <p:sp>
        <p:nvSpPr>
          <p:cNvPr id="15363" name="Content Placeholder 2"/>
          <p:cNvSpPr>
            <a:spLocks noGrp="1"/>
          </p:cNvSpPr>
          <p:nvPr>
            <p:ph idx="1"/>
          </p:nvPr>
        </p:nvSpPr>
        <p:spPr>
          <a:xfrm>
            <a:off x="228600" y="1600200"/>
            <a:ext cx="4953000" cy="4525963"/>
          </a:xfrm>
        </p:spPr>
        <p:txBody>
          <a:bodyPr/>
          <a:lstStyle/>
          <a:p>
            <a:r>
              <a:rPr lang="en-US" sz="2400" dirty="0" smtClean="0">
                <a:latin typeface="+mn-lt"/>
                <a:cs typeface="Arial" charset="0"/>
              </a:rPr>
              <a:t>Can be experienced by those contaminated or potentially contaminated</a:t>
            </a:r>
          </a:p>
          <a:p>
            <a:r>
              <a:rPr lang="en-US" sz="2400" dirty="0" smtClean="0">
                <a:latin typeface="+mn-lt"/>
                <a:cs typeface="Arial" charset="0"/>
              </a:rPr>
              <a:t>People may choose not to assist victims of radiation disasters</a:t>
            </a:r>
          </a:p>
          <a:p>
            <a:r>
              <a:rPr lang="en-US" sz="2400" dirty="0" smtClean="0">
                <a:latin typeface="+mn-lt"/>
                <a:cs typeface="Arial" charset="0"/>
              </a:rPr>
              <a:t>Lack of social support hinders resilience and recovery efforts</a:t>
            </a:r>
          </a:p>
          <a:p>
            <a:r>
              <a:rPr lang="en-US" sz="2400" dirty="0" smtClean="0">
                <a:latin typeface="+mn-lt"/>
                <a:cs typeface="Arial" charset="0"/>
              </a:rPr>
              <a:t>Stigma can also be associated with receiving mental health services</a:t>
            </a:r>
          </a:p>
        </p:txBody>
      </p:sp>
      <p:pic>
        <p:nvPicPr>
          <p:cNvPr id="4" name="Picture 3" descr="man in grocery store"/>
          <p:cNvPicPr>
            <a:picLocks noChangeAspect="1"/>
          </p:cNvPicPr>
          <p:nvPr/>
        </p:nvPicPr>
        <p:blipFill>
          <a:blip r:embed="rId3" cstate="print"/>
          <a:stretch>
            <a:fillRect/>
          </a:stretch>
        </p:blipFill>
        <p:spPr>
          <a:xfrm>
            <a:off x="5105400" y="2438400"/>
            <a:ext cx="3659444" cy="2362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4" descr="Psychological phases of disaster"/>
          <p:cNvPicPr>
            <a:picLocks noChangeAspect="1"/>
          </p:cNvPicPr>
          <p:nvPr/>
        </p:nvPicPr>
        <p:blipFill>
          <a:blip r:embed="rId3" cstate="print"/>
          <a:srcRect/>
          <a:stretch>
            <a:fillRect/>
          </a:stretch>
        </p:blipFill>
        <p:spPr bwMode="auto">
          <a:xfrm>
            <a:off x="304800" y="669925"/>
            <a:ext cx="8534400" cy="512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4" descr="Psychological phases of a radiation disaster"/>
          <p:cNvPicPr>
            <a:picLocks noChangeAspect="1"/>
          </p:cNvPicPr>
          <p:nvPr/>
        </p:nvPicPr>
        <p:blipFill>
          <a:blip r:embed="rId3" cstate="print"/>
          <a:srcRect/>
          <a:stretch>
            <a:fillRect/>
          </a:stretch>
        </p:blipFill>
        <p:spPr bwMode="auto">
          <a:xfrm>
            <a:off x="304800" y="669925"/>
            <a:ext cx="8534400" cy="512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CHHSTP_PPT_dar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C Slide Master">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QC_x0020_Notes xmlns="ece3b8bb-3ba7-4e05-aa8b-0d2009ddb611" xsi:nil="true"/>
    <Estimate_x0020_Notes xmlns="ece3b8bb-3ba7-4e05-aa8b-0d2009ddb611" xsi:nil="true"/>
    <Estimate_x0020_1 xmlns="ece3b8bb-3ba7-4e05-aa8b-0d2009ddb611">
      <UserInfo>
        <DisplayName>Kimball, Lisa</DisplayName>
        <AccountId>109</AccountId>
        <AccountType/>
      </UserInfo>
    </Estimate_x0020_1>
    <Completed_x0020_on xmlns="ece3b8bb-3ba7-4e05-aa8b-0d2009ddb611">2011-05-06T04:00:00+00:00</Completed_x0020_on>
    <Est_x002e__x0020_Level_x0020_2 xmlns="ece3b8bb-3ba7-4e05-aa8b-0d2009ddb611">1</Est_x002e__x0020_Level_x0020_2>
    <Remediated_x0020_by xmlns="ece3b8bb-3ba7-4e05-aa8b-0d2009ddb611">
      <UserInfo>
        <DisplayName>Hendricks, Jennifer</DisplayName>
        <AccountId>37</AccountId>
        <AccountType/>
      </UserInfo>
    </Remediated_x0020_by>
    <Actual_x0020_time_x0020_spent xmlns="ece3b8bb-3ba7-4e05-aa8b-0d2009ddb611">1.5</Actual_x0020_time_x0020_spent>
    <Estimate_x0020_2 xmlns="ece3b8bb-3ba7-4e05-aa8b-0d2009ddb611">
      <UserInfo>
        <DisplayName/>
        <AccountId xsi:nil="true"/>
        <AccountType/>
      </UserInfo>
    </Estimate_x0020_2>
    <Remediation_x0020_Notes xmlns="ece3b8bb-3ba7-4e05-aa8b-0d2009ddb611" xsi:nil="true"/>
    <QC_x0020_Completed_x0020_on xmlns="ece3b8bb-3ba7-4e05-aa8b-0d2009ddb611">2011-05-18T04:00:00+00:00</QC_x0020_Completed_x0020_on>
    <Est_x002e__x0020_Level_x0020_1 xmlns="ece3b8bb-3ba7-4e05-aa8b-0d2009ddb611">3</Est_x002e__x0020_Level_x0020_1>
    <_x0051_C2 xmlns="ece3b8bb-3ba7-4e05-aa8b-0d2009ddb611">
      <ns2:UserInfo xmlns:ns2="ece3b8bb-3ba7-4e05-aa8b-0d2009ddb611">
        <ns2:DisplayName/>
        <ns2:AccountId xsi:nil="true"/>
        <ns2:AccountType/>
      </ns2:UserInfo>
    </_x0051_C2>
    <_x0051_C1 xmlns="ece3b8bb-3ba7-4e05-aa8b-0d2009ddb611">
      <UserInfo>
        <DisplayName>Kimball, Lisa</DisplayName>
        <AccountId>109</AccountId>
        <AccountType/>
      </UserInfo>
    </_x0051_C1>
    <Status xmlns="ece3b8bb-3ba7-4e05-aa8b-0d2009ddb611">Post</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402C3AEC9A4F64C9A693943DA529FA3" ma:contentTypeVersion="14" ma:contentTypeDescription="Create a new document." ma:contentTypeScope="" ma:versionID="3170bd233c5609aa2c721c43fb065001">
  <xsd:schema xmlns:xsd="http://www.w3.org/2001/XMLSchema" xmlns:p="http://schemas.microsoft.com/office/2006/metadata/properties" xmlns:ns2="ece3b8bb-3ba7-4e05-aa8b-0d2009ddb611" targetNamespace="http://schemas.microsoft.com/office/2006/metadata/properties" ma:root="true" ma:fieldsID="0c4afaa40167240c26cc530899cc3007" ns2:_="">
    <xsd:import namespace="ece3b8bb-3ba7-4e05-aa8b-0d2009ddb611"/>
    <xsd:element name="properties">
      <xsd:complexType>
        <xsd:sequence>
          <xsd:element name="documentManagement">
            <xsd:complexType>
              <xsd:all>
                <xsd:element ref="ns2:Status" minOccurs="0"/>
                <xsd:element ref="ns2:Estimate_x0020_1" minOccurs="0"/>
                <xsd:element ref="ns2:Est_x002e__x0020_Level_x0020_1" minOccurs="0"/>
                <xsd:element ref="ns2:Estimate_x0020_2" minOccurs="0"/>
                <xsd:element ref="ns2:Est_x002e__x0020_Level_x0020_2" minOccurs="0"/>
                <xsd:element ref="ns2:Remediated_x0020_by" minOccurs="0"/>
                <xsd:element ref="ns2:Actual_x0020_time_x0020_spent" minOccurs="0"/>
                <xsd:element ref="ns2:Completed_x0020_on" minOccurs="0"/>
                <xsd:element ref="ns2:Estimate_x0020_Notes" minOccurs="0"/>
                <xsd:element ref="ns2:Remediation_x0020_Notes" minOccurs="0"/>
                <xsd:element ref="ns2:_x0051_C1" minOccurs="0"/>
                <xsd:element ref="ns2:_x0051_C2" minOccurs="0"/>
                <xsd:element ref="ns2:QC_x0020_Completed_x0020_on" minOccurs="0"/>
                <xsd:element ref="ns2:QC_x0020_Notes" minOccurs="0"/>
              </xsd:all>
            </xsd:complexType>
          </xsd:element>
        </xsd:sequence>
      </xsd:complexType>
    </xsd:element>
  </xsd:schema>
  <xsd:schema xmlns:xsd="http://www.w3.org/2001/XMLSchema" xmlns:dms="http://schemas.microsoft.com/office/2006/documentManagement/types" targetNamespace="ece3b8bb-3ba7-4e05-aa8b-0d2009ddb611" elementFormDefault="qualified">
    <xsd:import namespace="http://schemas.microsoft.com/office/2006/documentManagement/types"/>
    <xsd:element name="Status" ma:index="1" nillable="true" ma:displayName="Status" ma:default="Estimate" ma:format="Dropdown" ma:internalName="Status">
      <xsd:simpleType>
        <xsd:restriction base="dms:Choice">
          <xsd:enumeration value="Estimate"/>
          <xsd:enumeration value="Remediation"/>
          <xsd:enumeration value="QC"/>
          <xsd:enumeration value="Post"/>
        </xsd:restriction>
      </xsd:simpleType>
    </xsd:element>
    <xsd:element name="Estimate_x0020_1" ma:index="3" nillable="true" ma:displayName="Estimate 1" ma:list="UserInfo" ma:internalName="Estimate_x0020_1"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st_x002e__x0020_Level_x0020_1" ma:index="4" nillable="true" ma:displayName="Est. Level 1" ma:default="1" ma:format="Dropdown" ma:internalName="Est_x002e__x0020_Level_x0020_1">
      <xsd:simpleType>
        <xsd:restriction base="dms:Choice">
          <xsd:enumeration value="1"/>
          <xsd:enumeration value="2"/>
          <xsd:enumeration value="3"/>
          <xsd:enumeration value="4"/>
        </xsd:restriction>
      </xsd:simpleType>
    </xsd:element>
    <xsd:element name="Estimate_x0020_2" ma:index="5" nillable="true" ma:displayName="Estimate 2" ma:list="UserInfo" ma:internalName="Estimate_x0020_2"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st_x002e__x0020_Level_x0020_2" ma:index="6" nillable="true" ma:displayName="Est. Level 2" ma:default="1" ma:format="Dropdown" ma:internalName="Est_x002e__x0020_Level_x0020_2">
      <xsd:simpleType>
        <xsd:restriction base="dms:Choice">
          <xsd:enumeration value="1"/>
          <xsd:enumeration value="2"/>
          <xsd:enumeration value="3"/>
          <xsd:enumeration value="4"/>
        </xsd:restriction>
      </xsd:simpleType>
    </xsd:element>
    <xsd:element name="Remediated_x0020_by" ma:index="7" nillable="true" ma:displayName="Remediated by" ma:list="UserInfo" ma:internalName="Remediat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tual_x0020_time_x0020_spent" ma:index="8" nillable="true" ma:displayName="Actual time spent" ma:internalName="Actual_x0020_time_x0020_spent">
      <xsd:simpleType>
        <xsd:restriction base="dms:Text">
          <xsd:maxLength value="255"/>
        </xsd:restriction>
      </xsd:simpleType>
    </xsd:element>
    <xsd:element name="Completed_x0020_on" ma:index="9" nillable="true" ma:displayName="Completed on" ma:format="DateOnly" ma:internalName="Completed_x0020_on">
      <xsd:simpleType>
        <xsd:restriction base="dms:DateTime"/>
      </xsd:simpleType>
    </xsd:element>
    <xsd:element name="Estimate_x0020_Notes" ma:index="10" nillable="true" ma:displayName="Estimate Notes" ma:internalName="Estimate_x0020_Notes">
      <xsd:simpleType>
        <xsd:restriction base="dms:Note"/>
      </xsd:simpleType>
    </xsd:element>
    <xsd:element name="Remediation_x0020_Notes" ma:index="11" nillable="true" ma:displayName="Remediation Notes" ma:internalName="Remediation_x0020_Notes">
      <xsd:simpleType>
        <xsd:restriction base="dms:Note"/>
      </xsd:simpleType>
    </xsd:element>
    <xsd:element name="_x0051_C1" ma:index="12" nillable="true" ma:displayName="QC1" ma:list="UserInfo" ma:internalName="_x0051_C1"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x0051_C2" ma:index="13" nillable="true" ma:displayName="QC2" ma:list="UserInfo" ma:internalName="_x0051_C2"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QC_x0020_Completed_x0020_on" ma:index="14" nillable="true" ma:displayName="QC Completed on" ma:format="DateOnly" ma:internalName="QC_x0020_Completed_x0020_on">
      <xsd:simpleType>
        <xsd:restriction base="dms:DateTime"/>
      </xsd:simpleType>
    </xsd:element>
    <xsd:element name="QC_x0020_Notes" ma:index="15" nillable="true" ma:displayName="QC Notes" ma:internalName="QC_x0020_Note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ma:readOnly="tru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927A467-68A0-41D6-B162-6F6C8380760C}"/>
</file>

<file path=customXml/itemProps2.xml><?xml version="1.0" encoding="utf-8"?>
<ds:datastoreItem xmlns:ds="http://schemas.openxmlformats.org/officeDocument/2006/customXml" ds:itemID="{B8D1A7B8-B9E1-4F57-ABC9-9B1E453365E1}"/>
</file>

<file path=customXml/itemProps3.xml><?xml version="1.0" encoding="utf-8"?>
<ds:datastoreItem xmlns:ds="http://schemas.openxmlformats.org/officeDocument/2006/customXml" ds:itemID="{C7FFDDFE-F2C2-4419-88FD-C8102C4C4066}"/>
</file>

<file path=docProps/app.xml><?xml version="1.0" encoding="utf-8"?>
<Properties xmlns="http://schemas.openxmlformats.org/officeDocument/2006/extended-properties" xmlns:vt="http://schemas.openxmlformats.org/officeDocument/2006/docPropsVTypes">
  <Template/>
  <TotalTime>653</TotalTime>
  <Words>1992</Words>
  <Application>Microsoft Office PowerPoint</Application>
  <PresentationFormat>On-screen Show (4:3)</PresentationFormat>
  <Paragraphs>355</Paragraphs>
  <Slides>45</Slides>
  <Notes>45</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45</vt:i4>
      </vt:variant>
    </vt:vector>
  </HeadingPairs>
  <TitlesOfParts>
    <vt:vector size="54" baseType="lpstr">
      <vt:lpstr>Arial</vt:lpstr>
      <vt:lpstr>Calibri</vt:lpstr>
      <vt:lpstr>Wingdings</vt:lpstr>
      <vt:lpstr>Courier New</vt:lpstr>
      <vt:lpstr>Myriad Web Pro</vt:lpstr>
      <vt:lpstr>NCHHSTP_PPT_dark(</vt:lpstr>
      <vt:lpstr>CDC Slide Master</vt:lpstr>
      <vt:lpstr>Office Theme</vt:lpstr>
      <vt:lpstr>Bitmap Image</vt:lpstr>
      <vt:lpstr>Psychological First Aid in Radiation Disasters</vt:lpstr>
      <vt:lpstr>Objectives</vt:lpstr>
      <vt:lpstr>What is Psychological First Aid?</vt:lpstr>
      <vt:lpstr>Example of Roles for the Public Health/Medical Community in a Radiation Disaster</vt:lpstr>
      <vt:lpstr>Who may need to administer Psychological First Aid?</vt:lpstr>
      <vt:lpstr>Radiation Disasters are Different</vt:lpstr>
      <vt:lpstr>Social Stigma</vt:lpstr>
      <vt:lpstr>Slide 8</vt:lpstr>
      <vt:lpstr>Slide 9</vt:lpstr>
      <vt:lpstr>Psychological First Aid in Radiation Disasters</vt:lpstr>
      <vt:lpstr>Use Psychological First Aid to Promote:</vt:lpstr>
      <vt:lpstr>Psychological First Aid in Radiation Disaster Training</vt:lpstr>
      <vt:lpstr>Psychological First Aid in Radiation Disaster Training</vt:lpstr>
      <vt:lpstr>Summary</vt:lpstr>
      <vt:lpstr>Communications and Public Information in Radiation Disasters</vt:lpstr>
      <vt:lpstr>Objectives</vt:lpstr>
      <vt:lpstr>Communicating in a Crisis</vt:lpstr>
      <vt:lpstr>Recent Examples</vt:lpstr>
      <vt:lpstr>Communication Goals</vt:lpstr>
      <vt:lpstr>“The success of every communication, from providing technical expertise to political appointees to safety information to response teams depends on the ability to develop clear, consistent messaging and deliver those messages effectively.”</vt:lpstr>
      <vt:lpstr>Key Communications Questions</vt:lpstr>
      <vt:lpstr>Key Target Audiences</vt:lpstr>
      <vt:lpstr>CDC Audience Research</vt:lpstr>
      <vt:lpstr>Testing selected messages from the draft Fact-Based Guide to Inform the Public in the First 72 Hours After a Nuclear Detonation</vt:lpstr>
      <vt:lpstr>Methodology</vt:lpstr>
      <vt:lpstr>Scenario and Sample Message</vt:lpstr>
      <vt:lpstr>Self-Decontamination Feedback</vt:lpstr>
      <vt:lpstr>Self-Decontamination</vt:lpstr>
      <vt:lpstr>Confusion on Self-Decontamination Directives</vt:lpstr>
      <vt:lpstr>More  Confusion on Self-Decontamination Directives</vt:lpstr>
      <vt:lpstr>What Should it Say?</vt:lpstr>
      <vt:lpstr>Sources of Information During an Emergency</vt:lpstr>
      <vt:lpstr>Frames of Reference</vt:lpstr>
      <vt:lpstr>Expressed Intent of Non-Compliance</vt:lpstr>
      <vt:lpstr>Information Updates</vt:lpstr>
      <vt:lpstr>Commonly Misunderstood Terms</vt:lpstr>
      <vt:lpstr>Key Principles of Emergency Communication</vt:lpstr>
      <vt:lpstr>Message Development</vt:lpstr>
      <vt:lpstr>Message Delivery Methods</vt:lpstr>
      <vt:lpstr>Message Delivery Methods</vt:lpstr>
      <vt:lpstr>Communications Resources</vt:lpstr>
      <vt:lpstr>Radiological Terrorism: A Toolkit for Emergency Services Clinicians</vt:lpstr>
      <vt:lpstr>Radiological Terrorism: A Toolkit for Public Health Professionals</vt:lpstr>
      <vt:lpstr>Slide 44</vt:lpstr>
      <vt:lpstr>Questions?</vt:lpstr>
    </vt:vector>
  </TitlesOfParts>
  <Company>CDC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First Aid in Radiation Disasters</dc:title>
  <dc:subject>Psychological First Aid in Radiation Disasters</dc:subject>
  <dc:creator>PHREP</dc:creator>
  <cp:keywords>first aid in radiation disasters; Japanese tsunami;  communication</cp:keywords>
  <cp:lastModifiedBy>kimballl</cp:lastModifiedBy>
  <cp:revision>82</cp:revision>
  <dcterms:created xsi:type="dcterms:W3CDTF">2010-03-31T15:10:11Z</dcterms:created>
  <dcterms:modified xsi:type="dcterms:W3CDTF">2011-05-18T13:21:06Z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-842616882</vt:i4>
  </property>
  <property fmtid="{D5CDD505-2E9C-101B-9397-08002B2CF9AE}" pid="3" name="_NewReviewCycle">
    <vt:lpwstr/>
  </property>
  <property fmtid="{D5CDD505-2E9C-101B-9397-08002B2CF9AE}" pid="4" name="_EmailSubject">
    <vt:lpwstr>Radiation Training 9/27</vt:lpwstr>
  </property>
  <property fmtid="{D5CDD505-2E9C-101B-9397-08002B2CF9AE}" pid="5" name="_AuthorEmail">
    <vt:lpwstr>cym3@cdc.gov</vt:lpwstr>
  </property>
  <property fmtid="{D5CDD505-2E9C-101B-9397-08002B2CF9AE}" pid="6" name="_AuthorEmailDisplayName">
    <vt:lpwstr>Miller, Charles W. (CDC/ONDIEH/NCEH)</vt:lpwstr>
  </property>
  <property fmtid="{D5CDD505-2E9C-101B-9397-08002B2CF9AE}" pid="7" name="ContentTypeId">
    <vt:lpwstr>0x0101008402C3AEC9A4F64C9A693943DA529FA3</vt:lpwstr>
  </property>
</Properties>
</file>