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 id="2147483834" r:id="rId5"/>
  </p:sldMasterIdLst>
  <p:notesMasterIdLst>
    <p:notesMasterId r:id="rId26"/>
  </p:notesMasterIdLst>
  <p:sldIdLst>
    <p:sldId id="256" r:id="rId6"/>
    <p:sldId id="288" r:id="rId7"/>
    <p:sldId id="289" r:id="rId8"/>
    <p:sldId id="290" r:id="rId9"/>
    <p:sldId id="291" r:id="rId10"/>
    <p:sldId id="258" r:id="rId11"/>
    <p:sldId id="259" r:id="rId12"/>
    <p:sldId id="260" r:id="rId13"/>
    <p:sldId id="297" r:id="rId14"/>
    <p:sldId id="298" r:id="rId15"/>
    <p:sldId id="299" r:id="rId16"/>
    <p:sldId id="300" r:id="rId17"/>
    <p:sldId id="281" r:id="rId18"/>
    <p:sldId id="302" r:id="rId19"/>
    <p:sldId id="283" r:id="rId20"/>
    <p:sldId id="303" r:id="rId21"/>
    <p:sldId id="284" r:id="rId22"/>
    <p:sldId id="301" r:id="rId23"/>
    <p:sldId id="304" r:id="rId24"/>
    <p:sldId id="271" r:id="rId25"/>
  </p:sldIdLst>
  <p:sldSz cx="9144000" cy="6858000" type="screen4x3"/>
  <p:notesSz cx="6858000" cy="9077325"/>
  <p:defaultTextStyle>
    <a:defPPr>
      <a:defRPr lang="en-US"/>
    </a:defPPr>
    <a:lvl1pPr algn="l" rtl="0" fontAlgn="base">
      <a:spcBef>
        <a:spcPct val="0"/>
      </a:spcBef>
      <a:spcAft>
        <a:spcPct val="0"/>
      </a:spcAft>
      <a:defRPr sz="3200" kern="1200">
        <a:solidFill>
          <a:schemeClr val="tx1"/>
        </a:solidFill>
        <a:latin typeface="Verdana" pitchFamily="34" charset="0"/>
        <a:ea typeface="+mn-ea"/>
        <a:cs typeface="Arial" charset="0"/>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8" autoAdjust="0"/>
    <p:restoredTop sz="86441" autoAdjust="0"/>
  </p:normalViewPr>
  <p:slideViewPr>
    <p:cSldViewPr>
      <p:cViewPr varScale="1">
        <p:scale>
          <a:sx n="32" d="100"/>
          <a:sy n="32" d="100"/>
        </p:scale>
        <p:origin x="-936" y="-90"/>
      </p:cViewPr>
      <p:guideLst>
        <p:guide orient="horz" pos="2160"/>
        <p:guide pos="2880"/>
      </p:guideLst>
    </p:cSldViewPr>
  </p:slideViewPr>
  <p:outlineViewPr>
    <p:cViewPr>
      <p:scale>
        <a:sx n="33" d="100"/>
        <a:sy n="33" d="100"/>
      </p:scale>
      <p:origin x="0" y="1260"/>
    </p:cViewPr>
  </p:outlineViewPr>
  <p:notesTextViewPr>
    <p:cViewPr>
      <p:scale>
        <a:sx n="100" d="100"/>
        <a:sy n="100" d="100"/>
      </p:scale>
      <p:origin x="0" y="0"/>
    </p:cViewPr>
  </p:notesTextViewPr>
  <p:notesViewPr>
    <p:cSldViewPr>
      <p:cViewPr varScale="1">
        <p:scale>
          <a:sx n="83" d="100"/>
          <a:sy n="83" d="100"/>
        </p:scale>
        <p:origin x="-1374" y="-84"/>
      </p:cViewPr>
      <p:guideLst>
        <p:guide orient="horz" pos="285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4D66740D-38D4-410A-BB8A-53D9BFC0B2D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F0097823-CA3F-4732-925E-4A572B620149}" type="slidenum">
              <a:rPr lang="en-US" smtClean="0"/>
              <a:pPr>
                <a:defRPr/>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4A96836D-B581-45DF-8FC0-BE9C8273AEE2}" type="slidenum">
              <a:rPr lang="en-US" smtClean="0"/>
              <a:pPr>
                <a:defRPr/>
              </a:pPr>
              <a:t>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This program emerges from a call to service President Bush issued during his 2002 State of the Union Address and is a component of the USA Freedom Corps. President Bush tasked the Department of Health and Human Services (DHHS), under Secretary Tommy Thompson, with developing and implementing the Medical Reserve Corps (MRC). In response, Secretary Thompson assigned the Office of the Surgeon General (OSG) lead responsibility within DHHS for developing a program that would promote and support the development of the MRC.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218B3CAE-8549-4BEF-B6C7-0CA4B2539E3D}" type="slidenum">
              <a:rPr lang="en-US" smtClean="0"/>
              <a:pPr>
                <a:defRPr/>
              </a:pPr>
              <a:t>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After September 11, 2001, thousands upon thousands of volunteers responded to the national tragedy providing sorely needed resources in numerous ways. Many more Americans asked, "What can I do to help?" The Medical Reserve Corps brings volunteers - health professionals and others - together to supplement existing local emergency plans and resources in cities, towns, and counties throughout the United States. In order to be most effective during times of emergency, volunteers must be organized and trained to work in emergency situations. The Medical Reserve Corps is designed to provide that organizational structure and promote appropriate training of volunteers for communities. </a:t>
            </a:r>
          </a:p>
          <a:p>
            <a:pPr eaLnBrk="1" hangingPunct="1"/>
            <a:r>
              <a:rPr lang="en-US" smtClean="0"/>
              <a:t>Medical Reserve Corps are being assembled to assist the East Metro Public Health District, and local emergency response partners, in preparing for and responding to large-scale emergencies, such as an tornadoes, influenza epidemic, hazardous material spills, or act of terrorism. In addition, volunteers may work to improve the overall health and well being of their communities by engaging in public health initiatives such as community vaccination clinics, health education campaigns and health fairs throughout the year.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5BD5D12-9DEA-4C5B-9379-BFCA6737C919}" type="slidenum">
              <a:rPr lang="en-US" smtClean="0"/>
              <a:pPr>
                <a:defRPr/>
              </a:pPr>
              <a:t>8</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Medical Reserve Corps (MRC) units are comprised of non-medically trained volunteers as well as medically trained volunteers who desire to assist the East Metro Health District and local emergency response partners during emergencies and with ongoing public health needs.  </a:t>
            </a:r>
          </a:p>
          <a:p>
            <a:pPr eaLnBrk="1" hangingPunct="1"/>
            <a:endParaRPr lang="en-US" sz="800" smtClean="0"/>
          </a:p>
          <a:p>
            <a:pPr eaLnBrk="1" hangingPunct="1"/>
            <a:r>
              <a:rPr lang="en-US" smtClean="0"/>
              <a:t>Persons who do not have health training or experience may volunteer to provide basic support services such as: planning, data entry, fundraising, volunteer management, interpreting, counseling, transportation, communications, clerical and administrative assistance, and facilities management.  </a:t>
            </a:r>
          </a:p>
          <a:p>
            <a:pPr eaLnBrk="1" hangingPunct="1"/>
            <a:endParaRPr lang="en-US" sz="800" smtClean="0"/>
          </a:p>
          <a:p>
            <a:pPr eaLnBrk="1" hangingPunct="1"/>
            <a:r>
              <a:rPr lang="en-US" smtClean="0"/>
              <a:t>Licensed active, inactive or retired health care professionals who wish to volunteer may include: physicians of any specialty, dentists, dental assistants, mental health professionals, veterinarians, epidemiologists, pharmacists, physician assistants, public health experts, health educators, healthcare administrators, technicians, RNs, nurse practitioners, LPNs, nursing assistants, former military personnel with medical training, nutritionists, environmental health specialists, social workers, students in the health professions, etc.</a:t>
            </a:r>
          </a:p>
          <a:p>
            <a:pPr eaLnBrk="1" hangingPunct="1"/>
            <a:endParaRPr lang="en-US" sz="800" smtClean="0"/>
          </a:p>
          <a:p>
            <a:pPr eaLnBrk="1" hangingPunct="1"/>
            <a:r>
              <a:rPr lang="en-US" smtClean="0"/>
              <a:t>Each MRC volunteer receives training, assistance, and supervision from the East Metro Health District’s MRC Program Coordinator and other District staff members. </a:t>
            </a:r>
          </a:p>
          <a:p>
            <a:pPr eaLnBrk="1" hangingPunct="1"/>
            <a:endParaRPr lang="en-US" smtClean="0"/>
          </a:p>
          <a:p>
            <a:pPr eaLnBrk="1" hangingPunct="1"/>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0FB9AB8C-1147-4361-9FBB-B8BB921FAF50}" type="slidenum">
              <a:rPr lang="en-US" smtClean="0"/>
              <a:pPr>
                <a:defRPr/>
              </a:pPr>
              <a:t>20</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cs typeface="+mn-cs"/>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hangingPunct="0">
                <a:defRPr/>
              </a:pPr>
              <a:endParaRPr lang="en-US">
                <a:solidFill>
                  <a:srgbClr val="FFFFFF"/>
                </a:solidFill>
                <a:cs typeface="+mn-cs"/>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hangingPunct="0">
                <a:defRPr/>
              </a:pPr>
              <a:endParaRPr lang="en-US">
                <a:solidFill>
                  <a:srgbClr val="FFFFFF"/>
                </a:solidFill>
                <a:cs typeface="+mn-cs"/>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hangingPunct="0">
                <a:defRPr/>
              </a:pPr>
              <a:endParaRPr lang="en-US">
                <a:solidFill>
                  <a:srgbClr val="FFFFFF"/>
                </a:solidFill>
                <a:cs typeface="+mn-cs"/>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hangingPunct="0">
                <a:defRPr/>
              </a:pPr>
              <a:endParaRPr lang="en-US">
                <a:solidFill>
                  <a:srgbClr val="FFFFFF"/>
                </a:solidFill>
                <a:cs typeface="+mn-cs"/>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hangingPunct="0">
                <a:defRPr/>
              </a:pPr>
              <a:endParaRPr lang="en-US">
                <a:solidFill>
                  <a:srgbClr val="FFFFFF"/>
                </a:solidFill>
                <a:cs typeface="+mn-cs"/>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hangingPunct="0">
                <a:defRPr/>
              </a:pPr>
              <a:endParaRPr lang="en-US">
                <a:solidFill>
                  <a:srgbClr val="FFFFFF"/>
                </a:solidFill>
                <a:cs typeface="+mn-cs"/>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cs typeface="+mn-cs"/>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hangingPunct="0">
                <a:defRPr/>
              </a:pPr>
              <a:endParaRPr lang="en-US">
                <a:solidFill>
                  <a:srgbClr val="FFFFFF"/>
                </a:solidFill>
                <a:cs typeface="+mn-cs"/>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defRPr/>
              </a:pPr>
              <a:endParaRPr lang="en-US">
                <a:solidFill>
                  <a:srgbClr val="FFFFFF"/>
                </a:solidFill>
                <a:cs typeface="+mn-cs"/>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defRPr/>
              </a:pPr>
              <a:endParaRPr lang="en-US">
                <a:solidFill>
                  <a:srgbClr val="FFFFFF"/>
                </a:solidFill>
                <a:cs typeface="+mn-cs"/>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hangingPunct="0">
                <a:defRPr/>
              </a:pPr>
              <a:endParaRPr lang="en-US">
                <a:solidFill>
                  <a:srgbClr val="FFFFFF"/>
                </a:solidFill>
                <a:cs typeface="+mn-cs"/>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hangingPunct="0">
                <a:defRPr/>
              </a:pPr>
              <a:endParaRPr lang="en-US">
                <a:solidFill>
                  <a:srgbClr val="FFFFFF"/>
                </a:solidFill>
                <a:cs typeface="+mn-cs"/>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defRPr/>
              </a:pPr>
              <a:endParaRPr lang="en-US">
                <a:solidFill>
                  <a:srgbClr val="FFFFFF"/>
                </a:solidFill>
                <a:cs typeface="+mn-cs"/>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defRPr/>
                </a:pPr>
                <a:endParaRPr lang="en-US">
                  <a:solidFill>
                    <a:srgbClr val="FFFFFF"/>
                  </a:solidFill>
                  <a:cs typeface="+mn-cs"/>
                </a:endParaRPr>
              </a:p>
            </p:txBody>
          </p:sp>
        </p:grpSp>
      </p:grpSp>
      <p:sp>
        <p:nvSpPr>
          <p:cNvPr id="8913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891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0C062E86-4A03-41D3-8933-DE568B8BA7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6FBE523-4F0B-42BF-8F59-18CFF84039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5AFA5CB5-7112-413A-BDDD-7B1B6203D9D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A8FA8A-72D7-4C30-8710-6DD7E777778E}"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CB5E8F-A24B-4415-BB75-0D4C281C2364}"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5DB30A-3267-43B2-AD70-8D61436AD8BB}"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FEF191-6852-4722-AEC0-1AF010C3AFEE}"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7968113-E956-4EC8-9CB4-C3E3EECABE62}"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85EF383-2076-4AFB-BE6B-A0F5DBD43767}"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C29B1C1-CEB6-4C11-BBC8-E99C9C31F8F6}"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7464BF-07F5-4DDB-82BD-12C36CC1D8C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3142122-46E7-42FC-9A8E-42730EE98B6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85C973-1A44-47B2-8DA4-DAA10F9DD82B}"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8276E1-5FF7-4CFC-9B2C-DD2F0B26E18E}"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1127F6-F793-49B4-A42F-F59224EF857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9EF20F2-65E3-409A-AD8E-9AC109E02D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4D8C30D-159B-4A1E-96E2-49D87BE19C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69755C3A-54DE-469C-BC77-E616B6EC9C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862DFF1C-EF55-465B-8173-BA3903099D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7705BA50-97FC-4530-8BE6-AFE74EE732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35E16797-1839-4017-9837-764AB5A864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B844C3B-DB19-44D0-BAA0-86E2EE573F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6413"/>
            <a:chOff x="0" y="0"/>
            <a:chExt cx="5760" cy="4319"/>
          </a:xfrm>
        </p:grpSpPr>
        <p:sp>
          <p:nvSpPr>
            <p:cNvPr id="8806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8806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6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8807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8807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cs typeface="+mn-cs"/>
              </a:endParaRPr>
            </a:p>
          </p:txBody>
        </p:sp>
        <p:sp>
          <p:nvSpPr>
            <p:cNvPr id="8807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hangingPunct="0">
                <a:defRPr/>
              </a:pPr>
              <a:endParaRPr lang="en-US">
                <a:solidFill>
                  <a:srgbClr val="FFFFFF"/>
                </a:solidFill>
                <a:cs typeface="+mn-cs"/>
              </a:endParaRPr>
            </a:p>
          </p:txBody>
        </p:sp>
        <p:sp>
          <p:nvSpPr>
            <p:cNvPr id="8807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hangingPunct="0">
                <a:defRPr/>
              </a:pPr>
              <a:endParaRPr lang="en-US">
                <a:solidFill>
                  <a:srgbClr val="FFFFFF"/>
                </a:solidFill>
                <a:cs typeface="+mn-cs"/>
              </a:endParaRPr>
            </a:p>
          </p:txBody>
        </p:sp>
        <p:sp>
          <p:nvSpPr>
            <p:cNvPr id="8807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8807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hangingPunct="0">
                <a:defRPr/>
              </a:pPr>
              <a:endParaRPr lang="en-US">
                <a:solidFill>
                  <a:srgbClr val="FFFFFF"/>
                </a:solidFill>
                <a:cs typeface="+mn-cs"/>
              </a:endParaRPr>
            </a:p>
          </p:txBody>
        </p:sp>
        <p:sp>
          <p:nvSpPr>
            <p:cNvPr id="8807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8807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hangingPunct="0">
                <a:defRPr/>
              </a:pPr>
              <a:endParaRPr lang="en-US">
                <a:solidFill>
                  <a:srgbClr val="FFFFFF"/>
                </a:solidFill>
                <a:cs typeface="+mn-cs"/>
              </a:endParaRPr>
            </a:p>
          </p:txBody>
        </p:sp>
        <p:sp>
          <p:nvSpPr>
            <p:cNvPr id="8807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7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8808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8808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8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8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hangingPunct="0">
                <a:defRPr/>
              </a:pPr>
              <a:endParaRPr lang="en-US">
                <a:solidFill>
                  <a:srgbClr val="FFFFFF"/>
                </a:solidFill>
                <a:cs typeface="+mn-cs"/>
              </a:endParaRPr>
            </a:p>
          </p:txBody>
        </p:sp>
        <p:sp>
          <p:nvSpPr>
            <p:cNvPr id="8808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8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hangingPunct="0">
                <a:defRPr/>
              </a:pPr>
              <a:endParaRPr lang="en-US">
                <a:solidFill>
                  <a:srgbClr val="FFFFFF"/>
                </a:solidFill>
                <a:cs typeface="+mn-cs"/>
              </a:endParaRPr>
            </a:p>
          </p:txBody>
        </p:sp>
        <p:sp>
          <p:nvSpPr>
            <p:cNvPr id="8808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8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cs typeface="+mn-cs"/>
              </a:endParaRPr>
            </a:p>
          </p:txBody>
        </p:sp>
        <p:sp>
          <p:nvSpPr>
            <p:cNvPr id="8808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8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hangingPunct="0">
                <a:defRPr/>
              </a:pPr>
              <a:endParaRPr lang="en-US">
                <a:solidFill>
                  <a:srgbClr val="FFFFFF"/>
                </a:solidFill>
                <a:cs typeface="+mn-cs"/>
              </a:endParaRPr>
            </a:p>
          </p:txBody>
        </p:sp>
        <p:sp>
          <p:nvSpPr>
            <p:cNvPr id="8809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defRPr/>
              </a:pPr>
              <a:endParaRPr lang="en-US">
                <a:solidFill>
                  <a:srgbClr val="FFFFFF"/>
                </a:solidFill>
                <a:cs typeface="+mn-cs"/>
              </a:endParaRPr>
            </a:p>
          </p:txBody>
        </p:sp>
        <p:sp>
          <p:nvSpPr>
            <p:cNvPr id="8809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defRPr/>
              </a:pPr>
              <a:endParaRPr lang="en-US">
                <a:solidFill>
                  <a:srgbClr val="FFFFFF"/>
                </a:solidFill>
                <a:cs typeface="+mn-cs"/>
              </a:endParaRPr>
            </a:p>
          </p:txBody>
        </p:sp>
        <p:sp>
          <p:nvSpPr>
            <p:cNvPr id="8809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hangingPunct="0">
                <a:defRPr/>
              </a:pPr>
              <a:endParaRPr lang="en-US">
                <a:solidFill>
                  <a:srgbClr val="FFFFFF"/>
                </a:solidFill>
                <a:cs typeface="+mn-cs"/>
              </a:endParaRPr>
            </a:p>
          </p:txBody>
        </p:sp>
        <p:sp>
          <p:nvSpPr>
            <p:cNvPr id="8809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9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hangingPunct="0">
                <a:defRPr/>
              </a:pPr>
              <a:endParaRPr lang="en-US">
                <a:solidFill>
                  <a:srgbClr val="FFFFFF"/>
                </a:solidFill>
                <a:cs typeface="+mn-cs"/>
              </a:endParaRPr>
            </a:p>
          </p:txBody>
        </p:sp>
        <p:sp>
          <p:nvSpPr>
            <p:cNvPr id="8809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9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8809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9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09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defRPr/>
              </a:pPr>
              <a:endParaRPr lang="en-US">
                <a:solidFill>
                  <a:srgbClr val="FFFFFF"/>
                </a:solidFill>
                <a:cs typeface="+mn-cs"/>
              </a:endParaRPr>
            </a:p>
          </p:txBody>
        </p:sp>
        <p:sp>
          <p:nvSpPr>
            <p:cNvPr id="8810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10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sp>
          <p:nvSpPr>
            <p:cNvPr id="8810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cs typeface="+mn-cs"/>
              </a:endParaRPr>
            </a:p>
          </p:txBody>
        </p:sp>
        <p:grpSp>
          <p:nvGrpSpPr>
            <p:cNvPr id="2092" name="Group 39"/>
            <p:cNvGrpSpPr>
              <a:grpSpLocks/>
            </p:cNvGrpSpPr>
            <p:nvPr userDrawn="1"/>
          </p:nvGrpSpPr>
          <p:grpSpPr bwMode="auto">
            <a:xfrm>
              <a:off x="0" y="1632"/>
              <a:ext cx="5758" cy="1858"/>
              <a:chOff x="0" y="1632"/>
              <a:chExt cx="5758" cy="1858"/>
            </a:xfrm>
          </p:grpSpPr>
          <p:sp>
            <p:nvSpPr>
              <p:cNvPr id="8810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solidFill>
                    <a:srgbClr val="FFFFFF"/>
                  </a:solidFill>
                  <a:cs typeface="+mn-cs"/>
                </a:endParaRPr>
              </a:p>
            </p:txBody>
          </p:sp>
          <p:sp>
            <p:nvSpPr>
              <p:cNvPr id="8810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defRPr/>
                </a:pPr>
                <a:endParaRPr lang="en-US">
                  <a:solidFill>
                    <a:srgbClr val="FFFFFF"/>
                  </a:solidFill>
                  <a:cs typeface="+mn-cs"/>
                </a:endParaRPr>
              </a:p>
            </p:txBody>
          </p:sp>
        </p:grpSp>
      </p:grpSp>
      <p:sp>
        <p:nvSpPr>
          <p:cNvPr id="8810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810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10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8810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8811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mn-lt"/>
                <a:cs typeface="+mn-cs"/>
              </a:defRPr>
            </a:lvl1pPr>
          </a:lstStyle>
          <a:p>
            <a:pPr>
              <a:defRPr/>
            </a:pPr>
            <a:fld id="{179696F5-35D4-4E95-B86B-C35F111BEAE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33"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829D37-5495-4732-BFD2-2206561FAF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director@mrcgem.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962400"/>
            <a:ext cx="8229600" cy="1828800"/>
          </a:xfrm>
        </p:spPr>
        <p:txBody>
          <a:bodyPr>
            <a:normAutofit fontScale="90000"/>
          </a:bodyPr>
          <a:lstStyle/>
          <a:p>
            <a:pPr eaLnBrk="1" hangingPunct="1">
              <a:defRPr/>
            </a:pPr>
            <a:r>
              <a:rPr lang="en-US" dirty="0" smtClean="0">
                <a:latin typeface="Arial Black" pitchFamily="34" charset="0"/>
              </a:rPr>
              <a:t>Role of the Medical Reserve Corps in Radiation Emergencies</a:t>
            </a:r>
            <a:endParaRPr lang="en-US" i="1" dirty="0" smtClean="0">
              <a:latin typeface="Arial Black" pitchFamily="34" charset="0"/>
            </a:endParaRPr>
          </a:p>
        </p:txBody>
      </p:sp>
      <p:pic>
        <p:nvPicPr>
          <p:cNvPr id="5123" name="Picture 6" descr="MRC-GEM-transparent logo"/>
          <p:cNvPicPr>
            <a:picLocks noChangeAspect="1"/>
          </p:cNvPicPr>
          <p:nvPr/>
        </p:nvPicPr>
        <p:blipFill>
          <a:blip r:embed="rId3" cstate="print"/>
          <a:srcRect/>
          <a:stretch>
            <a:fillRect/>
          </a:stretch>
        </p:blipFill>
        <p:spPr bwMode="auto">
          <a:xfrm>
            <a:off x="3352800" y="457200"/>
            <a:ext cx="2589213"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3" name="Content Placeholder 2"/>
          <p:cNvSpPr>
            <a:spLocks noGrp="1"/>
          </p:cNvSpPr>
          <p:nvPr>
            <p:ph idx="1"/>
          </p:nvPr>
        </p:nvSpPr>
        <p:spPr/>
        <p:txBody>
          <a:bodyPr/>
          <a:lstStyle/>
          <a:p>
            <a:pPr>
              <a:buFont typeface="Wingdings" pitchFamily="2" charset="2"/>
              <a:buNone/>
              <a:defRPr/>
            </a:pPr>
            <a:r>
              <a:rPr lang="en-US" dirty="0" smtClean="0"/>
              <a:t>If the workers:</a:t>
            </a:r>
          </a:p>
          <a:p>
            <a:pPr>
              <a:defRPr/>
            </a:pPr>
            <a:r>
              <a:rPr lang="en-US" dirty="0" smtClean="0"/>
              <a:t>understand the risks they face and how to protect themselves</a:t>
            </a:r>
          </a:p>
          <a:p>
            <a:pPr>
              <a:defRPr/>
            </a:pPr>
            <a:r>
              <a:rPr lang="en-US" dirty="0" smtClean="0"/>
              <a:t>understand the important, vital, critical role they play in the response</a:t>
            </a:r>
          </a:p>
          <a:p>
            <a:pPr>
              <a:buFont typeface="Wingdings" pitchFamily="2" charset="2"/>
              <a:buNone/>
              <a:defRPr/>
            </a:pPr>
            <a:r>
              <a:rPr lang="en-US" dirty="0" smtClean="0"/>
              <a:t>they are far more likely to participate in a response effort.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818187"/>
          </a:xfrm>
        </p:spPr>
        <p:txBody>
          <a:bodyPr/>
          <a:lstStyle/>
          <a:p>
            <a:pPr>
              <a:defRPr/>
            </a:pPr>
            <a:r>
              <a:rPr lang="en-US" sz="3600" dirty="0" smtClean="0"/>
              <a:t>In addition, when dealing with volunteers, it is important to keep them engaged.  Otherwise, they’re likely to find some other activity that provides them with more positive feedback.</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65787"/>
          </a:xfrm>
        </p:spPr>
        <p:txBody>
          <a:bodyPr/>
          <a:lstStyle/>
          <a:p>
            <a:pPr>
              <a:defRPr/>
            </a:pPr>
            <a:r>
              <a:rPr lang="en-US" dirty="0" smtClean="0"/>
              <a:t>Our MRC unit was fortunate enough to participate in two radiation emergency response training sessions</a:t>
            </a:r>
            <a:br>
              <a:rPr lang="en-US" dirty="0" smtClean="0"/>
            </a:br>
            <a:r>
              <a:rPr lang="en-US" dirty="0" smtClean="0"/>
              <a:t>and a Community Reception Center drill.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7410" name="Picture 2" descr="\Exercise-Radiation_20090718"/>
          <p:cNvPicPr>
            <a:picLocks noChangeAspect="1" noChangeArrowheads="1"/>
          </p:cNvPicPr>
          <p:nvPr/>
        </p:nvPicPr>
        <p:blipFill>
          <a:blip r:embed="rId2" cstate="print"/>
          <a:srcRect/>
          <a:stretch>
            <a:fillRect/>
          </a:stretch>
        </p:blipFill>
        <p:spPr bwMode="auto">
          <a:xfrm>
            <a:off x="0" y="304800"/>
            <a:ext cx="9218613"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284787"/>
          </a:xfrm>
        </p:spPr>
        <p:txBody>
          <a:bodyPr/>
          <a:lstStyle/>
          <a:p>
            <a:pPr>
              <a:defRPr/>
            </a:pPr>
            <a:r>
              <a:rPr lang="en-US" dirty="0" smtClean="0"/>
              <a:t>These training opportunities also attracted radiation professionals and health</a:t>
            </a:r>
            <a:br>
              <a:rPr lang="en-US" dirty="0" smtClean="0"/>
            </a:br>
            <a:r>
              <a:rPr lang="en-US" dirty="0" smtClean="0"/>
              <a:t>physicist to join our unit.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9458" name="Picture 2" descr="\Exercise-Radiation_20090718 screening"/>
          <p:cNvPicPr>
            <a:picLocks noChangeAspect="1" noChangeArrowheads="1"/>
          </p:cNvPicPr>
          <p:nvPr/>
        </p:nvPicPr>
        <p:blipFill>
          <a:blip r:embed="rId2" cstate="print"/>
          <a:srcRect l="8881"/>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894387"/>
          </a:xfrm>
        </p:spPr>
        <p:txBody>
          <a:bodyPr/>
          <a:lstStyle/>
          <a:p>
            <a:pPr>
              <a:defRPr/>
            </a:pPr>
            <a:r>
              <a:rPr lang="en-US" sz="4000" dirty="0" smtClean="0"/>
              <a:t>Not only would their participation be invaluable in responding to a</a:t>
            </a:r>
            <a:br>
              <a:rPr lang="en-US" sz="4000" dirty="0" smtClean="0"/>
            </a:br>
            <a:r>
              <a:rPr lang="en-US" sz="4000" dirty="0" smtClean="0"/>
              <a:t>radiation emergency, the Medical Reserve Corps gives them an opportunity</a:t>
            </a:r>
            <a:br>
              <a:rPr lang="en-US" sz="4000" dirty="0" smtClean="0"/>
            </a:br>
            <a:r>
              <a:rPr lang="en-US" sz="4000" dirty="0" smtClean="0"/>
              <a:t>to serve in other health emergencies should they wish to do so.</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1506" name="Picture 2" descr="\Exercise-Radiation_20090718 screening "/>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457200" y="1066800"/>
            <a:ext cx="8229600" cy="4876800"/>
          </a:xfrm>
        </p:spPr>
        <p:txBody>
          <a:bodyPr/>
          <a:lstStyle/>
          <a:p>
            <a:pPr eaLnBrk="1" hangingPunct="1">
              <a:lnSpc>
                <a:spcPct val="110000"/>
              </a:lnSpc>
              <a:spcBef>
                <a:spcPts val="1200"/>
              </a:spcBef>
              <a:defRPr/>
            </a:pPr>
            <a:r>
              <a:rPr lang="en-US" sz="3600" dirty="0" smtClean="0"/>
              <a:t>MRC GEM works with our local health district serving Gwinnett, Newton, and Rockdale counties.</a:t>
            </a:r>
          </a:p>
          <a:p>
            <a:pPr eaLnBrk="1" hangingPunct="1">
              <a:lnSpc>
                <a:spcPct val="110000"/>
              </a:lnSpc>
              <a:spcBef>
                <a:spcPts val="1200"/>
              </a:spcBef>
              <a:defRPr/>
            </a:pPr>
            <a:r>
              <a:rPr lang="en-US" sz="3600" dirty="0" smtClean="0"/>
              <a:t>We are a </a:t>
            </a:r>
            <a:r>
              <a:rPr lang="en-US" sz="3600" i="1" dirty="0" smtClean="0"/>
              <a:t>non-profit</a:t>
            </a:r>
            <a:r>
              <a:rPr lang="en-US" sz="3600" dirty="0" smtClean="0"/>
              <a:t> corporation working closely with local health departments, emergency managers, and homeland security.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fontScale="90000"/>
          </a:bodyPr>
          <a:lstStyle/>
          <a:p>
            <a:pPr>
              <a:defRPr/>
            </a:pPr>
            <a:r>
              <a:rPr lang="en-US" dirty="0" smtClean="0"/>
              <a:t>We serve a population of about 1 million.</a:t>
            </a:r>
            <a:endParaRPr lang="en-US" dirty="0"/>
          </a:p>
        </p:txBody>
      </p:sp>
      <p:sp>
        <p:nvSpPr>
          <p:cNvPr id="3" name="Content Placeholder 2"/>
          <p:cNvSpPr>
            <a:spLocks noGrp="1"/>
          </p:cNvSpPr>
          <p:nvPr>
            <p:ph idx="1"/>
          </p:nvPr>
        </p:nvSpPr>
        <p:spPr>
          <a:xfrm>
            <a:off x="457200" y="2590800"/>
            <a:ext cx="8229600" cy="3540125"/>
          </a:xfrm>
        </p:spPr>
        <p:txBody>
          <a:bodyPr/>
          <a:lstStyle/>
          <a:p>
            <a:pPr>
              <a:buFont typeface="Wingdings" pitchFamily="2" charset="2"/>
              <a:buNone/>
              <a:defRPr/>
            </a:pPr>
            <a:endParaRPr lang="en-US" dirty="0" smtClean="0"/>
          </a:p>
          <a:p>
            <a:pPr>
              <a:defRPr/>
            </a:pPr>
            <a:endParaRPr lang="en-US" dirty="0" smtClean="0"/>
          </a:p>
          <a:p>
            <a:pPr>
              <a:defRPr/>
            </a:pPr>
            <a:r>
              <a:rPr lang="en-US" dirty="0" smtClean="0"/>
              <a:t>About 300 health department employees</a:t>
            </a:r>
          </a:p>
          <a:p>
            <a:pPr>
              <a:buFont typeface="Wingdings" pitchFamily="2" charset="2"/>
              <a:buNone/>
              <a:defRPr/>
            </a:pPr>
            <a:endParaRPr lang="en-US" dirty="0" smtClean="0"/>
          </a:p>
          <a:p>
            <a:pPr>
              <a:defRPr/>
            </a:pPr>
            <a:r>
              <a:rPr lang="en-US" dirty="0" smtClean="0"/>
              <a:t>About 225 MRC GEM volunteers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74788"/>
          </a:xfrm>
        </p:spPr>
        <p:txBody>
          <a:bodyPr>
            <a:normAutofit fontScale="90000"/>
          </a:bodyPr>
          <a:lstStyle/>
          <a:p>
            <a:pPr>
              <a:defRPr/>
            </a:pPr>
            <a:r>
              <a:rPr lang="en-US" sz="4000" dirty="0" smtClean="0"/>
              <a:t>Volunteerism has been an integral part of our nation’s fabric from its inception through the present</a:t>
            </a:r>
            <a:endParaRPr lang="en-US" sz="4000" dirty="0"/>
          </a:p>
        </p:txBody>
      </p:sp>
      <p:sp>
        <p:nvSpPr>
          <p:cNvPr id="3" name="Content Placeholder 2"/>
          <p:cNvSpPr>
            <a:spLocks noGrp="1"/>
          </p:cNvSpPr>
          <p:nvPr>
            <p:ph idx="1"/>
          </p:nvPr>
        </p:nvSpPr>
        <p:spPr>
          <a:xfrm>
            <a:off x="457200" y="2743200"/>
            <a:ext cx="8229600" cy="3387725"/>
          </a:xfrm>
        </p:spPr>
        <p:txBody>
          <a:bodyPr/>
          <a:lstStyle/>
          <a:p>
            <a:pPr>
              <a:defRPr/>
            </a:pPr>
            <a:r>
              <a:rPr lang="en-US" dirty="0" smtClean="0"/>
              <a:t>The Minutemen</a:t>
            </a:r>
          </a:p>
          <a:p>
            <a:pPr>
              <a:defRPr/>
            </a:pPr>
            <a:r>
              <a:rPr lang="en-US" dirty="0" smtClean="0"/>
              <a:t>The first public health efforts</a:t>
            </a:r>
          </a:p>
          <a:p>
            <a:pPr>
              <a:defRPr/>
            </a:pPr>
            <a:r>
              <a:rPr lang="en-US" dirty="0" smtClean="0"/>
              <a:t>Civil Defense Corps (about 10 million volunteers!)</a:t>
            </a:r>
          </a:p>
          <a:p>
            <a:pPr>
              <a:defRPr/>
            </a:pPr>
            <a:r>
              <a:rPr lang="en-US" dirty="0" smtClean="0"/>
              <a:t>Nearly three-fourths of all firefighters in the U.S. today are volunteers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smtClean="0">
                <a:latin typeface="Arial Black" pitchFamily="34" charset="0"/>
              </a:rPr>
              <a:t>FOR MORE INFORMATION</a:t>
            </a:r>
          </a:p>
        </p:txBody>
      </p:sp>
      <p:sp>
        <p:nvSpPr>
          <p:cNvPr id="67587" name="Rectangle 3"/>
          <p:cNvSpPr>
            <a:spLocks noGrp="1" noChangeArrowheads="1"/>
          </p:cNvSpPr>
          <p:nvPr>
            <p:ph idx="1"/>
          </p:nvPr>
        </p:nvSpPr>
        <p:spPr/>
        <p:txBody>
          <a:bodyPr/>
          <a:lstStyle/>
          <a:p>
            <a:pPr algn="ctr" eaLnBrk="1" hangingPunct="1">
              <a:spcBef>
                <a:spcPts val="2400"/>
              </a:spcBef>
              <a:buFont typeface="Wingdings" pitchFamily="2" charset="2"/>
              <a:buNone/>
              <a:defRPr/>
            </a:pPr>
            <a:r>
              <a:rPr lang="en-US" dirty="0" smtClean="0"/>
              <a:t>National MRC Website:</a:t>
            </a:r>
          </a:p>
          <a:p>
            <a:pPr algn="ctr" eaLnBrk="1" hangingPunct="1">
              <a:buFont typeface="Wingdings" pitchFamily="2" charset="2"/>
              <a:buNone/>
              <a:defRPr/>
            </a:pPr>
            <a:r>
              <a:rPr lang="en-US" sz="3600" u="sng" dirty="0" smtClean="0">
                <a:solidFill>
                  <a:schemeClr val="accent1"/>
                </a:solidFill>
              </a:rPr>
              <a:t>http://www.medicalreservecorps.com</a:t>
            </a:r>
          </a:p>
          <a:p>
            <a:pPr algn="ctr" eaLnBrk="1" hangingPunct="1">
              <a:spcBef>
                <a:spcPts val="2400"/>
              </a:spcBef>
              <a:buFont typeface="Wingdings" pitchFamily="2" charset="2"/>
              <a:buNone/>
              <a:defRPr/>
            </a:pPr>
            <a:r>
              <a:rPr lang="en-US" dirty="0" smtClean="0"/>
              <a:t>MRC GEM</a:t>
            </a:r>
          </a:p>
          <a:p>
            <a:pPr algn="ctr" eaLnBrk="1" hangingPunct="1">
              <a:buFont typeface="Wingdings" pitchFamily="2" charset="2"/>
              <a:buNone/>
              <a:defRPr/>
            </a:pPr>
            <a:r>
              <a:rPr lang="en-US" sz="3600" u="sng" dirty="0" smtClean="0">
                <a:solidFill>
                  <a:schemeClr val="accent1"/>
                </a:solidFill>
              </a:rPr>
              <a:t>http://www.mrcgem.com</a:t>
            </a:r>
            <a:endParaRPr lang="en-US" dirty="0" smtClean="0"/>
          </a:p>
          <a:p>
            <a:pPr algn="ctr" eaLnBrk="1" hangingPunct="1">
              <a:spcBef>
                <a:spcPts val="2400"/>
              </a:spcBef>
              <a:buFont typeface="Wingdings" pitchFamily="2" charset="2"/>
              <a:buNone/>
              <a:defRPr/>
            </a:pPr>
            <a:r>
              <a:rPr lang="en-US" dirty="0" smtClean="0"/>
              <a:t>Sherwin Levinson</a:t>
            </a:r>
          </a:p>
          <a:p>
            <a:pPr algn="ctr" eaLnBrk="1" hangingPunct="1">
              <a:buFont typeface="Wingdings" pitchFamily="2" charset="2"/>
              <a:buNone/>
              <a:defRPr/>
            </a:pPr>
            <a:r>
              <a:rPr lang="en-US" sz="3600" u="sng" dirty="0" smtClean="0">
                <a:solidFill>
                  <a:schemeClr val="accent1"/>
                </a:solidFill>
                <a:hlinkClick r:id="rId3"/>
              </a:rPr>
              <a:t>director@mrcgem.com</a:t>
            </a:r>
            <a:endParaRPr lang="en-US" sz="3600" u="sng" dirty="0" smtClean="0">
              <a:solidFill>
                <a:schemeClr val="accent1"/>
              </a:solidFill>
            </a:endParaRPr>
          </a:p>
          <a:p>
            <a:pPr algn="ct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pPr>
              <a:defRPr/>
            </a:pPr>
            <a:r>
              <a:rPr lang="en-US" dirty="0" smtClean="0"/>
              <a:t>Some estimates place the number of </a:t>
            </a:r>
            <a:r>
              <a:rPr lang="en-US" b="1" u="sng" dirty="0" smtClean="0"/>
              <a:t>active</a:t>
            </a:r>
            <a:r>
              <a:rPr lang="en-US" dirty="0" smtClean="0"/>
              <a:t> volunteers now in the U.S. at over 60 million.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defRPr/>
            </a:pPr>
            <a:r>
              <a:rPr lang="en-US" sz="4000" dirty="0" smtClean="0"/>
              <a:t>Less than 1% of the U.S. population is an official emergency responder:</a:t>
            </a:r>
            <a:endParaRPr lang="en-US" sz="4000" dirty="0"/>
          </a:p>
        </p:txBody>
      </p:sp>
      <p:sp>
        <p:nvSpPr>
          <p:cNvPr id="3" name="Content Placeholder 2"/>
          <p:cNvSpPr>
            <a:spLocks noGrp="1"/>
          </p:cNvSpPr>
          <p:nvPr>
            <p:ph idx="1"/>
          </p:nvPr>
        </p:nvSpPr>
        <p:spPr>
          <a:xfrm>
            <a:off x="457200" y="2819400"/>
            <a:ext cx="8229600" cy="3311525"/>
          </a:xfrm>
        </p:spPr>
        <p:txBody>
          <a:bodyPr/>
          <a:lstStyle/>
          <a:p>
            <a:pPr>
              <a:defRPr/>
            </a:pPr>
            <a:r>
              <a:rPr lang="en-US" dirty="0" smtClean="0"/>
              <a:t>There’s 1 firefighter (including volunteers) for every 265 people</a:t>
            </a:r>
          </a:p>
          <a:p>
            <a:pPr>
              <a:defRPr/>
            </a:pPr>
            <a:r>
              <a:rPr lang="en-US" dirty="0" smtClean="0"/>
              <a:t>There’s 1 sworn law enforcement officer for every 334 people</a:t>
            </a:r>
          </a:p>
          <a:p>
            <a:pPr>
              <a:defRPr/>
            </a:pPr>
            <a:r>
              <a:rPr lang="en-US" dirty="0" smtClean="0"/>
              <a:t>There’s 1 EMT/paramedic for every 325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122987"/>
          </a:xfrm>
        </p:spPr>
        <p:txBody>
          <a:bodyPr/>
          <a:lstStyle/>
          <a:p>
            <a:pPr>
              <a:defRPr/>
            </a:pPr>
            <a:r>
              <a:rPr lang="en-US" dirty="0" smtClean="0"/>
              <a:t>Not surprisingly, in 95% of all emergencies, bystanders or victims themselves are the first to provide emergency assistance or to perform a rescue.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latin typeface="Arial Black" pitchFamily="34" charset="0"/>
              </a:rPr>
              <a:t>ORIGIN OF THE MRC</a:t>
            </a:r>
          </a:p>
        </p:txBody>
      </p:sp>
      <p:sp>
        <p:nvSpPr>
          <p:cNvPr id="5123" name="Rectangle 3"/>
          <p:cNvSpPr>
            <a:spLocks noGrp="1" noChangeArrowheads="1"/>
          </p:cNvSpPr>
          <p:nvPr>
            <p:ph idx="1"/>
          </p:nvPr>
        </p:nvSpPr>
        <p:spPr/>
        <p:txBody>
          <a:bodyPr/>
          <a:lstStyle/>
          <a:p>
            <a:pPr eaLnBrk="1" hangingPunct="1">
              <a:lnSpc>
                <a:spcPts val="4200"/>
              </a:lnSpc>
              <a:spcBef>
                <a:spcPts val="1800"/>
              </a:spcBef>
              <a:defRPr/>
            </a:pPr>
            <a:r>
              <a:rPr lang="en-US" dirty="0" smtClean="0"/>
              <a:t>Created by the President in response to the attacks of September 11, 2001.</a:t>
            </a:r>
          </a:p>
          <a:p>
            <a:pPr eaLnBrk="1" hangingPunct="1">
              <a:lnSpc>
                <a:spcPts val="4200"/>
              </a:lnSpc>
              <a:spcBef>
                <a:spcPts val="1800"/>
              </a:spcBef>
              <a:defRPr/>
            </a:pPr>
            <a:r>
              <a:rPr lang="en-US" dirty="0" smtClean="0"/>
              <a:t>Begun with Federal grant program.</a:t>
            </a:r>
          </a:p>
          <a:p>
            <a:pPr>
              <a:lnSpc>
                <a:spcPts val="4200"/>
              </a:lnSpc>
              <a:spcBef>
                <a:spcPts val="1800"/>
              </a:spcBef>
              <a:defRPr/>
            </a:pPr>
            <a:r>
              <a:rPr lang="en-US" dirty="0" smtClean="0"/>
              <a:t>Component of the Citizen Corps, which is part of the USA Freedom Corps.</a:t>
            </a:r>
          </a:p>
          <a:p>
            <a:pPr eaLnBrk="1" hangingPunct="1">
              <a:lnSpc>
                <a:spcPts val="4200"/>
              </a:lnSpc>
              <a:spcBef>
                <a:spcPts val="1800"/>
              </a:spcBef>
              <a:defRPr/>
            </a:pPr>
            <a:r>
              <a:rPr lang="en-US" dirty="0" smtClean="0"/>
              <a:t>Guided by the Office of the U.S. Surgeon General.</a:t>
            </a:r>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sz="3800" dirty="0" smtClean="0">
                <a:latin typeface="Arial Black" pitchFamily="34" charset="0"/>
              </a:rPr>
              <a:t>PURPOSE OF A LOCAL MRC UNIT</a:t>
            </a:r>
            <a:r>
              <a:rPr lang="en-US" dirty="0" smtClean="0"/>
              <a:t>                </a:t>
            </a:r>
          </a:p>
        </p:txBody>
      </p:sp>
      <p:sp>
        <p:nvSpPr>
          <p:cNvPr id="9219" name="Rectangle 3"/>
          <p:cNvSpPr>
            <a:spLocks noGrp="1" noChangeArrowheads="1"/>
          </p:cNvSpPr>
          <p:nvPr>
            <p:ph idx="1"/>
          </p:nvPr>
        </p:nvSpPr>
        <p:spPr>
          <a:xfrm>
            <a:off x="457200" y="2133600"/>
            <a:ext cx="8229600" cy="4191000"/>
          </a:xfrm>
        </p:spPr>
        <p:txBody>
          <a:bodyPr/>
          <a:lstStyle/>
          <a:p>
            <a:pPr eaLnBrk="1" hangingPunct="1">
              <a:lnSpc>
                <a:spcPct val="90000"/>
              </a:lnSpc>
              <a:spcBef>
                <a:spcPts val="1000"/>
              </a:spcBef>
              <a:defRPr/>
            </a:pPr>
            <a:r>
              <a:rPr lang="en-US" sz="3000" dirty="0" smtClean="0"/>
              <a:t>Recruit and credential volunteers before the time of crisis.</a:t>
            </a:r>
          </a:p>
          <a:p>
            <a:pPr eaLnBrk="1" hangingPunct="1">
              <a:lnSpc>
                <a:spcPct val="90000"/>
              </a:lnSpc>
              <a:spcBef>
                <a:spcPts val="1000"/>
              </a:spcBef>
              <a:defRPr/>
            </a:pPr>
            <a:r>
              <a:rPr lang="en-US" sz="3000" dirty="0" smtClean="0"/>
              <a:t>Strengthen communities by providing a ready reserve capacity to respond to emergencies.</a:t>
            </a:r>
          </a:p>
          <a:p>
            <a:pPr eaLnBrk="1" hangingPunct="1">
              <a:lnSpc>
                <a:spcPct val="90000"/>
              </a:lnSpc>
              <a:spcBef>
                <a:spcPts val="1000"/>
              </a:spcBef>
              <a:defRPr/>
            </a:pPr>
            <a:r>
              <a:rPr lang="en-US" sz="3000" dirty="0" smtClean="0"/>
              <a:t>Provides organized volunteer opportunities for local citizens.</a:t>
            </a:r>
          </a:p>
          <a:p>
            <a:pPr eaLnBrk="1" hangingPunct="1">
              <a:lnSpc>
                <a:spcPct val="90000"/>
              </a:lnSpc>
              <a:spcBef>
                <a:spcPts val="1000"/>
              </a:spcBef>
              <a:defRPr/>
            </a:pPr>
            <a:r>
              <a:rPr lang="en-US" sz="3000" dirty="0" smtClean="0"/>
              <a:t>Assist with ongoing public health needs by working to improve the overall health and well being of communities.</a:t>
            </a:r>
          </a:p>
          <a:p>
            <a:pPr eaLnBrk="1" hangingPunct="1">
              <a:lnSpc>
                <a:spcPct val="90000"/>
              </a:lnSpc>
              <a:spcBef>
                <a:spcPts val="1000"/>
              </a:spcBef>
              <a:buFont typeface="Wingdings" pitchFamily="2" charset="2"/>
              <a:buNone/>
              <a:defRPr/>
            </a:pPr>
            <a:endParaRPr lang="en-US" sz="3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04800"/>
            <a:ext cx="8534400" cy="1143000"/>
          </a:xfrm>
        </p:spPr>
        <p:txBody>
          <a:bodyPr/>
          <a:lstStyle/>
          <a:p>
            <a:pPr eaLnBrk="1" hangingPunct="1">
              <a:defRPr/>
            </a:pPr>
            <a:r>
              <a:rPr lang="en-US" sz="3600" dirty="0" smtClean="0">
                <a:latin typeface="Arial Black" pitchFamily="34" charset="0"/>
              </a:rPr>
              <a:t>WHO SERVES IN AN MRC UNIT?</a:t>
            </a:r>
          </a:p>
        </p:txBody>
      </p:sp>
      <p:sp>
        <p:nvSpPr>
          <p:cNvPr id="11267" name="Rectangle 3"/>
          <p:cNvSpPr>
            <a:spLocks noGrp="1" noChangeArrowheads="1"/>
          </p:cNvSpPr>
          <p:nvPr>
            <p:ph idx="1"/>
          </p:nvPr>
        </p:nvSpPr>
        <p:spPr/>
        <p:txBody>
          <a:bodyPr/>
          <a:lstStyle/>
          <a:p>
            <a:pPr eaLnBrk="1" hangingPunct="1">
              <a:spcBef>
                <a:spcPts val="1000"/>
              </a:spcBef>
              <a:defRPr/>
            </a:pPr>
            <a:r>
              <a:rPr lang="en-US" dirty="0" smtClean="0"/>
              <a:t>Volunteers who possess non-medical skills and diverse training backgrounds.</a:t>
            </a:r>
          </a:p>
          <a:p>
            <a:pPr eaLnBrk="1" hangingPunct="1">
              <a:spcBef>
                <a:spcPts val="1000"/>
              </a:spcBef>
              <a:defRPr/>
            </a:pPr>
            <a:r>
              <a:rPr lang="en-US" dirty="0" smtClean="0"/>
              <a:t>Volunteers who are licensed active, inactive, or retired health care professionals.</a:t>
            </a:r>
          </a:p>
          <a:p>
            <a:pPr eaLnBrk="1" hangingPunct="1">
              <a:spcBef>
                <a:spcPts val="1000"/>
              </a:spcBef>
              <a:defRPr/>
            </a:pPr>
            <a:r>
              <a:rPr lang="en-US" dirty="0" smtClean="0"/>
              <a:t>Public health professionals.</a:t>
            </a:r>
          </a:p>
          <a:p>
            <a:pPr eaLnBrk="1" hangingPunct="1">
              <a:spcBef>
                <a:spcPts val="2000"/>
              </a:spcBef>
              <a:buFont typeface="Wingdings" pitchFamily="2" charset="2"/>
              <a:buNone/>
              <a:defRPr/>
            </a:pPr>
            <a:r>
              <a:rPr lang="en-US" sz="3600" dirty="0" smtClean="0"/>
              <a:t>Anyone can join and make a difference!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4598988"/>
          </a:xfrm>
        </p:spPr>
        <p:txBody>
          <a:bodyPr/>
          <a:lstStyle/>
          <a:p>
            <a:pPr>
              <a:defRPr/>
            </a:pPr>
            <a:r>
              <a:rPr lang="en-US" sz="3600" dirty="0" smtClean="0"/>
              <a:t>Daniel Barnett et al of the Johns Hopkins Preparedness and Emergency</a:t>
            </a:r>
            <a:br>
              <a:rPr lang="en-US" sz="3600" dirty="0" smtClean="0"/>
            </a:br>
            <a:r>
              <a:rPr lang="en-US" sz="3600" dirty="0" smtClean="0"/>
              <a:t>Response Research Center recently published a study "Gauging U.S.</a:t>
            </a:r>
            <a:br>
              <a:rPr lang="en-US" sz="3600" dirty="0" smtClean="0"/>
            </a:br>
            <a:r>
              <a:rPr lang="en-US" sz="3600" dirty="0" smtClean="0"/>
              <a:t>Emergency Medical Services workers' willingness to respond to</a:t>
            </a:r>
            <a:br>
              <a:rPr lang="en-US" sz="3600" dirty="0" smtClean="0"/>
            </a:br>
            <a:r>
              <a:rPr lang="en-US" sz="3600" dirty="0" smtClean="0"/>
              <a:t>pandemic influenza..."</a:t>
            </a:r>
            <a:endParaRPr lang="en-US" sz="3600" dirty="0"/>
          </a:p>
        </p:txBody>
      </p:sp>
    </p:spTree>
  </p:cSld>
  <p:clrMapOvr>
    <a:masterClrMapping/>
  </p:clrMapOvr>
</p:sld>
</file>

<file path=ppt/theme/theme1.xml><?xml version="1.0" encoding="utf-8"?>
<a:theme xmlns:a="http://schemas.openxmlformats.org/drawingml/2006/main" name="2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63397CDB191B4A817CBFC2DC2EA481" ma:contentTypeVersion="14" ma:contentTypeDescription="Create a new document." ma:contentTypeScope="" ma:versionID="6461c67d00053078c0c424253d061a65">
  <xsd:schema xmlns:xsd="http://www.w3.org/2001/XMLSchema" xmlns:p="http://schemas.microsoft.com/office/2006/metadata/properties" xmlns:ns2="ece3b8bb-3ba7-4e05-aa8b-0d2009ddb611" targetNamespace="http://schemas.microsoft.com/office/2006/metadata/properties" ma:root="true" ma:fieldsID="d681b946c5b72a87d61a1ecc9721cbdf" ns2:_="">
    <xsd:import namespace="ece3b8bb-3ba7-4e05-aa8b-0d2009ddb611"/>
    <xsd:element name="properties">
      <xsd:complexType>
        <xsd:sequence>
          <xsd:element name="documentManagement">
            <xsd:complexType>
              <xsd:all>
                <xsd:element ref="ns2:Status" minOccurs="0"/>
                <xsd:element ref="ns2:Estimate_x0020_1" minOccurs="0"/>
                <xsd:element ref="ns2:Est_x002e__x0020_Level_x0020_1" minOccurs="0"/>
                <xsd:element ref="ns2:Estimate_x0020_2" minOccurs="0"/>
                <xsd:element ref="ns2:Est_x002e__x0020_Level_x0020_2" minOccurs="0"/>
                <xsd:element ref="ns2:Remediated_x0020_by" minOccurs="0"/>
                <xsd:element ref="ns2:Actual_x0020_time_x0020_spent" minOccurs="0"/>
                <xsd:element ref="ns2:Completed_x0020_on" minOccurs="0"/>
                <xsd:element ref="ns2:Estimate_x0020_Notes" minOccurs="0"/>
                <xsd:element ref="ns2:Remediation_x0020_Notes" minOccurs="0"/>
                <xsd:element ref="ns2:_x0051_C1" minOccurs="0"/>
                <xsd:element ref="ns2:_x0051_C2" minOccurs="0"/>
                <xsd:element ref="ns2:QC_x0020_Completed_x0020_on" minOccurs="0"/>
                <xsd:element ref="ns2:QC_x0020_Notes" minOccurs="0"/>
              </xsd:all>
            </xsd:complexType>
          </xsd:element>
        </xsd:sequence>
      </xsd:complexType>
    </xsd:element>
  </xsd:schema>
  <xsd:schema xmlns:xsd="http://www.w3.org/2001/XMLSchema" xmlns:dms="http://schemas.microsoft.com/office/2006/documentManagement/types" targetNamespace="ece3b8bb-3ba7-4e05-aa8b-0d2009ddb611" elementFormDefault="qualified">
    <xsd:import namespace="http://schemas.microsoft.com/office/2006/documentManagement/types"/>
    <xsd:element name="Status" ma:index="1" nillable="true" ma:displayName="Status" ma:default="Estimate" ma:format="Dropdown" ma:internalName="Status">
      <xsd:simpleType>
        <xsd:restriction base="dms:Choice">
          <xsd:enumeration value="Estimate"/>
          <xsd:enumeration value="Remediation"/>
          <xsd:enumeration value="QC"/>
          <xsd:enumeration value="Acc. as possible"/>
          <xsd:enumeration value="Post"/>
        </xsd:restriction>
      </xsd:simpleType>
    </xsd:element>
    <xsd:element name="Estimate_x0020_1" ma:index="3" nillable="true" ma:displayName="Estimate 1" ma:list="UserInfo" ma:internalName="Estimate_x0020_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1" ma:index="4" nillable="true" ma:displayName="Est. Level 1" ma:default="1" ma:format="Dropdown" ma:internalName="Est_x002e__x0020_Level_x0020_1">
      <xsd:simpleType>
        <xsd:restriction base="dms:Choice">
          <xsd:enumeration value="1"/>
          <xsd:enumeration value="2"/>
          <xsd:enumeration value="3"/>
          <xsd:enumeration value="4"/>
        </xsd:restriction>
      </xsd:simpleType>
    </xsd:element>
    <xsd:element name="Estimate_x0020_2" ma:index="5" nillable="true" ma:displayName="Estimate 2" ma:list="UserInfo" ma:internalName="Estimate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2" ma:index="6" nillable="true" ma:displayName="Est. Level 2" ma:default="1" ma:format="Dropdown" ma:internalName="Est_x002e__x0020_Level_x0020_2">
      <xsd:simpleType>
        <xsd:restriction base="dms:Choice">
          <xsd:enumeration value="1"/>
          <xsd:enumeration value="2"/>
          <xsd:enumeration value="3"/>
          <xsd:enumeration value="4"/>
        </xsd:restriction>
      </xsd:simpleType>
    </xsd:element>
    <xsd:element name="Remediated_x0020_by" ma:index="7" nillable="true" ma:displayName="Remediated by" ma:list="UserInfo" ma:internalName="Remedia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ual_x0020_time_x0020_spent" ma:index="8" nillable="true" ma:displayName="Actual time spent" ma:internalName="Actual_x0020_time_x0020_spent">
      <xsd:simpleType>
        <xsd:restriction base="dms:Text">
          <xsd:maxLength value="255"/>
        </xsd:restriction>
      </xsd:simpleType>
    </xsd:element>
    <xsd:element name="Completed_x0020_on" ma:index="9" nillable="true" ma:displayName="Completed on" ma:format="DateOnly" ma:internalName="Completed_x0020_on">
      <xsd:simpleType>
        <xsd:restriction base="dms:DateTime"/>
      </xsd:simpleType>
    </xsd:element>
    <xsd:element name="Estimate_x0020_Notes" ma:index="10" nillable="true" ma:displayName="Estimate Notes" ma:internalName="Estimate_x0020_Notes">
      <xsd:simpleType>
        <xsd:restriction base="dms:Note"/>
      </xsd:simpleType>
    </xsd:element>
    <xsd:element name="Remediation_x0020_Notes" ma:index="11" nillable="true" ma:displayName="Remediation Notes" ma:internalName="Remediation_x0020_Notes">
      <xsd:simpleType>
        <xsd:restriction base="dms:Note"/>
      </xsd:simpleType>
    </xsd:element>
    <xsd:element name="_x0051_C1" ma:index="12" nillable="true" ma:displayName="QC1" ma:list="UserInfo" ma:internalName="_x0051_C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51_C2" ma:index="13" nillable="true" ma:displayName="QC2" ma:list="UserInfo" ma:internalName="_x0051_C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C_x0020_Completed_x0020_on" ma:index="14" nillable="true" ma:displayName="QC Completed on" ma:format="DateOnly" ma:internalName="QC_x0020_Completed_x0020_on">
      <xsd:simpleType>
        <xsd:restriction base="dms:DateTime"/>
      </xsd:simpleType>
    </xsd:element>
    <xsd:element name="QC_x0020_Notes" ma:index="15" nillable="true" ma:displayName="QC Notes" ma:internalName="QC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QC_x0020_Notes xmlns="ece3b8bb-3ba7-4e05-aa8b-0d2009ddb611" xsi:nil="true"/>
    <Estimate_x0020_Notes xmlns="ece3b8bb-3ba7-4e05-aa8b-0d2009ddb611" xsi:nil="true"/>
    <Status xmlns="ece3b8bb-3ba7-4e05-aa8b-0d2009ddb611">Post</Status>
    <Estimate_x0020_1 xmlns="ece3b8bb-3ba7-4e05-aa8b-0d2009ddb611">
      <UserInfo>
        <DisplayName/>
        <AccountId xsi:nil="true"/>
        <AccountType/>
      </UserInfo>
    </Estimate_x0020_1>
    <Completed_x0020_on xmlns="ece3b8bb-3ba7-4e05-aa8b-0d2009ddb611">2011-06-23T04:00:00+00:00</Completed_x0020_on>
    <Est_x002e__x0020_Level_x0020_2 xmlns="ece3b8bb-3ba7-4e05-aa8b-0d2009ddb611">1</Est_x002e__x0020_Level_x0020_2>
    <Remediated_x0020_by xmlns="ece3b8bb-3ba7-4e05-aa8b-0d2009ddb611">
      <UserInfo>
        <DisplayName>Hendricks, Jennifer</DisplayName>
        <AccountId>37</AccountId>
        <AccountType/>
      </UserInfo>
    </Remediated_x0020_by>
    <Actual_x0020_time_x0020_spent xmlns="ece3b8bb-3ba7-4e05-aa8b-0d2009ddb611">10 minutes</Actual_x0020_time_x0020_spent>
    <Estimate_x0020_2 xmlns="ece3b8bb-3ba7-4e05-aa8b-0d2009ddb611">
      <UserInfo>
        <DisplayName/>
        <AccountId xsi:nil="true"/>
        <AccountType/>
      </UserInfo>
    </Estimate_x0020_2>
    <Remediation_x0020_Notes xmlns="ece3b8bb-3ba7-4e05-aa8b-0d2009ddb611" xsi:nil="true"/>
    <QC_x0020_Completed_x0020_on xmlns="ece3b8bb-3ba7-4e05-aa8b-0d2009ddb611">2011-06-27T04:00:00+00:00</QC_x0020_Completed_x0020_on>
    <Est_x002e__x0020_Level_x0020_1 xmlns="ece3b8bb-3ba7-4e05-aa8b-0d2009ddb611">1</Est_x002e__x0020_Level_x0020_1>
    <_x0051_C2 xmlns="ece3b8bb-3ba7-4e05-aa8b-0d2009ddb611">
      <UserInfo>
        <DisplayName/>
        <AccountId xsi:nil="true"/>
        <AccountType/>
      </UserInfo>
    </_x0051_C2>
    <_x0051_C1 xmlns="ece3b8bb-3ba7-4e05-aa8b-0d2009ddb611">
      <UserInfo>
        <DisplayName>Kimball, Lisa</DisplayName>
        <AccountId>109</AccountId>
        <AccountType/>
      </UserInfo>
    </_x0051_C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6C040C-AC8D-4479-9C4C-0015978F2699}"/>
</file>

<file path=customXml/itemProps2.xml><?xml version="1.0" encoding="utf-8"?>
<ds:datastoreItem xmlns:ds="http://schemas.openxmlformats.org/officeDocument/2006/customXml" ds:itemID="{0BCA3093-2D93-4B74-8A57-C86823C65505}"/>
</file>

<file path=customXml/itemProps3.xml><?xml version="1.0" encoding="utf-8"?>
<ds:datastoreItem xmlns:ds="http://schemas.openxmlformats.org/officeDocument/2006/customXml" ds:itemID="{75595989-C0A9-41FB-99C9-EA29BA5899D6}"/>
</file>

<file path=docProps/app.xml><?xml version="1.0" encoding="utf-8"?>
<Properties xmlns="http://schemas.openxmlformats.org/officeDocument/2006/extended-properties" xmlns:vt="http://schemas.openxmlformats.org/officeDocument/2006/docPropsVTypes">
  <Template/>
  <TotalTime>1733</TotalTime>
  <Words>978</Words>
  <Application>Microsoft Office PowerPoint</Application>
  <PresentationFormat>On-screen Show (4:3)</PresentationFormat>
  <Paragraphs>67</Paragraphs>
  <Slides>20</Slides>
  <Notes>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2_Beam</vt:lpstr>
      <vt:lpstr>Office Theme</vt:lpstr>
      <vt:lpstr>Role of the Medical Reserve Corps in Radiation Emergencies</vt:lpstr>
      <vt:lpstr>Volunteerism has been an integral part of our nation’s fabric from its inception through the present</vt:lpstr>
      <vt:lpstr>Some estimates place the number of active volunteers now in the U.S. at over 60 million.</vt:lpstr>
      <vt:lpstr>Less than 1% of the U.S. population is an official emergency responder:</vt:lpstr>
      <vt:lpstr>Not surprisingly, in 95% of all emergencies, bystanders or victims themselves are the first to provide emergency assistance or to perform a rescue.</vt:lpstr>
      <vt:lpstr>ORIGIN OF THE MRC</vt:lpstr>
      <vt:lpstr>PURPOSE OF A LOCAL MRC UNIT                </vt:lpstr>
      <vt:lpstr>WHO SERVES IN AN MRC UNIT?</vt:lpstr>
      <vt:lpstr>Daniel Barnett et al of the Johns Hopkins Preparedness and Emergency Response Research Center recently published a study "Gauging U.S. Emergency Medical Services workers' willingness to respond to pandemic influenza..."</vt:lpstr>
      <vt:lpstr>Conclusions:</vt:lpstr>
      <vt:lpstr>In addition, when dealing with volunteers, it is important to keep them engaged.  Otherwise, they’re likely to find some other activity that provides them with more positive feedback.</vt:lpstr>
      <vt:lpstr>Our MRC unit was fortunate enough to participate in two radiation emergency response training sessions and a Community Reception Center drill.</vt:lpstr>
      <vt:lpstr>Slide 13</vt:lpstr>
      <vt:lpstr>These training opportunities also attracted radiation professionals and health physicist to join our unit.</vt:lpstr>
      <vt:lpstr>Slide 15</vt:lpstr>
      <vt:lpstr>Not only would their participation be invaluable in responding to a radiation emergency, the Medical Reserve Corps gives them an opportunity to serve in other health emergencies should they wish to do so.</vt:lpstr>
      <vt:lpstr>Slide 17</vt:lpstr>
      <vt:lpstr>Slide 18</vt:lpstr>
      <vt:lpstr>We serve a population of about 1 million.</vt:lpstr>
      <vt:lpstr>FOR MORE INFORMATION</vt:lpstr>
    </vt:vector>
  </TitlesOfParts>
  <Company>DHR State of Georgia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the Medical Reserve Corps in Radiation Emergencies</dc:title>
  <dc:subject>Role of the Medical Reserve Corps in Radiation Emergencies</dc:subject>
  <dc:creator>PHREP</dc:creator>
  <cp:keywords>Medical Reserve Corps; volunteers; </cp:keywords>
  <cp:lastModifiedBy>kimballl</cp:lastModifiedBy>
  <cp:revision>98</cp:revision>
  <dcterms:created xsi:type="dcterms:W3CDTF">2004-02-20T15:40:40Z</dcterms:created>
  <dcterms:modified xsi:type="dcterms:W3CDTF">2011-06-27T17:59:19Z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0x0101001163397CDB191B4A817CBFC2DC2EA481</vt:lpwstr>
  </property>
  <property fmtid="{D5CDD505-2E9C-101B-9397-08002B2CF9AE}" pid="3" name="Order">
    <vt:r8>4900</vt:r8>
  </property>
  <property fmtid="{D5CDD505-2E9C-101B-9397-08002B2CF9AE}" pid="4" name="508">
    <vt:lpwstr>false</vt:lpwstr>
  </property>
</Properties>
</file>