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1" r:id="rId5"/>
    <p:sldMasterId id="2147483806" r:id="rId6"/>
    <p:sldMasterId id="2147483859" r:id="rId7"/>
    <p:sldMasterId id="2147483952" r:id="rId8"/>
    <p:sldMasterId id="2147483992" r:id="rId9"/>
    <p:sldMasterId id="2147484017" r:id="rId10"/>
  </p:sldMasterIdLst>
  <p:notesMasterIdLst>
    <p:notesMasterId r:id="rId85"/>
  </p:notesMasterIdLst>
  <p:handoutMasterIdLst>
    <p:handoutMasterId r:id="rId86"/>
  </p:handoutMasterIdLst>
  <p:sldIdLst>
    <p:sldId id="417" r:id="rId11"/>
    <p:sldId id="388" r:id="rId12"/>
    <p:sldId id="389"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25" r:id="rId38"/>
    <p:sldId id="426" r:id="rId39"/>
    <p:sldId id="427" r:id="rId40"/>
    <p:sldId id="428" r:id="rId41"/>
    <p:sldId id="429" r:id="rId42"/>
    <p:sldId id="432" r:id="rId43"/>
    <p:sldId id="433" r:id="rId44"/>
    <p:sldId id="430" r:id="rId45"/>
    <p:sldId id="415" r:id="rId46"/>
    <p:sldId id="416" r:id="rId47"/>
    <p:sldId id="286" r:id="rId48"/>
    <p:sldId id="273" r:id="rId49"/>
    <p:sldId id="274" r:id="rId50"/>
    <p:sldId id="289" r:id="rId51"/>
    <p:sldId id="418" r:id="rId52"/>
    <p:sldId id="420" r:id="rId53"/>
    <p:sldId id="421" r:id="rId54"/>
    <p:sldId id="275" r:id="rId55"/>
    <p:sldId id="309" r:id="rId56"/>
    <p:sldId id="310" r:id="rId57"/>
    <p:sldId id="363" r:id="rId58"/>
    <p:sldId id="370" r:id="rId59"/>
    <p:sldId id="371" r:id="rId60"/>
    <p:sldId id="368" r:id="rId61"/>
    <p:sldId id="367" r:id="rId62"/>
    <p:sldId id="364" r:id="rId63"/>
    <p:sldId id="422" r:id="rId64"/>
    <p:sldId id="311" r:id="rId65"/>
    <p:sldId id="382" r:id="rId66"/>
    <p:sldId id="281" r:id="rId67"/>
    <p:sldId id="321" r:id="rId68"/>
    <p:sldId id="322" r:id="rId69"/>
    <p:sldId id="319" r:id="rId70"/>
    <p:sldId id="320" r:id="rId71"/>
    <p:sldId id="387" r:id="rId72"/>
    <p:sldId id="423" r:id="rId73"/>
    <p:sldId id="424" r:id="rId74"/>
    <p:sldId id="328" r:id="rId75"/>
    <p:sldId id="333" r:id="rId76"/>
    <p:sldId id="329" r:id="rId77"/>
    <p:sldId id="326" r:id="rId78"/>
    <p:sldId id="327" r:id="rId79"/>
    <p:sldId id="283" r:id="rId80"/>
    <p:sldId id="336" r:id="rId81"/>
    <p:sldId id="284" r:id="rId82"/>
    <p:sldId id="377" r:id="rId83"/>
    <p:sldId id="264" r:id="rId8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F00"/>
    <a:srgbClr val="C05B08"/>
    <a:srgbClr val="933311"/>
    <a:srgbClr val="1C547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893" autoAdjust="0"/>
  </p:normalViewPr>
  <p:slideViewPr>
    <p:cSldViewPr>
      <p:cViewPr>
        <p:scale>
          <a:sx n="90" d="100"/>
          <a:sy n="90" d="100"/>
        </p:scale>
        <p:origin x="336" y="480"/>
      </p:cViewPr>
      <p:guideLst>
        <p:guide orient="horz" pos="2160"/>
        <p:guide pos="2880"/>
      </p:guideLst>
    </p:cSldViewPr>
  </p:slideViewPr>
  <p:outlineViewPr>
    <p:cViewPr>
      <p:scale>
        <a:sx n="33" d="100"/>
        <a:sy n="33" d="100"/>
      </p:scale>
      <p:origin x="0" y="27426"/>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CE5F052B-0E53-45BC-A6C3-D4D3E8EE038B}" type="datetimeFigureOut">
              <a:rPr lang="en-US" smtClean="0"/>
              <a:pPr/>
              <a:t>6/27/2011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7524C164-32F3-4DB0-BDA9-2407A868CF0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72C3559-3E9C-4F2C-AE44-F208792722BC}" type="datetimeFigureOut">
              <a:rPr lang="en-US" smtClean="0"/>
              <a:pPr/>
              <a:t>6/27/2011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740CDD82-7D30-4BE5-AD60-F256DC89CA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0CDD82-7D30-4BE5-AD60-F256DC89CA4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nuclear bombs to uses in medicine</a:t>
            </a:r>
            <a:endParaRPr lang="en-US" dirty="0"/>
          </a:p>
        </p:txBody>
      </p:sp>
      <p:sp>
        <p:nvSpPr>
          <p:cNvPr id="4" name="Slide Number Placeholder 3"/>
          <p:cNvSpPr>
            <a:spLocks noGrp="1"/>
          </p:cNvSpPr>
          <p:nvPr>
            <p:ph type="sldNum" sz="quarter" idx="10"/>
          </p:nvPr>
        </p:nvSpPr>
        <p:spPr/>
        <p:txBody>
          <a:bodyPr/>
          <a:lstStyle/>
          <a:p>
            <a:pPr>
              <a:defRPr/>
            </a:pPr>
            <a:fld id="{23C23AE5-D2EC-458A-974E-CB218FC2C5E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pPr defTabSz="968214"/>
            <a:fld id="{B97AE4FD-B7DD-475A-9DA8-87ACC92C0357}" type="slidenum">
              <a:rPr lang="en-US" smtClean="0">
                <a:latin typeface="Arial" pitchFamily="34" charset="0"/>
              </a:rPr>
              <a:pPr defTabSz="968214"/>
              <a:t>11</a:t>
            </a:fld>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968214"/>
            <a:fld id="{795D475A-1FBB-4FD3-8EE2-B39D85428B02}" type="slidenum">
              <a:rPr lang="en-US" smtClean="0">
                <a:latin typeface="Arial" pitchFamily="34" charset="0"/>
              </a:rPr>
              <a:pPr defTabSz="968214"/>
              <a:t>12</a:t>
            </a:fld>
            <a:endParaRPr lang="en-US" dirty="0"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732183" y="4561226"/>
            <a:ext cx="5850835" cy="4320213"/>
          </a:xfrm>
          <a:noFill/>
          <a:ln/>
        </p:spPr>
        <p:txBody>
          <a:bodyPr/>
          <a:lstStyle/>
          <a:p>
            <a:r>
              <a:rPr lang="en-US" smtClean="0"/>
              <a:t>Same with radiation dose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BDA056-7541-476C-B8A9-F55DD509E12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pPr defTabSz="968214"/>
            <a:fld id="{1A3C95ED-D60E-4D3B-B51A-050973AF908D}" type="slidenum">
              <a:rPr lang="en-US" smtClean="0">
                <a:latin typeface="Arial" pitchFamily="34" charset="0"/>
              </a:rPr>
              <a:pPr defTabSz="968214"/>
              <a:t>14</a:t>
            </a:fld>
            <a:endParaRPr lang="en-US"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sz="1700" dirty="0" smtClean="0"/>
              <a:t>When we speak of radiation effects, we must quantify how much radiation we are referring to. This is traditionally done in terms of radiation dose.</a:t>
            </a:r>
          </a:p>
          <a:p>
            <a:r>
              <a:rPr lang="en-US" sz="1700" dirty="0" smtClean="0"/>
              <a:t>Radiation dose represents the amount of energy absorbed from the radiation per unit mass of tissue. (For example, 1 </a:t>
            </a:r>
            <a:r>
              <a:rPr lang="en-US" sz="1700" dirty="0" err="1" smtClean="0"/>
              <a:t>rad</a:t>
            </a:r>
            <a:r>
              <a:rPr lang="en-US" sz="1700" dirty="0" smtClean="0"/>
              <a:t> = 100 ergs of energy absorbed per gm to tissue.)</a:t>
            </a:r>
          </a:p>
          <a:p>
            <a:r>
              <a:rPr lang="en-US" sz="1700" i="1" dirty="0" smtClean="0"/>
              <a:t>Radiation dose </a:t>
            </a:r>
            <a:r>
              <a:rPr lang="en-US" sz="1700" dirty="0" smtClean="0"/>
              <a:t>has a very different meaning than does </a:t>
            </a:r>
            <a:r>
              <a:rPr lang="en-US" sz="1700" i="1" dirty="0" smtClean="0"/>
              <a:t>dose</a:t>
            </a:r>
            <a:r>
              <a:rPr lang="en-US" sz="1700" dirty="0" smtClean="0"/>
              <a:t> in toxicology. There, </a:t>
            </a:r>
            <a:r>
              <a:rPr lang="en-US" sz="1700" i="1" dirty="0" smtClean="0"/>
              <a:t>dose</a:t>
            </a:r>
            <a:r>
              <a:rPr lang="en-US" sz="1700" dirty="0" smtClean="0"/>
              <a:t> or </a:t>
            </a:r>
            <a:r>
              <a:rPr lang="en-US" sz="1700" i="1" dirty="0" smtClean="0"/>
              <a:t>dosage</a:t>
            </a:r>
            <a:r>
              <a:rPr lang="en-US" sz="1700" dirty="0" smtClean="0"/>
              <a:t>, is commonly expressed  as milligrams or micrograms of a toxin per kilogram of body weight. </a:t>
            </a:r>
          </a:p>
          <a:p>
            <a:r>
              <a:rPr lang="en-US" sz="1700" dirty="0" smtClean="0"/>
              <a:t>Frequently you see </a:t>
            </a:r>
            <a:r>
              <a:rPr lang="en-US" sz="1700" dirty="0" err="1" smtClean="0"/>
              <a:t>rem</a:t>
            </a:r>
            <a:r>
              <a:rPr lang="en-US" sz="1700" dirty="0" smtClean="0"/>
              <a:t> or </a:t>
            </a:r>
            <a:r>
              <a:rPr lang="en-US" sz="1700" dirty="0" err="1" smtClean="0"/>
              <a:t>Sievert</a:t>
            </a:r>
            <a:r>
              <a:rPr lang="en-US" sz="1700" dirty="0" smtClean="0"/>
              <a:t>  presented with Greek prefixes, e.g., </a:t>
            </a:r>
            <a:r>
              <a:rPr lang="en-US" sz="1700" dirty="0" err="1" smtClean="0"/>
              <a:t>millirem</a:t>
            </a:r>
            <a:r>
              <a:rPr lang="en-US" sz="1700" dirty="0" smtClean="0"/>
              <a:t> or </a:t>
            </a:r>
            <a:r>
              <a:rPr lang="en-US" sz="1700" dirty="0" err="1" smtClean="0"/>
              <a:t>microsievert</a:t>
            </a:r>
            <a:r>
              <a:rPr lang="en-US" sz="1700" dirty="0" smtClean="0"/>
              <a:t>. </a:t>
            </a:r>
          </a:p>
        </p:txBody>
      </p:sp>
      <p:sp>
        <p:nvSpPr>
          <p:cNvPr id="112644" name="Slide Number Placeholder 3"/>
          <p:cNvSpPr>
            <a:spLocks noGrp="1"/>
          </p:cNvSpPr>
          <p:nvPr>
            <p:ph type="sldNum" sz="quarter" idx="5"/>
          </p:nvPr>
        </p:nvSpPr>
        <p:spPr>
          <a:noFill/>
        </p:spPr>
        <p:txBody>
          <a:bodyPr/>
          <a:lstStyle/>
          <a:p>
            <a:pPr defTabSz="968214"/>
            <a:fld id="{B074CD0E-91C7-4940-A757-83F5ABFF28C2}" type="slidenum">
              <a:rPr lang="en-US" smtClean="0">
                <a:latin typeface="Arial" pitchFamily="34" charset="0"/>
              </a:rPr>
              <a:pPr defTabSz="968214"/>
              <a:t>15</a:t>
            </a:fld>
            <a:endParaRPr 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AD1518-D9CF-4DC8-9893-70E17C932B6A}" type="slidenum">
              <a:rPr lang="en-US">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sz="1700" dirty="0" smtClean="0"/>
              <a:t>“</a:t>
            </a:r>
            <a:r>
              <a:rPr lang="en-US" sz="1700" dirty="0" err="1" smtClean="0"/>
              <a:t>Rem</a:t>
            </a:r>
            <a:r>
              <a:rPr lang="en-US" sz="1700" dirty="0" smtClean="0"/>
              <a:t>” is the most common dose unit used in America (Note: this is changing; eventually it will likely be the “</a:t>
            </a:r>
            <a:r>
              <a:rPr lang="en-US" sz="1700" dirty="0" err="1" smtClean="0"/>
              <a:t>Sievert</a:t>
            </a:r>
            <a:r>
              <a:rPr lang="en-US" sz="1700" dirty="0" smtClean="0"/>
              <a:t> ‘as in the rest of the world.) </a:t>
            </a:r>
          </a:p>
          <a:p>
            <a:r>
              <a:rPr lang="en-US" sz="1700" dirty="0" smtClean="0"/>
              <a:t>When we specify radiation dose in terms of a </a:t>
            </a:r>
            <a:r>
              <a:rPr lang="en-US" sz="1700" i="1" dirty="0" err="1" smtClean="0"/>
              <a:t>rem</a:t>
            </a:r>
            <a:r>
              <a:rPr lang="en-US" sz="1700" dirty="0" smtClean="0"/>
              <a:t>, we are taking account of the fact that different types of radiation can have varying biological effects.</a:t>
            </a:r>
          </a:p>
          <a:p>
            <a:r>
              <a:rPr lang="en-US" sz="1700" dirty="0" smtClean="0"/>
              <a:t>In this table we get a feel for how big or small a </a:t>
            </a:r>
            <a:r>
              <a:rPr lang="en-US" sz="1700" i="1" dirty="0" err="1" smtClean="0"/>
              <a:t>rem</a:t>
            </a:r>
            <a:r>
              <a:rPr lang="en-US" sz="1700" dirty="0" smtClean="0"/>
              <a:t> is. </a:t>
            </a:r>
          </a:p>
          <a:p>
            <a:r>
              <a:rPr lang="en-US" sz="1700" dirty="0" smtClean="0"/>
              <a:t>Note that the very large  doses delivered in radiotherapy represent the dose to the tumor, not to the whole body. The objective is to kill all tumor cells while leaving the surrounding healthy tissue with little or no radiation dose.</a:t>
            </a:r>
          </a:p>
          <a:p>
            <a:r>
              <a:rPr lang="en-US" sz="1700" dirty="0" smtClean="0"/>
              <a:t>In general, we would say that a chest x-ray delivers about 10 </a:t>
            </a:r>
            <a:r>
              <a:rPr lang="en-US" sz="1700" dirty="0" err="1" smtClean="0"/>
              <a:t>millirem</a:t>
            </a:r>
            <a:r>
              <a:rPr lang="en-US" sz="1700" dirty="0" smtClean="0"/>
              <a:t> of radiation dose.</a:t>
            </a:r>
          </a:p>
        </p:txBody>
      </p:sp>
      <p:sp>
        <p:nvSpPr>
          <p:cNvPr id="113668" name="Slide Number Placeholder 3"/>
          <p:cNvSpPr>
            <a:spLocks noGrp="1"/>
          </p:cNvSpPr>
          <p:nvPr>
            <p:ph type="sldNum" sz="quarter" idx="5"/>
          </p:nvPr>
        </p:nvSpPr>
        <p:spPr>
          <a:noFill/>
        </p:spPr>
        <p:txBody>
          <a:bodyPr/>
          <a:lstStyle/>
          <a:p>
            <a:pPr defTabSz="968214"/>
            <a:fld id="{5D9E08BD-2F40-4157-94B0-94BE36F15AC8}" type="slidenum">
              <a:rPr lang="en-US" smtClean="0">
                <a:latin typeface="Arial" pitchFamily="34" charset="0"/>
              </a:rPr>
              <a:pPr defTabSz="968214"/>
              <a:t>19</a:t>
            </a:fld>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4226E5-E327-427C-A1A1-9D3A9957B638}" type="slidenum">
              <a:rPr lang="en-US">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4618" y="9120813"/>
            <a:ext cx="3168927" cy="478748"/>
          </a:xfrm>
          <a:prstGeom prst="rect">
            <a:avLst/>
          </a:prstGeom>
          <a:noFill/>
          <a:ln w="9525">
            <a:noFill/>
            <a:miter lim="800000"/>
            <a:headEnd/>
            <a:tailEnd/>
          </a:ln>
        </p:spPr>
        <p:txBody>
          <a:bodyPr lIns="96990" tIns="48497" rIns="96990" bIns="48497" anchor="b"/>
          <a:lstStyle/>
          <a:p>
            <a:pPr algn="r" defTabSz="968214" eaLnBrk="0" hangingPunct="0"/>
            <a:fld id="{599B0ACC-B44D-4BDA-903C-B645F3EF37D4}" type="slidenum">
              <a:rPr lang="en-US" sz="1200"/>
              <a:pPr algn="r" defTabSz="968214" eaLnBrk="0" hangingPunct="0"/>
              <a:t>21</a:t>
            </a:fld>
            <a:endParaRPr lang="en-US" sz="1200" dirty="0"/>
          </a:p>
        </p:txBody>
      </p:sp>
      <p:sp>
        <p:nvSpPr>
          <p:cNvPr id="73731" name="Rectangle 2"/>
          <p:cNvSpPr>
            <a:spLocks noGrp="1" noRot="1" noChangeAspect="1" noChangeArrowheads="1" noTextEdit="1"/>
          </p:cNvSpPr>
          <p:nvPr>
            <p:ph type="sldImg"/>
          </p:nvPr>
        </p:nvSpPr>
        <p:spPr>
          <a:xfrm>
            <a:off x="1271588" y="727075"/>
            <a:ext cx="4778375" cy="3584575"/>
          </a:xfrm>
          <a:ln w="12700" cap="flat">
            <a:solidFill>
              <a:schemeClr val="tx1"/>
            </a:solidFill>
          </a:ln>
        </p:spPr>
      </p:sp>
      <p:sp>
        <p:nvSpPr>
          <p:cNvPr id="73732" name="Rectangle 3"/>
          <p:cNvSpPr>
            <a:spLocks noGrp="1" noChangeArrowheads="1"/>
          </p:cNvSpPr>
          <p:nvPr>
            <p:ph type="body" idx="1"/>
          </p:nvPr>
        </p:nvSpPr>
        <p:spPr>
          <a:xfrm>
            <a:off x="318052" y="4484169"/>
            <a:ext cx="6685722" cy="4802239"/>
          </a:xfrm>
          <a:noFill/>
          <a:ln/>
        </p:spPr>
        <p:txBody>
          <a:bodyPr lIns="82213" tIns="40268" rIns="82213" bIns="40268"/>
          <a:lstStyle/>
          <a:p>
            <a:pPr marL="240407" indent="-240407" defTabSz="795320">
              <a:buFontTx/>
              <a:buChar char="•"/>
            </a:pPr>
            <a:r>
              <a:rPr lang="en-US" sz="1100" dirty="0" smtClean="0"/>
              <a:t>Mention car</a:t>
            </a:r>
          </a:p>
          <a:p>
            <a:pPr marL="240407" indent="-240407" defTabSz="795320">
              <a:buFontTx/>
              <a:buChar char="•"/>
            </a:pPr>
            <a:r>
              <a:rPr lang="en-US" sz="1100" dirty="0" smtClean="0"/>
              <a:t>Lead, soil, sand</a:t>
            </a:r>
          </a:p>
          <a:p>
            <a:pPr marL="240407" indent="-240407" defTabSz="795320">
              <a:buFontTx/>
              <a:buChar char="•"/>
            </a:pPr>
            <a:r>
              <a:rPr lang="en-US" sz="1100" dirty="0" smtClean="0"/>
              <a:t>Which floor of a building, basement, top floor, middle floor, middle of the room.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AD1518-D9CF-4DC8-9893-70E17C932B6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dirty="0" smtClean="0"/>
          </a:p>
          <a:p>
            <a:endParaRPr lang="en-US" dirty="0" smtClean="0"/>
          </a:p>
          <a:p>
            <a:r>
              <a:rPr lang="en-US" sz="1700" dirty="0" smtClean="0"/>
              <a:t>Radiation exposure does not necessarily result in any observable or clinical effects. But keep in mind, it can increase one’s chance of getting a cancer, depending on the radiation dose. </a:t>
            </a:r>
          </a:p>
          <a:p>
            <a:r>
              <a:rPr lang="en-US" sz="1700" dirty="0" smtClean="0"/>
              <a:t>As with toxicology, it is the “dose that makes the poison.”</a:t>
            </a:r>
          </a:p>
        </p:txBody>
      </p:sp>
      <p:sp>
        <p:nvSpPr>
          <p:cNvPr id="119812" name="Slide Number Placeholder 3"/>
          <p:cNvSpPr>
            <a:spLocks noGrp="1"/>
          </p:cNvSpPr>
          <p:nvPr>
            <p:ph type="sldNum" sz="quarter" idx="5"/>
          </p:nvPr>
        </p:nvSpPr>
        <p:spPr>
          <a:noFill/>
        </p:spPr>
        <p:txBody>
          <a:bodyPr/>
          <a:lstStyle/>
          <a:p>
            <a:pPr defTabSz="968214"/>
            <a:fld id="{620D244B-81BF-4B4A-993F-7F8EC329F670}" type="slidenum">
              <a:rPr lang="en-US" smtClean="0">
                <a:latin typeface="Arial" pitchFamily="34" charset="0"/>
              </a:rPr>
              <a:pPr defTabSz="968214"/>
              <a:t>23</a:t>
            </a:fld>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ln/>
        </p:spPr>
        <p:txBody>
          <a:bodyPr/>
          <a:lstStyle/>
          <a:p>
            <a:pPr>
              <a:defRPr/>
            </a:pPr>
            <a:r>
              <a:rPr lang="en-US" sz="1700" dirty="0" smtClean="0"/>
              <a:t>First cancer attributed to ionizing radiation exposure was on the hand of radiologist in 1902</a:t>
            </a:r>
          </a:p>
          <a:p>
            <a:pPr>
              <a:defRPr/>
            </a:pPr>
            <a:r>
              <a:rPr lang="en-US" sz="1700" dirty="0" smtClean="0"/>
              <a:t>Leukemia was first associated with chronic exposure in studies of radiologists (1944)</a:t>
            </a:r>
          </a:p>
          <a:p>
            <a:pPr>
              <a:defRPr/>
            </a:pPr>
            <a:r>
              <a:rPr lang="en-US" sz="1700" dirty="0" smtClean="0"/>
              <a:t>There are no novel cancers induced by radiation exposure. The cancers induced are those we already know about. </a:t>
            </a:r>
          </a:p>
          <a:p>
            <a:pPr>
              <a:defRPr/>
            </a:pPr>
            <a:r>
              <a:rPr lang="en-US" sz="1700" dirty="0" smtClean="0"/>
              <a:t>Children exposed have greater risks due to higher cellular proliferation rates in many organs and to the fact that there are many more years available for a radiation-induced cancer to be expressed.</a:t>
            </a:r>
          </a:p>
          <a:p>
            <a:pPr>
              <a:defRPr/>
            </a:pPr>
            <a:r>
              <a:rPr lang="en-US" sz="1700" dirty="0" smtClean="0"/>
              <a:t>Once exposed, the risk of a radiation-induced cancer does not go away. (Compare with tobacco smoking: when one stops smoking, the risk of lung cancer declines as  the years go by.)</a:t>
            </a:r>
          </a:p>
        </p:txBody>
      </p:sp>
      <p:sp>
        <p:nvSpPr>
          <p:cNvPr id="120836" name="Slide Number Placeholder 3"/>
          <p:cNvSpPr>
            <a:spLocks noGrp="1"/>
          </p:cNvSpPr>
          <p:nvPr>
            <p:ph type="sldNum" sz="quarter" idx="5"/>
          </p:nvPr>
        </p:nvSpPr>
        <p:spPr>
          <a:noFill/>
        </p:spPr>
        <p:txBody>
          <a:bodyPr/>
          <a:lstStyle/>
          <a:p>
            <a:pPr defTabSz="968214"/>
            <a:fld id="{97ED84AA-2EBA-4365-BD2B-B792F6FE6D43}" type="slidenum">
              <a:rPr lang="en-US" smtClean="0">
                <a:latin typeface="Arial" pitchFamily="34" charset="0"/>
              </a:rPr>
              <a:pPr defTabSz="968214"/>
              <a:t>24</a:t>
            </a:fld>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B8C70E-5EA7-463B-A738-B66D97F391CC}"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AD1518-D9CF-4DC8-9893-70E17C932B6A}" type="slidenum">
              <a:rPr lang="en-US">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122884" name="Slide Number Placeholder 3"/>
          <p:cNvSpPr>
            <a:spLocks noGrp="1"/>
          </p:cNvSpPr>
          <p:nvPr>
            <p:ph type="sldNum" sz="quarter" idx="5"/>
          </p:nvPr>
        </p:nvSpPr>
        <p:spPr>
          <a:noFill/>
        </p:spPr>
        <p:txBody>
          <a:bodyPr/>
          <a:lstStyle/>
          <a:p>
            <a:pPr defTabSz="968214"/>
            <a:fld id="{A4ECCB9F-B717-4F2F-BAAC-EC9E8638A621}" type="slidenum">
              <a:rPr lang="en-US" smtClean="0">
                <a:latin typeface="Arial" pitchFamily="34" charset="0"/>
              </a:rPr>
              <a:pPr defTabSz="968214"/>
              <a:t>27</a:t>
            </a:fld>
            <a:endParaRPr 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0CDD82-7D30-4BE5-AD60-F256DC89CA4A}"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8509C31-F0E2-4C29-9BD9-30D37A62C07F}" type="slidenum">
              <a:rPr lang="en-US" smtClean="0"/>
              <a:pPr>
                <a:defRPr/>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E0D3A-9FAD-4398-AC7A-D361861A780D}"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8509C31-F0E2-4C29-9BD9-30D37A62C07F}" type="slidenum">
              <a:rPr lang="en-US" smtClean="0"/>
              <a:pPr>
                <a:defRPr/>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EAA15E-E39E-47A0-8C95-5D40EE9D8A26}"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622053-8038-4026-BDA5-2E58BA2DA23B}"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pitchFamily="34" charset="0"/>
              </a:rPr>
              <a:t>EMS from neighboring communities responding</a:t>
            </a:r>
          </a:p>
          <a:p>
            <a:r>
              <a:rPr lang="en-US" dirty="0" smtClean="0">
                <a:latin typeface="Arial" pitchFamily="34" charset="0"/>
              </a:rPr>
              <a:t>IND survivable,</a:t>
            </a:r>
            <a:r>
              <a:rPr lang="en-US" baseline="0" dirty="0" smtClean="0">
                <a:latin typeface="Arial" pitchFamily="34" charset="0"/>
              </a:rPr>
              <a:t> national response different than Cold War</a:t>
            </a:r>
          </a:p>
          <a:p>
            <a:pPr defTabSz="942462" eaLnBrk="0" fontAlgn="base" hangingPunct="0">
              <a:spcBef>
                <a:spcPct val="30000"/>
              </a:spcBef>
              <a:spcAft>
                <a:spcPct val="0"/>
              </a:spcAft>
              <a:defRPr/>
            </a:pPr>
            <a:r>
              <a:rPr lang="en-US" dirty="0" smtClean="0"/>
              <a:t>The Office of Technology Assessment (1979) estimated the effects of a large-scale nuclear attack on U.S. military and economic targets. This scenario assumes a direct attack on 250 U.S. cities, with a total yield of 7,800 megatons. The most immediate effects would be the loss of millions of human lives, accompanied by similar incomprehensible levels of injuries, and the physical destruction of a high percentage of U.S. economic and industrial capacity. The full range of effects resulting from several thousand warheads - most having yields of a megaton or greater - impacting on or near U.S. cities can only be discussed in terms of uncertainty and speculation. It is estimated that 100 million to 165 million people would be killed.</a:t>
            </a:r>
          </a:p>
          <a:p>
            <a:endParaRPr lang="en-US" dirty="0" smtClean="0">
              <a:latin typeface="Arial" pitchFamily="34" charset="0"/>
            </a:endParaRPr>
          </a:p>
        </p:txBody>
      </p:sp>
      <p:sp>
        <p:nvSpPr>
          <p:cNvPr id="34820" name="Slide Number Placeholder 3"/>
          <p:cNvSpPr>
            <a:spLocks noGrp="1"/>
          </p:cNvSpPr>
          <p:nvPr>
            <p:ph type="sldNum" sz="quarter" idx="5"/>
          </p:nvPr>
        </p:nvSpPr>
        <p:spPr>
          <a:noFill/>
        </p:spPr>
        <p:txBody>
          <a:bodyPr/>
          <a:lstStyle/>
          <a:p>
            <a:pPr defTabSz="964865"/>
            <a:fld id="{7E002CAC-D338-4401-9E12-B878A747C75C}" type="slidenum">
              <a:rPr lang="en-US" smtClean="0">
                <a:latin typeface="Arial" pitchFamily="34" charset="0"/>
              </a:rPr>
              <a:pPr defTabSz="964865"/>
              <a:t>41</a:t>
            </a:fld>
            <a:endParaRPr 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3B1A9-019C-49F7-811C-D95A2E6E199A}" type="slidenum">
              <a:rPr lang="en-US"/>
              <a:pPr/>
              <a:t>43</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t>Dose rate at 4 hours in cGy(rad)/hr </a:t>
            </a:r>
          </a:p>
          <a:p>
            <a:r>
              <a:rPr lang="en-US" b="1"/>
              <a:t>Assumptions</a:t>
            </a:r>
            <a:r>
              <a:rPr lang="en-US"/>
              <a:t> </a:t>
            </a:r>
          </a:p>
          <a:p>
            <a:r>
              <a:rPr lang="en-US"/>
              <a:t>Surface burst </a:t>
            </a:r>
          </a:p>
          <a:p>
            <a:r>
              <a:rPr lang="en-US"/>
              <a:t>10 mph wind from SW </a:t>
            </a:r>
          </a:p>
          <a:p>
            <a:r>
              <a:rPr lang="en-US"/>
              <a:t>Flat topography </a:t>
            </a:r>
          </a:p>
          <a:p>
            <a:pPr lvl="2"/>
            <a:r>
              <a:rPr lang="en-US"/>
              <a:t>10% of initial dose rate after 8 hours</a:t>
            </a:r>
          </a:p>
          <a:p>
            <a:pPr lvl="2"/>
            <a:r>
              <a:rPr lang="en-US"/>
              <a:t>1% of initial dose rate after 2 days</a:t>
            </a:r>
          </a:p>
          <a:p>
            <a:pPr lvl="2"/>
            <a:r>
              <a:rPr lang="en-US"/>
              <a:t>0.1% of initial dose rate after 2 weeks</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C5C76-FC62-488A-AE7B-FC1AB10DD8FD}"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sz="1700" dirty="0" smtClean="0"/>
              <a:t>Radiation from a radionuclide (or mix of radionuclides) can be spread in a variety of ways by terrorists. </a:t>
            </a:r>
          </a:p>
          <a:p>
            <a:r>
              <a:rPr lang="en-US" sz="1700" dirty="0" smtClean="0"/>
              <a:t>By “dirty bomb,” we mean the dispersal of radioactive material explosively, using say TNT or another type of conventional explosive material.</a:t>
            </a:r>
          </a:p>
        </p:txBody>
      </p:sp>
      <p:sp>
        <p:nvSpPr>
          <p:cNvPr id="130052" name="Slide Number Placeholder 3"/>
          <p:cNvSpPr>
            <a:spLocks noGrp="1"/>
          </p:cNvSpPr>
          <p:nvPr>
            <p:ph type="sldNum" sz="quarter" idx="5"/>
          </p:nvPr>
        </p:nvSpPr>
        <p:spPr>
          <a:noFill/>
        </p:spPr>
        <p:txBody>
          <a:bodyPr/>
          <a:lstStyle/>
          <a:p>
            <a:pPr defTabSz="968214"/>
            <a:fld id="{07E1F362-EB82-4BFD-B718-E050D0347468}" type="slidenum">
              <a:rPr lang="en-US" smtClean="0">
                <a:latin typeface="Arial" pitchFamily="34" charset="0"/>
              </a:rPr>
              <a:pPr defTabSz="968214"/>
              <a:t>46</a:t>
            </a:fld>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defTabSz="968214"/>
            <a:fld id="{40E7CD7E-C957-4701-865E-3698B5359210}" type="slidenum">
              <a:rPr lang="en-US" smtClean="0">
                <a:latin typeface="Arial" pitchFamily="34" charset="0"/>
              </a:rPr>
              <a:pPr defTabSz="968214"/>
              <a:t>47</a:t>
            </a:fld>
            <a:endParaRPr lang="en-US" dirty="0" smtClean="0">
              <a:latin typeface="Arial" pitchFamily="34" charset="0"/>
            </a:endParaRPr>
          </a:p>
        </p:txBody>
      </p:sp>
      <p:sp>
        <p:nvSpPr>
          <p:cNvPr id="133123" name="Rectangle 2"/>
          <p:cNvSpPr>
            <a:spLocks noGrp="1" noRot="1" noChangeAspect="1" noChangeArrowheads="1" noTextEdit="1"/>
          </p:cNvSpPr>
          <p:nvPr>
            <p:ph type="sldImg"/>
          </p:nvPr>
        </p:nvSpPr>
        <p:spPr>
          <a:xfrm>
            <a:off x="1258888" y="720725"/>
            <a:ext cx="4800600" cy="3600450"/>
          </a:xfrm>
          <a:ln/>
        </p:spPr>
      </p:sp>
      <p:sp>
        <p:nvSpPr>
          <p:cNvPr id="133124" name="Rectangle 3"/>
          <p:cNvSpPr>
            <a:spLocks noGrp="1" noChangeArrowheads="1"/>
          </p:cNvSpPr>
          <p:nvPr>
            <p:ph type="body" idx="1"/>
          </p:nvPr>
        </p:nvSpPr>
        <p:spPr>
          <a:xfrm>
            <a:off x="732183" y="4561226"/>
            <a:ext cx="5850835" cy="4318573"/>
          </a:xfrm>
          <a:noFill/>
          <a:ln/>
        </p:spPr>
        <p:txBody>
          <a:bodyPr/>
          <a:lstStyle/>
          <a:p>
            <a:r>
              <a:rPr lang="en-US" sz="1700" dirty="0" smtClean="0"/>
              <a:t>Radioactive sources exist that could be stolen for radiological terrorism. Such a device could be hidden in a public place, irradiating people without their knowledge and with lethal  radiation doses.</a:t>
            </a:r>
          </a:p>
          <a:p>
            <a:endParaRPr lang="en-US" sz="1700" dirty="0" smtClean="0"/>
          </a:p>
          <a:p>
            <a:endParaRPr lang="en-US" sz="17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675862" y="4485808"/>
            <a:ext cx="5850835" cy="4320213"/>
          </a:xfrm>
          <a:noFill/>
          <a:ln/>
        </p:spPr>
        <p:txBody>
          <a:bodyPr/>
          <a:lstStyle/>
          <a:p>
            <a:pPr eaLnBrk="1" hangingPunct="1">
              <a:buFont typeface="Wingdings" pitchFamily="2" charset="2"/>
              <a:buChar char="q"/>
            </a:pPr>
            <a:endParaRPr lang="en-US" dirty="0" smtClean="0"/>
          </a:p>
          <a:p>
            <a:pPr eaLnBrk="1" hangingPunct="1">
              <a:buFont typeface="Wingdings" pitchFamily="2" charset="2"/>
              <a:buChar char="q"/>
            </a:pPr>
            <a:r>
              <a:rPr lang="en-US" dirty="0" smtClean="0"/>
              <a:t>  Other deliberate acts have also exposed people to radiation</a:t>
            </a:r>
          </a:p>
          <a:p>
            <a:pPr eaLnBrk="1" hangingPunct="1">
              <a:buFont typeface="Wingdings" pitchFamily="2" charset="2"/>
              <a:buChar char="q"/>
            </a:pPr>
            <a:r>
              <a:rPr lang="en-US" dirty="0" smtClean="0"/>
              <a:t> For example, on August 6, 1945, when a nuclear weapon was dropped on Hiroshima, Japan.</a:t>
            </a:r>
          </a:p>
          <a:p>
            <a:pPr eaLnBrk="1" hangingPunct="1">
              <a:buFont typeface="Wingdings" pitchFamily="2" charset="2"/>
              <a:buChar char="q"/>
            </a:pPr>
            <a:r>
              <a:rPr lang="en-US" dirty="0" smtClean="0"/>
              <a:t> Almost five square miles of the city were destroyed.</a:t>
            </a:r>
          </a:p>
          <a:p>
            <a:pPr eaLnBrk="1" hangingPunct="1">
              <a:buFont typeface="Wingdings" pitchFamily="2" charset="2"/>
              <a:buChar char="q"/>
            </a:pPr>
            <a:r>
              <a:rPr lang="en-US" dirty="0" smtClean="0"/>
              <a:t> This bomb used enriched uranium for its explosive power, and the design was NOT tested in advance.  This was basically an Improvised Nuclear Device or IND.</a:t>
            </a:r>
          </a:p>
          <a:p>
            <a:pPr eaLnBrk="1" hangingPunct="1">
              <a:buFont typeface="Wingdings" pitchFamily="2" charset="2"/>
              <a:buChar char="q"/>
            </a:pPr>
            <a:r>
              <a:rPr lang="en-US" dirty="0" smtClean="0"/>
              <a:t> This bomb was detonated at a height above ground to minimize environmental contamination. .</a:t>
            </a:r>
          </a:p>
          <a:p>
            <a:pPr eaLnBrk="1" hangingPunct="1">
              <a:buFont typeface="Wingdings" pitchFamily="2" charset="2"/>
              <a:buChar char="q"/>
            </a:pPr>
            <a:endParaRPr lang="en-US" dirty="0" smtClean="0"/>
          </a:p>
          <a:p>
            <a:pPr eaLnBrk="1" hangingPunct="1">
              <a:buFont typeface="Wingdings" pitchFamily="2" charset="2"/>
              <a:buChar char="q"/>
            </a:pPr>
            <a:endParaRPr lang="en-US" dirty="0" smtClean="0"/>
          </a:p>
        </p:txBody>
      </p:sp>
      <p:sp>
        <p:nvSpPr>
          <p:cNvPr id="37892" name="Slide Number Placeholder 3"/>
          <p:cNvSpPr>
            <a:spLocks noGrp="1"/>
          </p:cNvSpPr>
          <p:nvPr>
            <p:ph type="sldNum" sz="quarter" idx="5"/>
          </p:nvPr>
        </p:nvSpPr>
        <p:spPr>
          <a:noFill/>
        </p:spPr>
        <p:txBody>
          <a:bodyPr/>
          <a:lstStyle/>
          <a:p>
            <a:pPr defTabSz="964865"/>
            <a:fld id="{BA2768D7-694E-4981-8BB8-EE001C61C97E}" type="slidenum">
              <a:rPr lang="en-US" smtClean="0"/>
              <a:pPr defTabSz="964865"/>
              <a:t>49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pPr defTabSz="968214"/>
            <a:fld id="{B2D2F5D0-35F6-4E7B-986D-BF0AB4F76AAA}" type="slidenum">
              <a:rPr lang="en-US" smtClean="0">
                <a:latin typeface="Arial" pitchFamily="34" charset="0"/>
              </a:rPr>
              <a:pPr defTabSz="968214"/>
              <a:t>51</a:t>
            </a:fld>
            <a:endParaRPr lang="en-US" dirty="0"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a:defRPr/>
            </a:pPr>
            <a:r>
              <a:rPr lang="en-US" sz="1700" dirty="0"/>
              <a:t>30 </a:t>
            </a:r>
            <a:r>
              <a:rPr lang="en-US" sz="1700" dirty="0" smtClean="0"/>
              <a:t> people died within </a:t>
            </a:r>
            <a:r>
              <a:rPr lang="en-US" sz="1700" dirty="0"/>
              <a:t>3 </a:t>
            </a:r>
            <a:r>
              <a:rPr lang="en-US" sz="1700" dirty="0" smtClean="0"/>
              <a:t>months from acute radiation exposure.</a:t>
            </a:r>
          </a:p>
          <a:p>
            <a:pPr>
              <a:defRPr/>
            </a:pPr>
            <a:r>
              <a:rPr lang="en-US" sz="1700" dirty="0" smtClean="0"/>
              <a:t>10 days of releases into the atmosphere under varying meteorological conditions.</a:t>
            </a:r>
          </a:p>
          <a:p>
            <a:pPr>
              <a:defRPr/>
            </a:pPr>
            <a:endParaRPr lang="en-US" sz="1700" dirty="0" smtClean="0"/>
          </a:p>
          <a:p>
            <a:pPr>
              <a:defRPr/>
            </a:pPr>
            <a:endParaRPr lang="en-US" sz="1700" dirty="0" smtClean="0"/>
          </a:p>
          <a:p>
            <a:pPr>
              <a:defRPr/>
            </a:pPr>
            <a:endParaRPr lang="en-US" sz="2600" b="1" i="1" dirty="0">
              <a:effectLst>
                <a:outerShdw blurRad="38100" dist="38100" dir="2700000" algn="tl">
                  <a:srgbClr val="C0C0C0"/>
                </a:outerShdw>
              </a:effectLs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BE032CF-49F8-4CF1-8E80-E05010F01CF9}" type="slidenum">
              <a:rPr lang="en-US"/>
              <a:pPr/>
              <a:t>52</a:t>
            </a:fld>
            <a:endParaRPr lang="en-US"/>
          </a:p>
        </p:txBody>
      </p:sp>
      <p:sp>
        <p:nvSpPr>
          <p:cNvPr id="72707" name="Rectangle 2"/>
          <p:cNvSpPr>
            <a:spLocks noGrp="1" noRot="1" noChangeAspect="1" noChangeArrowheads="1" noTextEdit="1"/>
          </p:cNvSpPr>
          <p:nvPr>
            <p:ph type="sldImg"/>
          </p:nvPr>
        </p:nvSpPr>
        <p:spPr>
          <a:xfrm>
            <a:off x="1258888" y="717550"/>
            <a:ext cx="4800600" cy="3600450"/>
          </a:xfrm>
          <a:ln/>
        </p:spPr>
      </p:sp>
      <p:sp>
        <p:nvSpPr>
          <p:cNvPr id="72708" name="Rectangle 3"/>
          <p:cNvSpPr>
            <a:spLocks noGrp="1" noChangeArrowheads="1"/>
          </p:cNvSpPr>
          <p:nvPr>
            <p:ph type="body" idx="1"/>
          </p:nvPr>
        </p:nvSpPr>
        <p:spPr>
          <a:xfrm>
            <a:off x="975360" y="4560570"/>
            <a:ext cx="5364480" cy="4322207"/>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a:spcBef>
                <a:spcPct val="0"/>
              </a:spcBef>
            </a:pPr>
            <a:r>
              <a:rPr lang="en-US" smtClean="0">
                <a:latin typeface="Arial" pitchFamily="34" charset="0"/>
              </a:rPr>
              <a:t>Epi data really important .  Where they were and when.  What did they come in contact with.</a:t>
            </a:r>
          </a:p>
          <a:p>
            <a:pPr>
              <a:spcBef>
                <a:spcPct val="0"/>
              </a:spcBef>
            </a:pPr>
            <a:r>
              <a:rPr lang="en-US" smtClean="0">
                <a:latin typeface="Arial" pitchFamily="34" charset="0"/>
              </a:rPr>
              <a:t>Because it was an alpha emitter, no direct bioassay was available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BE032CF-49F8-4CF1-8E80-E05010F01CF9}" type="slidenum">
              <a:rPr lang="en-US"/>
              <a:pPr/>
              <a:t>54</a:t>
            </a:fld>
            <a:endParaRPr lang="en-US"/>
          </a:p>
        </p:txBody>
      </p:sp>
      <p:sp>
        <p:nvSpPr>
          <p:cNvPr id="72707" name="Rectangle 2"/>
          <p:cNvSpPr>
            <a:spLocks noGrp="1" noRot="1" noChangeAspect="1" noChangeArrowheads="1" noTextEdit="1"/>
          </p:cNvSpPr>
          <p:nvPr>
            <p:ph type="sldImg"/>
          </p:nvPr>
        </p:nvSpPr>
        <p:spPr>
          <a:xfrm>
            <a:off x="1258888" y="717550"/>
            <a:ext cx="4800600" cy="3600450"/>
          </a:xfrm>
          <a:ln/>
        </p:spPr>
      </p:sp>
      <p:sp>
        <p:nvSpPr>
          <p:cNvPr id="72708" name="Rectangle 3"/>
          <p:cNvSpPr>
            <a:spLocks noGrp="1" noChangeArrowheads="1"/>
          </p:cNvSpPr>
          <p:nvPr>
            <p:ph type="body" idx="1"/>
          </p:nvPr>
        </p:nvSpPr>
        <p:spPr>
          <a:xfrm>
            <a:off x="975360" y="4560570"/>
            <a:ext cx="5364480" cy="4322207"/>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dirty="0" smtClean="0"/>
              <a:t>Mention Tokyo, Jakarta,</a:t>
            </a:r>
            <a:r>
              <a:rPr lang="en-US" baseline="0" dirty="0" smtClean="0"/>
              <a:t> to California</a:t>
            </a:r>
            <a:endParaRPr lang="en-US" dirty="0" smtClean="0"/>
          </a:p>
        </p:txBody>
      </p:sp>
      <p:sp>
        <p:nvSpPr>
          <p:cNvPr id="134148" name="Slide Number Placeholder 3"/>
          <p:cNvSpPr>
            <a:spLocks noGrp="1"/>
          </p:cNvSpPr>
          <p:nvPr>
            <p:ph type="sldNum" sz="quarter" idx="5"/>
          </p:nvPr>
        </p:nvSpPr>
        <p:spPr>
          <a:noFill/>
        </p:spPr>
        <p:txBody>
          <a:bodyPr/>
          <a:lstStyle/>
          <a:p>
            <a:pPr defTabSz="968214"/>
            <a:fld id="{2FF602C9-DCBE-4502-A2EB-8F8678B27976}" type="slidenum">
              <a:rPr lang="en-US" smtClean="0">
                <a:latin typeface="Arial" pitchFamily="34" charset="0"/>
              </a:rPr>
              <a:pPr defTabSz="968214"/>
              <a:t>55</a:t>
            </a:fld>
            <a:endParaRPr lang="en-US"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3A4522-4F97-456E-86D6-115D791D1D31}" type="slidenum">
              <a:rPr lang="en-US" smtClean="0"/>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CB17AE-C290-4090-A4E3-2100E20735B8}" type="slidenum">
              <a:rPr lang="en-US" smtClean="0"/>
              <a:pPr fontAlgn="base">
                <a:spcBef>
                  <a:spcPct val="0"/>
                </a:spcBef>
                <a:spcAft>
                  <a:spcPct val="0"/>
                </a:spcAft>
                <a:defRPr/>
              </a:pPr>
              <a:t>57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258888" y="717550"/>
            <a:ext cx="4802187" cy="3600450"/>
          </a:xfrm>
          <a:ln/>
        </p:spPr>
      </p:sp>
      <p:sp>
        <p:nvSpPr>
          <p:cNvPr id="60419" name="Rectangle 3"/>
          <p:cNvSpPr>
            <a:spLocks noGrp="1" noChangeArrowheads="1"/>
          </p:cNvSpPr>
          <p:nvPr>
            <p:ph type="body" idx="1"/>
          </p:nvPr>
        </p:nvSpPr>
        <p:spPr>
          <a:xfrm>
            <a:off x="731027" y="4561140"/>
            <a:ext cx="5853148" cy="432168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defTabSz="965369"/>
            <a:fld id="{99CCD2DB-46F4-4735-8E13-A93E8886EE26}" type="slidenum">
              <a:rPr lang="en-US" smtClean="0">
                <a:solidFill>
                  <a:srgbClr val="000000"/>
                </a:solidFill>
                <a:latin typeface="Arial" pitchFamily="34" charset="0"/>
              </a:rPr>
              <a:pPr defTabSz="965369"/>
              <a:t>59</a:t>
            </a:fld>
            <a:endParaRPr lang="en-US" dirty="0" smtClean="0">
              <a:solidFill>
                <a:srgbClr val="000000"/>
              </a:solidFill>
              <a:latin typeface="Arial" pitchFamily="34" charset="0"/>
            </a:endParaRPr>
          </a:p>
        </p:txBody>
      </p:sp>
      <p:sp>
        <p:nvSpPr>
          <p:cNvPr id="61443" name="Rectangle 2"/>
          <p:cNvSpPr>
            <a:spLocks noGrp="1" noRot="1" noChangeAspect="1" noChangeArrowheads="1" noTextEdit="1"/>
          </p:cNvSpPr>
          <p:nvPr>
            <p:ph type="sldImg"/>
          </p:nvPr>
        </p:nvSpPr>
        <p:spPr>
          <a:xfrm>
            <a:off x="1258888" y="719138"/>
            <a:ext cx="4800600" cy="3600450"/>
          </a:xfrm>
          <a:ln/>
        </p:spPr>
      </p:sp>
      <p:sp>
        <p:nvSpPr>
          <p:cNvPr id="61444" name="Rectangle 3"/>
          <p:cNvSpPr>
            <a:spLocks noGrp="1" noChangeArrowheads="1"/>
          </p:cNvSpPr>
          <p:nvPr>
            <p:ph type="body" idx="1"/>
          </p:nvPr>
        </p:nvSpPr>
        <p:spPr>
          <a:noFill/>
          <a:ln/>
        </p:spPr>
        <p:txBody>
          <a:bodyPr/>
          <a:lstStyle/>
          <a:p>
            <a:endParaRPr lang="en-US" smtClean="0">
              <a:solidFill>
                <a:srgbClr val="FFFFCC"/>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6615D9-7EAE-40C9-9804-98D62293BBC4}"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4128" y="9120652"/>
            <a:ext cx="3169425" cy="478920"/>
          </a:xfrm>
          <a:prstGeom prst="rect">
            <a:avLst/>
          </a:prstGeom>
          <a:noFill/>
          <a:ln w="9525">
            <a:noFill/>
            <a:miter lim="800000"/>
            <a:headEnd/>
            <a:tailEnd/>
          </a:ln>
        </p:spPr>
        <p:txBody>
          <a:bodyPr lIns="96998" tIns="48500" rIns="96998" bIns="48500" anchor="b"/>
          <a:lstStyle/>
          <a:p>
            <a:pPr algn="r" defTabSz="967005" eaLnBrk="0" hangingPunct="0"/>
            <a:fld id="{202125AC-AC12-4445-8F93-294FCBE78CAD}" type="slidenum">
              <a:rPr lang="en-US" sz="1200"/>
              <a:pPr algn="r" defTabSz="967005" eaLnBrk="0" hangingPunct="0"/>
              <a:t>60</a:t>
            </a:fld>
            <a:endParaRPr lang="en-US" sz="12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6349" y="4561142"/>
            <a:ext cx="5362504" cy="4320051"/>
          </a:xfrm>
          <a:noFill/>
          <a:ln/>
        </p:spPr>
        <p:txBody>
          <a:bodyPr/>
          <a:lstStyle/>
          <a:p>
            <a:r>
              <a:rPr lang="en-US" sz="1500" dirty="0" smtClean="0">
                <a:latin typeface="Arial" pitchFamily="34" charset="0"/>
              </a:rPr>
              <a:t>Design, implementation, and interpretation of results from environmental field surveys, laboratory analyses.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258888" y="719138"/>
            <a:ext cx="4802187" cy="3600450"/>
          </a:xfrm>
          <a:ln/>
        </p:spPr>
      </p:sp>
      <p:sp>
        <p:nvSpPr>
          <p:cNvPr id="63491" name="Rectangle 3"/>
          <p:cNvSpPr>
            <a:spLocks noGrp="1" noChangeArrowheads="1"/>
          </p:cNvSpPr>
          <p:nvPr>
            <p:ph type="body" idx="1"/>
          </p:nvPr>
        </p:nvSpPr>
        <p:spPr>
          <a:noFill/>
          <a:ln/>
        </p:spPr>
        <p:txBody>
          <a:bodyPr/>
          <a:lstStyle/>
          <a:p>
            <a:pPr eaLnBrk="1" hangingPunct="1"/>
            <a:endParaRPr lang="en-US" b="1"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Evacuees from hurricane Gustav arrived at the Red Cross shelter in Shreveport, La., in 2008. (Mario </a:t>
            </a:r>
            <a:r>
              <a:rPr lang="en-US" dirty="0" err="1" smtClean="0"/>
              <a:t>Villafuerte</a:t>
            </a:r>
            <a:r>
              <a:rPr lang="en-US" dirty="0" smtClean="0"/>
              <a:t>/PhotoLouisiana.com)</a:t>
            </a:r>
            <a:endParaRPr lang="en-US" dirty="0"/>
          </a:p>
        </p:txBody>
      </p:sp>
      <p:sp>
        <p:nvSpPr>
          <p:cNvPr id="4" name="Slide Number Placeholder 3"/>
          <p:cNvSpPr>
            <a:spLocks noGrp="1"/>
          </p:cNvSpPr>
          <p:nvPr>
            <p:ph type="sldNum" sz="quarter" idx="10"/>
          </p:nvPr>
        </p:nvSpPr>
        <p:spPr/>
        <p:txBody>
          <a:bodyPr/>
          <a:lstStyle/>
          <a:p>
            <a:fld id="{32BDA056-7541-476C-B8A9-F55DD509E127}" type="slidenum">
              <a:rPr lang="en-US" smtClean="0"/>
              <a:pPr/>
              <a:t>62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64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6A6524-2445-4C8F-A31B-5286FC8DB684}" type="slidenum">
              <a:rPr lang="en-US"/>
              <a:pPr fontAlgn="base">
                <a:spcBef>
                  <a:spcPct val="0"/>
                </a:spcBef>
                <a:spcAft>
                  <a:spcPct val="0"/>
                </a:spcAft>
              </a:pPr>
              <a:t>65</a:t>
            </a:fld>
            <a:endParaRPr lang="en-US"/>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YoYo-72 or longer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latin typeface="Arial" pitchFamily="34" charset="0"/>
              </a:rPr>
              <a:t>It’s not just EMS, everyone has </a:t>
            </a:r>
            <a:r>
              <a:rPr lang="en-US" dirty="0" err="1" smtClean="0">
                <a:latin typeface="Arial" pitchFamily="34" charset="0"/>
              </a:rPr>
              <a:t>decon</a:t>
            </a:r>
            <a:r>
              <a:rPr lang="en-US" dirty="0" smtClean="0">
                <a:latin typeface="Arial" pitchFamily="34" charset="0"/>
              </a:rPr>
              <a:t> issues</a:t>
            </a:r>
          </a:p>
          <a:p>
            <a:r>
              <a:rPr lang="en-US" dirty="0" smtClean="0">
                <a:latin typeface="Arial" pitchFamily="34" charset="0"/>
              </a:rPr>
              <a:t>EMS can’t say patients must be decontaminated before giving life-saving care.</a:t>
            </a:r>
          </a:p>
        </p:txBody>
      </p:sp>
      <p:sp>
        <p:nvSpPr>
          <p:cNvPr id="38916" name="Slide Number Placeholder 3"/>
          <p:cNvSpPr>
            <a:spLocks noGrp="1"/>
          </p:cNvSpPr>
          <p:nvPr>
            <p:ph type="sldNum" sz="quarter" idx="5"/>
          </p:nvPr>
        </p:nvSpPr>
        <p:spPr>
          <a:noFill/>
        </p:spPr>
        <p:txBody>
          <a:bodyPr/>
          <a:lstStyle/>
          <a:p>
            <a:pPr defTabSz="964921"/>
            <a:fld id="{1E20D84F-BB69-49D6-97AF-9544B2581CAE}" type="slidenum">
              <a:rPr lang="en-US" smtClean="0">
                <a:latin typeface="Arial" pitchFamily="34" charset="0"/>
              </a:rPr>
              <a:pPr defTabSz="964921"/>
              <a:t>66</a:t>
            </a:fld>
            <a:endParaRPr lang="en-US"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65369"/>
            <a:fld id="{A694EA09-64BB-4056-BA58-CB821906E9E6}" type="slidenum">
              <a:rPr lang="en-US" smtClean="0">
                <a:latin typeface="Arial" pitchFamily="34" charset="0"/>
              </a:rPr>
              <a:pPr defTabSz="965369"/>
              <a:t>67</a:t>
            </a:fld>
            <a:endParaRPr lang="en-US" dirty="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a:spcBef>
                <a:spcPct val="0"/>
              </a:spcBef>
            </a:pPr>
            <a:endParaRPr lang="en-US" dirty="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latin typeface="Arial" pitchFamily="34" charset="0"/>
            </a:endParaRPr>
          </a:p>
        </p:txBody>
      </p:sp>
      <p:sp>
        <p:nvSpPr>
          <p:cNvPr id="66564" name="Slide Number Placeholder 3"/>
          <p:cNvSpPr>
            <a:spLocks noGrp="1"/>
          </p:cNvSpPr>
          <p:nvPr>
            <p:ph type="sldNum" sz="quarter" idx="5"/>
          </p:nvPr>
        </p:nvSpPr>
        <p:spPr>
          <a:noFill/>
        </p:spPr>
        <p:txBody>
          <a:bodyPr/>
          <a:lstStyle/>
          <a:p>
            <a:pPr defTabSz="965369"/>
            <a:fld id="{A226ADC8-CDB2-4262-91CA-2A3BD813865B}" type="slidenum">
              <a:rPr lang="en-US" smtClean="0">
                <a:latin typeface="Arial" pitchFamily="34" charset="0"/>
              </a:rPr>
              <a:pPr defTabSz="965369"/>
              <a:t>68</a:t>
            </a:fld>
            <a:endParaRPr lang="en-US"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3A4522-4F97-456E-86D6-115D791D1D31}" type="slidenum">
              <a:rPr lang="en-US" smtClean="0"/>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827DA5-DFAE-47EC-9120-0F9082CC29E7}"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E0D3A-9FAD-4398-AC7A-D361861A780D}"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257300" y="720725"/>
            <a:ext cx="4800600" cy="3600450"/>
          </a:xfrm>
          <a:ln/>
        </p:spPr>
      </p:sp>
      <p:sp>
        <p:nvSpPr>
          <p:cNvPr id="195587" name="Rectangle 3"/>
          <p:cNvSpPr>
            <a:spLocks noGrp="1" noChangeArrowheads="1"/>
          </p:cNvSpPr>
          <p:nvPr>
            <p:ph type="body" idx="1"/>
          </p:nvPr>
        </p:nvSpPr>
        <p:spPr>
          <a:xfrm>
            <a:off x="732183" y="4561226"/>
            <a:ext cx="5850835" cy="4318573"/>
          </a:xfrm>
          <a:noFill/>
          <a:ln/>
        </p:spPr>
        <p:txBody>
          <a:bodyPr/>
          <a:lstStyle/>
          <a:p>
            <a:r>
              <a:rPr lang="en-US" sz="1700" dirty="0" smtClean="0"/>
              <a:t>KI is no longer provided in the CDC Stockpile, but is left to the individual states to decide on how to store and distribute it if needed in a emergency.</a:t>
            </a:r>
          </a:p>
          <a:p>
            <a:r>
              <a:rPr lang="en-US" sz="1700" dirty="0" smtClean="0"/>
              <a:t>Prussian Blue is used to treat people who have been internally contaminated with radioactive cesium (mainly Cs-137). Prussian blue helps to accelerate the elimination of cesium from the body.</a:t>
            </a:r>
          </a:p>
          <a:p>
            <a:r>
              <a:rPr lang="en-US" sz="1700" dirty="0" smtClean="0"/>
              <a:t>DTPA (</a:t>
            </a:r>
            <a:r>
              <a:rPr lang="en-US" sz="1700" dirty="0" err="1" smtClean="0"/>
              <a:t>diethylenetriaminepentaacetate</a:t>
            </a:r>
            <a:r>
              <a:rPr lang="en-US" sz="1700" dirty="0" smtClean="0"/>
              <a:t>) comes in two forms: calcium (Ca-DTPA) and zinc (Zn-DTPA). Both forms work by tightly chelating (holding on to) plutonium, americium, and curium, allowing passage from the body into the urine. </a:t>
            </a:r>
          </a:p>
          <a:p>
            <a:r>
              <a:rPr lang="en-US" sz="1700" dirty="0" smtClean="0"/>
              <a:t>A very high dose of radiation may destroy bone marrow, potentially resulting in bleeding and infection. </a:t>
            </a:r>
            <a:r>
              <a:rPr lang="en-US" sz="1700" dirty="0" err="1" smtClean="0"/>
              <a:t>Filgrastim</a:t>
            </a:r>
            <a:r>
              <a:rPr lang="en-US" sz="1700" dirty="0" smtClean="0"/>
              <a:t> (trade name </a:t>
            </a:r>
            <a:r>
              <a:rPr lang="en-US" sz="1700" dirty="0" err="1" smtClean="0"/>
              <a:t>Neupogen</a:t>
            </a:r>
            <a:r>
              <a:rPr lang="en-US" sz="1700" dirty="0" smtClean="0"/>
              <a:t>®), is a drug approved for use by the FDA for cancer patients with bone marrow damage due to chemotherapy or radiotherapy.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E898E02-52AA-4225-A2A4-635761C81457}" type="slidenum">
              <a:rPr lang="en-US" smtClean="0"/>
              <a:pPr>
                <a:defRPr/>
              </a:pPr>
              <a:t>72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0CDD82-7D30-4BE5-AD60-F256DC89CA4A}"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64865"/>
            <a:fld id="{F8398F87-4915-4042-8E9C-1A2A51DB26E2}" type="slidenum">
              <a:rPr lang="en-US" smtClean="0"/>
              <a:pPr defTabSz="964865"/>
              <a:t>7</a:t>
            </a:fld>
            <a:endParaRPr lang="en-US" dirty="0" smtClean="0"/>
          </a:p>
        </p:txBody>
      </p:sp>
      <p:sp>
        <p:nvSpPr>
          <p:cNvPr id="30723" name="Rectangle 2"/>
          <p:cNvSpPr>
            <a:spLocks noGrp="1" noRot="1" noChangeAspect="1" noChangeArrowheads="1" noTextEdit="1"/>
          </p:cNvSpPr>
          <p:nvPr>
            <p:ph type="sldImg"/>
          </p:nvPr>
        </p:nvSpPr>
        <p:spPr>
          <a:xfrm>
            <a:off x="1270000" y="723900"/>
            <a:ext cx="4784725" cy="3587750"/>
          </a:xfrm>
          <a:ln w="12700" cap="flat">
            <a:solidFill>
              <a:schemeClr val="tx1"/>
            </a:solidFill>
          </a:ln>
        </p:spPr>
      </p:sp>
      <p:sp>
        <p:nvSpPr>
          <p:cNvPr id="30724" name="Rectangle 3"/>
          <p:cNvSpPr>
            <a:spLocks noGrp="1" noChangeArrowheads="1"/>
          </p:cNvSpPr>
          <p:nvPr>
            <p:ph type="body" idx="1"/>
          </p:nvPr>
        </p:nvSpPr>
        <p:spPr>
          <a:xfrm>
            <a:off x="675860" y="4721904"/>
            <a:ext cx="6361043" cy="4957996"/>
          </a:xfrm>
          <a:noFill/>
          <a:ln/>
        </p:spPr>
        <p:txBody>
          <a:bodyPr lIns="82216" tIns="40271" rIns="82216" bIns="40271"/>
          <a:lstStyle/>
          <a:p>
            <a:pPr marL="238747" indent="-238747" defTabSz="795273">
              <a:buFont typeface="Wingdings" pitchFamily="2" charset="2"/>
              <a:buChar char="q"/>
            </a:pPr>
            <a:r>
              <a:rPr lang="en-US" dirty="0" smtClean="0"/>
              <a:t>The 3 major types of radiation have different abilities to penetrate matter.</a:t>
            </a:r>
          </a:p>
          <a:p>
            <a:pPr marL="238747" indent="-238747" defTabSz="795273">
              <a:buFont typeface="Wingdings" pitchFamily="2" charset="2"/>
              <a:buChar char="Ø"/>
            </a:pPr>
            <a:r>
              <a:rPr lang="en-US" b="1" dirty="0" smtClean="0"/>
              <a:t>[use pointer] </a:t>
            </a:r>
            <a:r>
              <a:rPr lang="en-US" dirty="0" smtClean="0"/>
              <a:t>Alpha particles about an inch in air </a:t>
            </a:r>
            <a:r>
              <a:rPr lang="en-US" dirty="0" err="1" smtClean="0"/>
              <a:t>andcan</a:t>
            </a:r>
            <a:r>
              <a:rPr lang="en-US" dirty="0" smtClean="0"/>
              <a:t> be stopped by a thin layer of paper or clothing, or the outer layer of skin. As a result, they are not considered an external hazard to people, but they can damage tissue if they get inside the body.</a:t>
            </a:r>
          </a:p>
          <a:p>
            <a:pPr marL="238747" indent="-238747" defTabSz="795273">
              <a:buFont typeface="Wingdings" pitchFamily="2" charset="2"/>
              <a:buChar char="Ø"/>
            </a:pPr>
            <a:r>
              <a:rPr lang="en-US" b="1" dirty="0" smtClean="0"/>
              <a:t>[use pointer] </a:t>
            </a:r>
            <a:r>
              <a:rPr lang="en-US" dirty="0" smtClean="0"/>
              <a:t>Beta particles can travel from inches to many feet in air. Beta emitting contaminants  on the skin may cause skin injury, and beta particles may be harmful if they get inside the body.</a:t>
            </a:r>
          </a:p>
          <a:p>
            <a:pPr marL="238747" indent="-238747" defTabSz="795273">
              <a:buFont typeface="Wingdings" pitchFamily="2" charset="2"/>
              <a:buChar char="Ø"/>
            </a:pPr>
            <a:r>
              <a:rPr lang="en-US" b="1" dirty="0" smtClean="0"/>
              <a:t>[use pointer] </a:t>
            </a:r>
            <a:r>
              <a:rPr lang="en-US" dirty="0" smtClean="0"/>
              <a:t>Gamma rays travel many feet in air and many inches in human tissue.  Thick layers of concrete or lead are needed to shield against gamma radiation.</a:t>
            </a:r>
          </a:p>
          <a:p>
            <a:pPr marL="238747" indent="-238747" defTabSz="795273">
              <a:buFont typeface="Wingdings" pitchFamily="2" charset="2"/>
              <a:buChar char="q"/>
            </a:pPr>
            <a:r>
              <a:rPr lang="en-US" dirty="0" smtClean="0"/>
              <a:t>Dr. Jones will be talking in more detail about the laboratory detection methods,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smtClean="0"/>
          </a:p>
          <a:p>
            <a:r>
              <a:rPr lang="en-US" sz="1700" dirty="0" smtClean="0"/>
              <a:t>I-131, a beta emitter,  is taken up almost exclusively in the in the thyroid gland.</a:t>
            </a:r>
          </a:p>
          <a:p>
            <a:r>
              <a:rPr lang="en-US" sz="1700" dirty="0" smtClean="0"/>
              <a:t>Cobalt-60 is  a high energy gamma emitter.</a:t>
            </a:r>
          </a:p>
          <a:p>
            <a:r>
              <a:rPr lang="en-US" sz="1700" dirty="0" smtClean="0"/>
              <a:t>Plutonium-238 is primarily an alpha emitter.</a:t>
            </a:r>
          </a:p>
          <a:p>
            <a:r>
              <a:rPr lang="en-US" sz="1700" dirty="0" smtClean="0"/>
              <a:t>Uranium-235 , is one of the unique radionuclides with the capability of </a:t>
            </a:r>
            <a:r>
              <a:rPr lang="en-US" sz="1700" dirty="0" err="1" smtClean="0"/>
              <a:t>fissioning</a:t>
            </a:r>
            <a:r>
              <a:rPr lang="en-US" sz="1700" dirty="0" smtClean="0"/>
              <a:t> or splitting when it captures a neutron.</a:t>
            </a:r>
          </a:p>
          <a:p>
            <a:r>
              <a:rPr lang="en-US" sz="1700" dirty="0" smtClean="0"/>
              <a:t>Since the fission itself  produces neutrons, the resulting chain reaction, when controlled, can produce power in a nuclear reactor. When uncontrolled, it is a nuclear weapon. </a:t>
            </a:r>
          </a:p>
          <a:p>
            <a:r>
              <a:rPr lang="en-US" sz="1700" dirty="0" smtClean="0"/>
              <a:t>Potassium-40 is both a beta and gamma emitter, present at 0.01% of naturally occurring potassium. Potassium-39 is the most abundant potassium isotope (93%) and is stable: it does not emit radiation and therefore does not decay.</a:t>
            </a:r>
          </a:p>
        </p:txBody>
      </p:sp>
      <p:sp>
        <p:nvSpPr>
          <p:cNvPr id="110596" name="Slide Number Placeholder 3"/>
          <p:cNvSpPr>
            <a:spLocks noGrp="1"/>
          </p:cNvSpPr>
          <p:nvPr>
            <p:ph type="sldNum" sz="quarter" idx="5"/>
          </p:nvPr>
        </p:nvSpPr>
        <p:spPr>
          <a:noFill/>
        </p:spPr>
        <p:txBody>
          <a:bodyPr/>
          <a:lstStyle/>
          <a:p>
            <a:pPr defTabSz="968214"/>
            <a:fld id="{D4E0607D-6983-4B36-AFDB-68F08CA5109E}" type="slidenum">
              <a:rPr lang="en-US" smtClean="0">
                <a:latin typeface="Arial" pitchFamily="34" charset="0"/>
              </a:rPr>
              <a:pPr defTabSz="968214"/>
              <a:t>8</a:t>
            </a:fld>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3C23AE5-D2EC-458A-974E-CB218FC2C5E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00F825B-4BF9-4DAE-BD70-F3FF89C036E2}" type="datetime1">
              <a:rPr lang="en-US" smtClean="0"/>
              <a:pPr>
                <a:defRPr/>
              </a:pPr>
              <a:t>6/27/2011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ACD0B0-7B4B-41C9-B118-C93AFAF88DD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D633EB-2ED8-4C42-B08E-979292DE73EA}" type="datetime1">
              <a:rPr lang="en-US" smtClean="0"/>
              <a:pPr>
                <a:defRPr/>
              </a:pPr>
              <a:t>6/27/2011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5FE846-0D03-41AD-8C86-2EE27FD96C4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69903-A56D-4B8C-A18B-DCBDFBF51860}" type="datetimeFigureOut">
              <a:rPr lang="en-US" smtClean="0"/>
              <a:pPr/>
              <a:t>6/27/2011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46F7E4D-DDB2-4C20-977E-8B24ED6CA671}" type="datetime1">
              <a:rPr lang="en-US" smtClean="0"/>
              <a:pPr>
                <a:defRPr/>
              </a:pPr>
              <a:t>6/27/2011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0DD9FEF-B9AD-4EE2-8F1F-66EEECC324C6}"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69903-A56D-4B8C-A18B-DCBDFBF51860}" type="datetimeFigureOut">
              <a:rPr lang="en-US" smtClean="0"/>
              <a:pPr/>
              <a:t>6/27/2011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rgbClr val="140F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rgbClr val="140F00"/>
                </a:solidFill>
              </a:defRPr>
            </a:lvl1pPr>
            <a:lvl2pPr>
              <a:buClr>
                <a:schemeClr val="tx1"/>
              </a:buClr>
              <a:buSzPct val="100000"/>
              <a:buFont typeface="Wingdings" pitchFamily="2" charset="2"/>
              <a:buChar char="§"/>
              <a:defRPr sz="2000">
                <a:solidFill>
                  <a:srgbClr val="140F00"/>
                </a:solidFill>
              </a:defRPr>
            </a:lvl2pPr>
            <a:lvl3pPr>
              <a:buClr>
                <a:schemeClr val="tx1"/>
              </a:buClr>
              <a:buSzPct val="100000"/>
              <a:buFont typeface="Arial" pitchFamily="34" charset="0"/>
              <a:buChar char="•"/>
              <a:defRPr sz="1800">
                <a:solidFill>
                  <a:srgbClr val="140F00"/>
                </a:solidFill>
              </a:defRPr>
            </a:lvl3pPr>
            <a:lvl4pPr>
              <a:buClr>
                <a:schemeClr val="tx1"/>
              </a:buClr>
              <a:buSzPct val="70000"/>
              <a:buFont typeface="Courier New" pitchFamily="49" charset="0"/>
              <a:buChar char="o"/>
              <a:defRPr sz="1800" baseline="0">
                <a:solidFill>
                  <a:srgbClr val="140F00"/>
                </a:solidFill>
              </a:defRPr>
            </a:lvl4pPr>
            <a:lvl5pPr>
              <a:buClr>
                <a:schemeClr val="tx1"/>
              </a:buClr>
              <a:buSzPct val="70000"/>
              <a:buFont typeface="Arial" pitchFamily="34" charset="0"/>
              <a:buChar char="•"/>
              <a:defRPr sz="1800">
                <a:solidFill>
                  <a:srgbClr val="140F00"/>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5C008-E797-434D-BB02-0A17BE5EA4F7}" type="datetime1">
              <a:rPr lang="en-US" smtClean="0"/>
              <a:pPr>
                <a:defRPr/>
              </a:pPr>
              <a:t>6/27/2011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AE1040-D3E8-4D85-A900-FB0CC9847E0A}"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C2D48973-35C1-45F6-8862-491B824AE8B2}" type="datetime1">
              <a:rPr lang="en-US" smtClean="0">
                <a:solidFill>
                  <a:srgbClr val="000000"/>
                </a:solidFill>
              </a:rPr>
              <a:pPr/>
              <a:t>6/27/2011</a:t>
            </a:fld>
            <a:endParaRPr lang="en-US">
              <a:solidFill>
                <a:srgbClr val="000000"/>
              </a:solidFill>
            </a:endParaRPr>
          </a:p>
        </p:txBody>
      </p:sp>
      <p:sp>
        <p:nvSpPr>
          <p:cNvPr id="6" name="Footer Placeholder 5"/>
          <p:cNvSpPr>
            <a:spLocks noGrp="1"/>
          </p:cNvSpPr>
          <p:nvPr>
            <p:ph type="ftr" sz="quarter" idx="11"/>
          </p:nvPr>
        </p:nvSpPr>
        <p:spPr>
          <a:xfrm>
            <a:off x="6248400" y="6381750"/>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3276600" y="6381750"/>
            <a:ext cx="2133600" cy="476250"/>
          </a:xfrm>
          <a:prstGeom prst="rect">
            <a:avLst/>
          </a:prstGeom>
        </p:spPr>
        <p:txBody>
          <a:bodyPr/>
          <a:lstStyle>
            <a:lvl1pPr>
              <a:defRPr/>
            </a:lvl1pPr>
          </a:lstStyle>
          <a:p>
            <a:fld id="{6CAEB082-D1A1-48CB-8B78-5940D883B57A}" type="slidenum">
              <a:rPr lang="en-US"/>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fld id="{71DF0451-B06D-4852-B52D-85AA07A7127C}" type="datetime1">
              <a:rPr lang="en-US" smtClean="0"/>
              <a:pPr>
                <a:defRPr/>
              </a:pPr>
              <a:t>6/27/2011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6CCBE13-5C84-4753-A66A-DF0108D8F5FE}" type="slidenum">
              <a:rPr lang="en-US"/>
              <a:pPr>
                <a:defRPr/>
              </a:pPr>
              <a:t>‹#›</a:t>
            </a:fld>
            <a:endParaRPr lang="en-US" dirty="0"/>
          </a:p>
        </p:txBody>
      </p:sp>
    </p:spTree>
  </p:cSld>
  <p:clrMapOvr>
    <a:masterClrMapping/>
  </p:clrMapOvr>
  <p:transition>
    <p:wipe di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rgbClr val="140F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a:solidFill>
                  <a:srgbClr val="140F00"/>
                </a:solidFill>
                <a:latin typeface="Myriad Web Pro"/>
                <a:cs typeface="+mn-cs"/>
              </a:rPr>
              <a:t>For more information please contact Radiation Studies Branch, CDC</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a:solidFill>
                  <a:srgbClr val="140F00"/>
                </a:solidFill>
                <a:latin typeface="Myriad Web Pro"/>
                <a:cs typeface="+mn-cs"/>
              </a:rPr>
              <a:t>4770 Buford Highway NE, Atlanta, GA 30341</a:t>
            </a:r>
          </a:p>
          <a:p>
            <a:pPr fontAlgn="auto">
              <a:spcBef>
                <a:spcPts val="0"/>
              </a:spcBef>
              <a:spcAft>
                <a:spcPts val="0"/>
              </a:spcAft>
            </a:pPr>
            <a:r>
              <a:rPr lang="en-US" sz="1200" dirty="0">
                <a:solidFill>
                  <a:srgbClr val="140F00"/>
                </a:solidFill>
                <a:latin typeface="Myriad Web Pro"/>
                <a:cs typeface="+mn-cs"/>
              </a:rPr>
              <a:t>Telephone,  1-770-488-3800</a:t>
            </a:r>
          </a:p>
          <a:p>
            <a:pPr fontAlgn="auto">
              <a:spcBef>
                <a:spcPts val="0"/>
              </a:spcBef>
              <a:spcAft>
                <a:spcPts val="0"/>
              </a:spcAft>
            </a:pPr>
            <a:r>
              <a:rPr lang="en-US" sz="1200" dirty="0">
                <a:solidFill>
                  <a:srgbClr val="140F00"/>
                </a:solidFill>
                <a:latin typeface="Myriad Web Pro"/>
                <a:cs typeface="+mn-cs"/>
              </a:rPr>
              <a:t>E-mail: rsbinfo@cdc.gov	Web: emergency.cdc.gov/radiation</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National Center for Environmental Health</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Division of Environmental Hazards and Health Effects</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a:solidFill>
                  <a:srgbClr val="FFFFFF"/>
                </a:solidFill>
                <a:latin typeface="Myriad Web Pro"/>
                <a:cs typeface="+mn-cs"/>
              </a:rPr>
              <a:t>The findings and conclusions in this report are those of the authors and do not necessarily represent the official position of the Centers for Disease Control and Prevention.</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ADA853-8E6C-4A94-B523-85EE5D460D96}" type="datetime1">
              <a:rPr lang="en-US" smtClean="0"/>
              <a:pPr>
                <a:defRPr/>
              </a:pPr>
              <a:t>6/27/2011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100FE0-6F35-46B1-A0F4-159D35018A4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a:solidFill>
                  <a:srgbClr val="FFFFFF"/>
                </a:solidFill>
                <a:latin typeface="Myriad Web Pro"/>
                <a:cs typeface="+mn-cs"/>
              </a:rPr>
              <a:t>For more information please contact Radiation Studies Branch, CDC</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a:solidFill>
                  <a:srgbClr val="FFFFFF"/>
                </a:solidFill>
                <a:latin typeface="Myriad Web Pro"/>
                <a:cs typeface="+mn-cs"/>
              </a:rPr>
              <a:t>4770 Buford Highway NE, Atlanta, GA 30341</a:t>
            </a:r>
          </a:p>
          <a:p>
            <a:pPr fontAlgn="auto">
              <a:spcBef>
                <a:spcPts val="0"/>
              </a:spcBef>
              <a:spcAft>
                <a:spcPts val="0"/>
              </a:spcAft>
            </a:pPr>
            <a:r>
              <a:rPr lang="en-US" sz="1200" dirty="0">
                <a:solidFill>
                  <a:srgbClr val="FFFFFF"/>
                </a:solidFill>
                <a:latin typeface="Myriad Web Pro"/>
                <a:cs typeface="+mn-cs"/>
              </a:rPr>
              <a:t>Telephone,  1-770-488-3800</a:t>
            </a:r>
          </a:p>
          <a:p>
            <a:pPr fontAlgn="auto">
              <a:spcBef>
                <a:spcPts val="0"/>
              </a:spcBef>
              <a:spcAft>
                <a:spcPts val="0"/>
              </a:spcAft>
            </a:pPr>
            <a:r>
              <a:rPr lang="en-US" sz="1200" dirty="0">
                <a:solidFill>
                  <a:srgbClr val="FFFFFF"/>
                </a:solidFill>
                <a:latin typeface="Myriad Web Pro"/>
                <a:cs typeface="+mn-cs"/>
              </a:rPr>
              <a:t>E-mail: rsbinfo@cdc.gov	Web: emergency.cdc.gov/radiation</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National Center for Environmental Health</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Division of Environmental Hazards and Health Effects</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a:solidFill>
                  <a:srgbClr val="FFFFFF"/>
                </a:solidFill>
                <a:latin typeface="Myriad Web Pro"/>
                <a:cs typeface="+mn-cs"/>
              </a:rPr>
              <a:t>The findings and conclusions in this report are those of the authors and do not necessarily represent the official position of the Centers for Disease Control and Prevention.</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3D3C838-FB82-4FD0-9FA4-0826F6B93EA4}" type="datetime1">
              <a:rPr lang="en-US" smtClean="0">
                <a:solidFill>
                  <a:srgbClr val="FFC000"/>
                </a:solidFill>
                <a:latin typeface="Myriad Web Pro"/>
                <a:cs typeface="+mn-cs"/>
              </a:rPr>
              <a:pPr fontAlgn="auto">
                <a:spcBef>
                  <a:spcPts val="0"/>
                </a:spcBef>
                <a:spcAft>
                  <a:spcPts val="0"/>
                </a:spcAft>
              </a:pPr>
              <a:t>6/27/2011</a:t>
            </a:fld>
            <a:endParaRPr lang="en-US" dirty="0">
              <a:solidFill>
                <a:srgbClr val="FFC000"/>
              </a:solidFill>
              <a:latin typeface="Myriad Web Pro"/>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C000"/>
              </a:solidFill>
              <a:latin typeface="Myriad Web Pro"/>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AB569C8-C1E6-4920-A35B-84A0C71DFDF2}" type="slidenum">
              <a:rPr lang="en-US">
                <a:solidFill>
                  <a:srgbClr val="FFC000"/>
                </a:solidFill>
                <a:latin typeface="Myriad Web Pro"/>
                <a:cs typeface="+mn-cs"/>
              </a:rPr>
              <a:pPr fontAlgn="auto">
                <a:spcBef>
                  <a:spcPts val="0"/>
                </a:spcBef>
                <a:spcAft>
                  <a:spcPts val="0"/>
                </a:spcAft>
              </a:pPr>
              <a:t>‹#›</a:t>
            </a:fld>
            <a:endParaRPr lang="en-US" dirty="0">
              <a:solidFill>
                <a:srgbClr val="FFC000"/>
              </a:solidFill>
              <a:latin typeface="Myriad Web Pro"/>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8D9B316F-BEA8-4507-A462-7945C490661D}" type="datetime1">
              <a:rPr lang="en-US" smtClean="0">
                <a:solidFill>
                  <a:srgbClr val="FFC000"/>
                </a:solidFill>
                <a:latin typeface="Myriad Web Pro"/>
                <a:cs typeface="+mn-cs"/>
              </a:rPr>
              <a:pPr fontAlgn="auto">
                <a:spcBef>
                  <a:spcPts val="0"/>
                </a:spcBef>
                <a:spcAft>
                  <a:spcPts val="0"/>
                </a:spcAft>
                <a:defRPr/>
              </a:pPr>
              <a:t>6/27/2011</a:t>
            </a:fld>
            <a:endParaRPr lang="en-US" dirty="0">
              <a:solidFill>
                <a:srgbClr val="FFC000"/>
              </a:solidFill>
              <a:latin typeface="Myriad Web Pro"/>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C1974CCC-3932-44E7-88BB-677D0E9A1923}" type="slidenum">
              <a:rPr lang="en-US">
                <a:solidFill>
                  <a:srgbClr val="FFC000"/>
                </a:solidFill>
                <a:latin typeface="Myriad Web Pro"/>
                <a:cs typeface="+mn-cs"/>
              </a:rPr>
              <a:pPr fontAlgn="auto">
                <a:spcBef>
                  <a:spcPts val="0"/>
                </a:spcBef>
                <a:spcAft>
                  <a:spcPts val="0"/>
                </a:spcAft>
                <a:defRPr/>
              </a:pPr>
              <a:t>‹#›</a:t>
            </a:fld>
            <a:endParaRPr lang="en-US" dirty="0">
              <a:solidFill>
                <a:srgbClr val="FFC000"/>
              </a:solidFill>
              <a:latin typeface="Myriad Web Pro"/>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3C8B2317-7FD6-4D9D-9B45-25AF18DF3377}" type="datetime1">
              <a:rPr lang="en-US" smtClean="0">
                <a:solidFill>
                  <a:srgbClr val="FFC000"/>
                </a:solidFill>
                <a:latin typeface="Myriad Web Pro"/>
                <a:cs typeface="+mn-cs"/>
              </a:rPr>
              <a:pPr fontAlgn="auto">
                <a:spcBef>
                  <a:spcPts val="0"/>
                </a:spcBef>
                <a:spcAft>
                  <a:spcPts val="0"/>
                </a:spcAft>
                <a:defRPr/>
              </a:pPr>
              <a:t>6/27/2011</a:t>
            </a:fld>
            <a:endParaRPr lang="en-US" dirty="0">
              <a:solidFill>
                <a:srgbClr val="FFC000"/>
              </a:solidFill>
              <a:latin typeface="Myriad Web Pro"/>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535956E1-79E8-4710-BEF1-9B7F13DD55F6}" type="slidenum">
              <a:rPr lang="en-US">
                <a:solidFill>
                  <a:srgbClr val="FFC000"/>
                </a:solidFill>
                <a:latin typeface="Myriad Web Pro"/>
                <a:cs typeface="+mn-cs"/>
              </a:rPr>
              <a:pPr fontAlgn="auto">
                <a:spcBef>
                  <a:spcPts val="0"/>
                </a:spcBef>
                <a:spcAft>
                  <a:spcPts val="0"/>
                </a:spcAft>
                <a:defRPr/>
              </a:pPr>
              <a:t>‹#›</a:t>
            </a:fld>
            <a:endParaRPr lang="en-US" dirty="0">
              <a:solidFill>
                <a:srgbClr val="FFC000"/>
              </a:solidFill>
              <a:latin typeface="Myriad Web Pro"/>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FB49D3AD-2C62-4C13-8566-3C8135BE2D2D}" type="datetime1">
              <a:rPr lang="en-US" smtClean="0">
                <a:solidFill>
                  <a:srgbClr val="FFC000"/>
                </a:solidFill>
                <a:latin typeface="Myriad Web Pro"/>
                <a:cs typeface="+mn-cs"/>
              </a:rPr>
              <a:pPr fontAlgn="auto">
                <a:spcBef>
                  <a:spcPts val="0"/>
                </a:spcBef>
                <a:spcAft>
                  <a:spcPts val="0"/>
                </a:spcAft>
                <a:defRPr/>
              </a:pPr>
              <a:t>6/27/2011</a:t>
            </a:fld>
            <a:endParaRPr lang="en-US" dirty="0">
              <a:solidFill>
                <a:srgbClr val="FFC000"/>
              </a:solidFill>
              <a:latin typeface="Myriad Web Pro"/>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A4627327-CD66-4625-B269-B981E0D858AB}" type="slidenum">
              <a:rPr lang="en-US">
                <a:solidFill>
                  <a:srgbClr val="FFC000"/>
                </a:solidFill>
                <a:latin typeface="Myriad Web Pro"/>
                <a:cs typeface="+mn-cs"/>
              </a:rPr>
              <a:pPr fontAlgn="auto">
                <a:spcBef>
                  <a:spcPts val="0"/>
                </a:spcBef>
                <a:spcAft>
                  <a:spcPts val="0"/>
                </a:spcAft>
                <a:defRPr/>
              </a:pPr>
              <a:t>‹#›</a:t>
            </a:fld>
            <a:endParaRPr lang="en-US" dirty="0">
              <a:solidFill>
                <a:srgbClr val="FFC000"/>
              </a:solidFill>
              <a:latin typeface="Myriad Web Pro"/>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F9AE2035-1718-4564-9263-CB21C78880E0}" type="datetime1">
              <a:rPr lang="en-US" smtClean="0"/>
              <a:pPr>
                <a:defRPr/>
              </a:pPr>
              <a:t>6/27/2011</a:t>
            </a:fld>
            <a:endParaRPr lang="en-US"/>
          </a:p>
        </p:txBody>
      </p:sp>
      <p:sp>
        <p:nvSpPr>
          <p:cNvPr id="5" name="Rectangle 5"/>
          <p:cNvSpPr>
            <a:spLocks noGrp="1" noChangeArrowheads="1"/>
          </p:cNvSpPr>
          <p:nvPr>
            <p:ph type="ftr" sz="quarter" idx="11"/>
          </p:nvPr>
        </p:nvSpPr>
        <p:spPr>
          <a:xfrm>
            <a:off x="6248400" y="6381750"/>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3276600" y="6381750"/>
            <a:ext cx="2133600" cy="476250"/>
          </a:xfrm>
          <a:prstGeom prst="rect">
            <a:avLst/>
          </a:prstGeom>
          <a:ln/>
        </p:spPr>
        <p:txBody>
          <a:bodyPr/>
          <a:lstStyle>
            <a:lvl1pPr>
              <a:defRPr/>
            </a:lvl1pPr>
          </a:lstStyle>
          <a:p>
            <a:pPr>
              <a:defRPr/>
            </a:pPr>
            <a:fld id="{B92C55B5-6153-4BF4-BE87-AF1D07D73539}"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5BDECC77-67D9-47C7-A86A-53D57974A018}" type="datetime1">
              <a:rPr lang="en-US" smtClean="0"/>
              <a:pPr>
                <a:defRPr/>
              </a:pPr>
              <a:t>6/27/2011</a:t>
            </a:fld>
            <a:endParaRPr lang="en-US"/>
          </a:p>
        </p:txBody>
      </p:sp>
      <p:sp>
        <p:nvSpPr>
          <p:cNvPr id="6" name="Footer Placeholder 5"/>
          <p:cNvSpPr>
            <a:spLocks noGrp="1" noChangeArrowheads="1"/>
          </p:cNvSpPr>
          <p:nvPr>
            <p:ph type="ftr" sz="quarter" idx="11"/>
          </p:nvPr>
        </p:nvSpPr>
        <p:spPr>
          <a:xfrm>
            <a:off x="6248400" y="6381750"/>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3276600" y="6381750"/>
            <a:ext cx="2133600" cy="476250"/>
          </a:xfrm>
          <a:prstGeom prst="rect">
            <a:avLst/>
          </a:prstGeom>
          <a:ln/>
        </p:spPr>
        <p:txBody>
          <a:bodyPr/>
          <a:lstStyle>
            <a:lvl1pPr>
              <a:defRPr/>
            </a:lvl1pPr>
          </a:lstStyle>
          <a:p>
            <a:pPr>
              <a:defRPr/>
            </a:pPr>
            <a:fld id="{343A5719-E004-49FC-8334-7DD263C840F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F46F7E4D-DDB2-4C20-977E-8B24ED6CA671}" type="datetime1">
              <a:rPr lang="en-US" smtClean="0"/>
              <a:pPr>
                <a:defRPr/>
              </a:pPr>
              <a:t>6/27/2011</a:t>
            </a:fld>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0DD9FEF-B9AD-4EE2-8F1F-66EEECC324C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fld id="{71DF0451-B06D-4852-B52D-85AA07A7127C}" type="datetime1">
              <a:rPr lang="en-US" smtClean="0"/>
              <a:pPr>
                <a:defRPr/>
              </a:pPr>
              <a:t>6/27/2011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6CCBE13-5C84-4753-A66A-DF0108D8F5FE}" type="slidenum">
              <a:rPr lang="en-US"/>
              <a:pPr>
                <a:defRPr/>
              </a:pPr>
              <a:t>‹#›</a:t>
            </a:fld>
            <a:endParaRPr lang="en-US" dirty="0"/>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55BB42-E14D-44EB-AA22-A3F3BD70668E}" type="datetime1">
              <a:rPr lang="en-US" smtClean="0"/>
              <a:pPr>
                <a:defRPr/>
              </a:pPr>
              <a:t>6/27/2011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7F9BB3-05E3-4C93-A078-31C46DDA2FA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C2D48973-35C1-45F6-8862-491B824AE8B2}" type="datetime1">
              <a:rPr lang="en-US" smtClean="0">
                <a:solidFill>
                  <a:srgbClr val="000000"/>
                </a:solidFill>
              </a:rPr>
              <a:pPr/>
              <a:t>6/27/2011</a:t>
            </a:fld>
            <a:endParaRPr lang="en-US">
              <a:solidFill>
                <a:srgbClr val="000000"/>
              </a:solidFill>
            </a:endParaRPr>
          </a:p>
        </p:txBody>
      </p:sp>
      <p:sp>
        <p:nvSpPr>
          <p:cNvPr id="6" name="Footer Placeholder 5"/>
          <p:cNvSpPr>
            <a:spLocks noGrp="1"/>
          </p:cNvSpPr>
          <p:nvPr>
            <p:ph type="ftr" sz="quarter" idx="11"/>
          </p:nvPr>
        </p:nvSpPr>
        <p:spPr>
          <a:xfrm>
            <a:off x="6248400" y="6381750"/>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3276600" y="6381750"/>
            <a:ext cx="2133600" cy="476250"/>
          </a:xfrm>
          <a:prstGeom prst="rect">
            <a:avLst/>
          </a:prstGeom>
        </p:spPr>
        <p:txBody>
          <a:bodyPr/>
          <a:lstStyle>
            <a:lvl1pPr>
              <a:defRPr/>
            </a:lvl1pPr>
          </a:lstStyle>
          <a:p>
            <a:fld id="{6CAEB082-D1A1-48CB-8B78-5940D883B57A}"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defRPr>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rgbClr val="140F00"/>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rgbClr val="140F00"/>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rgbClr val="140F00"/>
                </a:solidFill>
              </a:defRPr>
            </a:lvl1pPr>
            <a:lvl2pPr>
              <a:buClr>
                <a:schemeClr val="tx1"/>
              </a:buClr>
              <a:buSzPct val="100000"/>
              <a:buFont typeface="Wingdings" pitchFamily="2" charset="2"/>
              <a:buChar char="§"/>
              <a:defRPr sz="2000">
                <a:solidFill>
                  <a:srgbClr val="140F00"/>
                </a:solidFill>
              </a:defRPr>
            </a:lvl2pPr>
            <a:lvl3pPr>
              <a:buClr>
                <a:schemeClr val="tx1"/>
              </a:buClr>
              <a:buSzPct val="100000"/>
              <a:buFont typeface="Arial" pitchFamily="34" charset="0"/>
              <a:buChar char="•"/>
              <a:defRPr sz="1800">
                <a:solidFill>
                  <a:srgbClr val="140F00"/>
                </a:solidFill>
              </a:defRPr>
            </a:lvl3pPr>
            <a:lvl4pPr>
              <a:buClr>
                <a:schemeClr val="tx1"/>
              </a:buClr>
              <a:buSzPct val="70000"/>
              <a:buFont typeface="Courier New" pitchFamily="49" charset="0"/>
              <a:buChar char="o"/>
              <a:defRPr sz="1800" baseline="0">
                <a:solidFill>
                  <a:srgbClr val="140F00"/>
                </a:solidFill>
              </a:defRPr>
            </a:lvl4pPr>
            <a:lvl5pPr>
              <a:buClr>
                <a:schemeClr val="tx1"/>
              </a:buClr>
              <a:buSzPct val="70000"/>
              <a:buFont typeface="Arial" pitchFamily="34" charset="0"/>
              <a:buChar char="•"/>
              <a:defRPr sz="1800">
                <a:solidFill>
                  <a:srgbClr val="140F00"/>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rgbClr val="140F00"/>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rgbClr val="140F00"/>
                </a:solidFill>
              </a:defRPr>
            </a:lvl1pPr>
            <a:lvl2pPr>
              <a:buClr>
                <a:schemeClr val="tx1"/>
              </a:buClr>
              <a:buSzPct val="100000"/>
              <a:buFont typeface="Wingdings" pitchFamily="2" charset="2"/>
              <a:buChar char="§"/>
              <a:defRPr sz="2000">
                <a:solidFill>
                  <a:srgbClr val="140F00"/>
                </a:solidFill>
              </a:defRPr>
            </a:lvl2pPr>
            <a:lvl3pPr>
              <a:buClr>
                <a:schemeClr val="tx1"/>
              </a:buClr>
              <a:buSzPct val="100000"/>
              <a:buFont typeface="Arial" pitchFamily="34" charset="0"/>
              <a:buChar char="•"/>
              <a:defRPr sz="1800">
                <a:solidFill>
                  <a:srgbClr val="140F00"/>
                </a:solidFill>
              </a:defRPr>
            </a:lvl3pPr>
            <a:lvl4pPr>
              <a:buClr>
                <a:schemeClr val="tx1"/>
              </a:buClr>
              <a:buSzPct val="70000"/>
              <a:buFont typeface="Courier New" pitchFamily="49" charset="0"/>
              <a:buChar char="o"/>
              <a:defRPr sz="1800" baseline="0">
                <a:solidFill>
                  <a:srgbClr val="140F00"/>
                </a:solidFill>
              </a:defRPr>
            </a:lvl4pPr>
            <a:lvl5pPr>
              <a:buClr>
                <a:schemeClr val="tx1"/>
              </a:buClr>
              <a:buSzPct val="70000"/>
              <a:buFont typeface="Arial" pitchFamily="34" charset="0"/>
              <a:buChar char="•"/>
              <a:defRPr sz="1800">
                <a:solidFill>
                  <a:srgbClr val="140F00"/>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6DA72A-53B0-45DA-B972-DD4A778FC8C3}" type="datetime1">
              <a:rPr lang="en-US" smtClean="0"/>
              <a:pPr>
                <a:defRPr/>
              </a:pPr>
              <a:t>6/27/2011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DE3409-E661-426D-8D20-31E6FF33B5D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a:solidFill>
                  <a:srgbClr val="FFFFFF"/>
                </a:solidFill>
                <a:latin typeface="Myriad Web Pro"/>
                <a:cs typeface="+mn-cs"/>
              </a:rPr>
              <a:t>For more information please contact Radiation Studies Branch, CDC</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a:solidFill>
                  <a:srgbClr val="FFFFFF"/>
                </a:solidFill>
                <a:latin typeface="Myriad Web Pro"/>
                <a:cs typeface="+mn-cs"/>
              </a:rPr>
              <a:t>4770 Buford Highway NE, Atlanta, GA 30341</a:t>
            </a:r>
          </a:p>
          <a:p>
            <a:pPr fontAlgn="auto">
              <a:spcBef>
                <a:spcPts val="0"/>
              </a:spcBef>
              <a:spcAft>
                <a:spcPts val="0"/>
              </a:spcAft>
            </a:pPr>
            <a:r>
              <a:rPr lang="en-US" sz="1200" dirty="0">
                <a:solidFill>
                  <a:srgbClr val="FFFFFF"/>
                </a:solidFill>
                <a:latin typeface="Myriad Web Pro"/>
                <a:cs typeface="+mn-cs"/>
              </a:rPr>
              <a:t>Telephone,  1-770-488-3800</a:t>
            </a:r>
          </a:p>
          <a:p>
            <a:pPr fontAlgn="auto">
              <a:spcBef>
                <a:spcPts val="0"/>
              </a:spcBef>
              <a:spcAft>
                <a:spcPts val="0"/>
              </a:spcAft>
            </a:pPr>
            <a:r>
              <a:rPr lang="en-US" sz="1200" dirty="0">
                <a:solidFill>
                  <a:srgbClr val="FFFFFF"/>
                </a:solidFill>
                <a:latin typeface="Myriad Web Pro"/>
                <a:cs typeface="+mn-cs"/>
              </a:rPr>
              <a:t>E-mail: rsbinfo@cdc.gov	Web: emergency.cdc.gov/radiation</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National Center for Environmental Health</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Division of Environmental Hazards and Health Effects</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a:solidFill>
                  <a:srgbClr val="FFFFFF"/>
                </a:solidFill>
                <a:latin typeface="Myriad Web Pro"/>
                <a:cs typeface="+mn-cs"/>
              </a:rPr>
              <a:t>The findings and conclusions in this report are those of the authors and do not necessarily represent the official position of the Centers for Disease Control and Prevention.</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B2206DEA-D861-4CCC-B911-D011EB8C3A2A}" type="datetime1">
              <a:rPr lang="en-US" smtClean="0">
                <a:solidFill>
                  <a:srgbClr val="FFC000"/>
                </a:solidFill>
                <a:latin typeface="Myriad Web Pro"/>
                <a:cs typeface="+mn-cs"/>
              </a:rPr>
              <a:pPr fontAlgn="auto">
                <a:spcBef>
                  <a:spcPts val="0"/>
                </a:spcBef>
                <a:spcAft>
                  <a:spcPts val="0"/>
                </a:spcAft>
              </a:pPr>
              <a:t>6/27/2011</a:t>
            </a:fld>
            <a:endParaRPr lang="en-US" dirty="0">
              <a:solidFill>
                <a:srgbClr val="FFC000"/>
              </a:solidFill>
              <a:latin typeface="Myriad Web Pro"/>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C000"/>
              </a:solidFill>
              <a:latin typeface="Myriad Web Pro"/>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AB569C8-C1E6-4920-A35B-84A0C71DFDF2}" type="slidenum">
              <a:rPr lang="en-US">
                <a:solidFill>
                  <a:srgbClr val="FFC000"/>
                </a:solidFill>
                <a:latin typeface="Myriad Web Pro"/>
                <a:cs typeface="+mn-cs"/>
              </a:rPr>
              <a:pPr fontAlgn="auto">
                <a:spcBef>
                  <a:spcPts val="0"/>
                </a:spcBef>
                <a:spcAft>
                  <a:spcPts val="0"/>
                </a:spcAft>
              </a:pPr>
              <a:t>‹#›</a:t>
            </a:fld>
            <a:endParaRPr lang="en-US" dirty="0">
              <a:solidFill>
                <a:srgbClr val="FFC000"/>
              </a:solidFill>
              <a:latin typeface="Myriad Web Pro"/>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F83F632D-C152-439C-8531-C296D68BADD8}" type="datetime1">
              <a:rPr lang="en-US" smtClean="0">
                <a:solidFill>
                  <a:srgbClr val="FFC000"/>
                </a:solidFill>
                <a:latin typeface="Myriad Web Pro"/>
                <a:cs typeface="+mn-cs"/>
              </a:rPr>
              <a:pPr fontAlgn="auto">
                <a:spcBef>
                  <a:spcPts val="0"/>
                </a:spcBef>
                <a:spcAft>
                  <a:spcPts val="0"/>
                </a:spcAft>
                <a:defRPr/>
              </a:pPr>
              <a:t>6/27/2011</a:t>
            </a:fld>
            <a:endParaRPr lang="en-US" dirty="0">
              <a:solidFill>
                <a:srgbClr val="FFC000"/>
              </a:solidFill>
              <a:latin typeface="Myriad Web Pro"/>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C1974CCC-3932-44E7-88BB-677D0E9A1923}" type="slidenum">
              <a:rPr lang="en-US">
                <a:solidFill>
                  <a:srgbClr val="FFC000"/>
                </a:solidFill>
                <a:latin typeface="Myriad Web Pro"/>
                <a:cs typeface="+mn-cs"/>
              </a:rPr>
              <a:pPr fontAlgn="auto">
                <a:spcBef>
                  <a:spcPts val="0"/>
                </a:spcBef>
                <a:spcAft>
                  <a:spcPts val="0"/>
                </a:spcAft>
                <a:defRPr/>
              </a:pPr>
              <a:t>‹#›</a:t>
            </a:fld>
            <a:endParaRPr lang="en-US" dirty="0">
              <a:solidFill>
                <a:srgbClr val="FFC000"/>
              </a:solidFill>
              <a:latin typeface="Myriad Web Pro"/>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1CDEFF85-38A9-45F2-9B95-5C3D75A204C5}" type="datetime1">
              <a:rPr lang="en-US" smtClean="0">
                <a:solidFill>
                  <a:srgbClr val="FFC000"/>
                </a:solidFill>
                <a:latin typeface="Myriad Web Pro"/>
                <a:cs typeface="+mn-cs"/>
              </a:rPr>
              <a:pPr fontAlgn="auto">
                <a:spcBef>
                  <a:spcPts val="0"/>
                </a:spcBef>
                <a:spcAft>
                  <a:spcPts val="0"/>
                </a:spcAft>
                <a:defRPr/>
              </a:pPr>
              <a:t>6/27/2011</a:t>
            </a:fld>
            <a:endParaRPr lang="en-US" dirty="0">
              <a:solidFill>
                <a:srgbClr val="FFC000"/>
              </a:solidFill>
              <a:latin typeface="Myriad Web Pro"/>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A4627327-CD66-4625-B269-B981E0D858AB}" type="slidenum">
              <a:rPr lang="en-US">
                <a:solidFill>
                  <a:srgbClr val="FFC000"/>
                </a:solidFill>
                <a:latin typeface="Myriad Web Pro"/>
                <a:cs typeface="+mn-cs"/>
              </a:rPr>
              <a:pPr fontAlgn="auto">
                <a:spcBef>
                  <a:spcPts val="0"/>
                </a:spcBef>
                <a:spcAft>
                  <a:spcPts val="0"/>
                </a:spcAft>
                <a:defRPr/>
              </a:pPr>
              <a:t>‹#›</a:t>
            </a:fld>
            <a:endParaRPr lang="en-US" dirty="0">
              <a:solidFill>
                <a:srgbClr val="FFC000"/>
              </a:solidFill>
              <a:latin typeface="Myriad Web Pro"/>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C5E0DB49-5B38-418E-97BD-CFEED0FAFFBB}" type="datetime1">
              <a:rPr lang="en-US" smtClean="0"/>
              <a:pPr>
                <a:defRPr/>
              </a:pPr>
              <a:t>6/27/2011</a:t>
            </a:fld>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DA3F4E-F029-4C3F-975A-87AACC7A7C13}"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6611938" cy="563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990600"/>
            <a:ext cx="4264025" cy="46196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8825" y="990600"/>
            <a:ext cx="4264025" cy="46196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7A394C-5E01-4BC8-8993-AFF8286FB58C}" type="datetime1">
              <a:rPr lang="en-US" smtClean="0"/>
              <a:pPr>
                <a:defRPr/>
              </a:pPr>
              <a:t>6/27/2011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A107C3-BDC4-4BAF-AFE3-DC600B6055A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a:solidFill>
                  <a:srgbClr val="FFFFFF"/>
                </a:solidFill>
                <a:latin typeface="Myriad Web Pro"/>
              </a:rPr>
              <a:t>For more information please contact Radiation Studies Branch, CDC</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a:solidFill>
                  <a:srgbClr val="FFFFFF"/>
                </a:solidFill>
                <a:latin typeface="Myriad Web Pro"/>
              </a:rPr>
              <a:t>4770 Buford Highway NE, Atlanta, GA 30341</a:t>
            </a:r>
          </a:p>
          <a:p>
            <a:pPr fontAlgn="auto">
              <a:spcBef>
                <a:spcPts val="0"/>
              </a:spcBef>
              <a:spcAft>
                <a:spcPts val="0"/>
              </a:spcAft>
            </a:pPr>
            <a:r>
              <a:rPr lang="en-US" sz="1200" dirty="0">
                <a:solidFill>
                  <a:srgbClr val="FFFFFF"/>
                </a:solidFill>
                <a:latin typeface="Myriad Web Pro"/>
              </a:rPr>
              <a:t>Telephone,  1-770-488-3800</a:t>
            </a:r>
          </a:p>
          <a:p>
            <a:pPr fontAlgn="auto">
              <a:spcBef>
                <a:spcPts val="0"/>
              </a:spcBef>
              <a:spcAft>
                <a:spcPts val="0"/>
              </a:spcAft>
            </a:pPr>
            <a:r>
              <a:rPr lang="en-US" sz="1200" dirty="0">
                <a:solidFill>
                  <a:srgbClr val="FFFFFF"/>
                </a:solidFill>
                <a:latin typeface="Myriad Web Pro"/>
              </a:rPr>
              <a:t>E-mail: rsbinfo@cdc.gov	Web: emergency.cdc.gov/radiation</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National Center for Environmental Health</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Division of Environmental Hazards and Health Effects</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BB5C8D1-C4BE-4CCC-9246-39F7F769E75F}" type="datetime1">
              <a:rPr lang="en-US" smtClean="0">
                <a:solidFill>
                  <a:srgbClr val="FFC000"/>
                </a:solidFill>
                <a:latin typeface="Myriad Web Pro"/>
              </a:rPr>
              <a:pPr fontAlgn="auto">
                <a:spcBef>
                  <a:spcPts val="0"/>
                </a:spcBef>
                <a:spcAft>
                  <a:spcPts val="0"/>
                </a:spcAft>
              </a:pPr>
              <a:t>6/27/2011</a:t>
            </a:fld>
            <a:endParaRPr lang="en-US" dirty="0">
              <a:solidFill>
                <a:srgbClr val="FFC000"/>
              </a:solidFill>
              <a:latin typeface="Myriad Web Pro"/>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C000"/>
              </a:solidFill>
              <a:latin typeface="Myriad Web Pro"/>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AB569C8-C1E6-4920-A35B-84A0C71DFDF2}" type="slidenum">
              <a:rPr lang="en-US">
                <a:solidFill>
                  <a:srgbClr val="FFC000"/>
                </a:solidFill>
                <a:latin typeface="Myriad Web Pro"/>
              </a:rPr>
              <a:pPr fontAlgn="auto">
                <a:spcBef>
                  <a:spcPts val="0"/>
                </a:spcBef>
                <a:spcAft>
                  <a:spcPts val="0"/>
                </a:spcAft>
              </a:pPr>
              <a:t>‹#›</a:t>
            </a:fld>
            <a:endParaRPr lang="en-US" dirty="0">
              <a:solidFill>
                <a:srgbClr val="FFC000"/>
              </a:solidFill>
              <a:latin typeface="Myriad Web Pr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4CBB6851-42BD-4BEC-846C-E501B32ED577}"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C1974CCC-3932-44E7-88BB-677D0E9A1923}"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99A52D1-AB41-452A-A85D-40DA5E0E2F7A}" type="datetime1">
              <a:rPr lang="en-US" smtClean="0"/>
              <a:pPr>
                <a:defRPr/>
              </a:pPr>
              <a:t>6/27/2011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C3D752-9AD9-4921-A58A-0AF5D3F9C98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5B9FC385-2A1F-4C44-82D2-92885BA225DD}"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535956E1-79E8-4710-BEF1-9B7F13DD55F6}"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6AEC3ADD-46F6-4C9D-A633-93F8E32F2559}"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A4627327-CD66-4625-B269-B981E0D858AB}"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6611938" cy="563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990600"/>
            <a:ext cx="4264025" cy="46196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8825" y="990600"/>
            <a:ext cx="4264025" cy="46196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0F44BF00-7082-4132-96AE-8CB63F615581}" type="datetime1">
              <a:rPr lang="en-US" smtClean="0">
                <a:solidFill>
                  <a:srgbClr val="FFC000"/>
                </a:solidFill>
              </a:rPr>
              <a:pPr>
                <a:defRPr/>
              </a:pPr>
              <a:t>6/27/2011</a:t>
            </a:fld>
            <a:endParaRPr lang="en-US">
              <a:solidFill>
                <a:srgbClr val="FFC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FFC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0DD9FEF-B9AD-4EE2-8F1F-66EEECC324C6}" type="slidenum">
              <a:rPr lang="en-US">
                <a:solidFill>
                  <a:srgbClr val="FFC000"/>
                </a:solidFill>
              </a:rPr>
              <a:pPr>
                <a:defRPr/>
              </a:pPr>
              <a:t>‹#›</a:t>
            </a:fld>
            <a:endParaRPr lang="en-US">
              <a:solidFill>
                <a:srgbClr val="FFC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51EDC-81F7-4175-939E-4F391CC08102}" type="datetime1">
              <a:rPr lang="en-US" smtClean="0"/>
              <a:pPr>
                <a:defRPr/>
              </a:pPr>
              <a:t>6/27/2011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1D06770-D440-440E-9577-81916288ED8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a:solidFill>
                  <a:srgbClr val="FFFFFF"/>
                </a:solidFill>
                <a:latin typeface="Myriad Web Pro"/>
              </a:rPr>
              <a:t>For more information please contact Radiation Studies Branch, CDC</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a:solidFill>
                  <a:srgbClr val="FFFFFF"/>
                </a:solidFill>
                <a:latin typeface="Myriad Web Pro"/>
              </a:rPr>
              <a:t>4770 Buford Highway NE, Atlanta, GA 30341</a:t>
            </a:r>
          </a:p>
          <a:p>
            <a:pPr fontAlgn="auto">
              <a:spcBef>
                <a:spcPts val="0"/>
              </a:spcBef>
              <a:spcAft>
                <a:spcPts val="0"/>
              </a:spcAft>
            </a:pPr>
            <a:r>
              <a:rPr lang="en-US" sz="1200" dirty="0">
                <a:solidFill>
                  <a:srgbClr val="FFFFFF"/>
                </a:solidFill>
                <a:latin typeface="Myriad Web Pro"/>
              </a:rPr>
              <a:t>Telephone,  1-770-488-3800</a:t>
            </a:r>
          </a:p>
          <a:p>
            <a:pPr fontAlgn="auto">
              <a:spcBef>
                <a:spcPts val="0"/>
              </a:spcBef>
              <a:spcAft>
                <a:spcPts val="0"/>
              </a:spcAft>
            </a:pPr>
            <a:r>
              <a:rPr lang="en-US" sz="1200" dirty="0">
                <a:solidFill>
                  <a:srgbClr val="FFFFFF"/>
                </a:solidFill>
                <a:latin typeface="Myriad Web Pro"/>
              </a:rPr>
              <a:t>E-mail: rsbinfo@cdc.gov	Web: emergency.cdc.gov/radiation</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National Center for Environmental Health</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Division of Environmental Hazards and Health Effects</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28DF422-7930-4197-927C-605522B5F4FC}" type="datetime1">
              <a:rPr lang="en-US" smtClean="0">
                <a:solidFill>
                  <a:srgbClr val="FFC000"/>
                </a:solidFill>
                <a:latin typeface="Myriad Web Pro"/>
              </a:rPr>
              <a:pPr fontAlgn="auto">
                <a:spcBef>
                  <a:spcPts val="0"/>
                </a:spcBef>
                <a:spcAft>
                  <a:spcPts val="0"/>
                </a:spcAft>
              </a:pPr>
              <a:t>6/27/2011</a:t>
            </a:fld>
            <a:endParaRPr lang="en-US" dirty="0">
              <a:solidFill>
                <a:srgbClr val="FFC000"/>
              </a:solidFill>
              <a:latin typeface="Myriad Web Pro"/>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C000"/>
              </a:solidFill>
              <a:latin typeface="Myriad Web Pro"/>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AB569C8-C1E6-4920-A35B-84A0C71DFDF2}" type="slidenum">
              <a:rPr lang="en-US">
                <a:solidFill>
                  <a:srgbClr val="FFC000"/>
                </a:solidFill>
                <a:latin typeface="Myriad Web Pro"/>
              </a:rPr>
              <a:pPr fontAlgn="auto">
                <a:spcBef>
                  <a:spcPts val="0"/>
                </a:spcBef>
                <a:spcAft>
                  <a:spcPts val="0"/>
                </a:spcAft>
              </a:pPr>
              <a:t>‹#›</a:t>
            </a:fld>
            <a:endParaRPr lang="en-US" dirty="0">
              <a:solidFill>
                <a:srgbClr val="FFC000"/>
              </a:solidFill>
              <a:latin typeface="Myriad Web Pr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85F33511-9F07-4C06-ADD3-59054B981CFF}"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C1974CCC-3932-44E7-88BB-677D0E9A1923}"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39C94688-2BA9-4EF7-AF40-30ADD16B7777}"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535956E1-79E8-4710-BEF1-9B7F13DD55F6}"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fld id="{CC23F278-8060-4EA3-ADF4-6B13F2CEB94D}" type="datetime1">
              <a:rPr lang="en-US" smtClean="0">
                <a:solidFill>
                  <a:srgbClr val="FFC000"/>
                </a:solidFill>
                <a:latin typeface="Myriad Web Pro"/>
              </a:rPr>
              <a:pPr fontAlgn="auto">
                <a:spcBef>
                  <a:spcPts val="0"/>
                </a:spcBef>
                <a:spcAft>
                  <a:spcPts val="0"/>
                </a:spcAft>
                <a:defRPr/>
              </a:pPr>
              <a:t>6/27/2011</a:t>
            </a:fld>
            <a:endParaRPr lang="en-US" dirty="0">
              <a:solidFill>
                <a:srgbClr val="FFC000"/>
              </a:solidFill>
              <a:latin typeface="Myriad Web Pro"/>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FFC000"/>
              </a:solidFill>
              <a:latin typeface="Myriad Web Pro"/>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A4627327-CD66-4625-B269-B981E0D858AB}" type="slidenum">
              <a:rPr lang="en-US">
                <a:solidFill>
                  <a:srgbClr val="FFC000"/>
                </a:solidFill>
                <a:latin typeface="Myriad Web Pro"/>
              </a:rPr>
              <a:pPr fontAlgn="auto">
                <a:spcBef>
                  <a:spcPts val="0"/>
                </a:spcBef>
                <a:spcAft>
                  <a:spcPts val="0"/>
                </a:spcAft>
                <a:defRPr/>
              </a:pPr>
              <a:t>‹#›</a:t>
            </a:fld>
            <a:endParaRPr lang="en-US" dirty="0">
              <a:solidFill>
                <a:srgbClr val="FFC000"/>
              </a:solidFill>
              <a:latin typeface="Myriad Web Pr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rgbClr val="140F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rgbClr val="140F00"/>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rgbClr val="140F00"/>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87B0ED-5615-4382-B317-B3C50BDC6796}" type="datetime1">
              <a:rPr lang="en-US" smtClean="0"/>
              <a:pPr>
                <a:defRPr/>
              </a:pPr>
              <a:t>6/27/2011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D1334E-9013-447E-8013-A6DBA512B5E8}"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140F00"/>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40F00"/>
                </a:solidFill>
              </a:defRPr>
            </a:lvl1pPr>
            <a:lvl2pPr>
              <a:defRPr>
                <a:solidFill>
                  <a:srgbClr val="140F00"/>
                </a:solidFill>
              </a:defRPr>
            </a:lvl2pPr>
            <a:lvl3pPr>
              <a:defRPr>
                <a:solidFill>
                  <a:srgbClr val="140F00"/>
                </a:solidFill>
              </a:defRPr>
            </a:lvl3pPr>
            <a:lvl4pPr>
              <a:defRPr>
                <a:solidFill>
                  <a:srgbClr val="140F00"/>
                </a:solidFill>
              </a:defRPr>
            </a:lvl4pPr>
            <a:lvl5pPr>
              <a:defRPr>
                <a:solidFill>
                  <a:srgbClr val="140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12386EA-DFA2-4B3A-B99A-C9C7E9C24589}" type="datetime1">
              <a:rPr lang="en-US" smtClean="0">
                <a:solidFill>
                  <a:srgbClr val="FFC000"/>
                </a:solidFill>
              </a:rPr>
              <a:pPr>
                <a:defRPr/>
              </a:pPr>
              <a:t>6/27/2011</a:t>
            </a:fld>
            <a:endParaRPr lang="en-US">
              <a:solidFill>
                <a:srgbClr val="FFC000"/>
              </a:solidFill>
            </a:endParaRPr>
          </a:p>
        </p:txBody>
      </p:sp>
      <p:sp>
        <p:nvSpPr>
          <p:cNvPr id="5" name="Rectangle 5"/>
          <p:cNvSpPr>
            <a:spLocks noGrp="1" noChangeArrowheads="1"/>
          </p:cNvSpPr>
          <p:nvPr>
            <p:ph type="ftr" sz="quarter" idx="11"/>
          </p:nvPr>
        </p:nvSpPr>
        <p:spPr>
          <a:xfrm>
            <a:off x="6248400" y="6381750"/>
            <a:ext cx="2895600" cy="476250"/>
          </a:xfrm>
          <a:prstGeom prst="rect">
            <a:avLst/>
          </a:prstGeom>
          <a:ln/>
        </p:spPr>
        <p:txBody>
          <a:bodyPr/>
          <a:lstStyle>
            <a:lvl1pPr>
              <a:defRPr/>
            </a:lvl1pPr>
          </a:lstStyle>
          <a:p>
            <a:pPr>
              <a:defRPr/>
            </a:pPr>
            <a:endParaRPr lang="en-US">
              <a:solidFill>
                <a:srgbClr val="FFC000"/>
              </a:solidFill>
            </a:endParaRPr>
          </a:p>
        </p:txBody>
      </p:sp>
      <p:sp>
        <p:nvSpPr>
          <p:cNvPr id="6" name="Rectangle 6"/>
          <p:cNvSpPr>
            <a:spLocks noGrp="1" noChangeArrowheads="1"/>
          </p:cNvSpPr>
          <p:nvPr>
            <p:ph type="sldNum" sz="quarter" idx="12"/>
          </p:nvPr>
        </p:nvSpPr>
        <p:spPr>
          <a:xfrm>
            <a:off x="3276600" y="6381750"/>
            <a:ext cx="2133600" cy="476250"/>
          </a:xfrm>
          <a:prstGeom prst="rect">
            <a:avLst/>
          </a:prstGeom>
          <a:ln/>
        </p:spPr>
        <p:txBody>
          <a:bodyPr/>
          <a:lstStyle>
            <a:lvl1pPr>
              <a:defRPr/>
            </a:lvl1pPr>
          </a:lstStyle>
          <a:p>
            <a:pPr>
              <a:defRPr/>
            </a:pPr>
            <a:fld id="{B92C55B5-6153-4BF4-BE87-AF1D07D73539}" type="slidenum">
              <a:rPr lang="en-US">
                <a:solidFill>
                  <a:srgbClr val="FFC000"/>
                </a:solidFill>
              </a:rPr>
              <a:pPr>
                <a:defRPr/>
              </a:pPr>
              <a:t>‹#›</a:t>
            </a:fld>
            <a:endParaRPr lang="en-US">
              <a:solidFill>
                <a:srgbClr val="FFC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140F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40F00"/>
                </a:solidFill>
              </a:defRPr>
            </a:lvl1pPr>
            <a:lvl2pPr>
              <a:defRPr sz="2400">
                <a:solidFill>
                  <a:srgbClr val="140F00"/>
                </a:solidFill>
              </a:defRPr>
            </a:lvl2pPr>
            <a:lvl3pPr>
              <a:defRPr sz="2000">
                <a:solidFill>
                  <a:srgbClr val="140F00"/>
                </a:solidFill>
              </a:defRPr>
            </a:lvl3pPr>
            <a:lvl4pPr>
              <a:defRPr sz="1800">
                <a:solidFill>
                  <a:srgbClr val="140F00"/>
                </a:solidFill>
              </a:defRPr>
            </a:lvl4pPr>
            <a:lvl5pPr>
              <a:defRPr sz="1800">
                <a:solidFill>
                  <a:srgbClr val="140F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40F00"/>
                </a:solidFill>
              </a:defRPr>
            </a:lvl1pPr>
            <a:lvl2pPr>
              <a:defRPr sz="2400">
                <a:solidFill>
                  <a:srgbClr val="140F00"/>
                </a:solidFill>
              </a:defRPr>
            </a:lvl2pPr>
            <a:lvl3pPr>
              <a:defRPr sz="2000">
                <a:solidFill>
                  <a:srgbClr val="140F00"/>
                </a:solidFill>
              </a:defRPr>
            </a:lvl3pPr>
            <a:lvl4pPr>
              <a:defRPr sz="1800">
                <a:solidFill>
                  <a:srgbClr val="140F00"/>
                </a:solidFill>
              </a:defRPr>
            </a:lvl4pPr>
            <a:lvl5pPr>
              <a:defRPr sz="1800">
                <a:solidFill>
                  <a:srgbClr val="140F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C859838D-142B-4AA1-8298-1E0CEEE40E0E}" type="datetime1">
              <a:rPr lang="en-US" smtClean="0">
                <a:solidFill>
                  <a:srgbClr val="FFC000"/>
                </a:solidFill>
              </a:rPr>
              <a:pPr>
                <a:defRPr/>
              </a:pPr>
              <a:t>6/27/2011</a:t>
            </a:fld>
            <a:endParaRPr lang="en-US">
              <a:solidFill>
                <a:srgbClr val="FFC000"/>
              </a:solidFill>
            </a:endParaRPr>
          </a:p>
        </p:txBody>
      </p:sp>
      <p:sp>
        <p:nvSpPr>
          <p:cNvPr id="6" name="Footer Placeholder 5"/>
          <p:cNvSpPr>
            <a:spLocks noGrp="1" noChangeArrowheads="1"/>
          </p:cNvSpPr>
          <p:nvPr>
            <p:ph type="ftr" sz="quarter" idx="11"/>
          </p:nvPr>
        </p:nvSpPr>
        <p:spPr>
          <a:xfrm>
            <a:off x="6248400" y="6381750"/>
            <a:ext cx="2895600" cy="476250"/>
          </a:xfrm>
          <a:prstGeom prst="rect">
            <a:avLst/>
          </a:prstGeom>
          <a:ln/>
        </p:spPr>
        <p:txBody>
          <a:bodyPr/>
          <a:lstStyle>
            <a:lvl1pPr>
              <a:defRPr/>
            </a:lvl1pPr>
          </a:lstStyle>
          <a:p>
            <a:pPr>
              <a:defRPr/>
            </a:pPr>
            <a:endParaRPr lang="en-US">
              <a:solidFill>
                <a:srgbClr val="FFC000"/>
              </a:solidFill>
            </a:endParaRPr>
          </a:p>
        </p:txBody>
      </p:sp>
      <p:sp>
        <p:nvSpPr>
          <p:cNvPr id="7" name="Slide Number Placeholder 6"/>
          <p:cNvSpPr>
            <a:spLocks noGrp="1" noChangeArrowheads="1"/>
          </p:cNvSpPr>
          <p:nvPr>
            <p:ph type="sldNum" sz="quarter" idx="12"/>
          </p:nvPr>
        </p:nvSpPr>
        <p:spPr>
          <a:xfrm>
            <a:off x="3276600" y="6381750"/>
            <a:ext cx="2133600" cy="476250"/>
          </a:xfrm>
          <a:prstGeom prst="rect">
            <a:avLst/>
          </a:prstGeom>
          <a:ln/>
        </p:spPr>
        <p:txBody>
          <a:bodyPr/>
          <a:lstStyle>
            <a:lvl1pPr>
              <a:defRPr/>
            </a:lvl1pPr>
          </a:lstStyle>
          <a:p>
            <a:pPr>
              <a:defRPr/>
            </a:pPr>
            <a:fld id="{343A5719-E004-49FC-8334-7DD263C840FF}" type="slidenum">
              <a:rPr lang="en-US">
                <a:solidFill>
                  <a:srgbClr val="FFC000"/>
                </a:solidFill>
              </a:rPr>
              <a:pPr>
                <a:defRPr/>
              </a:pPr>
              <a:t>‹#›</a:t>
            </a:fld>
            <a:endParaRPr lang="en-US">
              <a:solidFill>
                <a:srgbClr val="FFC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solidFill>
                  <a:srgbClr val="140F00"/>
                </a:solidFill>
              </a:defRPr>
            </a:lvl1p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399D01CD-6AF1-4E0A-93ED-A20B3D138B9C}" type="datetime1">
              <a:rPr lang="en-US" smtClean="0">
                <a:solidFill>
                  <a:srgbClr val="FFC000"/>
                </a:solidFill>
              </a:rPr>
              <a:pPr>
                <a:defRPr/>
              </a:pPr>
              <a:t>6/27/2011</a:t>
            </a:fld>
            <a:endParaRPr lang="en-US">
              <a:solidFill>
                <a:srgbClr val="FFC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FFC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0DD9FEF-B9AD-4EE2-8F1F-66EEECC324C6}" type="slidenum">
              <a:rPr lang="en-US">
                <a:solidFill>
                  <a:srgbClr val="FFC000"/>
                </a:solidFill>
              </a:rPr>
              <a:pPr>
                <a:defRPr/>
              </a:pPr>
              <a:t>‹#›</a:t>
            </a:fld>
            <a:endParaRPr lang="en-US">
              <a:solidFill>
                <a:srgbClr val="FFC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140F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a:solidFill>
                  <a:srgbClr val="140F00"/>
                </a:solidFill>
              </a:defRPr>
            </a:lvl1pPr>
            <a:lvl2pPr>
              <a:defRPr>
                <a:solidFill>
                  <a:srgbClr val="140F00"/>
                </a:solidFill>
              </a:defRPr>
            </a:lvl2pPr>
            <a:lvl3pPr>
              <a:defRPr>
                <a:solidFill>
                  <a:srgbClr val="140F00"/>
                </a:solidFill>
              </a:defRPr>
            </a:lvl3pPr>
            <a:lvl4pPr>
              <a:defRPr>
                <a:solidFill>
                  <a:srgbClr val="140F00"/>
                </a:solidFill>
              </a:defRPr>
            </a:lvl4pPr>
            <a:lvl5pPr>
              <a:defRPr>
                <a:solidFill>
                  <a:srgbClr val="140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lvl1pPr>
              <a:defRPr>
                <a:solidFill>
                  <a:srgbClr val="140F00"/>
                </a:solidFill>
              </a:defRPr>
            </a:lvl1pPr>
            <a:lvl2pPr>
              <a:defRPr>
                <a:solidFill>
                  <a:srgbClr val="140F00"/>
                </a:solidFill>
              </a:defRPr>
            </a:lvl2pPr>
            <a:lvl3pPr>
              <a:defRPr>
                <a:solidFill>
                  <a:srgbClr val="140F00"/>
                </a:solidFill>
              </a:defRPr>
            </a:lvl3pPr>
            <a:lvl4pPr>
              <a:defRPr>
                <a:solidFill>
                  <a:srgbClr val="140F00"/>
                </a:solidFill>
              </a:defRPr>
            </a:lvl4pPr>
            <a:lvl5pPr>
              <a:defRPr>
                <a:solidFill>
                  <a:srgbClr val="140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fld id="{77952A18-5D0C-440B-BE0E-4E80360F4EDD}" type="datetime1">
              <a:rPr lang="en-US" smtClean="0">
                <a:solidFill>
                  <a:srgbClr val="FFC000"/>
                </a:solidFill>
              </a:rPr>
              <a:pPr>
                <a:defRPr/>
              </a:pPr>
              <a:t>6/27/2011</a:t>
            </a:fld>
            <a:endParaRPr lang="en-US">
              <a:solidFill>
                <a:srgbClr val="FFC000"/>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solidFill>
                <a:srgbClr val="FFC000"/>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6CCBE13-5C84-4753-A66A-DF0108D8F5FE}" type="slidenum">
              <a:rPr lang="en-US">
                <a:solidFill>
                  <a:srgbClr val="FFC000"/>
                </a:solidFill>
              </a:rPr>
              <a:pPr>
                <a:defRPr/>
              </a:pPr>
              <a:t>‹#›</a:t>
            </a:fld>
            <a:endParaRPr lang="en-US" dirty="0">
              <a:solidFill>
                <a:srgbClr val="FFC000"/>
              </a:solidFill>
            </a:endParaRPr>
          </a:p>
        </p:txBody>
      </p:sp>
    </p:spTree>
  </p:cSld>
  <p:clrMapOvr>
    <a:masterClrMapping/>
  </p:clrMapOvr>
  <p:transition>
    <p:wipe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69903-A56D-4B8C-A18B-DCBDFBF51860}" type="datetimeFigureOut">
              <a:rPr lang="en-US" smtClean="0"/>
              <a:pPr/>
              <a:t>6/27/2011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D23D3C-2A7B-4D2B-A318-C0EC780CD951}" type="datetime1">
              <a:rPr lang="en-US" smtClean="0"/>
              <a:pPr>
                <a:defRPr/>
              </a:pPr>
              <a:t>6/27/2011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48E9D6-7923-4C7D-97C6-5AFABB38F75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99D01CD-6AF1-4E0A-93ED-A20B3D138B9C}" type="datetime1">
              <a:rPr lang="en-US" smtClean="0">
                <a:solidFill>
                  <a:srgbClr val="FFC000"/>
                </a:solidFill>
              </a:rPr>
              <a:pPr>
                <a:defRPr/>
              </a:pPr>
              <a:t>6/27/2011</a:t>
            </a:fld>
            <a:endParaRPr lang="en-US">
              <a:solidFill>
                <a:srgbClr val="FFC000"/>
              </a:solidFill>
            </a:endParaRPr>
          </a:p>
        </p:txBody>
      </p:sp>
      <p:sp>
        <p:nvSpPr>
          <p:cNvPr id="4" name="Footer Placeholder 3"/>
          <p:cNvSpPr>
            <a:spLocks noGrp="1"/>
          </p:cNvSpPr>
          <p:nvPr>
            <p:ph type="ftr" sz="quarter" idx="11"/>
          </p:nvPr>
        </p:nvSpPr>
        <p:spPr/>
        <p:txBody>
          <a:bodyPr/>
          <a:lstStyle/>
          <a:p>
            <a:pPr>
              <a:defRPr/>
            </a:pPr>
            <a:endParaRPr lang="en-US">
              <a:solidFill>
                <a:srgbClr val="FFC000"/>
              </a:solidFill>
            </a:endParaRPr>
          </a:p>
        </p:txBody>
      </p:sp>
      <p:sp>
        <p:nvSpPr>
          <p:cNvPr id="5" name="Slide Number Placeholder 4"/>
          <p:cNvSpPr>
            <a:spLocks noGrp="1"/>
          </p:cNvSpPr>
          <p:nvPr>
            <p:ph type="sldNum" sz="quarter" idx="12"/>
          </p:nvPr>
        </p:nvSpPr>
        <p:spPr/>
        <p:txBody>
          <a:bodyPr/>
          <a:lstStyle/>
          <a:p>
            <a:pPr>
              <a:defRPr/>
            </a:pPr>
            <a:fld id="{F0DD9FEF-B9AD-4EE2-8F1F-66EEECC324C6}" type="slidenum">
              <a:rPr lang="en-US" smtClean="0">
                <a:solidFill>
                  <a:srgbClr val="FFC000"/>
                </a:solidFill>
              </a:rPr>
              <a:pPr>
                <a:defRPr/>
              </a:pPr>
              <a:t>‹#›</a:t>
            </a:fld>
            <a:endParaRPr lang="en-US">
              <a:solidFill>
                <a:srgbClr val="FFC000"/>
              </a:solidFill>
            </a:endParaRPr>
          </a:p>
        </p:txBody>
      </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69903-A56D-4B8C-A18B-DCBDFBF51860}" type="datetimeFigureOut">
              <a:rPr lang="en-US" smtClean="0"/>
              <a:pPr/>
              <a:t>6/27/2011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69903-A56D-4B8C-A18B-DCBDFBF51860}" type="datetimeFigureOut">
              <a:rPr lang="en-US" smtClean="0"/>
              <a:pPr/>
              <a:t>6/27/2011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69903-A56D-4B8C-A18B-DCBDFBF51860}" type="datetimeFigureOut">
              <a:rPr lang="en-US" smtClean="0"/>
              <a:pPr/>
              <a:t>6/27/2011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9D85D-9D4D-4712-B372-F0D5896C1237}"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74DD0A-1CB1-4954-874C-86EDD42C7F30}" type="datetime1">
              <a:rPr lang="en-US" smtClean="0"/>
              <a:pPr>
                <a:defRPr/>
              </a:pPr>
              <a:t>6/27/2011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E485DF-C644-46E2-9D8E-674CB6EB4C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22" r:id="rId14"/>
    <p:sldLayoutId id="2147483823" r:id="rId15"/>
    <p:sldLayoutId id="2147483912" r:id="rId16"/>
    <p:sldLayoutId id="2147483913" r:id="rId17"/>
    <p:sldLayoutId id="2147483914" r:id="rId18"/>
    <p:sldLayoutId id="2147483972" r:id="rId19"/>
    <p:sldLayoutId id="2147483973" r:id="rId20"/>
    <p:sldLayoutId id="2147483974" r:id="rId21"/>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9" r:id="rId12"/>
    <p:sldLayoutId id="2147483820" r:id="rId13"/>
    <p:sldLayoutId id="2147483824" r:id="rId14"/>
    <p:sldLayoutId id="2147483825" r:id="rId15"/>
    <p:sldLayoutId id="2147483827" r:id="rId16"/>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5" r:id="rId15"/>
    <p:sldLayoutId id="2147483877" r:id="rId16"/>
    <p:sldLayoutId id="2147483878" r:id="rId17"/>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D74DD0A-1CB1-4954-874C-86EDD42C7F30}" type="datetime1">
              <a:rPr lang="en-US" smtClean="0"/>
              <a:pPr>
                <a:defRPr/>
              </a:pPr>
              <a:t>6/27/2011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2E485DF-C644-46E2-9D8E-674CB6EB4CF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ransition>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D74DD0A-1CB1-4954-874C-86EDD42C7F30}" type="datetime1">
              <a:rPr lang="en-US" smtClean="0"/>
              <a:pPr>
                <a:defRPr/>
              </a:pPr>
              <a:t>6/27/2011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2E485DF-C644-46E2-9D8E-674CB6EB4CF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Lst>
  <p:transition>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98.xml"/><Relationship Id="rId5" Type="http://schemas.openxmlformats.org/officeDocument/2006/relationships/image" Target="../media/image12.jpeg"/><Relationship Id="rId4" Type="http://schemas.openxmlformats.org/officeDocument/2006/relationships/hyperlink" Target="http://images.google.com/imgres?imgurl=http://esoriano.files.wordpress.com/2007/05/human_body.jpg&amp;imgrefurl=http://esoriano.wordpress.com/2007/05/25/from-dust-to-man-a-scientific-proof/&amp;usg=__FpZ_mWkMc0wHnY2_SYV9laNv6dA=&amp;h=500&amp;w=375&amp;sz=19&amp;hl=en&amp;start=7&amp;um=1&amp;tbnid=ZVPybgWR1dxGcM:&amp;tbnh=130&amp;tbnw=98&amp;prev=/images?q=human+body&amp;um=1&amp;hl=en&amp;sa=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0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8.xml"/><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8.xml"/><Relationship Id="rId4" Type="http://schemas.openxmlformats.org/officeDocument/2006/relationships/image" Target="../media/image30.gif"/></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hyperlink" Target="mailto:AAnsari@cdc.gov" TargetMode="External"/><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09.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09.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98.xml"/><Relationship Id="rId5" Type="http://schemas.openxmlformats.org/officeDocument/2006/relationships/image" Target="../media/image46.jpe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98.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1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111.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09.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09.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9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5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4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09.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46.xml"/><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48.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46.xml"/><Relationship Id="rId5" Type="http://schemas.openxmlformats.org/officeDocument/2006/relationships/image" Target="../media/image106.jpe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371600" y="4191000"/>
            <a:ext cx="6400800" cy="1295400"/>
          </a:xfrm>
        </p:spPr>
        <p:txBody>
          <a:bodyPr/>
          <a:lstStyle/>
          <a:p>
            <a:r>
              <a:rPr lang="en-US" dirty="0" smtClean="0"/>
              <a:t>National Center for Environmental Health</a:t>
            </a:r>
            <a:endParaRPr lang="en-US" dirty="0"/>
          </a:p>
        </p:txBody>
      </p:sp>
      <p:sp>
        <p:nvSpPr>
          <p:cNvPr id="4" name="Title 3"/>
          <p:cNvSpPr>
            <a:spLocks noGrp="1"/>
          </p:cNvSpPr>
          <p:nvPr>
            <p:ph type="title"/>
          </p:nvPr>
        </p:nvSpPr>
        <p:spPr>
          <a:xfrm>
            <a:off x="304800" y="2209800"/>
            <a:ext cx="8229600" cy="1676400"/>
          </a:xfrm>
        </p:spPr>
        <p:txBody>
          <a:bodyPr>
            <a:normAutofit fontScale="90000"/>
          </a:bodyPr>
          <a:lstStyle/>
          <a:p>
            <a:pPr>
              <a:lnSpc>
                <a:spcPct val="130000"/>
              </a:lnSpc>
            </a:pPr>
            <a:r>
              <a:rPr lang="en-US" sz="3600" dirty="0" smtClean="0"/>
              <a:t>Welcome!</a:t>
            </a:r>
            <a:br>
              <a:rPr lang="en-US" sz="3600" dirty="0" smtClean="0"/>
            </a:br>
            <a:r>
              <a:rPr lang="en-US" sz="3600" dirty="0" smtClean="0"/>
              <a:t/>
            </a:r>
            <a:br>
              <a:rPr lang="en-US" sz="3600" dirty="0" smtClean="0"/>
            </a:br>
            <a:r>
              <a:rPr lang="en-US" sz="3600" dirty="0" smtClean="0"/>
              <a:t>Radiation Basics 8:30 </a:t>
            </a:r>
            <a:r>
              <a:rPr lang="en-US" sz="3600" dirty="0" smtClean="0"/>
              <a:t>AM</a:t>
            </a:r>
            <a:br>
              <a:rPr lang="en-US" sz="3600" dirty="0" smtClean="0"/>
            </a:br>
            <a:endParaRPr lang="en-US" dirty="0"/>
          </a:p>
        </p:txBody>
      </p:sp>
      <p:pic>
        <p:nvPicPr>
          <p:cNvPr id="73729" name="Picture 1" descr="Briding the Gaps: Public Health and Radiation Emergency Preparedness logo"/>
          <p:cNvPicPr>
            <a:picLocks noChangeAspect="1" noChangeArrowheads="1"/>
          </p:cNvPicPr>
          <p:nvPr/>
        </p:nvPicPr>
        <p:blipFill>
          <a:blip r:embed="rId3" cstate="print"/>
          <a:srcRect/>
          <a:stretch>
            <a:fillRect/>
          </a:stretch>
        </p:blipFill>
        <p:spPr bwMode="auto">
          <a:xfrm>
            <a:off x="304800" y="304800"/>
            <a:ext cx="8534400" cy="133309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Graph line showing relative radioactivity levels over time after nuclear detonation"/>
          <p:cNvPicPr>
            <a:picLocks noChangeAspect="1" noChangeArrowheads="1"/>
          </p:cNvPicPr>
          <p:nvPr/>
        </p:nvPicPr>
        <p:blipFill>
          <a:blip r:embed="rId3" cstate="print"/>
          <a:srcRect/>
          <a:stretch>
            <a:fillRect/>
          </a:stretch>
        </p:blipFill>
        <p:spPr bwMode="auto">
          <a:xfrm>
            <a:off x="304800" y="304800"/>
            <a:ext cx="8534400" cy="6172200"/>
          </a:xfrm>
          <a:prstGeom prst="rect">
            <a:avLst/>
          </a:prstGeom>
          <a:noFill/>
          <a:ln w="9525">
            <a:noFill/>
            <a:miter lim="800000"/>
            <a:headEnd/>
            <a:tailEnd/>
          </a:ln>
        </p:spPr>
      </p:pic>
      <p:sp>
        <p:nvSpPr>
          <p:cNvPr id="25602" name="Rectangle 2"/>
          <p:cNvSpPr>
            <a:spLocks noGrp="1" noChangeArrowheads="1"/>
          </p:cNvSpPr>
          <p:nvPr>
            <p:ph type="title" idx="4294967295"/>
          </p:nvPr>
        </p:nvSpPr>
        <p:spPr>
          <a:xfrm>
            <a:off x="0" y="304800"/>
            <a:ext cx="8534400" cy="609600"/>
          </a:xfrm>
          <a:prstGeom prst="rect">
            <a:avLst/>
          </a:prstGeom>
        </p:spPr>
        <p:txBody>
          <a:bodyPr>
            <a:normAutofit fontScale="90000"/>
          </a:bodyPr>
          <a:lstStyle/>
          <a:p>
            <a:r>
              <a:rPr lang="en-US" sz="3200" b="1" dirty="0" smtClean="0">
                <a:solidFill>
                  <a:schemeClr val="bg1"/>
                </a:solidFill>
              </a:rPr>
              <a:t>Shorter Half Life Works to Our Advantage</a:t>
            </a:r>
            <a:br>
              <a:rPr lang="en-US" sz="3200" b="1" dirty="0" smtClean="0">
                <a:solidFill>
                  <a:schemeClr val="bg1"/>
                </a:solidFill>
              </a:rPr>
            </a:br>
            <a:endParaRPr lang="en-US" sz="3200" b="1" dirty="0" smtClean="0">
              <a:solidFill>
                <a:schemeClr val="bg1"/>
              </a:solidFill>
            </a:endParaRPr>
          </a:p>
        </p:txBody>
      </p:sp>
      <p:sp>
        <p:nvSpPr>
          <p:cNvPr id="6" name="Text Placeholder 5"/>
          <p:cNvSpPr>
            <a:spLocks noGrp="1"/>
          </p:cNvSpPr>
          <p:nvPr>
            <p:ph type="body" sz="quarter" idx="4294967295"/>
          </p:nvPr>
        </p:nvSpPr>
        <p:spPr>
          <a:xfrm>
            <a:off x="2438400" y="6477000"/>
            <a:ext cx="6705600" cy="381000"/>
          </a:xfrm>
          <a:prstGeom prst="rect">
            <a:avLst/>
          </a:prstGeom>
        </p:spPr>
        <p:txBody>
          <a:bodyPr/>
          <a:lstStyle/>
          <a:p>
            <a:pPr>
              <a:buNone/>
            </a:pPr>
            <a:r>
              <a:rPr lang="en-US" sz="1200" dirty="0" smtClean="0"/>
              <a:t>Source:</a:t>
            </a:r>
            <a:r>
              <a:rPr lang="en-US" sz="1200" i="1" dirty="0" smtClean="0"/>
              <a:t> A. </a:t>
            </a:r>
            <a:r>
              <a:rPr lang="en-US" sz="1200" i="1" dirty="0" err="1" smtClean="0"/>
              <a:t>Ansari</a:t>
            </a:r>
            <a:r>
              <a:rPr lang="en-US" sz="1200" i="1" dirty="0" smtClean="0"/>
              <a:t>, Radiation Threats and Your Safety, 2010, using data from </a:t>
            </a:r>
            <a:r>
              <a:rPr lang="en-US" sz="1200" i="1" dirty="0" err="1" smtClean="0"/>
              <a:t>Glasstone</a:t>
            </a:r>
            <a:r>
              <a:rPr lang="en-US" sz="1200" i="1" dirty="0" smtClean="0"/>
              <a:t>, 1977.</a:t>
            </a:r>
            <a:endParaRPr lang="en-US" sz="12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81000"/>
            <a:ext cx="8686800" cy="1143000"/>
          </a:xfrm>
        </p:spPr>
        <p:txBody>
          <a:bodyPr/>
          <a:lstStyle/>
          <a:p>
            <a:r>
              <a:rPr lang="en-US" dirty="0" smtClean="0"/>
              <a:t>Radiation Units</a:t>
            </a:r>
          </a:p>
        </p:txBody>
      </p:sp>
      <p:sp>
        <p:nvSpPr>
          <p:cNvPr id="18435" name="Rectangle 3"/>
          <p:cNvSpPr>
            <a:spLocks noGrp="1" noChangeArrowheads="1"/>
          </p:cNvSpPr>
          <p:nvPr>
            <p:ph idx="1"/>
          </p:nvPr>
        </p:nvSpPr>
        <p:spPr/>
        <p:txBody>
          <a:bodyPr>
            <a:normAutofit/>
          </a:bodyPr>
          <a:lstStyle/>
          <a:p>
            <a:r>
              <a:rPr lang="en-US" sz="2400" dirty="0" smtClean="0">
                <a:solidFill>
                  <a:srgbClr val="140F00"/>
                </a:solidFill>
              </a:rPr>
              <a:t>Amount of radioactivity </a:t>
            </a:r>
          </a:p>
          <a:p>
            <a:pPr lvl="1"/>
            <a:r>
              <a:rPr lang="en-US" sz="2000" dirty="0" smtClean="0">
                <a:solidFill>
                  <a:srgbClr val="140F00"/>
                </a:solidFill>
              </a:rPr>
              <a:t>Curie (</a:t>
            </a:r>
            <a:r>
              <a:rPr lang="en-US" sz="2000" dirty="0" err="1" smtClean="0">
                <a:solidFill>
                  <a:srgbClr val="140F00"/>
                </a:solidFill>
              </a:rPr>
              <a:t>Ci</a:t>
            </a:r>
            <a:r>
              <a:rPr lang="en-US" sz="2000" dirty="0" smtClean="0">
                <a:solidFill>
                  <a:srgbClr val="140F00"/>
                </a:solidFill>
              </a:rPr>
              <a:t>), Becquerel (</a:t>
            </a:r>
            <a:r>
              <a:rPr lang="en-US" sz="2000" dirty="0" err="1" smtClean="0">
                <a:solidFill>
                  <a:srgbClr val="140F00"/>
                </a:solidFill>
              </a:rPr>
              <a:t>Bq</a:t>
            </a:r>
            <a:r>
              <a:rPr lang="en-US" sz="2000" dirty="0" smtClean="0">
                <a:solidFill>
                  <a:srgbClr val="140F00"/>
                </a:solidFill>
              </a:rPr>
              <a:t>)</a:t>
            </a:r>
          </a:p>
          <a:p>
            <a:pPr lvl="1"/>
            <a:endParaRPr lang="en-US" sz="2000" dirty="0" smtClean="0">
              <a:solidFill>
                <a:srgbClr val="140F00"/>
              </a:solidFill>
            </a:endParaRPr>
          </a:p>
          <a:p>
            <a:r>
              <a:rPr lang="en-US" sz="2400" dirty="0" smtClean="0">
                <a:solidFill>
                  <a:srgbClr val="140F00"/>
                </a:solidFill>
              </a:rPr>
              <a:t>Ambient radiation levels</a:t>
            </a:r>
          </a:p>
          <a:p>
            <a:pPr lvl="1"/>
            <a:r>
              <a:rPr lang="en-US" sz="2000" dirty="0" smtClean="0">
                <a:solidFill>
                  <a:srgbClr val="140F00"/>
                </a:solidFill>
              </a:rPr>
              <a:t>Roentgen (R) </a:t>
            </a:r>
            <a:r>
              <a:rPr lang="en-US" sz="1600" dirty="0" smtClean="0">
                <a:solidFill>
                  <a:srgbClr val="140F00"/>
                </a:solidFill>
              </a:rPr>
              <a:t>per hour, </a:t>
            </a:r>
            <a:r>
              <a:rPr lang="en-US" sz="2000" dirty="0" err="1" smtClean="0">
                <a:solidFill>
                  <a:srgbClr val="140F00"/>
                </a:solidFill>
              </a:rPr>
              <a:t>rem</a:t>
            </a:r>
            <a:r>
              <a:rPr lang="en-US" sz="2000" dirty="0" smtClean="0">
                <a:solidFill>
                  <a:srgbClr val="140F00"/>
                </a:solidFill>
              </a:rPr>
              <a:t> </a:t>
            </a:r>
            <a:r>
              <a:rPr lang="en-US" sz="1600" dirty="0" smtClean="0">
                <a:solidFill>
                  <a:srgbClr val="140F00"/>
                </a:solidFill>
              </a:rPr>
              <a:t>per hour, </a:t>
            </a:r>
            <a:r>
              <a:rPr lang="en-US" sz="2000" dirty="0" err="1" smtClean="0">
                <a:solidFill>
                  <a:srgbClr val="140F00"/>
                </a:solidFill>
              </a:rPr>
              <a:t>Sievert</a:t>
            </a:r>
            <a:r>
              <a:rPr lang="en-US" sz="2000" dirty="0" smtClean="0">
                <a:solidFill>
                  <a:srgbClr val="140F00"/>
                </a:solidFill>
              </a:rPr>
              <a:t> (</a:t>
            </a:r>
            <a:r>
              <a:rPr lang="en-US" sz="2000" dirty="0" err="1" smtClean="0">
                <a:solidFill>
                  <a:srgbClr val="140F00"/>
                </a:solidFill>
              </a:rPr>
              <a:t>Sv</a:t>
            </a:r>
            <a:r>
              <a:rPr lang="en-US" sz="2000" dirty="0" smtClean="0">
                <a:solidFill>
                  <a:srgbClr val="140F00"/>
                </a:solidFill>
              </a:rPr>
              <a:t>) </a:t>
            </a:r>
            <a:r>
              <a:rPr lang="en-US" sz="1600" dirty="0" smtClean="0">
                <a:solidFill>
                  <a:srgbClr val="140F00"/>
                </a:solidFill>
              </a:rPr>
              <a:t>per hour</a:t>
            </a:r>
            <a:r>
              <a:rPr lang="en-US" sz="2000" dirty="0" smtClean="0">
                <a:solidFill>
                  <a:srgbClr val="140F00"/>
                </a:solidFill>
              </a:rPr>
              <a:t> </a:t>
            </a:r>
          </a:p>
          <a:p>
            <a:endParaRPr lang="en-US" sz="2400" dirty="0" smtClean="0">
              <a:solidFill>
                <a:srgbClr val="140F00"/>
              </a:solidFill>
            </a:endParaRPr>
          </a:p>
          <a:p>
            <a:r>
              <a:rPr lang="en-US" sz="2400" dirty="0" smtClean="0">
                <a:solidFill>
                  <a:srgbClr val="140F00"/>
                </a:solidFill>
              </a:rPr>
              <a:t>Radiation dose</a:t>
            </a:r>
          </a:p>
          <a:p>
            <a:pPr lvl="1"/>
            <a:r>
              <a:rPr lang="en-US" sz="2000" dirty="0" err="1" smtClean="0">
                <a:solidFill>
                  <a:srgbClr val="140F00"/>
                </a:solidFill>
              </a:rPr>
              <a:t>Rad</a:t>
            </a:r>
            <a:r>
              <a:rPr lang="en-US" sz="2000" dirty="0" smtClean="0">
                <a:solidFill>
                  <a:srgbClr val="140F00"/>
                </a:solidFill>
              </a:rPr>
              <a:t>, </a:t>
            </a:r>
            <a:r>
              <a:rPr lang="en-US" sz="2000" dirty="0" err="1" smtClean="0">
                <a:solidFill>
                  <a:srgbClr val="140F00"/>
                </a:solidFill>
              </a:rPr>
              <a:t>rem</a:t>
            </a:r>
            <a:r>
              <a:rPr lang="en-US" sz="2000" dirty="0" smtClean="0">
                <a:solidFill>
                  <a:srgbClr val="140F00"/>
                </a:solidFill>
              </a:rPr>
              <a:t>, Gray (</a:t>
            </a:r>
            <a:r>
              <a:rPr lang="en-US" sz="2000" dirty="0" err="1" smtClean="0">
                <a:solidFill>
                  <a:srgbClr val="140F00"/>
                </a:solidFill>
              </a:rPr>
              <a:t>Gy</a:t>
            </a:r>
            <a:r>
              <a:rPr lang="en-US" sz="2000" dirty="0" smtClean="0">
                <a:solidFill>
                  <a:srgbClr val="140F00"/>
                </a:solidFill>
              </a:rPr>
              <a:t>), </a:t>
            </a:r>
            <a:r>
              <a:rPr lang="en-US" sz="2000" dirty="0" err="1" smtClean="0">
                <a:solidFill>
                  <a:srgbClr val="140F00"/>
                </a:solidFill>
              </a:rPr>
              <a:t>Sievert</a:t>
            </a:r>
            <a:r>
              <a:rPr lang="en-US" sz="2000" dirty="0" smtClean="0">
                <a:solidFill>
                  <a:srgbClr val="140F00"/>
                </a:solidFill>
              </a:rPr>
              <a:t> (</a:t>
            </a:r>
            <a:r>
              <a:rPr lang="en-US" sz="2000" dirty="0" err="1" smtClean="0">
                <a:solidFill>
                  <a:srgbClr val="140F00"/>
                </a:solidFill>
              </a:rPr>
              <a:t>Sv</a:t>
            </a:r>
            <a:r>
              <a:rPr lang="en-US" sz="2000" dirty="0" smtClean="0">
                <a:solidFill>
                  <a:srgbClr val="140F00"/>
                </a:solidFill>
              </a:rPr>
              <a:t>) </a:t>
            </a:r>
          </a:p>
          <a:p>
            <a:pPr lvl="1">
              <a:buNone/>
            </a:pPr>
            <a:endParaRPr lang="en-US" sz="2000" dirty="0" smtClean="0">
              <a:solidFill>
                <a:srgbClr val="140F00"/>
              </a:solidFill>
            </a:endParaRPr>
          </a:p>
          <a:p>
            <a:pPr>
              <a:buNone/>
            </a:pPr>
            <a:r>
              <a:rPr lang="en-US" sz="1800" dirty="0" smtClean="0"/>
              <a:t>Unit prefixes from </a:t>
            </a:r>
            <a:r>
              <a:rPr lang="en-US" sz="1800" dirty="0" err="1" smtClean="0"/>
              <a:t>tera</a:t>
            </a:r>
            <a:r>
              <a:rPr lang="en-US" sz="1800" dirty="0" smtClean="0"/>
              <a:t> (10</a:t>
            </a:r>
            <a:r>
              <a:rPr lang="en-US" sz="1800" baseline="30000" dirty="0" smtClean="0"/>
              <a:t>12</a:t>
            </a:r>
            <a:r>
              <a:rPr lang="en-US" sz="1800" dirty="0" smtClean="0"/>
              <a:t>) to </a:t>
            </a:r>
            <a:r>
              <a:rPr lang="en-US" sz="1800" dirty="0" err="1" smtClean="0"/>
              <a:t>pico</a:t>
            </a:r>
            <a:r>
              <a:rPr lang="en-US" sz="1800" dirty="0" smtClean="0"/>
              <a:t> (10</a:t>
            </a:r>
            <a:r>
              <a:rPr lang="en-US" sz="1800" baseline="30000" dirty="0" smtClean="0"/>
              <a:t>-12</a:t>
            </a:r>
            <a:r>
              <a:rPr lang="en-US" sz="1800" dirty="0" smtClean="0"/>
              <a:t>)</a:t>
            </a:r>
          </a:p>
          <a:p>
            <a:pPr>
              <a:buNone/>
            </a:pPr>
            <a:r>
              <a:rPr lang="en-US" sz="1800" dirty="0" err="1" smtClean="0"/>
              <a:t>milli</a:t>
            </a:r>
            <a:r>
              <a:rPr lang="en-US" sz="1800" dirty="0" smtClean="0"/>
              <a:t> (10</a:t>
            </a:r>
            <a:r>
              <a:rPr lang="en-US" sz="1800" baseline="30000" dirty="0" smtClean="0"/>
              <a:t>-3</a:t>
            </a:r>
            <a:r>
              <a:rPr lang="en-US" sz="1800" dirty="0" smtClean="0"/>
              <a:t>) and micro (10</a:t>
            </a:r>
            <a:r>
              <a:rPr lang="en-US" sz="1800" baseline="30000" dirty="0" smtClean="0"/>
              <a:t>-6</a:t>
            </a:r>
            <a:r>
              <a:rPr lang="en-US" sz="1800" dirty="0" smtClean="0"/>
              <a:t>) are most commo</a:t>
            </a:r>
            <a:r>
              <a:rPr lang="en-US" sz="2800" dirty="0" smtClean="0">
                <a:solidFill>
                  <a:schemeClr val="tx1">
                    <a:lumMod val="40000"/>
                    <a:lumOff val="60000"/>
                  </a:schemeClr>
                </a:solidFill>
              </a:rPr>
              <a:t>n</a:t>
            </a:r>
          </a:p>
          <a:p>
            <a:pPr lvl="1">
              <a:buNone/>
            </a:pPr>
            <a:endParaRPr lang="en-US" sz="2000" dirty="0" smtClean="0">
              <a:solidFill>
                <a:srgbClr val="140F00"/>
              </a:solidFill>
            </a:endParaRPr>
          </a:p>
        </p:txBody>
      </p:sp>
      <p:grpSp>
        <p:nvGrpSpPr>
          <p:cNvPr id="7" name="Group 6" descr="left: picture of Curie&#10;right: picture of Becquerel"/>
          <p:cNvGrpSpPr/>
          <p:nvPr/>
        </p:nvGrpSpPr>
        <p:grpSpPr>
          <a:xfrm>
            <a:off x="5867400" y="1371600"/>
            <a:ext cx="2590800" cy="1495425"/>
            <a:chOff x="5867400" y="1371600"/>
            <a:chExt cx="2590800" cy="1495425"/>
          </a:xfrm>
        </p:grpSpPr>
        <p:pic>
          <p:nvPicPr>
            <p:cNvPr id="18437" name="Picture 6" descr="http://nobelprize.org/nobel_prizes/physics/laureates/1903/marie-curie.jpg"/>
            <p:cNvPicPr>
              <a:picLocks noChangeAspect="1" noChangeArrowheads="1"/>
            </p:cNvPicPr>
            <p:nvPr/>
          </p:nvPicPr>
          <p:blipFill>
            <a:blip r:embed="rId3" cstate="print"/>
            <a:srcRect/>
            <a:stretch>
              <a:fillRect/>
            </a:stretch>
          </p:blipFill>
          <p:spPr bwMode="auto">
            <a:xfrm>
              <a:off x="5867400" y="1371600"/>
              <a:ext cx="1066800" cy="1495425"/>
            </a:xfrm>
            <a:prstGeom prst="rect">
              <a:avLst/>
            </a:prstGeom>
            <a:noFill/>
            <a:ln w="9525">
              <a:noFill/>
              <a:miter lim="800000"/>
              <a:headEnd/>
              <a:tailEnd/>
            </a:ln>
          </p:spPr>
        </p:pic>
        <p:pic>
          <p:nvPicPr>
            <p:cNvPr id="18438" name="Picture 8" descr="http://static.newworldencyclopedia.org/a/a3/Henri_Becquerel.jpg"/>
            <p:cNvPicPr>
              <a:picLocks noChangeAspect="1" noChangeArrowheads="1"/>
            </p:cNvPicPr>
            <p:nvPr/>
          </p:nvPicPr>
          <p:blipFill>
            <a:blip r:embed="rId4" cstate="print"/>
            <a:srcRect/>
            <a:stretch>
              <a:fillRect/>
            </a:stretch>
          </p:blipFill>
          <p:spPr bwMode="auto">
            <a:xfrm>
              <a:off x="7162800" y="1371600"/>
              <a:ext cx="1295400" cy="14684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90600" y="533400"/>
            <a:ext cx="7162800" cy="1143000"/>
          </a:xfrm>
        </p:spPr>
        <p:txBody>
          <a:bodyPr/>
          <a:lstStyle/>
          <a:p>
            <a:r>
              <a:rPr lang="en-US" sz="4000" dirty="0" smtClean="0"/>
              <a:t>Radioactive Contamination</a:t>
            </a:r>
          </a:p>
        </p:txBody>
      </p:sp>
      <p:sp>
        <p:nvSpPr>
          <p:cNvPr id="106499" name="Rectangle 3"/>
          <p:cNvSpPr>
            <a:spLocks noGrp="1" noChangeArrowheads="1"/>
          </p:cNvSpPr>
          <p:nvPr>
            <p:ph idx="1"/>
          </p:nvPr>
        </p:nvSpPr>
        <p:spPr>
          <a:xfrm>
            <a:off x="762000" y="1524000"/>
            <a:ext cx="6616700" cy="4668838"/>
          </a:xfrm>
        </p:spPr>
        <p:txBody>
          <a:bodyPr/>
          <a:lstStyle/>
          <a:p>
            <a:pPr>
              <a:buFontTx/>
              <a:buNone/>
            </a:pPr>
            <a:endParaRPr lang="en-US" sz="2800" dirty="0" smtClean="0">
              <a:solidFill>
                <a:srgbClr val="140F00"/>
              </a:solidFill>
            </a:endParaRPr>
          </a:p>
          <a:p>
            <a:r>
              <a:rPr lang="en-US" sz="2800" b="1" dirty="0" smtClean="0">
                <a:solidFill>
                  <a:srgbClr val="140F00"/>
                </a:solidFill>
              </a:rPr>
              <a:t>What if you ingested</a:t>
            </a:r>
          </a:p>
          <a:p>
            <a:pPr lvl="1"/>
            <a:r>
              <a:rPr lang="en-US" sz="2400" dirty="0" smtClean="0">
                <a:solidFill>
                  <a:srgbClr val="140F00"/>
                </a:solidFill>
              </a:rPr>
              <a:t>12 </a:t>
            </a:r>
            <a:r>
              <a:rPr lang="en-US" sz="2400" dirty="0" err="1" smtClean="0">
                <a:solidFill>
                  <a:srgbClr val="140F00"/>
                </a:solidFill>
              </a:rPr>
              <a:t>Bq</a:t>
            </a:r>
            <a:r>
              <a:rPr lang="en-US" sz="2400" dirty="0" smtClean="0">
                <a:solidFill>
                  <a:srgbClr val="140F00"/>
                </a:solidFill>
              </a:rPr>
              <a:t> (disintegrations per second)?</a:t>
            </a:r>
          </a:p>
          <a:p>
            <a:pPr>
              <a:buFontTx/>
              <a:buNone/>
            </a:pPr>
            <a:r>
              <a:rPr lang="en-US" sz="2400" dirty="0" smtClean="0">
                <a:solidFill>
                  <a:srgbClr val="140F00"/>
                </a:solidFill>
              </a:rPr>
              <a:t>        </a:t>
            </a:r>
          </a:p>
          <a:p>
            <a:pPr lvl="1"/>
            <a:r>
              <a:rPr lang="en-US" sz="2400" dirty="0" smtClean="0">
                <a:solidFill>
                  <a:srgbClr val="140F00"/>
                </a:solidFill>
              </a:rPr>
              <a:t>5500 </a:t>
            </a:r>
            <a:r>
              <a:rPr lang="en-US" sz="2400" dirty="0" err="1" smtClean="0">
                <a:solidFill>
                  <a:srgbClr val="140F00"/>
                </a:solidFill>
              </a:rPr>
              <a:t>Bq</a:t>
            </a:r>
            <a:r>
              <a:rPr lang="en-US" sz="2400" dirty="0" smtClean="0">
                <a:solidFill>
                  <a:srgbClr val="140F00"/>
                </a:solidFill>
              </a:rPr>
              <a:t>?</a:t>
            </a:r>
          </a:p>
          <a:p>
            <a:pPr lvl="1"/>
            <a:endParaRPr lang="en-US" sz="2400" dirty="0" smtClean="0">
              <a:solidFill>
                <a:srgbClr val="140F00"/>
              </a:solidFill>
            </a:endParaRPr>
          </a:p>
          <a:p>
            <a:r>
              <a:rPr lang="en-US" sz="2800" dirty="0" smtClean="0">
                <a:solidFill>
                  <a:srgbClr val="140F00"/>
                </a:solidFill>
              </a:rPr>
              <a:t>The point is not to trivialize radioactivity, but to put it in perspective.</a:t>
            </a:r>
          </a:p>
        </p:txBody>
      </p:sp>
      <p:grpSp>
        <p:nvGrpSpPr>
          <p:cNvPr id="6" name="Group 5" descr="top: picture of banana&#10;bottom: picture of the human body"/>
          <p:cNvGrpSpPr/>
          <p:nvPr/>
        </p:nvGrpSpPr>
        <p:grpSpPr>
          <a:xfrm>
            <a:off x="6781800" y="2057400"/>
            <a:ext cx="1760538" cy="3505200"/>
            <a:chOff x="6781800" y="2057400"/>
            <a:chExt cx="1760538" cy="3505200"/>
          </a:xfrm>
        </p:grpSpPr>
        <p:pic>
          <p:nvPicPr>
            <p:cNvPr id="106500" name="Picture 4" descr="banana1"/>
            <p:cNvPicPr>
              <a:picLocks noChangeAspect="1" noChangeArrowheads="1"/>
            </p:cNvPicPr>
            <p:nvPr/>
          </p:nvPicPr>
          <p:blipFill>
            <a:blip r:embed="rId3" cstate="print"/>
            <a:srcRect/>
            <a:stretch>
              <a:fillRect/>
            </a:stretch>
          </p:blipFill>
          <p:spPr bwMode="auto">
            <a:xfrm>
              <a:off x="6781800" y="2057400"/>
              <a:ext cx="1371600" cy="1035050"/>
            </a:xfrm>
            <a:prstGeom prst="rect">
              <a:avLst/>
            </a:prstGeom>
            <a:noFill/>
            <a:ln w="9525">
              <a:noFill/>
              <a:miter lim="800000"/>
              <a:headEnd/>
              <a:tailEnd/>
            </a:ln>
          </p:spPr>
        </p:pic>
        <p:pic>
          <p:nvPicPr>
            <p:cNvPr id="106501" name="Picture 5" descr="human_body">
              <a:hlinkClick r:id="rId4"/>
            </p:cNvPr>
            <p:cNvPicPr>
              <a:picLocks noChangeAspect="1" noChangeArrowheads="1"/>
            </p:cNvPicPr>
            <p:nvPr/>
          </p:nvPicPr>
          <p:blipFill>
            <a:blip r:embed="rId5" cstate="print"/>
            <a:srcRect/>
            <a:stretch>
              <a:fillRect/>
            </a:stretch>
          </p:blipFill>
          <p:spPr bwMode="auto">
            <a:xfrm>
              <a:off x="7162800" y="3733800"/>
              <a:ext cx="1379538" cy="18288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sz="3600" dirty="0" smtClean="0"/>
              <a:t>Unknown</a:t>
            </a:r>
            <a:br>
              <a:rPr lang="en-US" sz="3600" dirty="0" smtClean="0"/>
            </a:br>
            <a:r>
              <a:rPr lang="en-US" sz="3600" dirty="0" smtClean="0"/>
              <a:t>Radioactive Substance</a:t>
            </a:r>
            <a:endParaRPr lang="en-US" sz="3600" dirty="0"/>
          </a:p>
        </p:txBody>
      </p:sp>
      <p:sp>
        <p:nvSpPr>
          <p:cNvPr id="4" name="Text Placeholder 3"/>
          <p:cNvSpPr>
            <a:spLocks noGrp="1"/>
          </p:cNvSpPr>
          <p:nvPr>
            <p:ph type="body" sz="half" idx="1"/>
          </p:nvPr>
        </p:nvSpPr>
        <p:spPr>
          <a:xfrm>
            <a:off x="1981200" y="2362200"/>
            <a:ext cx="5105400" cy="4190999"/>
          </a:xfrm>
        </p:spPr>
        <p:txBody>
          <a:bodyPr/>
          <a:lstStyle/>
          <a:p>
            <a:pPr>
              <a:buNone/>
            </a:pPr>
            <a:r>
              <a:rPr lang="en-US" dirty="0" smtClean="0">
                <a:solidFill>
                  <a:srgbClr val="140F00"/>
                </a:solidFill>
              </a:rPr>
              <a:t>    Contains:</a:t>
            </a:r>
          </a:p>
          <a:p>
            <a:pPr lvl="1"/>
            <a:r>
              <a:rPr lang="en-US" dirty="0" smtClean="0">
                <a:solidFill>
                  <a:srgbClr val="140F00"/>
                </a:solidFill>
              </a:rPr>
              <a:t>Cesium-137 (3.7 </a:t>
            </a:r>
            <a:r>
              <a:rPr lang="en-US" dirty="0" err="1" smtClean="0">
                <a:solidFill>
                  <a:srgbClr val="140F00"/>
                </a:solidFill>
              </a:rPr>
              <a:t>Bq</a:t>
            </a:r>
            <a:r>
              <a:rPr lang="en-US" dirty="0" smtClean="0">
                <a:solidFill>
                  <a:srgbClr val="140F00"/>
                </a:solidFill>
              </a:rPr>
              <a:t>/kg)</a:t>
            </a:r>
          </a:p>
          <a:p>
            <a:pPr lvl="1"/>
            <a:r>
              <a:rPr lang="en-US" dirty="0" smtClean="0">
                <a:solidFill>
                  <a:srgbClr val="140F00"/>
                </a:solidFill>
              </a:rPr>
              <a:t>Uranium-238 (50 </a:t>
            </a:r>
            <a:r>
              <a:rPr lang="en-US" dirty="0" err="1" smtClean="0">
                <a:solidFill>
                  <a:srgbClr val="140F00"/>
                </a:solidFill>
              </a:rPr>
              <a:t>Bq</a:t>
            </a:r>
            <a:r>
              <a:rPr lang="en-US" dirty="0" smtClean="0">
                <a:solidFill>
                  <a:srgbClr val="140F00"/>
                </a:solidFill>
              </a:rPr>
              <a:t>/kg)</a:t>
            </a:r>
          </a:p>
          <a:p>
            <a:pPr lvl="1"/>
            <a:r>
              <a:rPr lang="en-US" dirty="0" smtClean="0">
                <a:solidFill>
                  <a:srgbClr val="140F00"/>
                </a:solidFill>
              </a:rPr>
              <a:t>Thorium-232 (24 </a:t>
            </a:r>
            <a:r>
              <a:rPr lang="en-US" dirty="0" err="1" smtClean="0">
                <a:solidFill>
                  <a:srgbClr val="140F00"/>
                </a:solidFill>
              </a:rPr>
              <a:t>Bq</a:t>
            </a:r>
            <a:r>
              <a:rPr lang="en-US" dirty="0" smtClean="0">
                <a:solidFill>
                  <a:srgbClr val="140F00"/>
                </a:solidFill>
              </a:rPr>
              <a:t>/kg)</a:t>
            </a:r>
          </a:p>
          <a:p>
            <a:pPr lvl="1"/>
            <a:r>
              <a:rPr lang="en-US" dirty="0" smtClean="0">
                <a:solidFill>
                  <a:srgbClr val="140F00"/>
                </a:solidFill>
              </a:rPr>
              <a:t>Radium-226 (37 </a:t>
            </a:r>
            <a:r>
              <a:rPr lang="en-US" dirty="0" err="1" smtClean="0">
                <a:solidFill>
                  <a:srgbClr val="140F00"/>
                </a:solidFill>
              </a:rPr>
              <a:t>Bq</a:t>
            </a:r>
            <a:r>
              <a:rPr lang="en-US" dirty="0" smtClean="0">
                <a:solidFill>
                  <a:srgbClr val="140F00"/>
                </a:solidFill>
              </a:rPr>
              <a:t>/kg)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sz="3600" dirty="0" smtClean="0"/>
              <a:t>Comparing Units of Curie (</a:t>
            </a:r>
            <a:r>
              <a:rPr lang="en-US" sz="3600" dirty="0" err="1" smtClean="0"/>
              <a:t>Ci</a:t>
            </a:r>
            <a:r>
              <a:rPr lang="en-US" sz="3600" dirty="0" smtClean="0"/>
              <a:t>) and</a:t>
            </a:r>
            <a:br>
              <a:rPr lang="en-US" sz="3600" dirty="0" smtClean="0"/>
            </a:br>
            <a:r>
              <a:rPr lang="en-US" sz="3600" dirty="0" smtClean="0"/>
              <a:t>Becquerel (</a:t>
            </a:r>
            <a:r>
              <a:rPr lang="en-US" sz="3600" dirty="0" err="1" smtClean="0"/>
              <a:t>Bq</a:t>
            </a:r>
            <a:r>
              <a:rPr lang="en-US" sz="3600" dirty="0" smtClean="0"/>
              <a:t>)</a:t>
            </a:r>
          </a:p>
        </p:txBody>
      </p:sp>
      <p:sp>
        <p:nvSpPr>
          <p:cNvPr id="112643" name="Rectangle 3"/>
          <p:cNvSpPr>
            <a:spLocks noGrp="1" noChangeArrowheads="1"/>
          </p:cNvSpPr>
          <p:nvPr>
            <p:ph sz="half" idx="1"/>
          </p:nvPr>
        </p:nvSpPr>
        <p:spPr>
          <a:xfrm>
            <a:off x="457200" y="2286000"/>
            <a:ext cx="2743200" cy="3840163"/>
          </a:xfrm>
        </p:spPr>
        <p:txBody>
          <a:bodyPr>
            <a:normAutofit fontScale="92500" lnSpcReduction="20000"/>
          </a:bodyPr>
          <a:lstStyle/>
          <a:p>
            <a:r>
              <a:rPr lang="en-US" dirty="0" err="1" smtClean="0">
                <a:solidFill>
                  <a:srgbClr val="140F00"/>
                </a:solidFill>
              </a:rPr>
              <a:t>Ci</a:t>
            </a:r>
            <a:endParaRPr lang="en-US" dirty="0" smtClean="0">
              <a:solidFill>
                <a:srgbClr val="140F00"/>
              </a:solidFill>
            </a:endParaRPr>
          </a:p>
          <a:p>
            <a:r>
              <a:rPr lang="en-US" dirty="0" err="1" smtClean="0">
                <a:solidFill>
                  <a:srgbClr val="140F00"/>
                </a:solidFill>
              </a:rPr>
              <a:t>mCi</a:t>
            </a:r>
            <a:endParaRPr lang="en-US" dirty="0" smtClean="0">
              <a:solidFill>
                <a:srgbClr val="140F00"/>
              </a:solidFill>
            </a:endParaRPr>
          </a:p>
          <a:p>
            <a:r>
              <a:rPr lang="en-US" dirty="0" err="1" smtClean="0">
                <a:solidFill>
                  <a:srgbClr val="140F00"/>
                </a:solidFill>
              </a:rPr>
              <a:t>uCi</a:t>
            </a:r>
            <a:endParaRPr lang="en-US" dirty="0" smtClean="0">
              <a:solidFill>
                <a:srgbClr val="140F00"/>
              </a:solidFill>
            </a:endParaRPr>
          </a:p>
          <a:p>
            <a:r>
              <a:rPr lang="en-US" dirty="0" err="1" smtClean="0">
                <a:solidFill>
                  <a:srgbClr val="140F00"/>
                </a:solidFill>
              </a:rPr>
              <a:t>nCi</a:t>
            </a:r>
            <a:endParaRPr lang="en-US" dirty="0" smtClean="0">
              <a:solidFill>
                <a:srgbClr val="140F00"/>
              </a:solidFill>
            </a:endParaRPr>
          </a:p>
          <a:p>
            <a:r>
              <a:rPr lang="en-US" dirty="0" err="1" smtClean="0">
                <a:solidFill>
                  <a:srgbClr val="140F00"/>
                </a:solidFill>
              </a:rPr>
              <a:t>pCi</a:t>
            </a:r>
            <a:endParaRPr lang="en-US" dirty="0" smtClean="0">
              <a:solidFill>
                <a:srgbClr val="140F00"/>
              </a:solidFill>
            </a:endParaRPr>
          </a:p>
          <a:p>
            <a:endParaRPr lang="en-US" dirty="0" smtClean="0">
              <a:solidFill>
                <a:srgbClr val="140F00"/>
              </a:solidFill>
            </a:endParaRPr>
          </a:p>
          <a:p>
            <a:endParaRPr lang="en-US" dirty="0" smtClean="0">
              <a:solidFill>
                <a:srgbClr val="140F00"/>
              </a:solidFill>
            </a:endParaRPr>
          </a:p>
          <a:p>
            <a:pPr>
              <a:buNone/>
            </a:pPr>
            <a:r>
              <a:rPr lang="en-US" sz="1900" dirty="0" smtClean="0">
                <a:solidFill>
                  <a:srgbClr val="140F00"/>
                </a:solidFill>
              </a:rPr>
              <a:t>1 </a:t>
            </a:r>
            <a:r>
              <a:rPr lang="en-US" sz="1900" dirty="0" err="1" smtClean="0">
                <a:solidFill>
                  <a:srgbClr val="140F00"/>
                </a:solidFill>
              </a:rPr>
              <a:t>Ci</a:t>
            </a:r>
            <a:r>
              <a:rPr lang="en-US" sz="1900" dirty="0" smtClean="0">
                <a:solidFill>
                  <a:srgbClr val="140F00"/>
                </a:solidFill>
              </a:rPr>
              <a:t> = 37 billion </a:t>
            </a:r>
            <a:r>
              <a:rPr lang="en-US" sz="1900" dirty="0" err="1" smtClean="0">
                <a:solidFill>
                  <a:srgbClr val="140F00"/>
                </a:solidFill>
              </a:rPr>
              <a:t>dps</a:t>
            </a:r>
            <a:endParaRPr lang="en-US" sz="1900" dirty="0" smtClean="0">
              <a:solidFill>
                <a:srgbClr val="140F00"/>
              </a:solidFill>
            </a:endParaRPr>
          </a:p>
          <a:p>
            <a:endParaRPr lang="en-US" dirty="0" smtClean="0">
              <a:solidFill>
                <a:srgbClr val="140F00"/>
              </a:solidFill>
            </a:endParaRPr>
          </a:p>
          <a:p>
            <a:pPr>
              <a:buFontTx/>
              <a:buNone/>
            </a:pPr>
            <a:endParaRPr lang="en-US" dirty="0" smtClean="0">
              <a:solidFill>
                <a:srgbClr val="140F00"/>
              </a:solidFill>
            </a:endParaRPr>
          </a:p>
          <a:p>
            <a:endParaRPr lang="en-US" b="1" dirty="0" smtClean="0">
              <a:solidFill>
                <a:srgbClr val="140F00"/>
              </a:solidFill>
            </a:endParaRPr>
          </a:p>
          <a:p>
            <a:endParaRPr lang="en-US" b="1" dirty="0" smtClean="0">
              <a:solidFill>
                <a:srgbClr val="140F00"/>
              </a:solidFill>
            </a:endParaRPr>
          </a:p>
        </p:txBody>
      </p:sp>
      <p:sp>
        <p:nvSpPr>
          <p:cNvPr id="21" name="Content Placeholder 20"/>
          <p:cNvSpPr>
            <a:spLocks noGrp="1"/>
          </p:cNvSpPr>
          <p:nvPr>
            <p:ph sz="half" idx="2"/>
          </p:nvPr>
        </p:nvSpPr>
        <p:spPr>
          <a:xfrm>
            <a:off x="7086600" y="1676400"/>
            <a:ext cx="1828800" cy="4525963"/>
          </a:xfrm>
        </p:spPr>
        <p:txBody>
          <a:bodyPr>
            <a:normAutofit fontScale="92500" lnSpcReduction="20000"/>
          </a:bodyPr>
          <a:lstStyle/>
          <a:p>
            <a:pPr eaLnBrk="0" hangingPunct="0">
              <a:buFontTx/>
              <a:buChar char="•"/>
            </a:pPr>
            <a:endParaRPr lang="en-US" dirty="0" smtClean="0">
              <a:solidFill>
                <a:srgbClr val="140F00"/>
              </a:solidFill>
            </a:endParaRPr>
          </a:p>
          <a:p>
            <a:pPr eaLnBrk="0" hangingPunct="0">
              <a:buFontTx/>
              <a:buChar char="•"/>
            </a:pPr>
            <a:r>
              <a:rPr lang="en-US" dirty="0" err="1" smtClean="0">
                <a:solidFill>
                  <a:srgbClr val="140F00"/>
                </a:solidFill>
              </a:rPr>
              <a:t>GBq</a:t>
            </a:r>
            <a:endParaRPr lang="en-US" dirty="0" smtClean="0">
              <a:solidFill>
                <a:srgbClr val="140F00"/>
              </a:solidFill>
            </a:endParaRPr>
          </a:p>
          <a:p>
            <a:pPr eaLnBrk="0" hangingPunct="0">
              <a:buFontTx/>
              <a:buChar char="•"/>
            </a:pPr>
            <a:r>
              <a:rPr lang="en-US" dirty="0" err="1" smtClean="0">
                <a:solidFill>
                  <a:srgbClr val="140F00"/>
                </a:solidFill>
              </a:rPr>
              <a:t>MBq</a:t>
            </a:r>
            <a:endParaRPr lang="en-US" dirty="0" smtClean="0">
              <a:solidFill>
                <a:srgbClr val="140F00"/>
              </a:solidFill>
            </a:endParaRPr>
          </a:p>
          <a:p>
            <a:pPr eaLnBrk="0" hangingPunct="0">
              <a:buFontTx/>
              <a:buChar char="•"/>
            </a:pPr>
            <a:r>
              <a:rPr lang="en-US" dirty="0" err="1" smtClean="0">
                <a:solidFill>
                  <a:srgbClr val="140F00"/>
                </a:solidFill>
              </a:rPr>
              <a:t>kBq</a:t>
            </a:r>
            <a:endParaRPr lang="en-US" dirty="0" smtClean="0">
              <a:solidFill>
                <a:srgbClr val="140F00"/>
              </a:solidFill>
            </a:endParaRPr>
          </a:p>
          <a:p>
            <a:pPr eaLnBrk="0" hangingPunct="0">
              <a:buFontTx/>
              <a:buChar char="•"/>
            </a:pPr>
            <a:endParaRPr lang="en-US" dirty="0" smtClean="0">
              <a:solidFill>
                <a:srgbClr val="140F00"/>
              </a:solidFill>
            </a:endParaRPr>
          </a:p>
          <a:p>
            <a:pPr eaLnBrk="0" hangingPunct="0">
              <a:buFontTx/>
              <a:buChar char="•"/>
            </a:pPr>
            <a:endParaRPr lang="en-US" dirty="0" smtClean="0">
              <a:solidFill>
                <a:srgbClr val="140F00"/>
              </a:solidFill>
            </a:endParaRPr>
          </a:p>
          <a:p>
            <a:pPr eaLnBrk="0" hangingPunct="0">
              <a:buNone/>
            </a:pPr>
            <a:endParaRPr lang="en-US" dirty="0" smtClean="0">
              <a:solidFill>
                <a:srgbClr val="140F00"/>
              </a:solidFill>
            </a:endParaRPr>
          </a:p>
          <a:p>
            <a:pPr eaLnBrk="0" hangingPunct="0">
              <a:buFontTx/>
              <a:buChar char="•"/>
            </a:pPr>
            <a:r>
              <a:rPr lang="en-US" dirty="0" err="1" smtClean="0">
                <a:solidFill>
                  <a:srgbClr val="140F00"/>
                </a:solidFill>
              </a:rPr>
              <a:t>Bq</a:t>
            </a:r>
            <a:endParaRPr lang="en-US" dirty="0" smtClean="0">
              <a:solidFill>
                <a:srgbClr val="140F00"/>
              </a:solidFill>
            </a:endParaRPr>
          </a:p>
          <a:p>
            <a:pPr eaLnBrk="0" hangingPunct="0">
              <a:buNone/>
            </a:pPr>
            <a:endParaRPr lang="en-US" dirty="0" smtClean="0"/>
          </a:p>
          <a:p>
            <a:pPr eaLnBrk="0" hangingPunct="0">
              <a:buNone/>
            </a:pPr>
            <a:endParaRPr lang="en-US" dirty="0" smtClean="0"/>
          </a:p>
          <a:p>
            <a:pPr eaLnBrk="0" hangingPunct="0">
              <a:buNone/>
            </a:pPr>
            <a:endParaRPr lang="en-US" sz="1900" dirty="0" smtClean="0">
              <a:solidFill>
                <a:srgbClr val="140F00"/>
              </a:solidFill>
            </a:endParaRPr>
          </a:p>
          <a:p>
            <a:pPr eaLnBrk="0" hangingPunct="0">
              <a:buNone/>
            </a:pPr>
            <a:r>
              <a:rPr lang="en-US" sz="1900" dirty="0" smtClean="0">
                <a:solidFill>
                  <a:srgbClr val="140F00"/>
                </a:solidFill>
              </a:rPr>
              <a:t>1 </a:t>
            </a:r>
            <a:r>
              <a:rPr lang="en-US" sz="1900" dirty="0" err="1" smtClean="0">
                <a:solidFill>
                  <a:srgbClr val="140F00"/>
                </a:solidFill>
              </a:rPr>
              <a:t>Bq</a:t>
            </a:r>
            <a:r>
              <a:rPr lang="en-US" sz="1900" dirty="0" smtClean="0">
                <a:solidFill>
                  <a:srgbClr val="140F00"/>
                </a:solidFill>
              </a:rPr>
              <a:t> = 1 </a:t>
            </a:r>
            <a:r>
              <a:rPr lang="en-US" sz="1900" dirty="0" err="1" smtClean="0">
                <a:solidFill>
                  <a:srgbClr val="140F00"/>
                </a:solidFill>
              </a:rPr>
              <a:t>dps</a:t>
            </a:r>
            <a:endParaRPr lang="en-US" sz="1900" dirty="0" smtClean="0">
              <a:solidFill>
                <a:srgbClr val="140F00"/>
              </a:solidFill>
            </a:endParaRPr>
          </a:p>
          <a:p>
            <a:pPr eaLnBrk="0" hangingPunct="0">
              <a:buNone/>
            </a:pPr>
            <a:endParaRPr lang="en-US" dirty="0"/>
          </a:p>
        </p:txBody>
      </p:sp>
      <p:sp>
        <p:nvSpPr>
          <p:cNvPr id="112646" name="Line 6"/>
          <p:cNvSpPr>
            <a:spLocks noChangeShapeType="1"/>
          </p:cNvSpPr>
          <p:nvPr/>
        </p:nvSpPr>
        <p:spPr bwMode="auto">
          <a:xfrm flipH="1" flipV="1">
            <a:off x="2362200" y="1905000"/>
            <a:ext cx="1905000" cy="914400"/>
          </a:xfrm>
          <a:prstGeom prst="line">
            <a:avLst/>
          </a:prstGeom>
          <a:noFill/>
          <a:ln w="9525">
            <a:noFill/>
            <a:round/>
            <a:headEnd/>
            <a:tailEnd type="triangle" w="med" len="med"/>
          </a:ln>
          <a:effectLst>
            <a:outerShdw dist="35921" dir="2700000" algn="ctr" rotWithShape="0">
              <a:schemeClr val="bg2"/>
            </a:outerShdw>
          </a:effectLst>
        </p:spPr>
        <p:txBody>
          <a:bodyPr/>
          <a:lstStyle/>
          <a:p>
            <a:pPr>
              <a:defRPr/>
            </a:pPr>
            <a:endParaRPr lang="en-US"/>
          </a:p>
        </p:txBody>
      </p:sp>
      <p:grpSp>
        <p:nvGrpSpPr>
          <p:cNvPr id="26" name="Group 25" descr="top left: Curie&#10;top middle: Earth&#10;bottom middle: Scale&#10;bottom Right: Becquerel"/>
          <p:cNvGrpSpPr/>
          <p:nvPr/>
        </p:nvGrpSpPr>
        <p:grpSpPr>
          <a:xfrm>
            <a:off x="752475" y="1439863"/>
            <a:ext cx="7388225" cy="4679949"/>
            <a:chOff x="752475" y="1439863"/>
            <a:chExt cx="7388225" cy="4679949"/>
          </a:xfrm>
        </p:grpSpPr>
        <p:sp>
          <p:nvSpPr>
            <p:cNvPr id="112647" name="Line 7"/>
            <p:cNvSpPr>
              <a:spLocks noChangeShapeType="1"/>
            </p:cNvSpPr>
            <p:nvPr/>
          </p:nvSpPr>
          <p:spPr bwMode="auto">
            <a:xfrm flipH="1" flipV="1">
              <a:off x="1600200" y="2590800"/>
              <a:ext cx="1905000" cy="304800"/>
            </a:xfrm>
            <a:prstGeom prst="line">
              <a:avLst/>
            </a:prstGeom>
            <a:noFill/>
            <a:ln w="9525">
              <a:solidFill>
                <a:srgbClr val="FF9900"/>
              </a:solidFill>
              <a:round/>
              <a:headEnd/>
              <a:tailEnd type="triangle" w="med" len="med"/>
            </a:ln>
          </p:spPr>
          <p:txBody>
            <a:bodyPr/>
            <a:lstStyle/>
            <a:p>
              <a:endParaRPr lang="en-US"/>
            </a:p>
          </p:txBody>
        </p:sp>
        <p:sp>
          <p:nvSpPr>
            <p:cNvPr id="112648" name="Line 8"/>
            <p:cNvSpPr>
              <a:spLocks noChangeShapeType="1"/>
            </p:cNvSpPr>
            <p:nvPr/>
          </p:nvSpPr>
          <p:spPr bwMode="auto">
            <a:xfrm flipV="1">
              <a:off x="5257800" y="4648200"/>
              <a:ext cx="1828800" cy="762000"/>
            </a:xfrm>
            <a:prstGeom prst="line">
              <a:avLst/>
            </a:prstGeom>
            <a:noFill/>
            <a:ln w="9525">
              <a:solidFill>
                <a:srgbClr val="FF9900"/>
              </a:solidFill>
              <a:round/>
              <a:headEnd/>
              <a:tailEnd type="triangle" w="med" len="med"/>
            </a:ln>
          </p:spPr>
          <p:txBody>
            <a:bodyPr/>
            <a:lstStyle/>
            <a:p>
              <a:endParaRPr lang="en-US"/>
            </a:p>
          </p:txBody>
        </p:sp>
        <p:pic>
          <p:nvPicPr>
            <p:cNvPr id="1026" name="Picture 2" descr="C:\Users\hendricj\Desktop\Picture1.jpg"/>
            <p:cNvPicPr>
              <a:picLocks noChangeAspect="1" noChangeArrowheads="1"/>
            </p:cNvPicPr>
            <p:nvPr/>
          </p:nvPicPr>
          <p:blipFill>
            <a:blip r:embed="rId3" cstate="print"/>
            <a:srcRect/>
            <a:stretch>
              <a:fillRect/>
            </a:stretch>
          </p:blipFill>
          <p:spPr bwMode="auto">
            <a:xfrm>
              <a:off x="752475" y="1439863"/>
              <a:ext cx="622300" cy="865187"/>
            </a:xfrm>
            <a:prstGeom prst="rect">
              <a:avLst/>
            </a:prstGeom>
            <a:noFill/>
          </p:spPr>
        </p:pic>
        <p:pic>
          <p:nvPicPr>
            <p:cNvPr id="1027" name="Picture 3" descr="C:\Users\hendricj\Desktop\Picture2.jpg"/>
            <p:cNvPicPr>
              <a:picLocks noChangeAspect="1" noChangeArrowheads="1"/>
            </p:cNvPicPr>
            <p:nvPr/>
          </p:nvPicPr>
          <p:blipFill>
            <a:blip r:embed="rId4" cstate="print"/>
            <a:srcRect/>
            <a:stretch>
              <a:fillRect/>
            </a:stretch>
          </p:blipFill>
          <p:spPr bwMode="auto">
            <a:xfrm>
              <a:off x="3505200" y="1752600"/>
              <a:ext cx="2425700" cy="2451100"/>
            </a:xfrm>
            <a:prstGeom prst="rect">
              <a:avLst/>
            </a:prstGeom>
            <a:noFill/>
          </p:spPr>
        </p:pic>
        <p:pic>
          <p:nvPicPr>
            <p:cNvPr id="1028" name="Picture 4" descr="C:\Users\hendricj\Desktop\Picture3.jpg"/>
            <p:cNvPicPr>
              <a:picLocks noChangeAspect="1" noChangeArrowheads="1"/>
            </p:cNvPicPr>
            <p:nvPr/>
          </p:nvPicPr>
          <p:blipFill>
            <a:blip r:embed="rId5" cstate="print"/>
            <a:srcRect/>
            <a:stretch>
              <a:fillRect/>
            </a:stretch>
          </p:blipFill>
          <p:spPr bwMode="auto">
            <a:xfrm>
              <a:off x="3657600" y="4495800"/>
              <a:ext cx="2147887" cy="1624012"/>
            </a:xfrm>
            <a:prstGeom prst="rect">
              <a:avLst/>
            </a:prstGeom>
            <a:noFill/>
          </p:spPr>
        </p:pic>
        <p:pic>
          <p:nvPicPr>
            <p:cNvPr id="1029" name="Picture 5" descr="C:\Users\hendricj\Desktop\Picture4.jpg"/>
            <p:cNvPicPr>
              <a:picLocks noChangeAspect="1" noChangeArrowheads="1"/>
            </p:cNvPicPr>
            <p:nvPr/>
          </p:nvPicPr>
          <p:blipFill>
            <a:blip r:embed="rId6" cstate="print"/>
            <a:srcRect/>
            <a:stretch>
              <a:fillRect/>
            </a:stretch>
          </p:blipFill>
          <p:spPr bwMode="auto">
            <a:xfrm>
              <a:off x="7391400" y="4953000"/>
              <a:ext cx="749300" cy="84772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More Radiation Units</a:t>
            </a:r>
          </a:p>
        </p:txBody>
      </p:sp>
      <p:sp>
        <p:nvSpPr>
          <p:cNvPr id="14339" name="Content Placeholder 2"/>
          <p:cNvSpPr>
            <a:spLocks noGrp="1"/>
          </p:cNvSpPr>
          <p:nvPr>
            <p:ph idx="1"/>
          </p:nvPr>
        </p:nvSpPr>
        <p:spPr>
          <a:xfrm>
            <a:off x="457200" y="1447800"/>
            <a:ext cx="8229600" cy="4525963"/>
          </a:xfrm>
        </p:spPr>
        <p:txBody>
          <a:bodyPr>
            <a:normAutofit fontScale="92500" lnSpcReduction="10000"/>
          </a:bodyPr>
          <a:lstStyle/>
          <a:p>
            <a:pPr>
              <a:defRPr/>
            </a:pPr>
            <a:r>
              <a:rPr lang="en-US" dirty="0" smtClean="0">
                <a:solidFill>
                  <a:srgbClr val="140F00"/>
                </a:solidFill>
              </a:rPr>
              <a:t>U.S.: </a:t>
            </a:r>
            <a:r>
              <a:rPr lang="en-US" dirty="0" err="1" smtClean="0">
                <a:solidFill>
                  <a:srgbClr val="140F00"/>
                </a:solidFill>
              </a:rPr>
              <a:t>rem</a:t>
            </a:r>
            <a:r>
              <a:rPr lang="en-US" dirty="0" smtClean="0">
                <a:solidFill>
                  <a:srgbClr val="140F00"/>
                </a:solidFill>
              </a:rPr>
              <a:t>, </a:t>
            </a:r>
            <a:r>
              <a:rPr lang="en-US" dirty="0" err="1" smtClean="0">
                <a:solidFill>
                  <a:srgbClr val="140F00"/>
                </a:solidFill>
              </a:rPr>
              <a:t>rad</a:t>
            </a:r>
            <a:r>
              <a:rPr lang="en-US" dirty="0" smtClean="0">
                <a:solidFill>
                  <a:srgbClr val="140F00"/>
                </a:solidFill>
              </a:rPr>
              <a:t>, Roentgen (R)</a:t>
            </a:r>
          </a:p>
          <a:p>
            <a:pPr marL="342900" lvl="1" indent="-342900">
              <a:buFont typeface="Arial" pitchFamily="34" charset="0"/>
              <a:buChar char="•"/>
              <a:defRPr/>
            </a:pPr>
            <a:r>
              <a:rPr lang="en-US" sz="3200" dirty="0" smtClean="0">
                <a:solidFill>
                  <a:srgbClr val="140F00"/>
                </a:solidFill>
              </a:rPr>
              <a:t>International:  </a:t>
            </a:r>
            <a:r>
              <a:rPr lang="en-US" sz="3200" dirty="0" err="1" smtClean="0">
                <a:solidFill>
                  <a:srgbClr val="140F00"/>
                </a:solidFill>
              </a:rPr>
              <a:t>Sievert</a:t>
            </a:r>
            <a:r>
              <a:rPr lang="en-US" sz="3200" dirty="0" smtClean="0">
                <a:solidFill>
                  <a:srgbClr val="140F00"/>
                </a:solidFill>
              </a:rPr>
              <a:t> (</a:t>
            </a:r>
            <a:r>
              <a:rPr lang="en-US" sz="3200" dirty="0" err="1" smtClean="0">
                <a:solidFill>
                  <a:srgbClr val="140F00"/>
                </a:solidFill>
              </a:rPr>
              <a:t>Sv</a:t>
            </a:r>
            <a:r>
              <a:rPr lang="en-US" sz="3200" dirty="0" smtClean="0">
                <a:solidFill>
                  <a:srgbClr val="140F00"/>
                </a:solidFill>
              </a:rPr>
              <a:t>) and Gray (</a:t>
            </a:r>
            <a:r>
              <a:rPr lang="en-US" sz="3200" dirty="0" err="1" smtClean="0">
                <a:solidFill>
                  <a:srgbClr val="140F00"/>
                </a:solidFill>
              </a:rPr>
              <a:t>Gy</a:t>
            </a:r>
            <a:r>
              <a:rPr lang="en-US" sz="3200" dirty="0" smtClean="0">
                <a:solidFill>
                  <a:srgbClr val="140F00"/>
                </a:solidFill>
              </a:rPr>
              <a:t>)</a:t>
            </a:r>
          </a:p>
          <a:p>
            <a:pPr marL="342900" lvl="1" indent="-342900">
              <a:buFont typeface="Arial" pitchFamily="34" charset="0"/>
              <a:buChar char="•"/>
              <a:defRPr/>
            </a:pPr>
            <a:r>
              <a:rPr lang="en-US" dirty="0" smtClean="0">
                <a:solidFill>
                  <a:srgbClr val="140F00"/>
                </a:solidFill>
              </a:rPr>
              <a:t>Most common unit (U.S.) for health effect: </a:t>
            </a:r>
            <a:r>
              <a:rPr lang="en-US" sz="3600" dirty="0" err="1" smtClean="0">
                <a:solidFill>
                  <a:srgbClr val="140F00"/>
                </a:solidFill>
              </a:rPr>
              <a:t>rem</a:t>
            </a:r>
            <a:endParaRPr lang="en-US" sz="3600" dirty="0" smtClean="0">
              <a:solidFill>
                <a:srgbClr val="140F00"/>
              </a:solidFill>
            </a:endParaRPr>
          </a:p>
          <a:p>
            <a:pPr marL="742950" lvl="2" indent="-342900">
              <a:buFontTx/>
              <a:buNone/>
              <a:defRPr/>
            </a:pPr>
            <a:r>
              <a:rPr lang="en-US" sz="2000" dirty="0" smtClean="0">
                <a:solidFill>
                  <a:srgbClr val="140F00"/>
                </a:solidFill>
              </a:rPr>
              <a:t>			        </a:t>
            </a:r>
          </a:p>
          <a:p>
            <a:pPr marL="742950" lvl="2" indent="-342900">
              <a:buFontTx/>
              <a:buNone/>
              <a:defRPr/>
            </a:pPr>
            <a:r>
              <a:rPr lang="en-US" sz="2000" dirty="0" smtClean="0">
                <a:solidFill>
                  <a:srgbClr val="140F00"/>
                </a:solidFill>
              </a:rPr>
              <a:t>				 </a:t>
            </a:r>
            <a:r>
              <a:rPr lang="en-US" sz="3200" dirty="0" smtClean="0">
                <a:solidFill>
                  <a:srgbClr val="140F00"/>
                </a:solidFill>
              </a:rPr>
              <a:t>1 </a:t>
            </a:r>
            <a:r>
              <a:rPr lang="en-US" sz="3200" dirty="0" err="1" smtClean="0">
                <a:solidFill>
                  <a:srgbClr val="140F00"/>
                </a:solidFill>
              </a:rPr>
              <a:t>rem</a:t>
            </a:r>
            <a:r>
              <a:rPr lang="en-US" sz="3200" dirty="0" smtClean="0">
                <a:solidFill>
                  <a:srgbClr val="140F00"/>
                </a:solidFill>
              </a:rPr>
              <a:t> = 0.01 </a:t>
            </a:r>
            <a:r>
              <a:rPr lang="en-US" sz="3200" dirty="0" err="1" smtClean="0">
                <a:solidFill>
                  <a:srgbClr val="140F00"/>
                </a:solidFill>
              </a:rPr>
              <a:t>Sv</a:t>
            </a:r>
            <a:endParaRPr lang="en-US" sz="3200" dirty="0" smtClean="0">
              <a:solidFill>
                <a:srgbClr val="140F00"/>
              </a:solidFill>
            </a:endParaRPr>
          </a:p>
          <a:p>
            <a:pPr marL="742950" lvl="2" indent="-342900">
              <a:buFontTx/>
              <a:buNone/>
              <a:defRPr/>
            </a:pPr>
            <a:r>
              <a:rPr lang="en-US" sz="3200" dirty="0" smtClean="0">
                <a:solidFill>
                  <a:srgbClr val="140F00"/>
                </a:solidFill>
              </a:rPr>
              <a:t>			      1 </a:t>
            </a:r>
            <a:r>
              <a:rPr lang="en-US" sz="3200" dirty="0" err="1" smtClean="0">
                <a:solidFill>
                  <a:srgbClr val="140F00"/>
                </a:solidFill>
              </a:rPr>
              <a:t>mrem</a:t>
            </a:r>
            <a:r>
              <a:rPr lang="en-US" sz="3200" dirty="0" smtClean="0">
                <a:solidFill>
                  <a:srgbClr val="140F00"/>
                </a:solidFill>
              </a:rPr>
              <a:t> = 10 </a:t>
            </a:r>
            <a:r>
              <a:rPr lang="en-US" sz="3200" dirty="0" err="1" smtClean="0">
                <a:solidFill>
                  <a:srgbClr val="140F00"/>
                </a:solidFill>
                <a:latin typeface="Symbol" pitchFamily="18" charset="2"/>
              </a:rPr>
              <a:t>m</a:t>
            </a:r>
            <a:r>
              <a:rPr lang="en-US" sz="3200" dirty="0" err="1" smtClean="0">
                <a:solidFill>
                  <a:srgbClr val="140F00"/>
                </a:solidFill>
              </a:rPr>
              <a:t>Sv</a:t>
            </a:r>
            <a:endParaRPr lang="en-US" sz="3200" dirty="0" smtClean="0">
              <a:solidFill>
                <a:srgbClr val="140F00"/>
              </a:solidFill>
            </a:endParaRPr>
          </a:p>
          <a:p>
            <a:pPr marL="742950" lvl="2" indent="-342900">
              <a:buFontTx/>
              <a:buNone/>
              <a:defRPr/>
            </a:pPr>
            <a:endParaRPr lang="en-US" sz="2000" dirty="0" smtClean="0">
              <a:solidFill>
                <a:schemeClr val="tx1">
                  <a:lumMod val="40000"/>
                  <a:lumOff val="60000"/>
                </a:schemeClr>
              </a:solidFill>
            </a:endParaRPr>
          </a:p>
          <a:p>
            <a:pPr marL="742950" lvl="2" indent="-342900">
              <a:buFontTx/>
              <a:buNone/>
              <a:defRPr/>
            </a:pPr>
            <a:r>
              <a:rPr lang="en-US" sz="2000" dirty="0" smtClean="0">
                <a:solidFill>
                  <a:schemeClr val="tx1">
                    <a:lumMod val="40000"/>
                    <a:lumOff val="60000"/>
                  </a:schemeClr>
                </a:solidFill>
              </a:rPr>
              <a:t>          </a:t>
            </a:r>
            <a:r>
              <a:rPr lang="en-US" sz="2000" dirty="0" smtClean="0">
                <a:solidFill>
                  <a:srgbClr val="140F00"/>
                </a:solidFill>
              </a:rPr>
              <a:t>1 </a:t>
            </a:r>
            <a:r>
              <a:rPr lang="en-US" sz="2000" dirty="0" err="1" smtClean="0">
                <a:solidFill>
                  <a:srgbClr val="140F00"/>
                </a:solidFill>
              </a:rPr>
              <a:t>Sv</a:t>
            </a:r>
            <a:r>
              <a:rPr lang="en-US" sz="2000" dirty="0" smtClean="0">
                <a:solidFill>
                  <a:srgbClr val="140F00"/>
                </a:solidFill>
              </a:rPr>
              <a:t> = 100  </a:t>
            </a:r>
            <a:r>
              <a:rPr lang="en-US" sz="2000" dirty="0" err="1" smtClean="0">
                <a:solidFill>
                  <a:srgbClr val="140F00"/>
                </a:solidFill>
              </a:rPr>
              <a:t>rem</a:t>
            </a:r>
            <a:r>
              <a:rPr lang="en-US" sz="2000" dirty="0" smtClean="0">
                <a:solidFill>
                  <a:srgbClr val="140F00"/>
                </a:solidFill>
              </a:rPr>
              <a:t>		</a:t>
            </a:r>
          </a:p>
          <a:p>
            <a:pPr marL="742950" lvl="2" indent="-342900">
              <a:buFontTx/>
              <a:buNone/>
              <a:defRPr/>
            </a:pPr>
            <a:r>
              <a:rPr lang="en-US" sz="2000" dirty="0" smtClean="0">
                <a:solidFill>
                  <a:srgbClr val="140F00"/>
                </a:solidFill>
              </a:rPr>
              <a:t>       1 </a:t>
            </a:r>
            <a:r>
              <a:rPr lang="en-US" sz="2000" dirty="0" err="1" smtClean="0">
                <a:solidFill>
                  <a:srgbClr val="140F00"/>
                </a:solidFill>
              </a:rPr>
              <a:t>mSv</a:t>
            </a:r>
            <a:r>
              <a:rPr lang="en-US" sz="2000" dirty="0" smtClean="0">
                <a:solidFill>
                  <a:srgbClr val="140F00"/>
                </a:solidFill>
              </a:rPr>
              <a:t> = 100 </a:t>
            </a:r>
            <a:r>
              <a:rPr lang="en-US" sz="2000" dirty="0" err="1" smtClean="0">
                <a:solidFill>
                  <a:srgbClr val="140F00"/>
                </a:solidFill>
              </a:rPr>
              <a:t>mrem</a:t>
            </a:r>
            <a:endParaRPr lang="en-US" sz="2000" dirty="0" smtClean="0">
              <a:solidFill>
                <a:srgbClr val="140F00"/>
              </a:solidFill>
            </a:endParaRPr>
          </a:p>
          <a:p>
            <a:pPr marL="742950" lvl="2" indent="-342900">
              <a:buFontTx/>
              <a:buNone/>
              <a:defRPr/>
            </a:pPr>
            <a:r>
              <a:rPr lang="en-US" sz="2000" dirty="0" smtClean="0">
                <a:solidFill>
                  <a:srgbClr val="140F00"/>
                </a:solidFill>
              </a:rPr>
              <a:t>	    1 </a:t>
            </a:r>
            <a:r>
              <a:rPr lang="en-US" sz="2000" dirty="0" err="1" smtClean="0">
                <a:solidFill>
                  <a:srgbClr val="140F00"/>
                </a:solidFill>
                <a:latin typeface="Symbol" pitchFamily="18" charset="2"/>
              </a:rPr>
              <a:t>m</a:t>
            </a:r>
            <a:r>
              <a:rPr lang="en-US" sz="2000" dirty="0" err="1" smtClean="0">
                <a:solidFill>
                  <a:srgbClr val="140F00"/>
                </a:solidFill>
              </a:rPr>
              <a:t>Sv</a:t>
            </a:r>
            <a:r>
              <a:rPr lang="en-US" sz="2000" dirty="0" smtClean="0">
                <a:solidFill>
                  <a:srgbClr val="140F00"/>
                </a:solidFill>
              </a:rPr>
              <a:t> = 100 </a:t>
            </a:r>
            <a:r>
              <a:rPr lang="en-US" sz="2000" dirty="0" err="1" smtClean="0">
                <a:solidFill>
                  <a:srgbClr val="140F00"/>
                </a:solidFill>
                <a:latin typeface="Symbol" pitchFamily="18" charset="2"/>
              </a:rPr>
              <a:t>m</a:t>
            </a:r>
            <a:r>
              <a:rPr lang="en-US" sz="2000" dirty="0" err="1" smtClean="0">
                <a:solidFill>
                  <a:srgbClr val="140F00"/>
                </a:solidFill>
              </a:rPr>
              <a:t>rem</a:t>
            </a:r>
            <a:endParaRPr lang="en-US" sz="2000" dirty="0" smtClean="0">
              <a:solidFill>
                <a:srgbClr val="140F00"/>
              </a:solidFill>
            </a:endParaRPr>
          </a:p>
          <a:p>
            <a:pPr marL="742950" lvl="2" indent="-342900">
              <a:buFontTx/>
              <a:buNone/>
              <a:defRPr/>
            </a:pPr>
            <a:r>
              <a:rPr lang="en-US" sz="2000" dirty="0" smtClean="0">
                <a:solidFill>
                  <a:schemeClr val="tx1">
                    <a:lumMod val="40000"/>
                    <a:lumOff val="60000"/>
                  </a:schemeClr>
                </a:solidFill>
              </a:rPr>
              <a:t>	</a:t>
            </a:r>
          </a:p>
          <a:p>
            <a:pPr lvl="1">
              <a:buFontTx/>
              <a:buNone/>
              <a:defRPr/>
            </a:pPr>
            <a:endParaRPr lang="en-US" dirty="0" smtClean="0">
              <a:solidFill>
                <a:schemeClr val="tx1">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Average Annual Radiation Exposures:</a:t>
            </a:r>
            <a:br>
              <a:rPr lang="en-US" sz="3200" dirty="0" smtClean="0"/>
            </a:br>
            <a:r>
              <a:rPr lang="en-US" sz="3200" dirty="0" smtClean="0"/>
              <a:t>6.2 </a:t>
            </a:r>
            <a:r>
              <a:rPr lang="en-US" sz="3200" dirty="0" err="1" smtClean="0"/>
              <a:t>mSv</a:t>
            </a:r>
            <a:r>
              <a:rPr lang="en-US" sz="3200" dirty="0" smtClean="0"/>
              <a:t> = 620 </a:t>
            </a:r>
            <a:r>
              <a:rPr lang="en-US" sz="3200" dirty="0" err="1" smtClean="0"/>
              <a:t>mrem</a:t>
            </a:r>
            <a:endParaRPr lang="en-US" sz="3200" dirty="0"/>
          </a:p>
        </p:txBody>
      </p:sp>
      <p:sp>
        <p:nvSpPr>
          <p:cNvPr id="11" name="Content Placeholder 10"/>
          <p:cNvSpPr>
            <a:spLocks noGrp="1"/>
          </p:cNvSpPr>
          <p:nvPr>
            <p:ph idx="1"/>
          </p:nvPr>
        </p:nvSpPr>
        <p:spPr>
          <a:xfrm>
            <a:off x="228600" y="6248400"/>
            <a:ext cx="8229600" cy="609600"/>
          </a:xfrm>
        </p:spPr>
        <p:txBody>
          <a:bodyPr>
            <a:normAutofit/>
          </a:bodyPr>
          <a:lstStyle/>
          <a:p>
            <a:pPr>
              <a:buNone/>
            </a:pPr>
            <a:r>
              <a:rPr lang="en-US" sz="1400" i="1" dirty="0" smtClean="0">
                <a:solidFill>
                  <a:srgbClr val="140F00"/>
                </a:solidFill>
              </a:rPr>
              <a:t>Source: NCRP Report No. 160, Ionizing Radiation Exposure of the Population of the United States (2009)</a:t>
            </a:r>
          </a:p>
          <a:p>
            <a:endParaRPr lang="en-US" sz="1400" dirty="0"/>
          </a:p>
        </p:txBody>
      </p:sp>
      <p:pic>
        <p:nvPicPr>
          <p:cNvPr id="1026" name="Picture 2" descr="Pie chart showing 48% medical; 50% natural background and 2% consumer products from annual radiation exposures"/>
          <p:cNvPicPr>
            <a:picLocks noChangeAspect="1" noChangeArrowheads="1"/>
          </p:cNvPicPr>
          <p:nvPr/>
        </p:nvPicPr>
        <p:blipFill>
          <a:blip r:embed="rId3" cstate="print"/>
          <a:srcRect/>
          <a:stretch>
            <a:fillRect/>
          </a:stretch>
        </p:blipFill>
        <p:spPr bwMode="auto">
          <a:xfrm>
            <a:off x="1219200" y="1676400"/>
            <a:ext cx="6858000" cy="4572001"/>
          </a:xfrm>
          <a:prstGeom prst="rect">
            <a:avLst/>
          </a:prstGeom>
          <a:noFill/>
          <a:ln w="9525">
            <a:noFill/>
            <a:miter lim="800000"/>
            <a:headEnd/>
            <a:tailEnd/>
          </a:ln>
        </p:spPr>
      </p:pic>
      <p:sp>
        <p:nvSpPr>
          <p:cNvPr id="8" name="TextBox 7"/>
          <p:cNvSpPr txBox="1"/>
          <p:nvPr/>
        </p:nvSpPr>
        <p:spPr>
          <a:xfrm>
            <a:off x="5029200" y="2590800"/>
            <a:ext cx="1981200" cy="1015663"/>
          </a:xfrm>
          <a:prstGeom prst="rect">
            <a:avLst/>
          </a:prstGeom>
          <a:noFill/>
        </p:spPr>
        <p:txBody>
          <a:bodyPr wrap="square" rtlCol="0">
            <a:spAutoFit/>
          </a:bodyPr>
          <a:lstStyle/>
          <a:p>
            <a:pPr algn="ctr"/>
            <a:r>
              <a:rPr lang="en-US" sz="2000" dirty="0" smtClean="0">
                <a:solidFill>
                  <a:schemeClr val="bg2"/>
                </a:solidFill>
              </a:rPr>
              <a:t>Natural background</a:t>
            </a:r>
          </a:p>
          <a:p>
            <a:pPr algn="ctr"/>
            <a:r>
              <a:rPr lang="en-US" sz="2000" dirty="0" smtClean="0">
                <a:solidFill>
                  <a:schemeClr val="bg2"/>
                </a:solidFill>
              </a:rPr>
              <a:t>50%</a:t>
            </a:r>
            <a:endParaRPr lang="en-US" sz="2000" dirty="0">
              <a:solidFill>
                <a:schemeClr val="bg2"/>
              </a:solidFill>
            </a:endParaRPr>
          </a:p>
        </p:txBody>
      </p:sp>
      <p:sp>
        <p:nvSpPr>
          <p:cNvPr id="9" name="TextBox 8"/>
          <p:cNvSpPr txBox="1"/>
          <p:nvPr/>
        </p:nvSpPr>
        <p:spPr>
          <a:xfrm>
            <a:off x="5562600" y="1676400"/>
            <a:ext cx="2743200" cy="923330"/>
          </a:xfrm>
          <a:prstGeom prst="rect">
            <a:avLst/>
          </a:prstGeom>
          <a:noFill/>
        </p:spPr>
        <p:txBody>
          <a:bodyPr wrap="square" rtlCol="0">
            <a:spAutoFit/>
          </a:bodyPr>
          <a:lstStyle/>
          <a:p>
            <a:pPr algn="ctr"/>
            <a:r>
              <a:rPr lang="en-US" b="1" dirty="0" smtClean="0">
                <a:solidFill>
                  <a:schemeClr val="accent6"/>
                </a:solidFill>
              </a:rPr>
              <a:t>Consumer products, occupational</a:t>
            </a:r>
          </a:p>
          <a:p>
            <a:pPr algn="ctr"/>
            <a:r>
              <a:rPr lang="en-US" b="1" dirty="0" smtClean="0">
                <a:solidFill>
                  <a:schemeClr val="accent6"/>
                </a:solidFill>
              </a:rPr>
              <a:t>2%</a:t>
            </a:r>
            <a:endParaRPr lang="en-US" b="1" dirty="0">
              <a:solidFill>
                <a:schemeClr val="accent6"/>
              </a:solidFill>
            </a:endParaRPr>
          </a:p>
        </p:txBody>
      </p:sp>
      <p:sp>
        <p:nvSpPr>
          <p:cNvPr id="10" name="TextBox 9"/>
          <p:cNvSpPr txBox="1"/>
          <p:nvPr/>
        </p:nvSpPr>
        <p:spPr>
          <a:xfrm>
            <a:off x="2286000" y="2819400"/>
            <a:ext cx="1981200" cy="707886"/>
          </a:xfrm>
          <a:prstGeom prst="rect">
            <a:avLst/>
          </a:prstGeom>
          <a:noFill/>
        </p:spPr>
        <p:txBody>
          <a:bodyPr wrap="square" rtlCol="0">
            <a:spAutoFit/>
          </a:bodyPr>
          <a:lstStyle/>
          <a:p>
            <a:pPr algn="ctr"/>
            <a:r>
              <a:rPr lang="en-US" sz="2000" dirty="0" smtClean="0">
                <a:solidFill>
                  <a:schemeClr val="bg2"/>
                </a:solidFill>
              </a:rPr>
              <a:t>Medical</a:t>
            </a:r>
          </a:p>
          <a:p>
            <a:pPr algn="ctr"/>
            <a:r>
              <a:rPr lang="en-US" sz="2000" dirty="0" smtClean="0">
                <a:solidFill>
                  <a:schemeClr val="bg2"/>
                </a:solidFill>
              </a:rPr>
              <a:t>48%</a:t>
            </a:r>
            <a:endParaRPr lang="en-US" sz="2000" dirty="0">
              <a:solidFill>
                <a:schemeClr val="bg2"/>
              </a:solidFill>
            </a:endParaRPr>
          </a:p>
        </p:txBody>
      </p:sp>
      <p:cxnSp>
        <p:nvCxnSpPr>
          <p:cNvPr id="24" name="Straight Arrow Connector 23"/>
          <p:cNvCxnSpPr/>
          <p:nvPr/>
        </p:nvCxnSpPr>
        <p:spPr>
          <a:xfrm rot="5400000">
            <a:off x="4152106" y="2170906"/>
            <a:ext cx="533400"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19600" y="1905000"/>
            <a:ext cx="12954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295400"/>
            <a:ext cx="2819400" cy="4191000"/>
          </a:xfrm>
        </p:spPr>
        <p:txBody>
          <a:bodyPr>
            <a:normAutofit/>
          </a:bodyPr>
          <a:lstStyle/>
          <a:p>
            <a:r>
              <a:rPr lang="en-US" sz="3200" dirty="0" smtClean="0"/>
              <a:t>Average Annual </a:t>
            </a:r>
            <a:br>
              <a:rPr lang="en-US" sz="3200" dirty="0" smtClean="0"/>
            </a:br>
            <a:r>
              <a:rPr lang="en-US" sz="3200" dirty="0" smtClean="0"/>
              <a:t>Medical Exposures (U.S.)</a:t>
            </a:r>
            <a:endParaRPr lang="en-US" sz="3200" i="1" dirty="0" smtClean="0"/>
          </a:p>
        </p:txBody>
      </p:sp>
      <p:sp>
        <p:nvSpPr>
          <p:cNvPr id="6" name="Content Placeholder 5"/>
          <p:cNvSpPr>
            <a:spLocks noGrp="1"/>
          </p:cNvSpPr>
          <p:nvPr>
            <p:ph idx="1"/>
          </p:nvPr>
        </p:nvSpPr>
        <p:spPr>
          <a:xfrm>
            <a:off x="228600" y="6172200"/>
            <a:ext cx="8686800" cy="381000"/>
          </a:xfrm>
        </p:spPr>
        <p:txBody>
          <a:bodyPr>
            <a:normAutofit/>
          </a:bodyPr>
          <a:lstStyle/>
          <a:p>
            <a:pPr>
              <a:buNone/>
            </a:pPr>
            <a:r>
              <a:rPr lang="en-US" sz="1400" i="1" dirty="0" smtClean="0"/>
              <a:t>Data Source: NCRP Report No. 160, Ionizing Radiation Exposure of the Population of the United States (2009)</a:t>
            </a:r>
          </a:p>
        </p:txBody>
      </p:sp>
      <p:pic>
        <p:nvPicPr>
          <p:cNvPr id="2050" name="Picture 2" descr="comparing annual dos from 1980 to 2006"/>
          <p:cNvPicPr>
            <a:picLocks noChangeAspect="1" noChangeArrowheads="1"/>
          </p:cNvPicPr>
          <p:nvPr/>
        </p:nvPicPr>
        <p:blipFill>
          <a:blip r:embed="rId3" cstate="print"/>
          <a:srcRect/>
          <a:stretch>
            <a:fillRect/>
          </a:stretch>
        </p:blipFill>
        <p:spPr bwMode="auto">
          <a:xfrm>
            <a:off x="3352800" y="457200"/>
            <a:ext cx="5008248"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It’s all about dose</a:t>
            </a:r>
            <a:endParaRPr lang="en-US" dirty="0">
              <a:solidFill>
                <a:schemeClr val="tx1"/>
              </a:solidFill>
            </a:endParaRPr>
          </a:p>
        </p:txBody>
      </p:sp>
      <p:sp>
        <p:nvSpPr>
          <p:cNvPr id="7" name="Content Placeholder 6"/>
          <p:cNvSpPr>
            <a:spLocks noGrp="1"/>
          </p:cNvSpPr>
          <p:nvPr>
            <p:ph idx="1"/>
          </p:nvPr>
        </p:nvSpPr>
        <p:spPr>
          <a:xfrm>
            <a:off x="4038600" y="5105400"/>
            <a:ext cx="1828800" cy="1066800"/>
          </a:xfrm>
        </p:spPr>
        <p:txBody>
          <a:bodyPr>
            <a:normAutofit/>
          </a:bodyPr>
          <a:lstStyle/>
          <a:p>
            <a:pPr>
              <a:buNone/>
            </a:pPr>
            <a:r>
              <a:rPr lang="en-US" sz="2800" b="1" dirty="0" smtClean="0">
                <a:solidFill>
                  <a:srgbClr val="140F00"/>
                </a:solidFill>
              </a:rPr>
              <a:t>= 1 </a:t>
            </a:r>
            <a:r>
              <a:rPr lang="en-US" sz="2800" b="1" dirty="0" err="1" smtClean="0">
                <a:solidFill>
                  <a:srgbClr val="140F00"/>
                </a:solidFill>
              </a:rPr>
              <a:t>mrem</a:t>
            </a:r>
            <a:endParaRPr lang="en-US" sz="2800" b="1" dirty="0" smtClean="0">
              <a:solidFill>
                <a:srgbClr val="140F00"/>
              </a:solidFill>
            </a:endParaRPr>
          </a:p>
          <a:p>
            <a:pPr>
              <a:buNone/>
            </a:pPr>
            <a:r>
              <a:rPr lang="en-US" sz="2800" b="1" dirty="0" smtClean="0">
                <a:solidFill>
                  <a:srgbClr val="140F00"/>
                </a:solidFill>
              </a:rPr>
              <a:t>  (10 </a:t>
            </a:r>
            <a:r>
              <a:rPr lang="en-US" sz="2800" b="1" dirty="0" err="1" smtClean="0">
                <a:solidFill>
                  <a:srgbClr val="140F00"/>
                </a:solidFill>
                <a:latin typeface="Symbol" pitchFamily="18" charset="2"/>
              </a:rPr>
              <a:t>m</a:t>
            </a:r>
            <a:r>
              <a:rPr lang="en-US" sz="2800" b="1" dirty="0" err="1" smtClean="0">
                <a:solidFill>
                  <a:srgbClr val="140F00"/>
                </a:solidFill>
              </a:rPr>
              <a:t>Sv</a:t>
            </a:r>
            <a:r>
              <a:rPr lang="en-US" sz="2800" b="1" dirty="0" smtClean="0">
                <a:solidFill>
                  <a:srgbClr val="140F00"/>
                </a:solidFill>
              </a:rPr>
              <a:t>)</a:t>
            </a:r>
          </a:p>
          <a:p>
            <a:pPr>
              <a:buNone/>
            </a:pPr>
            <a:endParaRPr lang="en-US" sz="2800" dirty="0"/>
          </a:p>
        </p:txBody>
      </p:sp>
      <p:pic>
        <p:nvPicPr>
          <p:cNvPr id="5124" name="Picture 4" descr="stack of pinto beans"/>
          <p:cNvPicPr>
            <a:picLocks noChangeAspect="1" noChangeArrowheads="1"/>
          </p:cNvPicPr>
          <p:nvPr/>
        </p:nvPicPr>
        <p:blipFill>
          <a:blip r:embed="rId3" cstate="print"/>
          <a:srcRect/>
          <a:stretch>
            <a:fillRect/>
          </a:stretch>
        </p:blipFill>
        <p:spPr bwMode="auto">
          <a:xfrm>
            <a:off x="2057400" y="1752600"/>
            <a:ext cx="5264727" cy="2895600"/>
          </a:xfrm>
          <a:prstGeom prst="rect">
            <a:avLst/>
          </a:prstGeom>
          <a:noFill/>
        </p:spPr>
      </p:pic>
      <p:pic>
        <p:nvPicPr>
          <p:cNvPr id="5125" name="Picture 5" descr="1  pinto bean"/>
          <p:cNvPicPr>
            <a:picLocks noChangeAspect="1" noChangeArrowheads="1"/>
          </p:cNvPicPr>
          <p:nvPr/>
        </p:nvPicPr>
        <p:blipFill>
          <a:blip r:embed="rId4" cstate="print"/>
          <a:srcRect/>
          <a:stretch>
            <a:fillRect/>
          </a:stretch>
        </p:blipFill>
        <p:spPr bwMode="auto">
          <a:xfrm flipH="1" flipV="1">
            <a:off x="3352800" y="5105400"/>
            <a:ext cx="685800" cy="502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Typical Doses (</a:t>
            </a:r>
            <a:r>
              <a:rPr lang="en-US" dirty="0" err="1" smtClean="0"/>
              <a:t>mrem</a:t>
            </a:r>
            <a:r>
              <a:rPr lang="en-US" dirty="0" smtClean="0"/>
              <a:t> =      )</a:t>
            </a:r>
          </a:p>
        </p:txBody>
      </p:sp>
      <p:sp>
        <p:nvSpPr>
          <p:cNvPr id="13315" name="Content Placeholder 2"/>
          <p:cNvSpPr>
            <a:spLocks noGrp="1"/>
          </p:cNvSpPr>
          <p:nvPr>
            <p:ph idx="1"/>
          </p:nvPr>
        </p:nvSpPr>
        <p:spPr>
          <a:xfrm>
            <a:off x="685800" y="1493837"/>
            <a:ext cx="8229600" cy="5059363"/>
          </a:xfrm>
        </p:spPr>
        <p:txBody>
          <a:bodyPr>
            <a:normAutofit lnSpcReduction="10000"/>
          </a:bodyPr>
          <a:lstStyle/>
          <a:p>
            <a:pPr eaLnBrk="1" hangingPunct="1">
              <a:buFontTx/>
              <a:buNone/>
            </a:pPr>
            <a:r>
              <a:rPr lang="en-US" sz="2800" dirty="0" smtClean="0">
                <a:solidFill>
                  <a:srgbClr val="140F00"/>
                </a:solidFill>
              </a:rPr>
              <a:t>Airport Screening			       0.010</a:t>
            </a:r>
          </a:p>
          <a:p>
            <a:pPr eaLnBrk="1" hangingPunct="1">
              <a:buFontTx/>
              <a:buNone/>
            </a:pPr>
            <a:r>
              <a:rPr lang="en-US" sz="2800" dirty="0" smtClean="0">
                <a:solidFill>
                  <a:srgbClr val="140F00"/>
                </a:solidFill>
              </a:rPr>
              <a:t>NY to London by air                               5</a:t>
            </a:r>
          </a:p>
          <a:p>
            <a:pPr eaLnBrk="1" hangingPunct="1">
              <a:buFontTx/>
              <a:buNone/>
            </a:pPr>
            <a:r>
              <a:rPr lang="en-US" sz="2800" dirty="0" smtClean="0">
                <a:solidFill>
                  <a:srgbClr val="140F00"/>
                </a:solidFill>
              </a:rPr>
              <a:t>Chest X-Ray                                  	     10 </a:t>
            </a:r>
            <a:endParaRPr lang="en-US" sz="2800" i="1" dirty="0" smtClean="0">
              <a:solidFill>
                <a:srgbClr val="140F00"/>
              </a:solidFill>
            </a:endParaRPr>
          </a:p>
          <a:p>
            <a:pPr eaLnBrk="1" hangingPunct="1">
              <a:buFontTx/>
              <a:buNone/>
            </a:pPr>
            <a:r>
              <a:rPr lang="en-US" sz="2800" dirty="0" smtClean="0">
                <a:solidFill>
                  <a:srgbClr val="140F00"/>
                </a:solidFill>
              </a:rPr>
              <a:t>Natural bkgd. (annual)                  	   300</a:t>
            </a:r>
          </a:p>
          <a:p>
            <a:pPr eaLnBrk="1" hangingPunct="1">
              <a:buFontTx/>
              <a:buNone/>
            </a:pPr>
            <a:r>
              <a:rPr lang="en-US" sz="2800" dirty="0" smtClean="0">
                <a:solidFill>
                  <a:srgbClr val="140F00"/>
                </a:solidFill>
              </a:rPr>
              <a:t>CT Scan -Abdomen                   	1,000   </a:t>
            </a:r>
          </a:p>
          <a:p>
            <a:pPr eaLnBrk="1" hangingPunct="1">
              <a:buFontTx/>
              <a:buNone/>
            </a:pPr>
            <a:r>
              <a:rPr lang="en-US" sz="2800" dirty="0" smtClean="0">
                <a:solidFill>
                  <a:srgbClr val="140F00"/>
                </a:solidFill>
              </a:rPr>
              <a:t>Occupational annual limit         	5,000 </a:t>
            </a:r>
          </a:p>
          <a:p>
            <a:pPr eaLnBrk="1" hangingPunct="1">
              <a:buFontTx/>
              <a:buNone/>
            </a:pPr>
            <a:r>
              <a:rPr lang="en-US" sz="2800" dirty="0" smtClean="0">
                <a:solidFill>
                  <a:srgbClr val="140F00"/>
                </a:solidFill>
              </a:rPr>
              <a:t>50% survival (whole body)	      400,000</a:t>
            </a:r>
          </a:p>
          <a:p>
            <a:pPr eaLnBrk="1" hangingPunct="1">
              <a:buFontTx/>
              <a:buNone/>
            </a:pPr>
            <a:r>
              <a:rPr lang="en-US" sz="2800" dirty="0" smtClean="0">
                <a:solidFill>
                  <a:srgbClr val="140F00"/>
                </a:solidFill>
              </a:rPr>
              <a:t>Radiotherapy (tumor)           	   8,000,000</a:t>
            </a:r>
          </a:p>
          <a:p>
            <a:pPr eaLnBrk="1" hangingPunct="1">
              <a:buFontTx/>
              <a:buNone/>
            </a:pPr>
            <a:endParaRPr lang="en-US" sz="2800" dirty="0" smtClean="0">
              <a:solidFill>
                <a:srgbClr val="140F00"/>
              </a:solidFill>
            </a:endParaRPr>
          </a:p>
          <a:p>
            <a:pPr algn="ctr">
              <a:buNone/>
            </a:pPr>
            <a:r>
              <a:rPr lang="en-US" dirty="0" smtClean="0">
                <a:solidFill>
                  <a:srgbClr val="140F00"/>
                </a:solidFill>
              </a:rPr>
              <a:t>1 </a:t>
            </a:r>
            <a:r>
              <a:rPr lang="en-US" dirty="0" err="1" smtClean="0">
                <a:solidFill>
                  <a:srgbClr val="140F00"/>
                </a:solidFill>
              </a:rPr>
              <a:t>mrem</a:t>
            </a:r>
            <a:r>
              <a:rPr lang="en-US" dirty="0" smtClean="0">
                <a:solidFill>
                  <a:srgbClr val="140F00"/>
                </a:solidFill>
              </a:rPr>
              <a:t> = 10 </a:t>
            </a:r>
            <a:r>
              <a:rPr lang="en-US" dirty="0" err="1" smtClean="0">
                <a:solidFill>
                  <a:srgbClr val="140F00"/>
                </a:solidFill>
                <a:latin typeface="Symbol" pitchFamily="18" charset="2"/>
              </a:rPr>
              <a:t>m</a:t>
            </a:r>
            <a:r>
              <a:rPr lang="en-US" dirty="0" err="1" smtClean="0">
                <a:solidFill>
                  <a:srgbClr val="140F00"/>
                </a:solidFill>
              </a:rPr>
              <a:t>Sv</a:t>
            </a:r>
            <a:endParaRPr lang="en-US" dirty="0" smtClean="0">
              <a:solidFill>
                <a:srgbClr val="140F00"/>
              </a:solidFill>
            </a:endParaRPr>
          </a:p>
          <a:p>
            <a:pPr eaLnBrk="1" hangingPunct="1">
              <a:buFontTx/>
              <a:buNone/>
            </a:pPr>
            <a:endParaRPr lang="en-US" sz="2800" dirty="0" smtClean="0">
              <a:solidFill>
                <a:srgbClr val="140F00"/>
              </a:solidFill>
            </a:endParaRPr>
          </a:p>
          <a:p>
            <a:pPr eaLnBrk="1" hangingPunct="1">
              <a:buFontTx/>
              <a:buNone/>
            </a:pPr>
            <a:endParaRPr lang="en-US" sz="2800" dirty="0" smtClean="0">
              <a:solidFill>
                <a:srgbClr val="140F00"/>
              </a:solidFill>
            </a:endParaRPr>
          </a:p>
          <a:p>
            <a:endParaRPr lang="en-US" sz="2800" dirty="0" smtClean="0">
              <a:solidFill>
                <a:srgbClr val="140F00"/>
              </a:solidFill>
            </a:endParaRPr>
          </a:p>
        </p:txBody>
      </p:sp>
      <p:pic>
        <p:nvPicPr>
          <p:cNvPr id="4" name="Picture 5" descr=" 1 pinto bean"/>
          <p:cNvPicPr>
            <a:picLocks noChangeAspect="1" noChangeArrowheads="1"/>
          </p:cNvPicPr>
          <p:nvPr/>
        </p:nvPicPr>
        <p:blipFill>
          <a:blip r:embed="rId3" cstate="print"/>
          <a:srcRect/>
          <a:stretch>
            <a:fillRect/>
          </a:stretch>
        </p:blipFill>
        <p:spPr bwMode="auto">
          <a:xfrm flipH="1" flipV="1">
            <a:off x="6705600" y="609600"/>
            <a:ext cx="685800" cy="502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57200"/>
            <a:ext cx="8229600" cy="944562"/>
          </a:xfrm>
        </p:spPr>
        <p:txBody>
          <a:bodyPr/>
          <a:lstStyle/>
          <a:p>
            <a:r>
              <a:rPr lang="en-US" sz="3600" dirty="0" smtClean="0">
                <a:latin typeface="Arial" charset="0"/>
                <a:cs typeface="Arial" charset="0"/>
              </a:rPr>
              <a:t>Morning Agenda</a:t>
            </a:r>
          </a:p>
        </p:txBody>
      </p:sp>
      <p:sp>
        <p:nvSpPr>
          <p:cNvPr id="4" name="Content Placeholder 3"/>
          <p:cNvSpPr>
            <a:spLocks noGrp="1"/>
          </p:cNvSpPr>
          <p:nvPr>
            <p:ph sz="half" idx="1"/>
          </p:nvPr>
        </p:nvSpPr>
        <p:spPr>
          <a:xfrm>
            <a:off x="533400" y="1295400"/>
            <a:ext cx="8229600" cy="5029200"/>
          </a:xfrm>
        </p:spPr>
        <p:txBody>
          <a:bodyPr/>
          <a:lstStyle/>
          <a:p>
            <a:pPr>
              <a:buNone/>
            </a:pPr>
            <a:r>
              <a:rPr lang="en-US" sz="2400" b="1" dirty="0" smtClean="0">
                <a:solidFill>
                  <a:srgbClr val="140F00"/>
                </a:solidFill>
              </a:rPr>
              <a:t>  		  8:30 AM	Radiation Basics </a:t>
            </a:r>
            <a:r>
              <a:rPr lang="en-US" sz="2400" dirty="0" smtClean="0">
                <a:solidFill>
                  <a:srgbClr val="140F00"/>
                </a:solidFill>
              </a:rPr>
              <a:t>(Armin Ansari)</a:t>
            </a:r>
          </a:p>
          <a:p>
            <a:pPr>
              <a:buNone/>
            </a:pPr>
            <a:r>
              <a:rPr lang="en-US" sz="2400" b="1" dirty="0" smtClean="0">
                <a:solidFill>
                  <a:srgbClr val="140F00"/>
                </a:solidFill>
              </a:rPr>
              <a:t> </a:t>
            </a:r>
          </a:p>
          <a:p>
            <a:pPr>
              <a:buNone/>
            </a:pPr>
            <a:r>
              <a:rPr lang="en-US" sz="2400" b="1" dirty="0" smtClean="0">
                <a:solidFill>
                  <a:srgbClr val="140F00"/>
                </a:solidFill>
              </a:rPr>
              <a:t>		10:00 AM	** BREAK **</a:t>
            </a:r>
          </a:p>
          <a:p>
            <a:pPr>
              <a:buNone/>
            </a:pPr>
            <a:r>
              <a:rPr lang="en-US" sz="2400" b="1" dirty="0" smtClean="0">
                <a:solidFill>
                  <a:srgbClr val="140F00"/>
                </a:solidFill>
              </a:rPr>
              <a:t> </a:t>
            </a:r>
          </a:p>
          <a:p>
            <a:pPr>
              <a:buNone/>
            </a:pPr>
            <a:r>
              <a:rPr lang="en-US" sz="2400" b="1" dirty="0" smtClean="0">
                <a:solidFill>
                  <a:srgbClr val="140F00"/>
                </a:solidFill>
              </a:rPr>
              <a:t>		10:30 AM	Radiation Emergencies and Public 			Health  </a:t>
            </a:r>
            <a:r>
              <a:rPr lang="en-US" sz="2400" dirty="0" smtClean="0">
                <a:solidFill>
                  <a:srgbClr val="140F00"/>
                </a:solidFill>
              </a:rPr>
              <a:t>(Armin Ansari)</a:t>
            </a:r>
          </a:p>
          <a:p>
            <a:pPr>
              <a:buNone/>
            </a:pPr>
            <a:r>
              <a:rPr lang="en-US" sz="2400" b="1" dirty="0" smtClean="0">
                <a:solidFill>
                  <a:srgbClr val="140F00"/>
                </a:solidFill>
              </a:rPr>
              <a:t> </a:t>
            </a:r>
          </a:p>
          <a:p>
            <a:pPr>
              <a:buNone/>
            </a:pPr>
            <a:r>
              <a:rPr lang="en-US" sz="2400" b="1" dirty="0" smtClean="0">
                <a:solidFill>
                  <a:srgbClr val="140F00"/>
                </a:solidFill>
              </a:rPr>
              <a:t>		11:30 AM	Role of the Medical Reserve Corps</a:t>
            </a:r>
          </a:p>
          <a:p>
            <a:pPr>
              <a:buNone/>
            </a:pPr>
            <a:r>
              <a:rPr lang="en-US" sz="2400" dirty="0" smtClean="0">
                <a:solidFill>
                  <a:srgbClr val="140F00"/>
                </a:solidFill>
              </a:rPr>
              <a:t>				(Sherwin Levinson)</a:t>
            </a:r>
            <a:r>
              <a:rPr lang="en-US" sz="2400" b="1" dirty="0" smtClean="0">
                <a:solidFill>
                  <a:srgbClr val="140F00"/>
                </a:solidFill>
              </a:rPr>
              <a:t> </a:t>
            </a:r>
          </a:p>
          <a:p>
            <a:pPr>
              <a:buNone/>
            </a:pPr>
            <a:r>
              <a:rPr lang="en-US" sz="2400" b="1" dirty="0" smtClean="0">
                <a:solidFill>
                  <a:srgbClr val="140F00"/>
                </a:solidFill>
              </a:rPr>
              <a:t> </a:t>
            </a:r>
          </a:p>
          <a:p>
            <a:pPr>
              <a:buNone/>
            </a:pPr>
            <a:r>
              <a:rPr lang="en-US" sz="2400" b="1" dirty="0" smtClean="0">
                <a:solidFill>
                  <a:srgbClr val="140F00"/>
                </a:solidFill>
              </a:rPr>
              <a:t>	  12:00 – 1:30 PM	LUNCH (on our own)</a:t>
            </a:r>
            <a:endParaRPr lang="en-US" sz="2400" dirty="0" smtClean="0">
              <a:solidFill>
                <a:srgbClr val="140F00"/>
              </a:solidFill>
            </a:endParaRPr>
          </a:p>
          <a:p>
            <a:pPr>
              <a:buNone/>
            </a:pPr>
            <a:endParaRPr lang="en-US" sz="2400" b="1" dirty="0">
              <a:solidFill>
                <a:srgbClr val="140F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57200"/>
            <a:ext cx="8229600" cy="1143000"/>
          </a:xfrm>
        </p:spPr>
        <p:txBody>
          <a:bodyPr/>
          <a:lstStyle/>
          <a:p>
            <a:r>
              <a:rPr lang="en-US" dirty="0" smtClean="0"/>
              <a:t>Radiation Protection</a:t>
            </a:r>
          </a:p>
        </p:txBody>
      </p:sp>
      <p:sp>
        <p:nvSpPr>
          <p:cNvPr id="7171" name="Content Placeholder 2"/>
          <p:cNvSpPr>
            <a:spLocks noGrp="1"/>
          </p:cNvSpPr>
          <p:nvPr>
            <p:ph idx="1"/>
          </p:nvPr>
        </p:nvSpPr>
        <p:spPr/>
        <p:txBody>
          <a:bodyPr/>
          <a:lstStyle/>
          <a:p>
            <a:r>
              <a:rPr lang="en-US" dirty="0" smtClean="0">
                <a:solidFill>
                  <a:srgbClr val="140F00"/>
                </a:solidFill>
              </a:rPr>
              <a:t>Time</a:t>
            </a:r>
          </a:p>
          <a:p>
            <a:r>
              <a:rPr lang="en-US" dirty="0" smtClean="0">
                <a:solidFill>
                  <a:srgbClr val="140F00"/>
                </a:solidFill>
              </a:rPr>
              <a:t>Distance</a:t>
            </a:r>
          </a:p>
          <a:p>
            <a:r>
              <a:rPr lang="en-US" dirty="0" smtClean="0">
                <a:solidFill>
                  <a:srgbClr val="140F00"/>
                </a:solidFill>
              </a:rPr>
              <a:t>Shielding</a:t>
            </a:r>
          </a:p>
          <a:p>
            <a:endParaRPr lang="en-US" dirty="0" smtClean="0">
              <a:solidFill>
                <a:srgbClr val="140F00"/>
              </a:solidFill>
            </a:endParaRPr>
          </a:p>
          <a:p>
            <a:pPr algn="ctr">
              <a:buNone/>
            </a:pPr>
            <a:r>
              <a:rPr lang="en-US" dirty="0" smtClean="0">
                <a:solidFill>
                  <a:srgbClr val="140F00"/>
                </a:solidFill>
              </a:rPr>
              <a:t>Guiding principle for controlling exposures:</a:t>
            </a:r>
          </a:p>
          <a:p>
            <a:pPr algn="ctr">
              <a:buNone/>
            </a:pPr>
            <a:r>
              <a:rPr lang="en-US" dirty="0" smtClean="0">
                <a:solidFill>
                  <a:srgbClr val="140F00"/>
                </a:solidFill>
              </a:rPr>
              <a:t>ALARA</a:t>
            </a:r>
          </a:p>
          <a:p>
            <a:pPr algn="ctr">
              <a:buNone/>
            </a:pPr>
            <a:r>
              <a:rPr lang="en-US" u="sng" dirty="0" smtClean="0">
                <a:solidFill>
                  <a:srgbClr val="140F00"/>
                </a:solidFill>
              </a:rPr>
              <a:t>A</a:t>
            </a:r>
            <a:r>
              <a:rPr lang="en-US" dirty="0" smtClean="0">
                <a:solidFill>
                  <a:srgbClr val="140F00"/>
                </a:solidFill>
              </a:rPr>
              <a:t>s </a:t>
            </a:r>
            <a:r>
              <a:rPr lang="en-US" u="sng" dirty="0" smtClean="0">
                <a:solidFill>
                  <a:srgbClr val="140F00"/>
                </a:solidFill>
              </a:rPr>
              <a:t>L</a:t>
            </a:r>
            <a:r>
              <a:rPr lang="en-US" dirty="0" smtClean="0">
                <a:solidFill>
                  <a:srgbClr val="140F00"/>
                </a:solidFill>
              </a:rPr>
              <a:t>ow </a:t>
            </a:r>
            <a:r>
              <a:rPr lang="en-US" u="sng" dirty="0" smtClean="0">
                <a:solidFill>
                  <a:srgbClr val="140F00"/>
                </a:solidFill>
              </a:rPr>
              <a:t>A</a:t>
            </a:r>
            <a:r>
              <a:rPr lang="en-US" dirty="0" smtClean="0">
                <a:solidFill>
                  <a:srgbClr val="140F00"/>
                </a:solidFill>
              </a:rPr>
              <a:t>s </a:t>
            </a:r>
            <a:r>
              <a:rPr lang="en-US" u="sng" dirty="0" smtClean="0">
                <a:solidFill>
                  <a:srgbClr val="140F00"/>
                </a:solidFill>
              </a:rPr>
              <a:t>R</a:t>
            </a:r>
            <a:r>
              <a:rPr lang="en-US" dirty="0" smtClean="0">
                <a:solidFill>
                  <a:srgbClr val="140F00"/>
                </a:solidFill>
              </a:rPr>
              <a:t>easonably </a:t>
            </a:r>
            <a:r>
              <a:rPr lang="en-US" u="sng" dirty="0" smtClean="0">
                <a:solidFill>
                  <a:srgbClr val="140F00"/>
                </a:solidFill>
              </a:rPr>
              <a:t>A</a:t>
            </a:r>
            <a:r>
              <a:rPr lang="en-US" dirty="0" smtClean="0">
                <a:solidFill>
                  <a:srgbClr val="140F00"/>
                </a:solidFill>
              </a:rPr>
              <a:t>chievable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Rot="1" noChangeArrowheads="1"/>
          </p:cNvSpPr>
          <p:nvPr>
            <p:ph type="title" idx="4294967295"/>
          </p:nvPr>
        </p:nvSpPr>
        <p:spPr>
          <a:xfrm>
            <a:off x="3048000" y="304800"/>
            <a:ext cx="6096000" cy="868363"/>
          </a:xfrm>
          <a:prstGeom prst="rect">
            <a:avLst/>
          </a:prstGeom>
          <a:noFill/>
        </p:spPr>
        <p:txBody>
          <a:bodyPr lIns="90488" tIns="44450" rIns="90488" bIns="44450"/>
          <a:lstStyle/>
          <a:p>
            <a:r>
              <a:rPr lang="en-US" dirty="0" smtClean="0">
                <a:latin typeface="FrnkGothITC Bk BT" pitchFamily="34" charset="0"/>
              </a:rPr>
              <a:t>Shielding</a:t>
            </a:r>
          </a:p>
        </p:txBody>
      </p:sp>
      <p:grpSp>
        <p:nvGrpSpPr>
          <p:cNvPr id="7" name="Group 6" descr="left: graphic of buidlings at small stories (1-5)  as shields of unshielded vs shielded dose&#10;right: graphic of an office building as shields of unshielded vs shielded dose"/>
          <p:cNvGrpSpPr/>
          <p:nvPr/>
        </p:nvGrpSpPr>
        <p:grpSpPr>
          <a:xfrm>
            <a:off x="457200" y="1219200"/>
            <a:ext cx="8223250" cy="4419600"/>
            <a:chOff x="457200" y="1219200"/>
            <a:chExt cx="8223250" cy="4419600"/>
          </a:xfrm>
        </p:grpSpPr>
        <p:pic>
          <p:nvPicPr>
            <p:cNvPr id="31748" name="Picture 4"/>
            <p:cNvPicPr>
              <a:picLocks noChangeAspect="1" noChangeArrowheads="1"/>
            </p:cNvPicPr>
            <p:nvPr/>
          </p:nvPicPr>
          <p:blipFill>
            <a:blip r:embed="rId3" cstate="print"/>
            <a:srcRect/>
            <a:stretch>
              <a:fillRect/>
            </a:stretch>
          </p:blipFill>
          <p:spPr bwMode="auto">
            <a:xfrm>
              <a:off x="5257800" y="1219200"/>
              <a:ext cx="3422650" cy="4419600"/>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457200" y="1295400"/>
              <a:ext cx="4724400" cy="4264025"/>
            </a:xfrm>
            <a:prstGeom prst="rect">
              <a:avLst/>
            </a:prstGeom>
            <a:noFill/>
            <a:ln w="9525">
              <a:noFill/>
              <a:miter lim="800000"/>
              <a:headEnd/>
              <a:tailEnd/>
            </a:ln>
          </p:spPr>
        </p:pic>
      </p:grpSp>
      <p:sp>
        <p:nvSpPr>
          <p:cNvPr id="6" name="TextBox 5"/>
          <p:cNvSpPr txBox="1"/>
          <p:nvPr/>
        </p:nvSpPr>
        <p:spPr>
          <a:xfrm>
            <a:off x="1676400" y="6477000"/>
            <a:ext cx="6629400" cy="307777"/>
          </a:xfrm>
          <a:prstGeom prst="rect">
            <a:avLst/>
          </a:prstGeom>
          <a:noFill/>
        </p:spPr>
        <p:txBody>
          <a:bodyPr wrap="square" rtlCol="0">
            <a:spAutoFit/>
          </a:bodyPr>
          <a:lstStyle/>
          <a:p>
            <a:r>
              <a:rPr lang="en-US" sz="1400" i="1" dirty="0" smtClean="0">
                <a:solidFill>
                  <a:schemeClr val="bg2"/>
                </a:solidFill>
              </a:rPr>
              <a:t>Source: Planning Guidance for Response to a Nuclear detonation, 2010.</a:t>
            </a:r>
            <a:endParaRPr lang="en-US" sz="1400" i="1" dirty="0">
              <a:solidFill>
                <a:schemeClr val="bg2"/>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man cell effect from radiation from repaired to altered to dead"/>
          <p:cNvPicPr>
            <a:picLocks noChangeAspect="1" noChangeArrowheads="1"/>
          </p:cNvPicPr>
          <p:nvPr/>
        </p:nvPicPr>
        <p:blipFill>
          <a:blip r:embed="rId3" cstate="print"/>
          <a:srcRect/>
          <a:stretch>
            <a:fillRect/>
          </a:stretch>
        </p:blipFill>
        <p:spPr bwMode="auto">
          <a:xfrm>
            <a:off x="304800" y="304800"/>
            <a:ext cx="8534400" cy="6172200"/>
          </a:xfrm>
          <a:prstGeom prst="rect">
            <a:avLst/>
          </a:prstGeom>
          <a:noFill/>
          <a:ln w="9525">
            <a:noFill/>
            <a:miter lim="800000"/>
            <a:headEnd/>
            <a:tailEnd/>
          </a:ln>
        </p:spPr>
      </p:pic>
      <p:sp>
        <p:nvSpPr>
          <p:cNvPr id="7170" name="Title 1"/>
          <p:cNvSpPr>
            <a:spLocks noGrp="1"/>
          </p:cNvSpPr>
          <p:nvPr>
            <p:ph type="title"/>
          </p:nvPr>
        </p:nvSpPr>
        <p:spPr>
          <a:xfrm>
            <a:off x="4495800" y="304800"/>
            <a:ext cx="4648200" cy="762000"/>
          </a:xfrm>
        </p:spPr>
        <p:txBody>
          <a:bodyPr/>
          <a:lstStyle/>
          <a:p>
            <a:r>
              <a:rPr lang="en-US" dirty="0" smtClean="0">
                <a:solidFill>
                  <a:schemeClr val="bg1"/>
                </a:solidFill>
              </a:rPr>
              <a:t>Health Effects</a:t>
            </a:r>
          </a:p>
        </p:txBody>
      </p:sp>
      <p:sp>
        <p:nvSpPr>
          <p:cNvPr id="5" name="TextBox 4"/>
          <p:cNvSpPr txBox="1"/>
          <p:nvPr/>
        </p:nvSpPr>
        <p:spPr>
          <a:xfrm>
            <a:off x="1752600" y="6519446"/>
            <a:ext cx="6781800" cy="338554"/>
          </a:xfrm>
          <a:prstGeom prst="rect">
            <a:avLst/>
          </a:prstGeom>
          <a:noFill/>
        </p:spPr>
        <p:txBody>
          <a:bodyPr wrap="square" rtlCol="0">
            <a:spAutoFit/>
          </a:bodyPr>
          <a:lstStyle/>
          <a:p>
            <a:r>
              <a:rPr lang="en-US" sz="1600" i="1" dirty="0" smtClean="0"/>
              <a:t>Source: A. Ansari, Radiation Threats and Your Safety, 2010.</a:t>
            </a:r>
            <a:endParaRPr lang="en-US" sz="1600" i="1" dirty="0"/>
          </a:p>
        </p:txBody>
      </p:sp>
      <p:pic>
        <p:nvPicPr>
          <p:cNvPr id="6" name="Picture 3" descr="abstract_dna_psp_wallpaper_77131.jpg"/>
          <p:cNvPicPr>
            <a:picLocks noChangeAspect="1"/>
          </p:cNvPicPr>
          <p:nvPr/>
        </p:nvPicPr>
        <p:blipFill>
          <a:blip r:embed="rId4" cstate="print"/>
          <a:srcRect/>
          <a:stretch>
            <a:fillRect/>
          </a:stretch>
        </p:blipFill>
        <p:spPr bwMode="auto">
          <a:xfrm>
            <a:off x="304800" y="304800"/>
            <a:ext cx="2400300" cy="1360609"/>
          </a:xfrm>
          <a:prstGeom prst="rect">
            <a:avLst/>
          </a:prstGeom>
          <a:noFill/>
          <a:ln w="88900" cap="sq">
            <a:no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33400"/>
            <a:ext cx="8229600" cy="1143000"/>
          </a:xfrm>
        </p:spPr>
        <p:txBody>
          <a:bodyPr/>
          <a:lstStyle/>
          <a:p>
            <a:r>
              <a:rPr lang="en-US" dirty="0" smtClean="0"/>
              <a:t>Human Health Effects</a:t>
            </a:r>
          </a:p>
        </p:txBody>
      </p:sp>
      <p:sp>
        <p:nvSpPr>
          <p:cNvPr id="18435" name="Rectangle 3"/>
          <p:cNvSpPr>
            <a:spLocks noGrp="1" noChangeArrowheads="1"/>
          </p:cNvSpPr>
          <p:nvPr>
            <p:ph idx="1"/>
          </p:nvPr>
        </p:nvSpPr>
        <p:spPr>
          <a:xfrm>
            <a:off x="381000" y="1752600"/>
            <a:ext cx="8229600" cy="4495800"/>
          </a:xfrm>
        </p:spPr>
        <p:txBody>
          <a:bodyPr/>
          <a:lstStyle/>
          <a:p>
            <a:pPr>
              <a:buFontTx/>
              <a:buNone/>
            </a:pPr>
            <a:r>
              <a:rPr lang="en-US" dirty="0" smtClean="0">
                <a:solidFill>
                  <a:srgbClr val="140F00"/>
                </a:solidFill>
              </a:rPr>
              <a:t>Depending on radiation dose, dose rate, and other parameters (e.g., age): </a:t>
            </a:r>
          </a:p>
          <a:p>
            <a:endParaRPr lang="en-US" dirty="0" smtClean="0">
              <a:solidFill>
                <a:srgbClr val="140F00"/>
              </a:solidFill>
            </a:endParaRPr>
          </a:p>
          <a:p>
            <a:r>
              <a:rPr lang="en-US" dirty="0" smtClean="0">
                <a:solidFill>
                  <a:srgbClr val="140F00"/>
                </a:solidFill>
              </a:rPr>
              <a:t>Acute effects (acute radiation syndrome) </a:t>
            </a:r>
          </a:p>
          <a:p>
            <a:r>
              <a:rPr lang="en-US" dirty="0" smtClean="0">
                <a:solidFill>
                  <a:srgbClr val="140F00"/>
                </a:solidFill>
              </a:rPr>
              <a:t>Late effects (cancer)</a:t>
            </a:r>
          </a:p>
          <a:p>
            <a:r>
              <a:rPr lang="en-US" dirty="0" smtClean="0">
                <a:solidFill>
                  <a:srgbClr val="140F00"/>
                </a:solidFill>
              </a:rPr>
              <a:t>No observable effects</a:t>
            </a:r>
          </a:p>
          <a:p>
            <a:endParaRPr lang="en-US" dirty="0" smtClean="0">
              <a:solidFill>
                <a:srgbClr val="140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04800"/>
            <a:ext cx="8229600" cy="1143000"/>
          </a:xfrm>
        </p:spPr>
        <p:txBody>
          <a:bodyPr/>
          <a:lstStyle/>
          <a:p>
            <a:pPr>
              <a:defRPr/>
            </a:pPr>
            <a:r>
              <a:rPr lang="en-US" dirty="0" smtClean="0">
                <a:latin typeface="+mn-lt"/>
              </a:rPr>
              <a:t>Late Effects (cancer)</a:t>
            </a:r>
          </a:p>
        </p:txBody>
      </p:sp>
      <p:sp>
        <p:nvSpPr>
          <p:cNvPr id="19459" name="Content Placeholder 2"/>
          <p:cNvSpPr>
            <a:spLocks noGrp="1"/>
          </p:cNvSpPr>
          <p:nvPr>
            <p:ph idx="1"/>
          </p:nvPr>
        </p:nvSpPr>
        <p:spPr/>
        <p:txBody>
          <a:bodyPr/>
          <a:lstStyle/>
          <a:p>
            <a:r>
              <a:rPr lang="en-US" dirty="0" smtClean="0">
                <a:solidFill>
                  <a:srgbClr val="140F00"/>
                </a:solidFill>
              </a:rPr>
              <a:t>Most cancers can be induced by</a:t>
            </a:r>
          </a:p>
          <a:p>
            <a:pPr>
              <a:buFontTx/>
              <a:buNone/>
            </a:pPr>
            <a:r>
              <a:rPr lang="en-US" dirty="0" smtClean="0">
                <a:solidFill>
                  <a:srgbClr val="140F00"/>
                </a:solidFill>
              </a:rPr>
              <a:t>	radiation</a:t>
            </a:r>
          </a:p>
          <a:p>
            <a:r>
              <a:rPr lang="en-US" dirty="0" smtClean="0">
                <a:solidFill>
                  <a:srgbClr val="140F00"/>
                </a:solidFill>
              </a:rPr>
              <a:t>Clear evidence for leukemia, breast,</a:t>
            </a:r>
          </a:p>
          <a:p>
            <a:pPr>
              <a:buFontTx/>
              <a:buNone/>
            </a:pPr>
            <a:r>
              <a:rPr lang="en-US" dirty="0" smtClean="0">
                <a:solidFill>
                  <a:srgbClr val="140F00"/>
                </a:solidFill>
              </a:rPr>
              <a:t>	thyroid, salivary glands, stomach, colon, lung (&amp; others)</a:t>
            </a:r>
          </a:p>
          <a:p>
            <a:r>
              <a:rPr lang="en-US" dirty="0" smtClean="0">
                <a:solidFill>
                  <a:srgbClr val="140F00"/>
                </a:solidFill>
              </a:rPr>
              <a:t>Young age at exposure increases risk</a:t>
            </a:r>
          </a:p>
          <a:p>
            <a:r>
              <a:rPr lang="en-US" dirty="0" smtClean="0">
                <a:solidFill>
                  <a:srgbClr val="140F00"/>
                </a:solidFill>
              </a:rPr>
              <a:t>Risk persists throughout life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sz="4400" dirty="0" smtClean="0">
                <a:latin typeface="Arial" pitchFamily="34" charset="0"/>
                <a:cs typeface="Arial" pitchFamily="34" charset="0"/>
              </a:rPr>
              <a:t>Review Fundamentals</a:t>
            </a:r>
            <a:endParaRPr lang="en-US" dirty="0"/>
          </a:p>
        </p:txBody>
      </p:sp>
      <p:sp>
        <p:nvSpPr>
          <p:cNvPr id="5" name="Content Placeholder 3"/>
          <p:cNvSpPr>
            <a:spLocks noGrp="1"/>
          </p:cNvSpPr>
          <p:nvPr>
            <p:ph sz="half" idx="1"/>
          </p:nvPr>
        </p:nvSpPr>
        <p:spPr>
          <a:xfrm>
            <a:off x="457200" y="1600200"/>
            <a:ext cx="4953000" cy="4525963"/>
          </a:xfrm>
        </p:spPr>
        <p:txBody>
          <a:bodyPr>
            <a:noAutofit/>
          </a:bodyPr>
          <a:lstStyle/>
          <a:p>
            <a:pPr eaLnBrk="1" fontAlgn="auto" hangingPunct="1">
              <a:lnSpc>
                <a:spcPct val="90000"/>
              </a:lnSpc>
              <a:spcAft>
                <a:spcPts val="0"/>
              </a:spcAft>
              <a:buFontTx/>
              <a:buNone/>
              <a:defRPr/>
            </a:pPr>
            <a:r>
              <a:rPr lang="en-US" sz="3200" b="0" dirty="0" smtClean="0">
                <a:solidFill>
                  <a:srgbClr val="140F00"/>
                </a:solidFill>
              </a:rPr>
              <a:t>Difference between:</a:t>
            </a:r>
          </a:p>
          <a:p>
            <a:pPr eaLnBrk="1" fontAlgn="auto" hangingPunct="1">
              <a:lnSpc>
                <a:spcPct val="90000"/>
              </a:lnSpc>
              <a:spcAft>
                <a:spcPts val="0"/>
              </a:spcAft>
              <a:buFontTx/>
              <a:buNone/>
              <a:defRPr/>
            </a:pPr>
            <a:r>
              <a:rPr lang="en-US" sz="3200" dirty="0" smtClean="0">
                <a:solidFill>
                  <a:srgbClr val="140F00"/>
                </a:solidFill>
              </a:rPr>
              <a:t>			 – Radioactive material</a:t>
            </a:r>
          </a:p>
          <a:p>
            <a:pPr eaLnBrk="1" fontAlgn="auto" hangingPunct="1">
              <a:lnSpc>
                <a:spcPct val="90000"/>
              </a:lnSpc>
              <a:spcAft>
                <a:spcPts val="0"/>
              </a:spcAft>
              <a:buFontTx/>
              <a:buNone/>
              <a:defRPr/>
            </a:pPr>
            <a:r>
              <a:rPr lang="en-US" sz="3200" dirty="0" smtClean="0">
                <a:solidFill>
                  <a:srgbClr val="140F00"/>
                </a:solidFill>
              </a:rPr>
              <a:t>			 – Radiation</a:t>
            </a:r>
          </a:p>
          <a:p>
            <a:pPr eaLnBrk="1" fontAlgn="auto" hangingPunct="1">
              <a:lnSpc>
                <a:spcPct val="90000"/>
              </a:lnSpc>
              <a:spcAft>
                <a:spcPts val="0"/>
              </a:spcAft>
              <a:buFontTx/>
              <a:buNone/>
              <a:defRPr/>
            </a:pPr>
            <a:endParaRPr lang="en-US" sz="3200" dirty="0" smtClean="0">
              <a:solidFill>
                <a:srgbClr val="140F00"/>
              </a:solidFill>
            </a:endParaRPr>
          </a:p>
          <a:p>
            <a:pPr eaLnBrk="1" fontAlgn="auto" hangingPunct="1">
              <a:lnSpc>
                <a:spcPct val="90000"/>
              </a:lnSpc>
              <a:spcAft>
                <a:spcPts val="0"/>
              </a:spcAft>
              <a:buFontTx/>
              <a:buNone/>
              <a:defRPr/>
            </a:pPr>
            <a:r>
              <a:rPr lang="en-US" sz="3200" b="0" dirty="0" smtClean="0">
                <a:solidFill>
                  <a:srgbClr val="140F00"/>
                </a:solidFill>
              </a:rPr>
              <a:t>Difference between being:</a:t>
            </a:r>
          </a:p>
          <a:p>
            <a:pPr eaLnBrk="1" fontAlgn="auto" hangingPunct="1">
              <a:lnSpc>
                <a:spcPct val="90000"/>
              </a:lnSpc>
              <a:spcAft>
                <a:spcPts val="0"/>
              </a:spcAft>
              <a:buFontTx/>
              <a:buNone/>
              <a:defRPr/>
            </a:pPr>
            <a:r>
              <a:rPr lang="en-US" sz="3200" dirty="0" smtClean="0">
                <a:solidFill>
                  <a:srgbClr val="140F00"/>
                </a:solidFill>
              </a:rPr>
              <a:t>			</a:t>
            </a:r>
            <a:r>
              <a:rPr lang="en-US" sz="3200" b="1" dirty="0" smtClean="0">
                <a:solidFill>
                  <a:srgbClr val="140F00"/>
                </a:solidFill>
              </a:rPr>
              <a:t>– Contaminated </a:t>
            </a:r>
          </a:p>
          <a:p>
            <a:pPr eaLnBrk="1" fontAlgn="auto" hangingPunct="1">
              <a:lnSpc>
                <a:spcPct val="90000"/>
              </a:lnSpc>
              <a:spcAft>
                <a:spcPts val="0"/>
              </a:spcAft>
              <a:buFontTx/>
              <a:buNone/>
              <a:defRPr/>
            </a:pPr>
            <a:r>
              <a:rPr lang="en-US" sz="3200" b="1" dirty="0" smtClean="0">
                <a:solidFill>
                  <a:srgbClr val="140F00"/>
                </a:solidFill>
              </a:rPr>
              <a:t>			– Irradiated (exposed)</a:t>
            </a:r>
          </a:p>
        </p:txBody>
      </p:sp>
      <p:sp>
        <p:nvSpPr>
          <p:cNvPr id="8" name="Content Placeholder 7"/>
          <p:cNvSpPr>
            <a:spLocks noGrp="1"/>
          </p:cNvSpPr>
          <p:nvPr>
            <p:ph sz="half" idx="2"/>
          </p:nvPr>
        </p:nvSpPr>
        <p:spPr>
          <a:xfrm>
            <a:off x="7010400" y="4343400"/>
            <a:ext cx="1981200" cy="914400"/>
          </a:xfrm>
        </p:spPr>
        <p:txBody>
          <a:bodyPr>
            <a:normAutofit fontScale="92500" lnSpcReduction="10000"/>
          </a:bodyPr>
          <a:lstStyle/>
          <a:p>
            <a:pPr>
              <a:buNone/>
            </a:pPr>
            <a:r>
              <a:rPr lang="en-US" b="1" dirty="0" smtClean="0">
                <a:solidFill>
                  <a:srgbClr val="140F00"/>
                </a:solidFill>
                <a:latin typeface="Myriad Web Pro" charset="0"/>
              </a:rPr>
              <a:t>External &amp;</a:t>
            </a:r>
          </a:p>
          <a:p>
            <a:pPr>
              <a:buNone/>
            </a:pPr>
            <a:r>
              <a:rPr lang="en-US" b="1" dirty="0" smtClean="0">
                <a:solidFill>
                  <a:srgbClr val="140F00"/>
                </a:solidFill>
                <a:latin typeface="Myriad Web Pro" charset="0"/>
              </a:rPr>
              <a:t>Internal</a:t>
            </a:r>
          </a:p>
          <a:p>
            <a:pPr>
              <a:buNone/>
            </a:pPr>
            <a:endParaRPr lang="en-US" dirty="0"/>
          </a:p>
        </p:txBody>
      </p:sp>
      <p:cxnSp>
        <p:nvCxnSpPr>
          <p:cNvPr id="7" name="Straight Arrow Connector 6"/>
          <p:cNvCxnSpPr/>
          <p:nvPr/>
        </p:nvCxnSpPr>
        <p:spPr>
          <a:xfrm>
            <a:off x="5410200" y="4648200"/>
            <a:ext cx="1600200" cy="1588"/>
          </a:xfrm>
          <a:prstGeom prst="straightConnector1">
            <a:avLst/>
          </a:prstGeom>
          <a:ln w="38100">
            <a:solidFill>
              <a:schemeClr val="tx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81000"/>
            <a:ext cx="8229600" cy="1143000"/>
          </a:xfrm>
        </p:spPr>
        <p:txBody>
          <a:bodyPr/>
          <a:lstStyle/>
          <a:p>
            <a:pPr eaLnBrk="1" hangingPunct="1"/>
            <a:r>
              <a:rPr lang="en-US" dirty="0" smtClean="0"/>
              <a:t>Summary: Key Points </a:t>
            </a:r>
          </a:p>
        </p:txBody>
      </p:sp>
      <p:sp>
        <p:nvSpPr>
          <p:cNvPr id="7" name="Content Placeholder 6"/>
          <p:cNvSpPr>
            <a:spLocks noGrp="1"/>
          </p:cNvSpPr>
          <p:nvPr>
            <p:ph idx="1"/>
          </p:nvPr>
        </p:nvSpPr>
        <p:spPr>
          <a:xfrm>
            <a:off x="533400" y="1524000"/>
            <a:ext cx="8229600" cy="4525963"/>
          </a:xfrm>
        </p:spPr>
        <p:txBody>
          <a:bodyPr/>
          <a:lstStyle/>
          <a:p>
            <a:pPr>
              <a:lnSpc>
                <a:spcPct val="130000"/>
              </a:lnSpc>
            </a:pPr>
            <a:r>
              <a:rPr lang="en-US" dirty="0" smtClean="0">
                <a:solidFill>
                  <a:srgbClr val="140F00"/>
                </a:solidFill>
              </a:rPr>
              <a:t>Radiation types: alpha, beta, gamma</a:t>
            </a:r>
          </a:p>
          <a:p>
            <a:pPr>
              <a:lnSpc>
                <a:spcPct val="130000"/>
              </a:lnSpc>
            </a:pPr>
            <a:r>
              <a:rPr lang="en-US" dirty="0" smtClean="0">
                <a:solidFill>
                  <a:srgbClr val="140F00"/>
                </a:solidFill>
              </a:rPr>
              <a:t>Radiation and radioactivity are part of our natural environment </a:t>
            </a:r>
          </a:p>
          <a:p>
            <a:pPr>
              <a:lnSpc>
                <a:spcPct val="130000"/>
              </a:lnSpc>
            </a:pPr>
            <a:r>
              <a:rPr lang="en-US" dirty="0" smtClean="0">
                <a:solidFill>
                  <a:srgbClr val="140F00"/>
                </a:solidFill>
              </a:rPr>
              <a:t>Radioactive contamination is not immediately life threatening.</a:t>
            </a:r>
          </a:p>
          <a:p>
            <a:pPr>
              <a:lnSpc>
                <a:spcPct val="130000"/>
              </a:lnSpc>
            </a:pPr>
            <a:r>
              <a:rPr lang="en-US" dirty="0" smtClean="0">
                <a:solidFill>
                  <a:srgbClr val="140F00"/>
                </a:solidFill>
              </a:rPr>
              <a:t>Decontamination is relatively simple.</a:t>
            </a:r>
          </a:p>
          <a:p>
            <a:pPr>
              <a:buNone/>
            </a:pPr>
            <a:endParaRPr lang="en-US" dirty="0">
              <a:solidFill>
                <a:srgbClr val="140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81000"/>
            <a:ext cx="8229600" cy="1143000"/>
          </a:xfrm>
        </p:spPr>
        <p:txBody>
          <a:bodyPr/>
          <a:lstStyle/>
          <a:p>
            <a:r>
              <a:rPr lang="en-US" dirty="0" smtClean="0"/>
              <a:t>Summary: Key Points </a:t>
            </a:r>
          </a:p>
        </p:txBody>
      </p:sp>
      <p:sp>
        <p:nvSpPr>
          <p:cNvPr id="126979" name="Rectangle 3"/>
          <p:cNvSpPr>
            <a:spLocks noGrp="1" noChangeArrowheads="1"/>
          </p:cNvSpPr>
          <p:nvPr>
            <p:ph idx="1"/>
          </p:nvPr>
        </p:nvSpPr>
        <p:spPr>
          <a:xfrm>
            <a:off x="685800" y="1752600"/>
            <a:ext cx="7772400" cy="4114800"/>
          </a:xfrm>
        </p:spPr>
        <p:txBody>
          <a:bodyPr/>
          <a:lstStyle/>
          <a:p>
            <a:pPr>
              <a:lnSpc>
                <a:spcPct val="130000"/>
              </a:lnSpc>
            </a:pPr>
            <a:r>
              <a:rPr lang="en-US" dirty="0" smtClean="0">
                <a:solidFill>
                  <a:srgbClr val="140F00"/>
                </a:solidFill>
              </a:rPr>
              <a:t>Radiation can be readily detected.</a:t>
            </a:r>
          </a:p>
          <a:p>
            <a:pPr>
              <a:lnSpc>
                <a:spcPct val="130000"/>
              </a:lnSpc>
            </a:pPr>
            <a:r>
              <a:rPr lang="en-US" dirty="0" smtClean="0">
                <a:solidFill>
                  <a:srgbClr val="140F00"/>
                </a:solidFill>
              </a:rPr>
              <a:t>Dose Units: </a:t>
            </a:r>
            <a:r>
              <a:rPr lang="en-US" dirty="0" err="1" smtClean="0">
                <a:solidFill>
                  <a:srgbClr val="140F00"/>
                </a:solidFill>
              </a:rPr>
              <a:t>rem</a:t>
            </a:r>
            <a:r>
              <a:rPr lang="en-US" dirty="0" smtClean="0">
                <a:solidFill>
                  <a:srgbClr val="140F00"/>
                </a:solidFill>
              </a:rPr>
              <a:t> (U.S.)</a:t>
            </a:r>
          </a:p>
          <a:p>
            <a:pPr>
              <a:lnSpc>
                <a:spcPct val="130000"/>
              </a:lnSpc>
            </a:pPr>
            <a:r>
              <a:rPr lang="en-US" dirty="0" smtClean="0">
                <a:solidFill>
                  <a:srgbClr val="140F00"/>
                </a:solidFill>
              </a:rPr>
              <a:t>Radiation </a:t>
            </a:r>
            <a:r>
              <a:rPr lang="en-US" i="1" dirty="0" smtClean="0">
                <a:solidFill>
                  <a:srgbClr val="140F00"/>
                </a:solidFill>
              </a:rPr>
              <a:t>can</a:t>
            </a:r>
            <a:r>
              <a:rPr lang="en-US" dirty="0" smtClean="0">
                <a:solidFill>
                  <a:srgbClr val="140F00"/>
                </a:solidFill>
              </a:rPr>
              <a:t> kill in short term or cause cancer in long term.</a:t>
            </a:r>
          </a:p>
          <a:p>
            <a:pPr>
              <a:lnSpc>
                <a:spcPct val="130000"/>
              </a:lnSpc>
            </a:pPr>
            <a:r>
              <a:rPr lang="en-US" dirty="0" smtClean="0">
                <a:solidFill>
                  <a:srgbClr val="140F00"/>
                </a:solidFill>
              </a:rPr>
              <a:t>It is all about the dose!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lstStyle/>
          <a:p>
            <a:r>
              <a:rPr lang="en-US" dirty="0" smtClean="0"/>
              <a:t>Quiz!</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33474" name="Picture 2" descr="Japanese earthquake radiation - Yamagata&#10; March 2011"/>
          <p:cNvPicPr>
            <a:picLocks noChangeAspect="1" noChangeArrowheads="1"/>
          </p:cNvPicPr>
          <p:nvPr/>
        </p:nvPicPr>
        <p:blipFill>
          <a:blip r:embed="rId2" cstate="print"/>
          <a:srcRect/>
          <a:stretch>
            <a:fillRect/>
          </a:stretch>
        </p:blipFill>
        <p:spPr bwMode="auto">
          <a:xfrm>
            <a:off x="304800" y="228600"/>
            <a:ext cx="8534400" cy="6248400"/>
          </a:xfrm>
          <a:prstGeom prst="rect">
            <a:avLst/>
          </a:prstGeom>
          <a:noFill/>
          <a:ln w="9525">
            <a:noFill/>
            <a:miter lim="800000"/>
            <a:headEnd/>
            <a:tailEnd/>
          </a:ln>
        </p:spPr>
      </p:pic>
      <p:sp>
        <p:nvSpPr>
          <p:cNvPr id="5" name="TextBox 4"/>
          <p:cNvSpPr txBox="1"/>
          <p:nvPr/>
        </p:nvSpPr>
        <p:spPr>
          <a:xfrm>
            <a:off x="5715000" y="457200"/>
            <a:ext cx="2743200" cy="369332"/>
          </a:xfrm>
          <a:prstGeom prst="rect">
            <a:avLst/>
          </a:prstGeom>
          <a:noFill/>
        </p:spPr>
        <p:txBody>
          <a:bodyPr wrap="square" rtlCol="0">
            <a:spAutoFit/>
          </a:bodyPr>
          <a:lstStyle/>
          <a:p>
            <a:r>
              <a:rPr lang="en-US" b="1" dirty="0" smtClean="0">
                <a:solidFill>
                  <a:schemeClr val="bg1"/>
                </a:solidFill>
              </a:rPr>
              <a:t>Yamagata Prefecture</a:t>
            </a:r>
            <a:endParaRPr lang="en-US" dirty="0">
              <a:solidFill>
                <a:schemeClr val="bg1"/>
              </a:solidFill>
            </a:endParaRPr>
          </a:p>
        </p:txBody>
      </p:sp>
      <p:sp>
        <p:nvSpPr>
          <p:cNvPr id="6" name="TextBox 5"/>
          <p:cNvSpPr txBox="1"/>
          <p:nvPr/>
        </p:nvSpPr>
        <p:spPr>
          <a:xfrm>
            <a:off x="457200" y="381000"/>
            <a:ext cx="805029" cy="369332"/>
          </a:xfrm>
          <a:prstGeom prst="rect">
            <a:avLst/>
          </a:prstGeom>
          <a:noFill/>
        </p:spPr>
        <p:txBody>
          <a:bodyPr wrap="none" rtlCol="0">
            <a:spAutoFit/>
          </a:bodyPr>
          <a:lstStyle/>
          <a:p>
            <a:r>
              <a:rPr lang="en-US" b="1" dirty="0" err="1" smtClean="0">
                <a:solidFill>
                  <a:schemeClr val="bg1"/>
                </a:solidFill>
                <a:latin typeface="Symbol" pitchFamily="18" charset="2"/>
              </a:rPr>
              <a:t>m</a:t>
            </a:r>
            <a:r>
              <a:rPr lang="en-US" b="1" dirty="0" err="1" smtClean="0">
                <a:solidFill>
                  <a:schemeClr val="bg1"/>
                </a:solidFill>
              </a:rPr>
              <a:t>Sv</a:t>
            </a:r>
            <a:r>
              <a:rPr lang="en-US" b="1" dirty="0" smtClean="0">
                <a:solidFill>
                  <a:schemeClr val="bg1"/>
                </a:solidFill>
              </a:rPr>
              <a:t>/h</a:t>
            </a:r>
            <a:endParaRPr lang="en-US" b="1" dirty="0">
              <a:solidFill>
                <a:schemeClr val="bg1"/>
              </a:solidFill>
            </a:endParaRPr>
          </a:p>
        </p:txBody>
      </p:sp>
      <p:pic>
        <p:nvPicPr>
          <p:cNvPr id="233478" name="Picture 6" descr="Japan Map - Yamagata"/>
          <p:cNvPicPr>
            <a:picLocks noChangeAspect="1" noChangeArrowheads="1"/>
          </p:cNvPicPr>
          <p:nvPr/>
        </p:nvPicPr>
        <p:blipFill>
          <a:blip r:embed="rId3" cstate="print"/>
          <a:srcRect/>
          <a:stretch>
            <a:fillRect/>
          </a:stretch>
        </p:blipFill>
        <p:spPr bwMode="auto">
          <a:xfrm>
            <a:off x="6896100" y="1066800"/>
            <a:ext cx="1333500" cy="1700893"/>
          </a:xfrm>
          <a:prstGeom prst="rect">
            <a:avLst/>
          </a:prstGeom>
          <a:noFill/>
        </p:spPr>
      </p:pic>
      <p:pic>
        <p:nvPicPr>
          <p:cNvPr id="233480" name="Picture 8" descr="http://www.buscainmobiliarias.com/jp/mapas/yamagata.gif"/>
          <p:cNvPicPr>
            <a:picLocks noChangeAspect="1" noChangeArrowheads="1"/>
          </p:cNvPicPr>
          <p:nvPr/>
        </p:nvPicPr>
        <p:blipFill>
          <a:blip r:embed="rId4" cstate="print"/>
          <a:srcRect/>
          <a:stretch>
            <a:fillRect/>
          </a:stretch>
        </p:blipFill>
        <p:spPr bwMode="auto">
          <a:xfrm>
            <a:off x="6629400" y="1066022"/>
            <a:ext cx="1524000" cy="1753378"/>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38200"/>
            <a:ext cx="5029200" cy="808038"/>
          </a:xfrm>
        </p:spPr>
        <p:txBody>
          <a:bodyPr/>
          <a:lstStyle/>
          <a:p>
            <a:pPr eaLnBrk="1" fontAlgn="auto" hangingPunct="1">
              <a:spcAft>
                <a:spcPts val="0"/>
              </a:spcAft>
              <a:defRPr/>
            </a:pPr>
            <a:r>
              <a:rPr lang="en-US" sz="4400" dirty="0" smtClean="0"/>
              <a:t>The Threat</a:t>
            </a:r>
            <a:endParaRPr lang="en-US" sz="4400" dirty="0"/>
          </a:p>
        </p:txBody>
      </p:sp>
      <p:sp>
        <p:nvSpPr>
          <p:cNvPr id="10243" name="Content Placeholder 4"/>
          <p:cNvSpPr>
            <a:spLocks noGrp="1"/>
          </p:cNvSpPr>
          <p:nvPr>
            <p:ph idx="1"/>
          </p:nvPr>
        </p:nvSpPr>
        <p:spPr bwMode="auto">
          <a:xfrm>
            <a:off x="152400" y="2133600"/>
            <a:ext cx="4800600" cy="2286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 typeface="Wingdings" pitchFamily="2" charset="2"/>
              <a:buNone/>
            </a:pPr>
            <a:r>
              <a:rPr lang="en-US" dirty="0" smtClean="0">
                <a:solidFill>
                  <a:srgbClr val="140F00"/>
                </a:solidFill>
              </a:rPr>
              <a:t>“The American people face no greater or more urgent danger than a terrorist attack with a nuclear weapon.”</a:t>
            </a:r>
          </a:p>
        </p:txBody>
      </p:sp>
      <p:sp>
        <p:nvSpPr>
          <p:cNvPr id="10244" name="Text Placeholder 6"/>
          <p:cNvSpPr>
            <a:spLocks noGrp="1"/>
          </p:cNvSpPr>
          <p:nvPr>
            <p:ph type="body" sz="quarter" idx="10"/>
          </p:nvPr>
        </p:nvSpPr>
        <p:spPr bwMode="auto">
          <a:xfrm>
            <a:off x="457200" y="5715000"/>
            <a:ext cx="8686800" cy="457200"/>
          </a:xfrm>
          <a:prstGeom prst="rect">
            <a:avLst/>
          </a:prstGeom>
          <a:noFill/>
          <a:ln>
            <a:miter lim="800000"/>
            <a:headEnd/>
            <a:tailEnd/>
          </a:ln>
        </p:spPr>
        <p:txBody>
          <a:bodyPr vert="horz" wrap="square" lIns="91440" tIns="45720" rIns="91440" bIns="45720" numCol="1" anchorCtr="0" compatLnSpc="1">
            <a:prstTxWarp prst="textNoShape">
              <a:avLst/>
            </a:prstTxWarp>
          </a:bodyPr>
          <a:lstStyle/>
          <a:p>
            <a:pPr eaLnBrk="1" hangingPunct="1">
              <a:buNone/>
            </a:pPr>
            <a:r>
              <a:rPr lang="en-US" sz="1600" b="1" dirty="0" smtClean="0"/>
              <a:t>http://www.whitehouse.gov/sites/default/files/rss_viewer/national_security_strategy.pdf </a:t>
            </a:r>
          </a:p>
        </p:txBody>
      </p:sp>
      <p:pic>
        <p:nvPicPr>
          <p:cNvPr id="6" name="Picture 2" descr="National Security Strategy cover"/>
          <p:cNvPicPr>
            <a:picLocks noChangeAspect="1" noChangeArrowheads="1"/>
          </p:cNvPicPr>
          <p:nvPr/>
        </p:nvPicPr>
        <p:blipFill>
          <a:blip r:embed="rId3" cstate="print"/>
          <a:srcRect/>
          <a:stretch>
            <a:fillRect/>
          </a:stretch>
        </p:blipFill>
        <p:spPr bwMode="auto">
          <a:xfrm>
            <a:off x="5181600" y="914400"/>
            <a:ext cx="3316288" cy="4419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3" name="Picture 5" descr="http://www.wwoofjapan.com/main/images/stories/Japan_niigata_map_small.thumb.png"/>
          <p:cNvPicPr>
            <a:picLocks noChangeAspect="1" noChangeArrowheads="1"/>
          </p:cNvPicPr>
          <p:nvPr/>
        </p:nvPicPr>
        <p:blipFill>
          <a:blip r:embed="rId2" cstate="print"/>
          <a:srcRect/>
          <a:stretch>
            <a:fillRect/>
          </a:stretch>
        </p:blipFill>
        <p:spPr bwMode="auto">
          <a:xfrm>
            <a:off x="7467600" y="1524000"/>
            <a:ext cx="657149" cy="838200"/>
          </a:xfrm>
          <a:prstGeom prst="rect">
            <a:avLst/>
          </a:prstGeom>
          <a:noFill/>
        </p:spPr>
      </p:pic>
      <p:pic>
        <p:nvPicPr>
          <p:cNvPr id="237571" name="Picture 3" descr="Japanese earthquake radiation - Niigata&#10; March 2011"/>
          <p:cNvPicPr>
            <a:picLocks noChangeAspect="1" noChangeArrowheads="1"/>
          </p:cNvPicPr>
          <p:nvPr/>
        </p:nvPicPr>
        <p:blipFill>
          <a:blip r:embed="rId3" cstate="print"/>
          <a:srcRect/>
          <a:stretch>
            <a:fillRect/>
          </a:stretch>
        </p:blipFill>
        <p:spPr bwMode="auto">
          <a:xfrm>
            <a:off x="228600" y="304800"/>
            <a:ext cx="8610600" cy="6248400"/>
          </a:xfrm>
          <a:prstGeom prst="rect">
            <a:avLst/>
          </a:prstGeom>
          <a:noFill/>
          <a:ln w="9525">
            <a:noFill/>
            <a:miter lim="800000"/>
            <a:headEnd/>
            <a:tailEnd/>
          </a:ln>
        </p:spPr>
      </p:pic>
      <p:sp>
        <p:nvSpPr>
          <p:cNvPr id="5" name="TextBox 4"/>
          <p:cNvSpPr txBox="1"/>
          <p:nvPr/>
        </p:nvSpPr>
        <p:spPr>
          <a:xfrm>
            <a:off x="5943600" y="457200"/>
            <a:ext cx="2286000" cy="369332"/>
          </a:xfrm>
          <a:prstGeom prst="rect">
            <a:avLst/>
          </a:prstGeom>
          <a:noFill/>
        </p:spPr>
        <p:txBody>
          <a:bodyPr wrap="square" rtlCol="0">
            <a:spAutoFit/>
          </a:bodyPr>
          <a:lstStyle/>
          <a:p>
            <a:r>
              <a:rPr lang="en-US" b="1" dirty="0" smtClean="0">
                <a:solidFill>
                  <a:schemeClr val="bg1"/>
                </a:solidFill>
              </a:rPr>
              <a:t>Niigata Prefecture</a:t>
            </a:r>
            <a:endParaRPr lang="en-US" dirty="0">
              <a:solidFill>
                <a:schemeClr val="bg1"/>
              </a:solidFill>
            </a:endParaRPr>
          </a:p>
        </p:txBody>
      </p:sp>
      <p:sp>
        <p:nvSpPr>
          <p:cNvPr id="6" name="TextBox 5"/>
          <p:cNvSpPr txBox="1"/>
          <p:nvPr/>
        </p:nvSpPr>
        <p:spPr>
          <a:xfrm>
            <a:off x="457200" y="685800"/>
            <a:ext cx="805029" cy="369332"/>
          </a:xfrm>
          <a:prstGeom prst="rect">
            <a:avLst/>
          </a:prstGeom>
          <a:noFill/>
        </p:spPr>
        <p:txBody>
          <a:bodyPr wrap="none" rtlCol="0">
            <a:spAutoFit/>
          </a:bodyPr>
          <a:lstStyle/>
          <a:p>
            <a:r>
              <a:rPr lang="en-US" b="1" dirty="0" err="1" smtClean="0">
                <a:solidFill>
                  <a:schemeClr val="bg1"/>
                </a:solidFill>
                <a:latin typeface="Symbol" pitchFamily="18" charset="2"/>
              </a:rPr>
              <a:t>m</a:t>
            </a:r>
            <a:r>
              <a:rPr lang="en-US" b="1" dirty="0" err="1" smtClean="0">
                <a:solidFill>
                  <a:schemeClr val="bg1"/>
                </a:solidFill>
              </a:rPr>
              <a:t>Sv</a:t>
            </a:r>
            <a:r>
              <a:rPr lang="en-US" b="1" dirty="0" smtClean="0">
                <a:solidFill>
                  <a:schemeClr val="bg1"/>
                </a:solidFill>
              </a:rPr>
              <a:t>/h</a:t>
            </a:r>
            <a:endParaRPr lang="en-US" b="1" dirty="0">
              <a:solidFill>
                <a:schemeClr val="bg1"/>
              </a:solidFill>
            </a:endParaRPr>
          </a:p>
        </p:txBody>
      </p:sp>
      <p:pic>
        <p:nvPicPr>
          <p:cNvPr id="237570" name="Picture 2" descr="http://www.buscainmobiliarias.com/jp/mapas/niigata.gif"/>
          <p:cNvPicPr>
            <a:picLocks noChangeAspect="1" noChangeArrowheads="1"/>
          </p:cNvPicPr>
          <p:nvPr/>
        </p:nvPicPr>
        <p:blipFill>
          <a:blip r:embed="rId4" cstate="print"/>
          <a:srcRect/>
          <a:stretch>
            <a:fillRect/>
          </a:stretch>
        </p:blipFill>
        <p:spPr bwMode="auto">
          <a:xfrm>
            <a:off x="7086600" y="1371600"/>
            <a:ext cx="1274787" cy="1466656"/>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Japanese earthquake radiation - Ibaraki&#10; March 2011"/>
          <p:cNvPicPr>
            <a:picLocks noChangeAspect="1" noChangeArrowheads="1"/>
          </p:cNvPicPr>
          <p:nvPr/>
        </p:nvPicPr>
        <p:blipFill>
          <a:blip r:embed="rId2" cstate="print"/>
          <a:srcRect/>
          <a:stretch>
            <a:fillRect/>
          </a:stretch>
        </p:blipFill>
        <p:spPr bwMode="auto">
          <a:xfrm>
            <a:off x="304801" y="304800"/>
            <a:ext cx="8534399" cy="6172200"/>
          </a:xfrm>
          <a:prstGeom prst="rect">
            <a:avLst/>
          </a:prstGeom>
          <a:noFill/>
          <a:ln w="9525">
            <a:noFill/>
            <a:miter lim="800000"/>
            <a:headEnd/>
            <a:tailEnd/>
          </a:ln>
        </p:spPr>
      </p:pic>
      <p:sp>
        <p:nvSpPr>
          <p:cNvPr id="5" name="TextBox 4"/>
          <p:cNvSpPr txBox="1"/>
          <p:nvPr/>
        </p:nvSpPr>
        <p:spPr>
          <a:xfrm>
            <a:off x="5943600" y="457200"/>
            <a:ext cx="2286000" cy="369332"/>
          </a:xfrm>
          <a:prstGeom prst="rect">
            <a:avLst/>
          </a:prstGeom>
          <a:noFill/>
        </p:spPr>
        <p:txBody>
          <a:bodyPr wrap="square" rtlCol="0">
            <a:spAutoFit/>
          </a:bodyPr>
          <a:lstStyle/>
          <a:p>
            <a:r>
              <a:rPr lang="en-US" b="1" dirty="0" smtClean="0">
                <a:solidFill>
                  <a:schemeClr val="bg1"/>
                </a:solidFill>
              </a:rPr>
              <a:t>Ibaraki Prefecture</a:t>
            </a:r>
            <a:endParaRPr lang="en-US" dirty="0">
              <a:solidFill>
                <a:schemeClr val="bg1"/>
              </a:solidFill>
            </a:endParaRPr>
          </a:p>
        </p:txBody>
      </p:sp>
      <p:sp>
        <p:nvSpPr>
          <p:cNvPr id="6" name="TextBox 5"/>
          <p:cNvSpPr txBox="1"/>
          <p:nvPr/>
        </p:nvSpPr>
        <p:spPr>
          <a:xfrm>
            <a:off x="609600" y="685800"/>
            <a:ext cx="805029" cy="369332"/>
          </a:xfrm>
          <a:prstGeom prst="rect">
            <a:avLst/>
          </a:prstGeom>
          <a:noFill/>
        </p:spPr>
        <p:txBody>
          <a:bodyPr wrap="none" rtlCol="0">
            <a:spAutoFit/>
          </a:bodyPr>
          <a:lstStyle/>
          <a:p>
            <a:r>
              <a:rPr lang="en-US" b="1" dirty="0" err="1" smtClean="0">
                <a:solidFill>
                  <a:schemeClr val="bg1"/>
                </a:solidFill>
                <a:latin typeface="Symbol" pitchFamily="18" charset="2"/>
              </a:rPr>
              <a:t>m</a:t>
            </a:r>
            <a:r>
              <a:rPr lang="en-US" b="1" dirty="0" err="1" smtClean="0">
                <a:solidFill>
                  <a:schemeClr val="bg1"/>
                </a:solidFill>
              </a:rPr>
              <a:t>Sv</a:t>
            </a:r>
            <a:r>
              <a:rPr lang="en-US" b="1" dirty="0" smtClean="0">
                <a:solidFill>
                  <a:schemeClr val="bg1"/>
                </a:solidFill>
              </a:rPr>
              <a:t>/h</a:t>
            </a:r>
            <a:endParaRPr lang="en-US" b="1" dirty="0">
              <a:solidFill>
                <a:schemeClr val="bg1"/>
              </a:solidFill>
            </a:endParaRPr>
          </a:p>
        </p:txBody>
      </p:sp>
      <p:pic>
        <p:nvPicPr>
          <p:cNvPr id="238596" name="Picture 4" descr="http://www.buscainmobiliarias.com/jp/mapas/ibaraki.gif"/>
          <p:cNvPicPr>
            <a:picLocks noChangeAspect="1" noChangeArrowheads="1"/>
          </p:cNvPicPr>
          <p:nvPr/>
        </p:nvPicPr>
        <p:blipFill>
          <a:blip r:embed="rId3" cstate="print"/>
          <a:srcRect/>
          <a:stretch>
            <a:fillRect/>
          </a:stretch>
        </p:blipFill>
        <p:spPr bwMode="auto">
          <a:xfrm>
            <a:off x="6858000" y="1371600"/>
            <a:ext cx="1447800" cy="1665708"/>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Japanese earthquake radiation - Tokyo&#10; March 2011"/>
          <p:cNvPicPr>
            <a:picLocks noChangeAspect="1" noChangeArrowheads="1"/>
          </p:cNvPicPr>
          <p:nvPr/>
        </p:nvPicPr>
        <p:blipFill>
          <a:blip r:embed="rId2" cstate="print"/>
          <a:srcRect/>
          <a:stretch>
            <a:fillRect/>
          </a:stretch>
        </p:blipFill>
        <p:spPr bwMode="auto">
          <a:xfrm>
            <a:off x="304800" y="304800"/>
            <a:ext cx="8534399" cy="6172200"/>
          </a:xfrm>
          <a:prstGeom prst="rect">
            <a:avLst/>
          </a:prstGeom>
          <a:noFill/>
          <a:ln w="9525">
            <a:noFill/>
            <a:miter lim="800000"/>
            <a:headEnd/>
            <a:tailEnd/>
          </a:ln>
        </p:spPr>
      </p:pic>
      <p:sp>
        <p:nvSpPr>
          <p:cNvPr id="5" name="TextBox 4"/>
          <p:cNvSpPr txBox="1"/>
          <p:nvPr/>
        </p:nvSpPr>
        <p:spPr>
          <a:xfrm>
            <a:off x="6019800" y="533400"/>
            <a:ext cx="2286000" cy="369332"/>
          </a:xfrm>
          <a:prstGeom prst="rect">
            <a:avLst/>
          </a:prstGeom>
          <a:noFill/>
        </p:spPr>
        <p:txBody>
          <a:bodyPr wrap="square" rtlCol="0">
            <a:spAutoFit/>
          </a:bodyPr>
          <a:lstStyle/>
          <a:p>
            <a:r>
              <a:rPr lang="en-US" b="1" dirty="0" smtClean="0">
                <a:solidFill>
                  <a:schemeClr val="bg1"/>
                </a:solidFill>
              </a:rPr>
              <a:t>Tokyo Prefecture</a:t>
            </a:r>
            <a:endParaRPr lang="en-US" dirty="0">
              <a:solidFill>
                <a:schemeClr val="bg1"/>
              </a:solidFill>
            </a:endParaRPr>
          </a:p>
        </p:txBody>
      </p:sp>
      <p:sp>
        <p:nvSpPr>
          <p:cNvPr id="6" name="TextBox 5"/>
          <p:cNvSpPr txBox="1"/>
          <p:nvPr/>
        </p:nvSpPr>
        <p:spPr>
          <a:xfrm>
            <a:off x="609600" y="457200"/>
            <a:ext cx="805029" cy="369332"/>
          </a:xfrm>
          <a:prstGeom prst="rect">
            <a:avLst/>
          </a:prstGeom>
          <a:noFill/>
        </p:spPr>
        <p:txBody>
          <a:bodyPr wrap="none" rtlCol="0">
            <a:spAutoFit/>
          </a:bodyPr>
          <a:lstStyle/>
          <a:p>
            <a:r>
              <a:rPr lang="en-US" b="1" dirty="0" err="1" smtClean="0">
                <a:solidFill>
                  <a:schemeClr val="bg1"/>
                </a:solidFill>
                <a:latin typeface="Symbol" pitchFamily="18" charset="2"/>
              </a:rPr>
              <a:t>m</a:t>
            </a:r>
            <a:r>
              <a:rPr lang="en-US" b="1" dirty="0" err="1" smtClean="0">
                <a:solidFill>
                  <a:schemeClr val="bg1"/>
                </a:solidFill>
              </a:rPr>
              <a:t>Sv</a:t>
            </a:r>
            <a:r>
              <a:rPr lang="en-US" b="1" dirty="0" smtClean="0">
                <a:solidFill>
                  <a:schemeClr val="bg1"/>
                </a:solidFill>
              </a:rPr>
              <a:t>/h</a:t>
            </a:r>
            <a:endParaRPr lang="en-US" b="1" dirty="0">
              <a:solidFill>
                <a:schemeClr val="bg1"/>
              </a:solidFill>
            </a:endParaRPr>
          </a:p>
        </p:txBody>
      </p:sp>
      <p:pic>
        <p:nvPicPr>
          <p:cNvPr id="239620" name="Picture 4" descr="http://www.buscainmobiliarias.com/jp/mapas/tokyo.gif"/>
          <p:cNvPicPr>
            <a:picLocks noChangeAspect="1" noChangeArrowheads="1"/>
          </p:cNvPicPr>
          <p:nvPr/>
        </p:nvPicPr>
        <p:blipFill>
          <a:blip r:embed="rId3" cstate="print"/>
          <a:srcRect/>
          <a:stretch>
            <a:fillRect/>
          </a:stretch>
        </p:blipFill>
        <p:spPr bwMode="auto">
          <a:xfrm>
            <a:off x="6553201" y="1066800"/>
            <a:ext cx="1676400" cy="1928716"/>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Japan map - Tochigi region"/>
          <p:cNvPicPr>
            <a:picLocks noChangeAspect="1" noChangeArrowheads="1"/>
          </p:cNvPicPr>
          <p:nvPr/>
        </p:nvPicPr>
        <p:blipFill>
          <a:blip r:embed="rId2" cstate="print"/>
          <a:srcRect/>
          <a:stretch>
            <a:fillRect/>
          </a:stretch>
        </p:blipFill>
        <p:spPr bwMode="auto">
          <a:xfrm>
            <a:off x="2362199" y="914400"/>
            <a:ext cx="4371277" cy="5029200"/>
          </a:xfrm>
          <a:prstGeom prst="rect">
            <a:avLst/>
          </a:prstGeom>
          <a:noFill/>
          <a:ln>
            <a:solidFill>
              <a:schemeClr val="accent6"/>
            </a:solidFill>
          </a:ln>
        </p:spPr>
      </p:pic>
      <p:sp>
        <p:nvSpPr>
          <p:cNvPr id="4" name="Title 3"/>
          <p:cNvSpPr>
            <a:spLocks noGrp="1"/>
          </p:cNvSpPr>
          <p:nvPr>
            <p:ph type="title"/>
          </p:nvPr>
        </p:nvSpPr>
        <p:spPr>
          <a:xfrm>
            <a:off x="685800" y="152400"/>
            <a:ext cx="8229600" cy="838200"/>
          </a:xfrm>
        </p:spPr>
        <p:txBody>
          <a:bodyPr>
            <a:normAutofit/>
          </a:bodyPr>
          <a:lstStyle/>
          <a:p>
            <a:pPr algn="r"/>
            <a:r>
              <a:rPr lang="en-US" sz="3600" b="1" dirty="0" smtClean="0"/>
              <a:t>Tochigi Prefecture</a:t>
            </a:r>
            <a:endParaRPr lang="en-US"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7" name="Picture 3" descr="Japanese earthquake radiation - Tochigi&#10; March 2011&#10;"/>
          <p:cNvPicPr>
            <a:picLocks noChangeAspect="1" noChangeArrowheads="1"/>
          </p:cNvPicPr>
          <p:nvPr/>
        </p:nvPicPr>
        <p:blipFill>
          <a:blip r:embed="rId2" cstate="print"/>
          <a:srcRect/>
          <a:stretch>
            <a:fillRect/>
          </a:stretch>
        </p:blipFill>
        <p:spPr bwMode="auto">
          <a:xfrm>
            <a:off x="304800" y="304800"/>
            <a:ext cx="8534400" cy="6169789"/>
          </a:xfrm>
          <a:prstGeom prst="rect">
            <a:avLst/>
          </a:prstGeom>
          <a:noFill/>
          <a:ln w="9525">
            <a:noFill/>
            <a:miter lim="800000"/>
            <a:headEnd/>
            <a:tailEnd/>
          </a:ln>
        </p:spPr>
      </p:pic>
      <p:sp>
        <p:nvSpPr>
          <p:cNvPr id="5" name="TextBox 4"/>
          <p:cNvSpPr txBox="1"/>
          <p:nvPr/>
        </p:nvSpPr>
        <p:spPr>
          <a:xfrm>
            <a:off x="6096000" y="381000"/>
            <a:ext cx="2286000" cy="369332"/>
          </a:xfrm>
          <a:prstGeom prst="rect">
            <a:avLst/>
          </a:prstGeom>
          <a:noFill/>
        </p:spPr>
        <p:txBody>
          <a:bodyPr wrap="square" rtlCol="0">
            <a:spAutoFit/>
          </a:bodyPr>
          <a:lstStyle/>
          <a:p>
            <a:r>
              <a:rPr lang="en-US" b="1" dirty="0" smtClean="0">
                <a:solidFill>
                  <a:schemeClr val="bg1"/>
                </a:solidFill>
              </a:rPr>
              <a:t>Tochigi Prefecture</a:t>
            </a:r>
            <a:endParaRPr lang="en-US" dirty="0">
              <a:solidFill>
                <a:schemeClr val="bg1"/>
              </a:solidFill>
            </a:endParaRPr>
          </a:p>
        </p:txBody>
      </p:sp>
      <p:sp>
        <p:nvSpPr>
          <p:cNvPr id="6" name="TextBox 5"/>
          <p:cNvSpPr txBox="1"/>
          <p:nvPr/>
        </p:nvSpPr>
        <p:spPr>
          <a:xfrm>
            <a:off x="609600" y="381000"/>
            <a:ext cx="805029" cy="369332"/>
          </a:xfrm>
          <a:prstGeom prst="rect">
            <a:avLst/>
          </a:prstGeom>
          <a:noFill/>
        </p:spPr>
        <p:txBody>
          <a:bodyPr wrap="none" rtlCol="0">
            <a:spAutoFit/>
          </a:bodyPr>
          <a:lstStyle/>
          <a:p>
            <a:r>
              <a:rPr lang="en-US" b="1" dirty="0" err="1" smtClean="0">
                <a:solidFill>
                  <a:schemeClr val="bg1"/>
                </a:solidFill>
                <a:latin typeface="Symbol" pitchFamily="18" charset="2"/>
              </a:rPr>
              <a:t>m</a:t>
            </a:r>
            <a:r>
              <a:rPr lang="en-US" b="1" dirty="0" err="1" smtClean="0">
                <a:solidFill>
                  <a:schemeClr val="bg1"/>
                </a:solidFill>
              </a:rPr>
              <a:t>Sv</a:t>
            </a:r>
            <a:r>
              <a:rPr lang="en-US" b="1" dirty="0" smtClean="0">
                <a:solidFill>
                  <a:schemeClr val="bg1"/>
                </a:solidFill>
              </a:rPr>
              <a:t>/h</a:t>
            </a:r>
            <a:endParaRPr lang="en-US" b="1" dirty="0">
              <a:solidFill>
                <a:schemeClr val="bg1"/>
              </a:solidFill>
            </a:endParaRPr>
          </a:p>
        </p:txBody>
      </p:sp>
      <p:pic>
        <p:nvPicPr>
          <p:cNvPr id="241666" name="Picture 2" descr="http://www.buscainmobiliarias.com/jp/mapas/tochigi.gif"/>
          <p:cNvPicPr>
            <a:picLocks noChangeAspect="1" noChangeArrowheads="1"/>
          </p:cNvPicPr>
          <p:nvPr/>
        </p:nvPicPr>
        <p:blipFill>
          <a:blip r:embed="rId3" cstate="print"/>
          <a:srcRect/>
          <a:stretch>
            <a:fillRect/>
          </a:stretch>
        </p:blipFill>
        <p:spPr bwMode="auto">
          <a:xfrm>
            <a:off x="6385087" y="990600"/>
            <a:ext cx="1920713" cy="2209800"/>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2 page document from Incident and Emergency Centre discussing radiation from Fukushima plant"/>
          <p:cNvGrpSpPr/>
          <p:nvPr/>
        </p:nvGrpSpPr>
        <p:grpSpPr>
          <a:xfrm>
            <a:off x="609600" y="533400"/>
            <a:ext cx="8077200" cy="5562600"/>
            <a:chOff x="609600" y="533400"/>
            <a:chExt cx="8077200" cy="5562600"/>
          </a:xfrm>
        </p:grpSpPr>
        <p:pic>
          <p:nvPicPr>
            <p:cNvPr id="240642" name="Picture 2"/>
            <p:cNvPicPr>
              <a:picLocks noChangeAspect="1" noChangeArrowheads="1"/>
            </p:cNvPicPr>
            <p:nvPr/>
          </p:nvPicPr>
          <p:blipFill>
            <a:blip r:embed="rId2" cstate="print"/>
            <a:srcRect/>
            <a:stretch>
              <a:fillRect/>
            </a:stretch>
          </p:blipFill>
          <p:spPr bwMode="auto">
            <a:xfrm>
              <a:off x="609600" y="533400"/>
              <a:ext cx="3962400" cy="5560896"/>
            </a:xfrm>
            <a:prstGeom prst="rect">
              <a:avLst/>
            </a:prstGeom>
            <a:noFill/>
            <a:ln w="9525">
              <a:noFill/>
              <a:miter lim="800000"/>
              <a:headEnd/>
              <a:tailEnd/>
            </a:ln>
          </p:spPr>
        </p:pic>
        <p:pic>
          <p:nvPicPr>
            <p:cNvPr id="240644" name="Picture 4"/>
            <p:cNvPicPr>
              <a:picLocks noChangeAspect="1" noChangeArrowheads="1"/>
            </p:cNvPicPr>
            <p:nvPr/>
          </p:nvPicPr>
          <p:blipFill>
            <a:blip r:embed="rId3" cstate="print"/>
            <a:srcRect/>
            <a:stretch>
              <a:fillRect/>
            </a:stretch>
          </p:blipFill>
          <p:spPr bwMode="auto">
            <a:xfrm>
              <a:off x="4800600" y="544286"/>
              <a:ext cx="3886200" cy="555171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3733800"/>
            <a:ext cx="6400800" cy="838200"/>
          </a:xfrm>
        </p:spPr>
        <p:txBody>
          <a:bodyPr/>
          <a:lstStyle/>
          <a:p>
            <a:pPr>
              <a:lnSpc>
                <a:spcPct val="80000"/>
              </a:lnSpc>
              <a:defRPr/>
            </a:pPr>
            <a:r>
              <a:rPr lang="en-US" sz="2400" dirty="0" smtClean="0"/>
              <a:t>Armin Ansari, PhD, CHP</a:t>
            </a:r>
            <a:endParaRPr lang="en-US" dirty="0" smtClean="0"/>
          </a:p>
        </p:txBody>
      </p:sp>
      <p:sp>
        <p:nvSpPr>
          <p:cNvPr id="3" name="Text Placeholder 2"/>
          <p:cNvSpPr>
            <a:spLocks noGrp="1"/>
          </p:cNvSpPr>
          <p:nvPr>
            <p:ph type="body" sz="quarter" idx="10"/>
          </p:nvPr>
        </p:nvSpPr>
        <p:spPr>
          <a:xfrm>
            <a:off x="1295400" y="4495800"/>
            <a:ext cx="6400800" cy="1295400"/>
          </a:xfrm>
        </p:spPr>
        <p:txBody>
          <a:bodyPr/>
          <a:lstStyle/>
          <a:p>
            <a:r>
              <a:rPr lang="en-US" dirty="0" smtClean="0"/>
              <a:t>Radiation Studies Branch</a:t>
            </a:r>
          </a:p>
          <a:p>
            <a:r>
              <a:rPr lang="en-US" dirty="0" smtClean="0">
                <a:hlinkClick r:id="rId3"/>
              </a:rPr>
              <a:t>AAnsari@cdc.gov</a:t>
            </a:r>
            <a:endParaRPr lang="en-US" dirty="0" smtClean="0"/>
          </a:p>
          <a:p>
            <a:r>
              <a:rPr lang="en-US" dirty="0" smtClean="0"/>
              <a:t>770-488-3654</a:t>
            </a:r>
          </a:p>
        </p:txBody>
      </p:sp>
      <p:sp>
        <p:nvSpPr>
          <p:cNvPr id="4" name="Title 3"/>
          <p:cNvSpPr>
            <a:spLocks noGrp="1"/>
          </p:cNvSpPr>
          <p:nvPr>
            <p:ph type="title"/>
          </p:nvPr>
        </p:nvSpPr>
        <p:spPr>
          <a:xfrm>
            <a:off x="457200" y="1524000"/>
            <a:ext cx="8229600" cy="1676400"/>
          </a:xfrm>
        </p:spPr>
        <p:txBody>
          <a:bodyPr/>
          <a:lstStyle/>
          <a:p>
            <a:pPr>
              <a:lnSpc>
                <a:spcPct val="130000"/>
              </a:lnSpc>
            </a:pPr>
            <a:r>
              <a:rPr lang="en-US" sz="3600" dirty="0" smtClean="0"/>
              <a:t>Radiation Emergencies and</a:t>
            </a:r>
            <a:br>
              <a:rPr lang="en-US" sz="3600" dirty="0" smtClean="0"/>
            </a:br>
            <a:r>
              <a:rPr lang="en-US" sz="3600" dirty="0" smtClean="0"/>
              <a:t>Public Health Response</a:t>
            </a:r>
            <a:endParaRPr lang="en-US" sz="3600" dirty="0"/>
          </a:p>
        </p:txBody>
      </p:sp>
      <p:sp>
        <p:nvSpPr>
          <p:cNvPr id="5" name="Text Placeholder 4"/>
          <p:cNvSpPr>
            <a:spLocks noGrp="1"/>
          </p:cNvSpPr>
          <p:nvPr>
            <p:ph type="body" sz="quarter" idx="11"/>
          </p:nvPr>
        </p:nvSpPr>
        <p:spPr/>
        <p:txBody>
          <a:bodyPr>
            <a:normAutofit fontScale="70000" lnSpcReduction="20000"/>
          </a:bodyPr>
          <a:lstStyle/>
          <a:p>
            <a:r>
              <a:rPr lang="en-US" dirty="0" smtClean="0">
                <a:solidFill>
                  <a:schemeClr val="tx1"/>
                </a:solidFill>
              </a:rPr>
              <a:t>National Center for Environmental Health</a:t>
            </a:r>
            <a:endParaRPr lang="en-US" dirty="0">
              <a:solidFill>
                <a:schemeClr val="tx1"/>
              </a:solidFill>
            </a:endParaRPr>
          </a:p>
        </p:txBody>
      </p:sp>
      <p:sp>
        <p:nvSpPr>
          <p:cNvPr id="6" name="Text Placeholder 5"/>
          <p:cNvSpPr>
            <a:spLocks noGrp="1"/>
          </p:cNvSpPr>
          <p:nvPr>
            <p:ph type="body" sz="quarter" idx="12"/>
          </p:nvPr>
        </p:nvSpPr>
        <p:spPr/>
        <p:txBody>
          <a:bodyPr>
            <a:normAutofit lnSpcReduction="10000"/>
          </a:bodyPr>
          <a:lstStyle/>
          <a:p>
            <a:r>
              <a:rPr lang="en-US" dirty="0" smtClean="0">
                <a:solidFill>
                  <a:schemeClr val="tx1"/>
                </a:solidFill>
              </a:rPr>
              <a:t>Division of Environmental Hazards and Health Effects</a:t>
            </a:r>
          </a:p>
          <a:p>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sz="3600" dirty="0" smtClean="0"/>
              <a:t>Emergency Support Functions</a:t>
            </a:r>
          </a:p>
        </p:txBody>
      </p:sp>
      <p:sp>
        <p:nvSpPr>
          <p:cNvPr id="37891" name="Rectangle 3"/>
          <p:cNvSpPr>
            <a:spLocks noGrp="1" noChangeArrowheads="1"/>
          </p:cNvSpPr>
          <p:nvPr>
            <p:ph idx="1"/>
          </p:nvPr>
        </p:nvSpPr>
        <p:spPr>
          <a:xfrm>
            <a:off x="457200" y="1295400"/>
            <a:ext cx="5867400" cy="4525963"/>
          </a:xfrm>
        </p:spPr>
        <p:txBody>
          <a:bodyPr>
            <a:normAutofit lnSpcReduction="10000"/>
          </a:bodyPr>
          <a:lstStyle/>
          <a:p>
            <a:pPr eaLnBrk="1" hangingPunct="1">
              <a:lnSpc>
                <a:spcPct val="80000"/>
              </a:lnSpc>
              <a:defRPr/>
            </a:pPr>
            <a:r>
              <a:rPr lang="en-US" sz="1800" dirty="0" smtClean="0"/>
              <a:t>ESF #1  - Transportation</a:t>
            </a:r>
          </a:p>
          <a:p>
            <a:pPr eaLnBrk="1" hangingPunct="1">
              <a:lnSpc>
                <a:spcPct val="80000"/>
              </a:lnSpc>
              <a:defRPr/>
            </a:pPr>
            <a:r>
              <a:rPr lang="en-US" sz="1800" dirty="0" smtClean="0"/>
              <a:t>ESF #2  - Communications </a:t>
            </a:r>
          </a:p>
          <a:p>
            <a:pPr eaLnBrk="1" hangingPunct="1">
              <a:lnSpc>
                <a:spcPct val="80000"/>
              </a:lnSpc>
              <a:defRPr/>
            </a:pPr>
            <a:r>
              <a:rPr lang="en-US" sz="1800" dirty="0" smtClean="0"/>
              <a:t>ESF #3  - Public Works and Engineering </a:t>
            </a:r>
          </a:p>
          <a:p>
            <a:pPr eaLnBrk="1" hangingPunct="1">
              <a:lnSpc>
                <a:spcPct val="80000"/>
              </a:lnSpc>
              <a:defRPr/>
            </a:pPr>
            <a:r>
              <a:rPr lang="en-US" sz="1800" dirty="0" smtClean="0"/>
              <a:t>ESF #4  - Firefighting</a:t>
            </a:r>
          </a:p>
          <a:p>
            <a:pPr eaLnBrk="1" hangingPunct="1">
              <a:lnSpc>
                <a:spcPct val="80000"/>
              </a:lnSpc>
              <a:defRPr/>
            </a:pPr>
            <a:r>
              <a:rPr lang="en-US" sz="1800" dirty="0" smtClean="0"/>
              <a:t>ESF #5  - Emergency Management</a:t>
            </a:r>
          </a:p>
          <a:p>
            <a:pPr eaLnBrk="1" hangingPunct="1">
              <a:lnSpc>
                <a:spcPct val="80000"/>
              </a:lnSpc>
              <a:defRPr/>
            </a:pPr>
            <a:r>
              <a:rPr lang="en-US" sz="1800" dirty="0" smtClean="0"/>
              <a:t>ESF #6  - Mass Care, Emergency Assistance, 		         Housing and Human Services</a:t>
            </a:r>
          </a:p>
          <a:p>
            <a:pPr eaLnBrk="1" hangingPunct="1">
              <a:lnSpc>
                <a:spcPct val="80000"/>
              </a:lnSpc>
              <a:defRPr/>
            </a:pPr>
            <a:r>
              <a:rPr lang="en-US" sz="1800" dirty="0" smtClean="0"/>
              <a:t>ESF #7  - Logistics Management and Resource 		         Support </a:t>
            </a:r>
          </a:p>
          <a:p>
            <a:pPr eaLnBrk="1" hangingPunct="1">
              <a:lnSpc>
                <a:spcPct val="80000"/>
              </a:lnSpc>
              <a:defRPr/>
            </a:pPr>
            <a:r>
              <a:rPr lang="en-US" sz="1800" b="1" dirty="0" smtClean="0">
                <a:solidFill>
                  <a:srgbClr val="0070C0"/>
                </a:solidFill>
              </a:rPr>
              <a:t>ESF #8  - Public Health and Medical Services</a:t>
            </a:r>
          </a:p>
          <a:p>
            <a:pPr eaLnBrk="1" hangingPunct="1">
              <a:lnSpc>
                <a:spcPct val="80000"/>
              </a:lnSpc>
              <a:defRPr/>
            </a:pPr>
            <a:r>
              <a:rPr lang="en-US" sz="1800" dirty="0" smtClean="0"/>
              <a:t>ESF #9  - Search and Rescue</a:t>
            </a:r>
          </a:p>
          <a:p>
            <a:pPr eaLnBrk="1" hangingPunct="1">
              <a:lnSpc>
                <a:spcPct val="80000"/>
              </a:lnSpc>
              <a:defRPr/>
            </a:pPr>
            <a:r>
              <a:rPr lang="en-US" sz="1800" dirty="0" smtClean="0"/>
              <a:t>ESF #10 - Oil and Hazardous Materials Response </a:t>
            </a:r>
          </a:p>
          <a:p>
            <a:pPr eaLnBrk="1" hangingPunct="1">
              <a:lnSpc>
                <a:spcPct val="80000"/>
              </a:lnSpc>
              <a:defRPr/>
            </a:pPr>
            <a:r>
              <a:rPr lang="en-US" sz="1800" dirty="0" smtClean="0"/>
              <a:t>ESF #11 - Agriculture and Natural Resources</a:t>
            </a:r>
          </a:p>
          <a:p>
            <a:pPr eaLnBrk="1" hangingPunct="1">
              <a:lnSpc>
                <a:spcPct val="80000"/>
              </a:lnSpc>
              <a:defRPr/>
            </a:pPr>
            <a:r>
              <a:rPr lang="en-US" sz="1800" dirty="0" smtClean="0"/>
              <a:t>ESF #12 - Energy</a:t>
            </a:r>
          </a:p>
          <a:p>
            <a:pPr eaLnBrk="1" hangingPunct="1">
              <a:lnSpc>
                <a:spcPct val="80000"/>
              </a:lnSpc>
              <a:defRPr/>
            </a:pPr>
            <a:r>
              <a:rPr lang="en-US" sz="1800" dirty="0" smtClean="0"/>
              <a:t>ESF #13 - Public Safety and Security</a:t>
            </a:r>
          </a:p>
          <a:p>
            <a:pPr eaLnBrk="1" hangingPunct="1">
              <a:lnSpc>
                <a:spcPct val="80000"/>
              </a:lnSpc>
              <a:defRPr/>
            </a:pPr>
            <a:r>
              <a:rPr lang="en-US" sz="1800" dirty="0" smtClean="0"/>
              <a:t>ESF #14 - Long-Term Community Recovery</a:t>
            </a:r>
          </a:p>
          <a:p>
            <a:pPr eaLnBrk="1" hangingPunct="1">
              <a:lnSpc>
                <a:spcPct val="80000"/>
              </a:lnSpc>
              <a:defRPr/>
            </a:pPr>
            <a:r>
              <a:rPr lang="en-US" sz="1800" dirty="0" smtClean="0"/>
              <a:t>ESF #15 - External Affairs </a:t>
            </a:r>
          </a:p>
        </p:txBody>
      </p:sp>
      <p:pic>
        <p:nvPicPr>
          <p:cNvPr id="4" name="Picture 6" descr="NRF Cover"/>
          <p:cNvPicPr>
            <a:picLocks noChangeAspect="1" noChangeArrowheads="1"/>
          </p:cNvPicPr>
          <p:nvPr/>
        </p:nvPicPr>
        <p:blipFill>
          <a:blip r:embed="rId3" cstate="print"/>
          <a:srcRect/>
          <a:stretch>
            <a:fillRect/>
          </a:stretch>
        </p:blipFill>
        <p:spPr bwMode="auto">
          <a:xfrm>
            <a:off x="6477000" y="2286000"/>
            <a:ext cx="2068179" cy="2667000"/>
          </a:xfrm>
          <a:prstGeom prst="rect">
            <a:avLst/>
          </a:prstGeom>
          <a:no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5" name="TextBox 19"/>
          <p:cNvSpPr txBox="1">
            <a:spLocks noChangeArrowheads="1"/>
          </p:cNvSpPr>
          <p:nvPr/>
        </p:nvSpPr>
        <p:spPr bwMode="auto">
          <a:xfrm>
            <a:off x="2895600" y="6553200"/>
            <a:ext cx="3124200" cy="304800"/>
          </a:xfrm>
          <a:prstGeom prst="rect">
            <a:avLst/>
          </a:prstGeom>
          <a:noFill/>
          <a:ln w="9525">
            <a:noFill/>
            <a:miter lim="800000"/>
            <a:headEnd/>
            <a:tailEnd/>
          </a:ln>
        </p:spPr>
        <p:txBody>
          <a:bodyPr>
            <a:spAutoFit/>
          </a:bodyPr>
          <a:lstStyle/>
          <a:p>
            <a:pPr algn="ctr"/>
            <a:r>
              <a:rPr lang="en-US" sz="1400" dirty="0">
                <a:solidFill>
                  <a:schemeClr val="bg2"/>
                </a:solidFill>
              </a:rPr>
              <a:t>www.fema.gov/emergency/nrf/</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2514600" y="381000"/>
            <a:ext cx="3962400" cy="1143000"/>
          </a:xfrm>
        </p:spPr>
        <p:txBody>
          <a:bodyPr/>
          <a:lstStyle/>
          <a:p>
            <a:pPr eaLnBrk="1" hangingPunct="1">
              <a:defRPr/>
            </a:pPr>
            <a:r>
              <a:rPr lang="en-US" sz="3600" dirty="0" smtClean="0"/>
              <a:t>Incident Annexes</a:t>
            </a:r>
          </a:p>
        </p:txBody>
      </p:sp>
      <p:sp>
        <p:nvSpPr>
          <p:cNvPr id="38918" name="Rectangle 6"/>
          <p:cNvSpPr>
            <a:spLocks noGrp="1" noChangeArrowheads="1"/>
          </p:cNvSpPr>
          <p:nvPr>
            <p:ph sz="half" idx="1"/>
          </p:nvPr>
        </p:nvSpPr>
        <p:spPr>
          <a:xfrm>
            <a:off x="838200" y="1524000"/>
            <a:ext cx="5334000" cy="5105400"/>
          </a:xfrm>
        </p:spPr>
        <p:txBody>
          <a:bodyPr>
            <a:normAutofit/>
          </a:bodyPr>
          <a:lstStyle/>
          <a:p>
            <a:pPr eaLnBrk="1" hangingPunct="1">
              <a:lnSpc>
                <a:spcPct val="110000"/>
              </a:lnSpc>
              <a:defRPr/>
            </a:pPr>
            <a:r>
              <a:rPr lang="en-US" sz="2400" dirty="0" smtClean="0">
                <a:solidFill>
                  <a:srgbClr val="140F00"/>
                </a:solidFill>
              </a:rPr>
              <a:t>Biological Incident</a:t>
            </a:r>
          </a:p>
          <a:p>
            <a:pPr eaLnBrk="1" hangingPunct="1">
              <a:lnSpc>
                <a:spcPct val="110000"/>
              </a:lnSpc>
              <a:defRPr/>
            </a:pPr>
            <a:r>
              <a:rPr lang="en-US" sz="2400" dirty="0" smtClean="0">
                <a:solidFill>
                  <a:srgbClr val="140F00"/>
                </a:solidFill>
              </a:rPr>
              <a:t>Catastrophic Incident</a:t>
            </a:r>
          </a:p>
          <a:p>
            <a:pPr eaLnBrk="1" hangingPunct="1">
              <a:lnSpc>
                <a:spcPct val="110000"/>
              </a:lnSpc>
              <a:defRPr/>
            </a:pPr>
            <a:r>
              <a:rPr lang="en-US" sz="2400" dirty="0" smtClean="0">
                <a:solidFill>
                  <a:srgbClr val="140F00"/>
                </a:solidFill>
              </a:rPr>
              <a:t>Cyber Incident</a:t>
            </a:r>
          </a:p>
          <a:p>
            <a:pPr eaLnBrk="1" hangingPunct="1">
              <a:lnSpc>
                <a:spcPct val="110000"/>
              </a:lnSpc>
              <a:defRPr/>
            </a:pPr>
            <a:r>
              <a:rPr lang="en-US" sz="2400" dirty="0" smtClean="0">
                <a:solidFill>
                  <a:srgbClr val="140F00"/>
                </a:solidFill>
              </a:rPr>
              <a:t>Food and Agriculture Incident</a:t>
            </a:r>
          </a:p>
          <a:p>
            <a:pPr eaLnBrk="1" hangingPunct="1">
              <a:lnSpc>
                <a:spcPct val="110000"/>
              </a:lnSpc>
              <a:defRPr/>
            </a:pPr>
            <a:r>
              <a:rPr lang="en-US" sz="2400" dirty="0" smtClean="0">
                <a:solidFill>
                  <a:srgbClr val="140F00"/>
                </a:solidFill>
              </a:rPr>
              <a:t>Mass Evacuation Incident</a:t>
            </a:r>
          </a:p>
          <a:p>
            <a:pPr eaLnBrk="1" hangingPunct="1">
              <a:lnSpc>
                <a:spcPct val="110000"/>
              </a:lnSpc>
              <a:defRPr/>
            </a:pPr>
            <a:r>
              <a:rPr lang="en-US" sz="2400" b="1" dirty="0" smtClean="0">
                <a:solidFill>
                  <a:srgbClr val="0070C0"/>
                </a:solidFill>
              </a:rPr>
              <a:t>Nuclear/Radiological Incident</a:t>
            </a:r>
          </a:p>
          <a:p>
            <a:pPr eaLnBrk="1" hangingPunct="1">
              <a:lnSpc>
                <a:spcPct val="110000"/>
              </a:lnSpc>
              <a:defRPr/>
            </a:pPr>
            <a:r>
              <a:rPr lang="en-US" sz="2400" dirty="0" smtClean="0">
                <a:solidFill>
                  <a:srgbClr val="140F00"/>
                </a:solidFill>
              </a:rPr>
              <a:t>Terrorism Incident Law Enforcement and Investigation</a:t>
            </a:r>
          </a:p>
          <a:p>
            <a:pPr eaLnBrk="1" hangingPunct="1">
              <a:lnSpc>
                <a:spcPct val="90000"/>
              </a:lnSpc>
              <a:defRPr/>
            </a:pPr>
            <a:endParaRPr lang="en-US" sz="2400" dirty="0" smtClean="0">
              <a:solidFill>
                <a:srgbClr val="140F00"/>
              </a:solidFill>
            </a:endParaRPr>
          </a:p>
          <a:p>
            <a:pPr>
              <a:lnSpc>
                <a:spcPct val="90000"/>
              </a:lnSpc>
              <a:buNone/>
              <a:defRPr/>
            </a:pPr>
            <a:endParaRPr lang="en-US" sz="2400" dirty="0" smtClean="0">
              <a:solidFill>
                <a:schemeClr val="bg2"/>
              </a:solidFill>
            </a:endParaRPr>
          </a:p>
          <a:p>
            <a:pPr>
              <a:lnSpc>
                <a:spcPct val="90000"/>
              </a:lnSpc>
              <a:buNone/>
              <a:defRPr/>
            </a:pPr>
            <a:r>
              <a:rPr lang="en-US" sz="1600" dirty="0" smtClean="0">
                <a:solidFill>
                  <a:srgbClr val="140F00"/>
                </a:solidFill>
              </a:rPr>
              <a:t>http://www.fema.gov/emergency/nrf/</a:t>
            </a:r>
          </a:p>
          <a:p>
            <a:pPr eaLnBrk="1" hangingPunct="1">
              <a:lnSpc>
                <a:spcPct val="90000"/>
              </a:lnSpc>
              <a:defRPr/>
            </a:pPr>
            <a:endParaRPr lang="en-US" sz="2400" dirty="0" smtClean="0">
              <a:solidFill>
                <a:srgbClr val="140F00"/>
              </a:solidFill>
            </a:endParaRPr>
          </a:p>
          <a:p>
            <a:pPr eaLnBrk="1" hangingPunct="1">
              <a:lnSpc>
                <a:spcPct val="90000"/>
              </a:lnSpc>
              <a:defRPr/>
            </a:pPr>
            <a:endParaRPr lang="en-US" sz="2400" dirty="0" smtClean="0">
              <a:solidFill>
                <a:srgbClr val="140F00"/>
              </a:solidFill>
            </a:endParaRPr>
          </a:p>
        </p:txBody>
      </p:sp>
      <p:pic>
        <p:nvPicPr>
          <p:cNvPr id="8" name="Picture 6" descr="NRF Cover"/>
          <p:cNvPicPr>
            <a:picLocks noChangeAspect="1" noChangeArrowheads="1"/>
          </p:cNvPicPr>
          <p:nvPr/>
        </p:nvPicPr>
        <p:blipFill>
          <a:blip r:embed="rId3" cstate="print"/>
          <a:srcRect/>
          <a:stretch>
            <a:fillRect/>
          </a:stretch>
        </p:blipFill>
        <p:spPr bwMode="auto">
          <a:xfrm>
            <a:off x="6248400" y="2133600"/>
            <a:ext cx="2068179" cy="2667000"/>
          </a:xfrm>
          <a:prstGeom prst="rect">
            <a:avLst/>
          </a:prstGeom>
          <a:no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81000"/>
            <a:ext cx="8686800" cy="1020762"/>
          </a:xfrm>
        </p:spPr>
        <p:txBody>
          <a:bodyPr/>
          <a:lstStyle/>
          <a:p>
            <a:pPr eaLnBrk="1" fontAlgn="auto" hangingPunct="1">
              <a:spcAft>
                <a:spcPts val="0"/>
              </a:spcAft>
              <a:defRPr/>
            </a:pPr>
            <a:r>
              <a:rPr lang="en-US" sz="3600" dirty="0" smtClean="0"/>
              <a:t>CBRNE</a:t>
            </a:r>
            <a:r>
              <a:rPr lang="en-US" sz="2400" dirty="0" smtClean="0"/>
              <a:t/>
            </a:r>
            <a:br>
              <a:rPr lang="en-US" sz="2400" dirty="0" smtClean="0"/>
            </a:br>
            <a:r>
              <a:rPr lang="en-US" sz="2400" dirty="0" smtClean="0"/>
              <a:t>(Chemical, Biological, </a:t>
            </a:r>
            <a:r>
              <a:rPr lang="en-US" sz="2400" dirty="0" smtClean="0">
                <a:solidFill>
                  <a:srgbClr val="0070C0"/>
                </a:solidFill>
              </a:rPr>
              <a:t>Radiological, Nuclear, </a:t>
            </a:r>
            <a:r>
              <a:rPr lang="en-US" sz="2400" dirty="0" smtClean="0"/>
              <a:t>Explosive)</a:t>
            </a:r>
            <a:endParaRPr lang="en-US" sz="2400" dirty="0"/>
          </a:p>
        </p:txBody>
      </p:sp>
      <p:sp>
        <p:nvSpPr>
          <p:cNvPr id="5" name="Content Placeholder 4"/>
          <p:cNvSpPr>
            <a:spLocks noGrp="1"/>
          </p:cNvSpPr>
          <p:nvPr>
            <p:ph idx="1"/>
          </p:nvPr>
        </p:nvSpPr>
        <p:spPr>
          <a:xfrm>
            <a:off x="457200" y="2133600"/>
            <a:ext cx="6096000" cy="4191000"/>
          </a:xfrm>
        </p:spPr>
        <p:txBody>
          <a:bodyPr/>
          <a:lstStyle/>
          <a:p>
            <a:pPr marL="460375" indent="-460375" eaLnBrk="1" fontAlgn="auto" hangingPunct="1">
              <a:spcBef>
                <a:spcPts val="0"/>
              </a:spcBef>
              <a:spcAft>
                <a:spcPts val="4800"/>
              </a:spcAft>
              <a:buClr>
                <a:schemeClr val="tx2">
                  <a:lumMod val="50000"/>
                </a:schemeClr>
              </a:buClr>
              <a:defRPr/>
            </a:pPr>
            <a:r>
              <a:rPr lang="en-US" sz="3200" dirty="0" smtClean="0">
                <a:effectLst>
                  <a:outerShdw blurRad="38100" dist="38100" dir="2700000" algn="tl">
                    <a:srgbClr val="000000">
                      <a:alpha val="43137"/>
                    </a:srgbClr>
                  </a:outerShdw>
                </a:effectLst>
              </a:rPr>
              <a:t>A </a:t>
            </a:r>
            <a:r>
              <a:rPr lang="en-US" sz="3200" u="sng" dirty="0" smtClean="0">
                <a:effectLst>
                  <a:outerShdw blurRad="38100" dist="38100" dir="2700000" algn="tl">
                    <a:srgbClr val="000000">
                      <a:alpha val="43137"/>
                    </a:srgbClr>
                  </a:outerShdw>
                </a:effectLst>
              </a:rPr>
              <a:t>nuclear</a:t>
            </a:r>
            <a:r>
              <a:rPr lang="en-US" sz="3200" dirty="0" smtClean="0">
                <a:effectLst>
                  <a:outerShdw blurRad="38100" dist="38100" dir="2700000" algn="tl">
                    <a:srgbClr val="000000">
                      <a:alpha val="43137"/>
                    </a:srgbClr>
                  </a:outerShdw>
                </a:effectLst>
              </a:rPr>
              <a:t> incident involves a nuclear detonation</a:t>
            </a:r>
          </a:p>
          <a:p>
            <a:pPr marL="460375" indent="-460375" eaLnBrk="1" fontAlgn="auto" hangingPunct="1">
              <a:spcAft>
                <a:spcPts val="0"/>
              </a:spcAft>
              <a:buClr>
                <a:schemeClr val="tx2">
                  <a:lumMod val="50000"/>
                </a:schemeClr>
              </a:buClr>
              <a:defRPr/>
            </a:pPr>
            <a:r>
              <a:rPr lang="en-US" sz="3200" dirty="0" smtClean="0">
                <a:effectLst>
                  <a:outerShdw blurRad="38100" dist="38100" dir="2700000" algn="tl">
                    <a:srgbClr val="000000">
                      <a:alpha val="43137"/>
                    </a:srgbClr>
                  </a:outerShdw>
                </a:effectLst>
              </a:rPr>
              <a:t>A </a:t>
            </a:r>
            <a:r>
              <a:rPr lang="en-US" sz="3200" u="sng" dirty="0" smtClean="0">
                <a:effectLst>
                  <a:outerShdw blurRad="38100" dist="38100" dir="2700000" algn="tl">
                    <a:srgbClr val="000000">
                      <a:alpha val="43137"/>
                    </a:srgbClr>
                  </a:outerShdw>
                </a:effectLst>
              </a:rPr>
              <a:t>radiological</a:t>
            </a:r>
            <a:r>
              <a:rPr lang="en-US" sz="3200" dirty="0" smtClean="0">
                <a:effectLst>
                  <a:outerShdw blurRad="38100" dist="38100" dir="2700000" algn="tl">
                    <a:srgbClr val="000000">
                      <a:alpha val="43137"/>
                    </a:srgbClr>
                  </a:outerShdw>
                </a:effectLst>
              </a:rPr>
              <a:t> incident does NOT involve a nuclear detonation</a:t>
            </a:r>
          </a:p>
        </p:txBody>
      </p:sp>
      <p:grpSp>
        <p:nvGrpSpPr>
          <p:cNvPr id="6" name="Group 5" descr="top: nuclear explosion&#10;bottom: radiological symbol"/>
          <p:cNvGrpSpPr/>
          <p:nvPr/>
        </p:nvGrpSpPr>
        <p:grpSpPr>
          <a:xfrm>
            <a:off x="6553200" y="1828800"/>
            <a:ext cx="1981200" cy="3883025"/>
            <a:chOff x="6553200" y="1828800"/>
            <a:chExt cx="1981200" cy="3883025"/>
          </a:xfrm>
        </p:grpSpPr>
        <p:pic>
          <p:nvPicPr>
            <p:cNvPr id="10" name="Picture 5" descr="180px-Nuclear_fireball"/>
            <p:cNvPicPr>
              <a:picLocks noChangeAspect="1" noChangeArrowheads="1"/>
            </p:cNvPicPr>
            <p:nvPr/>
          </p:nvPicPr>
          <p:blipFill>
            <a:blip r:embed="rId3" cstate="print"/>
            <a:srcRect/>
            <a:stretch>
              <a:fillRect/>
            </a:stretch>
          </p:blipFill>
          <p:spPr bwMode="auto">
            <a:xfrm>
              <a:off x="6553200" y="1828800"/>
              <a:ext cx="1981200" cy="1684338"/>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4" cstate="print"/>
            <a:srcRect/>
            <a:stretch>
              <a:fillRect/>
            </a:stretch>
          </p:blipFill>
          <p:spPr bwMode="auto">
            <a:xfrm>
              <a:off x="6629400" y="4114800"/>
              <a:ext cx="1905000" cy="1597025"/>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533400"/>
            <a:ext cx="8229600" cy="1143000"/>
          </a:xfrm>
        </p:spPr>
        <p:txBody>
          <a:bodyPr/>
          <a:lstStyle/>
          <a:p>
            <a:r>
              <a:rPr lang="en-US" dirty="0" smtClean="0"/>
              <a:t>A Radiation Primer</a:t>
            </a:r>
            <a:endParaRPr lang="en-US" dirty="0"/>
          </a:p>
        </p:txBody>
      </p:sp>
      <p:sp>
        <p:nvSpPr>
          <p:cNvPr id="6" name="Content Placeholder 5"/>
          <p:cNvSpPr>
            <a:spLocks noGrp="1"/>
          </p:cNvSpPr>
          <p:nvPr>
            <p:ph idx="1"/>
          </p:nvPr>
        </p:nvSpPr>
        <p:spPr>
          <a:xfrm>
            <a:off x="457200" y="1600200"/>
            <a:ext cx="8229600" cy="4068763"/>
          </a:xfrm>
        </p:spPr>
        <p:txBody>
          <a:bodyPr>
            <a:normAutofit lnSpcReduction="10000"/>
          </a:bodyPr>
          <a:lstStyle/>
          <a:p>
            <a:pPr algn="ctr">
              <a:buNone/>
            </a:pPr>
            <a:r>
              <a:rPr lang="en-US" dirty="0" smtClean="0">
                <a:solidFill>
                  <a:srgbClr val="140F00"/>
                </a:solidFill>
              </a:rPr>
              <a:t>radiation … radioactive material</a:t>
            </a:r>
          </a:p>
          <a:p>
            <a:pPr algn="ctr">
              <a:buNone/>
            </a:pPr>
            <a:r>
              <a:rPr lang="en-US" dirty="0" smtClean="0">
                <a:solidFill>
                  <a:srgbClr val="140F00"/>
                </a:solidFill>
              </a:rPr>
              <a:t>What are they? </a:t>
            </a:r>
          </a:p>
          <a:p>
            <a:pPr algn="ctr">
              <a:buNone/>
            </a:pPr>
            <a:endParaRPr lang="en-US" dirty="0" smtClean="0">
              <a:solidFill>
                <a:srgbClr val="140F00"/>
              </a:solidFill>
            </a:endParaRPr>
          </a:p>
          <a:p>
            <a:pPr algn="ctr">
              <a:buNone/>
            </a:pPr>
            <a:r>
              <a:rPr lang="en-US" dirty="0" smtClean="0">
                <a:solidFill>
                  <a:srgbClr val="140F00"/>
                </a:solidFill>
              </a:rPr>
              <a:t>exposure … contamination</a:t>
            </a:r>
          </a:p>
          <a:p>
            <a:pPr algn="ctr">
              <a:buNone/>
            </a:pPr>
            <a:r>
              <a:rPr lang="en-US" dirty="0" smtClean="0">
                <a:solidFill>
                  <a:srgbClr val="140F00"/>
                </a:solidFill>
              </a:rPr>
              <a:t>Are they the same?</a:t>
            </a:r>
          </a:p>
          <a:p>
            <a:pPr algn="ctr">
              <a:buNone/>
            </a:pPr>
            <a:endParaRPr lang="en-US" dirty="0" smtClean="0">
              <a:solidFill>
                <a:srgbClr val="140F00"/>
              </a:solidFill>
            </a:endParaRPr>
          </a:p>
          <a:p>
            <a:pPr algn="ctr">
              <a:buNone/>
            </a:pPr>
            <a:r>
              <a:rPr lang="en-US" sz="2400" dirty="0" smtClean="0">
                <a:solidFill>
                  <a:srgbClr val="140F00"/>
                </a:solidFill>
              </a:rPr>
              <a:t>What’s a </a:t>
            </a:r>
            <a:r>
              <a:rPr lang="en-US" sz="2400" dirty="0" err="1" smtClean="0">
                <a:solidFill>
                  <a:srgbClr val="140F00"/>
                </a:solidFill>
              </a:rPr>
              <a:t>mrem</a:t>
            </a:r>
            <a:r>
              <a:rPr lang="en-US" sz="2400" dirty="0" smtClean="0">
                <a:solidFill>
                  <a:srgbClr val="140F00"/>
                </a:solidFill>
              </a:rPr>
              <a:t> or </a:t>
            </a:r>
            <a:r>
              <a:rPr lang="en-US" sz="2400" dirty="0" err="1" smtClean="0">
                <a:solidFill>
                  <a:srgbClr val="140F00"/>
                </a:solidFill>
              </a:rPr>
              <a:t>microSv</a:t>
            </a:r>
            <a:r>
              <a:rPr lang="en-US" sz="2400" dirty="0" smtClean="0">
                <a:solidFill>
                  <a:srgbClr val="140F00"/>
                </a:solidFill>
              </a:rPr>
              <a:t>?</a:t>
            </a:r>
          </a:p>
          <a:p>
            <a:pPr algn="ctr">
              <a:buNone/>
            </a:pPr>
            <a:r>
              <a:rPr lang="en-US" sz="2400" dirty="0" smtClean="0">
                <a:solidFill>
                  <a:srgbClr val="140F00"/>
                </a:solidFill>
              </a:rPr>
              <a:t>What’s a </a:t>
            </a:r>
            <a:r>
              <a:rPr lang="en-US" sz="2400" dirty="0" err="1" smtClean="0">
                <a:solidFill>
                  <a:srgbClr val="140F00"/>
                </a:solidFill>
              </a:rPr>
              <a:t>uCi</a:t>
            </a:r>
            <a:r>
              <a:rPr lang="en-US" sz="2400" dirty="0" smtClean="0">
                <a:solidFill>
                  <a:srgbClr val="140F00"/>
                </a:solidFill>
              </a:rPr>
              <a:t>/cm</a:t>
            </a:r>
            <a:r>
              <a:rPr lang="en-US" sz="2400" baseline="30000" dirty="0" smtClean="0">
                <a:solidFill>
                  <a:srgbClr val="140F00"/>
                </a:solidFill>
              </a:rPr>
              <a:t>2 </a:t>
            </a:r>
            <a:r>
              <a:rPr lang="en-US" sz="2400" dirty="0" smtClean="0">
                <a:solidFill>
                  <a:srgbClr val="140F00"/>
                </a:solidFill>
              </a:rPr>
              <a:t>or </a:t>
            </a:r>
            <a:r>
              <a:rPr lang="en-US" sz="2400" dirty="0" err="1" smtClean="0">
                <a:solidFill>
                  <a:srgbClr val="140F00"/>
                </a:solidFill>
              </a:rPr>
              <a:t>Bq</a:t>
            </a:r>
            <a:r>
              <a:rPr lang="en-US" sz="2400" dirty="0" smtClean="0">
                <a:solidFill>
                  <a:srgbClr val="140F00"/>
                </a:solidFill>
              </a:rPr>
              <a:t>/m</a:t>
            </a:r>
            <a:r>
              <a:rPr lang="en-US" sz="2400" baseline="30000" dirty="0" smtClean="0">
                <a:solidFill>
                  <a:srgbClr val="140F00"/>
                </a:solidFill>
              </a:rPr>
              <a:t>3</a:t>
            </a:r>
            <a:r>
              <a:rPr lang="en-US" sz="2400" dirty="0" smtClean="0">
                <a:solidFill>
                  <a:srgbClr val="140F00"/>
                </a:solidFill>
              </a:rPr>
              <a:t>?</a:t>
            </a:r>
            <a:endParaRPr lang="en-US" sz="2400" dirty="0">
              <a:solidFill>
                <a:srgbClr val="140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sz="4000" dirty="0" smtClean="0"/>
              <a:t>Examples of Nuclear Incidents</a:t>
            </a:r>
            <a:endParaRPr lang="en-US" sz="4000" dirty="0"/>
          </a:p>
        </p:txBody>
      </p:sp>
      <p:sp>
        <p:nvSpPr>
          <p:cNvPr id="7" name="Content Placeholder 6"/>
          <p:cNvSpPr>
            <a:spLocks noGrp="1"/>
          </p:cNvSpPr>
          <p:nvPr>
            <p:ph idx="1"/>
          </p:nvPr>
        </p:nvSpPr>
        <p:spPr/>
        <p:txBody>
          <a:bodyPr/>
          <a:lstStyle/>
          <a:p>
            <a:pPr>
              <a:buClr>
                <a:schemeClr val="tx2">
                  <a:lumMod val="50000"/>
                </a:schemeClr>
              </a:buClr>
              <a:buSzPct val="75000"/>
              <a:defRPr/>
            </a:pPr>
            <a:r>
              <a:rPr lang="en-US" dirty="0" smtClean="0">
                <a:solidFill>
                  <a:schemeClr val="tx1"/>
                </a:solidFill>
              </a:rPr>
              <a:t>Strategic Nuclear Weapons</a:t>
            </a:r>
          </a:p>
          <a:p>
            <a:pPr lvl="1">
              <a:buClr>
                <a:schemeClr val="tx2">
                  <a:lumMod val="50000"/>
                </a:schemeClr>
              </a:buClr>
              <a:buSzPct val="125000"/>
              <a:buFont typeface="Arial" pitchFamily="34" charset="0"/>
              <a:buChar char="•"/>
              <a:defRPr/>
            </a:pPr>
            <a:r>
              <a:rPr lang="en-US" sz="2200" b="1" dirty="0" smtClean="0">
                <a:solidFill>
                  <a:schemeClr val="tx1"/>
                </a:solidFill>
              </a:rPr>
              <a:t>Think Cold War (megaton range)</a:t>
            </a:r>
          </a:p>
          <a:p>
            <a:pPr lvl="1">
              <a:buClr>
                <a:schemeClr val="tx2">
                  <a:lumMod val="50000"/>
                </a:schemeClr>
              </a:buClr>
              <a:buSzPct val="125000"/>
              <a:buFont typeface="Arial" pitchFamily="34" charset="0"/>
              <a:buChar char="•"/>
              <a:defRPr/>
            </a:pPr>
            <a:r>
              <a:rPr lang="en-US" sz="2200" b="1" u="sng" dirty="0" smtClean="0">
                <a:solidFill>
                  <a:schemeClr val="tx1"/>
                </a:solidFill>
              </a:rPr>
              <a:t>Not considered a likely threat today</a:t>
            </a:r>
          </a:p>
          <a:p>
            <a:pPr lvl="1">
              <a:buClr>
                <a:schemeClr val="tx2">
                  <a:lumMod val="50000"/>
                </a:schemeClr>
              </a:buClr>
              <a:buSzPct val="125000"/>
              <a:buFont typeface="Arial" pitchFamily="34" charset="0"/>
              <a:buChar char="•"/>
              <a:defRPr/>
            </a:pPr>
            <a:endParaRPr lang="en-US" sz="2200" b="1" dirty="0" smtClean="0">
              <a:solidFill>
                <a:schemeClr val="tx1"/>
              </a:solidFill>
            </a:endParaRPr>
          </a:p>
          <a:p>
            <a:pPr>
              <a:buClr>
                <a:schemeClr val="tx2">
                  <a:lumMod val="50000"/>
                </a:schemeClr>
              </a:buClr>
              <a:buSzPct val="75000"/>
              <a:defRPr/>
            </a:pPr>
            <a:r>
              <a:rPr lang="en-US" dirty="0" smtClean="0">
                <a:solidFill>
                  <a:schemeClr val="tx1"/>
                </a:solidFill>
              </a:rPr>
              <a:t>Improvised Nuclear Device (IND)</a:t>
            </a:r>
          </a:p>
          <a:p>
            <a:pPr lvl="1">
              <a:buClr>
                <a:schemeClr val="tx2">
                  <a:lumMod val="50000"/>
                </a:schemeClr>
              </a:buClr>
              <a:buSzPct val="125000"/>
              <a:buFont typeface="Arial" pitchFamily="34" charset="0"/>
              <a:buChar char="•"/>
              <a:defRPr/>
            </a:pPr>
            <a:r>
              <a:rPr lang="en-US" sz="2200" b="1" dirty="0" smtClean="0">
                <a:solidFill>
                  <a:schemeClr val="tx1"/>
                </a:solidFill>
              </a:rPr>
              <a:t>Think Hiroshima “Little Boy”</a:t>
            </a:r>
          </a:p>
          <a:p>
            <a:pPr lvl="1">
              <a:buClr>
                <a:schemeClr val="tx2">
                  <a:lumMod val="50000"/>
                </a:schemeClr>
              </a:buClr>
              <a:buSzPct val="125000"/>
              <a:buFont typeface="Arial" pitchFamily="34" charset="0"/>
              <a:buChar char="•"/>
              <a:defRPr/>
            </a:pPr>
            <a:r>
              <a:rPr lang="en-US" sz="2200" b="1" dirty="0" smtClean="0">
                <a:solidFill>
                  <a:schemeClr val="tx1"/>
                </a:solidFill>
              </a:rPr>
              <a:t>Low-yield kiloton range</a:t>
            </a:r>
          </a:p>
          <a:p>
            <a:pPr lvl="1">
              <a:buClr>
                <a:schemeClr val="tx2">
                  <a:lumMod val="50000"/>
                </a:schemeClr>
              </a:buClr>
              <a:buSzPct val="125000"/>
              <a:buFont typeface="Arial" pitchFamily="34" charset="0"/>
              <a:buChar char="•"/>
              <a:defRPr/>
            </a:pPr>
            <a:r>
              <a:rPr lang="en-US" sz="2200" b="1" dirty="0" smtClean="0">
                <a:solidFill>
                  <a:schemeClr val="tx1"/>
                </a:solidFill>
              </a:rPr>
              <a:t>Possible tool of terrorism</a:t>
            </a:r>
          </a:p>
          <a:p>
            <a:pPr lvl="1">
              <a:buClr>
                <a:schemeClr val="tx2">
                  <a:lumMod val="50000"/>
                </a:schemeClr>
              </a:buClr>
              <a:buSzPct val="125000"/>
              <a:buFont typeface="Arial" pitchFamily="34" charset="0"/>
              <a:buChar char="•"/>
              <a:defRPr/>
            </a:pPr>
            <a:r>
              <a:rPr lang="en-US" sz="2200" b="1" dirty="0" smtClean="0">
                <a:solidFill>
                  <a:schemeClr val="tx1"/>
                </a:solidFill>
              </a:rPr>
              <a:t>No warning!</a:t>
            </a:r>
          </a:p>
          <a:p>
            <a:pPr lvl="1">
              <a:buClr>
                <a:schemeClr val="tx2">
                  <a:lumMod val="50000"/>
                </a:schemeClr>
              </a:buClr>
              <a:buSzPct val="125000"/>
              <a:buFont typeface="Arial" pitchFamily="34" charset="0"/>
              <a:buChar char="•"/>
              <a:defRPr/>
            </a:pPr>
            <a:r>
              <a:rPr lang="en-US" sz="2200" b="1" dirty="0" smtClean="0">
                <a:solidFill>
                  <a:schemeClr val="tx1"/>
                </a:solidFill>
              </a:rPr>
              <a:t>National Planning</a:t>
            </a:r>
            <a:endParaRPr lang="en-US" dirty="0">
              <a:solidFill>
                <a:schemeClr val="tx1"/>
              </a:solidFill>
            </a:endParaRPr>
          </a:p>
        </p:txBody>
      </p:sp>
      <p:grpSp>
        <p:nvGrpSpPr>
          <p:cNvPr id="9" name="Group 8" descr="top: nuclear explosion&#10;bottom: improvised nuclear device (Hiroshima)"/>
          <p:cNvGrpSpPr/>
          <p:nvPr/>
        </p:nvGrpSpPr>
        <p:grpSpPr>
          <a:xfrm>
            <a:off x="5791200" y="1752600"/>
            <a:ext cx="2913063" cy="4343400"/>
            <a:chOff x="5791200" y="1752600"/>
            <a:chExt cx="2913063" cy="4343400"/>
          </a:xfrm>
        </p:grpSpPr>
        <p:pic>
          <p:nvPicPr>
            <p:cNvPr id="10" name="Picture 8" descr="http://deepfriar.files.wordpress.com/2009/09/hydrogen-bomb.jpg"/>
            <p:cNvPicPr>
              <a:picLocks noChangeAspect="1" noChangeArrowheads="1"/>
            </p:cNvPicPr>
            <p:nvPr/>
          </p:nvPicPr>
          <p:blipFill>
            <a:blip r:embed="rId3" cstate="print"/>
            <a:srcRect/>
            <a:stretch>
              <a:fillRect/>
            </a:stretch>
          </p:blipFill>
          <p:spPr bwMode="auto">
            <a:xfrm>
              <a:off x="5791200" y="1752600"/>
              <a:ext cx="2913063" cy="1524000"/>
            </a:xfrm>
            <a:prstGeom prst="rect">
              <a:avLst/>
            </a:prstGeom>
            <a:ln>
              <a:noFill/>
            </a:ln>
            <a:effectLst>
              <a:outerShdw blurRad="292100" dist="139700" dir="2700000" algn="tl" rotWithShape="0">
                <a:srgbClr val="333333">
                  <a:alpha val="65000"/>
                </a:srgbClr>
              </a:outerShdw>
            </a:effectLst>
          </p:spPr>
        </p:pic>
        <p:pic>
          <p:nvPicPr>
            <p:cNvPr id="12293" name="Picture 2" descr="http://i223.photobucket.com/albums/dd30/artmil_06/nevada1951-2.jpg"/>
            <p:cNvPicPr>
              <a:picLocks noChangeAspect="1" noChangeArrowheads="1"/>
            </p:cNvPicPr>
            <p:nvPr/>
          </p:nvPicPr>
          <p:blipFill>
            <a:blip r:embed="rId4" cstate="print"/>
            <a:srcRect/>
            <a:stretch>
              <a:fillRect/>
            </a:stretch>
          </p:blipFill>
          <p:spPr bwMode="auto">
            <a:xfrm>
              <a:off x="5791200" y="3962400"/>
              <a:ext cx="2665413" cy="2133600"/>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381000"/>
            <a:ext cx="8229600" cy="1143000"/>
          </a:xfrm>
        </p:spPr>
        <p:txBody>
          <a:bodyPr/>
          <a:lstStyle/>
          <a:p>
            <a:r>
              <a:rPr lang="en-US" sz="3600" dirty="0" smtClean="0"/>
              <a:t>Survivability</a:t>
            </a:r>
          </a:p>
        </p:txBody>
      </p:sp>
      <p:sp>
        <p:nvSpPr>
          <p:cNvPr id="19459" name="Content Placeholder 2"/>
          <p:cNvSpPr>
            <a:spLocks noGrp="1"/>
          </p:cNvSpPr>
          <p:nvPr>
            <p:ph idx="1"/>
          </p:nvPr>
        </p:nvSpPr>
        <p:spPr>
          <a:xfrm>
            <a:off x="0" y="1508750"/>
            <a:ext cx="8382000" cy="4525963"/>
          </a:xfrm>
        </p:spPr>
        <p:txBody>
          <a:bodyPr/>
          <a:lstStyle/>
          <a:p>
            <a:r>
              <a:rPr lang="en-US" dirty="0" smtClean="0"/>
              <a:t>Cold War Threat</a:t>
            </a:r>
          </a:p>
          <a:p>
            <a:pPr lvl="1">
              <a:buFont typeface="Wingdings" pitchFamily="2" charset="2"/>
              <a:buNone/>
            </a:pPr>
            <a:endParaRPr lang="en-US" dirty="0" smtClean="0"/>
          </a:p>
          <a:p>
            <a:pPr lvl="1">
              <a:buFont typeface="Wingdings" pitchFamily="2" charset="2"/>
              <a:buNone/>
            </a:pPr>
            <a:endParaRPr lang="en-US" dirty="0" smtClean="0"/>
          </a:p>
          <a:p>
            <a:r>
              <a:rPr lang="en-US" dirty="0" smtClean="0"/>
              <a:t> IND</a:t>
            </a:r>
          </a:p>
          <a:p>
            <a:pPr lvl="1"/>
            <a:endParaRPr lang="en-US" dirty="0" smtClean="0"/>
          </a:p>
          <a:p>
            <a:pPr lvl="1"/>
            <a:endParaRPr lang="en-US" dirty="0" smtClean="0"/>
          </a:p>
        </p:txBody>
      </p:sp>
      <p:grpSp>
        <p:nvGrpSpPr>
          <p:cNvPr id="7" name="Group 6" descr="top right: Map of US survival actions&#10;bottom left: damage zones from ground zero&#10;bottom right: nuclear blast (Hiroshima)"/>
          <p:cNvGrpSpPr/>
          <p:nvPr/>
        </p:nvGrpSpPr>
        <p:grpSpPr>
          <a:xfrm>
            <a:off x="381000" y="1143000"/>
            <a:ext cx="7971798" cy="5276100"/>
            <a:chOff x="381000" y="1143000"/>
            <a:chExt cx="7971798" cy="5276100"/>
          </a:xfrm>
        </p:grpSpPr>
        <p:pic>
          <p:nvPicPr>
            <p:cNvPr id="63491" name="Picture 3" descr="http://mason.gmu.edu/~kcherrix/images/November_1951_nuclear_test_at_Nevada_Test_Site.jpg"/>
            <p:cNvPicPr>
              <a:picLocks noChangeAspect="1" noChangeArrowheads="1"/>
            </p:cNvPicPr>
            <p:nvPr/>
          </p:nvPicPr>
          <p:blipFill>
            <a:blip r:embed="rId3" cstate="print"/>
            <a:srcRect/>
            <a:stretch>
              <a:fillRect/>
            </a:stretch>
          </p:blipFill>
          <p:spPr bwMode="auto">
            <a:xfrm>
              <a:off x="5029200" y="4114800"/>
              <a:ext cx="2880375" cy="2304300"/>
            </a:xfrm>
            <a:prstGeom prst="rect">
              <a:avLst/>
            </a:prstGeom>
            <a:noFill/>
          </p:spPr>
        </p:pic>
        <p:pic>
          <p:nvPicPr>
            <p:cNvPr id="232451" name="Picture 3"/>
            <p:cNvPicPr>
              <a:picLocks noChangeAspect="1" noChangeArrowheads="1"/>
            </p:cNvPicPr>
            <p:nvPr/>
          </p:nvPicPr>
          <p:blipFill>
            <a:blip r:embed="rId4" cstate="print"/>
            <a:srcRect/>
            <a:stretch>
              <a:fillRect/>
            </a:stretch>
          </p:blipFill>
          <p:spPr bwMode="auto">
            <a:xfrm>
              <a:off x="381000" y="3886200"/>
              <a:ext cx="3878905" cy="2451040"/>
            </a:xfrm>
            <a:prstGeom prst="rect">
              <a:avLst/>
            </a:prstGeom>
            <a:noFill/>
            <a:ln w="9525">
              <a:noFill/>
              <a:miter lim="800000"/>
              <a:headEnd/>
              <a:tailEnd/>
            </a:ln>
          </p:spPr>
        </p:pic>
        <p:pic>
          <p:nvPicPr>
            <p:cNvPr id="63489" name="Picture 1"/>
            <p:cNvPicPr>
              <a:picLocks noChangeAspect="1" noChangeArrowheads="1"/>
            </p:cNvPicPr>
            <p:nvPr/>
          </p:nvPicPr>
          <p:blipFill>
            <a:blip r:embed="rId5" cstate="print"/>
            <a:srcRect/>
            <a:stretch>
              <a:fillRect/>
            </a:stretch>
          </p:blipFill>
          <p:spPr bwMode="auto">
            <a:xfrm>
              <a:off x="4572000" y="1143000"/>
              <a:ext cx="3780798" cy="260788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457200" y="533400"/>
            <a:ext cx="8229600" cy="1139825"/>
          </a:xfrm>
        </p:spPr>
        <p:txBody>
          <a:bodyPr>
            <a:normAutofit fontScale="90000"/>
          </a:bodyPr>
          <a:lstStyle/>
          <a:p>
            <a:r>
              <a:rPr lang="en-US" sz="4400" dirty="0">
                <a:latin typeface="Arial" pitchFamily="34" charset="0"/>
              </a:rPr>
              <a:t>Immediate and massive destruction of by a nuclear bomb is NOT caused by radiation!</a:t>
            </a:r>
          </a:p>
        </p:txBody>
      </p:sp>
      <p:pic>
        <p:nvPicPr>
          <p:cNvPr id="338947" name="Picture 3" descr="How energy is dispersed after nuclear explosion: Approximate"/>
          <p:cNvPicPr>
            <a:picLocks noChangeAspect="1" noChangeArrowheads="1"/>
          </p:cNvPicPr>
          <p:nvPr/>
        </p:nvPicPr>
        <p:blipFill>
          <a:blip r:embed="rId2" cstate="print"/>
          <a:srcRect/>
          <a:stretch>
            <a:fillRect/>
          </a:stretch>
        </p:blipFill>
        <p:spPr bwMode="auto">
          <a:xfrm>
            <a:off x="1295400" y="3352800"/>
            <a:ext cx="6637498" cy="28194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457200" y="228600"/>
            <a:ext cx="8229600" cy="731838"/>
          </a:xfrm>
        </p:spPr>
        <p:txBody>
          <a:bodyPr>
            <a:normAutofit fontScale="90000"/>
          </a:bodyPr>
          <a:lstStyle/>
          <a:p>
            <a:r>
              <a:rPr lang="en-US" sz="4400" dirty="0"/>
              <a:t>10 Kiloton Nuclear </a:t>
            </a:r>
            <a:r>
              <a:rPr lang="en-US" sz="4400" dirty="0" smtClean="0"/>
              <a:t>Detonation</a:t>
            </a:r>
            <a:endParaRPr lang="en-US" sz="4400" dirty="0"/>
          </a:p>
        </p:txBody>
      </p:sp>
      <p:pic>
        <p:nvPicPr>
          <p:cNvPr id="343045" name="Picture 5" descr="radioactive plume"/>
          <p:cNvPicPr>
            <a:picLocks noChangeAspect="1" noChangeArrowheads="1"/>
          </p:cNvPicPr>
          <p:nvPr/>
        </p:nvPicPr>
        <p:blipFill>
          <a:blip r:embed="rId3" cstate="print"/>
          <a:srcRect/>
          <a:stretch>
            <a:fillRect/>
          </a:stretch>
        </p:blipFill>
        <p:spPr bwMode="auto">
          <a:xfrm>
            <a:off x="685800" y="1066800"/>
            <a:ext cx="7848600" cy="5232400"/>
          </a:xfrm>
          <a:prstGeom prst="rect">
            <a:avLst/>
          </a:prstGeom>
          <a:noFill/>
        </p:spPr>
      </p:pic>
      <p:sp>
        <p:nvSpPr>
          <p:cNvPr id="343046" name="Rectangle 6"/>
          <p:cNvSpPr>
            <a:spLocks noChangeArrowheads="1"/>
          </p:cNvSpPr>
          <p:nvPr/>
        </p:nvSpPr>
        <p:spPr bwMode="auto">
          <a:xfrm>
            <a:off x="2286000" y="6491288"/>
            <a:ext cx="4228465" cy="369332"/>
          </a:xfrm>
          <a:prstGeom prst="rect">
            <a:avLst/>
          </a:prstGeom>
          <a:noFill/>
          <a:ln w="9525">
            <a:noFill/>
            <a:miter lim="800000"/>
            <a:headEnd/>
            <a:tailEnd/>
          </a:ln>
          <a:effectLst/>
        </p:spPr>
        <p:txBody>
          <a:bodyPr wrap="none">
            <a:spAutoFit/>
          </a:bodyPr>
          <a:lstStyle/>
          <a:p>
            <a:pPr>
              <a:spcBef>
                <a:spcPct val="0"/>
              </a:spcBef>
              <a:buClrTx/>
            </a:pPr>
            <a:r>
              <a:rPr lang="en-US" b="1" dirty="0">
                <a:solidFill>
                  <a:srgbClr val="FFFFCC"/>
                </a:solidFill>
                <a:effectLst/>
              </a:rPr>
              <a:t>http://www.remm.nlm.gov/plume.htm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381000" y="381000"/>
            <a:ext cx="8229600" cy="1143000"/>
          </a:xfrm>
        </p:spPr>
        <p:txBody>
          <a:bodyPr/>
          <a:lstStyle/>
          <a:p>
            <a:r>
              <a:rPr lang="en-US" dirty="0"/>
              <a:t>Nuclear Blast</a:t>
            </a:r>
          </a:p>
        </p:txBody>
      </p:sp>
      <p:sp>
        <p:nvSpPr>
          <p:cNvPr id="345091" name="Rectangle 3"/>
          <p:cNvSpPr>
            <a:spLocks noGrp="1" noChangeArrowheads="1"/>
          </p:cNvSpPr>
          <p:nvPr>
            <p:ph idx="1"/>
          </p:nvPr>
        </p:nvSpPr>
        <p:spPr>
          <a:xfrm>
            <a:off x="228600" y="2179637"/>
            <a:ext cx="3810000" cy="4525963"/>
          </a:xfrm>
        </p:spPr>
        <p:txBody>
          <a:bodyPr/>
          <a:lstStyle/>
          <a:p>
            <a:pPr>
              <a:buNone/>
            </a:pPr>
            <a:r>
              <a:rPr lang="en-US" sz="4400" dirty="0" smtClean="0"/>
              <a:t>  Thermal </a:t>
            </a:r>
            <a:r>
              <a:rPr lang="en-US" sz="4400" dirty="0"/>
              <a:t>skin burns are immediate</a:t>
            </a:r>
          </a:p>
        </p:txBody>
      </p:sp>
      <p:pic>
        <p:nvPicPr>
          <p:cNvPr id="345093" name="Picture 5" descr="Thermal skin burns: Example after nuclear blast"/>
          <p:cNvPicPr>
            <a:picLocks noChangeAspect="1" noChangeArrowheads="1"/>
          </p:cNvPicPr>
          <p:nvPr/>
        </p:nvPicPr>
        <p:blipFill>
          <a:blip r:embed="rId2" cstate="print"/>
          <a:srcRect/>
          <a:stretch>
            <a:fillRect/>
          </a:stretch>
        </p:blipFill>
        <p:spPr bwMode="auto">
          <a:xfrm>
            <a:off x="4537074" y="1447800"/>
            <a:ext cx="3800475" cy="48006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0"/>
            <a:ext cx="8534400" cy="838200"/>
          </a:xfrm>
        </p:spPr>
        <p:txBody>
          <a:bodyPr/>
          <a:lstStyle/>
          <a:p>
            <a:pPr eaLnBrk="1" fontAlgn="auto" hangingPunct="1">
              <a:lnSpc>
                <a:spcPct val="100000"/>
              </a:lnSpc>
              <a:spcAft>
                <a:spcPts val="0"/>
              </a:spcAft>
              <a:defRPr/>
            </a:pPr>
            <a:r>
              <a:rPr lang="en-US" sz="4000" dirty="0" smtClean="0"/>
              <a:t>Examples of Radiological Incidents</a:t>
            </a:r>
            <a:endParaRPr lang="en-US" sz="4000" dirty="0"/>
          </a:p>
        </p:txBody>
      </p:sp>
      <p:sp>
        <p:nvSpPr>
          <p:cNvPr id="7" name="Content Placeholder 2"/>
          <p:cNvSpPr>
            <a:spLocks noGrp="1"/>
          </p:cNvSpPr>
          <p:nvPr>
            <p:ph idx="1"/>
          </p:nvPr>
        </p:nvSpPr>
        <p:spPr>
          <a:xfrm>
            <a:off x="381000" y="1752600"/>
            <a:ext cx="8382000" cy="4525963"/>
          </a:xfrm>
        </p:spPr>
        <p:txBody>
          <a:bodyPr/>
          <a:lstStyle/>
          <a:p>
            <a:pPr marL="465138" indent="-465138" eaLnBrk="1" fontAlgn="auto" hangingPunct="1">
              <a:spcBef>
                <a:spcPts val="0"/>
              </a:spcBef>
              <a:spcAft>
                <a:spcPts val="800"/>
              </a:spcAft>
              <a:buClr>
                <a:schemeClr val="tx2">
                  <a:lumMod val="50000"/>
                </a:schemeClr>
              </a:buClr>
              <a:defRPr/>
            </a:pPr>
            <a:r>
              <a:rPr lang="en-US" dirty="0" smtClean="0"/>
              <a:t>Transportation accidents</a:t>
            </a:r>
          </a:p>
          <a:p>
            <a:pPr marL="465138" indent="-465138" eaLnBrk="1" fontAlgn="auto" hangingPunct="1">
              <a:spcBef>
                <a:spcPts val="0"/>
              </a:spcBef>
              <a:spcAft>
                <a:spcPts val="800"/>
              </a:spcAft>
              <a:buClr>
                <a:schemeClr val="tx2">
                  <a:lumMod val="50000"/>
                </a:schemeClr>
              </a:buClr>
              <a:defRPr/>
            </a:pPr>
            <a:r>
              <a:rPr lang="en-US" dirty="0" smtClean="0"/>
              <a:t>Nuclear power plant accidents</a:t>
            </a:r>
          </a:p>
          <a:p>
            <a:pPr marL="465138" indent="-465138" eaLnBrk="1" fontAlgn="auto" hangingPunct="1">
              <a:spcBef>
                <a:spcPts val="0"/>
              </a:spcBef>
              <a:spcAft>
                <a:spcPts val="800"/>
              </a:spcAft>
              <a:buClr>
                <a:schemeClr val="tx2">
                  <a:lumMod val="50000"/>
                </a:schemeClr>
              </a:buClr>
              <a:defRPr/>
            </a:pPr>
            <a:r>
              <a:rPr lang="en-US" dirty="0" smtClean="0"/>
              <a:t>Spent fuel storage leaks/spills</a:t>
            </a:r>
          </a:p>
          <a:p>
            <a:pPr marL="465138" indent="-465138" eaLnBrk="1" fontAlgn="auto" hangingPunct="1">
              <a:spcBef>
                <a:spcPts val="0"/>
              </a:spcBef>
              <a:spcAft>
                <a:spcPts val="800"/>
              </a:spcAft>
              <a:buClr>
                <a:schemeClr val="tx2">
                  <a:lumMod val="50000"/>
                </a:schemeClr>
              </a:buClr>
              <a:defRPr/>
            </a:pPr>
            <a:r>
              <a:rPr lang="en-US" dirty="0" smtClean="0"/>
              <a:t>Space vehicle accidents</a:t>
            </a:r>
          </a:p>
          <a:p>
            <a:pPr marL="465138" indent="-465138" eaLnBrk="1" fontAlgn="auto" hangingPunct="1">
              <a:spcBef>
                <a:spcPts val="0"/>
              </a:spcBef>
              <a:spcAft>
                <a:spcPts val="800"/>
              </a:spcAft>
              <a:buClr>
                <a:schemeClr val="tx2">
                  <a:lumMod val="50000"/>
                </a:schemeClr>
              </a:buClr>
              <a:defRPr/>
            </a:pPr>
            <a:r>
              <a:rPr lang="en-US" dirty="0" smtClean="0"/>
              <a:t>Gas explosion/fire at any licensed facility</a:t>
            </a:r>
          </a:p>
          <a:p>
            <a:pPr marL="465138" indent="-465138" eaLnBrk="1" fontAlgn="auto" hangingPunct="1">
              <a:spcBef>
                <a:spcPts val="0"/>
              </a:spcBef>
              <a:spcAft>
                <a:spcPts val="800"/>
              </a:spcAft>
              <a:buClr>
                <a:schemeClr val="tx2">
                  <a:lumMod val="50000"/>
                </a:schemeClr>
              </a:buClr>
              <a:defRPr/>
            </a:pPr>
            <a:r>
              <a:rPr lang="en-US" dirty="0" smtClean="0"/>
              <a:t>Explosive RDD (dirty bomb</a:t>
            </a:r>
            <a:r>
              <a:rPr lang="en-US" dirty="0" smtClean="0">
                <a:solidFill>
                  <a:schemeClr val="bg2">
                    <a:lumMod val="75000"/>
                  </a:schemeClr>
                </a:solidFill>
              </a:rPr>
              <a:t>) </a:t>
            </a:r>
            <a:r>
              <a:rPr lang="en-US" dirty="0" smtClean="0">
                <a:solidFill>
                  <a:schemeClr val="tx1"/>
                </a:solidFill>
              </a:rPr>
              <a:t>– National Planning Scenario #11</a:t>
            </a:r>
          </a:p>
          <a:p>
            <a:pPr marL="465138" indent="-465138" eaLnBrk="1" fontAlgn="auto" hangingPunct="1">
              <a:spcBef>
                <a:spcPts val="0"/>
              </a:spcBef>
              <a:spcAft>
                <a:spcPts val="800"/>
              </a:spcAft>
              <a:buClr>
                <a:schemeClr val="tx2">
                  <a:lumMod val="50000"/>
                </a:schemeClr>
              </a:buClr>
              <a:defRPr/>
            </a:pPr>
            <a:r>
              <a:rPr lang="en-US" dirty="0" smtClean="0"/>
              <a:t>Non-explosive RDD (Cesium Chloride [</a:t>
            </a:r>
            <a:r>
              <a:rPr lang="en-US" dirty="0" err="1" smtClean="0"/>
              <a:t>CsCl</a:t>
            </a:r>
            <a:r>
              <a:rPr lang="en-US" dirty="0" smtClean="0"/>
              <a:t>] solution spray)</a:t>
            </a:r>
          </a:p>
          <a:p>
            <a:pPr marL="465138" indent="-465138" eaLnBrk="1" fontAlgn="auto" hangingPunct="1">
              <a:spcBef>
                <a:spcPts val="0"/>
              </a:spcBef>
              <a:spcAft>
                <a:spcPts val="800"/>
              </a:spcAft>
              <a:buClr>
                <a:schemeClr val="tx2">
                  <a:lumMod val="50000"/>
                </a:schemeClr>
              </a:buClr>
              <a:defRPr/>
            </a:pPr>
            <a:r>
              <a:rPr lang="en-US" dirty="0" smtClean="0"/>
              <a:t>Radiation Exposure Device – (hidden source)</a:t>
            </a:r>
          </a:p>
        </p:txBody>
      </p:sp>
      <p:pic>
        <p:nvPicPr>
          <p:cNvPr id="8" name="Picture 4" descr="radiological symbol"/>
          <p:cNvPicPr>
            <a:picLocks noChangeAspect="1" noChangeArrowheads="1"/>
          </p:cNvPicPr>
          <p:nvPr/>
        </p:nvPicPr>
        <p:blipFill>
          <a:blip r:embed="rId3" cstate="print"/>
          <a:srcRect/>
          <a:stretch>
            <a:fillRect/>
          </a:stretch>
        </p:blipFill>
        <p:spPr bwMode="auto">
          <a:xfrm>
            <a:off x="6629400" y="1600200"/>
            <a:ext cx="1911350" cy="1600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000" dirty="0" smtClean="0"/>
              <a:t>Radiological Dispersal Device (RDD)</a:t>
            </a:r>
          </a:p>
        </p:txBody>
      </p:sp>
      <p:sp>
        <p:nvSpPr>
          <p:cNvPr id="28675" name="Rectangle 3"/>
          <p:cNvSpPr>
            <a:spLocks noGrp="1" noChangeArrowheads="1"/>
          </p:cNvSpPr>
          <p:nvPr>
            <p:ph idx="1"/>
          </p:nvPr>
        </p:nvSpPr>
        <p:spPr>
          <a:xfrm>
            <a:off x="228600" y="1752600"/>
            <a:ext cx="8686800" cy="1447800"/>
          </a:xfrm>
        </p:spPr>
        <p:txBody>
          <a:bodyPr/>
          <a:lstStyle/>
          <a:p>
            <a:r>
              <a:rPr lang="en-US" sz="2800" dirty="0" smtClean="0"/>
              <a:t>A device that disperses radioactive material by conventional explosive (dirty bomb) or other mechanical means, such as a spray.</a:t>
            </a:r>
          </a:p>
        </p:txBody>
      </p:sp>
      <p:grpSp>
        <p:nvGrpSpPr>
          <p:cNvPr id="7" name="Group 6" descr="Examples of dispersal device:&#10;left: Oklahoma City County building&#10;top right: salt truck&#10;bottom right: plane"/>
          <p:cNvGrpSpPr/>
          <p:nvPr/>
        </p:nvGrpSpPr>
        <p:grpSpPr>
          <a:xfrm>
            <a:off x="1514475" y="3276600"/>
            <a:ext cx="6334125" cy="3200400"/>
            <a:chOff x="1514475" y="3276600"/>
            <a:chExt cx="6334125" cy="3200400"/>
          </a:xfrm>
        </p:grpSpPr>
        <p:pic>
          <p:nvPicPr>
            <p:cNvPr id="28676" name="Picture 4" descr="Oklahoma_City_bombing"/>
            <p:cNvPicPr>
              <a:picLocks noChangeAspect="1" noChangeArrowheads="1"/>
            </p:cNvPicPr>
            <p:nvPr/>
          </p:nvPicPr>
          <p:blipFill>
            <a:blip r:embed="rId3" cstate="print"/>
            <a:srcRect/>
            <a:stretch>
              <a:fillRect/>
            </a:stretch>
          </p:blipFill>
          <p:spPr bwMode="auto">
            <a:xfrm>
              <a:off x="1514475" y="3276600"/>
              <a:ext cx="2189163" cy="3200400"/>
            </a:xfrm>
            <a:prstGeom prst="rect">
              <a:avLst/>
            </a:prstGeom>
            <a:noFill/>
            <a:ln w="9525">
              <a:noFill/>
              <a:miter lim="800000"/>
              <a:headEnd/>
              <a:tailEnd/>
            </a:ln>
          </p:spPr>
        </p:pic>
        <p:pic>
          <p:nvPicPr>
            <p:cNvPr id="28677" name="Picture 5"/>
            <p:cNvPicPr>
              <a:picLocks noChangeAspect="1" noChangeArrowheads="1"/>
            </p:cNvPicPr>
            <p:nvPr/>
          </p:nvPicPr>
          <p:blipFill>
            <a:blip r:embed="rId4" cstate="print"/>
            <a:srcRect/>
            <a:stretch>
              <a:fillRect/>
            </a:stretch>
          </p:blipFill>
          <p:spPr bwMode="auto">
            <a:xfrm>
              <a:off x="4105275" y="3276600"/>
              <a:ext cx="3743325" cy="1733550"/>
            </a:xfrm>
            <a:prstGeom prst="rect">
              <a:avLst/>
            </a:prstGeom>
            <a:noFill/>
            <a:ln w="9525">
              <a:noFill/>
              <a:miter lim="800000"/>
              <a:headEnd/>
              <a:tailEnd/>
            </a:ln>
          </p:spPr>
        </p:pic>
        <p:pic>
          <p:nvPicPr>
            <p:cNvPr id="28678" name="Picture 6" descr="duster"/>
            <p:cNvPicPr>
              <a:picLocks noChangeAspect="1" noChangeArrowheads="1"/>
            </p:cNvPicPr>
            <p:nvPr/>
          </p:nvPicPr>
          <p:blipFill>
            <a:blip r:embed="rId5" cstate="print"/>
            <a:srcRect/>
            <a:stretch>
              <a:fillRect/>
            </a:stretch>
          </p:blipFill>
          <p:spPr bwMode="auto">
            <a:xfrm>
              <a:off x="4333875" y="5334000"/>
              <a:ext cx="3352800" cy="10779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4000" dirty="0" smtClean="0"/>
              <a:t>Radiological </a:t>
            </a:r>
            <a:r>
              <a:rPr lang="en-US" sz="4000" u="sng" dirty="0" smtClean="0"/>
              <a:t>Exposure</a:t>
            </a:r>
            <a:r>
              <a:rPr lang="en-US" sz="4000" dirty="0" smtClean="0"/>
              <a:t> Device (RED)</a:t>
            </a:r>
          </a:p>
        </p:txBody>
      </p:sp>
      <p:sp>
        <p:nvSpPr>
          <p:cNvPr id="31748" name="Rectangle 10"/>
          <p:cNvSpPr>
            <a:spLocks noGrp="1" noChangeArrowheads="1"/>
          </p:cNvSpPr>
          <p:nvPr>
            <p:ph idx="1"/>
          </p:nvPr>
        </p:nvSpPr>
        <p:spPr>
          <a:xfrm>
            <a:off x="228600" y="1828800"/>
            <a:ext cx="8686800" cy="1524000"/>
          </a:xfrm>
          <a:noFill/>
        </p:spPr>
        <p:txBody>
          <a:bodyPr/>
          <a:lstStyle/>
          <a:p>
            <a:r>
              <a:rPr lang="en-US" sz="2800" dirty="0" smtClean="0"/>
              <a:t>A device whose purpose is to expose people to radiation, rather than to disperse radioactive material.  “silent source”</a:t>
            </a:r>
            <a:endParaRPr lang="en-US" dirty="0" smtClean="0"/>
          </a:p>
        </p:txBody>
      </p:sp>
      <p:pic>
        <p:nvPicPr>
          <p:cNvPr id="31747" name="Picture 4" descr="Hidden Sealed Radioactive Source in Metro Car"/>
          <p:cNvPicPr>
            <a:picLocks noChangeAspect="1" noChangeArrowheads="1"/>
          </p:cNvPicPr>
          <p:nvPr/>
        </p:nvPicPr>
        <p:blipFill>
          <a:blip r:embed="rId3" cstate="print"/>
          <a:srcRect/>
          <a:stretch>
            <a:fillRect/>
          </a:stretch>
        </p:blipFill>
        <p:spPr bwMode="auto">
          <a:xfrm>
            <a:off x="1981200" y="3429000"/>
            <a:ext cx="485775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txBody>
          <a:bodyPr/>
          <a:lstStyle/>
          <a:p>
            <a:r>
              <a:rPr lang="en-US" dirty="0" smtClean="0"/>
              <a:t>Case Studies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228600"/>
            <a:ext cx="8229600" cy="1143000"/>
          </a:xfrm>
        </p:spPr>
        <p:txBody>
          <a:bodyPr/>
          <a:lstStyle/>
          <a:p>
            <a:pPr eaLnBrk="1" hangingPunct="1"/>
            <a:r>
              <a:rPr lang="en-US" sz="4000" dirty="0" smtClean="0"/>
              <a:t>Hiroshima, August 1945</a:t>
            </a:r>
          </a:p>
        </p:txBody>
      </p:sp>
      <p:sp>
        <p:nvSpPr>
          <p:cNvPr id="13315" name="Rectangle 3"/>
          <p:cNvSpPr>
            <a:spLocks noGrp="1" noChangeArrowheads="1"/>
          </p:cNvSpPr>
          <p:nvPr>
            <p:ph type="body" sz="half" idx="2"/>
          </p:nvPr>
        </p:nvSpPr>
        <p:spPr>
          <a:xfrm>
            <a:off x="381000" y="1143000"/>
            <a:ext cx="8534400" cy="3992563"/>
          </a:xfrm>
        </p:spPr>
        <p:txBody>
          <a:bodyPr/>
          <a:lstStyle/>
          <a:p>
            <a:pPr eaLnBrk="1" hangingPunct="1">
              <a:lnSpc>
                <a:spcPct val="110000"/>
              </a:lnSpc>
              <a:spcBef>
                <a:spcPts val="100"/>
              </a:spcBef>
            </a:pPr>
            <a:r>
              <a:rPr lang="en-US" sz="2800" dirty="0" smtClean="0">
                <a:cs typeface="Arial" charset="0"/>
              </a:rPr>
              <a:t>Detonation height – 600 meters (2,000 ft)</a:t>
            </a:r>
          </a:p>
          <a:p>
            <a:pPr eaLnBrk="1" hangingPunct="1">
              <a:lnSpc>
                <a:spcPct val="110000"/>
              </a:lnSpc>
              <a:spcBef>
                <a:spcPts val="100"/>
              </a:spcBef>
            </a:pPr>
            <a:r>
              <a:rPr lang="en-US" sz="2800" dirty="0" smtClean="0">
                <a:cs typeface="Arial" charset="0"/>
              </a:rPr>
              <a:t>Blast yield equivalent to 15,000 tons of TNT</a:t>
            </a:r>
          </a:p>
          <a:p>
            <a:pPr eaLnBrk="1" hangingPunct="1">
              <a:lnSpc>
                <a:spcPct val="110000"/>
              </a:lnSpc>
              <a:spcBef>
                <a:spcPts val="100"/>
              </a:spcBef>
            </a:pPr>
            <a:r>
              <a:rPr lang="en-US" sz="2800" dirty="0" smtClean="0">
                <a:cs typeface="Arial" charset="0"/>
              </a:rPr>
              <a:t>4.7 square miles (12 km</a:t>
            </a:r>
            <a:r>
              <a:rPr lang="en-US" sz="2800" baseline="30000" dirty="0" smtClean="0">
                <a:cs typeface="Arial" charset="0"/>
              </a:rPr>
              <a:t>2</a:t>
            </a:r>
            <a:r>
              <a:rPr lang="en-US" sz="2800" dirty="0" smtClean="0">
                <a:cs typeface="Arial" charset="0"/>
              </a:rPr>
              <a:t>) of the city were destroyed</a:t>
            </a:r>
          </a:p>
        </p:txBody>
      </p:sp>
      <p:grpSp>
        <p:nvGrpSpPr>
          <p:cNvPr id="8" name="Group 7" descr="left: radilogical burns on skin&#10;top middle: dead person from blast&#10;bottom middle: family displaced from blast&#10;right: Hiroshima after the blast"/>
          <p:cNvGrpSpPr/>
          <p:nvPr/>
        </p:nvGrpSpPr>
        <p:grpSpPr>
          <a:xfrm>
            <a:off x="304800" y="3276600"/>
            <a:ext cx="8512091" cy="3219450"/>
            <a:chOff x="304800" y="3276600"/>
            <a:chExt cx="8512091" cy="3219450"/>
          </a:xfrm>
        </p:grpSpPr>
        <p:pic>
          <p:nvPicPr>
            <p:cNvPr id="13318" name="Picture 3" descr="thermal burn.bmp"/>
            <p:cNvPicPr>
              <a:picLocks noChangeAspect="1"/>
            </p:cNvPicPr>
            <p:nvPr/>
          </p:nvPicPr>
          <p:blipFill>
            <a:blip r:embed="rId3" cstate="print"/>
            <a:srcRect/>
            <a:stretch>
              <a:fillRect/>
            </a:stretch>
          </p:blipFill>
          <p:spPr bwMode="auto">
            <a:xfrm>
              <a:off x="304800" y="4267200"/>
              <a:ext cx="1804285" cy="2209800"/>
            </a:xfrm>
            <a:prstGeom prst="rect">
              <a:avLst/>
            </a:prstGeom>
            <a:noFill/>
            <a:ln w="9525">
              <a:noFill/>
              <a:miter lim="800000"/>
              <a:headEnd/>
              <a:tailEnd/>
            </a:ln>
          </p:spPr>
        </p:pic>
        <p:pic>
          <p:nvPicPr>
            <p:cNvPr id="63490" name="Picture 2" descr="http://www.olive-drab.com/images/atomic_hiroshima_tibbets_full.jpg"/>
            <p:cNvPicPr>
              <a:picLocks noChangeAspect="1" noChangeArrowheads="1"/>
            </p:cNvPicPr>
            <p:nvPr/>
          </p:nvPicPr>
          <p:blipFill>
            <a:blip r:embed="rId4" cstate="print"/>
            <a:srcRect/>
            <a:stretch>
              <a:fillRect/>
            </a:stretch>
          </p:blipFill>
          <p:spPr bwMode="auto">
            <a:xfrm>
              <a:off x="4343400" y="3276600"/>
              <a:ext cx="4473491" cy="3124200"/>
            </a:xfrm>
            <a:prstGeom prst="rect">
              <a:avLst/>
            </a:prstGeom>
            <a:noFill/>
          </p:spPr>
        </p:pic>
        <p:pic>
          <p:nvPicPr>
            <p:cNvPr id="63492" name="Picture 4" descr="http://www.thehypertexts.com/images/hiroshima%20victim09.jpg"/>
            <p:cNvPicPr>
              <a:picLocks noChangeAspect="1" noChangeArrowheads="1"/>
            </p:cNvPicPr>
            <p:nvPr/>
          </p:nvPicPr>
          <p:blipFill>
            <a:blip r:embed="rId5" cstate="print"/>
            <a:srcRect/>
            <a:stretch>
              <a:fillRect/>
            </a:stretch>
          </p:blipFill>
          <p:spPr bwMode="auto">
            <a:xfrm>
              <a:off x="1905000" y="3276600"/>
              <a:ext cx="2438400" cy="1234008"/>
            </a:xfrm>
            <a:prstGeom prst="rect">
              <a:avLst/>
            </a:prstGeom>
            <a:noFill/>
          </p:spPr>
        </p:pic>
        <p:pic>
          <p:nvPicPr>
            <p:cNvPr id="63494" name="Picture 6" descr="http://www.discoverhiroshima.com/photos/hiroshima-portrait.jpg"/>
            <p:cNvPicPr>
              <a:picLocks noChangeAspect="1" noChangeArrowheads="1"/>
            </p:cNvPicPr>
            <p:nvPr/>
          </p:nvPicPr>
          <p:blipFill>
            <a:blip r:embed="rId6" cstate="print"/>
            <a:srcRect/>
            <a:stretch>
              <a:fillRect/>
            </a:stretch>
          </p:blipFill>
          <p:spPr bwMode="auto">
            <a:xfrm>
              <a:off x="2590800" y="4724400"/>
              <a:ext cx="1405675" cy="1771650"/>
            </a:xfrm>
            <a:prstGeom prst="rect">
              <a:avLst/>
            </a:prstGeom>
            <a:noFill/>
          </p:spPr>
        </p:pic>
      </p:gr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762000"/>
          </a:xfrm>
        </p:spPr>
        <p:txBody>
          <a:bodyPr/>
          <a:lstStyle/>
          <a:p>
            <a:pPr eaLnBrk="1" fontAlgn="auto" hangingPunct="1">
              <a:spcAft>
                <a:spcPts val="0"/>
              </a:spcAft>
              <a:defRPr/>
            </a:pPr>
            <a:r>
              <a:rPr lang="en-US" sz="4400" dirty="0" smtClean="0"/>
              <a:t>Radioactivity</a:t>
            </a:r>
            <a:endParaRPr lang="en-US" sz="4400" dirty="0"/>
          </a:p>
        </p:txBody>
      </p:sp>
      <p:pic>
        <p:nvPicPr>
          <p:cNvPr id="4" name="Picture 3" descr="what-is-radiation"/>
          <p:cNvPicPr>
            <a:picLocks noChangeAspect="1"/>
          </p:cNvPicPr>
          <p:nvPr/>
        </p:nvPicPr>
        <p:blipFill>
          <a:blip r:embed="rId3" cstate="print"/>
          <a:srcRect/>
          <a:stretch>
            <a:fillRect/>
          </a:stretch>
        </p:blipFill>
        <p:spPr bwMode="auto">
          <a:xfrm>
            <a:off x="1371600" y="1371600"/>
            <a:ext cx="6214292" cy="4419600"/>
          </a:xfrm>
          <a:prstGeom prst="rect">
            <a:avLst/>
          </a:prstGeom>
          <a:solidFill>
            <a:schemeClr val="bg2"/>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Three Mile Island, April 1979</a:t>
            </a:r>
            <a:endParaRPr lang="en-US" sz="4000" dirty="0"/>
          </a:p>
        </p:txBody>
      </p:sp>
      <p:sp>
        <p:nvSpPr>
          <p:cNvPr id="3" name="Content Placeholder 2"/>
          <p:cNvSpPr>
            <a:spLocks noGrp="1"/>
          </p:cNvSpPr>
          <p:nvPr>
            <p:ph sz="half" idx="1"/>
          </p:nvPr>
        </p:nvSpPr>
        <p:spPr>
          <a:xfrm>
            <a:off x="685800" y="1371600"/>
            <a:ext cx="4724400" cy="4525963"/>
          </a:xfrm>
        </p:spPr>
        <p:txBody>
          <a:bodyPr/>
          <a:lstStyle/>
          <a:p>
            <a:r>
              <a:rPr lang="en-US" dirty="0" smtClean="0"/>
              <a:t>No one was physically harmed!</a:t>
            </a:r>
          </a:p>
          <a:p>
            <a:endParaRPr lang="en-US" dirty="0" smtClean="0"/>
          </a:p>
          <a:p>
            <a:r>
              <a:rPr lang="en-US" dirty="0" smtClean="0"/>
              <a:t>Radiation doses were miniscule.</a:t>
            </a:r>
          </a:p>
          <a:p>
            <a:endParaRPr lang="en-US" dirty="0" smtClean="0"/>
          </a:p>
          <a:p>
            <a:r>
              <a:rPr lang="en-US" dirty="0" smtClean="0"/>
              <a:t>Tremendous social and economic impact!</a:t>
            </a:r>
            <a:endParaRPr lang="en-US" dirty="0"/>
          </a:p>
        </p:txBody>
      </p:sp>
      <p:grpSp>
        <p:nvGrpSpPr>
          <p:cNvPr id="6" name="Group 5" descr="Top: Carter leaving Three Mile Island&#10;Bottom: Carter touring Three Mile Island"/>
          <p:cNvGrpSpPr/>
          <p:nvPr/>
        </p:nvGrpSpPr>
        <p:grpSpPr>
          <a:xfrm>
            <a:off x="5562600" y="1447800"/>
            <a:ext cx="2990850" cy="4495800"/>
            <a:chOff x="5562600" y="1447800"/>
            <a:chExt cx="2990850" cy="4495800"/>
          </a:xfrm>
        </p:grpSpPr>
        <p:pic>
          <p:nvPicPr>
            <p:cNvPr id="343042" name="Picture 2" descr="http://upload.wikimedia.org/wikipedia/commons/archive/5/59/20091021151044!Carter_leaving_Three_Mile_Island.gif"/>
            <p:cNvPicPr>
              <a:picLocks noChangeAspect="1" noChangeArrowheads="1"/>
            </p:cNvPicPr>
            <p:nvPr/>
          </p:nvPicPr>
          <p:blipFill>
            <a:blip r:embed="rId3" cstate="print"/>
            <a:srcRect/>
            <a:stretch>
              <a:fillRect/>
            </a:stretch>
          </p:blipFill>
          <p:spPr bwMode="auto">
            <a:xfrm>
              <a:off x="5562600" y="1447800"/>
              <a:ext cx="2895600" cy="1944878"/>
            </a:xfrm>
            <a:prstGeom prst="rect">
              <a:avLst/>
            </a:prstGeom>
            <a:noFill/>
          </p:spPr>
        </p:pic>
        <p:pic>
          <p:nvPicPr>
            <p:cNvPr id="343044" name="Picture 4" descr="http://www.yorkblog.com/yorktownsquare/carterX00101_9.jpeg"/>
            <p:cNvPicPr>
              <a:picLocks noChangeAspect="1" noChangeArrowheads="1"/>
            </p:cNvPicPr>
            <p:nvPr/>
          </p:nvPicPr>
          <p:blipFill>
            <a:blip r:embed="rId4" cstate="print"/>
            <a:srcRect/>
            <a:stretch>
              <a:fillRect/>
            </a:stretch>
          </p:blipFill>
          <p:spPr bwMode="auto">
            <a:xfrm>
              <a:off x="5562600" y="3810000"/>
              <a:ext cx="2990850" cy="2133600"/>
            </a:xfrm>
            <a:prstGeom prst="rect">
              <a:avLst/>
            </a:prstGeom>
            <a:noFill/>
          </p:spPr>
        </p:pic>
      </p:grpSp>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381000"/>
            <a:ext cx="8229600" cy="731838"/>
          </a:xfrm>
        </p:spPr>
        <p:txBody>
          <a:bodyPr/>
          <a:lstStyle/>
          <a:p>
            <a:r>
              <a:rPr lang="en-US" sz="4000" dirty="0" smtClean="0"/>
              <a:t>Chernobyl, April 1986</a:t>
            </a:r>
          </a:p>
        </p:txBody>
      </p:sp>
      <p:sp>
        <p:nvSpPr>
          <p:cNvPr id="7" name="Content Placeholder 6"/>
          <p:cNvSpPr>
            <a:spLocks noGrp="1"/>
          </p:cNvSpPr>
          <p:nvPr>
            <p:ph idx="1"/>
          </p:nvPr>
        </p:nvSpPr>
        <p:spPr>
          <a:xfrm>
            <a:off x="457200" y="1371600"/>
            <a:ext cx="5334000" cy="4572000"/>
          </a:xfrm>
        </p:spPr>
        <p:txBody>
          <a:bodyPr/>
          <a:lstStyle/>
          <a:p>
            <a:pPr>
              <a:lnSpc>
                <a:spcPct val="120000"/>
              </a:lnSpc>
            </a:pPr>
            <a:r>
              <a:rPr lang="en-US" sz="2800" dirty="0" smtClean="0"/>
              <a:t>The world’s worst nuclear reactor disaster</a:t>
            </a:r>
          </a:p>
          <a:p>
            <a:pPr>
              <a:lnSpc>
                <a:spcPct val="120000"/>
              </a:lnSpc>
            </a:pPr>
            <a:r>
              <a:rPr lang="en-US" sz="2800" dirty="0" smtClean="0"/>
              <a:t>10 km radius uninhabitable - indefinitely</a:t>
            </a:r>
          </a:p>
          <a:p>
            <a:pPr>
              <a:lnSpc>
                <a:spcPct val="120000"/>
              </a:lnSpc>
            </a:pPr>
            <a:r>
              <a:rPr lang="en-US" sz="2800" dirty="0" smtClean="0"/>
              <a:t>30 km radius controlled entry – indefinitely</a:t>
            </a:r>
          </a:p>
          <a:p>
            <a:pPr>
              <a:lnSpc>
                <a:spcPct val="120000"/>
              </a:lnSpc>
            </a:pPr>
            <a:r>
              <a:rPr lang="en-US" sz="2800" dirty="0" smtClean="0"/>
              <a:t>Impacting towns and large rural areas</a:t>
            </a:r>
            <a:endParaRPr lang="en-US" sz="2800" dirty="0"/>
          </a:p>
        </p:txBody>
      </p:sp>
      <p:grpSp>
        <p:nvGrpSpPr>
          <p:cNvPr id="6" name="Group 5" descr="Top: remnants of Chernobyl&#10;Bottom: Radiation map of Chernobyl"/>
          <p:cNvGrpSpPr/>
          <p:nvPr/>
        </p:nvGrpSpPr>
        <p:grpSpPr>
          <a:xfrm>
            <a:off x="5638800" y="1371600"/>
            <a:ext cx="3181350" cy="5029200"/>
            <a:chOff x="5638800" y="1371600"/>
            <a:chExt cx="3181350" cy="5029200"/>
          </a:xfrm>
        </p:grpSpPr>
        <p:pic>
          <p:nvPicPr>
            <p:cNvPr id="296966" name="Picture 6" descr="http://www.unscear.org/images/ContaminationMap_Cs_BeUkRu_Fig_VI.jpg"/>
            <p:cNvPicPr>
              <a:picLocks noChangeAspect="1" noChangeArrowheads="1"/>
            </p:cNvPicPr>
            <p:nvPr/>
          </p:nvPicPr>
          <p:blipFill>
            <a:blip r:embed="rId3" cstate="print"/>
            <a:srcRect/>
            <a:stretch>
              <a:fillRect/>
            </a:stretch>
          </p:blipFill>
          <p:spPr bwMode="auto">
            <a:xfrm>
              <a:off x="5638800" y="4267200"/>
              <a:ext cx="3181350" cy="2133600"/>
            </a:xfrm>
            <a:prstGeom prst="rect">
              <a:avLst/>
            </a:prstGeom>
            <a:noFill/>
          </p:spPr>
        </p:pic>
        <p:pic>
          <p:nvPicPr>
            <p:cNvPr id="57346" name="Picture 2" descr="http://www.partnersglobal.org/network/hungary/hungary-success-stories-1/learning-lessons-from-chernobyl/Image_preview"/>
            <p:cNvPicPr>
              <a:picLocks noChangeAspect="1" noChangeArrowheads="1"/>
            </p:cNvPicPr>
            <p:nvPr/>
          </p:nvPicPr>
          <p:blipFill>
            <a:blip r:embed="rId4" cstate="print"/>
            <a:srcRect/>
            <a:stretch>
              <a:fillRect/>
            </a:stretch>
          </p:blipFill>
          <p:spPr bwMode="auto">
            <a:xfrm>
              <a:off x="6019800" y="1371600"/>
              <a:ext cx="2438400" cy="2724178"/>
            </a:xfrm>
            <a:prstGeom prst="rect">
              <a:avLst/>
            </a:prstGeom>
            <a:noFill/>
          </p:spPr>
        </p:pic>
      </p:gr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600200" y="381000"/>
            <a:ext cx="6096000" cy="762000"/>
          </a:xfrm>
        </p:spPr>
        <p:txBody>
          <a:bodyPr/>
          <a:lstStyle/>
          <a:p>
            <a:pPr eaLnBrk="1" hangingPunct="1">
              <a:defRPr/>
            </a:pPr>
            <a:r>
              <a:rPr lang="en-US" sz="4000" dirty="0" err="1" smtClean="0"/>
              <a:t>Goi</a:t>
            </a:r>
            <a:r>
              <a:rPr lang="en-US" sz="4000" dirty="0" err="1" smtClean="0">
                <a:cs typeface="Arial" pitchFamily="34" charset="0"/>
              </a:rPr>
              <a:t>â</a:t>
            </a:r>
            <a:r>
              <a:rPr lang="en-US" sz="4000" dirty="0" err="1" smtClean="0"/>
              <a:t>nia</a:t>
            </a:r>
            <a:r>
              <a:rPr lang="en-US" sz="4000" dirty="0" smtClean="0"/>
              <a:t>, September 1987</a:t>
            </a:r>
          </a:p>
        </p:txBody>
      </p:sp>
      <p:sp>
        <p:nvSpPr>
          <p:cNvPr id="78851" name="Rectangle 3"/>
          <p:cNvSpPr>
            <a:spLocks noGrp="1" noChangeArrowheads="1"/>
          </p:cNvSpPr>
          <p:nvPr>
            <p:ph idx="1"/>
          </p:nvPr>
        </p:nvSpPr>
        <p:spPr>
          <a:xfrm>
            <a:off x="685800" y="1524000"/>
            <a:ext cx="4267200" cy="4383088"/>
          </a:xfrm>
        </p:spPr>
        <p:txBody>
          <a:bodyPr/>
          <a:lstStyle/>
          <a:p>
            <a:pPr eaLnBrk="1" hangingPunct="1">
              <a:spcAft>
                <a:spcPct val="30000"/>
              </a:spcAft>
              <a:defRPr/>
            </a:pPr>
            <a:r>
              <a:rPr lang="en-US" sz="2400" dirty="0" smtClean="0"/>
              <a:t>249 exposed; 54 hospitalized</a:t>
            </a:r>
          </a:p>
          <a:p>
            <a:pPr eaLnBrk="1" hangingPunct="1">
              <a:spcAft>
                <a:spcPct val="30000"/>
              </a:spcAft>
              <a:defRPr/>
            </a:pPr>
            <a:r>
              <a:rPr lang="en-US" sz="2400" dirty="0" smtClean="0"/>
              <a:t>Eight with ARS</a:t>
            </a:r>
          </a:p>
          <a:p>
            <a:pPr eaLnBrk="1" hangingPunct="1">
              <a:spcAft>
                <a:spcPct val="30000"/>
              </a:spcAft>
              <a:defRPr/>
            </a:pPr>
            <a:r>
              <a:rPr lang="en-US" sz="2400" dirty="0" smtClean="0"/>
              <a:t>Four people died</a:t>
            </a:r>
          </a:p>
          <a:p>
            <a:pPr eaLnBrk="1" hangingPunct="1">
              <a:spcAft>
                <a:spcPct val="30000"/>
              </a:spcAft>
              <a:defRPr/>
            </a:pPr>
            <a:r>
              <a:rPr lang="en-US" sz="2400" dirty="0" smtClean="0"/>
              <a:t>112,000 people monitored (&gt;10% of total population)</a:t>
            </a:r>
          </a:p>
          <a:p>
            <a:pPr lvl="1" eaLnBrk="1" hangingPunct="1">
              <a:spcAft>
                <a:spcPct val="30000"/>
              </a:spcAft>
              <a:defRPr/>
            </a:pPr>
            <a:r>
              <a:rPr lang="en-US" sz="2000" dirty="0" smtClean="0"/>
              <a:t>Over a 2-month period</a:t>
            </a:r>
          </a:p>
          <a:p>
            <a:pPr eaLnBrk="1" hangingPunct="1">
              <a:spcAft>
                <a:spcPct val="30000"/>
              </a:spcAft>
              <a:defRPr/>
            </a:pPr>
            <a:r>
              <a:rPr lang="en-US" sz="2400" u="sng" dirty="0" smtClean="0"/>
              <a:t>Psychosocial Impact</a:t>
            </a:r>
          </a:p>
        </p:txBody>
      </p:sp>
      <p:sp>
        <p:nvSpPr>
          <p:cNvPr id="27652" name="Text Box 4"/>
          <p:cNvSpPr txBox="1">
            <a:spLocks noChangeArrowheads="1"/>
          </p:cNvSpPr>
          <p:nvPr/>
        </p:nvSpPr>
        <p:spPr bwMode="auto">
          <a:xfrm>
            <a:off x="5562600" y="6477000"/>
            <a:ext cx="2590800" cy="244475"/>
          </a:xfrm>
          <a:prstGeom prst="rect">
            <a:avLst/>
          </a:prstGeom>
          <a:noFill/>
          <a:ln w="9525">
            <a:noFill/>
            <a:miter lim="800000"/>
            <a:headEnd/>
            <a:tailEnd/>
          </a:ln>
        </p:spPr>
        <p:txBody>
          <a:bodyPr>
            <a:spAutoFit/>
          </a:bodyPr>
          <a:lstStyle/>
          <a:p>
            <a:pPr algn="ctr" eaLnBrk="0" hangingPunct="0">
              <a:spcBef>
                <a:spcPct val="50000"/>
              </a:spcBef>
            </a:pPr>
            <a:r>
              <a:rPr lang="en-US" sz="1000" i="1">
                <a:solidFill>
                  <a:srgbClr val="FFFFCC"/>
                </a:solidFill>
              </a:rPr>
              <a:t>Courtesy of Dr. Jose Rozental</a:t>
            </a:r>
          </a:p>
        </p:txBody>
      </p:sp>
      <p:pic>
        <p:nvPicPr>
          <p:cNvPr id="27653" name="Picture 5" descr="Goiania residents"/>
          <p:cNvPicPr>
            <a:picLocks noChangeAspect="1" noChangeArrowheads="1"/>
          </p:cNvPicPr>
          <p:nvPr/>
        </p:nvPicPr>
        <p:blipFill>
          <a:blip r:embed="rId3" cstate="print"/>
          <a:srcRect/>
          <a:stretch>
            <a:fillRect/>
          </a:stretch>
        </p:blipFill>
        <p:spPr bwMode="auto">
          <a:xfrm>
            <a:off x="5334000" y="1371600"/>
            <a:ext cx="3021013" cy="472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z="3200" dirty="0" smtClean="0"/>
              <a:t>London, November 2006</a:t>
            </a:r>
            <a:br>
              <a:rPr lang="en-US" sz="3200" dirty="0" smtClean="0"/>
            </a:br>
            <a:r>
              <a:rPr lang="en-US" sz="2000" dirty="0" smtClean="0"/>
              <a:t>Polonium-210 poisoning</a:t>
            </a:r>
          </a:p>
        </p:txBody>
      </p:sp>
      <p:sp>
        <p:nvSpPr>
          <p:cNvPr id="6" name="Content Placeholder 5"/>
          <p:cNvSpPr>
            <a:spLocks noGrp="1"/>
          </p:cNvSpPr>
          <p:nvPr>
            <p:ph idx="1"/>
          </p:nvPr>
        </p:nvSpPr>
        <p:spPr>
          <a:xfrm>
            <a:off x="1524000" y="5867400"/>
            <a:ext cx="6172200" cy="533400"/>
          </a:xfrm>
        </p:spPr>
        <p:txBody>
          <a:bodyPr>
            <a:normAutofit/>
          </a:bodyPr>
          <a:lstStyle/>
          <a:p>
            <a:pPr>
              <a:buNone/>
            </a:pPr>
            <a:r>
              <a:rPr lang="en-US" sz="1600" dirty="0" smtClean="0">
                <a:solidFill>
                  <a:schemeClr val="tx1"/>
                </a:solidFill>
              </a:rPr>
              <a:t>November 2006                        52 countries involved! </a:t>
            </a:r>
          </a:p>
          <a:p>
            <a:endParaRPr lang="en-US" sz="1600" dirty="0">
              <a:solidFill>
                <a:schemeClr val="tx1"/>
              </a:solidFill>
            </a:endParaRPr>
          </a:p>
        </p:txBody>
      </p:sp>
      <p:grpSp>
        <p:nvGrpSpPr>
          <p:cNvPr id="8" name="Group 7" descr="Insert: Man before and after poisoning face shots&#10;Global map shoiwing lines to countries where person poisoned had traveled."/>
          <p:cNvGrpSpPr/>
          <p:nvPr/>
        </p:nvGrpSpPr>
        <p:grpSpPr>
          <a:xfrm>
            <a:off x="685800" y="1393825"/>
            <a:ext cx="7620000" cy="4383088"/>
            <a:chOff x="685800" y="1393825"/>
            <a:chExt cx="7620000" cy="4383088"/>
          </a:xfrm>
        </p:grpSpPr>
        <p:pic>
          <p:nvPicPr>
            <p:cNvPr id="22532" name="Picture 2"/>
            <p:cNvPicPr>
              <a:picLocks noChangeAspect="1" noChangeArrowheads="1"/>
            </p:cNvPicPr>
            <p:nvPr/>
          </p:nvPicPr>
          <p:blipFill>
            <a:blip r:embed="rId3" cstate="print"/>
            <a:srcRect/>
            <a:stretch>
              <a:fillRect/>
            </a:stretch>
          </p:blipFill>
          <p:spPr bwMode="auto">
            <a:xfrm>
              <a:off x="693738" y="1393825"/>
              <a:ext cx="7612062" cy="4383088"/>
            </a:xfrm>
            <a:prstGeom prst="rect">
              <a:avLst/>
            </a:prstGeom>
            <a:noFill/>
            <a:ln w="9525">
              <a:noFill/>
              <a:miter lim="800000"/>
              <a:headEnd/>
              <a:tailEnd/>
            </a:ln>
          </p:spPr>
        </p:pic>
        <p:pic>
          <p:nvPicPr>
            <p:cNvPr id="22533" name="Picture 2" descr="http://t0.gstatic.com/images?q=tbn:ANd9GcSqcFP0N6k4Ni6Hw18id-z82xIGsA0UYPnThTxXV4IKp737FOw&amp;t=1&amp;usg=__W08gx5KcLABYi1vD10GSXCi5WxI="/>
            <p:cNvPicPr>
              <a:picLocks noChangeAspect="1" noChangeArrowheads="1"/>
            </p:cNvPicPr>
            <p:nvPr/>
          </p:nvPicPr>
          <p:blipFill>
            <a:blip r:embed="rId4" cstate="print"/>
            <a:srcRect/>
            <a:stretch>
              <a:fillRect/>
            </a:stretch>
          </p:blipFill>
          <p:spPr bwMode="auto">
            <a:xfrm>
              <a:off x="685800" y="4191000"/>
              <a:ext cx="2074862" cy="1320801"/>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81000" y="381000"/>
            <a:ext cx="5257800" cy="762000"/>
          </a:xfrm>
        </p:spPr>
        <p:txBody>
          <a:bodyPr/>
          <a:lstStyle/>
          <a:p>
            <a:pPr eaLnBrk="1" hangingPunct="1">
              <a:defRPr/>
            </a:pPr>
            <a:r>
              <a:rPr lang="en-US" sz="4000" dirty="0" smtClean="0"/>
              <a:t>Fukushima, 2011</a:t>
            </a:r>
          </a:p>
        </p:txBody>
      </p:sp>
      <p:sp>
        <p:nvSpPr>
          <p:cNvPr id="78851" name="Rectangle 3"/>
          <p:cNvSpPr>
            <a:spLocks noGrp="1" noChangeArrowheads="1"/>
          </p:cNvSpPr>
          <p:nvPr>
            <p:ph idx="1"/>
          </p:nvPr>
        </p:nvSpPr>
        <p:spPr>
          <a:xfrm>
            <a:off x="381000" y="1295400"/>
            <a:ext cx="4267200" cy="4383088"/>
          </a:xfrm>
        </p:spPr>
        <p:txBody>
          <a:bodyPr>
            <a:normAutofit lnSpcReduction="10000"/>
          </a:bodyPr>
          <a:lstStyle/>
          <a:p>
            <a:pPr eaLnBrk="1" hangingPunct="1">
              <a:spcAft>
                <a:spcPct val="30000"/>
              </a:spcAft>
              <a:defRPr/>
            </a:pPr>
            <a:r>
              <a:rPr lang="en-US" sz="2400" dirty="0" smtClean="0"/>
              <a:t>Unfolding as we speak!</a:t>
            </a:r>
          </a:p>
          <a:p>
            <a:pPr eaLnBrk="1" hangingPunct="1">
              <a:spcAft>
                <a:spcPct val="30000"/>
              </a:spcAft>
              <a:defRPr/>
            </a:pPr>
            <a:r>
              <a:rPr lang="en-US" sz="2400" dirty="0" smtClean="0"/>
              <a:t>ARS likely; worker deaths likely</a:t>
            </a:r>
          </a:p>
          <a:p>
            <a:pPr>
              <a:spcAft>
                <a:spcPct val="30000"/>
              </a:spcAft>
              <a:defRPr/>
            </a:pPr>
            <a:r>
              <a:rPr lang="en-US" sz="2400" dirty="0" smtClean="0"/>
              <a:t>170,000 evacuated from the 20-km radius</a:t>
            </a:r>
          </a:p>
          <a:p>
            <a:pPr>
              <a:spcAft>
                <a:spcPct val="30000"/>
              </a:spcAft>
              <a:defRPr/>
            </a:pPr>
            <a:r>
              <a:rPr lang="en-US" sz="2400" dirty="0" smtClean="0"/>
              <a:t>450,000 people in 2600 evacuation centers</a:t>
            </a:r>
          </a:p>
          <a:p>
            <a:pPr>
              <a:spcAft>
                <a:spcPct val="30000"/>
              </a:spcAft>
              <a:defRPr/>
            </a:pPr>
            <a:r>
              <a:rPr lang="en-US" sz="2400" dirty="0" smtClean="0"/>
              <a:t>Significant environmental and agricultural impact  </a:t>
            </a:r>
          </a:p>
          <a:p>
            <a:pPr eaLnBrk="1" hangingPunct="1">
              <a:spcAft>
                <a:spcPct val="30000"/>
              </a:spcAft>
              <a:defRPr/>
            </a:pPr>
            <a:r>
              <a:rPr lang="en-US" sz="2400" u="sng" dirty="0" smtClean="0"/>
              <a:t>Psychosocial Impact</a:t>
            </a:r>
          </a:p>
        </p:txBody>
      </p:sp>
      <p:grpSp>
        <p:nvGrpSpPr>
          <p:cNvPr id="9" name="Group 8" descr="top: picture of damage done to nuclear plant&#10;middle: baby being scanned for radiation&#10;middle right: woman holding dog being scanned for radiation&#10;bottom: worker scanning man in wheelchair for radiation"/>
          <p:cNvGrpSpPr/>
          <p:nvPr/>
        </p:nvGrpSpPr>
        <p:grpSpPr>
          <a:xfrm>
            <a:off x="4267200" y="304800"/>
            <a:ext cx="4576944" cy="6066495"/>
            <a:chOff x="4267200" y="304800"/>
            <a:chExt cx="4576944" cy="6066495"/>
          </a:xfrm>
        </p:grpSpPr>
        <p:pic>
          <p:nvPicPr>
            <p:cNvPr id="8" name="Picture 6" descr="\\cdc.gov\private\M311\asa4\0 Fukushima March 2011\decon baby cold.jpg"/>
            <p:cNvPicPr>
              <a:picLocks noChangeAspect="1" noChangeArrowheads="1"/>
            </p:cNvPicPr>
            <p:nvPr/>
          </p:nvPicPr>
          <p:blipFill>
            <a:blip r:embed="rId3" cstate="print"/>
            <a:srcRect/>
            <a:stretch>
              <a:fillRect/>
            </a:stretch>
          </p:blipFill>
          <p:spPr bwMode="auto">
            <a:xfrm>
              <a:off x="6096000" y="2971800"/>
              <a:ext cx="2362200" cy="1540966"/>
            </a:xfrm>
            <a:prstGeom prst="rect">
              <a:avLst/>
            </a:prstGeom>
            <a:noFill/>
          </p:spPr>
        </p:pic>
        <p:pic>
          <p:nvPicPr>
            <p:cNvPr id="1029" name="Picture 5" descr="http://thebreakthrough.org/blog/March_18_annotated_fukushima_damage-thumb-550x447.jpeg"/>
            <p:cNvPicPr>
              <a:picLocks noChangeAspect="1" noChangeArrowheads="1"/>
            </p:cNvPicPr>
            <p:nvPr/>
          </p:nvPicPr>
          <p:blipFill>
            <a:blip r:embed="rId4" cstate="print"/>
            <a:srcRect/>
            <a:stretch>
              <a:fillRect/>
            </a:stretch>
          </p:blipFill>
          <p:spPr bwMode="auto">
            <a:xfrm>
              <a:off x="5562600" y="304800"/>
              <a:ext cx="3281544" cy="2667000"/>
            </a:xfrm>
            <a:prstGeom prst="rect">
              <a:avLst/>
            </a:prstGeom>
            <a:noFill/>
          </p:spPr>
        </p:pic>
        <p:pic>
          <p:nvPicPr>
            <p:cNvPr id="11" name="Picture 4" descr="\\cdc.gov\private\M311\asa4\0 Fukushima March 2011\94f41df6679c3ff7d228896f2c8f75e1.jpg"/>
            <p:cNvPicPr>
              <a:picLocks noChangeAspect="1" noChangeArrowheads="1"/>
            </p:cNvPicPr>
            <p:nvPr/>
          </p:nvPicPr>
          <p:blipFill>
            <a:blip r:embed="rId5" cstate="print"/>
            <a:srcRect/>
            <a:stretch>
              <a:fillRect/>
            </a:stretch>
          </p:blipFill>
          <p:spPr bwMode="auto">
            <a:xfrm>
              <a:off x="4267200" y="4953000"/>
              <a:ext cx="3088622" cy="1418295"/>
            </a:xfrm>
            <a:prstGeom prst="rect">
              <a:avLst/>
            </a:prstGeom>
            <a:noFill/>
          </p:spPr>
        </p:pic>
        <p:pic>
          <p:nvPicPr>
            <p:cNvPr id="1030" name="Picture 6" descr="\\cdc.gov\private\m311\asa4\0 Fukushima March 2011\alg_japan-radiation-scan.jpg"/>
            <p:cNvPicPr>
              <a:picLocks noChangeAspect="1" noChangeArrowheads="1"/>
            </p:cNvPicPr>
            <p:nvPr/>
          </p:nvPicPr>
          <p:blipFill>
            <a:blip r:embed="rId6" cstate="print"/>
            <a:srcRect/>
            <a:stretch>
              <a:fillRect/>
            </a:stretch>
          </p:blipFill>
          <p:spPr bwMode="auto">
            <a:xfrm>
              <a:off x="6858000" y="4495800"/>
              <a:ext cx="1905000" cy="1319753"/>
            </a:xfrm>
            <a:prstGeom prst="rect">
              <a:avLst/>
            </a:prstGeom>
            <a:noFill/>
          </p:spPr>
        </p:pic>
      </p:gr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04800"/>
            <a:ext cx="7772400" cy="1143000"/>
          </a:xfrm>
        </p:spPr>
        <p:txBody>
          <a:bodyPr/>
          <a:lstStyle/>
          <a:p>
            <a:r>
              <a:rPr lang="en-US" dirty="0" smtClean="0"/>
              <a:t>Summary</a:t>
            </a:r>
          </a:p>
        </p:txBody>
      </p:sp>
      <p:sp>
        <p:nvSpPr>
          <p:cNvPr id="32771" name="Rectangle 3"/>
          <p:cNvSpPr>
            <a:spLocks noGrp="1" noChangeArrowheads="1"/>
          </p:cNvSpPr>
          <p:nvPr>
            <p:ph idx="1"/>
          </p:nvPr>
        </p:nvSpPr>
        <p:spPr>
          <a:xfrm>
            <a:off x="609600" y="1371600"/>
            <a:ext cx="8229600" cy="5257800"/>
          </a:xfrm>
        </p:spPr>
        <p:txBody>
          <a:bodyPr/>
          <a:lstStyle/>
          <a:p>
            <a:pPr>
              <a:lnSpc>
                <a:spcPct val="90000"/>
              </a:lnSpc>
            </a:pPr>
            <a:r>
              <a:rPr lang="en-US" sz="2600" dirty="0" smtClean="0"/>
              <a:t>Incidents involving radiation cover a wide range of scenarios.</a:t>
            </a:r>
          </a:p>
          <a:p>
            <a:pPr>
              <a:lnSpc>
                <a:spcPct val="90000"/>
              </a:lnSpc>
              <a:buFontTx/>
              <a:buNone/>
            </a:pPr>
            <a:endParaRPr lang="en-US" sz="2600" dirty="0" smtClean="0"/>
          </a:p>
          <a:p>
            <a:pPr>
              <a:lnSpc>
                <a:spcPct val="90000"/>
              </a:lnSpc>
            </a:pPr>
            <a:r>
              <a:rPr lang="en-US" sz="2600" dirty="0" smtClean="0"/>
              <a:t>A </a:t>
            </a:r>
            <a:r>
              <a:rPr lang="en-US" sz="2600" u="sng" dirty="0" smtClean="0"/>
              <a:t>nuclear</a:t>
            </a:r>
            <a:r>
              <a:rPr lang="en-US" sz="2600" dirty="0" smtClean="0"/>
              <a:t> detonation creates by far the greatest amount damage and loss of life.</a:t>
            </a:r>
          </a:p>
          <a:p>
            <a:pPr>
              <a:lnSpc>
                <a:spcPct val="90000"/>
              </a:lnSpc>
              <a:buNone/>
            </a:pPr>
            <a:endParaRPr lang="en-US" sz="2600" dirty="0" smtClean="0"/>
          </a:p>
          <a:p>
            <a:pPr>
              <a:lnSpc>
                <a:spcPct val="90000"/>
              </a:lnSpc>
            </a:pPr>
            <a:r>
              <a:rPr lang="en-US" sz="2600" u="sng" dirty="0" smtClean="0"/>
              <a:t>Radiological</a:t>
            </a:r>
            <a:r>
              <a:rPr lang="en-US" sz="2600" dirty="0" smtClean="0"/>
              <a:t> incidents can involve exposure and/or contamination.  They may be limited in scope or cover wide geographical areas.</a:t>
            </a:r>
          </a:p>
          <a:p>
            <a:pPr>
              <a:lnSpc>
                <a:spcPct val="90000"/>
              </a:lnSpc>
            </a:pPr>
            <a:endParaRPr lang="en-US" sz="2600" dirty="0" smtClean="0"/>
          </a:p>
          <a:p>
            <a:pPr>
              <a:lnSpc>
                <a:spcPct val="90000"/>
              </a:lnSpc>
            </a:pPr>
            <a:r>
              <a:rPr lang="en-US" sz="2600" dirty="0" smtClean="0"/>
              <a:t>Both present many public health challenges, even at communities far removed from the scene.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304800"/>
            <a:ext cx="7772400" cy="1143000"/>
          </a:xfrm>
        </p:spPr>
        <p:txBody>
          <a:bodyPr/>
          <a:lstStyle/>
          <a:p>
            <a:r>
              <a:rPr lang="en-US" b="1" dirty="0" smtClean="0">
                <a:solidFill>
                  <a:srgbClr val="140F00"/>
                </a:solidFill>
              </a:rPr>
              <a:t>Scenario ?</a:t>
            </a:r>
            <a:br>
              <a:rPr lang="en-US" b="1" dirty="0" smtClean="0">
                <a:solidFill>
                  <a:srgbClr val="140F00"/>
                </a:solidFill>
              </a:rPr>
            </a:br>
            <a:endParaRPr lang="en-US" dirty="0"/>
          </a:p>
        </p:txBody>
      </p:sp>
      <p:sp>
        <p:nvSpPr>
          <p:cNvPr id="504835" name="Rectangle 3"/>
          <p:cNvSpPr>
            <a:spLocks noGrp="1" noRot="1" noChangeArrowheads="1"/>
          </p:cNvSpPr>
          <p:nvPr>
            <p:ph idx="1"/>
          </p:nvPr>
        </p:nvSpPr>
        <p:spPr>
          <a:noFill/>
          <a:ln/>
          <a:effectLst/>
        </p:spPr>
        <p:txBody>
          <a:bodyPr/>
          <a:lstStyle/>
          <a:p>
            <a:r>
              <a:rPr lang="en-US" sz="2400" dirty="0">
                <a:solidFill>
                  <a:srgbClr val="140F00"/>
                </a:solidFill>
              </a:rPr>
              <a:t> </a:t>
            </a:r>
            <a:r>
              <a:rPr lang="en-US" sz="2400" b="1" dirty="0">
                <a:solidFill>
                  <a:srgbClr val="140F00"/>
                </a:solidFill>
              </a:rPr>
              <a:t>~</a:t>
            </a:r>
            <a:r>
              <a:rPr lang="en-US" sz="2400" dirty="0">
                <a:solidFill>
                  <a:srgbClr val="140F00"/>
                </a:solidFill>
              </a:rPr>
              <a:t> </a:t>
            </a:r>
            <a:r>
              <a:rPr lang="en-US" sz="2400" b="1" dirty="0">
                <a:solidFill>
                  <a:srgbClr val="140F00"/>
                </a:solidFill>
              </a:rPr>
              <a:t>1,500 fatalities</a:t>
            </a:r>
          </a:p>
          <a:p>
            <a:r>
              <a:rPr lang="en-US" sz="2400" b="1" dirty="0">
                <a:solidFill>
                  <a:srgbClr val="140F00"/>
                </a:solidFill>
              </a:rPr>
              <a:t> &gt; 1 million people evacuated</a:t>
            </a:r>
          </a:p>
          <a:p>
            <a:pPr lvl="1"/>
            <a:r>
              <a:rPr lang="en-US" sz="2400" b="1" dirty="0">
                <a:solidFill>
                  <a:srgbClr val="140F00"/>
                </a:solidFill>
              </a:rPr>
              <a:t>~ 800,000 people displaced</a:t>
            </a:r>
          </a:p>
          <a:p>
            <a:pPr lvl="1"/>
            <a:r>
              <a:rPr lang="en-US" sz="2400" b="1" dirty="0">
                <a:solidFill>
                  <a:srgbClr val="140F00"/>
                </a:solidFill>
              </a:rPr>
              <a:t>~ 300,000 in evacuation centers</a:t>
            </a:r>
          </a:p>
          <a:p>
            <a:r>
              <a:rPr lang="en-US" sz="2400" b="1" dirty="0">
                <a:solidFill>
                  <a:srgbClr val="140F00"/>
                </a:solidFill>
              </a:rPr>
              <a:t> ~ 100,000 people remained </a:t>
            </a:r>
          </a:p>
          <a:p>
            <a:pPr lvl="1"/>
            <a:r>
              <a:rPr lang="en-US" sz="2400" b="1" dirty="0">
                <a:solidFill>
                  <a:srgbClr val="140F00"/>
                </a:solidFill>
              </a:rPr>
              <a:t>Civil unrest</a:t>
            </a:r>
          </a:p>
          <a:p>
            <a:pPr lvl="1"/>
            <a:r>
              <a:rPr lang="en-US" sz="2400" b="1" dirty="0">
                <a:solidFill>
                  <a:srgbClr val="140F00"/>
                </a:solidFill>
              </a:rPr>
              <a:t>Health hazards</a:t>
            </a:r>
          </a:p>
          <a:p>
            <a:pPr lvl="1"/>
            <a:r>
              <a:rPr lang="en-US" sz="2400" b="1" dirty="0">
                <a:solidFill>
                  <a:srgbClr val="140F00"/>
                </a:solidFill>
              </a:rPr>
              <a:t>Infrastructure failure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pPr eaLnBrk="1" fontAlgn="auto" hangingPunct="1">
              <a:spcAft>
                <a:spcPts val="0"/>
              </a:spcAft>
              <a:defRPr/>
            </a:pPr>
            <a:r>
              <a:rPr lang="en-US" dirty="0" smtClean="0"/>
              <a:t>Example of a Displaced Population</a:t>
            </a:r>
            <a:endParaRPr lang="en-US" dirty="0"/>
          </a:p>
        </p:txBody>
      </p:sp>
      <p:pic>
        <p:nvPicPr>
          <p:cNvPr id="19459" name="Picture 2" descr="Map showing victims of Hurricane Katrina's displaced population on a US Map that showed they filed for assistance from FEMA."/>
          <p:cNvPicPr>
            <a:picLocks noChangeAspect="1" noChangeArrowheads="1"/>
          </p:cNvPicPr>
          <p:nvPr/>
        </p:nvPicPr>
        <p:blipFill>
          <a:blip r:embed="rId3" cstate="print"/>
          <a:srcRect/>
          <a:stretch>
            <a:fillRect/>
          </a:stretch>
        </p:blipFill>
        <p:spPr bwMode="auto">
          <a:xfrm>
            <a:off x="457200" y="1143000"/>
            <a:ext cx="8401050" cy="5286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5300" y="304800"/>
            <a:ext cx="8229600" cy="990600"/>
          </a:xfrm>
        </p:spPr>
        <p:txBody>
          <a:bodyPr/>
          <a:lstStyle/>
          <a:p>
            <a:pPr eaLnBrk="1" hangingPunct="1"/>
            <a:r>
              <a:rPr lang="en-US" sz="4400" dirty="0" smtClean="0">
                <a:solidFill>
                  <a:srgbClr val="140F00"/>
                </a:solidFill>
              </a:rPr>
              <a:t>New </a:t>
            </a:r>
            <a:r>
              <a:rPr lang="en-US" sz="4000" dirty="0" smtClean="0">
                <a:solidFill>
                  <a:srgbClr val="140F00"/>
                </a:solidFill>
              </a:rPr>
              <a:t>Orleans</a:t>
            </a:r>
            <a:r>
              <a:rPr lang="en-US" sz="4400" dirty="0" smtClean="0">
                <a:solidFill>
                  <a:srgbClr val="140F00"/>
                </a:solidFill>
              </a:rPr>
              <a:t> 2005</a:t>
            </a:r>
          </a:p>
        </p:txBody>
      </p:sp>
      <p:pic>
        <p:nvPicPr>
          <p:cNvPr id="29702" name="Picture 7"/>
          <p:cNvPicPr>
            <a:picLocks noChangeAspect="1" noChangeArrowheads="1"/>
          </p:cNvPicPr>
          <p:nvPr/>
        </p:nvPicPr>
        <p:blipFill>
          <a:blip r:embed="rId3" cstate="print"/>
          <a:srcRect/>
          <a:stretch>
            <a:fillRect/>
          </a:stretch>
        </p:blipFill>
        <p:spPr bwMode="auto">
          <a:xfrm>
            <a:off x="6400800" y="4648200"/>
            <a:ext cx="2095500" cy="1316038"/>
          </a:xfrm>
          <a:prstGeom prst="rect">
            <a:avLst/>
          </a:prstGeom>
          <a:noFill/>
          <a:ln w="9525">
            <a:noFill/>
            <a:miter lim="800000"/>
            <a:headEnd/>
            <a:tailEnd/>
          </a:ln>
        </p:spPr>
      </p:pic>
      <p:grpSp>
        <p:nvGrpSpPr>
          <p:cNvPr id="12" name="Group 11" descr="Various photographs of New Orleans 2005:&#10;top left: flooded school buses&#10;middle left: ambulance driving through flood waters&#10;bottom left: cruise ship&#10;top middle: overview shot of New Orleans flooded&#10;bottom middle: familes in Superdome&#10;top right: family being rescued from on top of roof&#10;middle right: inside look in Superdome&#10;bottom right: people standing outside of Superdome"/>
          <p:cNvGrpSpPr/>
          <p:nvPr/>
        </p:nvGrpSpPr>
        <p:grpSpPr>
          <a:xfrm>
            <a:off x="304800" y="1295400"/>
            <a:ext cx="8534400" cy="4800600"/>
            <a:chOff x="304800" y="1295400"/>
            <a:chExt cx="8534400" cy="4800600"/>
          </a:xfrm>
        </p:grpSpPr>
        <p:pic>
          <p:nvPicPr>
            <p:cNvPr id="29700" name="Picture 5" descr="school buses"/>
            <p:cNvPicPr>
              <a:picLocks noChangeAspect="1" noChangeArrowheads="1"/>
            </p:cNvPicPr>
            <p:nvPr/>
          </p:nvPicPr>
          <p:blipFill>
            <a:blip r:embed="rId4" cstate="print"/>
            <a:srcRect/>
            <a:stretch>
              <a:fillRect/>
            </a:stretch>
          </p:blipFill>
          <p:spPr bwMode="auto">
            <a:xfrm>
              <a:off x="304800" y="1333500"/>
              <a:ext cx="2514600" cy="1554163"/>
            </a:xfrm>
            <a:prstGeom prst="rect">
              <a:avLst/>
            </a:prstGeom>
            <a:noFill/>
            <a:ln w="9525">
              <a:noFill/>
              <a:miter lim="800000"/>
              <a:headEnd/>
              <a:tailEnd/>
            </a:ln>
          </p:spPr>
        </p:pic>
        <p:pic>
          <p:nvPicPr>
            <p:cNvPr id="29701" name="Picture 6" descr="FMCS at Pete Marvich Assembly Center LSU campus Baton Rouge"/>
            <p:cNvPicPr>
              <a:picLocks noChangeAspect="1" noChangeArrowheads="1"/>
            </p:cNvPicPr>
            <p:nvPr/>
          </p:nvPicPr>
          <p:blipFill>
            <a:blip r:embed="rId5" cstate="print"/>
            <a:srcRect/>
            <a:stretch>
              <a:fillRect/>
            </a:stretch>
          </p:blipFill>
          <p:spPr bwMode="auto">
            <a:xfrm>
              <a:off x="6400800" y="2514600"/>
              <a:ext cx="2438400" cy="1795462"/>
            </a:xfrm>
            <a:prstGeom prst="rect">
              <a:avLst/>
            </a:prstGeom>
            <a:noFill/>
            <a:ln w="9525">
              <a:noFill/>
              <a:miter lim="800000"/>
              <a:headEnd/>
              <a:tailEnd/>
            </a:ln>
          </p:spPr>
        </p:pic>
        <p:pic>
          <p:nvPicPr>
            <p:cNvPr id="29703" name="Picture 8"/>
            <p:cNvPicPr>
              <a:picLocks noChangeAspect="1" noChangeArrowheads="1"/>
            </p:cNvPicPr>
            <p:nvPr/>
          </p:nvPicPr>
          <p:blipFill>
            <a:blip r:embed="rId6" cstate="print"/>
            <a:srcRect/>
            <a:stretch>
              <a:fillRect/>
            </a:stretch>
          </p:blipFill>
          <p:spPr bwMode="auto">
            <a:xfrm>
              <a:off x="304800" y="2933700"/>
              <a:ext cx="2514600" cy="1581150"/>
            </a:xfrm>
            <a:prstGeom prst="rect">
              <a:avLst/>
            </a:prstGeom>
            <a:noFill/>
            <a:ln w="9525">
              <a:noFill/>
              <a:miter lim="800000"/>
              <a:headEnd/>
              <a:tailEnd/>
            </a:ln>
          </p:spPr>
        </p:pic>
        <p:pic>
          <p:nvPicPr>
            <p:cNvPr id="29704" name="Picture 9"/>
            <p:cNvPicPr>
              <a:picLocks noChangeAspect="1" noChangeArrowheads="1"/>
            </p:cNvPicPr>
            <p:nvPr/>
          </p:nvPicPr>
          <p:blipFill>
            <a:blip r:embed="rId7" cstate="print"/>
            <a:srcRect/>
            <a:stretch>
              <a:fillRect/>
            </a:stretch>
          </p:blipFill>
          <p:spPr bwMode="auto">
            <a:xfrm>
              <a:off x="6858000" y="1295400"/>
              <a:ext cx="1981200" cy="1214438"/>
            </a:xfrm>
            <a:prstGeom prst="rect">
              <a:avLst/>
            </a:prstGeom>
            <a:noFill/>
            <a:ln w="9525">
              <a:noFill/>
              <a:miter lim="800000"/>
              <a:headEnd/>
              <a:tailEnd/>
            </a:ln>
          </p:spPr>
        </p:pic>
        <p:pic>
          <p:nvPicPr>
            <p:cNvPr id="29705" name="Picture 10" descr="Astrodome_2"/>
            <p:cNvPicPr>
              <a:picLocks noChangeAspect="1" noChangeArrowheads="1"/>
            </p:cNvPicPr>
            <p:nvPr/>
          </p:nvPicPr>
          <p:blipFill>
            <a:blip r:embed="rId8" cstate="print"/>
            <a:srcRect/>
            <a:stretch>
              <a:fillRect/>
            </a:stretch>
          </p:blipFill>
          <p:spPr bwMode="auto">
            <a:xfrm>
              <a:off x="3048000" y="4056969"/>
              <a:ext cx="3048000" cy="2039031"/>
            </a:xfrm>
            <a:prstGeom prst="rect">
              <a:avLst/>
            </a:prstGeom>
            <a:noFill/>
            <a:ln w="9525">
              <a:noFill/>
              <a:miter lim="800000"/>
              <a:headEnd/>
              <a:tailEnd/>
            </a:ln>
          </p:spPr>
        </p:pic>
        <p:pic>
          <p:nvPicPr>
            <p:cNvPr id="29706" name="Picture 11" descr="Carnical cruise ship at New orleans housing FEMA employees"/>
            <p:cNvPicPr>
              <a:picLocks noChangeAspect="1" noChangeArrowheads="1"/>
            </p:cNvPicPr>
            <p:nvPr/>
          </p:nvPicPr>
          <p:blipFill>
            <a:blip r:embed="rId9" cstate="print"/>
            <a:srcRect/>
            <a:stretch>
              <a:fillRect/>
            </a:stretch>
          </p:blipFill>
          <p:spPr bwMode="auto">
            <a:xfrm>
              <a:off x="304800" y="4533900"/>
              <a:ext cx="2438400" cy="1555750"/>
            </a:xfrm>
            <a:prstGeom prst="rect">
              <a:avLst/>
            </a:prstGeom>
            <a:noFill/>
            <a:ln w="9525">
              <a:noFill/>
              <a:miter lim="800000"/>
              <a:headEnd/>
              <a:tailEnd/>
            </a:ln>
          </p:spPr>
        </p:pic>
        <p:pic>
          <p:nvPicPr>
            <p:cNvPr id="29707" name="Picture 12" descr="katrina_superdome"/>
            <p:cNvPicPr>
              <a:picLocks noChangeAspect="1" noChangeArrowheads="1"/>
            </p:cNvPicPr>
            <p:nvPr/>
          </p:nvPicPr>
          <p:blipFill>
            <a:blip r:embed="rId10" cstate="print"/>
            <a:srcRect/>
            <a:stretch>
              <a:fillRect/>
            </a:stretch>
          </p:blipFill>
          <p:spPr bwMode="auto">
            <a:xfrm>
              <a:off x="6286500" y="4343400"/>
              <a:ext cx="2552700" cy="1676400"/>
            </a:xfrm>
            <a:prstGeom prst="rect">
              <a:avLst/>
            </a:prstGeom>
            <a:noFill/>
            <a:ln w="9525">
              <a:noFill/>
              <a:miter lim="800000"/>
              <a:headEnd/>
              <a:tailEnd/>
            </a:ln>
          </p:spPr>
        </p:pic>
        <p:pic>
          <p:nvPicPr>
            <p:cNvPr id="29699" name="Picture 4"/>
            <p:cNvPicPr>
              <a:picLocks noChangeAspect="1" noChangeArrowheads="1"/>
            </p:cNvPicPr>
            <p:nvPr/>
          </p:nvPicPr>
          <p:blipFill>
            <a:blip r:embed="rId11" cstate="print"/>
            <a:srcRect/>
            <a:stretch>
              <a:fillRect/>
            </a:stretch>
          </p:blipFill>
          <p:spPr bwMode="auto">
            <a:xfrm>
              <a:off x="2895600" y="1371600"/>
              <a:ext cx="3819525" cy="25908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057400" y="381000"/>
            <a:ext cx="4572000" cy="990600"/>
          </a:xfrm>
        </p:spPr>
        <p:txBody>
          <a:bodyPr/>
          <a:lstStyle/>
          <a:p>
            <a:r>
              <a:rPr lang="en-US" sz="4000" dirty="0" smtClean="0">
                <a:solidFill>
                  <a:srgbClr val="140F00"/>
                </a:solidFill>
              </a:rPr>
              <a:t>Haiti 2010</a:t>
            </a:r>
          </a:p>
        </p:txBody>
      </p:sp>
      <p:grpSp>
        <p:nvGrpSpPr>
          <p:cNvPr id="12" name="Group 11" descr="Pictures from Haiti 2010:&#10;top left: kids checking on injured child&#10;middle left: dead bodies&#10;middle left: debris&#10;bottom left: injured people&#10;middle: old woman sitting among rubble&#10;top right: destroyed house&#10;bottom right: woman beins rescued from building"/>
          <p:cNvGrpSpPr/>
          <p:nvPr/>
        </p:nvGrpSpPr>
        <p:grpSpPr>
          <a:xfrm>
            <a:off x="228600" y="685800"/>
            <a:ext cx="8666162" cy="5432425"/>
            <a:chOff x="228600" y="685800"/>
            <a:chExt cx="8666162" cy="5432425"/>
          </a:xfrm>
        </p:grpSpPr>
        <p:pic>
          <p:nvPicPr>
            <p:cNvPr id="30732" name="Picture 6" descr="http://images.mirror.co.uk/upl/m4/jan2010/8/0/leogane-haiti-pic-dm-ian-vogler-745564000.jpg"/>
            <p:cNvPicPr>
              <a:picLocks noChangeAspect="1" noChangeArrowheads="1"/>
            </p:cNvPicPr>
            <p:nvPr/>
          </p:nvPicPr>
          <p:blipFill>
            <a:blip r:embed="rId3" cstate="print"/>
            <a:srcRect/>
            <a:stretch>
              <a:fillRect/>
            </a:stretch>
          </p:blipFill>
          <p:spPr bwMode="auto">
            <a:xfrm>
              <a:off x="5715000" y="1447800"/>
              <a:ext cx="3048000" cy="2032000"/>
            </a:xfrm>
            <a:prstGeom prst="rect">
              <a:avLst/>
            </a:prstGeom>
            <a:noFill/>
            <a:ln w="9525">
              <a:noFill/>
              <a:miter lim="800000"/>
              <a:headEnd/>
              <a:tailEnd/>
            </a:ln>
          </p:spPr>
        </p:pic>
        <p:pic>
          <p:nvPicPr>
            <p:cNvPr id="30730" name="Picture 12" descr="http://www.pbs.org/newshour/extra/images/big/jan-june10/haiti.jpg"/>
            <p:cNvPicPr>
              <a:picLocks noChangeAspect="1" noChangeArrowheads="1"/>
            </p:cNvPicPr>
            <p:nvPr/>
          </p:nvPicPr>
          <p:blipFill>
            <a:blip r:embed="rId4" cstate="print"/>
            <a:srcRect/>
            <a:stretch>
              <a:fillRect/>
            </a:stretch>
          </p:blipFill>
          <p:spPr bwMode="auto">
            <a:xfrm>
              <a:off x="228600" y="3352800"/>
              <a:ext cx="2743200" cy="1873250"/>
            </a:xfrm>
            <a:prstGeom prst="rect">
              <a:avLst/>
            </a:prstGeom>
            <a:noFill/>
            <a:ln w="9525">
              <a:noFill/>
              <a:miter lim="800000"/>
              <a:headEnd/>
              <a:tailEnd/>
            </a:ln>
          </p:spPr>
        </p:pic>
        <p:pic>
          <p:nvPicPr>
            <p:cNvPr id="30724" name="Picture 2" descr="http://media.ft.com/cms/e5a43aba-0027-11df-8626-00144feabdc0.jpg"/>
            <p:cNvPicPr>
              <a:picLocks noChangeAspect="1" noChangeArrowheads="1"/>
            </p:cNvPicPr>
            <p:nvPr/>
          </p:nvPicPr>
          <p:blipFill>
            <a:blip r:embed="rId5" cstate="print"/>
            <a:srcRect/>
            <a:stretch>
              <a:fillRect/>
            </a:stretch>
          </p:blipFill>
          <p:spPr bwMode="auto">
            <a:xfrm>
              <a:off x="5562600" y="3581400"/>
              <a:ext cx="3332162" cy="2057400"/>
            </a:xfrm>
            <a:prstGeom prst="rect">
              <a:avLst/>
            </a:prstGeom>
            <a:noFill/>
            <a:ln w="9525">
              <a:noFill/>
              <a:miter lim="800000"/>
              <a:headEnd/>
              <a:tailEnd/>
            </a:ln>
          </p:spPr>
        </p:pic>
        <p:pic>
          <p:nvPicPr>
            <p:cNvPr id="30725" name="Picture 4" descr="http://static.stuff.co.nz/1263437907/989/3230989.jpg"/>
            <p:cNvPicPr>
              <a:picLocks noChangeAspect="1" noChangeArrowheads="1"/>
            </p:cNvPicPr>
            <p:nvPr/>
          </p:nvPicPr>
          <p:blipFill>
            <a:blip r:embed="rId6" cstate="print"/>
            <a:srcRect/>
            <a:stretch>
              <a:fillRect/>
            </a:stretch>
          </p:blipFill>
          <p:spPr bwMode="auto">
            <a:xfrm>
              <a:off x="762000" y="2362200"/>
              <a:ext cx="1339850" cy="1066800"/>
            </a:xfrm>
            <a:prstGeom prst="rect">
              <a:avLst/>
            </a:prstGeom>
            <a:noFill/>
            <a:ln w="9525">
              <a:noFill/>
              <a:miter lim="800000"/>
              <a:headEnd/>
              <a:tailEnd/>
            </a:ln>
          </p:spPr>
        </p:pic>
        <p:pic>
          <p:nvPicPr>
            <p:cNvPr id="30726" name="Picture 14" descr="http://macondaily.com/_art/news/1(3831).jpg"/>
            <p:cNvPicPr>
              <a:picLocks noChangeAspect="1" noChangeArrowheads="1"/>
            </p:cNvPicPr>
            <p:nvPr/>
          </p:nvPicPr>
          <p:blipFill>
            <a:blip r:embed="rId7" cstate="print"/>
            <a:srcRect/>
            <a:stretch>
              <a:fillRect/>
            </a:stretch>
          </p:blipFill>
          <p:spPr bwMode="auto">
            <a:xfrm>
              <a:off x="533400" y="5029200"/>
              <a:ext cx="1600200" cy="1089025"/>
            </a:xfrm>
            <a:prstGeom prst="rect">
              <a:avLst/>
            </a:prstGeom>
            <a:noFill/>
            <a:ln w="9525">
              <a:noFill/>
              <a:miter lim="800000"/>
              <a:headEnd/>
              <a:tailEnd/>
            </a:ln>
          </p:spPr>
        </p:pic>
        <p:pic>
          <p:nvPicPr>
            <p:cNvPr id="15" name="Picture 10" descr="http://cdn.mashable.com/wp-content/uploads/2010/01/haiti-7.jpg"/>
            <p:cNvPicPr>
              <a:picLocks noChangeAspect="1" noChangeArrowheads="1"/>
            </p:cNvPicPr>
            <p:nvPr/>
          </p:nvPicPr>
          <p:blipFill>
            <a:blip r:embed="rId8" cstate="print"/>
            <a:srcRect/>
            <a:stretch>
              <a:fillRect/>
            </a:stretch>
          </p:blipFill>
          <p:spPr bwMode="auto">
            <a:xfrm>
              <a:off x="3276600" y="1905000"/>
              <a:ext cx="2132013" cy="3200400"/>
            </a:xfrm>
            <a:prstGeom prst="rect">
              <a:avLst/>
            </a:prstGeom>
            <a:noFill/>
            <a:ln w="9525">
              <a:noFill/>
              <a:miter lim="800000"/>
              <a:headEnd/>
              <a:tailEnd/>
            </a:ln>
          </p:spPr>
        </p:pic>
        <p:pic>
          <p:nvPicPr>
            <p:cNvPr id="30731" name="Picture 18" descr="http://www.stabroeknews.com/images/2010/01/haiti-33-278x265.jpg"/>
            <p:cNvPicPr>
              <a:picLocks noChangeAspect="1" noChangeArrowheads="1"/>
            </p:cNvPicPr>
            <p:nvPr/>
          </p:nvPicPr>
          <p:blipFill>
            <a:blip r:embed="rId9" cstate="print"/>
            <a:srcRect/>
            <a:stretch>
              <a:fillRect/>
            </a:stretch>
          </p:blipFill>
          <p:spPr bwMode="auto">
            <a:xfrm>
              <a:off x="685800" y="685800"/>
              <a:ext cx="1790700" cy="170656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ourier-journal.com/blogs/bruggers/uploaded_images/space2-735342.jpg"/>
          <p:cNvPicPr>
            <a:picLocks noChangeAspect="1" noChangeArrowheads="1"/>
          </p:cNvPicPr>
          <p:nvPr/>
        </p:nvPicPr>
        <p:blipFill>
          <a:blip r:embed="rId3" cstate="print"/>
          <a:srcRect/>
          <a:stretch>
            <a:fillRect/>
          </a:stretch>
        </p:blipFill>
        <p:spPr bwMode="auto">
          <a:xfrm>
            <a:off x="0" y="0"/>
            <a:ext cx="9552214" cy="6858000"/>
          </a:xfrm>
          <a:prstGeom prst="rect">
            <a:avLst/>
          </a:prstGeom>
          <a:noFill/>
        </p:spPr>
      </p:pic>
      <p:sp>
        <p:nvSpPr>
          <p:cNvPr id="4" name="Title 3"/>
          <p:cNvSpPr>
            <a:spLocks noGrp="1"/>
          </p:cNvSpPr>
          <p:nvPr>
            <p:ph type="title"/>
          </p:nvPr>
        </p:nvSpPr>
        <p:spPr>
          <a:xfrm>
            <a:off x="0" y="334962"/>
            <a:ext cx="9525000" cy="808038"/>
          </a:xfrm>
        </p:spPr>
        <p:txBody>
          <a:bodyPr>
            <a:normAutofit fontScale="90000"/>
          </a:bodyPr>
          <a:lstStyle/>
          <a:p>
            <a:pPr eaLnBrk="1" fontAlgn="auto" hangingPunct="1">
              <a:spcAft>
                <a:spcPts val="0"/>
              </a:spcAft>
              <a:defRPr/>
            </a:pPr>
            <a:r>
              <a:rPr lang="en-US" sz="3600" dirty="0" smtClean="0">
                <a:solidFill>
                  <a:schemeClr val="bg2"/>
                </a:solidFill>
              </a:rPr>
              <a:t>Electromagnetic Radiation</a:t>
            </a:r>
            <a:r>
              <a:rPr lang="en-US" sz="4400" dirty="0" smtClean="0">
                <a:solidFill>
                  <a:schemeClr val="bg2"/>
                </a:solidFill>
              </a:rPr>
              <a:t/>
            </a:r>
            <a:br>
              <a:rPr lang="en-US" sz="4400" dirty="0" smtClean="0">
                <a:solidFill>
                  <a:schemeClr val="bg2"/>
                </a:solidFill>
              </a:rPr>
            </a:br>
            <a:r>
              <a:rPr lang="en-US" sz="1600" dirty="0" smtClean="0">
                <a:solidFill>
                  <a:schemeClr val="bg2"/>
                </a:solidFill>
              </a:rPr>
              <a:t>”energy with wave like behavior”</a:t>
            </a:r>
            <a:endParaRPr lang="en-US" sz="1600" dirty="0">
              <a:solidFill>
                <a:schemeClr val="bg2"/>
              </a:solidFill>
            </a:endParaRPr>
          </a:p>
        </p:txBody>
      </p:sp>
      <p:sp>
        <p:nvSpPr>
          <p:cNvPr id="10244" name="Text Placeholder 6"/>
          <p:cNvSpPr>
            <a:spLocks noGrp="1"/>
          </p:cNvSpPr>
          <p:nvPr>
            <p:ph type="body" sz="quarter" idx="10"/>
          </p:nvPr>
        </p:nvSpPr>
        <p:spPr bwMode="auto">
          <a:xfrm>
            <a:off x="457200" y="6248400"/>
            <a:ext cx="8686800" cy="457200"/>
          </a:xfrm>
          <a:prstGeom prst="rect">
            <a:avLst/>
          </a:prstGeom>
          <a:noFill/>
          <a:ln>
            <a:miter lim="800000"/>
            <a:headEnd/>
            <a:tailEnd/>
          </a:ln>
        </p:spPr>
        <p:txBody>
          <a:bodyPr vert="horz" wrap="square" lIns="91440" tIns="45720" rIns="91440" bIns="45720" numCol="1" anchorCtr="0" compatLnSpc="1">
            <a:prstTxWarp prst="textNoShape">
              <a:avLst/>
            </a:prstTxWarp>
          </a:bodyPr>
          <a:lstStyle/>
          <a:p>
            <a:pPr algn="ctr" eaLnBrk="1" hangingPunct="1">
              <a:buNone/>
            </a:pPr>
            <a:r>
              <a:rPr lang="en-US" sz="1600" b="1" i="1" dirty="0" smtClean="0">
                <a:solidFill>
                  <a:schemeClr val="bg2"/>
                </a:solidFill>
              </a:rPr>
              <a:t>all travel at the speed of light</a:t>
            </a:r>
          </a:p>
        </p:txBody>
      </p:sp>
      <p:pic>
        <p:nvPicPr>
          <p:cNvPr id="2050" name="Picture 2" descr="Graphic of electromagnetic spectrum showing wavelenghts and visible light"/>
          <p:cNvPicPr>
            <a:picLocks noChangeAspect="1" noChangeArrowheads="1"/>
          </p:cNvPicPr>
          <p:nvPr/>
        </p:nvPicPr>
        <p:blipFill>
          <a:blip r:embed="rId4" cstate="print"/>
          <a:srcRect/>
          <a:stretch>
            <a:fillRect/>
          </a:stretch>
        </p:blipFill>
        <p:spPr bwMode="auto">
          <a:xfrm>
            <a:off x="1143000" y="1295400"/>
            <a:ext cx="7391400" cy="46450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533400" y="266700"/>
            <a:ext cx="7772400" cy="868363"/>
          </a:xfrm>
          <a:prstGeom prst="rect">
            <a:avLst/>
          </a:prstGeom>
        </p:spPr>
        <p:txBody>
          <a:bodyPr/>
          <a:lstStyle/>
          <a:p>
            <a:r>
              <a:rPr lang="en-US" sz="3200" dirty="0" smtClean="0">
                <a:solidFill>
                  <a:srgbClr val="140F00"/>
                </a:solidFill>
              </a:rPr>
              <a:t>Public Health Functions After</a:t>
            </a:r>
            <a:br>
              <a:rPr lang="en-US" sz="3200" dirty="0" smtClean="0">
                <a:solidFill>
                  <a:srgbClr val="140F00"/>
                </a:solidFill>
              </a:rPr>
            </a:br>
            <a:r>
              <a:rPr lang="en-US" sz="3200" i="1" u="sng" dirty="0" smtClean="0">
                <a:solidFill>
                  <a:srgbClr val="140F00"/>
                </a:solidFill>
              </a:rPr>
              <a:t>Any</a:t>
            </a:r>
            <a:r>
              <a:rPr lang="en-US" sz="3200" dirty="0" smtClean="0">
                <a:solidFill>
                  <a:srgbClr val="140F00"/>
                </a:solidFill>
              </a:rPr>
              <a:t> Disaster</a:t>
            </a:r>
          </a:p>
        </p:txBody>
      </p:sp>
      <p:sp>
        <p:nvSpPr>
          <p:cNvPr id="31747" name="Rectangle 3"/>
          <p:cNvSpPr>
            <a:spLocks noGrp="1" noChangeArrowheads="1"/>
          </p:cNvSpPr>
          <p:nvPr>
            <p:ph type="body" sz="half" idx="4294967295"/>
          </p:nvPr>
        </p:nvSpPr>
        <p:spPr>
          <a:xfrm>
            <a:off x="381000" y="1524000"/>
            <a:ext cx="4191000" cy="5105400"/>
          </a:xfrm>
          <a:prstGeom prst="rect">
            <a:avLst/>
          </a:prstGeom>
        </p:spPr>
        <p:txBody>
          <a:bodyPr/>
          <a:lstStyle/>
          <a:p>
            <a:pPr>
              <a:lnSpc>
                <a:spcPct val="90000"/>
              </a:lnSpc>
              <a:buSzPct val="70000"/>
            </a:pPr>
            <a:r>
              <a:rPr lang="en-US" sz="2400" dirty="0" smtClean="0">
                <a:solidFill>
                  <a:srgbClr val="140F00"/>
                </a:solidFill>
              </a:rPr>
              <a:t>Rapid assessment of health and medical needs</a:t>
            </a:r>
          </a:p>
          <a:p>
            <a:pPr>
              <a:lnSpc>
                <a:spcPct val="90000"/>
              </a:lnSpc>
              <a:buSzPct val="70000"/>
            </a:pPr>
            <a:r>
              <a:rPr lang="en-US" sz="2400" dirty="0" smtClean="0">
                <a:solidFill>
                  <a:srgbClr val="140F00"/>
                </a:solidFill>
              </a:rPr>
              <a:t>Sheltering and housing, mass care safety</a:t>
            </a:r>
          </a:p>
          <a:p>
            <a:pPr>
              <a:lnSpc>
                <a:spcPct val="90000"/>
              </a:lnSpc>
              <a:buSzPct val="70000"/>
            </a:pPr>
            <a:r>
              <a:rPr lang="en-US" sz="2400" dirty="0" smtClean="0">
                <a:solidFill>
                  <a:srgbClr val="140F00"/>
                </a:solidFill>
              </a:rPr>
              <a:t>Injury and illness surveillance</a:t>
            </a:r>
          </a:p>
          <a:p>
            <a:pPr>
              <a:lnSpc>
                <a:spcPct val="90000"/>
              </a:lnSpc>
              <a:buSzPct val="70000"/>
            </a:pPr>
            <a:r>
              <a:rPr lang="en-US" sz="2400" dirty="0" smtClean="0">
                <a:solidFill>
                  <a:srgbClr val="140F00"/>
                </a:solidFill>
              </a:rPr>
              <a:t>Potable water, safe food, sanitation and hygiene</a:t>
            </a:r>
          </a:p>
          <a:p>
            <a:pPr>
              <a:lnSpc>
                <a:spcPct val="90000"/>
              </a:lnSpc>
              <a:buSzPct val="70000"/>
            </a:pPr>
            <a:r>
              <a:rPr lang="en-US" sz="2400" dirty="0" smtClean="0">
                <a:solidFill>
                  <a:srgbClr val="140F00"/>
                </a:solidFill>
              </a:rPr>
              <a:t>Vector control</a:t>
            </a:r>
          </a:p>
          <a:p>
            <a:pPr>
              <a:lnSpc>
                <a:spcPct val="90000"/>
              </a:lnSpc>
              <a:buSzPct val="70000"/>
            </a:pPr>
            <a:r>
              <a:rPr lang="en-US" sz="2400" dirty="0" smtClean="0">
                <a:solidFill>
                  <a:srgbClr val="140F00"/>
                </a:solidFill>
              </a:rPr>
              <a:t>Solid waste, waste water management</a:t>
            </a:r>
          </a:p>
          <a:p>
            <a:pPr>
              <a:lnSpc>
                <a:spcPct val="90000"/>
              </a:lnSpc>
              <a:buSzPct val="70000"/>
            </a:pPr>
            <a:r>
              <a:rPr lang="en-US" sz="2400" dirty="0" smtClean="0">
                <a:solidFill>
                  <a:srgbClr val="140F00"/>
                </a:solidFill>
              </a:rPr>
              <a:t>Hazardous material disposal</a:t>
            </a:r>
          </a:p>
          <a:p>
            <a:pPr>
              <a:lnSpc>
                <a:spcPct val="90000"/>
              </a:lnSpc>
              <a:buFont typeface="Wingdings" pitchFamily="2" charset="2"/>
              <a:buNone/>
            </a:pPr>
            <a:endParaRPr lang="en-US" sz="2400" dirty="0" smtClean="0">
              <a:solidFill>
                <a:srgbClr val="140F00"/>
              </a:solidFill>
            </a:endParaRPr>
          </a:p>
        </p:txBody>
      </p:sp>
      <p:sp>
        <p:nvSpPr>
          <p:cNvPr id="31748" name="Rectangle 4"/>
          <p:cNvSpPr>
            <a:spLocks noGrp="1" noChangeArrowheads="1"/>
          </p:cNvSpPr>
          <p:nvPr>
            <p:ph type="body" sz="half" idx="4294967295"/>
          </p:nvPr>
        </p:nvSpPr>
        <p:spPr>
          <a:xfrm>
            <a:off x="4724400" y="1600200"/>
            <a:ext cx="4419600" cy="1524000"/>
          </a:xfrm>
          <a:prstGeom prst="rect">
            <a:avLst/>
          </a:prstGeom>
        </p:spPr>
        <p:txBody>
          <a:bodyPr/>
          <a:lstStyle/>
          <a:p>
            <a:pPr>
              <a:lnSpc>
                <a:spcPct val="90000"/>
              </a:lnSpc>
              <a:buSzPct val="70000"/>
            </a:pPr>
            <a:r>
              <a:rPr lang="en-US" sz="2400" dirty="0" smtClean="0">
                <a:solidFill>
                  <a:srgbClr val="140F00"/>
                </a:solidFill>
              </a:rPr>
              <a:t>Registry</a:t>
            </a:r>
          </a:p>
          <a:p>
            <a:pPr>
              <a:lnSpc>
                <a:spcPct val="90000"/>
              </a:lnSpc>
              <a:buSzPct val="70000"/>
            </a:pPr>
            <a:r>
              <a:rPr lang="en-US" sz="2400" dirty="0" smtClean="0">
                <a:solidFill>
                  <a:srgbClr val="140F00"/>
                </a:solidFill>
              </a:rPr>
              <a:t>Handling of the deceased </a:t>
            </a:r>
          </a:p>
          <a:p>
            <a:pPr>
              <a:lnSpc>
                <a:spcPct val="90000"/>
              </a:lnSpc>
              <a:buSzPct val="70000"/>
            </a:pPr>
            <a:r>
              <a:rPr lang="en-US" sz="2400" dirty="0" smtClean="0">
                <a:solidFill>
                  <a:srgbClr val="140F00"/>
                </a:solidFill>
              </a:rPr>
              <a:t>Rumor control</a:t>
            </a:r>
          </a:p>
          <a:p>
            <a:pPr>
              <a:lnSpc>
                <a:spcPct val="90000"/>
              </a:lnSpc>
              <a:buSzPct val="70000"/>
            </a:pPr>
            <a:r>
              <a:rPr lang="en-US" sz="2400" dirty="0" smtClean="0">
                <a:solidFill>
                  <a:srgbClr val="140F00"/>
                </a:solidFill>
              </a:rPr>
              <a:t>Public service announcements</a:t>
            </a:r>
          </a:p>
          <a:p>
            <a:pPr>
              <a:lnSpc>
                <a:spcPct val="90000"/>
              </a:lnSpc>
            </a:pPr>
            <a:endParaRPr lang="en-US" sz="2400" dirty="0" smtClean="0">
              <a:solidFill>
                <a:srgbClr val="140F00"/>
              </a:solidFill>
            </a:endParaRPr>
          </a:p>
          <a:p>
            <a:pPr>
              <a:lnSpc>
                <a:spcPct val="90000"/>
              </a:lnSpc>
            </a:pPr>
            <a:endParaRPr lang="en-US" sz="2400" dirty="0" smtClean="0">
              <a:solidFill>
                <a:srgbClr val="140F00"/>
              </a:solidFill>
            </a:endParaRPr>
          </a:p>
          <a:p>
            <a:pPr>
              <a:lnSpc>
                <a:spcPct val="90000"/>
              </a:lnSpc>
            </a:pPr>
            <a:endParaRPr lang="en-US" sz="2400" dirty="0" smtClean="0">
              <a:solidFill>
                <a:srgbClr val="140F00"/>
              </a:solidFill>
            </a:endParaRPr>
          </a:p>
        </p:txBody>
      </p:sp>
      <p:pic>
        <p:nvPicPr>
          <p:cNvPr id="31749" name="Content Placeholder 4" descr="Woman going through rubble of home after Hurricane Katrina"/>
          <p:cNvPicPr>
            <a:picLocks noChangeAspect="1"/>
          </p:cNvPicPr>
          <p:nvPr/>
        </p:nvPicPr>
        <p:blipFill>
          <a:blip r:embed="rId3" cstate="print"/>
          <a:srcRect/>
          <a:stretch>
            <a:fillRect/>
          </a:stretch>
        </p:blipFill>
        <p:spPr bwMode="auto">
          <a:xfrm>
            <a:off x="4876800" y="3810000"/>
            <a:ext cx="3690938" cy="260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533400"/>
            <a:ext cx="6629400" cy="1143000"/>
          </a:xfrm>
        </p:spPr>
        <p:txBody>
          <a:bodyPr/>
          <a:lstStyle/>
          <a:p>
            <a:pPr algn="l" eaLnBrk="1" hangingPunct="1"/>
            <a:r>
              <a:rPr lang="en-US" sz="4000" dirty="0" smtClean="0"/>
              <a:t>In a radiation emergency:</a:t>
            </a:r>
          </a:p>
        </p:txBody>
      </p:sp>
      <p:sp>
        <p:nvSpPr>
          <p:cNvPr id="32771" name="Rectangle 3"/>
          <p:cNvSpPr>
            <a:spLocks noGrp="1" noChangeArrowheads="1"/>
          </p:cNvSpPr>
          <p:nvPr>
            <p:ph type="body" idx="1"/>
          </p:nvPr>
        </p:nvSpPr>
        <p:spPr>
          <a:xfrm>
            <a:off x="0" y="1485900"/>
            <a:ext cx="9144000" cy="4525963"/>
          </a:xfrm>
        </p:spPr>
        <p:txBody>
          <a:bodyPr/>
          <a:lstStyle/>
          <a:p>
            <a:pPr algn="ctr" eaLnBrk="1" hangingPunct="1">
              <a:lnSpc>
                <a:spcPct val="130000"/>
              </a:lnSpc>
              <a:buFontTx/>
              <a:buNone/>
            </a:pPr>
            <a:r>
              <a:rPr lang="en-US" sz="2600" b="1" dirty="0" smtClean="0">
                <a:solidFill>
                  <a:srgbClr val="140F00"/>
                </a:solidFill>
              </a:rPr>
              <a:t>Public health practitioners need to work closely with radiation safety professionals</a:t>
            </a:r>
          </a:p>
          <a:p>
            <a:pPr algn="ctr" eaLnBrk="1" hangingPunct="1">
              <a:lnSpc>
                <a:spcPct val="130000"/>
              </a:lnSpc>
              <a:buFontTx/>
              <a:buNone/>
            </a:pPr>
            <a:endParaRPr lang="en-US" sz="2600" b="1" dirty="0" smtClean="0">
              <a:solidFill>
                <a:srgbClr val="140F00"/>
              </a:solidFill>
            </a:endParaRPr>
          </a:p>
        </p:txBody>
      </p:sp>
      <p:grpSp>
        <p:nvGrpSpPr>
          <p:cNvPr id="6" name="Group 5" descr="Merging of public health and physics"/>
          <p:cNvGrpSpPr/>
          <p:nvPr/>
        </p:nvGrpSpPr>
        <p:grpSpPr>
          <a:xfrm>
            <a:off x="1714500" y="3124200"/>
            <a:ext cx="5753100" cy="2362200"/>
            <a:chOff x="1714500" y="3124200"/>
            <a:chExt cx="5753100" cy="2362200"/>
          </a:xfrm>
        </p:grpSpPr>
        <p:sp>
          <p:nvSpPr>
            <p:cNvPr id="32772" name="Oval 6"/>
            <p:cNvSpPr>
              <a:spLocks noChangeArrowheads="1"/>
            </p:cNvSpPr>
            <p:nvPr/>
          </p:nvSpPr>
          <p:spPr bwMode="auto">
            <a:xfrm>
              <a:off x="1714500" y="3124200"/>
              <a:ext cx="3729038" cy="2362200"/>
            </a:xfrm>
            <a:prstGeom prst="ellipse">
              <a:avLst/>
            </a:prstGeom>
            <a:solidFill>
              <a:schemeClr val="accent1">
                <a:lumMod val="20000"/>
                <a:lumOff val="80000"/>
                <a:alpha val="50000"/>
              </a:schemeClr>
            </a:solidFill>
            <a:ln w="9525">
              <a:solidFill>
                <a:srgbClr val="FFFFFF"/>
              </a:solidFill>
              <a:round/>
              <a:headEnd/>
              <a:tailEnd/>
            </a:ln>
          </p:spPr>
          <p:txBody>
            <a:bodyPr wrap="none" anchor="ctr"/>
            <a:lstStyle/>
            <a:p>
              <a:pPr algn="ctr" eaLnBrk="0" hangingPunct="0"/>
              <a:r>
                <a:rPr lang="en-US" sz="4000" dirty="0">
                  <a:solidFill>
                    <a:srgbClr val="FFFF99"/>
                  </a:solidFill>
                </a:rPr>
                <a:t>Public          </a:t>
              </a:r>
            </a:p>
          </p:txBody>
        </p:sp>
        <p:sp>
          <p:nvSpPr>
            <p:cNvPr id="32773" name="Oval 7"/>
            <p:cNvSpPr>
              <a:spLocks noChangeArrowheads="1"/>
            </p:cNvSpPr>
            <p:nvPr/>
          </p:nvSpPr>
          <p:spPr bwMode="auto">
            <a:xfrm>
              <a:off x="3733800" y="3124200"/>
              <a:ext cx="3733800" cy="2362200"/>
            </a:xfrm>
            <a:prstGeom prst="ellipse">
              <a:avLst/>
            </a:prstGeom>
            <a:solidFill>
              <a:srgbClr val="990000">
                <a:alpha val="50195"/>
              </a:srgbClr>
            </a:solidFill>
            <a:ln w="9525">
              <a:solidFill>
                <a:srgbClr val="FFFFFF"/>
              </a:solidFill>
              <a:round/>
              <a:headEnd/>
              <a:tailEnd/>
            </a:ln>
          </p:spPr>
          <p:txBody>
            <a:bodyPr wrap="none" anchor="ctr"/>
            <a:lstStyle/>
            <a:p>
              <a:pPr algn="ctr" eaLnBrk="0" hangingPunct="0"/>
              <a:r>
                <a:rPr lang="en-US" sz="4000" dirty="0">
                  <a:solidFill>
                    <a:srgbClr val="FFFF99"/>
                  </a:solidFill>
                </a:rPr>
                <a:t> Health  Physics </a:t>
              </a:r>
            </a:p>
          </p:txBody>
        </p:sp>
      </p:gr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sz="4000" dirty="0" smtClean="0"/>
              <a:t>Example: Planning for Public Shelters after an IND </a:t>
            </a:r>
            <a:endParaRPr lang="en-US" sz="4000" dirty="0"/>
          </a:p>
        </p:txBody>
      </p:sp>
      <p:sp>
        <p:nvSpPr>
          <p:cNvPr id="3" name="Content Placeholder 2"/>
          <p:cNvSpPr>
            <a:spLocks noGrp="1"/>
          </p:cNvSpPr>
          <p:nvPr>
            <p:ph idx="1"/>
          </p:nvPr>
        </p:nvSpPr>
        <p:spPr>
          <a:xfrm>
            <a:off x="381000" y="1828800"/>
            <a:ext cx="8229600" cy="4525963"/>
          </a:xfrm>
        </p:spPr>
        <p:txBody>
          <a:bodyPr/>
          <a:lstStyle/>
          <a:p>
            <a:r>
              <a:rPr lang="en-US" dirty="0" smtClean="0">
                <a:solidFill>
                  <a:srgbClr val="140F00"/>
                </a:solidFill>
              </a:rPr>
              <a:t>Public shelter locations</a:t>
            </a:r>
          </a:p>
          <a:p>
            <a:pPr lvl="1"/>
            <a:r>
              <a:rPr lang="en-US" sz="2400" dirty="0" smtClean="0">
                <a:solidFill>
                  <a:srgbClr val="140F00"/>
                </a:solidFill>
              </a:rPr>
              <a:t>20 miles from Ground Zero</a:t>
            </a:r>
          </a:p>
          <a:p>
            <a:pPr lvl="1"/>
            <a:r>
              <a:rPr lang="en-US" sz="2400" dirty="0" smtClean="0">
                <a:solidFill>
                  <a:srgbClr val="140F00"/>
                </a:solidFill>
              </a:rPr>
              <a:t>2000 miles from Ground Zero</a:t>
            </a:r>
          </a:p>
          <a:p>
            <a:pPr lvl="1"/>
            <a:r>
              <a:rPr lang="en-US" sz="2400" dirty="0" smtClean="0">
                <a:solidFill>
                  <a:srgbClr val="140F00"/>
                </a:solidFill>
              </a:rPr>
              <a:t>Places in between</a:t>
            </a:r>
          </a:p>
          <a:p>
            <a:pPr lvl="1">
              <a:buNone/>
            </a:pPr>
            <a:endParaRPr lang="en-US" dirty="0" smtClean="0">
              <a:solidFill>
                <a:srgbClr val="140F00"/>
              </a:solidFill>
            </a:endParaRPr>
          </a:p>
          <a:p>
            <a:r>
              <a:rPr lang="en-US" dirty="0" smtClean="0">
                <a:solidFill>
                  <a:srgbClr val="140F00"/>
                </a:solidFill>
              </a:rPr>
              <a:t>Radiation screening staff and equipment</a:t>
            </a:r>
          </a:p>
          <a:p>
            <a:pPr lvl="1"/>
            <a:r>
              <a:rPr lang="en-US" sz="2400" dirty="0" smtClean="0">
                <a:solidFill>
                  <a:srgbClr val="140F00"/>
                </a:solidFill>
              </a:rPr>
              <a:t>Adequate</a:t>
            </a:r>
          </a:p>
          <a:p>
            <a:pPr lvl="1"/>
            <a:r>
              <a:rPr lang="en-US" sz="2400" dirty="0" smtClean="0">
                <a:solidFill>
                  <a:srgbClr val="140F00"/>
                </a:solidFill>
              </a:rPr>
              <a:t>Less than adequate or none!</a:t>
            </a:r>
          </a:p>
          <a:p>
            <a:pPr lvl="1">
              <a:buNone/>
            </a:pPr>
            <a:endParaRPr lang="en-US" dirty="0" smtClean="0">
              <a:solidFill>
                <a:srgbClr val="140F00"/>
              </a:solidFill>
            </a:endParaRPr>
          </a:p>
          <a:p>
            <a:pPr lvl="1"/>
            <a:endParaRPr lang="en-US" dirty="0">
              <a:solidFill>
                <a:srgbClr val="140F00"/>
              </a:solidFill>
            </a:endParaRPr>
          </a:p>
        </p:txBody>
      </p:sp>
      <p:pic>
        <p:nvPicPr>
          <p:cNvPr id="61442" name="Picture 2" descr="family in public shelter"/>
          <p:cNvPicPr>
            <a:picLocks noChangeAspect="1" noChangeArrowheads="1"/>
          </p:cNvPicPr>
          <p:nvPr/>
        </p:nvPicPr>
        <p:blipFill>
          <a:blip r:embed="rId3" cstate="print"/>
          <a:srcRect/>
          <a:stretch>
            <a:fillRect/>
          </a:stretch>
        </p:blipFill>
        <p:spPr bwMode="auto">
          <a:xfrm>
            <a:off x="5715000" y="1981200"/>
            <a:ext cx="2781300" cy="1854200"/>
          </a:xfrm>
          <a:prstGeom prst="rect">
            <a:avLst/>
          </a:prstGeom>
          <a:noFill/>
        </p:spPr>
      </p:pic>
      <p:sp>
        <p:nvSpPr>
          <p:cNvPr id="5" name="TextBox 4"/>
          <p:cNvSpPr txBox="1"/>
          <p:nvPr/>
        </p:nvSpPr>
        <p:spPr>
          <a:xfrm>
            <a:off x="3505200" y="6553200"/>
            <a:ext cx="5334000" cy="261610"/>
          </a:xfrm>
          <a:prstGeom prst="rect">
            <a:avLst/>
          </a:prstGeom>
          <a:noFill/>
        </p:spPr>
        <p:txBody>
          <a:bodyPr wrap="square" rtlCol="0">
            <a:spAutoFit/>
          </a:bodyPr>
          <a:lstStyle/>
          <a:p>
            <a:r>
              <a:rPr lang="en-US" sz="1100" i="1" dirty="0" smtClean="0">
                <a:solidFill>
                  <a:schemeClr val="bg2"/>
                </a:solidFill>
              </a:rPr>
              <a:t>Photo credit: Christian Science Monitor, Mario </a:t>
            </a:r>
            <a:r>
              <a:rPr lang="en-US" sz="1100" i="1" dirty="0" err="1" smtClean="0">
                <a:solidFill>
                  <a:schemeClr val="bg2"/>
                </a:solidFill>
              </a:rPr>
              <a:t>Villafuerte</a:t>
            </a:r>
            <a:r>
              <a:rPr lang="en-US" sz="1100" i="1" dirty="0" smtClean="0">
                <a:solidFill>
                  <a:schemeClr val="bg2"/>
                </a:solidFill>
              </a:rPr>
              <a:t>/PhotoLouisiana.com</a:t>
            </a:r>
            <a:endParaRPr lang="en-US" sz="1100" i="1" dirty="0">
              <a:solidFill>
                <a:schemeClr val="bg2"/>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362075"/>
          </a:xfrm>
        </p:spPr>
        <p:txBody>
          <a:bodyPr/>
          <a:lstStyle/>
          <a:p>
            <a:r>
              <a:rPr lang="en-US" sz="2800" dirty="0" smtClean="0"/>
              <a:t>Need for Shelter after a Radiation Emergency</a:t>
            </a:r>
            <a:endParaRPr lang="en-US" sz="2800" dirty="0"/>
          </a:p>
        </p:txBody>
      </p:sp>
      <p:sp>
        <p:nvSpPr>
          <p:cNvPr id="5" name="Text Placeholder 4"/>
          <p:cNvSpPr>
            <a:spLocks noGrp="1"/>
          </p:cNvSpPr>
          <p:nvPr>
            <p:ph type="body" idx="1"/>
          </p:nvPr>
        </p:nvSpPr>
        <p:spPr>
          <a:xfrm>
            <a:off x="3352800" y="5943600"/>
            <a:ext cx="2401887" cy="446087"/>
          </a:xfrm>
        </p:spPr>
        <p:txBody>
          <a:bodyPr/>
          <a:lstStyle/>
          <a:p>
            <a:r>
              <a:rPr lang="en-US" dirty="0" smtClean="0">
                <a:solidFill>
                  <a:schemeClr val="tx2"/>
                </a:solidFill>
                <a:latin typeface="Arial" pitchFamily="34" charset="0"/>
                <a:cs typeface="Arial" pitchFamily="34" charset="0"/>
              </a:rPr>
              <a:t>Are we prepared</a:t>
            </a:r>
            <a:r>
              <a:rPr lang="en-US" dirty="0" smtClean="0">
                <a:solidFill>
                  <a:schemeClr val="tx2"/>
                </a:solidFill>
                <a:latin typeface="Arial" pitchFamily="34" charset="0"/>
                <a:cs typeface="Arial" pitchFamily="34" charset="0"/>
              </a:rPr>
              <a:t>?</a:t>
            </a:r>
            <a:endParaRPr lang="en-US" dirty="0" smtClean="0">
              <a:solidFill>
                <a:schemeClr val="tx2"/>
              </a:solidFill>
              <a:latin typeface="Arial" pitchFamily="34" charset="0"/>
              <a:cs typeface="Arial" pitchFamily="34" charset="0"/>
            </a:endParaRPr>
          </a:p>
        </p:txBody>
      </p:sp>
      <p:pic>
        <p:nvPicPr>
          <p:cNvPr id="232450" name="Picture 2" descr=" Fukushima - Man crying"/>
          <p:cNvPicPr>
            <a:picLocks noGrp="1" noChangeAspect="1" noChangeArrowheads="1"/>
          </p:cNvPicPr>
          <p:nvPr>
            <p:ph idx="4294967295"/>
          </p:nvPr>
        </p:nvPicPr>
        <p:blipFill>
          <a:blip r:embed="rId2" cstate="print"/>
          <a:stretch>
            <a:fillRect/>
          </a:stretch>
        </p:blipFill>
        <p:spPr bwMode="auto">
          <a:xfrm>
            <a:off x="1524000" y="1143000"/>
            <a:ext cx="6130925" cy="4525963"/>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68362"/>
          </a:xfrm>
        </p:spPr>
        <p:txBody>
          <a:bodyPr/>
          <a:lstStyle/>
          <a:p>
            <a:r>
              <a:rPr lang="en-US" sz="3200" dirty="0" smtClean="0"/>
              <a:t>Population Monitoring</a:t>
            </a:r>
            <a:endParaRPr lang="en-US" sz="3200" dirty="0"/>
          </a:p>
        </p:txBody>
      </p:sp>
      <p:pic>
        <p:nvPicPr>
          <p:cNvPr id="4" name="Picture 2" descr="Various pictures of population monitoring for radiation after the Japanese earthquake/tsunami March 2011. Radiation screening performed on kids, adults, elderly and dogs."/>
          <p:cNvPicPr>
            <a:picLocks noChangeAspect="1" noChangeArrowheads="1"/>
          </p:cNvPicPr>
          <p:nvPr/>
        </p:nvPicPr>
        <p:blipFill>
          <a:blip r:embed="rId3" cstate="print"/>
          <a:srcRect/>
          <a:stretch>
            <a:fillRect/>
          </a:stretch>
        </p:blipFill>
        <p:spPr bwMode="auto">
          <a:xfrm>
            <a:off x="457200" y="1066800"/>
            <a:ext cx="8247062" cy="5314950"/>
          </a:xfrm>
          <a:prstGeom prst="rect">
            <a:avLst/>
          </a:prstGeom>
          <a:noFill/>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304800" y="533400"/>
            <a:ext cx="8153400" cy="1325563"/>
          </a:xfrm>
        </p:spPr>
        <p:txBody>
          <a:bodyPr/>
          <a:lstStyle/>
          <a:p>
            <a:pPr eaLnBrk="1" hangingPunct="1"/>
            <a:r>
              <a:rPr lang="en-US" sz="3200" dirty="0" smtClean="0">
                <a:solidFill>
                  <a:srgbClr val="140F00"/>
                </a:solidFill>
              </a:rPr>
              <a:t>National Response Framework</a:t>
            </a:r>
            <a:r>
              <a:rPr lang="en-US" dirty="0" smtClean="0">
                <a:solidFill>
                  <a:srgbClr val="140F00"/>
                </a:solidFill>
              </a:rPr>
              <a:t/>
            </a:r>
            <a:br>
              <a:rPr lang="en-US" dirty="0" smtClean="0">
                <a:solidFill>
                  <a:srgbClr val="140F00"/>
                </a:solidFill>
              </a:rPr>
            </a:br>
            <a:r>
              <a:rPr lang="en-US" dirty="0" smtClean="0">
                <a:solidFill>
                  <a:srgbClr val="140F00"/>
                </a:solidFill>
              </a:rPr>
              <a:t>Nuclear/Radiological Incident Annex</a:t>
            </a:r>
          </a:p>
        </p:txBody>
      </p:sp>
      <p:sp>
        <p:nvSpPr>
          <p:cNvPr id="22530" name="Rectangle 3"/>
          <p:cNvSpPr>
            <a:spLocks noGrp="1" noChangeArrowheads="1"/>
          </p:cNvSpPr>
          <p:nvPr>
            <p:ph type="body" idx="1"/>
          </p:nvPr>
        </p:nvSpPr>
        <p:spPr>
          <a:xfrm>
            <a:off x="457200" y="2667000"/>
            <a:ext cx="5334000" cy="4525963"/>
          </a:xfrm>
        </p:spPr>
        <p:txBody>
          <a:bodyPr/>
          <a:lstStyle/>
          <a:p>
            <a:pPr eaLnBrk="1" hangingPunct="1">
              <a:lnSpc>
                <a:spcPct val="100000"/>
              </a:lnSpc>
              <a:buFontTx/>
              <a:buNone/>
            </a:pPr>
            <a:r>
              <a:rPr lang="en-US" sz="2800" dirty="0" smtClean="0">
                <a:solidFill>
                  <a:srgbClr val="140F00"/>
                </a:solidFill>
              </a:rPr>
              <a:t>Decontamination/Population Monitoring are:</a:t>
            </a:r>
          </a:p>
          <a:p>
            <a:pPr eaLnBrk="1" hangingPunct="1">
              <a:lnSpc>
                <a:spcPct val="100000"/>
              </a:lnSpc>
            </a:pPr>
            <a:endParaRPr lang="en-US" sz="2800" dirty="0" smtClean="0">
              <a:solidFill>
                <a:srgbClr val="140F00"/>
              </a:solidFill>
            </a:endParaRPr>
          </a:p>
          <a:p>
            <a:pPr algn="ctr" eaLnBrk="1" hangingPunct="1">
              <a:lnSpc>
                <a:spcPct val="100000"/>
              </a:lnSpc>
              <a:buFontTx/>
              <a:buNone/>
            </a:pPr>
            <a:r>
              <a:rPr lang="en-US" sz="2800" dirty="0" smtClean="0">
                <a:solidFill>
                  <a:srgbClr val="140F00"/>
                </a:solidFill>
              </a:rPr>
              <a:t> “the responsibility of State, local, and tribal governments.”</a:t>
            </a:r>
          </a:p>
          <a:p>
            <a:pPr eaLnBrk="1" hangingPunct="1">
              <a:lnSpc>
                <a:spcPct val="100000"/>
              </a:lnSpc>
            </a:pPr>
            <a:endParaRPr lang="en-US" sz="2800" dirty="0" smtClean="0">
              <a:solidFill>
                <a:srgbClr val="140F00"/>
              </a:solidFill>
            </a:endParaRPr>
          </a:p>
          <a:p>
            <a:pPr eaLnBrk="1" hangingPunct="1">
              <a:lnSpc>
                <a:spcPct val="100000"/>
              </a:lnSpc>
            </a:pPr>
            <a:endParaRPr lang="en-US" sz="2800" dirty="0" smtClean="0">
              <a:solidFill>
                <a:srgbClr val="140F00"/>
              </a:solidFill>
            </a:endParaRPr>
          </a:p>
        </p:txBody>
      </p:sp>
      <p:pic>
        <p:nvPicPr>
          <p:cNvPr id="22531" name="Picture 4" descr="NRFcover"/>
          <p:cNvPicPr>
            <a:picLocks noChangeAspect="1" noChangeArrowheads="1"/>
          </p:cNvPicPr>
          <p:nvPr/>
        </p:nvPicPr>
        <p:blipFill>
          <a:blip r:embed="rId3" cstate="print"/>
          <a:srcRect/>
          <a:stretch>
            <a:fillRect/>
          </a:stretch>
        </p:blipFill>
        <p:spPr bwMode="auto">
          <a:xfrm>
            <a:off x="5943600" y="2438400"/>
            <a:ext cx="2667000" cy="3394075"/>
          </a:xfrm>
          <a:prstGeom prst="rect">
            <a:avLst/>
          </a:prstGeom>
          <a:noFill/>
          <a:ln w="9525">
            <a:noFill/>
            <a:miter lim="800000"/>
            <a:headEnd/>
            <a:tailEnd/>
          </a:ln>
        </p:spPr>
      </p:pic>
      <p:sp>
        <p:nvSpPr>
          <p:cNvPr id="22532" name="TextBox 4"/>
          <p:cNvSpPr txBox="1">
            <a:spLocks noChangeArrowheads="1"/>
          </p:cNvSpPr>
          <p:nvPr/>
        </p:nvSpPr>
        <p:spPr bwMode="auto">
          <a:xfrm>
            <a:off x="1066800" y="6019800"/>
            <a:ext cx="3962400" cy="381000"/>
          </a:xfrm>
          <a:prstGeom prst="rect">
            <a:avLst/>
          </a:prstGeom>
          <a:noFill/>
          <a:ln w="9525">
            <a:noFill/>
            <a:miter lim="800000"/>
            <a:headEnd/>
            <a:tailEnd/>
          </a:ln>
        </p:spPr>
        <p:txBody>
          <a:bodyPr>
            <a:spAutoFit/>
          </a:bodyPr>
          <a:lstStyle/>
          <a:p>
            <a:r>
              <a:rPr lang="en-US" dirty="0">
                <a:solidFill>
                  <a:schemeClr val="bg2"/>
                </a:solidFill>
              </a:rPr>
              <a:t>www.fema.gov/emergency/nrf/</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3600" dirty="0" smtClean="0">
                <a:solidFill>
                  <a:srgbClr val="140F00"/>
                </a:solidFill>
              </a:rPr>
              <a:t>Decontamination as a Response Issue</a:t>
            </a:r>
          </a:p>
        </p:txBody>
      </p:sp>
      <p:sp>
        <p:nvSpPr>
          <p:cNvPr id="23555" name="Content Placeholder 2"/>
          <p:cNvSpPr>
            <a:spLocks noGrp="1"/>
          </p:cNvSpPr>
          <p:nvPr>
            <p:ph idx="1"/>
          </p:nvPr>
        </p:nvSpPr>
        <p:spPr>
          <a:xfrm>
            <a:off x="228600" y="1752600"/>
            <a:ext cx="4876800" cy="4525963"/>
          </a:xfrm>
        </p:spPr>
        <p:txBody>
          <a:bodyPr/>
          <a:lstStyle/>
          <a:p>
            <a:r>
              <a:rPr lang="en-US" sz="2000" dirty="0" smtClean="0">
                <a:solidFill>
                  <a:srgbClr val="140F00"/>
                </a:solidFill>
              </a:rPr>
              <a:t>Department of Defense supports transport of injured</a:t>
            </a:r>
          </a:p>
          <a:p>
            <a:pPr lvl="1"/>
            <a:r>
              <a:rPr lang="en-US" sz="2000" dirty="0" smtClean="0">
                <a:solidFill>
                  <a:srgbClr val="140F00"/>
                </a:solidFill>
              </a:rPr>
              <a:t>Current protocols: injured must be stable and decontaminated before they will be accepted for transport</a:t>
            </a:r>
          </a:p>
          <a:p>
            <a:pPr lvl="1"/>
            <a:endParaRPr lang="en-US" sz="2000" dirty="0" smtClean="0">
              <a:solidFill>
                <a:srgbClr val="140F00"/>
              </a:solidFill>
            </a:endParaRPr>
          </a:p>
          <a:p>
            <a:pPr lvl="1"/>
            <a:endParaRPr lang="en-US" sz="2000" dirty="0" smtClean="0">
              <a:solidFill>
                <a:srgbClr val="140F00"/>
              </a:solidFill>
            </a:endParaRPr>
          </a:p>
          <a:p>
            <a:r>
              <a:rPr lang="en-US" sz="2000" dirty="0" smtClean="0">
                <a:solidFill>
                  <a:srgbClr val="140F00"/>
                </a:solidFill>
              </a:rPr>
              <a:t>American Red Cross supports public shelters</a:t>
            </a:r>
          </a:p>
          <a:p>
            <a:pPr lvl="1"/>
            <a:r>
              <a:rPr lang="en-US" sz="2000" dirty="0" smtClean="0">
                <a:solidFill>
                  <a:srgbClr val="140F00"/>
                </a:solidFill>
              </a:rPr>
              <a:t>Current protocols: Before entering a shelter, evacuees need to be free of radioactive contamination</a:t>
            </a:r>
          </a:p>
          <a:p>
            <a:pPr>
              <a:buNone/>
            </a:pPr>
            <a:endParaRPr lang="en-US" sz="2000" dirty="0" smtClean="0">
              <a:solidFill>
                <a:srgbClr val="140F00"/>
              </a:solidFill>
            </a:endParaRPr>
          </a:p>
          <a:p>
            <a:endParaRPr lang="en-US" sz="2000" dirty="0" smtClean="0">
              <a:solidFill>
                <a:srgbClr val="140F00"/>
              </a:solidFill>
            </a:endParaRPr>
          </a:p>
        </p:txBody>
      </p:sp>
      <p:grpSp>
        <p:nvGrpSpPr>
          <p:cNvPr id="7" name="Group 6" descr="top: aircraft carrier&#10;bottom left: woman walking through radiation portal&#10;bottom right: shelter"/>
          <p:cNvGrpSpPr/>
          <p:nvPr/>
        </p:nvGrpSpPr>
        <p:grpSpPr>
          <a:xfrm>
            <a:off x="5181600" y="1524000"/>
            <a:ext cx="3506787" cy="4306888"/>
            <a:chOff x="5181600" y="1524000"/>
            <a:chExt cx="3506787" cy="4306888"/>
          </a:xfrm>
        </p:grpSpPr>
        <p:pic>
          <p:nvPicPr>
            <p:cNvPr id="23557" name="Content Placeholder 4" descr="Military aircraft.jpg"/>
            <p:cNvPicPr>
              <a:picLocks noChangeAspect="1"/>
            </p:cNvPicPr>
            <p:nvPr/>
          </p:nvPicPr>
          <p:blipFill>
            <a:blip r:embed="rId3" cstate="print"/>
            <a:srcRect/>
            <a:stretch>
              <a:fillRect/>
            </a:stretch>
          </p:blipFill>
          <p:spPr bwMode="auto">
            <a:xfrm>
              <a:off x="5715000" y="1524000"/>
              <a:ext cx="2955925" cy="1866900"/>
            </a:xfrm>
            <a:prstGeom prst="rect">
              <a:avLst/>
            </a:prstGeom>
            <a:noFill/>
            <a:ln w="9525">
              <a:noFill/>
              <a:miter lim="800000"/>
              <a:headEnd/>
              <a:tailEnd/>
            </a:ln>
          </p:spPr>
        </p:pic>
        <p:pic>
          <p:nvPicPr>
            <p:cNvPr id="23558" name="Picture 4" descr="Astrodome by Daniel Cima_ARC"/>
            <p:cNvPicPr>
              <a:picLocks noChangeAspect="1" noChangeArrowheads="1"/>
            </p:cNvPicPr>
            <p:nvPr/>
          </p:nvPicPr>
          <p:blipFill>
            <a:blip r:embed="rId4" cstate="print"/>
            <a:srcRect/>
            <a:stretch>
              <a:fillRect/>
            </a:stretch>
          </p:blipFill>
          <p:spPr bwMode="auto">
            <a:xfrm>
              <a:off x="6705600" y="4114800"/>
              <a:ext cx="1982787" cy="1333500"/>
            </a:xfrm>
            <a:prstGeom prst="rect">
              <a:avLst/>
            </a:prstGeom>
            <a:noFill/>
            <a:ln w="9525">
              <a:noFill/>
              <a:miter lim="800000"/>
              <a:headEnd/>
              <a:tailEnd/>
            </a:ln>
          </p:spPr>
        </p:pic>
        <p:pic>
          <p:nvPicPr>
            <p:cNvPr id="23559" name="Picture 3" descr="S:\RSB\Armin\Gwinnett exercise photos\From Encyclomedia\portal station\3_34.jpg"/>
            <p:cNvPicPr>
              <a:picLocks noChangeAspect="1" noChangeArrowheads="1"/>
            </p:cNvPicPr>
            <p:nvPr/>
          </p:nvPicPr>
          <p:blipFill>
            <a:blip r:embed="rId5" cstate="print"/>
            <a:srcRect/>
            <a:stretch>
              <a:fillRect/>
            </a:stretch>
          </p:blipFill>
          <p:spPr bwMode="auto">
            <a:xfrm>
              <a:off x="5181600" y="3657600"/>
              <a:ext cx="1449388" cy="217328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Decontamination"/>
          <p:cNvPicPr>
            <a:picLocks noChangeAspect="1" noChangeArrowheads="1"/>
          </p:cNvPicPr>
          <p:nvPr/>
        </p:nvPicPr>
        <p:blipFill>
          <a:blip r:embed="rId3" cstate="print"/>
          <a:srcRect/>
          <a:stretch>
            <a:fillRect/>
          </a:stretch>
        </p:blipFill>
        <p:spPr bwMode="auto">
          <a:xfrm>
            <a:off x="381000" y="3124200"/>
            <a:ext cx="2705100" cy="1855788"/>
          </a:xfrm>
          <a:prstGeom prst="rect">
            <a:avLst/>
          </a:prstGeom>
          <a:noFill/>
          <a:ln w="9525">
            <a:noFill/>
            <a:miter lim="800000"/>
            <a:headEnd/>
            <a:tailEnd/>
          </a:ln>
        </p:spPr>
      </p:pic>
      <p:sp>
        <p:nvSpPr>
          <p:cNvPr id="33796" name="Rectangle 4"/>
          <p:cNvSpPr>
            <a:spLocks noGrp="1" noChangeArrowheads="1"/>
          </p:cNvSpPr>
          <p:nvPr>
            <p:ph type="title"/>
          </p:nvPr>
        </p:nvSpPr>
        <p:spPr>
          <a:xfrm>
            <a:off x="720725" y="304800"/>
            <a:ext cx="7661275" cy="1143000"/>
          </a:xfrm>
        </p:spPr>
        <p:txBody>
          <a:bodyPr/>
          <a:lstStyle/>
          <a:p>
            <a:r>
              <a:rPr lang="en-US" sz="3200" dirty="0" smtClean="0">
                <a:solidFill>
                  <a:srgbClr val="140F00"/>
                </a:solidFill>
              </a:rPr>
              <a:t>Default Thinking on Dealing with “Contaminated” Public</a:t>
            </a:r>
          </a:p>
        </p:txBody>
      </p:sp>
      <p:grpSp>
        <p:nvGrpSpPr>
          <p:cNvPr id="9" name="Group 8" descr="Firefighters and a hazardous materials response team set up a temporary decontamination unit where they sprayed employees and shoppers yesterday outside the Wal-Mart in Danvers"/>
          <p:cNvGrpSpPr/>
          <p:nvPr/>
        </p:nvGrpSpPr>
        <p:grpSpPr>
          <a:xfrm>
            <a:off x="304800" y="1447800"/>
            <a:ext cx="8443912" cy="4938713"/>
            <a:chOff x="304800" y="1447800"/>
            <a:chExt cx="8443912" cy="4938713"/>
          </a:xfrm>
        </p:grpSpPr>
        <p:pic>
          <p:nvPicPr>
            <p:cNvPr id="33795" name="Picture 3" descr="Firefighters and a hazardous materials response team set up a temporary decontamination unit where they sprayed employees and shoppers yesterday outside the Wal-Mart in Danvers."/>
            <p:cNvPicPr>
              <a:picLocks noChangeAspect="1" noChangeArrowheads="1"/>
            </p:cNvPicPr>
            <p:nvPr/>
          </p:nvPicPr>
          <p:blipFill>
            <a:blip r:embed="rId4" cstate="print"/>
            <a:srcRect/>
            <a:stretch>
              <a:fillRect/>
            </a:stretch>
          </p:blipFill>
          <p:spPr bwMode="auto">
            <a:xfrm>
              <a:off x="4724400" y="3581400"/>
              <a:ext cx="3905250" cy="2800350"/>
            </a:xfrm>
            <a:prstGeom prst="rect">
              <a:avLst/>
            </a:prstGeom>
            <a:noFill/>
            <a:ln w="9525">
              <a:noFill/>
              <a:miter lim="800000"/>
              <a:headEnd/>
              <a:tailEnd/>
            </a:ln>
          </p:spPr>
        </p:pic>
        <p:pic>
          <p:nvPicPr>
            <p:cNvPr id="33797" name="Picture 5" descr="Water Decontamination"/>
            <p:cNvPicPr>
              <a:picLocks noChangeAspect="1" noChangeArrowheads="1"/>
            </p:cNvPicPr>
            <p:nvPr/>
          </p:nvPicPr>
          <p:blipFill>
            <a:blip r:embed="rId5" cstate="print"/>
            <a:srcRect/>
            <a:stretch>
              <a:fillRect/>
            </a:stretch>
          </p:blipFill>
          <p:spPr bwMode="auto">
            <a:xfrm>
              <a:off x="5486400" y="1447800"/>
              <a:ext cx="3262312" cy="3086100"/>
            </a:xfrm>
            <a:prstGeom prst="rect">
              <a:avLst/>
            </a:prstGeom>
            <a:noFill/>
            <a:ln w="9525">
              <a:noFill/>
              <a:miter lim="800000"/>
              <a:headEnd/>
              <a:tailEnd/>
            </a:ln>
          </p:spPr>
        </p:pic>
        <p:pic>
          <p:nvPicPr>
            <p:cNvPr id="33798" name="Picture 6" descr="249982"/>
            <p:cNvPicPr>
              <a:picLocks noChangeAspect="1" noChangeArrowheads="1"/>
            </p:cNvPicPr>
            <p:nvPr/>
          </p:nvPicPr>
          <p:blipFill>
            <a:blip r:embed="rId6" cstate="print"/>
            <a:srcRect/>
            <a:stretch>
              <a:fillRect/>
            </a:stretch>
          </p:blipFill>
          <p:spPr bwMode="auto">
            <a:xfrm>
              <a:off x="304800" y="3886200"/>
              <a:ext cx="4076700" cy="2500313"/>
            </a:xfrm>
            <a:prstGeom prst="rect">
              <a:avLst/>
            </a:prstGeom>
            <a:noFill/>
            <a:ln w="9525">
              <a:noFill/>
              <a:miter lim="800000"/>
              <a:headEnd/>
              <a:tailEnd/>
            </a:ln>
          </p:spPr>
        </p:pic>
        <p:pic>
          <p:nvPicPr>
            <p:cNvPr id="33799" name="Picture 7" descr="017"/>
            <p:cNvPicPr>
              <a:picLocks noChangeAspect="1" noChangeArrowheads="1"/>
            </p:cNvPicPr>
            <p:nvPr/>
          </p:nvPicPr>
          <p:blipFill>
            <a:blip r:embed="rId7" cstate="print"/>
            <a:srcRect/>
            <a:stretch>
              <a:fillRect/>
            </a:stretch>
          </p:blipFill>
          <p:spPr bwMode="auto">
            <a:xfrm>
              <a:off x="3352800" y="1524000"/>
              <a:ext cx="2308225" cy="3429000"/>
            </a:xfrm>
            <a:prstGeom prst="rect">
              <a:avLst/>
            </a:prstGeom>
            <a:noFill/>
            <a:ln w="9525">
              <a:noFill/>
              <a:miter lim="800000"/>
              <a:headEnd/>
              <a:tailEnd/>
            </a:ln>
          </p:spPr>
        </p:pic>
        <p:pic>
          <p:nvPicPr>
            <p:cNvPr id="33800" name="Picture 8" descr="hazmat"/>
            <p:cNvPicPr>
              <a:picLocks noChangeAspect="1" noChangeArrowheads="1"/>
            </p:cNvPicPr>
            <p:nvPr/>
          </p:nvPicPr>
          <p:blipFill>
            <a:blip r:embed="rId8" cstate="print"/>
            <a:srcRect/>
            <a:stretch>
              <a:fillRect/>
            </a:stretch>
          </p:blipFill>
          <p:spPr bwMode="auto">
            <a:xfrm>
              <a:off x="304800" y="1447800"/>
              <a:ext cx="3238500" cy="251142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57200"/>
            <a:ext cx="8686800" cy="952500"/>
          </a:xfrm>
        </p:spPr>
        <p:txBody>
          <a:bodyPr/>
          <a:lstStyle/>
          <a:p>
            <a:r>
              <a:rPr lang="en-US" sz="3600" dirty="0" err="1" smtClean="0">
                <a:solidFill>
                  <a:srgbClr val="140F00"/>
                </a:solidFill>
              </a:rPr>
              <a:t>Decon</a:t>
            </a:r>
            <a:r>
              <a:rPr lang="en-US" sz="3600" dirty="0" smtClean="0">
                <a:solidFill>
                  <a:srgbClr val="140F00"/>
                </a:solidFill>
              </a:rPr>
              <a:t> Before </a:t>
            </a:r>
            <a:r>
              <a:rPr lang="en-US" sz="3600" dirty="0" err="1" smtClean="0">
                <a:solidFill>
                  <a:srgbClr val="140F00"/>
                </a:solidFill>
              </a:rPr>
              <a:t>MedEvac</a:t>
            </a:r>
            <a:r>
              <a:rPr lang="en-US" sz="3600" dirty="0" smtClean="0">
                <a:solidFill>
                  <a:srgbClr val="140F00"/>
                </a:solidFill>
              </a:rPr>
              <a:t>?!</a:t>
            </a:r>
          </a:p>
        </p:txBody>
      </p:sp>
      <p:grpSp>
        <p:nvGrpSpPr>
          <p:cNvPr id="7" name="Group 6" descr="Various pictures of badly injured or dead bodies from Hiroshima blast."/>
          <p:cNvGrpSpPr/>
          <p:nvPr/>
        </p:nvGrpSpPr>
        <p:grpSpPr>
          <a:xfrm>
            <a:off x="330200" y="1371600"/>
            <a:ext cx="8661400" cy="4419600"/>
            <a:chOff x="330200" y="1371600"/>
            <a:chExt cx="8661400" cy="4419600"/>
          </a:xfrm>
        </p:grpSpPr>
        <p:pic>
          <p:nvPicPr>
            <p:cNvPr id="35843" name="Picture 2" descr="Hiroshima3.gif image by Magedx"/>
            <p:cNvPicPr>
              <a:picLocks noChangeAspect="1" noChangeArrowheads="1"/>
            </p:cNvPicPr>
            <p:nvPr/>
          </p:nvPicPr>
          <p:blipFill>
            <a:blip r:embed="rId3" cstate="print"/>
            <a:srcRect/>
            <a:stretch>
              <a:fillRect/>
            </a:stretch>
          </p:blipFill>
          <p:spPr bwMode="auto">
            <a:xfrm>
              <a:off x="330200" y="1371600"/>
              <a:ext cx="3251200" cy="4419600"/>
            </a:xfrm>
            <a:prstGeom prst="rect">
              <a:avLst/>
            </a:prstGeom>
            <a:noFill/>
            <a:ln w="9525">
              <a:noFill/>
              <a:miter lim="800000"/>
              <a:headEnd/>
              <a:tailEnd/>
            </a:ln>
          </p:spPr>
        </p:pic>
        <p:pic>
          <p:nvPicPr>
            <p:cNvPr id="35844" name="Picture 4" descr="http://nuclearweaponarchive.org/Japan/Victim1.jpg"/>
            <p:cNvPicPr>
              <a:picLocks noChangeAspect="1" noChangeArrowheads="1"/>
            </p:cNvPicPr>
            <p:nvPr/>
          </p:nvPicPr>
          <p:blipFill>
            <a:blip r:embed="rId4" cstate="print"/>
            <a:srcRect/>
            <a:stretch>
              <a:fillRect/>
            </a:stretch>
          </p:blipFill>
          <p:spPr bwMode="auto">
            <a:xfrm>
              <a:off x="6477000" y="1676400"/>
              <a:ext cx="2514600" cy="3714750"/>
            </a:xfrm>
            <a:prstGeom prst="rect">
              <a:avLst/>
            </a:prstGeom>
            <a:noFill/>
            <a:ln w="9525">
              <a:noFill/>
              <a:miter lim="800000"/>
              <a:headEnd/>
              <a:tailEnd/>
            </a:ln>
          </p:spPr>
        </p:pic>
        <p:pic>
          <p:nvPicPr>
            <p:cNvPr id="35845" name="Picture 6" descr="http://www.japanfocus.org/data/Victim.hiro.jpg"/>
            <p:cNvPicPr>
              <a:picLocks noChangeAspect="1" noChangeArrowheads="1"/>
            </p:cNvPicPr>
            <p:nvPr/>
          </p:nvPicPr>
          <p:blipFill>
            <a:blip r:embed="rId5" cstate="print"/>
            <a:srcRect/>
            <a:stretch>
              <a:fillRect/>
            </a:stretch>
          </p:blipFill>
          <p:spPr bwMode="auto">
            <a:xfrm>
              <a:off x="3657600" y="1752600"/>
              <a:ext cx="2835275" cy="2151063"/>
            </a:xfrm>
            <a:prstGeom prst="rect">
              <a:avLst/>
            </a:prstGeom>
            <a:noFill/>
            <a:ln w="9525">
              <a:noFill/>
              <a:miter lim="800000"/>
              <a:headEnd/>
              <a:tailEnd/>
            </a:ln>
          </p:spPr>
        </p:pic>
        <p:pic>
          <p:nvPicPr>
            <p:cNvPr id="35846" name="Picture 8" descr="http://www.ecolo.org/photos/visite/hiroshima_02/Hiroshi.aBodyBurnt7-8_3000m.jpg"/>
            <p:cNvPicPr>
              <a:picLocks noChangeAspect="1" noChangeArrowheads="1"/>
            </p:cNvPicPr>
            <p:nvPr/>
          </p:nvPicPr>
          <p:blipFill>
            <a:blip r:embed="rId6" cstate="print"/>
            <a:srcRect/>
            <a:stretch>
              <a:fillRect/>
            </a:stretch>
          </p:blipFill>
          <p:spPr bwMode="auto">
            <a:xfrm>
              <a:off x="3619500" y="4152900"/>
              <a:ext cx="2819400" cy="144938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40F00"/>
                </a:solidFill>
              </a:rPr>
              <a:t>Local Response</a:t>
            </a:r>
            <a:endParaRPr lang="en-US" sz="4000" dirty="0">
              <a:solidFill>
                <a:srgbClr val="140F00"/>
              </a:solidFill>
            </a:endParaRPr>
          </a:p>
        </p:txBody>
      </p:sp>
      <p:sp>
        <p:nvSpPr>
          <p:cNvPr id="4" name="Content Placeholder 3"/>
          <p:cNvSpPr>
            <a:spLocks noGrp="1"/>
          </p:cNvSpPr>
          <p:nvPr>
            <p:ph idx="1"/>
          </p:nvPr>
        </p:nvSpPr>
        <p:spPr>
          <a:xfrm>
            <a:off x="533400" y="1600200"/>
            <a:ext cx="8229600" cy="4191000"/>
          </a:xfrm>
        </p:spPr>
        <p:txBody>
          <a:bodyPr/>
          <a:lstStyle/>
          <a:p>
            <a:pPr lvl="1" indent="-457200">
              <a:lnSpc>
                <a:spcPct val="120000"/>
              </a:lnSpc>
              <a:spcBef>
                <a:spcPts val="0"/>
              </a:spcBef>
              <a:spcAft>
                <a:spcPts val="600"/>
              </a:spcAft>
              <a:buSzPct val="90000"/>
              <a:buNone/>
              <a:defRPr/>
            </a:pPr>
            <a:r>
              <a:rPr lang="en-US" sz="2800" dirty="0" smtClean="0"/>
              <a:t>Plan to receive a large population</a:t>
            </a:r>
          </a:p>
          <a:p>
            <a:pPr lvl="1" indent="-457200">
              <a:lnSpc>
                <a:spcPct val="120000"/>
              </a:lnSpc>
              <a:spcBef>
                <a:spcPts val="0"/>
              </a:spcBef>
              <a:spcAft>
                <a:spcPts val="600"/>
              </a:spcAft>
              <a:buSzPct val="90000"/>
              <a:defRPr/>
            </a:pPr>
            <a:r>
              <a:rPr lang="en-US" sz="3000" dirty="0" smtClean="0"/>
              <a:t>- Potential for contamination</a:t>
            </a:r>
          </a:p>
          <a:p>
            <a:pPr lvl="1" indent="-457200" fontAlgn="auto">
              <a:lnSpc>
                <a:spcPct val="120000"/>
              </a:lnSpc>
              <a:spcBef>
                <a:spcPts val="0"/>
              </a:spcBef>
              <a:spcAft>
                <a:spcPts val="600"/>
              </a:spcAft>
              <a:buSzPct val="90000"/>
              <a:defRPr/>
            </a:pPr>
            <a:r>
              <a:rPr lang="en-US" sz="2800" dirty="0" smtClean="0"/>
              <a:t>	</a:t>
            </a:r>
            <a:r>
              <a:rPr lang="en-US" sz="2800" dirty="0" smtClean="0"/>
              <a:t>- </a:t>
            </a:r>
            <a:r>
              <a:rPr lang="en-US" sz="2800" dirty="0" smtClean="0"/>
              <a:t>Potential for injuries</a:t>
            </a:r>
          </a:p>
          <a:p>
            <a:pPr lvl="1" indent="-457200" fontAlgn="auto">
              <a:lnSpc>
                <a:spcPct val="120000"/>
              </a:lnSpc>
              <a:spcBef>
                <a:spcPts val="0"/>
              </a:spcBef>
              <a:spcAft>
                <a:spcPts val="600"/>
              </a:spcAft>
              <a:buSzPct val="90000"/>
              <a:defRPr/>
            </a:pPr>
            <a:r>
              <a:rPr lang="en-US" sz="2800" dirty="0" smtClean="0"/>
              <a:t>	- Some may need immediate medical care</a:t>
            </a:r>
          </a:p>
          <a:p>
            <a:pPr lvl="1" indent="-457200" fontAlgn="auto">
              <a:lnSpc>
                <a:spcPct val="120000"/>
              </a:lnSpc>
              <a:spcBef>
                <a:spcPts val="0"/>
              </a:spcBef>
              <a:spcAft>
                <a:spcPts val="600"/>
              </a:spcAft>
              <a:buSzPct val="90000"/>
              <a:defRPr/>
            </a:pPr>
            <a:r>
              <a:rPr lang="en-US" sz="2800" dirty="0" smtClean="0"/>
              <a:t>	- Most may need shelter/temporary housing</a:t>
            </a:r>
          </a:p>
          <a:p>
            <a:pPr lvl="1" indent="-457200" fontAlgn="auto">
              <a:lnSpc>
                <a:spcPct val="120000"/>
              </a:lnSpc>
              <a:spcBef>
                <a:spcPts val="0"/>
              </a:spcBef>
              <a:spcAft>
                <a:spcPts val="600"/>
              </a:spcAft>
              <a:buSzPct val="90000"/>
              <a:defRPr/>
            </a:pPr>
            <a:r>
              <a:rPr lang="en-US" sz="2800" dirty="0" smtClean="0"/>
              <a:t>	- All would be stressed </a:t>
            </a:r>
          </a:p>
          <a:p>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200" dirty="0" smtClean="0"/>
              <a:t>Penetration Abilities</a:t>
            </a:r>
          </a:p>
        </p:txBody>
      </p:sp>
      <p:sp>
        <p:nvSpPr>
          <p:cNvPr id="9" name="Content Placeholder 8"/>
          <p:cNvSpPr>
            <a:spLocks noGrp="1"/>
          </p:cNvSpPr>
          <p:nvPr>
            <p:ph sz="half" idx="2"/>
          </p:nvPr>
        </p:nvSpPr>
        <p:spPr>
          <a:xfrm>
            <a:off x="6629400" y="1524000"/>
            <a:ext cx="2362200" cy="4525963"/>
          </a:xfrm>
        </p:spPr>
        <p:txBody>
          <a:bodyPr>
            <a:noAutofit/>
          </a:bodyPr>
          <a:lstStyle/>
          <a:p>
            <a:pPr>
              <a:buNone/>
              <a:defRPr/>
            </a:pPr>
            <a:r>
              <a:rPr lang="en-US" sz="1800" dirty="0" smtClean="0"/>
              <a:t>Especially damaging to internal tissues if inhaled or swallowed</a:t>
            </a:r>
          </a:p>
          <a:p>
            <a:pPr>
              <a:buNone/>
              <a:defRPr/>
            </a:pPr>
            <a:endParaRPr lang="en-US" sz="1800" dirty="0" smtClean="0"/>
          </a:p>
          <a:p>
            <a:pPr>
              <a:buNone/>
              <a:defRPr/>
            </a:pPr>
            <a:r>
              <a:rPr lang="en-US" sz="1800" dirty="0" smtClean="0"/>
              <a:t>Damaging to internal tissues if inhaled or swallowed and can cause external skin burns</a:t>
            </a:r>
          </a:p>
          <a:p>
            <a:pPr>
              <a:buNone/>
              <a:defRPr/>
            </a:pPr>
            <a:endParaRPr lang="en-US" sz="1800" dirty="0" smtClean="0"/>
          </a:p>
          <a:p>
            <a:pPr>
              <a:buNone/>
              <a:defRPr/>
            </a:pPr>
            <a:r>
              <a:rPr lang="en-US" sz="1800" dirty="0" smtClean="0"/>
              <a:t>Damaging to tissues externally and internally</a:t>
            </a:r>
          </a:p>
          <a:p>
            <a:pPr>
              <a:buNone/>
            </a:pPr>
            <a:endParaRPr lang="en-US" sz="1800" dirty="0"/>
          </a:p>
        </p:txBody>
      </p:sp>
      <p:pic>
        <p:nvPicPr>
          <p:cNvPr id="6147" name="Picture 37" descr="penetration of radiation "/>
          <p:cNvPicPr>
            <a:picLocks noChangeAspect="1"/>
          </p:cNvPicPr>
          <p:nvPr/>
        </p:nvPicPr>
        <p:blipFill>
          <a:blip r:embed="rId3" cstate="print"/>
          <a:srcRect/>
          <a:stretch>
            <a:fillRect/>
          </a:stretch>
        </p:blipFill>
        <p:spPr bwMode="auto">
          <a:xfrm>
            <a:off x="609600" y="1447800"/>
            <a:ext cx="5943600" cy="452343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457200" y="1447800"/>
            <a:ext cx="8001000" cy="4525963"/>
          </a:xfrm>
        </p:spPr>
        <p:txBody>
          <a:bodyPr/>
          <a:lstStyle/>
          <a:p>
            <a:pPr marL="457200" lvl="1" indent="-457200" eaLnBrk="1" fontAlgn="auto" hangingPunct="1">
              <a:lnSpc>
                <a:spcPct val="120000"/>
              </a:lnSpc>
              <a:spcBef>
                <a:spcPts val="0"/>
              </a:spcBef>
              <a:spcAft>
                <a:spcPts val="600"/>
              </a:spcAft>
              <a:buClr>
                <a:schemeClr val="bg2"/>
              </a:buClr>
              <a:buSzPct val="90000"/>
              <a:buFont typeface="Wingdings" pitchFamily="2" charset="2"/>
              <a:buChar char="q"/>
              <a:defRPr/>
            </a:pPr>
            <a:r>
              <a:rPr lang="en-US" sz="2800" dirty="0" smtClean="0"/>
              <a:t>People need to be screened and triaged, preferably at locations other than area hospitals (more on this later) </a:t>
            </a:r>
          </a:p>
          <a:p>
            <a:pPr marL="457200" lvl="1" indent="-457200" eaLnBrk="1" fontAlgn="auto" hangingPunct="1">
              <a:lnSpc>
                <a:spcPct val="120000"/>
              </a:lnSpc>
              <a:spcBef>
                <a:spcPts val="0"/>
              </a:spcBef>
              <a:spcAft>
                <a:spcPts val="600"/>
              </a:spcAft>
              <a:buClr>
                <a:schemeClr val="bg2"/>
              </a:buClr>
              <a:buSzPct val="90000"/>
              <a:buFont typeface="Wingdings" pitchFamily="2" charset="2"/>
              <a:buChar char="q"/>
              <a:defRPr/>
            </a:pPr>
            <a:r>
              <a:rPr lang="en-US" sz="2800" dirty="0" smtClean="0"/>
              <a:t>Response and recovery from detection to site decontamination could extend for weeks, months, or years</a:t>
            </a:r>
          </a:p>
          <a:p>
            <a:pPr marL="457200" lvl="1" indent="-457200" eaLnBrk="1" fontAlgn="auto" hangingPunct="1">
              <a:lnSpc>
                <a:spcPct val="120000"/>
              </a:lnSpc>
              <a:spcBef>
                <a:spcPts val="0"/>
              </a:spcBef>
              <a:spcAft>
                <a:spcPts val="600"/>
              </a:spcAft>
              <a:buClr>
                <a:schemeClr val="bg2"/>
              </a:buClr>
              <a:buSzPct val="90000"/>
              <a:buFont typeface="Wingdings" pitchFamily="2" charset="2"/>
              <a:buChar char="q"/>
              <a:defRPr/>
            </a:pPr>
            <a:r>
              <a:rPr lang="en-US" sz="2800" dirty="0" err="1" smtClean="0"/>
              <a:t>Biomonitoring</a:t>
            </a:r>
            <a:r>
              <a:rPr lang="en-US" sz="2800" dirty="0" smtClean="0"/>
              <a:t> might be performed for years</a:t>
            </a:r>
          </a:p>
        </p:txBody>
      </p:sp>
      <p:sp>
        <p:nvSpPr>
          <p:cNvPr id="4" name="Title 3"/>
          <p:cNvSpPr>
            <a:spLocks noGrp="1"/>
          </p:cNvSpPr>
          <p:nvPr>
            <p:ph type="title"/>
          </p:nvPr>
        </p:nvSpPr>
        <p:spPr>
          <a:xfrm>
            <a:off x="457200" y="609600"/>
            <a:ext cx="8229600" cy="609600"/>
          </a:xfrm>
        </p:spPr>
        <p:txBody>
          <a:bodyPr/>
          <a:lstStyle/>
          <a:p>
            <a:pPr eaLnBrk="1" fontAlgn="auto" hangingPunct="1">
              <a:spcAft>
                <a:spcPts val="0"/>
              </a:spcAft>
              <a:defRPr/>
            </a:pPr>
            <a:r>
              <a:rPr lang="en-US" sz="3600" b="0" dirty="0" smtClean="0"/>
              <a:t>Local Response</a:t>
            </a:r>
            <a:endParaRPr lang="en-US" sz="3600" b="0" dirty="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lls"/>
          <p:cNvPicPr>
            <a:picLocks noChangeAspect="1" noChangeArrowheads="1"/>
          </p:cNvPicPr>
          <p:nvPr/>
        </p:nvPicPr>
        <p:blipFill>
          <a:blip r:embed="rId3" cstate="print"/>
          <a:srcRect/>
          <a:stretch>
            <a:fillRect/>
          </a:stretch>
        </p:blipFill>
        <p:spPr bwMode="auto">
          <a:xfrm>
            <a:off x="7543800" y="3733800"/>
            <a:ext cx="798513" cy="1066800"/>
          </a:xfrm>
          <a:prstGeom prst="rect">
            <a:avLst/>
          </a:prstGeom>
          <a:noFill/>
          <a:ln w="9525">
            <a:noFill/>
            <a:miter lim="800000"/>
            <a:headEnd/>
            <a:tailEnd/>
          </a:ln>
        </p:spPr>
      </p:pic>
      <p:sp>
        <p:nvSpPr>
          <p:cNvPr id="92165" name="Rectangle 5"/>
          <p:cNvSpPr>
            <a:spLocks noGrp="1" noChangeArrowheads="1"/>
          </p:cNvSpPr>
          <p:nvPr>
            <p:ph type="title"/>
          </p:nvPr>
        </p:nvSpPr>
        <p:spPr>
          <a:xfrm>
            <a:off x="228600" y="914400"/>
            <a:ext cx="5334000" cy="1143000"/>
          </a:xfrm>
        </p:spPr>
        <p:txBody>
          <a:bodyPr/>
          <a:lstStyle/>
          <a:p>
            <a:r>
              <a:rPr lang="en-US" sz="3200" b="1" dirty="0" smtClean="0">
                <a:solidFill>
                  <a:srgbClr val="140F00"/>
                </a:solidFill>
              </a:rPr>
              <a:t>Radiation Medical Countermeasures</a:t>
            </a:r>
          </a:p>
        </p:txBody>
      </p:sp>
      <p:sp>
        <p:nvSpPr>
          <p:cNvPr id="92166" name="Rectangle 6"/>
          <p:cNvSpPr>
            <a:spLocks noGrp="1" noChangeArrowheads="1"/>
          </p:cNvSpPr>
          <p:nvPr>
            <p:ph type="body" idx="1"/>
          </p:nvPr>
        </p:nvSpPr>
        <p:spPr>
          <a:xfrm>
            <a:off x="533400" y="2590800"/>
            <a:ext cx="6096000" cy="2743200"/>
          </a:xfrm>
        </p:spPr>
        <p:txBody>
          <a:bodyPr/>
          <a:lstStyle/>
          <a:p>
            <a:r>
              <a:rPr lang="en-US" b="1" dirty="0" smtClean="0">
                <a:solidFill>
                  <a:srgbClr val="140F00"/>
                </a:solidFill>
              </a:rPr>
              <a:t>Potassium Iodide (KI) tablets</a:t>
            </a:r>
          </a:p>
          <a:p>
            <a:r>
              <a:rPr lang="en-US" b="1" dirty="0" smtClean="0">
                <a:solidFill>
                  <a:srgbClr val="140F00"/>
                </a:solidFill>
              </a:rPr>
              <a:t>Prussian Blue </a:t>
            </a:r>
          </a:p>
          <a:p>
            <a:r>
              <a:rPr lang="en-US" b="1" dirty="0" smtClean="0">
                <a:solidFill>
                  <a:srgbClr val="140F00"/>
                </a:solidFill>
              </a:rPr>
              <a:t>Ca-DTPA, Zn-DTPA</a:t>
            </a:r>
          </a:p>
          <a:p>
            <a:r>
              <a:rPr lang="en-US" b="1" dirty="0" err="1" smtClean="0">
                <a:solidFill>
                  <a:srgbClr val="140F00"/>
                </a:solidFill>
              </a:rPr>
              <a:t>Neupogen</a:t>
            </a:r>
            <a:r>
              <a:rPr lang="en-US" b="1" dirty="0" smtClean="0">
                <a:solidFill>
                  <a:srgbClr val="140F00"/>
                </a:solidFill>
              </a:rPr>
              <a:t>®</a:t>
            </a:r>
          </a:p>
        </p:txBody>
      </p:sp>
      <p:sp>
        <p:nvSpPr>
          <p:cNvPr id="92170" name="Text Box 10"/>
          <p:cNvSpPr txBox="1">
            <a:spLocks noChangeArrowheads="1"/>
          </p:cNvSpPr>
          <p:nvPr/>
        </p:nvSpPr>
        <p:spPr bwMode="auto">
          <a:xfrm>
            <a:off x="533400" y="5486400"/>
            <a:ext cx="8001000" cy="784830"/>
          </a:xfrm>
          <a:prstGeom prst="rect">
            <a:avLst/>
          </a:prstGeom>
          <a:noFill/>
          <a:ln w="9525">
            <a:noFill/>
            <a:miter lim="800000"/>
            <a:headEnd/>
            <a:tailEnd/>
          </a:ln>
        </p:spPr>
        <p:txBody>
          <a:bodyPr>
            <a:spAutoFit/>
          </a:bodyPr>
          <a:lstStyle/>
          <a:p>
            <a:pPr algn="l">
              <a:spcBef>
                <a:spcPct val="50000"/>
              </a:spcBef>
            </a:pPr>
            <a:r>
              <a:rPr lang="en-US" dirty="0">
                <a:solidFill>
                  <a:schemeClr val="bg2"/>
                </a:solidFill>
              </a:rPr>
              <a:t>www.remm.nlm.gov </a:t>
            </a:r>
          </a:p>
          <a:p>
            <a:pPr algn="l">
              <a:spcBef>
                <a:spcPct val="50000"/>
              </a:spcBef>
            </a:pPr>
            <a:r>
              <a:rPr lang="en-US" dirty="0">
                <a:solidFill>
                  <a:schemeClr val="bg2"/>
                </a:solidFill>
              </a:rPr>
              <a:t>www.fda.gov/Drugs/EmergencyPreparedness/default.htm</a:t>
            </a:r>
          </a:p>
        </p:txBody>
      </p:sp>
      <p:grpSp>
        <p:nvGrpSpPr>
          <p:cNvPr id="9" name="Group 8" descr="top: No drug can offer immunity against radiation&#10;middle: Ca-DTPA injection drug&#10;bottom: Neupogen drug"/>
          <p:cNvGrpSpPr/>
          <p:nvPr/>
        </p:nvGrpSpPr>
        <p:grpSpPr>
          <a:xfrm>
            <a:off x="5715000" y="533400"/>
            <a:ext cx="3048000" cy="5141913"/>
            <a:chOff x="5715000" y="533400"/>
            <a:chExt cx="3048000" cy="5141913"/>
          </a:xfrm>
        </p:grpSpPr>
        <p:pic>
          <p:nvPicPr>
            <p:cNvPr id="92164" name="Picture 4"/>
            <p:cNvPicPr>
              <a:picLocks noChangeAspect="1" noChangeArrowheads="1"/>
            </p:cNvPicPr>
            <p:nvPr/>
          </p:nvPicPr>
          <p:blipFill>
            <a:blip r:embed="rId4" cstate="print"/>
            <a:srcRect/>
            <a:stretch>
              <a:fillRect/>
            </a:stretch>
          </p:blipFill>
          <p:spPr bwMode="auto">
            <a:xfrm>
              <a:off x="6781800" y="2971800"/>
              <a:ext cx="1905000" cy="1600200"/>
            </a:xfrm>
            <a:prstGeom prst="rect">
              <a:avLst/>
            </a:prstGeom>
            <a:noFill/>
            <a:ln w="25400" algn="ctr">
              <a:noFill/>
              <a:miter lim="800000"/>
              <a:headEnd/>
              <a:tailEnd/>
            </a:ln>
          </p:spPr>
        </p:pic>
        <p:pic>
          <p:nvPicPr>
            <p:cNvPr id="92168" name="Picture 8" descr="Neupogen"/>
            <p:cNvPicPr>
              <a:picLocks noChangeAspect="1" noChangeArrowheads="1"/>
            </p:cNvPicPr>
            <p:nvPr/>
          </p:nvPicPr>
          <p:blipFill>
            <a:blip r:embed="rId5" cstate="print"/>
            <a:srcRect/>
            <a:stretch>
              <a:fillRect/>
            </a:stretch>
          </p:blipFill>
          <p:spPr bwMode="auto">
            <a:xfrm>
              <a:off x="6781800" y="4495800"/>
              <a:ext cx="1905000" cy="1179513"/>
            </a:xfrm>
            <a:prstGeom prst="rect">
              <a:avLst/>
            </a:prstGeom>
            <a:noFill/>
            <a:ln w="9525">
              <a:noFill/>
              <a:miter lim="800000"/>
              <a:headEnd/>
              <a:tailEnd/>
            </a:ln>
          </p:spPr>
        </p:pic>
        <p:sp>
          <p:nvSpPr>
            <p:cNvPr id="11" name="Text Box 4"/>
            <p:cNvSpPr txBox="1">
              <a:spLocks noChangeArrowheads="1"/>
            </p:cNvSpPr>
            <p:nvPr/>
          </p:nvSpPr>
          <p:spPr bwMode="auto">
            <a:xfrm>
              <a:off x="5715000" y="533400"/>
              <a:ext cx="3048000" cy="1809750"/>
            </a:xfrm>
            <a:prstGeom prst="rect">
              <a:avLst/>
            </a:prstGeom>
            <a:solidFill>
              <a:schemeClr val="tx1">
                <a:lumMod val="40000"/>
                <a:lumOff val="60000"/>
              </a:schemeClr>
            </a:solidFill>
            <a:ln w="9525">
              <a:solidFill>
                <a:srgbClr val="000000"/>
              </a:solidFill>
              <a:miter lim="800000"/>
              <a:headEnd/>
              <a:tailEnd/>
            </a:ln>
          </p:spPr>
          <p:txBody>
            <a:bodyPr>
              <a:spAutoFit/>
            </a:bodyPr>
            <a:lstStyle/>
            <a:p>
              <a:pPr algn="ctr">
                <a:spcBef>
                  <a:spcPct val="50000"/>
                </a:spcBef>
              </a:pPr>
              <a:r>
                <a:rPr lang="en-US" sz="2800" b="1" dirty="0">
                  <a:solidFill>
                    <a:schemeClr val="accent5">
                      <a:lumMod val="75000"/>
                    </a:schemeClr>
                  </a:solidFill>
                </a:rPr>
                <a:t>No drug can offer immunity against </a:t>
              </a:r>
              <a:r>
                <a:rPr lang="en-US" sz="2800" b="1" dirty="0" smtClean="0">
                  <a:solidFill>
                    <a:schemeClr val="accent5">
                      <a:lumMod val="75000"/>
                    </a:schemeClr>
                  </a:solidFill>
                </a:rPr>
                <a:t>radiation!</a:t>
              </a:r>
              <a:endParaRPr lang="en-US" sz="2800" b="1" dirty="0">
                <a:solidFill>
                  <a:schemeClr val="accent5">
                    <a:lumMod val="75000"/>
                  </a:schemeClr>
                </a:solidFill>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31838"/>
          </a:xfrm>
        </p:spPr>
        <p:txBody>
          <a:bodyPr/>
          <a:lstStyle/>
          <a:p>
            <a:pPr eaLnBrk="1" fontAlgn="auto" hangingPunct="1">
              <a:spcAft>
                <a:spcPts val="0"/>
              </a:spcAft>
              <a:defRPr/>
            </a:pPr>
            <a:r>
              <a:rPr lang="en-US" sz="3600" dirty="0" smtClean="0"/>
              <a:t>References</a:t>
            </a:r>
            <a:endParaRPr lang="en-US" sz="3600" dirty="0"/>
          </a:p>
        </p:txBody>
      </p:sp>
      <p:sp>
        <p:nvSpPr>
          <p:cNvPr id="22531" name="Text Placeholder 3"/>
          <p:cNvSpPr>
            <a:spLocks noGrp="1"/>
          </p:cNvSpPr>
          <p:nvPr>
            <p:ph type="body" sz="quarter" idx="4294967295"/>
          </p:nvPr>
        </p:nvSpPr>
        <p:spPr bwMode="auto">
          <a:xfrm>
            <a:off x="1143000" y="5715000"/>
            <a:ext cx="8229600" cy="609600"/>
          </a:xfrm>
          <a:prstGeom prst="rect">
            <a:avLst/>
          </a:prstGeom>
          <a:noFill/>
          <a:ln>
            <a:miter lim="800000"/>
            <a:headEnd/>
            <a:tailEnd/>
          </a:ln>
        </p:spPr>
        <p:txBody>
          <a:bodyPr vert="horz" wrap="square" lIns="91440" tIns="45720" rIns="91440" bIns="45720" numCol="1" anchorCtr="0" compatLnSpc="1">
            <a:prstTxWarp prst="textNoShape">
              <a:avLst/>
            </a:prstTxWarp>
          </a:bodyPr>
          <a:lstStyle/>
          <a:p>
            <a:pPr eaLnBrk="1" hangingPunct="1">
              <a:buNone/>
            </a:pPr>
            <a:r>
              <a:rPr lang="en-US" sz="1600" b="1" i="1" dirty="0" smtClean="0">
                <a:solidFill>
                  <a:schemeClr val="bg2"/>
                </a:solidFill>
              </a:rPr>
              <a:t>www.crcpd.org/RDD.htm</a:t>
            </a:r>
          </a:p>
          <a:p>
            <a:pPr eaLnBrk="1" hangingPunct="1">
              <a:buNone/>
            </a:pPr>
            <a:r>
              <a:rPr lang="en-US" sz="1600" b="1" i="1" dirty="0" smtClean="0">
                <a:solidFill>
                  <a:schemeClr val="bg2"/>
                </a:solidFill>
              </a:rPr>
              <a:t>www.remm.nlm.gov/PlanningGuidanceNuclearDetonation.pdf</a:t>
            </a:r>
          </a:p>
          <a:p>
            <a:pPr eaLnBrk="1" hangingPunct="1">
              <a:buNone/>
            </a:pPr>
            <a:endParaRPr lang="en-US" sz="1600" i="1" dirty="0" smtClean="0">
              <a:solidFill>
                <a:schemeClr val="bg2"/>
              </a:solidFill>
            </a:endParaRPr>
          </a:p>
          <a:p>
            <a:pPr eaLnBrk="1" hangingPunct="1">
              <a:buNone/>
            </a:pPr>
            <a:endParaRPr lang="en-US" sz="1600" i="1" dirty="0" smtClean="0">
              <a:solidFill>
                <a:schemeClr val="bg2"/>
              </a:solidFill>
            </a:endParaRPr>
          </a:p>
        </p:txBody>
      </p:sp>
      <p:grpSp>
        <p:nvGrpSpPr>
          <p:cNvPr id="6" name="Group 5" descr="left: Handbook for responding to a radiological dispersal device cover&#10;right: Planning guidance for response to a nuclear detonation cover"/>
          <p:cNvGrpSpPr/>
          <p:nvPr/>
        </p:nvGrpSpPr>
        <p:grpSpPr>
          <a:xfrm>
            <a:off x="1143000" y="1371600"/>
            <a:ext cx="7073900" cy="4173538"/>
            <a:chOff x="1143000" y="1371600"/>
            <a:chExt cx="7073900" cy="4173538"/>
          </a:xfrm>
        </p:grpSpPr>
        <p:pic>
          <p:nvPicPr>
            <p:cNvPr id="22532" name="Picture 2"/>
            <p:cNvPicPr>
              <a:picLocks noChangeAspect="1" noChangeArrowheads="1"/>
            </p:cNvPicPr>
            <p:nvPr/>
          </p:nvPicPr>
          <p:blipFill>
            <a:blip r:embed="rId3" cstate="print"/>
            <a:srcRect/>
            <a:stretch>
              <a:fillRect/>
            </a:stretch>
          </p:blipFill>
          <p:spPr bwMode="auto">
            <a:xfrm>
              <a:off x="5105400" y="1447800"/>
              <a:ext cx="3111500" cy="4032250"/>
            </a:xfrm>
            <a:prstGeom prst="rect">
              <a:avLst/>
            </a:prstGeom>
            <a:noFill/>
            <a:ln w="9525">
              <a:noFill/>
              <a:miter lim="800000"/>
              <a:headEnd/>
              <a:tailEnd/>
            </a:ln>
          </p:spPr>
        </p:pic>
        <p:pic>
          <p:nvPicPr>
            <p:cNvPr id="22533" name="Picture 2"/>
            <p:cNvPicPr>
              <a:picLocks noChangeAspect="1" noChangeArrowheads="1"/>
            </p:cNvPicPr>
            <p:nvPr/>
          </p:nvPicPr>
          <p:blipFill>
            <a:blip r:embed="rId4" cstate="print"/>
            <a:srcRect/>
            <a:stretch>
              <a:fillRect/>
            </a:stretch>
          </p:blipFill>
          <p:spPr bwMode="auto">
            <a:xfrm>
              <a:off x="1143000" y="1371600"/>
              <a:ext cx="3048000" cy="417353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85800" y="533400"/>
            <a:ext cx="7772400" cy="1143000"/>
          </a:xfrm>
          <a:prstGeom prst="rect">
            <a:avLst/>
          </a:prstGeom>
        </p:spPr>
        <p:txBody>
          <a:bodyPr/>
          <a:lstStyle/>
          <a:p>
            <a:r>
              <a:rPr lang="en-US" sz="4000" dirty="0" smtClean="0">
                <a:solidFill>
                  <a:srgbClr val="140F00"/>
                </a:solidFill>
              </a:rPr>
              <a:t>Important Contact! </a:t>
            </a:r>
          </a:p>
        </p:txBody>
      </p:sp>
      <p:sp>
        <p:nvSpPr>
          <p:cNvPr id="63491" name="Rectangle 3"/>
          <p:cNvSpPr>
            <a:spLocks noGrp="1" noChangeArrowheads="1"/>
          </p:cNvSpPr>
          <p:nvPr>
            <p:ph type="body" idx="4294967295"/>
          </p:nvPr>
        </p:nvSpPr>
        <p:spPr>
          <a:xfrm>
            <a:off x="685800" y="1981200"/>
            <a:ext cx="7772400" cy="4114800"/>
          </a:xfrm>
          <a:prstGeom prst="rect">
            <a:avLst/>
          </a:prstGeom>
        </p:spPr>
        <p:txBody>
          <a:bodyPr/>
          <a:lstStyle/>
          <a:p>
            <a:r>
              <a:rPr lang="en-US" dirty="0" smtClean="0">
                <a:solidFill>
                  <a:srgbClr val="140F00"/>
                </a:solidFill>
              </a:rPr>
              <a:t>Know name and contact information for your </a:t>
            </a:r>
            <a:r>
              <a:rPr lang="en-US" u="sng" dirty="0" smtClean="0">
                <a:solidFill>
                  <a:srgbClr val="140F00"/>
                </a:solidFill>
              </a:rPr>
              <a:t>state radiation control program director</a:t>
            </a:r>
            <a:r>
              <a:rPr lang="en-US" dirty="0" smtClean="0">
                <a:solidFill>
                  <a:srgbClr val="140F00"/>
                </a:solidFill>
              </a:rPr>
              <a:t>.  This person is vital in both planning for and responding to a nuclear or radiological incident.</a:t>
            </a:r>
          </a:p>
          <a:p>
            <a:pPr>
              <a:buFontTx/>
              <a:buNone/>
            </a:pPr>
            <a:endParaRPr lang="en-US" dirty="0" smtClean="0">
              <a:solidFill>
                <a:srgbClr val="140F00"/>
              </a:solidFill>
            </a:endParaRPr>
          </a:p>
        </p:txBody>
      </p:sp>
      <p:sp>
        <p:nvSpPr>
          <p:cNvPr id="63492" name="Rectangle 4"/>
          <p:cNvSpPr>
            <a:spLocks noChangeArrowheads="1"/>
          </p:cNvSpPr>
          <p:nvPr/>
        </p:nvSpPr>
        <p:spPr bwMode="auto">
          <a:xfrm>
            <a:off x="1066800" y="5181600"/>
            <a:ext cx="5551488" cy="579438"/>
          </a:xfrm>
          <a:prstGeom prst="rect">
            <a:avLst/>
          </a:prstGeom>
          <a:noFill/>
          <a:ln w="9525">
            <a:noFill/>
            <a:miter lim="800000"/>
            <a:headEnd/>
            <a:tailEnd/>
          </a:ln>
        </p:spPr>
        <p:txBody>
          <a:bodyPr wrap="none">
            <a:spAutoFit/>
          </a:bodyPr>
          <a:lstStyle/>
          <a:p>
            <a:pPr algn="l"/>
            <a:r>
              <a:rPr lang="en-US" sz="3200" dirty="0">
                <a:solidFill>
                  <a:schemeClr val="bg2"/>
                </a:solidFill>
              </a:rPr>
              <a:t>www.crcpd.org/Map/map.html</a:t>
            </a:r>
          </a:p>
        </p:txBody>
      </p:sp>
      <p:pic>
        <p:nvPicPr>
          <p:cNvPr id="351234" name="Picture 2" descr="CRCPD logo"/>
          <p:cNvPicPr>
            <a:picLocks noChangeAspect="1" noChangeArrowheads="1"/>
          </p:cNvPicPr>
          <p:nvPr/>
        </p:nvPicPr>
        <p:blipFill>
          <a:blip r:embed="rId3" cstate="print"/>
          <a:srcRect/>
          <a:stretch>
            <a:fillRect/>
          </a:stretch>
        </p:blipFill>
        <p:spPr bwMode="auto">
          <a:xfrm>
            <a:off x="7010400" y="4724400"/>
            <a:ext cx="1333500" cy="13335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143000" y="1981200"/>
            <a:ext cx="6400800" cy="2057400"/>
          </a:xfrm>
        </p:spPr>
        <p:txBody>
          <a:bodyPr/>
          <a:lstStyle/>
          <a:p>
            <a:pPr>
              <a:lnSpc>
                <a:spcPct val="130000"/>
              </a:lnSpc>
            </a:pPr>
            <a:r>
              <a:rPr lang="en-US" dirty="0" smtClean="0"/>
              <a:t>Armin </a:t>
            </a:r>
            <a:r>
              <a:rPr lang="en-US" dirty="0" err="1" smtClean="0"/>
              <a:t>Ansari</a:t>
            </a:r>
            <a:endParaRPr lang="en-US" dirty="0" smtClean="0"/>
          </a:p>
          <a:p>
            <a:pPr>
              <a:lnSpc>
                <a:spcPct val="130000"/>
              </a:lnSpc>
            </a:pPr>
            <a:r>
              <a:rPr lang="en-US" dirty="0" smtClean="0"/>
              <a:t>770-488-3654</a:t>
            </a:r>
          </a:p>
          <a:p>
            <a:pPr>
              <a:lnSpc>
                <a:spcPct val="130000"/>
              </a:lnSpc>
            </a:pPr>
            <a:r>
              <a:rPr lang="en-US" dirty="0" smtClean="0"/>
              <a:t>AAnsari@cdc.gov</a:t>
            </a:r>
          </a:p>
          <a:p>
            <a:endParaRPr lang="en-US" dirty="0"/>
          </a:p>
        </p:txBody>
      </p:sp>
      <p:sp>
        <p:nvSpPr>
          <p:cNvPr id="10" name="Text Placeholder 9"/>
          <p:cNvSpPr>
            <a:spLocks noGrp="1"/>
          </p:cNvSpPr>
          <p:nvPr>
            <p:ph type="body" sz="quarter" idx="11"/>
          </p:nvPr>
        </p:nvSpPr>
        <p:spPr/>
        <p:txBody>
          <a:bodyPr>
            <a:normAutofit fontScale="70000" lnSpcReduction="20000"/>
          </a:bodyPr>
          <a:lstStyle/>
          <a:p>
            <a:endParaRPr lang="en-US" dirty="0">
              <a:solidFill>
                <a:srgbClr val="140F00"/>
              </a:solidFill>
            </a:endParaRPr>
          </a:p>
        </p:txBody>
      </p:sp>
      <p:sp>
        <p:nvSpPr>
          <p:cNvPr id="11" name="Text Placeholder 10"/>
          <p:cNvSpPr>
            <a:spLocks noGrp="1"/>
          </p:cNvSpPr>
          <p:nvPr>
            <p:ph type="body" sz="quarter" idx="12"/>
          </p:nvPr>
        </p:nvSpPr>
        <p:spPr/>
        <p:txBody>
          <a:bodyPr>
            <a:normAutofit lnSpcReduction="10000"/>
          </a:bodyPr>
          <a:lstStyle/>
          <a:p>
            <a:endParaRPr lang="en-US" dirty="0">
              <a:solidFill>
                <a:srgbClr val="140F00"/>
              </a:solidFill>
            </a:endParaRPr>
          </a:p>
        </p:txBody>
      </p:sp>
      <p:sp>
        <p:nvSpPr>
          <p:cNvPr id="2" name="Title 1"/>
          <p:cNvSpPr>
            <a:spLocks noGrp="1"/>
          </p:cNvSpPr>
          <p:nvPr>
            <p:ph type="title" idx="4294967295"/>
          </p:nvPr>
        </p:nvSpPr>
        <p:spPr>
          <a:xfrm>
            <a:off x="0" y="762000"/>
            <a:ext cx="8229600" cy="990600"/>
          </a:xfrm>
          <a:prstGeom prst="rect">
            <a:avLst/>
          </a:prstGeom>
        </p:spPr>
        <p:txBody>
          <a:bodyPr/>
          <a:lstStyle/>
          <a:p>
            <a:r>
              <a:rPr lang="en-US" sz="3200" b="1" dirty="0" smtClean="0"/>
              <a:t>Thank you!</a:t>
            </a:r>
            <a:endParaRPr lang="en-US" sz="3200" b="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609600"/>
            <a:ext cx="8229600" cy="1143000"/>
          </a:xfrm>
        </p:spPr>
        <p:txBody>
          <a:bodyPr/>
          <a:lstStyle/>
          <a:p>
            <a:r>
              <a:rPr lang="en-US" dirty="0" smtClean="0"/>
              <a:t>Common Radioactive Nuclides</a:t>
            </a:r>
          </a:p>
        </p:txBody>
      </p:sp>
      <p:sp>
        <p:nvSpPr>
          <p:cNvPr id="10243" name="Content Placeholder 2"/>
          <p:cNvSpPr>
            <a:spLocks noGrp="1"/>
          </p:cNvSpPr>
          <p:nvPr>
            <p:ph idx="1"/>
          </p:nvPr>
        </p:nvSpPr>
        <p:spPr>
          <a:xfrm>
            <a:off x="685800" y="1981200"/>
            <a:ext cx="7772400" cy="4114800"/>
          </a:xfrm>
        </p:spPr>
        <p:txBody>
          <a:bodyPr/>
          <a:lstStyle/>
          <a:p>
            <a:r>
              <a:rPr lang="en-US" dirty="0" smtClean="0">
                <a:solidFill>
                  <a:srgbClr val="140F00"/>
                </a:solidFill>
              </a:rPr>
              <a:t>Nuclear medicine: </a:t>
            </a:r>
            <a:r>
              <a:rPr lang="en-US" i="1" dirty="0" smtClean="0">
                <a:solidFill>
                  <a:srgbClr val="140F00"/>
                </a:solidFill>
              </a:rPr>
              <a:t>Iodine-131 </a:t>
            </a:r>
          </a:p>
          <a:p>
            <a:r>
              <a:rPr lang="en-US" dirty="0" smtClean="0">
                <a:solidFill>
                  <a:srgbClr val="140F00"/>
                </a:solidFill>
              </a:rPr>
              <a:t>Radiotherapy: </a:t>
            </a:r>
            <a:r>
              <a:rPr lang="en-US" i="1" dirty="0" smtClean="0">
                <a:solidFill>
                  <a:srgbClr val="140F00"/>
                </a:solidFill>
              </a:rPr>
              <a:t>cobalt-60</a:t>
            </a:r>
          </a:p>
          <a:p>
            <a:r>
              <a:rPr lang="en-US" dirty="0" smtClean="0">
                <a:solidFill>
                  <a:srgbClr val="140F00"/>
                </a:solidFill>
              </a:rPr>
              <a:t>Satellite power</a:t>
            </a:r>
            <a:r>
              <a:rPr lang="en-US" i="1" dirty="0" smtClean="0">
                <a:solidFill>
                  <a:srgbClr val="140F00"/>
                </a:solidFill>
              </a:rPr>
              <a:t>: plutonium-238</a:t>
            </a:r>
          </a:p>
          <a:p>
            <a:r>
              <a:rPr lang="en-US" dirty="0" smtClean="0">
                <a:solidFill>
                  <a:srgbClr val="140F00"/>
                </a:solidFill>
              </a:rPr>
              <a:t>Nuclear power: </a:t>
            </a:r>
            <a:r>
              <a:rPr lang="en-US" i="1" dirty="0" smtClean="0">
                <a:solidFill>
                  <a:srgbClr val="140F00"/>
                </a:solidFill>
              </a:rPr>
              <a:t>uranium-235</a:t>
            </a:r>
          </a:p>
          <a:p>
            <a:r>
              <a:rPr lang="en-US" dirty="0" smtClean="0">
                <a:solidFill>
                  <a:srgbClr val="140F00"/>
                </a:solidFill>
              </a:rPr>
              <a:t>Our body: </a:t>
            </a:r>
            <a:r>
              <a:rPr lang="en-US" i="1" dirty="0" smtClean="0">
                <a:solidFill>
                  <a:srgbClr val="140F00"/>
                </a:solidFill>
              </a:rPr>
              <a:t>potassium-40</a:t>
            </a:r>
          </a:p>
          <a:p>
            <a:r>
              <a:rPr lang="en-US" dirty="0" smtClean="0">
                <a:solidFill>
                  <a:srgbClr val="140F00"/>
                </a:solidFill>
              </a:rPr>
              <a:t>Our water: </a:t>
            </a:r>
            <a:r>
              <a:rPr lang="en-US" i="1" dirty="0" smtClean="0">
                <a:solidFill>
                  <a:srgbClr val="140F00"/>
                </a:solidFill>
              </a:rPr>
              <a:t>radium-226</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raph showing number of half lives against percent of initial activity remaining"/>
          <p:cNvPicPr>
            <a:picLocks noChangeAspect="1" noChangeArrowheads="1"/>
          </p:cNvPicPr>
          <p:nvPr/>
        </p:nvPicPr>
        <p:blipFill>
          <a:blip r:embed="rId3" cstate="print"/>
          <a:srcRect/>
          <a:stretch>
            <a:fillRect/>
          </a:stretch>
        </p:blipFill>
        <p:spPr bwMode="auto">
          <a:xfrm>
            <a:off x="304800" y="304800"/>
            <a:ext cx="8534400" cy="6151937"/>
          </a:xfrm>
          <a:prstGeom prst="rect">
            <a:avLst/>
          </a:prstGeom>
          <a:noFill/>
          <a:ln w="9525">
            <a:noFill/>
            <a:miter lim="800000"/>
            <a:headEnd/>
            <a:tailEnd/>
          </a:ln>
        </p:spPr>
      </p:pic>
      <p:sp>
        <p:nvSpPr>
          <p:cNvPr id="23555" name="Rectangle 3"/>
          <p:cNvSpPr>
            <a:spLocks noGrp="1" noChangeArrowheads="1"/>
          </p:cNvSpPr>
          <p:nvPr>
            <p:ph type="title"/>
          </p:nvPr>
        </p:nvSpPr>
        <p:spPr>
          <a:xfrm>
            <a:off x="2057400" y="457200"/>
            <a:ext cx="7010400" cy="1371600"/>
          </a:xfrm>
        </p:spPr>
        <p:txBody>
          <a:bodyPr/>
          <a:lstStyle/>
          <a:p>
            <a:r>
              <a:rPr lang="en-US" sz="3600" b="1" dirty="0" smtClean="0"/>
              <a:t>Decay Rate/Half-Life</a:t>
            </a:r>
            <a:br>
              <a:rPr lang="en-US" sz="3600" b="1" dirty="0" smtClean="0"/>
            </a:br>
            <a:r>
              <a:rPr lang="en-US" sz="3600" b="1" dirty="0" smtClean="0"/>
              <a:t>of </a:t>
            </a:r>
            <a:r>
              <a:rPr lang="en-US" sz="3600" b="1" dirty="0" err="1" smtClean="0"/>
              <a:t>Radionuclides</a:t>
            </a:r>
            <a:endParaRPr lang="en-US" sz="3600" b="1" dirty="0" smtClean="0"/>
          </a:p>
        </p:txBody>
      </p:sp>
      <p:sp>
        <p:nvSpPr>
          <p:cNvPr id="104452" name="Text Box 4"/>
          <p:cNvSpPr txBox="1">
            <a:spLocks noChangeArrowheads="1"/>
          </p:cNvSpPr>
          <p:nvPr/>
        </p:nvSpPr>
        <p:spPr bwMode="auto">
          <a:xfrm>
            <a:off x="4572000" y="1981200"/>
            <a:ext cx="3962400" cy="646331"/>
          </a:xfrm>
          <a:prstGeom prst="rect">
            <a:avLst/>
          </a:prstGeom>
          <a:solidFill>
            <a:srgbClr val="FFFF99"/>
          </a:solidFill>
          <a:ln w="9525">
            <a:noFill/>
            <a:miter lim="800000"/>
            <a:headEnd/>
            <a:tailEnd/>
          </a:ln>
        </p:spPr>
        <p:txBody>
          <a:bodyPr wrap="square">
            <a:spAutoFit/>
          </a:bodyPr>
          <a:lstStyle/>
          <a:p>
            <a:pPr>
              <a:spcBef>
                <a:spcPct val="50000"/>
              </a:spcBef>
            </a:pPr>
            <a:r>
              <a:rPr lang="en-US" b="1" dirty="0">
                <a:solidFill>
                  <a:schemeClr val="accent2"/>
                </a:solidFill>
              </a:rPr>
              <a:t>T</a:t>
            </a:r>
            <a:r>
              <a:rPr lang="en-US" b="1" baseline="-25000" dirty="0">
                <a:solidFill>
                  <a:schemeClr val="accent2"/>
                </a:solidFill>
              </a:rPr>
              <a:t>1/2</a:t>
            </a:r>
            <a:r>
              <a:rPr lang="en-US" b="1" dirty="0">
                <a:solidFill>
                  <a:schemeClr val="accent2"/>
                </a:solidFill>
              </a:rPr>
              <a:t> can range from milliseconds to billions of years!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63397CDB191B4A817CBFC2DC2EA481" ma:contentTypeVersion="14" ma:contentTypeDescription="Create a new document." ma:contentTypeScope="" ma:versionID="6461c67d00053078c0c424253d061a65">
  <xsd:schema xmlns:xsd="http://www.w3.org/2001/XMLSchema" xmlns:p="http://schemas.microsoft.com/office/2006/metadata/properties" xmlns:ns2="ece3b8bb-3ba7-4e05-aa8b-0d2009ddb611" targetNamespace="http://schemas.microsoft.com/office/2006/metadata/properties" ma:root="true" ma:fieldsID="d681b946c5b72a87d61a1ecc9721cbdf" ns2:_="">
    <xsd:import namespace="ece3b8bb-3ba7-4e05-aa8b-0d2009ddb611"/>
    <xsd:element name="properties">
      <xsd:complexType>
        <xsd:sequence>
          <xsd:element name="documentManagement">
            <xsd:complexType>
              <xsd:all>
                <xsd:element ref="ns2:Status" minOccurs="0"/>
                <xsd:element ref="ns2:Estimate_x0020_1" minOccurs="0"/>
                <xsd:element ref="ns2:Est_x002e__x0020_Level_x0020_1" minOccurs="0"/>
                <xsd:element ref="ns2:Estimate_x0020_2" minOccurs="0"/>
                <xsd:element ref="ns2:Est_x002e__x0020_Level_x0020_2" minOccurs="0"/>
                <xsd:element ref="ns2:Remediated_x0020_by" minOccurs="0"/>
                <xsd:element ref="ns2:Actual_x0020_time_x0020_spent" minOccurs="0"/>
                <xsd:element ref="ns2:Completed_x0020_on" minOccurs="0"/>
                <xsd:element ref="ns2:Estimate_x0020_Notes" minOccurs="0"/>
                <xsd:element ref="ns2:Remediation_x0020_Notes" minOccurs="0"/>
                <xsd:element ref="ns2:_x0051_C1" minOccurs="0"/>
                <xsd:element ref="ns2:_x0051_C2" minOccurs="0"/>
                <xsd:element ref="ns2:QC_x0020_Completed_x0020_on" minOccurs="0"/>
                <xsd:element ref="ns2:QC_x0020_Notes" minOccurs="0"/>
              </xsd:all>
            </xsd:complexType>
          </xsd:element>
        </xsd:sequence>
      </xsd:complexType>
    </xsd:element>
  </xsd:schema>
  <xsd:schema xmlns:xsd="http://www.w3.org/2001/XMLSchema" xmlns:dms="http://schemas.microsoft.com/office/2006/documentManagement/types" targetNamespace="ece3b8bb-3ba7-4e05-aa8b-0d2009ddb611" elementFormDefault="qualified">
    <xsd:import namespace="http://schemas.microsoft.com/office/2006/documentManagement/types"/>
    <xsd:element name="Status" ma:index="1" nillable="true" ma:displayName="Status" ma:default="Estimate" ma:format="Dropdown" ma:internalName="Status">
      <xsd:simpleType>
        <xsd:restriction base="dms:Choice">
          <xsd:enumeration value="Estimate"/>
          <xsd:enumeration value="Remediation"/>
          <xsd:enumeration value="QC"/>
          <xsd:enumeration value="Acc. as possible"/>
          <xsd:enumeration value="Post"/>
        </xsd:restriction>
      </xsd:simpleType>
    </xsd:element>
    <xsd:element name="Estimate_x0020_1" ma:index="3" nillable="true" ma:displayName="Estimate 1" ma:list="UserInfo" ma:internalName="Estimate_x0020_1"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st_x002e__x0020_Level_x0020_1" ma:index="4" nillable="true" ma:displayName="Est. Level 1" ma:default="1" ma:format="Dropdown" ma:internalName="Est_x002e__x0020_Level_x0020_1">
      <xsd:simpleType>
        <xsd:restriction base="dms:Choice">
          <xsd:enumeration value="1"/>
          <xsd:enumeration value="2"/>
          <xsd:enumeration value="3"/>
          <xsd:enumeration value="4"/>
        </xsd:restriction>
      </xsd:simpleType>
    </xsd:element>
    <xsd:element name="Estimate_x0020_2" ma:index="5" nillable="true" ma:displayName="Estimate 2" ma:list="UserInfo" ma:internalName="Estimate_x0020_2"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st_x002e__x0020_Level_x0020_2" ma:index="6" nillable="true" ma:displayName="Est. Level 2" ma:default="1" ma:format="Dropdown" ma:internalName="Est_x002e__x0020_Level_x0020_2">
      <xsd:simpleType>
        <xsd:restriction base="dms:Choice">
          <xsd:enumeration value="1"/>
          <xsd:enumeration value="2"/>
          <xsd:enumeration value="3"/>
          <xsd:enumeration value="4"/>
        </xsd:restriction>
      </xsd:simpleType>
    </xsd:element>
    <xsd:element name="Remediated_x0020_by" ma:index="7" nillable="true" ma:displayName="Remediated by" ma:list="UserInfo" ma:internalName="Remediated_x0020_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ual_x0020_time_x0020_spent" ma:index="8" nillable="true" ma:displayName="Actual time spent" ma:internalName="Actual_x0020_time_x0020_spent">
      <xsd:simpleType>
        <xsd:restriction base="dms:Text">
          <xsd:maxLength value="255"/>
        </xsd:restriction>
      </xsd:simpleType>
    </xsd:element>
    <xsd:element name="Completed_x0020_on" ma:index="9" nillable="true" ma:displayName="Completed on" ma:format="DateOnly" ma:internalName="Completed_x0020_on">
      <xsd:simpleType>
        <xsd:restriction base="dms:DateTime"/>
      </xsd:simpleType>
    </xsd:element>
    <xsd:element name="Estimate_x0020_Notes" ma:index="10" nillable="true" ma:displayName="Estimate Notes" ma:internalName="Estimate_x0020_Notes">
      <xsd:simpleType>
        <xsd:restriction base="dms:Note"/>
      </xsd:simpleType>
    </xsd:element>
    <xsd:element name="Remediation_x0020_Notes" ma:index="11" nillable="true" ma:displayName="Remediation Notes" ma:internalName="Remediation_x0020_Notes">
      <xsd:simpleType>
        <xsd:restriction base="dms:Note"/>
      </xsd:simpleType>
    </xsd:element>
    <xsd:element name="_x0051_C1" ma:index="12" nillable="true" ma:displayName="QC1" ma:list="UserInfo" ma:internalName="_x0051_C1"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51_C2" ma:index="13" nillable="true" ma:displayName="QC2" ma:list="UserInfo" ma:internalName="_x0051_C2"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QC_x0020_Completed_x0020_on" ma:index="14" nillable="true" ma:displayName="QC Completed on" ma:format="DateOnly" ma:internalName="QC_x0020_Completed_x0020_on">
      <xsd:simpleType>
        <xsd:restriction base="dms:DateTime"/>
      </xsd:simpleType>
    </xsd:element>
    <xsd:element name="QC_x0020_Notes" ma:index="15" nillable="true" ma:displayName="QC Notes" ma:internalName="QC_x0020_Note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ma:readOnly="tru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QC_x0020_Notes xmlns="ece3b8bb-3ba7-4e05-aa8b-0d2009ddb611" xsi:nil="true"/>
    <Estimate_x0020_Notes xmlns="ece3b8bb-3ba7-4e05-aa8b-0d2009ddb611">Content text laid out: pictures and graphics took a while to group and give alt tags too; very long ppt</Estimate_x0020_Notes>
    <Status xmlns="ece3b8bb-3ba7-4e05-aa8b-0d2009ddb611">Post</Status>
    <Estimate_x0020_1 xmlns="ece3b8bb-3ba7-4e05-aa8b-0d2009ddb611">
      <UserInfo>
        <DisplayName/>
        <AccountId xsi:nil="true"/>
        <AccountType/>
      </UserInfo>
    </Estimate_x0020_1>
    <Completed_x0020_on xmlns="ece3b8bb-3ba7-4e05-aa8b-0d2009ddb611">2011-06-27T04:00:00+00:00</Completed_x0020_on>
    <Est_x002e__x0020_Level_x0020_2 xmlns="ece3b8bb-3ba7-4e05-aa8b-0d2009ddb611">1</Est_x002e__x0020_Level_x0020_2>
    <Remediated_x0020_by xmlns="ece3b8bb-3ba7-4e05-aa8b-0d2009ddb611">
      <UserInfo>
        <DisplayName>Hendricks, Jennifer</DisplayName>
        <AccountId>37</AccountId>
        <AccountType/>
      </UserInfo>
    </Remediated_x0020_by>
    <Actual_x0020_time_x0020_spent xmlns="ece3b8bb-3ba7-4e05-aa8b-0d2009ddb611">4</Actual_x0020_time_x0020_spent>
    <Estimate_x0020_2 xmlns="ece3b8bb-3ba7-4e05-aa8b-0d2009ddb611">
      <UserInfo>
        <DisplayName/>
        <AccountId xsi:nil="true"/>
        <AccountType/>
      </UserInfo>
    </Estimate_x0020_2>
    <Remediation_x0020_Notes xmlns="ece3b8bb-3ba7-4e05-aa8b-0d2009ddb611" xsi:nil="true"/>
    <QC_x0020_Completed_x0020_on xmlns="ece3b8bb-3ba7-4e05-aa8b-0d2009ddb611" xsi:nil="true"/>
    <Est_x002e__x0020_Level_x0020_1 xmlns="ece3b8bb-3ba7-4e05-aa8b-0d2009ddb611">1</Est_x002e__x0020_Level_x0020_1>
    <_x0051_C2 xmlns="ece3b8bb-3ba7-4e05-aa8b-0d2009ddb611">
      <UserInfo>
        <DisplayName/>
        <AccountId xsi:nil="true"/>
        <AccountType/>
      </UserInfo>
    </_x0051_C2>
    <_x0051_C1 xmlns="ece3b8bb-3ba7-4e05-aa8b-0d2009ddb611">
      <UserInfo>
        <DisplayName/>
        <AccountId xsi:nil="true"/>
        <AccountType/>
      </UserInfo>
    </_x0051_C1>
  </documentManagement>
</p:properties>
</file>

<file path=customXml/itemProps1.xml><?xml version="1.0" encoding="utf-8"?>
<ds:datastoreItem xmlns:ds="http://schemas.openxmlformats.org/officeDocument/2006/customXml" ds:itemID="{E33840A8-49D4-4D32-B42F-DED6FB31C7E0}"/>
</file>

<file path=customXml/itemProps2.xml><?xml version="1.0" encoding="utf-8"?>
<ds:datastoreItem xmlns:ds="http://schemas.openxmlformats.org/officeDocument/2006/customXml" ds:itemID="{04798D02-7BAE-4DD0-BB40-577A0BD3DF70}"/>
</file>

<file path=customXml/itemProps3.xml><?xml version="1.0" encoding="utf-8"?>
<ds:datastoreItem xmlns:ds="http://schemas.openxmlformats.org/officeDocument/2006/customXml" ds:itemID="{30B1E6ED-519F-4DBD-A4ED-E3DF4DFA21ED}"/>
</file>

<file path=docProps/app.xml><?xml version="1.0" encoding="utf-8"?>
<Properties xmlns="http://schemas.openxmlformats.org/officeDocument/2006/extended-properties" xmlns:vt="http://schemas.openxmlformats.org/officeDocument/2006/docPropsVTypes">
  <TotalTime>2277</TotalTime>
  <Words>2998</Words>
  <Application>Microsoft Office PowerPoint</Application>
  <PresentationFormat>On-screen Show (4:3)</PresentationFormat>
  <Paragraphs>514</Paragraphs>
  <Slides>74</Slides>
  <Notes>63</Notes>
  <HiddenSlides>0</HiddenSlides>
  <MMClips>0</MMClips>
  <ScaleCrop>false</ScaleCrop>
  <HeadingPairs>
    <vt:vector size="4" baseType="variant">
      <vt:variant>
        <vt:lpstr>Theme</vt:lpstr>
      </vt:variant>
      <vt:variant>
        <vt:i4>7</vt:i4>
      </vt:variant>
      <vt:variant>
        <vt:lpstr>Slide Titles</vt:lpstr>
      </vt:variant>
      <vt:variant>
        <vt:i4>74</vt:i4>
      </vt:variant>
    </vt:vector>
  </HeadingPairs>
  <TitlesOfParts>
    <vt:vector size="81" baseType="lpstr">
      <vt:lpstr>Custom Design</vt:lpstr>
      <vt:lpstr>NCHHSTP_PPT_dark(</vt:lpstr>
      <vt:lpstr>1_NCHHSTP_PPT_dark(</vt:lpstr>
      <vt:lpstr>2_NCHHSTP_PPT_dark(</vt:lpstr>
      <vt:lpstr>3_NCHHSTP_PPT_dark(</vt:lpstr>
      <vt:lpstr>1_Office Theme</vt:lpstr>
      <vt:lpstr>Office Theme</vt:lpstr>
      <vt:lpstr>Welcome!  Radiation Basics 8:30 AM </vt:lpstr>
      <vt:lpstr>Morning Agenda</vt:lpstr>
      <vt:lpstr>The Threat</vt:lpstr>
      <vt:lpstr>A Radiation Primer</vt:lpstr>
      <vt:lpstr>Radioactivity</vt:lpstr>
      <vt:lpstr>Electromagnetic Radiation ”energy with wave like behavior”</vt:lpstr>
      <vt:lpstr>Penetration Abilities</vt:lpstr>
      <vt:lpstr>Common Radioactive Nuclides</vt:lpstr>
      <vt:lpstr>Decay Rate/Half-Life of Radionuclides</vt:lpstr>
      <vt:lpstr>Shorter Half Life Works to Our Advantage </vt:lpstr>
      <vt:lpstr>Radiation Units</vt:lpstr>
      <vt:lpstr>Radioactive Contamination</vt:lpstr>
      <vt:lpstr>Unknown Radioactive Substance</vt:lpstr>
      <vt:lpstr>Comparing Units of Curie (Ci) and Becquerel (Bq)</vt:lpstr>
      <vt:lpstr>More Radiation Units</vt:lpstr>
      <vt:lpstr>Average Annual Radiation Exposures: 6.2 mSv = 620 mrem</vt:lpstr>
      <vt:lpstr>Average Annual  Medical Exposures (U.S.)</vt:lpstr>
      <vt:lpstr>It’s all about dose</vt:lpstr>
      <vt:lpstr>Typical Doses (mrem =      )</vt:lpstr>
      <vt:lpstr>Radiation Protection</vt:lpstr>
      <vt:lpstr>Shielding</vt:lpstr>
      <vt:lpstr>Health Effects</vt:lpstr>
      <vt:lpstr>Human Health Effects</vt:lpstr>
      <vt:lpstr>Late Effects (cancer)</vt:lpstr>
      <vt:lpstr>Review Fundamentals</vt:lpstr>
      <vt:lpstr>Summary: Key Points </vt:lpstr>
      <vt:lpstr>Summary: Key Points </vt:lpstr>
      <vt:lpstr>Quiz!</vt:lpstr>
      <vt:lpstr>Slide 29</vt:lpstr>
      <vt:lpstr>Slide 30</vt:lpstr>
      <vt:lpstr>Slide 31</vt:lpstr>
      <vt:lpstr>Slide 32</vt:lpstr>
      <vt:lpstr>Tochigi Prefecture</vt:lpstr>
      <vt:lpstr>Slide 34</vt:lpstr>
      <vt:lpstr>Slide 35</vt:lpstr>
      <vt:lpstr>Radiation Emergencies and Public Health Response</vt:lpstr>
      <vt:lpstr>Emergency Support Functions</vt:lpstr>
      <vt:lpstr>Incident Annexes</vt:lpstr>
      <vt:lpstr>CBRNE (Chemical, Biological, Radiological, Nuclear, Explosive)</vt:lpstr>
      <vt:lpstr>Examples of Nuclear Incidents</vt:lpstr>
      <vt:lpstr>Survivability</vt:lpstr>
      <vt:lpstr>Immediate and massive destruction of by a nuclear bomb is NOT caused by radiation!</vt:lpstr>
      <vt:lpstr>10 Kiloton Nuclear Detonation</vt:lpstr>
      <vt:lpstr>Nuclear Blast</vt:lpstr>
      <vt:lpstr>Examples of Radiological Incidents</vt:lpstr>
      <vt:lpstr>Radiological Dispersal Device (RDD)</vt:lpstr>
      <vt:lpstr>Radiological Exposure Device (RED)</vt:lpstr>
      <vt:lpstr>Case Studies</vt:lpstr>
      <vt:lpstr>Hiroshima, August 1945</vt:lpstr>
      <vt:lpstr>Three Mile Island, April 1979</vt:lpstr>
      <vt:lpstr>Chernobyl, April 1986</vt:lpstr>
      <vt:lpstr>Goiânia, September 1987</vt:lpstr>
      <vt:lpstr>London, November 2006 Polonium-210 poisoning</vt:lpstr>
      <vt:lpstr>Fukushima, 2011</vt:lpstr>
      <vt:lpstr>Summary</vt:lpstr>
      <vt:lpstr>Scenario ? </vt:lpstr>
      <vt:lpstr>Example of a Displaced Population</vt:lpstr>
      <vt:lpstr>New Orleans 2005</vt:lpstr>
      <vt:lpstr>Haiti 2010</vt:lpstr>
      <vt:lpstr>Public Health Functions After Any Disaster</vt:lpstr>
      <vt:lpstr>In a radiation emergency:</vt:lpstr>
      <vt:lpstr>Example: Planning for Public Shelters after an IND </vt:lpstr>
      <vt:lpstr>Need for Shelter after a Radiation Emergency</vt:lpstr>
      <vt:lpstr>Population Monitoring</vt:lpstr>
      <vt:lpstr>National Response Framework Nuclear/Radiological Incident Annex</vt:lpstr>
      <vt:lpstr>Decontamination as a Response Issue</vt:lpstr>
      <vt:lpstr>Default Thinking on Dealing with “Contaminated” Public</vt:lpstr>
      <vt:lpstr>Decon Before MedEvac?!</vt:lpstr>
      <vt:lpstr>Local Response</vt:lpstr>
      <vt:lpstr>Local Response</vt:lpstr>
      <vt:lpstr>Radiation Medical Countermeasures</vt:lpstr>
      <vt:lpstr>References</vt:lpstr>
      <vt:lpstr>Important Contact! </vt:lpstr>
      <vt:lpstr>Thank you!</vt:lpstr>
    </vt:vector>
  </TitlesOfParts>
  <Company>NACCHO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 Radiation Basics</dc:title>
  <dc:subject>Welcome - Radiation Basics</dc:subject>
  <dc:creator>PHREP</dc:creator>
  <cp:keywords>radiation basics; human health effects; examples of radiation cases </cp:keywords>
  <cp:lastModifiedBy>hendricj</cp:lastModifiedBy>
  <cp:revision>217</cp:revision>
  <dcterms:created xsi:type="dcterms:W3CDTF">2010-01-27T21:08:22Z</dcterms:created>
  <dcterms:modified xsi:type="dcterms:W3CDTF">2011-06-27T17:59:45Z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0x0101001163397CDB191B4A817CBFC2DC2EA481</vt:lpwstr>
  </property>
  <property fmtid="{D5CDD505-2E9C-101B-9397-08002B2CF9AE}" pid="3" name="Order">
    <vt:r8>4800</vt:r8>
  </property>
  <property fmtid="{D5CDD505-2E9C-101B-9397-08002B2CF9AE}" pid="4" name="508">
    <vt:lpwstr>false</vt:lpwstr>
  </property>
</Properties>
</file>