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259" r:id="rId6"/>
    <p:sldId id="258" r:id="rId7"/>
    <p:sldId id="260" r:id="rId8"/>
    <p:sldId id="262" r:id="rId9"/>
    <p:sldId id="263" r:id="rId10"/>
    <p:sldId id="264" r:id="rId11"/>
    <p:sldId id="261" r:id="rId12"/>
    <p:sldId id="265" r:id="rId13"/>
    <p:sldId id="266" r:id="rId14"/>
    <p:sldId id="271" r:id="rId15"/>
    <p:sldId id="270" r:id="rId16"/>
    <p:sldId id="269" r:id="rId17"/>
    <p:sldId id="268" r:id="rId18"/>
    <p:sldId id="272" r:id="rId19"/>
    <p:sldId id="273" r:id="rId20"/>
    <p:sldId id="274" r:id="rId21"/>
    <p:sldId id="277" r:id="rId22"/>
    <p:sldId id="278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howOutlineIcons="0">
    <p:restoredLeft sz="34615" autoAdjust="0"/>
    <p:restoredTop sz="86364" autoAdjust="0"/>
  </p:normalViewPr>
  <p:slideViewPr>
    <p:cSldViewPr>
      <p:cViewPr varScale="1">
        <p:scale>
          <a:sx n="15" d="100"/>
          <a:sy n="15" d="100"/>
        </p:scale>
        <p:origin x="-10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9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" d="100"/>
          <a:sy n="15" d="100"/>
        </p:scale>
        <p:origin x="-204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6842-CCC7-4D2A-A633-AC65BF1789CF}" type="datetimeFigureOut">
              <a:rPr lang="en-US" smtClean="0"/>
              <a:t>5/18/2011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5034F-1A06-4248-BF4F-74EE5E283E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5E903-8F35-47A8-8898-C0666DBBFB49}" type="datetimeFigureOut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801B7-433B-44F2-8A15-2C1FDCBAEF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801B7-433B-44F2-8A15-2C1FDCBAEFA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5D27-3787-4FB9-BCF6-CA65DFABFA91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90800" y="64008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50000"/>
                  </a:schemeClr>
                </a:solidFill>
              </a:rPr>
              <a:t>DEPARTMENT OF PUBLIC SAFETY - DIVISION OF EMERGENCY MANAGEMENT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08A1-1C03-4E3A-8786-B866A15E1A39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34F71-33C9-40D1-BFEA-030C55B32DB7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FDB9-6F02-4F8F-841A-FD8AE15A5146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90800" y="64008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50000"/>
                  </a:schemeClr>
                </a:solidFill>
              </a:rPr>
              <a:t>DEPARTMENT OF PUBLIC SAFETY - DIVISION OF EMERGENCY MANAGEMENT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9602-A0F2-433D-81EE-D2648291A97F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A5E6-3E8E-4F55-B5A0-1BA1C30619AD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7E28-9AB1-451C-B2B8-75F69846CCDD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90FA-ABC0-4F5A-A604-C6650070C267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C9DB-53AB-4703-BD8F-0788B9A0DEF9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36E-0FF4-4477-92FB-3023D797112C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00D7-2BF4-4145-BBB3-7EA65192093B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D6437-58B6-4041-B313-51BE8DD30B5E}" type="datetime1">
              <a:rPr lang="en-US" smtClean="0"/>
              <a:pPr/>
              <a:t>5/18/2011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BC Logo"/>
          <p:cNvPicPr/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304800" y="5486400"/>
            <a:ext cx="1237256" cy="124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5" descr="EM new TEAM logo-Blue-gold-2.JPG"/>
          <p:cNvPicPr>
            <a:picLocks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924800" y="5181600"/>
            <a:ext cx="935182" cy="156694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590800" y="64008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50000"/>
                  </a:schemeClr>
                </a:solidFill>
              </a:rPr>
              <a:t>DEPARTMENT OF PUBLIC SAFETY - DIVISION OF EMERGENCY MANAGEMENT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Accommodating Pets Into Radiological Emergency Reception Center Operations </a:t>
            </a:r>
            <a:br>
              <a:rPr lang="en-US" dirty="0" smtClean="0"/>
            </a:br>
            <a:r>
              <a:rPr lang="en-US" dirty="0" smtClean="0"/>
              <a:t>for Nuclear Power Plant Emergencies </a:t>
            </a:r>
            <a:br>
              <a:rPr lang="en-US" dirty="0" smtClean="0"/>
            </a:br>
            <a:r>
              <a:rPr lang="en-US" dirty="0" smtClean="0"/>
              <a:t>One Florida County’s Approach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5. Stakeholder Review of Plan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r>
              <a:rPr lang="en-US" sz="2800" dirty="0" smtClean="0"/>
              <a:t>Continuously review/update draft with stakeholders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Professional relationships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Involvement – engagement - ownership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Regular meetings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Phone calls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“Hall shots” and “hit &amp; runs”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E-mails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 </a:t>
            </a:r>
            <a:r>
              <a:rPr lang="en-US" sz="4900" dirty="0" smtClean="0"/>
              <a:t>Training-Exercise-Improvement</a:t>
            </a:r>
            <a:br>
              <a:rPr lang="en-US" sz="4900" dirty="0" smtClean="0"/>
            </a:br>
            <a:r>
              <a:rPr lang="en-US" sz="4900" dirty="0" smtClean="0"/>
              <a:t>Cycle</a:t>
            </a:r>
            <a:endParaRPr lang="en-US" sz="49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525963"/>
          </a:xfrm>
        </p:spPr>
        <p:txBody>
          <a:bodyPr/>
          <a:lstStyle/>
          <a:p>
            <a:r>
              <a:rPr lang="en-US" sz="2800" dirty="0" smtClean="0"/>
              <a:t>Training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Existing in-service training on agency SOGs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Exercise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Table top exercises for leaders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Off year functional exercises for all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Obstacles to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Common understanding of HPSAs vs. other animals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Lack of NGO field response training/integration</a:t>
            </a:r>
          </a:p>
          <a:p>
            <a:pPr>
              <a:buAutoNum type="arabicPeriod"/>
            </a:pPr>
            <a:r>
              <a:rPr lang="en-US" dirty="0" smtClean="0"/>
              <a:t>Equipment and supplies necessary to conduct operations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Common Understanding of HPSA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r>
              <a:rPr lang="en-US" sz="2800" dirty="0" smtClean="0"/>
              <a:t>Locally adopted definition of HPSA: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Dog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Bird (not chickens, peacocks, etc)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Pocket pet, i.e. hamster, gerbil, guinea pig, rodent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All Other Animals</a:t>
            </a:r>
            <a:endParaRPr lang="en-US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algn="just"/>
            <a:r>
              <a:rPr lang="en-US" sz="2800" i="1" dirty="0" smtClean="0"/>
              <a:t>Non-HPSAs will be directed to service centers operated by Florida’s State Agriculture Response Team.  Such animals include: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i="1" dirty="0" smtClean="0"/>
              <a:t>Exotic pets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i="1" dirty="0" smtClean="0"/>
              <a:t>Livestock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i="1" dirty="0" smtClean="0"/>
              <a:t>Captive wildlife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2. Lack of NGO Response Training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Various stages of organizational development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Unproven/inexperienced in this mission 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Minimal NIMS &amp; position specific training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 for more integration with first responders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Lack of Dedicated Equipment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Fully deployable/mobile, self-contained, field ready trailers containing: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Full complement of signs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Barriers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Pop-up tents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Tables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Cages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Handling equipment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Supplemental gear/supplies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Areas of Concern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Unknown impact of new FEMA guidance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Functional Needs Support System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Local NGO leadership, training &amp; integration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Inter-county applicability/transferability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Contaminated waste disposal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Internally contaminated pets &amp; sheltering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Lack of Dedicated Equipment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Areas of Confidence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Systematic approach to problem solving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Project management &amp; perseverance </a:t>
            </a:r>
          </a:p>
          <a:p>
            <a:r>
              <a:rPr lang="en-US" sz="2800" dirty="0" smtClean="0"/>
              <a:t>Highly accessible &amp; responsive state level expertise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Florida Bureau of Radiation Control</a:t>
            </a:r>
          </a:p>
          <a:p>
            <a:r>
              <a:rPr lang="en-US" sz="2800" dirty="0" smtClean="0"/>
              <a:t>NIMS </a:t>
            </a:r>
          </a:p>
          <a:p>
            <a:r>
              <a:rPr lang="en-US" sz="2800" dirty="0" smtClean="0"/>
              <a:t>Benefit of time</a:t>
            </a:r>
          </a:p>
          <a:p>
            <a:r>
              <a:rPr lang="en-US" sz="2800" dirty="0" smtClean="0"/>
              <a:t>Cooperation of stakeholders </a:t>
            </a:r>
          </a:p>
          <a:p>
            <a:r>
              <a:rPr lang="en-US" sz="2800" dirty="0" smtClean="0"/>
              <a:t>Eagerness to succeed among stakeholders</a:t>
            </a:r>
          </a:p>
          <a:p>
            <a:r>
              <a:rPr lang="en-US" sz="2800" dirty="0" smtClean="0"/>
              <a:t>Supplemental FEMA guidance for HPSAs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731838"/>
          </a:xfrm>
        </p:spPr>
        <p:txBody>
          <a:bodyPr>
            <a:noAutofit/>
          </a:bodyPr>
          <a:lstStyle/>
          <a:p>
            <a:r>
              <a:rPr lang="en-US" sz="7200" dirty="0" smtClean="0"/>
              <a:t>Questions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772400" cy="1470025"/>
          </a:xfrm>
        </p:spPr>
        <p:txBody>
          <a:bodyPr/>
          <a:lstStyle/>
          <a:p>
            <a:r>
              <a:rPr lang="en-US" dirty="0" smtClean="0"/>
              <a:t>Palm  Beach County – Host County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305800" cy="3733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St Lucie Nuclear Power Plant on Hutchinson Island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Approximately 35 miles north of Palm Beach County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EPZ population estimate – 268,000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Estimated HPSAs in EPZ – 120,000+</a:t>
            </a:r>
          </a:p>
          <a:p>
            <a:pPr algn="l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b="1" i="1" dirty="0" smtClean="0"/>
              <a:t>Please consider South Florida</a:t>
            </a:r>
          </a:p>
          <a:p>
            <a:pPr algn="ctr">
              <a:buNone/>
            </a:pPr>
            <a:r>
              <a:rPr lang="en-US" b="1" i="1" dirty="0" smtClean="0"/>
              <a:t>the Treasure Coast &amp; the Palm Beaches </a:t>
            </a:r>
          </a:p>
          <a:p>
            <a:pPr algn="ctr">
              <a:buNone/>
            </a:pPr>
            <a:r>
              <a:rPr lang="en-US" b="1" i="1" dirty="0" smtClean="0"/>
              <a:t>in your travel plans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r>
              <a:rPr lang="en-US" sz="2800" dirty="0" smtClean="0"/>
              <a:t>Federal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PETS Act 2006</a:t>
            </a:r>
          </a:p>
          <a:p>
            <a:r>
              <a:rPr lang="en-US" sz="2800" dirty="0" smtClean="0"/>
              <a:t>State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Statute 252.3568</a:t>
            </a:r>
          </a:p>
          <a:p>
            <a:r>
              <a:rPr lang="en-US" sz="2800" dirty="0" smtClean="0"/>
              <a:t>County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Animal Care &amp; Control Ordinance of 1998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‘Strategy’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Accept the change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Plan for the inevitable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Utilize the benefit of time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Plan proactively using the “All Hazards” approach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CPG 101 guidance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FEMA CPG 101 Guidance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Fully understand the situation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Form the appropriate team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Determine the goals &amp; objectives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Develop the draft plan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Training-exercise-improvement cycle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Review the plan with stakeholders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1. Fully Understand the Situation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Comprehend the gravity of the situation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Interpret the implications and consequences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Compare similar situations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Form the Appropriate Team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 smtClean="0"/>
              <a:t>Palm Beach County REP Working Group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Emergency Management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Fire Rescue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Sheriff’s Office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Health Department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Public Affairs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American Red Cross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Determine Goals &amp; Objectives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r>
              <a:rPr lang="en-US" sz="2800" dirty="0" smtClean="0"/>
              <a:t>Apply situational knowledge to formulate SMART goals &amp; objectives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Specific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Measureable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Achievable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Realistic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Timely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Develop the Draft Plan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Hazard Coordinating Procedures (annexes to CEMP)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Agency Standardized Operating Guidelines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Incident Action Plan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Pre-completed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Distributed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2C3AEC9A4F64C9A693943DA529FA3" ma:contentTypeVersion="14" ma:contentTypeDescription="Create a new document." ma:contentTypeScope="" ma:versionID="3170bd233c5609aa2c721c43fb065001">
  <xsd:schema xmlns:xsd="http://www.w3.org/2001/XMLSchema" xmlns:p="http://schemas.microsoft.com/office/2006/metadata/properties" xmlns:ns2="ece3b8bb-3ba7-4e05-aa8b-0d2009ddb611" targetNamespace="http://schemas.microsoft.com/office/2006/metadata/properties" ma:root="true" ma:fieldsID="0c4afaa40167240c26cc530899cc3007" ns2:_="">
    <xsd:import namespace="ece3b8bb-3ba7-4e05-aa8b-0d2009ddb611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Estimate_x0020_1" minOccurs="0"/>
                <xsd:element ref="ns2:Est_x002e__x0020_Level_x0020_1" minOccurs="0"/>
                <xsd:element ref="ns2:Estimate_x0020_2" minOccurs="0"/>
                <xsd:element ref="ns2:Est_x002e__x0020_Level_x0020_2" minOccurs="0"/>
                <xsd:element ref="ns2:Remediated_x0020_by" minOccurs="0"/>
                <xsd:element ref="ns2:Actual_x0020_time_x0020_spent" minOccurs="0"/>
                <xsd:element ref="ns2:Completed_x0020_on" minOccurs="0"/>
                <xsd:element ref="ns2:Estimate_x0020_Notes" minOccurs="0"/>
                <xsd:element ref="ns2:Remediation_x0020_Notes" minOccurs="0"/>
                <xsd:element ref="ns2:_x0051_C1" minOccurs="0"/>
                <xsd:element ref="ns2:_x0051_C2" minOccurs="0"/>
                <xsd:element ref="ns2:QC_x0020_Completed_x0020_on" minOccurs="0"/>
                <xsd:element ref="ns2:QC_x0020_Not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ce3b8bb-3ba7-4e05-aa8b-0d2009ddb611" elementFormDefault="qualified">
    <xsd:import namespace="http://schemas.microsoft.com/office/2006/documentManagement/types"/>
    <xsd:element name="Status" ma:index="1" nillable="true" ma:displayName="Status" ma:default="Estimate" ma:format="Dropdown" ma:internalName="Status">
      <xsd:simpleType>
        <xsd:restriction base="dms:Choice">
          <xsd:enumeration value="Estimate"/>
          <xsd:enumeration value="Remediation"/>
          <xsd:enumeration value="QC"/>
          <xsd:enumeration value="Post"/>
        </xsd:restriction>
      </xsd:simpleType>
    </xsd:element>
    <xsd:element name="Estimate_x0020_1" ma:index="3" nillable="true" ma:displayName="Estimate 1" ma:list="UserInfo" ma:internalName="Estimate_x0020_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1" ma:index="4" nillable="true" ma:displayName="Est. Level 1" ma:default="1" ma:format="Dropdown" ma:internalName="Est_x002e__x0020_Level_x0020_1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Estimate_x0020_2" ma:index="5" nillable="true" ma:displayName="Estimate 2" ma:list="UserInfo" ma:internalName="Estimate_x0020_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2" ma:index="6" nillable="true" ma:displayName="Est. Level 2" ma:default="1" ma:format="Dropdown" ma:internalName="Est_x002e__x0020_Level_x0020_2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Remediated_x0020_by" ma:index="7" nillable="true" ma:displayName="Remediated by" ma:list="UserInfo" ma:internalName="Remediat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ual_x0020_time_x0020_spent" ma:index="8" nillable="true" ma:displayName="Actual time spent" ma:internalName="Actual_x0020_time_x0020_spent">
      <xsd:simpleType>
        <xsd:restriction base="dms:Text">
          <xsd:maxLength value="255"/>
        </xsd:restriction>
      </xsd:simpleType>
    </xsd:element>
    <xsd:element name="Completed_x0020_on" ma:index="9" nillable="true" ma:displayName="Completed on" ma:format="DateOnly" ma:internalName="Completed_x0020_on">
      <xsd:simpleType>
        <xsd:restriction base="dms:DateTime"/>
      </xsd:simpleType>
    </xsd:element>
    <xsd:element name="Estimate_x0020_Notes" ma:index="10" nillable="true" ma:displayName="Estimate Notes" ma:internalName="Estimate_x0020_Notes">
      <xsd:simpleType>
        <xsd:restriction base="dms:Note"/>
      </xsd:simpleType>
    </xsd:element>
    <xsd:element name="Remediation_x0020_Notes" ma:index="11" nillable="true" ma:displayName="Remediation Notes" ma:internalName="Remediation_x0020_Notes">
      <xsd:simpleType>
        <xsd:restriction base="dms:Note"/>
      </xsd:simpleType>
    </xsd:element>
    <xsd:element name="_x0051_C1" ma:index="12" nillable="true" ma:displayName="QC1" ma:list="UserInfo" ma:internalName="_x0051_C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51_C2" ma:index="13" nillable="true" ma:displayName="QC2" ma:list="UserInfo" ma:internalName="_x0051_C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C_x0020_Completed_x0020_on" ma:index="14" nillable="true" ma:displayName="QC Completed on" ma:format="DateOnly" ma:internalName="QC_x0020_Completed_x0020_on">
      <xsd:simpleType>
        <xsd:restriction base="dms:DateTime"/>
      </xsd:simpleType>
    </xsd:element>
    <xsd:element name="QC_x0020_Notes" ma:index="15" nillable="true" ma:displayName="QC Notes" ma:internalName="QC_x0020_Not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QC_x0020_Notes xmlns="ece3b8bb-3ba7-4e05-aa8b-0d2009ddb611" xsi:nil="true"/>
    <Estimate_x0020_Notes xmlns="ece3b8bb-3ba7-4e05-aa8b-0d2009ddb611" xsi:nil="true"/>
    <Estimate_x0020_1 xmlns="ece3b8bb-3ba7-4e05-aa8b-0d2009ddb611">
      <UserInfo>
        <DisplayName>Kimball, Lisa</DisplayName>
        <AccountId>109</AccountId>
        <AccountType/>
      </UserInfo>
    </Estimate_x0020_1>
    <Completed_x0020_on xmlns="ece3b8bb-3ba7-4e05-aa8b-0d2009ddb611">2011-05-08T04:00:00+00:00</Completed_x0020_on>
    <Est_x002e__x0020_Level_x0020_2 xmlns="ece3b8bb-3ba7-4e05-aa8b-0d2009ddb611" xsi:nil="true"/>
    <Remediated_x0020_by xmlns="ece3b8bb-3ba7-4e05-aa8b-0d2009ddb611">
      <UserInfo>
        <DisplayName>Hendricks, Jennifer</DisplayName>
        <AccountId>37</AccountId>
        <AccountType/>
      </UserInfo>
    </Remediated_x0020_by>
    <Actual_x0020_time_x0020_spent xmlns="ece3b8bb-3ba7-4e05-aa8b-0d2009ddb611">45 min</Actual_x0020_time_x0020_spent>
    <Estimate_x0020_2 xmlns="ece3b8bb-3ba7-4e05-aa8b-0d2009ddb611">
      <UserInfo>
        <DisplayName/>
        <AccountId xsi:nil="true"/>
        <AccountType/>
      </UserInfo>
    </Estimate_x0020_2>
    <Remediation_x0020_Notes xmlns="ece3b8bb-3ba7-4e05-aa8b-0d2009ddb611" xsi:nil="true"/>
    <QC_x0020_Completed_x0020_on xmlns="ece3b8bb-3ba7-4e05-aa8b-0d2009ddb611">2011-05-18T00:00:00</QC_x0020_Completed_x0020_on>
    <Est_x002e__x0020_Level_x0020_1 xmlns="ece3b8bb-3ba7-4e05-aa8b-0d2009ddb611">3</Est_x002e__x0020_Level_x0020_1>
    <_x0051_C2 xmlns="ece3b8bb-3ba7-4e05-aa8b-0d2009ddb611">
      <UserInfo>
        <DisplayName/>
        <AccountId xsi:nil="true"/>
        <AccountType/>
      </UserInfo>
    </_x0051_C2>
    <_x0051_C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_x0051_C1>
    <Status xmlns="ece3b8bb-3ba7-4e05-aa8b-0d2009ddb611">Post</Status>
  </documentManagement>
</p:properties>
</file>

<file path=customXml/itemProps1.xml><?xml version="1.0" encoding="utf-8"?>
<ds:datastoreItem xmlns:ds="http://schemas.openxmlformats.org/officeDocument/2006/customXml" ds:itemID="{7DF11FC6-4DCA-42A4-ACED-0C4F8E8437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3b8bb-3ba7-4e05-aa8b-0d2009ddb61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71AD987-63EC-40B5-86AB-7D7E941264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93726-1A3D-4C99-AEAC-DF5BD10B808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ce3b8bb-3ba7-4e05-aa8b-0d2009ddb611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519</Words>
  <Application>Microsoft Office PowerPoint</Application>
  <PresentationFormat>On-screen Show (4:3)</PresentationFormat>
  <Paragraphs>137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Accommodating Pets Into Radiological Emergency Reception Center Operations  for Nuclear Power Plant Emergencies  One Florida County’s Approach  </vt:lpstr>
      <vt:lpstr>Palm  Beach County – Host County</vt:lpstr>
      <vt:lpstr>Regulations</vt:lpstr>
      <vt:lpstr>Implementation ‘Strategy’</vt:lpstr>
      <vt:lpstr>FEMA CPG 101 Guidance</vt:lpstr>
      <vt:lpstr>1. Fully Understand the Situation</vt:lpstr>
      <vt:lpstr>2. Form the Appropriate Team</vt:lpstr>
      <vt:lpstr>3. Determine Goals &amp; Objectives</vt:lpstr>
      <vt:lpstr>4. Develop the Draft Plan</vt:lpstr>
      <vt:lpstr>5. Stakeholder Review of Plan</vt:lpstr>
      <vt:lpstr>6. Training-Exercise-Improvement Cycle</vt:lpstr>
      <vt:lpstr>Obstacles to Implementation</vt:lpstr>
      <vt:lpstr>1. Common Understanding of HPSA</vt:lpstr>
      <vt:lpstr>All Other Animals</vt:lpstr>
      <vt:lpstr>2. Lack of NGO Response Training</vt:lpstr>
      <vt:lpstr>3. Lack of Dedicated Equipment</vt:lpstr>
      <vt:lpstr>Areas of Concern</vt:lpstr>
      <vt:lpstr>Areas of Confidence</vt:lpstr>
      <vt:lpstr>Questions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Accommodating Pets Into Radiological Emergency Reception Center Operations for Nuclear Power Plant Emergencies One Florida County’s Approach </dc:title>
  <dc:subject>Accommodating Pets Into Radiological Emergency Reception Center Operations for Nuclear Power Plant Emergencies One Florida County’s Approach </dc:subject>
  <dc:creator>PHREP</dc:creator>
  <cp:keywords>pets; Florida; FEMA guidance; </cp:keywords>
  <cp:lastModifiedBy>kimballl</cp:lastModifiedBy>
  <cp:revision>148</cp:revision>
  <dcterms:created xsi:type="dcterms:W3CDTF">2006-08-16T00:00:00Z</dcterms:created>
  <dcterms:modified xsi:type="dcterms:W3CDTF">2011-05-18T13:38:21Z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634076730</vt:i4>
  </property>
  <property fmtid="{D5CDD505-2E9C-101B-9397-08002B2CF9AE}" pid="3" name="_NewReviewCycle">
    <vt:lpwstr/>
  </property>
  <property fmtid="{D5CDD505-2E9C-101B-9397-08002B2CF9AE}" pid="4" name="_EmailSubject">
    <vt:lpwstr>presentation</vt:lpwstr>
  </property>
  <property fmtid="{D5CDD505-2E9C-101B-9397-08002B2CF9AE}" pid="5" name="_AuthorEmail">
    <vt:lpwstr>mgeier@pbcgov.org</vt:lpwstr>
  </property>
  <property fmtid="{D5CDD505-2E9C-101B-9397-08002B2CF9AE}" pid="6" name="_AuthorEmailDisplayName">
    <vt:lpwstr>Michael Geier</vt:lpwstr>
  </property>
  <property fmtid="{D5CDD505-2E9C-101B-9397-08002B2CF9AE}" pid="7" name="ContentTypeId">
    <vt:lpwstr>0x0101008402C3AEC9A4F64C9A693943DA529FA3</vt:lpwstr>
  </property>
</Properties>
</file>