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4"/>
  </p:sldMasterIdLst>
  <p:notesMasterIdLst>
    <p:notesMasterId r:id="rId24"/>
  </p:notesMasterIdLst>
  <p:sldIdLst>
    <p:sldId id="256" r:id="rId5"/>
    <p:sldId id="278" r:id="rId6"/>
    <p:sldId id="257" r:id="rId7"/>
    <p:sldId id="277" r:id="rId8"/>
    <p:sldId id="258" r:id="rId9"/>
    <p:sldId id="275" r:id="rId10"/>
    <p:sldId id="276" r:id="rId11"/>
    <p:sldId id="265" r:id="rId12"/>
    <p:sldId id="282" r:id="rId13"/>
    <p:sldId id="284" r:id="rId14"/>
    <p:sldId id="279" r:id="rId15"/>
    <p:sldId id="280" r:id="rId16"/>
    <p:sldId id="269" r:id="rId17"/>
    <p:sldId id="270" r:id="rId18"/>
    <p:sldId id="283" r:id="rId19"/>
    <p:sldId id="272" r:id="rId20"/>
    <p:sldId id="285" r:id="rId21"/>
    <p:sldId id="286"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6BB372"/>
    <a:srgbClr val="C154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p:cViewPr varScale="1">
        <p:scale>
          <a:sx n="15" d="100"/>
          <a:sy n="15" d="100"/>
        </p:scale>
        <p:origin x="-1026" y="-108"/>
      </p:cViewPr>
      <p:guideLst>
        <p:guide orient="horz" pos="2160"/>
        <p:guide pos="2880"/>
      </p:guideLst>
    </p:cSldViewPr>
  </p:slideViewPr>
  <p:outlineViewPr>
    <p:cViewPr>
      <p:scale>
        <a:sx n="33" d="100"/>
        <a:sy n="33" d="100"/>
      </p:scale>
      <p:origin x="0" y="312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74082-6061-486C-8678-A2DCD6F299F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446F08F6-A139-4949-A4D9-6E60C44EF0E5}">
      <dgm:prSet phldrT="[Text]"/>
      <dgm:spPr>
        <a:solidFill>
          <a:srgbClr val="0070C0"/>
        </a:solidFill>
      </dgm:spPr>
      <dgm:t>
        <a:bodyPr/>
        <a:lstStyle/>
        <a:p>
          <a:r>
            <a:rPr lang="en-US" dirty="0" smtClean="0"/>
            <a:t>Health </a:t>
          </a:r>
        </a:p>
        <a:p>
          <a:r>
            <a:rPr lang="en-US" dirty="0" smtClean="0"/>
            <a:t>Protection</a:t>
          </a:r>
          <a:endParaRPr lang="en-US" dirty="0"/>
        </a:p>
      </dgm:t>
    </dgm:pt>
    <dgm:pt modelId="{E4F5FB46-D005-4E5B-BC39-1BEA7507700A}" type="parTrans" cxnId="{63812D39-7489-4CDC-B1F3-1BBBA40D4FBD}">
      <dgm:prSet/>
      <dgm:spPr/>
      <dgm:t>
        <a:bodyPr/>
        <a:lstStyle/>
        <a:p>
          <a:endParaRPr lang="en-US"/>
        </a:p>
      </dgm:t>
    </dgm:pt>
    <dgm:pt modelId="{AF6015AC-8CB3-487D-A180-BC3496A7AFF6}" type="sibTrans" cxnId="{63812D39-7489-4CDC-B1F3-1BBBA40D4FBD}">
      <dgm:prSet/>
      <dgm:spPr/>
      <dgm:t>
        <a:bodyPr/>
        <a:lstStyle/>
        <a:p>
          <a:endParaRPr lang="en-US"/>
        </a:p>
      </dgm:t>
    </dgm:pt>
    <dgm:pt modelId="{777E135C-B639-4C03-A4DE-11D9C49DC74A}">
      <dgm:prSet phldrT="[Text]"/>
      <dgm:spPr>
        <a:solidFill>
          <a:srgbClr val="92D050"/>
        </a:solidFill>
      </dgm:spPr>
      <dgm:t>
        <a:bodyPr/>
        <a:lstStyle/>
        <a:p>
          <a:r>
            <a:rPr lang="en-US" dirty="0" smtClean="0"/>
            <a:t>Environmental </a:t>
          </a:r>
        </a:p>
        <a:p>
          <a:r>
            <a:rPr lang="en-US" dirty="0" smtClean="0"/>
            <a:t>Health</a:t>
          </a:r>
          <a:endParaRPr lang="en-US" dirty="0"/>
        </a:p>
      </dgm:t>
    </dgm:pt>
    <dgm:pt modelId="{D5AE0F8C-FD70-46CA-AADD-AED9924ABAE3}" type="parTrans" cxnId="{DE400357-FA14-44BA-AB3E-2C4DAB688FF7}">
      <dgm:prSet/>
      <dgm:spPr/>
      <dgm:t>
        <a:bodyPr/>
        <a:lstStyle/>
        <a:p>
          <a:endParaRPr lang="en-US"/>
        </a:p>
      </dgm:t>
    </dgm:pt>
    <dgm:pt modelId="{7801CB73-7317-405C-BFE3-303D24BCFB38}" type="sibTrans" cxnId="{DE400357-FA14-44BA-AB3E-2C4DAB688FF7}">
      <dgm:prSet/>
      <dgm:spPr/>
      <dgm:t>
        <a:bodyPr/>
        <a:lstStyle/>
        <a:p>
          <a:endParaRPr lang="en-US"/>
        </a:p>
      </dgm:t>
    </dgm:pt>
    <dgm:pt modelId="{C6629BEF-7A5B-4E53-BA26-182C937A45FD}">
      <dgm:prSet phldrT="[Text]"/>
      <dgm:spPr>
        <a:solidFill>
          <a:srgbClr val="FF0000"/>
        </a:solidFill>
      </dgm:spPr>
      <dgm:t>
        <a:bodyPr/>
        <a:lstStyle/>
        <a:p>
          <a:r>
            <a:rPr lang="en-US" dirty="0" smtClean="0"/>
            <a:t>Emergency Planning and Response</a:t>
          </a:r>
          <a:endParaRPr lang="en-US" dirty="0"/>
        </a:p>
      </dgm:t>
    </dgm:pt>
    <dgm:pt modelId="{DAE81B26-DA01-47BE-939A-6D8095ECE4B1}" type="parTrans" cxnId="{200E344E-CA3B-4440-A4CA-45CE99946B44}">
      <dgm:prSet/>
      <dgm:spPr/>
      <dgm:t>
        <a:bodyPr/>
        <a:lstStyle/>
        <a:p>
          <a:endParaRPr lang="en-US"/>
        </a:p>
      </dgm:t>
    </dgm:pt>
    <dgm:pt modelId="{8ABA22CA-391B-4352-841B-03F6C6A6405E}" type="sibTrans" cxnId="{200E344E-CA3B-4440-A4CA-45CE99946B44}">
      <dgm:prSet/>
      <dgm:spPr/>
      <dgm:t>
        <a:bodyPr/>
        <a:lstStyle/>
        <a:p>
          <a:endParaRPr lang="en-US"/>
        </a:p>
      </dgm:t>
    </dgm:pt>
    <dgm:pt modelId="{FBDA056E-B6BA-4D89-B79F-50D9B1D45CE9}">
      <dgm:prSet/>
      <dgm:spPr/>
      <dgm:t>
        <a:bodyPr/>
        <a:lstStyle/>
        <a:p>
          <a:r>
            <a:rPr lang="en-US" dirty="0" smtClean="0"/>
            <a:t>Licensure</a:t>
          </a:r>
          <a:endParaRPr lang="en-US" dirty="0"/>
        </a:p>
      </dgm:t>
    </dgm:pt>
    <dgm:pt modelId="{839298C2-39BB-4969-AC6B-4622EBD93809}" type="parTrans" cxnId="{062499FE-C225-47A6-8224-236C045DCF37}">
      <dgm:prSet/>
      <dgm:spPr/>
      <dgm:t>
        <a:bodyPr/>
        <a:lstStyle/>
        <a:p>
          <a:endParaRPr lang="en-US"/>
        </a:p>
      </dgm:t>
    </dgm:pt>
    <dgm:pt modelId="{6FA23AED-2FE0-4023-A6CC-339D44A47CA0}" type="sibTrans" cxnId="{062499FE-C225-47A6-8224-236C045DCF37}">
      <dgm:prSet/>
      <dgm:spPr/>
      <dgm:t>
        <a:bodyPr/>
        <a:lstStyle/>
        <a:p>
          <a:endParaRPr lang="en-US"/>
        </a:p>
      </dgm:t>
    </dgm:pt>
    <dgm:pt modelId="{59332407-1C15-4B7B-B212-4852F53B877C}" type="pres">
      <dgm:prSet presAssocID="{26974082-6061-486C-8678-A2DCD6F299F0}" presName="diagram" presStyleCnt="0">
        <dgm:presLayoutVars>
          <dgm:chPref val="1"/>
          <dgm:dir/>
          <dgm:animOne val="branch"/>
          <dgm:animLvl val="lvl"/>
          <dgm:resizeHandles val="exact"/>
        </dgm:presLayoutVars>
      </dgm:prSet>
      <dgm:spPr/>
      <dgm:t>
        <a:bodyPr/>
        <a:lstStyle/>
        <a:p>
          <a:endParaRPr lang="en-US"/>
        </a:p>
      </dgm:t>
    </dgm:pt>
    <dgm:pt modelId="{2F75BFA6-86F4-403E-9538-DCDEF7671500}" type="pres">
      <dgm:prSet presAssocID="{446F08F6-A139-4949-A4D9-6E60C44EF0E5}" presName="root1" presStyleCnt="0"/>
      <dgm:spPr/>
    </dgm:pt>
    <dgm:pt modelId="{33FE5B8D-3DB1-4F24-B3EA-E74C49394A34}" type="pres">
      <dgm:prSet presAssocID="{446F08F6-A139-4949-A4D9-6E60C44EF0E5}" presName="LevelOneTextNode" presStyleLbl="node0" presStyleIdx="0" presStyleCnt="1">
        <dgm:presLayoutVars>
          <dgm:chPref val="3"/>
        </dgm:presLayoutVars>
      </dgm:prSet>
      <dgm:spPr/>
      <dgm:t>
        <a:bodyPr/>
        <a:lstStyle/>
        <a:p>
          <a:endParaRPr lang="en-US"/>
        </a:p>
      </dgm:t>
    </dgm:pt>
    <dgm:pt modelId="{E019DF2C-988E-4942-882A-47B4DDEDF9B2}" type="pres">
      <dgm:prSet presAssocID="{446F08F6-A139-4949-A4D9-6E60C44EF0E5}" presName="level2hierChild" presStyleCnt="0"/>
      <dgm:spPr/>
    </dgm:pt>
    <dgm:pt modelId="{B39CE505-296C-4168-B601-27ABEB6091FC}" type="pres">
      <dgm:prSet presAssocID="{D5AE0F8C-FD70-46CA-AADD-AED9924ABAE3}" presName="conn2-1" presStyleLbl="parChTrans1D2" presStyleIdx="0" presStyleCnt="3"/>
      <dgm:spPr/>
      <dgm:t>
        <a:bodyPr/>
        <a:lstStyle/>
        <a:p>
          <a:endParaRPr lang="en-US"/>
        </a:p>
      </dgm:t>
    </dgm:pt>
    <dgm:pt modelId="{E4070A51-D6EE-4FBF-ADBA-B89A78B5C1ED}" type="pres">
      <dgm:prSet presAssocID="{D5AE0F8C-FD70-46CA-AADD-AED9924ABAE3}" presName="connTx" presStyleLbl="parChTrans1D2" presStyleIdx="0" presStyleCnt="3"/>
      <dgm:spPr/>
      <dgm:t>
        <a:bodyPr/>
        <a:lstStyle/>
        <a:p>
          <a:endParaRPr lang="en-US"/>
        </a:p>
      </dgm:t>
    </dgm:pt>
    <dgm:pt modelId="{64F1B8BE-2D2E-44EA-92B6-7CDAC1DE7B5E}" type="pres">
      <dgm:prSet presAssocID="{777E135C-B639-4C03-A4DE-11D9C49DC74A}" presName="root2" presStyleCnt="0"/>
      <dgm:spPr/>
    </dgm:pt>
    <dgm:pt modelId="{AFA3D81A-27A6-4C03-B9E7-F25F3A2DFC84}" type="pres">
      <dgm:prSet presAssocID="{777E135C-B639-4C03-A4DE-11D9C49DC74A}" presName="LevelTwoTextNode" presStyleLbl="node2" presStyleIdx="0" presStyleCnt="3">
        <dgm:presLayoutVars>
          <dgm:chPref val="3"/>
        </dgm:presLayoutVars>
      </dgm:prSet>
      <dgm:spPr/>
      <dgm:t>
        <a:bodyPr/>
        <a:lstStyle/>
        <a:p>
          <a:endParaRPr lang="en-US"/>
        </a:p>
      </dgm:t>
    </dgm:pt>
    <dgm:pt modelId="{5D971DAB-263F-4044-9BED-545E07E94491}" type="pres">
      <dgm:prSet presAssocID="{777E135C-B639-4C03-A4DE-11D9C49DC74A}" presName="level3hierChild" presStyleCnt="0"/>
      <dgm:spPr/>
    </dgm:pt>
    <dgm:pt modelId="{1B3F1D9E-216B-4505-A867-F5979065C398}" type="pres">
      <dgm:prSet presAssocID="{DAE81B26-DA01-47BE-939A-6D8095ECE4B1}" presName="conn2-1" presStyleLbl="parChTrans1D2" presStyleIdx="1" presStyleCnt="3"/>
      <dgm:spPr/>
      <dgm:t>
        <a:bodyPr/>
        <a:lstStyle/>
        <a:p>
          <a:endParaRPr lang="en-US"/>
        </a:p>
      </dgm:t>
    </dgm:pt>
    <dgm:pt modelId="{245C4972-7E90-4FB2-AB89-A2437DB89F6A}" type="pres">
      <dgm:prSet presAssocID="{DAE81B26-DA01-47BE-939A-6D8095ECE4B1}" presName="connTx" presStyleLbl="parChTrans1D2" presStyleIdx="1" presStyleCnt="3"/>
      <dgm:spPr/>
      <dgm:t>
        <a:bodyPr/>
        <a:lstStyle/>
        <a:p>
          <a:endParaRPr lang="en-US"/>
        </a:p>
      </dgm:t>
    </dgm:pt>
    <dgm:pt modelId="{3ADB18BE-F2CE-4DC8-9E73-C59F6F20A035}" type="pres">
      <dgm:prSet presAssocID="{C6629BEF-7A5B-4E53-BA26-182C937A45FD}" presName="root2" presStyleCnt="0"/>
      <dgm:spPr/>
    </dgm:pt>
    <dgm:pt modelId="{A0AB75EB-AC26-46A0-8DA4-0738B8CF96D0}" type="pres">
      <dgm:prSet presAssocID="{C6629BEF-7A5B-4E53-BA26-182C937A45FD}" presName="LevelTwoTextNode" presStyleLbl="node2" presStyleIdx="1" presStyleCnt="3">
        <dgm:presLayoutVars>
          <dgm:chPref val="3"/>
        </dgm:presLayoutVars>
      </dgm:prSet>
      <dgm:spPr/>
      <dgm:t>
        <a:bodyPr/>
        <a:lstStyle/>
        <a:p>
          <a:endParaRPr lang="en-US"/>
        </a:p>
      </dgm:t>
    </dgm:pt>
    <dgm:pt modelId="{98D2AA60-A3E1-4346-BA3A-2EC82C27147E}" type="pres">
      <dgm:prSet presAssocID="{C6629BEF-7A5B-4E53-BA26-182C937A45FD}" presName="level3hierChild" presStyleCnt="0"/>
      <dgm:spPr/>
    </dgm:pt>
    <dgm:pt modelId="{7B152385-8035-4C73-9888-7D227466F808}" type="pres">
      <dgm:prSet presAssocID="{839298C2-39BB-4969-AC6B-4622EBD93809}" presName="conn2-1" presStyleLbl="parChTrans1D2" presStyleIdx="2" presStyleCnt="3"/>
      <dgm:spPr/>
      <dgm:t>
        <a:bodyPr/>
        <a:lstStyle/>
        <a:p>
          <a:endParaRPr lang="en-US"/>
        </a:p>
      </dgm:t>
    </dgm:pt>
    <dgm:pt modelId="{ED654D17-34D5-41B9-9A8F-EFC6F3F753D3}" type="pres">
      <dgm:prSet presAssocID="{839298C2-39BB-4969-AC6B-4622EBD93809}" presName="connTx" presStyleLbl="parChTrans1D2" presStyleIdx="2" presStyleCnt="3"/>
      <dgm:spPr/>
      <dgm:t>
        <a:bodyPr/>
        <a:lstStyle/>
        <a:p>
          <a:endParaRPr lang="en-US"/>
        </a:p>
      </dgm:t>
    </dgm:pt>
    <dgm:pt modelId="{9E40B953-F35B-414A-B299-7ED3AE05B88F}" type="pres">
      <dgm:prSet presAssocID="{FBDA056E-B6BA-4D89-B79F-50D9B1D45CE9}" presName="root2" presStyleCnt="0"/>
      <dgm:spPr/>
    </dgm:pt>
    <dgm:pt modelId="{1434D102-EC91-40CD-A3F0-A1215E2C58E5}" type="pres">
      <dgm:prSet presAssocID="{FBDA056E-B6BA-4D89-B79F-50D9B1D45CE9}" presName="LevelTwoTextNode" presStyleLbl="node2" presStyleIdx="2" presStyleCnt="3">
        <dgm:presLayoutVars>
          <dgm:chPref val="3"/>
        </dgm:presLayoutVars>
      </dgm:prSet>
      <dgm:spPr/>
      <dgm:t>
        <a:bodyPr/>
        <a:lstStyle/>
        <a:p>
          <a:endParaRPr lang="en-US"/>
        </a:p>
      </dgm:t>
    </dgm:pt>
    <dgm:pt modelId="{2321BE8F-C8F4-4C73-92AE-C435DFC38391}" type="pres">
      <dgm:prSet presAssocID="{FBDA056E-B6BA-4D89-B79F-50D9B1D45CE9}" presName="level3hierChild" presStyleCnt="0"/>
      <dgm:spPr/>
    </dgm:pt>
  </dgm:ptLst>
  <dgm:cxnLst>
    <dgm:cxn modelId="{FD92716E-6345-426D-A9C2-ED0CC62CC5A7}" type="presOf" srcId="{446F08F6-A139-4949-A4D9-6E60C44EF0E5}" destId="{33FE5B8D-3DB1-4F24-B3EA-E74C49394A34}" srcOrd="0" destOrd="0" presId="urn:microsoft.com/office/officeart/2005/8/layout/hierarchy2"/>
    <dgm:cxn modelId="{566EA128-1267-4723-B2D4-9907C487062E}" type="presOf" srcId="{DAE81B26-DA01-47BE-939A-6D8095ECE4B1}" destId="{1B3F1D9E-216B-4505-A867-F5979065C398}" srcOrd="0" destOrd="0" presId="urn:microsoft.com/office/officeart/2005/8/layout/hierarchy2"/>
    <dgm:cxn modelId="{A72C538B-1EA8-4780-A39F-043EBF7DF508}" type="presOf" srcId="{839298C2-39BB-4969-AC6B-4622EBD93809}" destId="{7B152385-8035-4C73-9888-7D227466F808}" srcOrd="0" destOrd="0" presId="urn:microsoft.com/office/officeart/2005/8/layout/hierarchy2"/>
    <dgm:cxn modelId="{52F51F7C-2112-44FD-8ACF-496B6E864ABC}" type="presOf" srcId="{26974082-6061-486C-8678-A2DCD6F299F0}" destId="{59332407-1C15-4B7B-B212-4852F53B877C}" srcOrd="0" destOrd="0" presId="urn:microsoft.com/office/officeart/2005/8/layout/hierarchy2"/>
    <dgm:cxn modelId="{1D4A7D9E-1E03-4539-8D44-D46479E5C614}" type="presOf" srcId="{FBDA056E-B6BA-4D89-B79F-50D9B1D45CE9}" destId="{1434D102-EC91-40CD-A3F0-A1215E2C58E5}" srcOrd="0" destOrd="0" presId="urn:microsoft.com/office/officeart/2005/8/layout/hierarchy2"/>
    <dgm:cxn modelId="{200E344E-CA3B-4440-A4CA-45CE99946B44}" srcId="{446F08F6-A139-4949-A4D9-6E60C44EF0E5}" destId="{C6629BEF-7A5B-4E53-BA26-182C937A45FD}" srcOrd="1" destOrd="0" parTransId="{DAE81B26-DA01-47BE-939A-6D8095ECE4B1}" sibTransId="{8ABA22CA-391B-4352-841B-03F6C6A6405E}"/>
    <dgm:cxn modelId="{A7FF2D06-2B95-4E75-9070-817E7F173D65}" type="presOf" srcId="{839298C2-39BB-4969-AC6B-4622EBD93809}" destId="{ED654D17-34D5-41B9-9A8F-EFC6F3F753D3}" srcOrd="1" destOrd="0" presId="urn:microsoft.com/office/officeart/2005/8/layout/hierarchy2"/>
    <dgm:cxn modelId="{BCBE0536-8CBE-4BB3-9B44-11AE6D60062C}" type="presOf" srcId="{C6629BEF-7A5B-4E53-BA26-182C937A45FD}" destId="{A0AB75EB-AC26-46A0-8DA4-0738B8CF96D0}" srcOrd="0" destOrd="0" presId="urn:microsoft.com/office/officeart/2005/8/layout/hierarchy2"/>
    <dgm:cxn modelId="{0ED602E3-A894-411D-9C7E-57679F4CAFFB}" type="presOf" srcId="{777E135C-B639-4C03-A4DE-11D9C49DC74A}" destId="{AFA3D81A-27A6-4C03-B9E7-F25F3A2DFC84}" srcOrd="0" destOrd="0" presId="urn:microsoft.com/office/officeart/2005/8/layout/hierarchy2"/>
    <dgm:cxn modelId="{804B36B9-A726-4581-B44B-A219AB1A0AE7}" type="presOf" srcId="{D5AE0F8C-FD70-46CA-AADD-AED9924ABAE3}" destId="{E4070A51-D6EE-4FBF-ADBA-B89A78B5C1ED}" srcOrd="1" destOrd="0" presId="urn:microsoft.com/office/officeart/2005/8/layout/hierarchy2"/>
    <dgm:cxn modelId="{DE400357-FA14-44BA-AB3E-2C4DAB688FF7}" srcId="{446F08F6-A139-4949-A4D9-6E60C44EF0E5}" destId="{777E135C-B639-4C03-A4DE-11D9C49DC74A}" srcOrd="0" destOrd="0" parTransId="{D5AE0F8C-FD70-46CA-AADD-AED9924ABAE3}" sibTransId="{7801CB73-7317-405C-BFE3-303D24BCFB38}"/>
    <dgm:cxn modelId="{63812D39-7489-4CDC-B1F3-1BBBA40D4FBD}" srcId="{26974082-6061-486C-8678-A2DCD6F299F0}" destId="{446F08F6-A139-4949-A4D9-6E60C44EF0E5}" srcOrd="0" destOrd="0" parTransId="{E4F5FB46-D005-4E5B-BC39-1BEA7507700A}" sibTransId="{AF6015AC-8CB3-487D-A180-BC3496A7AFF6}"/>
    <dgm:cxn modelId="{062499FE-C225-47A6-8224-236C045DCF37}" srcId="{446F08F6-A139-4949-A4D9-6E60C44EF0E5}" destId="{FBDA056E-B6BA-4D89-B79F-50D9B1D45CE9}" srcOrd="2" destOrd="0" parTransId="{839298C2-39BB-4969-AC6B-4622EBD93809}" sibTransId="{6FA23AED-2FE0-4023-A6CC-339D44A47CA0}"/>
    <dgm:cxn modelId="{043FAC41-FDDF-4CD1-9DB3-8A16F30D966E}" type="presOf" srcId="{D5AE0F8C-FD70-46CA-AADD-AED9924ABAE3}" destId="{B39CE505-296C-4168-B601-27ABEB6091FC}" srcOrd="0" destOrd="0" presId="urn:microsoft.com/office/officeart/2005/8/layout/hierarchy2"/>
    <dgm:cxn modelId="{79798E21-6544-47F7-B430-9F663547C706}" type="presOf" srcId="{DAE81B26-DA01-47BE-939A-6D8095ECE4B1}" destId="{245C4972-7E90-4FB2-AB89-A2437DB89F6A}" srcOrd="1" destOrd="0" presId="urn:microsoft.com/office/officeart/2005/8/layout/hierarchy2"/>
    <dgm:cxn modelId="{716C92FB-80B4-4E0A-A8A3-285C95D67809}" type="presParOf" srcId="{59332407-1C15-4B7B-B212-4852F53B877C}" destId="{2F75BFA6-86F4-403E-9538-DCDEF7671500}" srcOrd="0" destOrd="0" presId="urn:microsoft.com/office/officeart/2005/8/layout/hierarchy2"/>
    <dgm:cxn modelId="{CBDD03A0-B591-49ED-AC36-E6A4EE098446}" type="presParOf" srcId="{2F75BFA6-86F4-403E-9538-DCDEF7671500}" destId="{33FE5B8D-3DB1-4F24-B3EA-E74C49394A34}" srcOrd="0" destOrd="0" presId="urn:microsoft.com/office/officeart/2005/8/layout/hierarchy2"/>
    <dgm:cxn modelId="{62ABEBD9-674C-4FF2-8858-1BD91F1FBB6E}" type="presParOf" srcId="{2F75BFA6-86F4-403E-9538-DCDEF7671500}" destId="{E019DF2C-988E-4942-882A-47B4DDEDF9B2}" srcOrd="1" destOrd="0" presId="urn:microsoft.com/office/officeart/2005/8/layout/hierarchy2"/>
    <dgm:cxn modelId="{A5DCFC90-8EC9-406F-B4CE-5330934C1F85}" type="presParOf" srcId="{E019DF2C-988E-4942-882A-47B4DDEDF9B2}" destId="{B39CE505-296C-4168-B601-27ABEB6091FC}" srcOrd="0" destOrd="0" presId="urn:microsoft.com/office/officeart/2005/8/layout/hierarchy2"/>
    <dgm:cxn modelId="{93A9FC1A-7F33-47F6-A1A3-273D12C23DBA}" type="presParOf" srcId="{B39CE505-296C-4168-B601-27ABEB6091FC}" destId="{E4070A51-D6EE-4FBF-ADBA-B89A78B5C1ED}" srcOrd="0" destOrd="0" presId="urn:microsoft.com/office/officeart/2005/8/layout/hierarchy2"/>
    <dgm:cxn modelId="{098DE31B-7928-42B3-80C9-8CA49B4DFC18}" type="presParOf" srcId="{E019DF2C-988E-4942-882A-47B4DDEDF9B2}" destId="{64F1B8BE-2D2E-44EA-92B6-7CDAC1DE7B5E}" srcOrd="1" destOrd="0" presId="urn:microsoft.com/office/officeart/2005/8/layout/hierarchy2"/>
    <dgm:cxn modelId="{4D467CD2-786D-4F8B-AD3A-EBE76B94573B}" type="presParOf" srcId="{64F1B8BE-2D2E-44EA-92B6-7CDAC1DE7B5E}" destId="{AFA3D81A-27A6-4C03-B9E7-F25F3A2DFC84}" srcOrd="0" destOrd="0" presId="urn:microsoft.com/office/officeart/2005/8/layout/hierarchy2"/>
    <dgm:cxn modelId="{99D07572-1B16-4958-A7F3-4C7F410F8DFC}" type="presParOf" srcId="{64F1B8BE-2D2E-44EA-92B6-7CDAC1DE7B5E}" destId="{5D971DAB-263F-4044-9BED-545E07E94491}" srcOrd="1" destOrd="0" presId="urn:microsoft.com/office/officeart/2005/8/layout/hierarchy2"/>
    <dgm:cxn modelId="{037DFCFE-7A00-40FA-8878-24F4FB7ED9A5}" type="presParOf" srcId="{E019DF2C-988E-4942-882A-47B4DDEDF9B2}" destId="{1B3F1D9E-216B-4505-A867-F5979065C398}" srcOrd="2" destOrd="0" presId="urn:microsoft.com/office/officeart/2005/8/layout/hierarchy2"/>
    <dgm:cxn modelId="{416821D5-8E90-417C-B3F2-5DC944236DB7}" type="presParOf" srcId="{1B3F1D9E-216B-4505-A867-F5979065C398}" destId="{245C4972-7E90-4FB2-AB89-A2437DB89F6A}" srcOrd="0" destOrd="0" presId="urn:microsoft.com/office/officeart/2005/8/layout/hierarchy2"/>
    <dgm:cxn modelId="{34E96A2E-0A9B-4137-880D-D01AE45875B5}" type="presParOf" srcId="{E019DF2C-988E-4942-882A-47B4DDEDF9B2}" destId="{3ADB18BE-F2CE-4DC8-9E73-C59F6F20A035}" srcOrd="3" destOrd="0" presId="urn:microsoft.com/office/officeart/2005/8/layout/hierarchy2"/>
    <dgm:cxn modelId="{1E801A41-2681-4843-91CE-F174F0D9E7C2}" type="presParOf" srcId="{3ADB18BE-F2CE-4DC8-9E73-C59F6F20A035}" destId="{A0AB75EB-AC26-46A0-8DA4-0738B8CF96D0}" srcOrd="0" destOrd="0" presId="urn:microsoft.com/office/officeart/2005/8/layout/hierarchy2"/>
    <dgm:cxn modelId="{943063DD-678F-44AE-9786-9CFA1F6B19FF}" type="presParOf" srcId="{3ADB18BE-F2CE-4DC8-9E73-C59F6F20A035}" destId="{98D2AA60-A3E1-4346-BA3A-2EC82C27147E}" srcOrd="1" destOrd="0" presId="urn:microsoft.com/office/officeart/2005/8/layout/hierarchy2"/>
    <dgm:cxn modelId="{A81EFB0A-C8CE-4E0A-B4DF-EEA9D4EBB203}" type="presParOf" srcId="{E019DF2C-988E-4942-882A-47B4DDEDF9B2}" destId="{7B152385-8035-4C73-9888-7D227466F808}" srcOrd="4" destOrd="0" presId="urn:microsoft.com/office/officeart/2005/8/layout/hierarchy2"/>
    <dgm:cxn modelId="{C1BF79E8-1485-460E-BD90-011141D42782}" type="presParOf" srcId="{7B152385-8035-4C73-9888-7D227466F808}" destId="{ED654D17-34D5-41B9-9A8F-EFC6F3F753D3}" srcOrd="0" destOrd="0" presId="urn:microsoft.com/office/officeart/2005/8/layout/hierarchy2"/>
    <dgm:cxn modelId="{94828E5B-9652-407E-BB20-C5778F055AE8}" type="presParOf" srcId="{E019DF2C-988E-4942-882A-47B4DDEDF9B2}" destId="{9E40B953-F35B-414A-B299-7ED3AE05B88F}" srcOrd="5" destOrd="0" presId="urn:microsoft.com/office/officeart/2005/8/layout/hierarchy2"/>
    <dgm:cxn modelId="{833F20E8-9363-4CEE-89D0-52B54724CBAB}" type="presParOf" srcId="{9E40B953-F35B-414A-B299-7ED3AE05B88F}" destId="{1434D102-EC91-40CD-A3F0-A1215E2C58E5}" srcOrd="0" destOrd="0" presId="urn:microsoft.com/office/officeart/2005/8/layout/hierarchy2"/>
    <dgm:cxn modelId="{886CD617-04FA-4991-9BD7-EC33C2EB18FC}" type="presParOf" srcId="{9E40B953-F35B-414A-B299-7ED3AE05B88F}" destId="{2321BE8F-C8F4-4C73-92AE-C435DFC38391}"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951CF8-DC90-4EC4-B99C-26DF7050FEE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7719F0E-6A66-49EE-98B5-649E0F15DA49}">
      <dgm:prSet phldrT="[Text]"/>
      <dgm:spPr>
        <a:solidFill>
          <a:srgbClr val="FF0000"/>
        </a:solidFill>
      </dgm:spPr>
      <dgm:t>
        <a:bodyPr/>
        <a:lstStyle/>
        <a:p>
          <a:r>
            <a:rPr lang="en-US" dirty="0" smtClean="0"/>
            <a:t>Emergency Planning and Response</a:t>
          </a:r>
          <a:endParaRPr lang="en-US" dirty="0"/>
        </a:p>
      </dgm:t>
    </dgm:pt>
    <dgm:pt modelId="{E40E1986-3390-48B4-84A3-0667DA7AEA0A}" type="parTrans" cxnId="{0AB8B65A-D4AA-409A-B9CB-07704F410366}">
      <dgm:prSet/>
      <dgm:spPr/>
      <dgm:t>
        <a:bodyPr/>
        <a:lstStyle/>
        <a:p>
          <a:endParaRPr lang="en-US"/>
        </a:p>
      </dgm:t>
    </dgm:pt>
    <dgm:pt modelId="{AA6FE7D1-92C2-4C83-859B-AFFAABD4795C}" type="sibTrans" cxnId="{0AB8B65A-D4AA-409A-B9CB-07704F410366}">
      <dgm:prSet/>
      <dgm:spPr/>
      <dgm:t>
        <a:bodyPr/>
        <a:lstStyle/>
        <a:p>
          <a:endParaRPr lang="en-US"/>
        </a:p>
      </dgm:t>
    </dgm:pt>
    <dgm:pt modelId="{4BBF53B2-CFB1-4917-97E0-5F4E4AC613CB}" type="asst">
      <dgm:prSet phldrT="[Text]"/>
      <dgm:spPr>
        <a:solidFill>
          <a:srgbClr val="00B0F0"/>
        </a:solidFill>
      </dgm:spPr>
      <dgm:t>
        <a:bodyPr/>
        <a:lstStyle/>
        <a:p>
          <a:r>
            <a:rPr lang="en-US" dirty="0" smtClean="0"/>
            <a:t>Radiological Health</a:t>
          </a:r>
          <a:endParaRPr lang="en-US" dirty="0"/>
        </a:p>
      </dgm:t>
    </dgm:pt>
    <dgm:pt modelId="{959BA2D9-5389-49B4-B62D-8BBAEF07000D}" type="parTrans" cxnId="{BEDADF5E-F729-4219-B18B-55D22F25BD67}">
      <dgm:prSet/>
      <dgm:spPr/>
      <dgm:t>
        <a:bodyPr/>
        <a:lstStyle/>
        <a:p>
          <a:endParaRPr lang="en-US"/>
        </a:p>
      </dgm:t>
    </dgm:pt>
    <dgm:pt modelId="{9FC5677E-BF33-43A7-9781-6202EA911682}" type="sibTrans" cxnId="{BEDADF5E-F729-4219-B18B-55D22F25BD67}">
      <dgm:prSet/>
      <dgm:spPr/>
      <dgm:t>
        <a:bodyPr/>
        <a:lstStyle/>
        <a:p>
          <a:endParaRPr lang="en-US"/>
        </a:p>
      </dgm:t>
    </dgm:pt>
    <dgm:pt modelId="{E3D0496C-62AC-41A9-A22B-A1B3B21D5C9D}">
      <dgm:prSet phldrT="[Text]"/>
      <dgm:spPr/>
      <dgm:t>
        <a:bodyPr/>
        <a:lstStyle/>
        <a:p>
          <a:r>
            <a:rPr lang="en-US" dirty="0" smtClean="0"/>
            <a:t>Planning</a:t>
          </a:r>
          <a:endParaRPr lang="en-US" dirty="0"/>
        </a:p>
      </dgm:t>
    </dgm:pt>
    <dgm:pt modelId="{D2694584-55DE-463A-A79C-394E4F3D0AC0}" type="parTrans" cxnId="{11EB9643-8936-4358-83EB-6799463B1D06}">
      <dgm:prSet/>
      <dgm:spPr/>
      <dgm:t>
        <a:bodyPr/>
        <a:lstStyle/>
        <a:p>
          <a:endParaRPr lang="en-US"/>
        </a:p>
      </dgm:t>
    </dgm:pt>
    <dgm:pt modelId="{B85DF533-4672-4E60-A870-A992D9134337}" type="sibTrans" cxnId="{11EB9643-8936-4358-83EB-6799463B1D06}">
      <dgm:prSet/>
      <dgm:spPr/>
      <dgm:t>
        <a:bodyPr/>
        <a:lstStyle/>
        <a:p>
          <a:endParaRPr lang="en-US"/>
        </a:p>
      </dgm:t>
    </dgm:pt>
    <dgm:pt modelId="{D84C2897-7532-44C4-9540-ABE2FD5592F4}" type="asst">
      <dgm:prSet/>
      <dgm:spPr>
        <a:solidFill>
          <a:srgbClr val="002060"/>
        </a:solidFill>
      </dgm:spPr>
      <dgm:t>
        <a:bodyPr/>
        <a:lstStyle/>
        <a:p>
          <a:r>
            <a:rPr lang="en-US" dirty="0" smtClean="0"/>
            <a:t>Emergency Medical Service</a:t>
          </a:r>
          <a:endParaRPr lang="en-US" dirty="0"/>
        </a:p>
      </dgm:t>
    </dgm:pt>
    <dgm:pt modelId="{155BD9F8-0CC7-4C17-89BC-F21C6290B80C}" type="parTrans" cxnId="{9087D10C-DFBA-4E01-908A-2BEB0B28BD9F}">
      <dgm:prSet/>
      <dgm:spPr/>
      <dgm:t>
        <a:bodyPr/>
        <a:lstStyle/>
        <a:p>
          <a:endParaRPr lang="en-US"/>
        </a:p>
      </dgm:t>
    </dgm:pt>
    <dgm:pt modelId="{73912DB1-D95C-4893-B25C-5FB33AB91CB2}" type="sibTrans" cxnId="{9087D10C-DFBA-4E01-908A-2BEB0B28BD9F}">
      <dgm:prSet/>
      <dgm:spPr/>
      <dgm:t>
        <a:bodyPr/>
        <a:lstStyle/>
        <a:p>
          <a:endParaRPr lang="en-US"/>
        </a:p>
      </dgm:t>
    </dgm:pt>
    <dgm:pt modelId="{2AB3C562-DD76-4F01-A0CD-3BF418D23CB0}">
      <dgm:prSet/>
      <dgm:spPr>
        <a:solidFill>
          <a:srgbClr val="0070C0"/>
        </a:solidFill>
      </dgm:spPr>
      <dgm:t>
        <a:bodyPr/>
        <a:lstStyle/>
        <a:p>
          <a:r>
            <a:rPr lang="en-US" dirty="0" smtClean="0"/>
            <a:t>Logistics</a:t>
          </a:r>
          <a:endParaRPr lang="en-US" dirty="0"/>
        </a:p>
      </dgm:t>
    </dgm:pt>
    <dgm:pt modelId="{2E64A28C-8B05-446B-A8E0-49428BE0824B}" type="parTrans" cxnId="{346D9F9B-F7F5-41D0-A63F-6D6FD6A7E0CC}">
      <dgm:prSet/>
      <dgm:spPr/>
      <dgm:t>
        <a:bodyPr/>
        <a:lstStyle/>
        <a:p>
          <a:endParaRPr lang="en-US"/>
        </a:p>
      </dgm:t>
    </dgm:pt>
    <dgm:pt modelId="{C338B3C2-DD3C-451C-8164-DFC72D974DF5}" type="sibTrans" cxnId="{346D9F9B-F7F5-41D0-A63F-6D6FD6A7E0CC}">
      <dgm:prSet/>
      <dgm:spPr/>
      <dgm:t>
        <a:bodyPr/>
        <a:lstStyle/>
        <a:p>
          <a:endParaRPr lang="en-US"/>
        </a:p>
      </dgm:t>
    </dgm:pt>
    <dgm:pt modelId="{32553ECD-AC4F-4A6D-BBF9-27D4EEAF3EEE}">
      <dgm:prSet/>
      <dgm:spPr>
        <a:solidFill>
          <a:srgbClr val="92D050"/>
        </a:solidFill>
      </dgm:spPr>
      <dgm:t>
        <a:bodyPr/>
        <a:lstStyle/>
        <a:p>
          <a:r>
            <a:rPr lang="en-US" dirty="0" smtClean="0"/>
            <a:t>Finance/Admin</a:t>
          </a:r>
          <a:endParaRPr lang="en-US" dirty="0"/>
        </a:p>
      </dgm:t>
    </dgm:pt>
    <dgm:pt modelId="{E14D31CB-BA0D-4EB0-9C6B-4112B49DA9CF}" type="parTrans" cxnId="{CC8CD078-C148-4CE0-AF40-562101CCE86E}">
      <dgm:prSet/>
      <dgm:spPr/>
      <dgm:t>
        <a:bodyPr/>
        <a:lstStyle/>
        <a:p>
          <a:endParaRPr lang="en-US"/>
        </a:p>
      </dgm:t>
    </dgm:pt>
    <dgm:pt modelId="{B9796282-2A30-406B-B864-ABCCA408791D}" type="sibTrans" cxnId="{CC8CD078-C148-4CE0-AF40-562101CCE86E}">
      <dgm:prSet/>
      <dgm:spPr/>
      <dgm:t>
        <a:bodyPr/>
        <a:lstStyle/>
        <a:p>
          <a:endParaRPr lang="en-US"/>
        </a:p>
      </dgm:t>
    </dgm:pt>
    <dgm:pt modelId="{25454E57-A28D-4E48-9332-36753214D555}">
      <dgm:prSet/>
      <dgm:spPr>
        <a:solidFill>
          <a:srgbClr val="7030A0"/>
        </a:solidFill>
      </dgm:spPr>
      <dgm:t>
        <a:bodyPr/>
        <a:lstStyle/>
        <a:p>
          <a:r>
            <a:rPr lang="en-US" dirty="0" smtClean="0"/>
            <a:t>Operations</a:t>
          </a:r>
          <a:endParaRPr lang="en-US" dirty="0"/>
        </a:p>
      </dgm:t>
    </dgm:pt>
    <dgm:pt modelId="{41149C99-8C12-4546-B1CE-0E8F2F9CDF45}" type="parTrans" cxnId="{BD432DA6-6982-4A89-8202-1E357AE76D6E}">
      <dgm:prSet/>
      <dgm:spPr/>
      <dgm:t>
        <a:bodyPr/>
        <a:lstStyle/>
        <a:p>
          <a:endParaRPr lang="en-US"/>
        </a:p>
      </dgm:t>
    </dgm:pt>
    <dgm:pt modelId="{2035D8AD-9429-42DB-8479-577FA4162A4C}" type="sibTrans" cxnId="{BD432DA6-6982-4A89-8202-1E357AE76D6E}">
      <dgm:prSet/>
      <dgm:spPr/>
      <dgm:t>
        <a:bodyPr/>
        <a:lstStyle/>
        <a:p>
          <a:endParaRPr lang="en-US"/>
        </a:p>
      </dgm:t>
    </dgm:pt>
    <dgm:pt modelId="{565D66F0-7233-458D-AE82-3D1FE002274B}" type="pres">
      <dgm:prSet presAssocID="{CE951CF8-DC90-4EC4-B99C-26DF7050FEE9}" presName="hierChild1" presStyleCnt="0">
        <dgm:presLayoutVars>
          <dgm:orgChart val="1"/>
          <dgm:chPref val="1"/>
          <dgm:dir/>
          <dgm:animOne val="branch"/>
          <dgm:animLvl val="lvl"/>
          <dgm:resizeHandles/>
        </dgm:presLayoutVars>
      </dgm:prSet>
      <dgm:spPr/>
      <dgm:t>
        <a:bodyPr/>
        <a:lstStyle/>
        <a:p>
          <a:endParaRPr lang="en-US"/>
        </a:p>
      </dgm:t>
    </dgm:pt>
    <dgm:pt modelId="{428A8AC5-D099-4FB0-89BB-9DEE102521DD}" type="pres">
      <dgm:prSet presAssocID="{57719F0E-6A66-49EE-98B5-649E0F15DA49}" presName="hierRoot1" presStyleCnt="0">
        <dgm:presLayoutVars>
          <dgm:hierBranch val="init"/>
        </dgm:presLayoutVars>
      </dgm:prSet>
      <dgm:spPr/>
    </dgm:pt>
    <dgm:pt modelId="{DD9A42D3-EA44-45AF-BE76-8416984ED203}" type="pres">
      <dgm:prSet presAssocID="{57719F0E-6A66-49EE-98B5-649E0F15DA49}" presName="rootComposite1" presStyleCnt="0"/>
      <dgm:spPr/>
    </dgm:pt>
    <dgm:pt modelId="{7C6236F3-FD9E-4EE8-8EF9-57AB807CBF89}" type="pres">
      <dgm:prSet presAssocID="{57719F0E-6A66-49EE-98B5-649E0F15DA49}" presName="rootText1" presStyleLbl="node0" presStyleIdx="0" presStyleCnt="1" custLinFactNeighborX="1501" custLinFactNeighborY="-2603">
        <dgm:presLayoutVars>
          <dgm:chPref val="3"/>
        </dgm:presLayoutVars>
      </dgm:prSet>
      <dgm:spPr/>
      <dgm:t>
        <a:bodyPr/>
        <a:lstStyle/>
        <a:p>
          <a:endParaRPr lang="en-US"/>
        </a:p>
      </dgm:t>
    </dgm:pt>
    <dgm:pt modelId="{B7301E37-B9D3-47DC-B265-0AFAF9E36A64}" type="pres">
      <dgm:prSet presAssocID="{57719F0E-6A66-49EE-98B5-649E0F15DA49}" presName="rootConnector1" presStyleLbl="node1" presStyleIdx="0" presStyleCnt="0"/>
      <dgm:spPr/>
      <dgm:t>
        <a:bodyPr/>
        <a:lstStyle/>
        <a:p>
          <a:endParaRPr lang="en-US"/>
        </a:p>
      </dgm:t>
    </dgm:pt>
    <dgm:pt modelId="{EA75E2E1-1C42-42D2-AF6C-F9025A636740}" type="pres">
      <dgm:prSet presAssocID="{57719F0E-6A66-49EE-98B5-649E0F15DA49}" presName="hierChild2" presStyleCnt="0"/>
      <dgm:spPr/>
    </dgm:pt>
    <dgm:pt modelId="{5FB78F96-F5A2-4675-96A4-B0F183EDFD3D}" type="pres">
      <dgm:prSet presAssocID="{41149C99-8C12-4546-B1CE-0E8F2F9CDF45}" presName="Name37" presStyleLbl="parChTrans1D2" presStyleIdx="0" presStyleCnt="6"/>
      <dgm:spPr/>
      <dgm:t>
        <a:bodyPr/>
        <a:lstStyle/>
        <a:p>
          <a:endParaRPr lang="en-US"/>
        </a:p>
      </dgm:t>
    </dgm:pt>
    <dgm:pt modelId="{0537AEF4-A714-47FF-8DE3-15585D96B461}" type="pres">
      <dgm:prSet presAssocID="{25454E57-A28D-4E48-9332-36753214D555}" presName="hierRoot2" presStyleCnt="0">
        <dgm:presLayoutVars>
          <dgm:hierBranch val="init"/>
        </dgm:presLayoutVars>
      </dgm:prSet>
      <dgm:spPr/>
    </dgm:pt>
    <dgm:pt modelId="{15213AE0-C04A-457A-8370-0CD37F15A808}" type="pres">
      <dgm:prSet presAssocID="{25454E57-A28D-4E48-9332-36753214D555}" presName="rootComposite" presStyleCnt="0"/>
      <dgm:spPr/>
    </dgm:pt>
    <dgm:pt modelId="{CFBBCDD6-685F-4C45-B083-314607535A69}" type="pres">
      <dgm:prSet presAssocID="{25454E57-A28D-4E48-9332-36753214D555}" presName="rootText" presStyleLbl="node2" presStyleIdx="0" presStyleCnt="4" custScaleY="39724" custLinFactX="21729" custLinFactNeighborX="100000" custLinFactNeighborY="-392">
        <dgm:presLayoutVars>
          <dgm:chPref val="3"/>
        </dgm:presLayoutVars>
      </dgm:prSet>
      <dgm:spPr/>
      <dgm:t>
        <a:bodyPr/>
        <a:lstStyle/>
        <a:p>
          <a:endParaRPr lang="en-US"/>
        </a:p>
      </dgm:t>
    </dgm:pt>
    <dgm:pt modelId="{3ED5B44D-AA11-4ACE-9B4F-ADB9D47A3758}" type="pres">
      <dgm:prSet presAssocID="{25454E57-A28D-4E48-9332-36753214D555}" presName="rootConnector" presStyleLbl="node2" presStyleIdx="0" presStyleCnt="4"/>
      <dgm:spPr/>
      <dgm:t>
        <a:bodyPr/>
        <a:lstStyle/>
        <a:p>
          <a:endParaRPr lang="en-US"/>
        </a:p>
      </dgm:t>
    </dgm:pt>
    <dgm:pt modelId="{B8F54666-1C7B-4337-8234-76F9DAB14B2E}" type="pres">
      <dgm:prSet presAssocID="{25454E57-A28D-4E48-9332-36753214D555}" presName="hierChild4" presStyleCnt="0"/>
      <dgm:spPr/>
    </dgm:pt>
    <dgm:pt modelId="{8EF54416-4811-4201-81E8-DC4E807443F6}" type="pres">
      <dgm:prSet presAssocID="{25454E57-A28D-4E48-9332-36753214D555}" presName="hierChild5" presStyleCnt="0"/>
      <dgm:spPr/>
    </dgm:pt>
    <dgm:pt modelId="{EF5354BD-3AA6-4975-86C8-04E054383AFA}" type="pres">
      <dgm:prSet presAssocID="{D2694584-55DE-463A-A79C-394E4F3D0AC0}" presName="Name37" presStyleLbl="parChTrans1D2" presStyleIdx="1" presStyleCnt="6"/>
      <dgm:spPr/>
      <dgm:t>
        <a:bodyPr/>
        <a:lstStyle/>
        <a:p>
          <a:endParaRPr lang="en-US"/>
        </a:p>
      </dgm:t>
    </dgm:pt>
    <dgm:pt modelId="{C06D93AD-8894-447F-9964-83D75343D322}" type="pres">
      <dgm:prSet presAssocID="{E3D0496C-62AC-41A9-A22B-A1B3B21D5C9D}" presName="hierRoot2" presStyleCnt="0">
        <dgm:presLayoutVars>
          <dgm:hierBranch val="init"/>
        </dgm:presLayoutVars>
      </dgm:prSet>
      <dgm:spPr/>
    </dgm:pt>
    <dgm:pt modelId="{8F65B5BF-452C-466C-9021-88D0B5683908}" type="pres">
      <dgm:prSet presAssocID="{E3D0496C-62AC-41A9-A22B-A1B3B21D5C9D}" presName="rootComposite" presStyleCnt="0"/>
      <dgm:spPr/>
    </dgm:pt>
    <dgm:pt modelId="{E91E22C8-558B-486F-BEE8-1A2B8267740B}" type="pres">
      <dgm:prSet presAssocID="{E3D0496C-62AC-41A9-A22B-A1B3B21D5C9D}" presName="rootText" presStyleLbl="node2" presStyleIdx="1" presStyleCnt="4" custScaleY="34110" custLinFactNeighborX="729" custLinFactNeighborY="74257">
        <dgm:presLayoutVars>
          <dgm:chPref val="3"/>
        </dgm:presLayoutVars>
      </dgm:prSet>
      <dgm:spPr/>
      <dgm:t>
        <a:bodyPr/>
        <a:lstStyle/>
        <a:p>
          <a:endParaRPr lang="en-US"/>
        </a:p>
      </dgm:t>
    </dgm:pt>
    <dgm:pt modelId="{59A2276D-9754-4A90-BECB-CDE7C944C655}" type="pres">
      <dgm:prSet presAssocID="{E3D0496C-62AC-41A9-A22B-A1B3B21D5C9D}" presName="rootConnector" presStyleLbl="node2" presStyleIdx="1" presStyleCnt="4"/>
      <dgm:spPr/>
      <dgm:t>
        <a:bodyPr/>
        <a:lstStyle/>
        <a:p>
          <a:endParaRPr lang="en-US"/>
        </a:p>
      </dgm:t>
    </dgm:pt>
    <dgm:pt modelId="{361FA2F9-C897-4811-8E12-5109CDFF50D1}" type="pres">
      <dgm:prSet presAssocID="{E3D0496C-62AC-41A9-A22B-A1B3B21D5C9D}" presName="hierChild4" presStyleCnt="0"/>
      <dgm:spPr/>
    </dgm:pt>
    <dgm:pt modelId="{90F6F4DD-24C7-437F-8E3B-D72DE5433FB3}" type="pres">
      <dgm:prSet presAssocID="{E3D0496C-62AC-41A9-A22B-A1B3B21D5C9D}" presName="hierChild5" presStyleCnt="0"/>
      <dgm:spPr/>
    </dgm:pt>
    <dgm:pt modelId="{92CB46BD-5745-4467-8F34-045B28594999}" type="pres">
      <dgm:prSet presAssocID="{2E64A28C-8B05-446B-A8E0-49428BE0824B}" presName="Name37" presStyleLbl="parChTrans1D2" presStyleIdx="2" presStyleCnt="6"/>
      <dgm:spPr/>
      <dgm:t>
        <a:bodyPr/>
        <a:lstStyle/>
        <a:p>
          <a:endParaRPr lang="en-US"/>
        </a:p>
      </dgm:t>
    </dgm:pt>
    <dgm:pt modelId="{DB142330-40D7-4532-A5E9-C6C827AF4182}" type="pres">
      <dgm:prSet presAssocID="{2AB3C562-DD76-4F01-A0CD-3BF418D23CB0}" presName="hierRoot2" presStyleCnt="0">
        <dgm:presLayoutVars>
          <dgm:hierBranch val="init"/>
        </dgm:presLayoutVars>
      </dgm:prSet>
      <dgm:spPr/>
    </dgm:pt>
    <dgm:pt modelId="{8A446DFE-7D95-45B8-9C37-D11E7532ECAF}" type="pres">
      <dgm:prSet presAssocID="{2AB3C562-DD76-4F01-A0CD-3BF418D23CB0}" presName="rootComposite" presStyleCnt="0"/>
      <dgm:spPr/>
    </dgm:pt>
    <dgm:pt modelId="{E490917F-6E6E-445B-8110-003D60569D93}" type="pres">
      <dgm:prSet presAssocID="{2AB3C562-DD76-4F01-A0CD-3BF418D23CB0}" presName="rootText" presStyleLbl="node2" presStyleIdx="2" presStyleCnt="4" custScaleY="39724">
        <dgm:presLayoutVars>
          <dgm:chPref val="3"/>
        </dgm:presLayoutVars>
      </dgm:prSet>
      <dgm:spPr/>
      <dgm:t>
        <a:bodyPr/>
        <a:lstStyle/>
        <a:p>
          <a:endParaRPr lang="en-US"/>
        </a:p>
      </dgm:t>
    </dgm:pt>
    <dgm:pt modelId="{61895422-CCEA-4DA7-953B-382580C72875}" type="pres">
      <dgm:prSet presAssocID="{2AB3C562-DD76-4F01-A0CD-3BF418D23CB0}" presName="rootConnector" presStyleLbl="node2" presStyleIdx="2" presStyleCnt="4"/>
      <dgm:spPr/>
      <dgm:t>
        <a:bodyPr/>
        <a:lstStyle/>
        <a:p>
          <a:endParaRPr lang="en-US"/>
        </a:p>
      </dgm:t>
    </dgm:pt>
    <dgm:pt modelId="{7098E6AF-B519-490A-8348-CC30BEE11703}" type="pres">
      <dgm:prSet presAssocID="{2AB3C562-DD76-4F01-A0CD-3BF418D23CB0}" presName="hierChild4" presStyleCnt="0"/>
      <dgm:spPr/>
    </dgm:pt>
    <dgm:pt modelId="{0803021A-C592-469C-8589-C41DB775387B}" type="pres">
      <dgm:prSet presAssocID="{2AB3C562-DD76-4F01-A0CD-3BF418D23CB0}" presName="hierChild5" presStyleCnt="0"/>
      <dgm:spPr/>
    </dgm:pt>
    <dgm:pt modelId="{3C0AFA03-1C4D-461A-BB0B-CB627C933DD6}" type="pres">
      <dgm:prSet presAssocID="{E14D31CB-BA0D-4EB0-9C6B-4112B49DA9CF}" presName="Name37" presStyleLbl="parChTrans1D2" presStyleIdx="3" presStyleCnt="6"/>
      <dgm:spPr/>
      <dgm:t>
        <a:bodyPr/>
        <a:lstStyle/>
        <a:p>
          <a:endParaRPr lang="en-US"/>
        </a:p>
      </dgm:t>
    </dgm:pt>
    <dgm:pt modelId="{E7F0AD0E-153E-40F8-B4A1-F98ABCD2A57C}" type="pres">
      <dgm:prSet presAssocID="{32553ECD-AC4F-4A6D-BBF9-27D4EEAF3EEE}" presName="hierRoot2" presStyleCnt="0">
        <dgm:presLayoutVars>
          <dgm:hierBranch val="init"/>
        </dgm:presLayoutVars>
      </dgm:prSet>
      <dgm:spPr/>
    </dgm:pt>
    <dgm:pt modelId="{8D588EC3-1A9B-4596-99AA-095F10458106}" type="pres">
      <dgm:prSet presAssocID="{32553ECD-AC4F-4A6D-BBF9-27D4EEAF3EEE}" presName="rootComposite" presStyleCnt="0"/>
      <dgm:spPr/>
    </dgm:pt>
    <dgm:pt modelId="{1C1F167B-75FC-455F-A0BB-8B34096D9C4C}" type="pres">
      <dgm:prSet presAssocID="{32553ECD-AC4F-4A6D-BBF9-27D4EEAF3EEE}" presName="rootText" presStyleLbl="node2" presStyleIdx="3" presStyleCnt="4" custScaleY="39724" custLinFactX="-23369" custLinFactNeighborX="-100000" custLinFactNeighborY="73588">
        <dgm:presLayoutVars>
          <dgm:chPref val="3"/>
        </dgm:presLayoutVars>
      </dgm:prSet>
      <dgm:spPr/>
      <dgm:t>
        <a:bodyPr/>
        <a:lstStyle/>
        <a:p>
          <a:endParaRPr lang="en-US"/>
        </a:p>
      </dgm:t>
    </dgm:pt>
    <dgm:pt modelId="{CF83B7D9-51B5-48ED-BFE1-B18ECBB99E99}" type="pres">
      <dgm:prSet presAssocID="{32553ECD-AC4F-4A6D-BBF9-27D4EEAF3EEE}" presName="rootConnector" presStyleLbl="node2" presStyleIdx="3" presStyleCnt="4"/>
      <dgm:spPr/>
      <dgm:t>
        <a:bodyPr/>
        <a:lstStyle/>
        <a:p>
          <a:endParaRPr lang="en-US"/>
        </a:p>
      </dgm:t>
    </dgm:pt>
    <dgm:pt modelId="{1E0DF1C2-4C0E-430D-A4E0-2F0EC4553025}" type="pres">
      <dgm:prSet presAssocID="{32553ECD-AC4F-4A6D-BBF9-27D4EEAF3EEE}" presName="hierChild4" presStyleCnt="0"/>
      <dgm:spPr/>
    </dgm:pt>
    <dgm:pt modelId="{BF47DC83-322E-49FA-8114-4E8CF4659D33}" type="pres">
      <dgm:prSet presAssocID="{32553ECD-AC4F-4A6D-BBF9-27D4EEAF3EEE}" presName="hierChild5" presStyleCnt="0"/>
      <dgm:spPr/>
    </dgm:pt>
    <dgm:pt modelId="{AC8AD77B-034A-4AE6-848D-9E01FCC7BF2C}" type="pres">
      <dgm:prSet presAssocID="{57719F0E-6A66-49EE-98B5-649E0F15DA49}" presName="hierChild3" presStyleCnt="0"/>
      <dgm:spPr/>
    </dgm:pt>
    <dgm:pt modelId="{972EC354-AF89-4A1E-B2AA-C871F104DE56}" type="pres">
      <dgm:prSet presAssocID="{959BA2D9-5389-49B4-B62D-8BBAEF07000D}" presName="Name111" presStyleLbl="parChTrans1D2" presStyleIdx="4" presStyleCnt="6"/>
      <dgm:spPr/>
      <dgm:t>
        <a:bodyPr/>
        <a:lstStyle/>
        <a:p>
          <a:endParaRPr lang="en-US"/>
        </a:p>
      </dgm:t>
    </dgm:pt>
    <dgm:pt modelId="{08A3CACE-EB80-4D7A-8811-31197DB5E065}" type="pres">
      <dgm:prSet presAssocID="{4BBF53B2-CFB1-4917-97E0-5F4E4AC613CB}" presName="hierRoot3" presStyleCnt="0">
        <dgm:presLayoutVars>
          <dgm:hierBranch val="init"/>
        </dgm:presLayoutVars>
      </dgm:prSet>
      <dgm:spPr/>
    </dgm:pt>
    <dgm:pt modelId="{AFE11B7F-27E5-4943-AD80-2F949988DDFC}" type="pres">
      <dgm:prSet presAssocID="{4BBF53B2-CFB1-4917-97E0-5F4E4AC613CB}" presName="rootComposite3" presStyleCnt="0"/>
      <dgm:spPr/>
    </dgm:pt>
    <dgm:pt modelId="{E571F34E-3BC1-4863-9020-E71E6D63CFD4}" type="pres">
      <dgm:prSet presAssocID="{4BBF53B2-CFB1-4917-97E0-5F4E4AC613CB}" presName="rootText3" presStyleLbl="asst1" presStyleIdx="0" presStyleCnt="2">
        <dgm:presLayoutVars>
          <dgm:chPref val="3"/>
        </dgm:presLayoutVars>
      </dgm:prSet>
      <dgm:spPr/>
      <dgm:t>
        <a:bodyPr/>
        <a:lstStyle/>
        <a:p>
          <a:endParaRPr lang="en-US"/>
        </a:p>
      </dgm:t>
    </dgm:pt>
    <dgm:pt modelId="{F4B3D664-3008-4E1D-A5D3-117F3E13D0F6}" type="pres">
      <dgm:prSet presAssocID="{4BBF53B2-CFB1-4917-97E0-5F4E4AC613CB}" presName="rootConnector3" presStyleLbl="asst1" presStyleIdx="0" presStyleCnt="2"/>
      <dgm:spPr/>
      <dgm:t>
        <a:bodyPr/>
        <a:lstStyle/>
        <a:p>
          <a:endParaRPr lang="en-US"/>
        </a:p>
      </dgm:t>
    </dgm:pt>
    <dgm:pt modelId="{F60D4511-A66D-4C3B-A2CD-65136A821245}" type="pres">
      <dgm:prSet presAssocID="{4BBF53B2-CFB1-4917-97E0-5F4E4AC613CB}" presName="hierChild6" presStyleCnt="0"/>
      <dgm:spPr/>
    </dgm:pt>
    <dgm:pt modelId="{96D12B3E-C27A-4B4F-91EB-41A122DC9AEA}" type="pres">
      <dgm:prSet presAssocID="{4BBF53B2-CFB1-4917-97E0-5F4E4AC613CB}" presName="hierChild7" presStyleCnt="0"/>
      <dgm:spPr/>
    </dgm:pt>
    <dgm:pt modelId="{ED7591E1-B704-4BBA-836E-731B457EA40A}" type="pres">
      <dgm:prSet presAssocID="{155BD9F8-0CC7-4C17-89BC-F21C6290B80C}" presName="Name111" presStyleLbl="parChTrans1D2" presStyleIdx="5" presStyleCnt="6"/>
      <dgm:spPr/>
      <dgm:t>
        <a:bodyPr/>
        <a:lstStyle/>
        <a:p>
          <a:endParaRPr lang="en-US"/>
        </a:p>
      </dgm:t>
    </dgm:pt>
    <dgm:pt modelId="{147CDA86-3A5E-4CDD-A9A9-E9CA5B1E6779}" type="pres">
      <dgm:prSet presAssocID="{D84C2897-7532-44C4-9540-ABE2FD5592F4}" presName="hierRoot3" presStyleCnt="0">
        <dgm:presLayoutVars>
          <dgm:hierBranch val="init"/>
        </dgm:presLayoutVars>
      </dgm:prSet>
      <dgm:spPr/>
    </dgm:pt>
    <dgm:pt modelId="{29DB7B91-FA4A-4BDA-82AB-A0FD6D365936}" type="pres">
      <dgm:prSet presAssocID="{D84C2897-7532-44C4-9540-ABE2FD5592F4}" presName="rootComposite3" presStyleCnt="0"/>
      <dgm:spPr/>
    </dgm:pt>
    <dgm:pt modelId="{8CC33C16-2BE7-48F2-A8E5-B3DE41E42AF4}" type="pres">
      <dgm:prSet presAssocID="{D84C2897-7532-44C4-9540-ABE2FD5592F4}" presName="rootText3" presStyleLbl="asst1" presStyleIdx="1" presStyleCnt="2">
        <dgm:presLayoutVars>
          <dgm:chPref val="3"/>
        </dgm:presLayoutVars>
      </dgm:prSet>
      <dgm:spPr/>
      <dgm:t>
        <a:bodyPr/>
        <a:lstStyle/>
        <a:p>
          <a:endParaRPr lang="en-US"/>
        </a:p>
      </dgm:t>
    </dgm:pt>
    <dgm:pt modelId="{BA7A6857-9D05-422E-9FEF-50910D99589B}" type="pres">
      <dgm:prSet presAssocID="{D84C2897-7532-44C4-9540-ABE2FD5592F4}" presName="rootConnector3" presStyleLbl="asst1" presStyleIdx="1" presStyleCnt="2"/>
      <dgm:spPr/>
      <dgm:t>
        <a:bodyPr/>
        <a:lstStyle/>
        <a:p>
          <a:endParaRPr lang="en-US"/>
        </a:p>
      </dgm:t>
    </dgm:pt>
    <dgm:pt modelId="{D5614026-F7FC-4DCE-A2FC-EA18B99833BD}" type="pres">
      <dgm:prSet presAssocID="{D84C2897-7532-44C4-9540-ABE2FD5592F4}" presName="hierChild6" presStyleCnt="0"/>
      <dgm:spPr/>
    </dgm:pt>
    <dgm:pt modelId="{AB0B5D22-1B96-4468-BFCF-31880FDBC0C2}" type="pres">
      <dgm:prSet presAssocID="{D84C2897-7532-44C4-9540-ABE2FD5592F4}" presName="hierChild7" presStyleCnt="0"/>
      <dgm:spPr/>
    </dgm:pt>
  </dgm:ptLst>
  <dgm:cxnLst>
    <dgm:cxn modelId="{EB6B1D39-5AD7-45A6-A16E-5C9296C36C22}" type="presOf" srcId="{E3D0496C-62AC-41A9-A22B-A1B3B21D5C9D}" destId="{59A2276D-9754-4A90-BECB-CDE7C944C655}" srcOrd="1" destOrd="0" presId="urn:microsoft.com/office/officeart/2005/8/layout/orgChart1"/>
    <dgm:cxn modelId="{BDFCBA61-8978-4E2C-AB04-A1B700266C62}" type="presOf" srcId="{25454E57-A28D-4E48-9332-36753214D555}" destId="{3ED5B44D-AA11-4ACE-9B4F-ADB9D47A3758}" srcOrd="1" destOrd="0" presId="urn:microsoft.com/office/officeart/2005/8/layout/orgChart1"/>
    <dgm:cxn modelId="{CE92E87D-C9B5-4B1B-ADF6-F61B506E11A3}" type="presOf" srcId="{CE951CF8-DC90-4EC4-B99C-26DF7050FEE9}" destId="{565D66F0-7233-458D-AE82-3D1FE002274B}" srcOrd="0" destOrd="0" presId="urn:microsoft.com/office/officeart/2005/8/layout/orgChart1"/>
    <dgm:cxn modelId="{346D9F9B-F7F5-41D0-A63F-6D6FD6A7E0CC}" srcId="{57719F0E-6A66-49EE-98B5-649E0F15DA49}" destId="{2AB3C562-DD76-4F01-A0CD-3BF418D23CB0}" srcOrd="4" destOrd="0" parTransId="{2E64A28C-8B05-446B-A8E0-49428BE0824B}" sibTransId="{C338B3C2-DD3C-451C-8164-DFC72D974DF5}"/>
    <dgm:cxn modelId="{23496CD7-9023-4073-8D80-D381DAD3500F}" type="presOf" srcId="{4BBF53B2-CFB1-4917-97E0-5F4E4AC613CB}" destId="{F4B3D664-3008-4E1D-A5D3-117F3E13D0F6}" srcOrd="1" destOrd="0" presId="urn:microsoft.com/office/officeart/2005/8/layout/orgChart1"/>
    <dgm:cxn modelId="{8CE6C9CD-519D-46D0-A0AD-0FEEBCD0B721}" type="presOf" srcId="{E14D31CB-BA0D-4EB0-9C6B-4112B49DA9CF}" destId="{3C0AFA03-1C4D-461A-BB0B-CB627C933DD6}" srcOrd="0" destOrd="0" presId="urn:microsoft.com/office/officeart/2005/8/layout/orgChart1"/>
    <dgm:cxn modelId="{CC8CD078-C148-4CE0-AF40-562101CCE86E}" srcId="{57719F0E-6A66-49EE-98B5-649E0F15DA49}" destId="{32553ECD-AC4F-4A6D-BBF9-27D4EEAF3EEE}" srcOrd="5" destOrd="0" parTransId="{E14D31CB-BA0D-4EB0-9C6B-4112B49DA9CF}" sibTransId="{B9796282-2A30-406B-B864-ABCCA408791D}"/>
    <dgm:cxn modelId="{BD686648-68B2-4289-B6EB-4BCE198FFC36}" type="presOf" srcId="{41149C99-8C12-4546-B1CE-0E8F2F9CDF45}" destId="{5FB78F96-F5A2-4675-96A4-B0F183EDFD3D}" srcOrd="0" destOrd="0" presId="urn:microsoft.com/office/officeart/2005/8/layout/orgChart1"/>
    <dgm:cxn modelId="{FE39BE03-14B5-4764-8701-8A9A2C5C4893}" type="presOf" srcId="{4BBF53B2-CFB1-4917-97E0-5F4E4AC613CB}" destId="{E571F34E-3BC1-4863-9020-E71E6D63CFD4}" srcOrd="0" destOrd="0" presId="urn:microsoft.com/office/officeart/2005/8/layout/orgChart1"/>
    <dgm:cxn modelId="{1768AA0C-1A2C-4025-85E4-AB0A3FD73615}" type="presOf" srcId="{E3D0496C-62AC-41A9-A22B-A1B3B21D5C9D}" destId="{E91E22C8-558B-486F-BEE8-1A2B8267740B}" srcOrd="0" destOrd="0" presId="urn:microsoft.com/office/officeart/2005/8/layout/orgChart1"/>
    <dgm:cxn modelId="{1A107F11-9AB3-4F73-8914-EB1A1D835E9D}" type="presOf" srcId="{2AB3C562-DD76-4F01-A0CD-3BF418D23CB0}" destId="{E490917F-6E6E-445B-8110-003D60569D93}" srcOrd="0" destOrd="0" presId="urn:microsoft.com/office/officeart/2005/8/layout/orgChart1"/>
    <dgm:cxn modelId="{BEDADF5E-F729-4219-B18B-55D22F25BD67}" srcId="{57719F0E-6A66-49EE-98B5-649E0F15DA49}" destId="{4BBF53B2-CFB1-4917-97E0-5F4E4AC613CB}" srcOrd="0" destOrd="0" parTransId="{959BA2D9-5389-49B4-B62D-8BBAEF07000D}" sibTransId="{9FC5677E-BF33-43A7-9781-6202EA911682}"/>
    <dgm:cxn modelId="{36B3382C-3230-41BE-911F-6F0344DC2B99}" type="presOf" srcId="{D84C2897-7532-44C4-9540-ABE2FD5592F4}" destId="{BA7A6857-9D05-422E-9FEF-50910D99589B}" srcOrd="1" destOrd="0" presId="urn:microsoft.com/office/officeart/2005/8/layout/orgChart1"/>
    <dgm:cxn modelId="{198D9AC6-7080-4089-9E46-3B1A76633F4F}" type="presOf" srcId="{32553ECD-AC4F-4A6D-BBF9-27D4EEAF3EEE}" destId="{CF83B7D9-51B5-48ED-BFE1-B18ECBB99E99}" srcOrd="1" destOrd="0" presId="urn:microsoft.com/office/officeart/2005/8/layout/orgChart1"/>
    <dgm:cxn modelId="{507EB51F-E873-4908-AAFA-A8650C1FB0D8}" type="presOf" srcId="{32553ECD-AC4F-4A6D-BBF9-27D4EEAF3EEE}" destId="{1C1F167B-75FC-455F-A0BB-8B34096D9C4C}" srcOrd="0" destOrd="0" presId="urn:microsoft.com/office/officeart/2005/8/layout/orgChart1"/>
    <dgm:cxn modelId="{8EA8F8BD-FB1F-4EAD-99D6-16FAC918B2BB}" type="presOf" srcId="{D2694584-55DE-463A-A79C-394E4F3D0AC0}" destId="{EF5354BD-3AA6-4975-86C8-04E054383AFA}" srcOrd="0" destOrd="0" presId="urn:microsoft.com/office/officeart/2005/8/layout/orgChart1"/>
    <dgm:cxn modelId="{BD432DA6-6982-4A89-8202-1E357AE76D6E}" srcId="{57719F0E-6A66-49EE-98B5-649E0F15DA49}" destId="{25454E57-A28D-4E48-9332-36753214D555}" srcOrd="2" destOrd="0" parTransId="{41149C99-8C12-4546-B1CE-0E8F2F9CDF45}" sibTransId="{2035D8AD-9429-42DB-8479-577FA4162A4C}"/>
    <dgm:cxn modelId="{7A06CB9D-A3D4-4961-8A4A-5F88BC0E2503}" type="presOf" srcId="{155BD9F8-0CC7-4C17-89BC-F21C6290B80C}" destId="{ED7591E1-B704-4BBA-836E-731B457EA40A}" srcOrd="0" destOrd="0" presId="urn:microsoft.com/office/officeart/2005/8/layout/orgChart1"/>
    <dgm:cxn modelId="{8996926C-185C-4BFE-9EDE-39889341CCE3}" type="presOf" srcId="{57719F0E-6A66-49EE-98B5-649E0F15DA49}" destId="{7C6236F3-FD9E-4EE8-8EF9-57AB807CBF89}" srcOrd="0" destOrd="0" presId="urn:microsoft.com/office/officeart/2005/8/layout/orgChart1"/>
    <dgm:cxn modelId="{FD3D502F-6251-4C6B-AB9D-8188EC84CB92}" type="presOf" srcId="{959BA2D9-5389-49B4-B62D-8BBAEF07000D}" destId="{972EC354-AF89-4A1E-B2AA-C871F104DE56}" srcOrd="0" destOrd="0" presId="urn:microsoft.com/office/officeart/2005/8/layout/orgChart1"/>
    <dgm:cxn modelId="{11EB9643-8936-4358-83EB-6799463B1D06}" srcId="{57719F0E-6A66-49EE-98B5-649E0F15DA49}" destId="{E3D0496C-62AC-41A9-A22B-A1B3B21D5C9D}" srcOrd="3" destOrd="0" parTransId="{D2694584-55DE-463A-A79C-394E4F3D0AC0}" sibTransId="{B85DF533-4672-4E60-A870-A992D9134337}"/>
    <dgm:cxn modelId="{321C4C70-FCB7-4F2D-AD07-2FF5DF67C603}" type="presOf" srcId="{57719F0E-6A66-49EE-98B5-649E0F15DA49}" destId="{B7301E37-B9D3-47DC-B265-0AFAF9E36A64}" srcOrd="1" destOrd="0" presId="urn:microsoft.com/office/officeart/2005/8/layout/orgChart1"/>
    <dgm:cxn modelId="{9087D10C-DFBA-4E01-908A-2BEB0B28BD9F}" srcId="{57719F0E-6A66-49EE-98B5-649E0F15DA49}" destId="{D84C2897-7532-44C4-9540-ABE2FD5592F4}" srcOrd="1" destOrd="0" parTransId="{155BD9F8-0CC7-4C17-89BC-F21C6290B80C}" sibTransId="{73912DB1-D95C-4893-B25C-5FB33AB91CB2}"/>
    <dgm:cxn modelId="{F6438475-0C92-490B-AED5-98EABB0F10B8}" type="presOf" srcId="{2E64A28C-8B05-446B-A8E0-49428BE0824B}" destId="{92CB46BD-5745-4467-8F34-045B28594999}" srcOrd="0" destOrd="0" presId="urn:microsoft.com/office/officeart/2005/8/layout/orgChart1"/>
    <dgm:cxn modelId="{929AFC6C-33C6-431E-A9A0-80A92B348A1E}" type="presOf" srcId="{25454E57-A28D-4E48-9332-36753214D555}" destId="{CFBBCDD6-685F-4C45-B083-314607535A69}" srcOrd="0" destOrd="0" presId="urn:microsoft.com/office/officeart/2005/8/layout/orgChart1"/>
    <dgm:cxn modelId="{84201862-CF26-4EF5-A914-ACBCB9FE8688}" type="presOf" srcId="{2AB3C562-DD76-4F01-A0CD-3BF418D23CB0}" destId="{61895422-CCEA-4DA7-953B-382580C72875}" srcOrd="1" destOrd="0" presId="urn:microsoft.com/office/officeart/2005/8/layout/orgChart1"/>
    <dgm:cxn modelId="{1A3CC1E9-5C63-4BDA-B951-4AA92CF87401}" type="presOf" srcId="{D84C2897-7532-44C4-9540-ABE2FD5592F4}" destId="{8CC33C16-2BE7-48F2-A8E5-B3DE41E42AF4}" srcOrd="0" destOrd="0" presId="urn:microsoft.com/office/officeart/2005/8/layout/orgChart1"/>
    <dgm:cxn modelId="{0AB8B65A-D4AA-409A-B9CB-07704F410366}" srcId="{CE951CF8-DC90-4EC4-B99C-26DF7050FEE9}" destId="{57719F0E-6A66-49EE-98B5-649E0F15DA49}" srcOrd="0" destOrd="0" parTransId="{E40E1986-3390-48B4-84A3-0667DA7AEA0A}" sibTransId="{AA6FE7D1-92C2-4C83-859B-AFFAABD4795C}"/>
    <dgm:cxn modelId="{1D18B903-2125-4243-81A7-F6BA4C2CDD41}" type="presParOf" srcId="{565D66F0-7233-458D-AE82-3D1FE002274B}" destId="{428A8AC5-D099-4FB0-89BB-9DEE102521DD}" srcOrd="0" destOrd="0" presId="urn:microsoft.com/office/officeart/2005/8/layout/orgChart1"/>
    <dgm:cxn modelId="{26E5F749-A39A-4D7B-9713-0AA509A1C333}" type="presParOf" srcId="{428A8AC5-D099-4FB0-89BB-9DEE102521DD}" destId="{DD9A42D3-EA44-45AF-BE76-8416984ED203}" srcOrd="0" destOrd="0" presId="urn:microsoft.com/office/officeart/2005/8/layout/orgChart1"/>
    <dgm:cxn modelId="{D66C8052-EBC8-42C3-8D79-7AB82BCDC048}" type="presParOf" srcId="{DD9A42D3-EA44-45AF-BE76-8416984ED203}" destId="{7C6236F3-FD9E-4EE8-8EF9-57AB807CBF89}" srcOrd="0" destOrd="0" presId="urn:microsoft.com/office/officeart/2005/8/layout/orgChart1"/>
    <dgm:cxn modelId="{573E166D-AD36-408B-842F-2D8F112CB972}" type="presParOf" srcId="{DD9A42D3-EA44-45AF-BE76-8416984ED203}" destId="{B7301E37-B9D3-47DC-B265-0AFAF9E36A64}" srcOrd="1" destOrd="0" presId="urn:microsoft.com/office/officeart/2005/8/layout/orgChart1"/>
    <dgm:cxn modelId="{3F8058C5-7DA9-4B2F-A401-C1833286E511}" type="presParOf" srcId="{428A8AC5-D099-4FB0-89BB-9DEE102521DD}" destId="{EA75E2E1-1C42-42D2-AF6C-F9025A636740}" srcOrd="1" destOrd="0" presId="urn:microsoft.com/office/officeart/2005/8/layout/orgChart1"/>
    <dgm:cxn modelId="{74F70E35-73B6-4B9F-80F3-EE5A87D8CC7E}" type="presParOf" srcId="{EA75E2E1-1C42-42D2-AF6C-F9025A636740}" destId="{5FB78F96-F5A2-4675-96A4-B0F183EDFD3D}" srcOrd="0" destOrd="0" presId="urn:microsoft.com/office/officeart/2005/8/layout/orgChart1"/>
    <dgm:cxn modelId="{E5DB5AAC-3AE5-4D62-93AA-04301F1E4B95}" type="presParOf" srcId="{EA75E2E1-1C42-42D2-AF6C-F9025A636740}" destId="{0537AEF4-A714-47FF-8DE3-15585D96B461}" srcOrd="1" destOrd="0" presId="urn:microsoft.com/office/officeart/2005/8/layout/orgChart1"/>
    <dgm:cxn modelId="{9A9EBE3F-E90B-46C3-B292-8D5261054E20}" type="presParOf" srcId="{0537AEF4-A714-47FF-8DE3-15585D96B461}" destId="{15213AE0-C04A-457A-8370-0CD37F15A808}" srcOrd="0" destOrd="0" presId="urn:microsoft.com/office/officeart/2005/8/layout/orgChart1"/>
    <dgm:cxn modelId="{E9C44281-F752-453B-B6C4-13873E5525A3}" type="presParOf" srcId="{15213AE0-C04A-457A-8370-0CD37F15A808}" destId="{CFBBCDD6-685F-4C45-B083-314607535A69}" srcOrd="0" destOrd="0" presId="urn:microsoft.com/office/officeart/2005/8/layout/orgChart1"/>
    <dgm:cxn modelId="{8493A2FF-E98D-48F8-BF0B-4450E5CD442A}" type="presParOf" srcId="{15213AE0-C04A-457A-8370-0CD37F15A808}" destId="{3ED5B44D-AA11-4ACE-9B4F-ADB9D47A3758}" srcOrd="1" destOrd="0" presId="urn:microsoft.com/office/officeart/2005/8/layout/orgChart1"/>
    <dgm:cxn modelId="{F03E3E6B-E942-4623-B177-4D61C916D052}" type="presParOf" srcId="{0537AEF4-A714-47FF-8DE3-15585D96B461}" destId="{B8F54666-1C7B-4337-8234-76F9DAB14B2E}" srcOrd="1" destOrd="0" presId="urn:microsoft.com/office/officeart/2005/8/layout/orgChart1"/>
    <dgm:cxn modelId="{D023243C-7E84-49FD-8093-7676F99E2AF9}" type="presParOf" srcId="{0537AEF4-A714-47FF-8DE3-15585D96B461}" destId="{8EF54416-4811-4201-81E8-DC4E807443F6}" srcOrd="2" destOrd="0" presId="urn:microsoft.com/office/officeart/2005/8/layout/orgChart1"/>
    <dgm:cxn modelId="{FF6BC78A-9745-4AFC-AD46-DA693CB0A557}" type="presParOf" srcId="{EA75E2E1-1C42-42D2-AF6C-F9025A636740}" destId="{EF5354BD-3AA6-4975-86C8-04E054383AFA}" srcOrd="2" destOrd="0" presId="urn:microsoft.com/office/officeart/2005/8/layout/orgChart1"/>
    <dgm:cxn modelId="{6C59DEB5-24AB-4D27-BBFB-8A89E0D66054}" type="presParOf" srcId="{EA75E2E1-1C42-42D2-AF6C-F9025A636740}" destId="{C06D93AD-8894-447F-9964-83D75343D322}" srcOrd="3" destOrd="0" presId="urn:microsoft.com/office/officeart/2005/8/layout/orgChart1"/>
    <dgm:cxn modelId="{95EA5896-E08C-48AF-92EA-4BBF370A811D}" type="presParOf" srcId="{C06D93AD-8894-447F-9964-83D75343D322}" destId="{8F65B5BF-452C-466C-9021-88D0B5683908}" srcOrd="0" destOrd="0" presId="urn:microsoft.com/office/officeart/2005/8/layout/orgChart1"/>
    <dgm:cxn modelId="{7DD8B492-A662-4F8A-B09E-E41B00C57AEC}" type="presParOf" srcId="{8F65B5BF-452C-466C-9021-88D0B5683908}" destId="{E91E22C8-558B-486F-BEE8-1A2B8267740B}" srcOrd="0" destOrd="0" presId="urn:microsoft.com/office/officeart/2005/8/layout/orgChart1"/>
    <dgm:cxn modelId="{768EA5A7-05DE-4E0E-A95C-82EC52607A80}" type="presParOf" srcId="{8F65B5BF-452C-466C-9021-88D0B5683908}" destId="{59A2276D-9754-4A90-BECB-CDE7C944C655}" srcOrd="1" destOrd="0" presId="urn:microsoft.com/office/officeart/2005/8/layout/orgChart1"/>
    <dgm:cxn modelId="{35A7A85F-B370-47C9-8845-F6C13B490A5F}" type="presParOf" srcId="{C06D93AD-8894-447F-9964-83D75343D322}" destId="{361FA2F9-C897-4811-8E12-5109CDFF50D1}" srcOrd="1" destOrd="0" presId="urn:microsoft.com/office/officeart/2005/8/layout/orgChart1"/>
    <dgm:cxn modelId="{4F8C52AA-6F22-4295-8A41-C8E4E88265AB}" type="presParOf" srcId="{C06D93AD-8894-447F-9964-83D75343D322}" destId="{90F6F4DD-24C7-437F-8E3B-D72DE5433FB3}" srcOrd="2" destOrd="0" presId="urn:microsoft.com/office/officeart/2005/8/layout/orgChart1"/>
    <dgm:cxn modelId="{16ADECF4-7D54-4E55-BBB1-516E0C42096D}" type="presParOf" srcId="{EA75E2E1-1C42-42D2-AF6C-F9025A636740}" destId="{92CB46BD-5745-4467-8F34-045B28594999}" srcOrd="4" destOrd="0" presId="urn:microsoft.com/office/officeart/2005/8/layout/orgChart1"/>
    <dgm:cxn modelId="{5C3A1910-BBF8-4C50-B9A7-69775D36B2FD}" type="presParOf" srcId="{EA75E2E1-1C42-42D2-AF6C-F9025A636740}" destId="{DB142330-40D7-4532-A5E9-C6C827AF4182}" srcOrd="5" destOrd="0" presId="urn:microsoft.com/office/officeart/2005/8/layout/orgChart1"/>
    <dgm:cxn modelId="{40DC589E-789A-4719-89CE-0A1B656D173D}" type="presParOf" srcId="{DB142330-40D7-4532-A5E9-C6C827AF4182}" destId="{8A446DFE-7D95-45B8-9C37-D11E7532ECAF}" srcOrd="0" destOrd="0" presId="urn:microsoft.com/office/officeart/2005/8/layout/orgChart1"/>
    <dgm:cxn modelId="{EABEF543-997B-432F-AB78-75F21AEE3EB7}" type="presParOf" srcId="{8A446DFE-7D95-45B8-9C37-D11E7532ECAF}" destId="{E490917F-6E6E-445B-8110-003D60569D93}" srcOrd="0" destOrd="0" presId="urn:microsoft.com/office/officeart/2005/8/layout/orgChart1"/>
    <dgm:cxn modelId="{1736D087-5130-46AC-A138-8602B901ED91}" type="presParOf" srcId="{8A446DFE-7D95-45B8-9C37-D11E7532ECAF}" destId="{61895422-CCEA-4DA7-953B-382580C72875}" srcOrd="1" destOrd="0" presId="urn:microsoft.com/office/officeart/2005/8/layout/orgChart1"/>
    <dgm:cxn modelId="{84F03CCC-4A84-4D9A-95CE-8B1416E0C786}" type="presParOf" srcId="{DB142330-40D7-4532-A5E9-C6C827AF4182}" destId="{7098E6AF-B519-490A-8348-CC30BEE11703}" srcOrd="1" destOrd="0" presId="urn:microsoft.com/office/officeart/2005/8/layout/orgChart1"/>
    <dgm:cxn modelId="{D35431E1-CCCF-45C0-B041-3397998BCE70}" type="presParOf" srcId="{DB142330-40D7-4532-A5E9-C6C827AF4182}" destId="{0803021A-C592-469C-8589-C41DB775387B}" srcOrd="2" destOrd="0" presId="urn:microsoft.com/office/officeart/2005/8/layout/orgChart1"/>
    <dgm:cxn modelId="{913DC9A6-E28A-4026-81BA-50FCFE4D54C3}" type="presParOf" srcId="{EA75E2E1-1C42-42D2-AF6C-F9025A636740}" destId="{3C0AFA03-1C4D-461A-BB0B-CB627C933DD6}" srcOrd="6" destOrd="0" presId="urn:microsoft.com/office/officeart/2005/8/layout/orgChart1"/>
    <dgm:cxn modelId="{521EAF91-D025-46CE-BACD-B2A10C165F33}" type="presParOf" srcId="{EA75E2E1-1C42-42D2-AF6C-F9025A636740}" destId="{E7F0AD0E-153E-40F8-B4A1-F98ABCD2A57C}" srcOrd="7" destOrd="0" presId="urn:microsoft.com/office/officeart/2005/8/layout/orgChart1"/>
    <dgm:cxn modelId="{AFDFBF0A-EE6E-473B-B24B-6C13F7A9F319}" type="presParOf" srcId="{E7F0AD0E-153E-40F8-B4A1-F98ABCD2A57C}" destId="{8D588EC3-1A9B-4596-99AA-095F10458106}" srcOrd="0" destOrd="0" presId="urn:microsoft.com/office/officeart/2005/8/layout/orgChart1"/>
    <dgm:cxn modelId="{77AC8DB7-7542-405B-B3EB-B39FD53CA91D}" type="presParOf" srcId="{8D588EC3-1A9B-4596-99AA-095F10458106}" destId="{1C1F167B-75FC-455F-A0BB-8B34096D9C4C}" srcOrd="0" destOrd="0" presId="urn:microsoft.com/office/officeart/2005/8/layout/orgChart1"/>
    <dgm:cxn modelId="{5C3EB788-3AEE-4D50-8B04-0325F48B6E62}" type="presParOf" srcId="{8D588EC3-1A9B-4596-99AA-095F10458106}" destId="{CF83B7D9-51B5-48ED-BFE1-B18ECBB99E99}" srcOrd="1" destOrd="0" presId="urn:microsoft.com/office/officeart/2005/8/layout/orgChart1"/>
    <dgm:cxn modelId="{A13A08E8-120C-4310-A4C8-9B27F354BF81}" type="presParOf" srcId="{E7F0AD0E-153E-40F8-B4A1-F98ABCD2A57C}" destId="{1E0DF1C2-4C0E-430D-A4E0-2F0EC4553025}" srcOrd="1" destOrd="0" presId="urn:microsoft.com/office/officeart/2005/8/layout/orgChart1"/>
    <dgm:cxn modelId="{69692F4A-C680-4465-8450-B25E4EE1C10D}" type="presParOf" srcId="{E7F0AD0E-153E-40F8-B4A1-F98ABCD2A57C}" destId="{BF47DC83-322E-49FA-8114-4E8CF4659D33}" srcOrd="2" destOrd="0" presId="urn:microsoft.com/office/officeart/2005/8/layout/orgChart1"/>
    <dgm:cxn modelId="{E0C6393D-E8A0-4949-A9A2-09C6B6D7DCFD}" type="presParOf" srcId="{428A8AC5-D099-4FB0-89BB-9DEE102521DD}" destId="{AC8AD77B-034A-4AE6-848D-9E01FCC7BF2C}" srcOrd="2" destOrd="0" presId="urn:microsoft.com/office/officeart/2005/8/layout/orgChart1"/>
    <dgm:cxn modelId="{7C5A7A03-4964-4B10-BC9A-25121699314F}" type="presParOf" srcId="{AC8AD77B-034A-4AE6-848D-9E01FCC7BF2C}" destId="{972EC354-AF89-4A1E-B2AA-C871F104DE56}" srcOrd="0" destOrd="0" presId="urn:microsoft.com/office/officeart/2005/8/layout/orgChart1"/>
    <dgm:cxn modelId="{1B50D76E-C0B0-4361-93CB-A99D7F538DA9}" type="presParOf" srcId="{AC8AD77B-034A-4AE6-848D-9E01FCC7BF2C}" destId="{08A3CACE-EB80-4D7A-8811-31197DB5E065}" srcOrd="1" destOrd="0" presId="urn:microsoft.com/office/officeart/2005/8/layout/orgChart1"/>
    <dgm:cxn modelId="{2D91DF73-0FA5-41FD-95A4-96D043893337}" type="presParOf" srcId="{08A3CACE-EB80-4D7A-8811-31197DB5E065}" destId="{AFE11B7F-27E5-4943-AD80-2F949988DDFC}" srcOrd="0" destOrd="0" presId="urn:microsoft.com/office/officeart/2005/8/layout/orgChart1"/>
    <dgm:cxn modelId="{AB58B499-0F51-480B-8B2B-3DE130480978}" type="presParOf" srcId="{AFE11B7F-27E5-4943-AD80-2F949988DDFC}" destId="{E571F34E-3BC1-4863-9020-E71E6D63CFD4}" srcOrd="0" destOrd="0" presId="urn:microsoft.com/office/officeart/2005/8/layout/orgChart1"/>
    <dgm:cxn modelId="{05762903-9FB2-4370-A343-F5821D633618}" type="presParOf" srcId="{AFE11B7F-27E5-4943-AD80-2F949988DDFC}" destId="{F4B3D664-3008-4E1D-A5D3-117F3E13D0F6}" srcOrd="1" destOrd="0" presId="urn:microsoft.com/office/officeart/2005/8/layout/orgChart1"/>
    <dgm:cxn modelId="{022F5320-4CA8-4F3F-B7DE-B2012E2577D3}" type="presParOf" srcId="{08A3CACE-EB80-4D7A-8811-31197DB5E065}" destId="{F60D4511-A66D-4C3B-A2CD-65136A821245}" srcOrd="1" destOrd="0" presId="urn:microsoft.com/office/officeart/2005/8/layout/orgChart1"/>
    <dgm:cxn modelId="{AE8D7DE2-554A-4904-B0F1-5CB7C0859473}" type="presParOf" srcId="{08A3CACE-EB80-4D7A-8811-31197DB5E065}" destId="{96D12B3E-C27A-4B4F-91EB-41A122DC9AEA}" srcOrd="2" destOrd="0" presId="urn:microsoft.com/office/officeart/2005/8/layout/orgChart1"/>
    <dgm:cxn modelId="{01826338-7107-456D-9767-B3858F9D10A1}" type="presParOf" srcId="{AC8AD77B-034A-4AE6-848D-9E01FCC7BF2C}" destId="{ED7591E1-B704-4BBA-836E-731B457EA40A}" srcOrd="2" destOrd="0" presId="urn:microsoft.com/office/officeart/2005/8/layout/orgChart1"/>
    <dgm:cxn modelId="{DE894ABC-E6BF-4E7B-BDE4-782B484D9A68}" type="presParOf" srcId="{AC8AD77B-034A-4AE6-848D-9E01FCC7BF2C}" destId="{147CDA86-3A5E-4CDD-A9A9-E9CA5B1E6779}" srcOrd="3" destOrd="0" presId="urn:microsoft.com/office/officeart/2005/8/layout/orgChart1"/>
    <dgm:cxn modelId="{FD5F4FA3-9B05-4AFE-A9EA-C9A59C2758FB}" type="presParOf" srcId="{147CDA86-3A5E-4CDD-A9A9-E9CA5B1E6779}" destId="{29DB7B91-FA4A-4BDA-82AB-A0FD6D365936}" srcOrd="0" destOrd="0" presId="urn:microsoft.com/office/officeart/2005/8/layout/orgChart1"/>
    <dgm:cxn modelId="{3A46CB3B-F3F2-4591-97BB-C88FDD3B24F2}" type="presParOf" srcId="{29DB7B91-FA4A-4BDA-82AB-A0FD6D365936}" destId="{8CC33C16-2BE7-48F2-A8E5-B3DE41E42AF4}" srcOrd="0" destOrd="0" presId="urn:microsoft.com/office/officeart/2005/8/layout/orgChart1"/>
    <dgm:cxn modelId="{440A7B39-10E7-4D62-B713-B24402675596}" type="presParOf" srcId="{29DB7B91-FA4A-4BDA-82AB-A0FD6D365936}" destId="{BA7A6857-9D05-422E-9FEF-50910D99589B}" srcOrd="1" destOrd="0" presId="urn:microsoft.com/office/officeart/2005/8/layout/orgChart1"/>
    <dgm:cxn modelId="{1FD7357E-8624-4464-848C-8C038B750237}" type="presParOf" srcId="{147CDA86-3A5E-4CDD-A9A9-E9CA5B1E6779}" destId="{D5614026-F7FC-4DCE-A2FC-EA18B99833BD}" srcOrd="1" destOrd="0" presId="urn:microsoft.com/office/officeart/2005/8/layout/orgChart1"/>
    <dgm:cxn modelId="{F5CF5788-1977-4FEF-A346-5F9FF77AF4D3}" type="presParOf" srcId="{147CDA86-3A5E-4CDD-A9A9-E9CA5B1E6779}" destId="{AB0B5D22-1B96-4468-BFCF-31880FDBC0C2}"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4ACB2-701F-41EA-A019-912C22ACAF8B}" type="datetimeFigureOut">
              <a:rPr lang="en-US" smtClean="0"/>
              <a:pPr/>
              <a:t>5/18/2011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FEC30-1128-402F-A537-261A0094B3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smtClean="0"/>
              <a:t>Many of us have read the recent report on State-Level Emergency Preparedness and Response Capabilities</a:t>
            </a:r>
            <a:r>
              <a:rPr lang="en-US" sz="1800" b="1" baseline="0" dirty="0" smtClean="0"/>
              <a:t> related to radiation  emergencies.  </a:t>
            </a:r>
          </a:p>
          <a:p>
            <a:endParaRPr lang="en-US" sz="1800" b="1" baseline="0" dirty="0" smtClean="0"/>
          </a:p>
          <a:p>
            <a:r>
              <a:rPr lang="en-US" sz="1800" b="1" baseline="0" dirty="0" smtClean="0"/>
              <a:t>The report showed that there are substantial gaps in preparedness for a major radiation emergency.</a:t>
            </a:r>
          </a:p>
          <a:p>
            <a:endParaRPr lang="en-US" sz="1800" b="1" baseline="0" dirty="0" smtClean="0"/>
          </a:p>
          <a:p>
            <a:r>
              <a:rPr lang="en-US" sz="1800" b="1" baseline="0" dirty="0" smtClean="0"/>
              <a:t>I would like to spend a few minutes to share with you my perspective, a state perspective on these gaps.  Please recognize that in MS we are centralized public health meaning that all local public health departments work for and or employees of the state public health department.  Further, our Radiological Health department is centralized in Public Health.</a:t>
            </a:r>
          </a:p>
          <a:p>
            <a:endParaRPr lang="en-US" sz="1800" b="1" baseline="0" dirty="0" smtClean="0"/>
          </a:p>
        </p:txBody>
      </p:sp>
      <p:sp>
        <p:nvSpPr>
          <p:cNvPr id="4" name="Slide Number Placeholder 3"/>
          <p:cNvSpPr>
            <a:spLocks noGrp="1"/>
          </p:cNvSpPr>
          <p:nvPr>
            <p:ph type="sldNum" sz="quarter" idx="10"/>
          </p:nvPr>
        </p:nvSpPr>
        <p:spPr/>
        <p:txBody>
          <a:bodyPr/>
          <a:lstStyle/>
          <a:p>
            <a:fld id="{00CFEC30-1128-402F-A537-261A0094B3D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planning, integration</a:t>
            </a:r>
            <a:r>
              <a:rPr lang="en-US" baseline="0" dirty="0" smtClean="0"/>
              <a:t> and collaboration is paramount to our ability to be efficient, effective and timely in our responses.</a:t>
            </a:r>
            <a:endParaRPr lang="en-US" dirty="0"/>
          </a:p>
        </p:txBody>
      </p:sp>
      <p:sp>
        <p:nvSpPr>
          <p:cNvPr id="4" name="Slide Number Placeholder 3"/>
          <p:cNvSpPr>
            <a:spLocks noGrp="1"/>
          </p:cNvSpPr>
          <p:nvPr>
            <p:ph type="sldNum" sz="quarter" idx="10"/>
          </p:nvPr>
        </p:nvSpPr>
        <p:spPr/>
        <p:txBody>
          <a:bodyPr/>
          <a:lstStyle/>
          <a:p>
            <a:fld id="{00CFEC30-1128-402F-A537-261A0094B3D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REP states probably have more radiologic</a:t>
            </a:r>
            <a:r>
              <a:rPr lang="en-US" baseline="0" dirty="0" smtClean="0"/>
              <a:t> staffing than other states there is just not enough staff to get it all done.  Mississippi has 1 health physicists on staff for every 187000 persons in MS.  He or she will be busy in a nuclear or radiologic emergency.  Mississippi is working to develop a Radiological Medical Reserve Corps to provide additional surge capacity but there is very limited funding to develop these resources.  As I stated earlier in many cases the radiation control program may not be in public health.</a:t>
            </a:r>
            <a:endParaRPr lang="en-US" dirty="0"/>
          </a:p>
        </p:txBody>
      </p:sp>
      <p:sp>
        <p:nvSpPr>
          <p:cNvPr id="4" name="Slide Number Placeholder 3"/>
          <p:cNvSpPr>
            <a:spLocks noGrp="1"/>
          </p:cNvSpPr>
          <p:nvPr>
            <p:ph type="sldNum" sz="quarter" idx="10"/>
          </p:nvPr>
        </p:nvSpPr>
        <p:spPr/>
        <p:txBody>
          <a:bodyPr/>
          <a:lstStyle/>
          <a:p>
            <a:fld id="{00CFEC30-1128-402F-A537-261A0094B3D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been fortunate in Mississippi</a:t>
            </a:r>
            <a:r>
              <a:rPr lang="en-US" baseline="0" dirty="0" smtClean="0"/>
              <a:t> to be successful in organizing the Office of Health Protection where the Director of Health Protection also serves as the Public Health Preparedness Director and has the various programs of Environmental Health – food safety, water, milk etc., Emergency Planning and Response and the state survey agency for health care facilities, child care and professional licensure.</a:t>
            </a:r>
            <a:endParaRPr lang="en-US" dirty="0"/>
          </a:p>
        </p:txBody>
      </p:sp>
      <p:sp>
        <p:nvSpPr>
          <p:cNvPr id="4" name="Slide Number Placeholder 3"/>
          <p:cNvSpPr>
            <a:spLocks noGrp="1"/>
          </p:cNvSpPr>
          <p:nvPr>
            <p:ph type="sldNum" sz="quarter" idx="10"/>
          </p:nvPr>
        </p:nvSpPr>
        <p:spPr/>
        <p:txBody>
          <a:bodyPr/>
          <a:lstStyle/>
          <a:p>
            <a:fld id="{00CFEC30-1128-402F-A537-261A0094B3D8}"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Mississippi is fortunate that our radiological health department is in the same organization as public health preparedness and hospital preparedness. </a:t>
            </a:r>
          </a:p>
          <a:p>
            <a:endParaRPr lang="en-US" baseline="0" dirty="0" smtClean="0"/>
          </a:p>
          <a:p>
            <a:r>
              <a:rPr lang="en-US" baseline="0" dirty="0" smtClean="0"/>
              <a:t>As such we can work together for better planning and coordination in radiological health and other public health functions. </a:t>
            </a:r>
          </a:p>
          <a:p>
            <a:endParaRPr lang="en-US" baseline="0" dirty="0" smtClean="0"/>
          </a:p>
        </p:txBody>
      </p:sp>
      <p:sp>
        <p:nvSpPr>
          <p:cNvPr id="4" name="Slide Number Placeholder 3"/>
          <p:cNvSpPr>
            <a:spLocks noGrp="1"/>
          </p:cNvSpPr>
          <p:nvPr>
            <p:ph type="sldNum" sz="quarter" idx="10"/>
          </p:nvPr>
        </p:nvSpPr>
        <p:spPr/>
        <p:txBody>
          <a:bodyPr/>
          <a:lstStyle/>
          <a:p>
            <a:fld id="{00CFEC30-1128-402F-A537-261A0094B3D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shortage of resources are more than just health physicists.  There</a:t>
            </a:r>
            <a:r>
              <a:rPr lang="en-US" baseline="0" dirty="0" smtClean="0"/>
              <a:t> are also shortages of epidemiologists, </a:t>
            </a:r>
            <a:r>
              <a:rPr lang="en-US" baseline="0" dirty="0" err="1" smtClean="0"/>
              <a:t>radiochemists</a:t>
            </a:r>
            <a:r>
              <a:rPr lang="en-US" baseline="0" dirty="0" smtClean="0"/>
              <a:t> and other </a:t>
            </a:r>
            <a:r>
              <a:rPr lang="en-US" baseline="0" dirty="0" err="1" smtClean="0"/>
              <a:t>laboratorians</a:t>
            </a:r>
            <a:r>
              <a:rPr lang="en-US" baseline="0" dirty="0" smtClean="0"/>
              <a:t> to plan, train and respond.  These staff deficits relate to insufficient resources to conduct population based exposure monitoring, collect, process and ship samples for radiation analyses.  Also as we watch news footage from Japan where radiation screening and or monitoring is being performed it is clear that Mississippi as well as most states do not have sufficient monitoring or screening equipment as well as laboratory equipment and supplies.  </a:t>
            </a:r>
            <a:endParaRPr lang="en-US" dirty="0"/>
          </a:p>
        </p:txBody>
      </p:sp>
      <p:sp>
        <p:nvSpPr>
          <p:cNvPr id="4" name="Slide Number Placeholder 3"/>
          <p:cNvSpPr>
            <a:spLocks noGrp="1"/>
          </p:cNvSpPr>
          <p:nvPr>
            <p:ph type="sldNum" sz="quarter" idx="10"/>
          </p:nvPr>
        </p:nvSpPr>
        <p:spPr/>
        <p:txBody>
          <a:bodyPr/>
          <a:lstStyle/>
          <a:p>
            <a:fld id="{00CFEC30-1128-402F-A537-261A0094B3D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many cases process is just as important as plans and contacts are critical to a response.  Since</a:t>
            </a:r>
            <a:r>
              <a:rPr lang="en-US" baseline="0" dirty="0" smtClean="0"/>
              <a:t> it is clear there is not enough of anything other than need, it is important that we further develop regional collaborations.  Mississippi is truly fortunate to be part of the Southern States Energy Board which provides a mechanism and process for coordinating radiological emergency assistance among its participants and</a:t>
            </a:r>
            <a:endParaRPr lang="en-US" dirty="0"/>
          </a:p>
        </p:txBody>
      </p:sp>
      <p:sp>
        <p:nvSpPr>
          <p:cNvPr id="4" name="Slide Number Placeholder 3"/>
          <p:cNvSpPr>
            <a:spLocks noGrp="1"/>
          </p:cNvSpPr>
          <p:nvPr>
            <p:ph type="sldNum" sz="quarter" idx="10"/>
          </p:nvPr>
        </p:nvSpPr>
        <p:spPr/>
        <p:txBody>
          <a:bodyPr/>
          <a:lstStyle/>
          <a:p>
            <a:fld id="{00CFEC30-1128-402F-A537-261A0094B3D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Region</a:t>
            </a:r>
            <a:r>
              <a:rPr lang="en-US" baseline="0" dirty="0" smtClean="0"/>
              <a:t> IV Unified Planning Coalition that brings the eight southeastern states together to support each other in planning and response to public health and medical emergency response systems.</a:t>
            </a:r>
            <a:endParaRPr lang="en-US" dirty="0"/>
          </a:p>
        </p:txBody>
      </p:sp>
      <p:sp>
        <p:nvSpPr>
          <p:cNvPr id="4" name="Slide Number Placeholder 3"/>
          <p:cNvSpPr>
            <a:spLocks noGrp="1"/>
          </p:cNvSpPr>
          <p:nvPr>
            <p:ph type="sldNum" sz="quarter" idx="10"/>
          </p:nvPr>
        </p:nvSpPr>
        <p:spPr/>
        <p:txBody>
          <a:bodyPr/>
          <a:lstStyle/>
          <a:p>
            <a:fld id="{00CFEC30-1128-402F-A537-261A0094B3D8}"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Japan earthquake and subsequent radiation</a:t>
            </a:r>
            <a:r>
              <a:rPr lang="en-US" baseline="0" dirty="0" smtClean="0"/>
              <a:t> emergency has brought much for us all to think about.</a:t>
            </a:r>
          </a:p>
          <a:p>
            <a:endParaRPr lang="en-US" baseline="0" dirty="0" smtClean="0"/>
          </a:p>
          <a:p>
            <a:r>
              <a:rPr lang="en-US" baseline="0" dirty="0" smtClean="0"/>
              <a:t>Are we Ready?</a:t>
            </a:r>
            <a:endParaRPr lang="en-US" dirty="0"/>
          </a:p>
        </p:txBody>
      </p:sp>
      <p:sp>
        <p:nvSpPr>
          <p:cNvPr id="4" name="Slide Number Placeholder 3"/>
          <p:cNvSpPr>
            <a:spLocks noGrp="1"/>
          </p:cNvSpPr>
          <p:nvPr>
            <p:ph type="sldNum" sz="quarter" idx="10"/>
          </p:nvPr>
        </p:nvSpPr>
        <p:spPr/>
        <p:txBody>
          <a:bodyPr/>
          <a:lstStyle/>
          <a:p>
            <a:fld id="{00CFEC30-1128-402F-A537-261A0094B3D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Mississippi is one of the 38</a:t>
            </a:r>
            <a:r>
              <a:rPr lang="en-US" baseline="0" dirty="0" smtClean="0"/>
              <a:t> agreement states with NRC</a:t>
            </a:r>
            <a:endParaRPr lang="en-US" dirty="0"/>
          </a:p>
        </p:txBody>
      </p:sp>
      <p:sp>
        <p:nvSpPr>
          <p:cNvPr id="4" name="Slide Number Placeholder 3"/>
          <p:cNvSpPr>
            <a:spLocks noGrp="1"/>
          </p:cNvSpPr>
          <p:nvPr>
            <p:ph type="sldNum" sz="quarter" idx="10"/>
          </p:nvPr>
        </p:nvSpPr>
        <p:spPr/>
        <p:txBody>
          <a:bodyPr/>
          <a:lstStyle/>
          <a:p>
            <a:fld id="{00CFEC30-1128-402F-A537-261A0094B3D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a:t>
            </a:r>
            <a:r>
              <a:rPr lang="en-US" baseline="0" dirty="0" smtClean="0"/>
              <a:t> the agreement, </a:t>
            </a:r>
            <a:r>
              <a:rPr lang="en-US" dirty="0" smtClean="0"/>
              <a:t>NRC relinquishes to the States portions of its regulatory authority to license and regulate byproduct materials (radioisotopes); source materials (uranium and thorium); and certain quantities of special nuclear materials.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State Radiation Control Programs therefore are regulatory in nature and are designed to protect the health and safety of the citizens from the harmful effects of ionizing radiation.  Many </a:t>
            </a:r>
            <a:r>
              <a:rPr lang="en-US" baseline="0" dirty="0" smtClean="0"/>
              <a:t>Radiation Control Programs are funded related to their regulatory function.  In Mississippi most of our revenue is fee based for providing inspections.  Many radiation control programs have limited to no funding for emergency planning and response.</a:t>
            </a:r>
            <a:endParaRPr lang="en-US" dirty="0" smtClean="0"/>
          </a:p>
          <a:p>
            <a:endParaRPr lang="en-US" dirty="0"/>
          </a:p>
        </p:txBody>
      </p:sp>
      <p:sp>
        <p:nvSpPr>
          <p:cNvPr id="4" name="Slide Number Placeholder 3"/>
          <p:cNvSpPr>
            <a:spLocks noGrp="1"/>
          </p:cNvSpPr>
          <p:nvPr>
            <p:ph type="sldNum" sz="quarter" idx="10"/>
          </p:nvPr>
        </p:nvSpPr>
        <p:spPr/>
        <p:txBody>
          <a:bodyPr/>
          <a:lstStyle/>
          <a:p>
            <a:fld id="{00CFEC30-1128-402F-A537-261A0094B3D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Mississippi is also a state with a nuclear power plant which means that local and</a:t>
            </a:r>
            <a:r>
              <a:rPr lang="en-US" baseline="0" dirty="0" smtClean="0"/>
              <a:t> state level plans for responding to incidents related to the plant have been developed and exercised as specified by FEMA.</a:t>
            </a:r>
          </a:p>
          <a:p>
            <a:endParaRPr lang="en-US" dirty="0"/>
          </a:p>
        </p:txBody>
      </p:sp>
      <p:sp>
        <p:nvSpPr>
          <p:cNvPr id="4" name="Slide Number Placeholder 3"/>
          <p:cNvSpPr>
            <a:spLocks noGrp="1"/>
          </p:cNvSpPr>
          <p:nvPr>
            <p:ph type="sldNum" sz="quarter" idx="10"/>
          </p:nvPr>
        </p:nvSpPr>
        <p:spPr/>
        <p:txBody>
          <a:bodyPr/>
          <a:lstStyle/>
          <a:p>
            <a:fld id="{00CFEC30-1128-402F-A537-261A0094B3D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3">
                    <a:lumMod val="50000"/>
                  </a:schemeClr>
                </a:solidFill>
                <a:latin typeface="Arial" pitchFamily="34" charset="0"/>
                <a:cs typeface="Arial" pitchFamily="34" charset="0"/>
              </a:rPr>
              <a:t>These Radiological Emergency Preparedness Plans or REP</a:t>
            </a:r>
            <a:r>
              <a:rPr lang="en-US" sz="1200" baseline="0" dirty="0" smtClean="0">
                <a:solidFill>
                  <a:schemeClr val="accent3">
                    <a:lumMod val="50000"/>
                  </a:schemeClr>
                </a:solidFill>
                <a:latin typeface="Arial" pitchFamily="34" charset="0"/>
                <a:cs typeface="Arial" pitchFamily="34" charset="0"/>
              </a:rPr>
              <a:t> plans</a:t>
            </a:r>
            <a:r>
              <a:rPr lang="en-US" sz="1200" dirty="0" smtClean="0">
                <a:solidFill>
                  <a:schemeClr val="accent3">
                    <a:lumMod val="50000"/>
                  </a:schemeClr>
                </a:solidFill>
                <a:latin typeface="Arial" pitchFamily="34" charset="0"/>
                <a:cs typeface="Arial" pitchFamily="34" charset="0"/>
              </a:rPr>
              <a:t> are very mature</a:t>
            </a:r>
            <a:r>
              <a:rPr lang="en-US" sz="1200" baseline="0" dirty="0" smtClean="0">
                <a:solidFill>
                  <a:schemeClr val="accent3">
                    <a:lumMod val="50000"/>
                  </a:schemeClr>
                </a:solidFill>
                <a:latin typeface="Arial" pitchFamily="34" charset="0"/>
                <a:cs typeface="Arial" pitchFamily="34" charset="0"/>
              </a:rPr>
              <a:t> plans that have been extensively reviewed, trained on and exercised.  Exercises for these plans are graded events.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accent3">
                  <a:lumMod val="50000"/>
                </a:schemeClr>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3">
                    <a:lumMod val="50000"/>
                  </a:schemeClr>
                </a:solidFill>
                <a:latin typeface="Arial" pitchFamily="34" charset="0"/>
                <a:cs typeface="Arial" pitchFamily="34" charset="0"/>
              </a:rPr>
              <a:t>In Mississippi our REP plan is part of the overall Mississippi Emergency Operations Plan, a </a:t>
            </a:r>
            <a:r>
              <a:rPr lang="en-US" sz="1200" baseline="0" dirty="0" smtClean="0">
                <a:solidFill>
                  <a:schemeClr val="accent3">
                    <a:lumMod val="50000"/>
                  </a:schemeClr>
                </a:solidFill>
                <a:latin typeface="Arial" pitchFamily="34" charset="0"/>
                <a:cs typeface="Arial" pitchFamily="34" charset="0"/>
              </a:rPr>
              <a:t>plan </a:t>
            </a:r>
            <a:r>
              <a:rPr lang="en-US" sz="1200" dirty="0" smtClean="0">
                <a:solidFill>
                  <a:schemeClr val="accent3">
                    <a:lumMod val="50000"/>
                  </a:schemeClr>
                </a:solidFill>
                <a:latin typeface="Arial" pitchFamily="34" charset="0"/>
                <a:cs typeface="Arial" pitchFamily="34" charset="0"/>
              </a:rPr>
              <a:t>which is designed to protect the health, safety and property of the citizens of Mississippi from all hazards.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accent3">
                  <a:lumMod val="50000"/>
                </a:schemeClr>
              </a:solidFill>
              <a:latin typeface="Arial" pitchFamily="34" charset="0"/>
              <a:cs typeface="Arial" pitchFamily="34" charset="0"/>
            </a:endParaRPr>
          </a:p>
          <a:p>
            <a:r>
              <a:rPr lang="en-US" dirty="0" smtClean="0"/>
              <a:t>Most REP plans include requirements related to population monitoring,</a:t>
            </a:r>
            <a:r>
              <a:rPr lang="en-US" baseline="0" dirty="0" smtClean="0"/>
              <a:t> and demonstrate</a:t>
            </a:r>
            <a:r>
              <a:rPr lang="en-US" dirty="0" smtClean="0"/>
              <a:t> well-established working relationships with planning partners in the state radiation control program, public health, state and local emergency management and federal partners in the  Federal Emergency Management Agency (FEMA), Department of Homeland Security (DHS), and the  Nuclear Regulatory Commission (NRC). </a:t>
            </a:r>
          </a:p>
          <a:p>
            <a:endParaRPr lang="en-US" dirty="0" smtClean="0"/>
          </a:p>
          <a:p>
            <a:r>
              <a:rPr lang="en-US" dirty="0" smtClean="0"/>
              <a:t>In most states with REP plans there are hospital plans that have been developed for receiving and treating patients as a result of a radiation incident.  </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accent3">
                  <a:lumMod val="50000"/>
                </a:schemeClr>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0CFEC30-1128-402F-A537-261A0094B3D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Sounds like states</a:t>
            </a:r>
            <a:r>
              <a:rPr lang="en-US" baseline="0" dirty="0" smtClean="0"/>
              <a:t> with REP Plans have all the plans needed right?  Having a REP plan and the local, state and federal collaboration to create and exercise these plans is definitely a plus but there are a number of shortfalls as related to overall radioactive and nuclear emergency planning. </a:t>
            </a:r>
            <a:r>
              <a:rPr lang="en-US" dirty="0" smtClean="0"/>
              <a:t>Effective response to a radiological or nuclear </a:t>
            </a:r>
            <a:r>
              <a:rPr lang="en-US" b="1" i="1" dirty="0" smtClean="0"/>
              <a:t>terrorism incident requires a broader </a:t>
            </a:r>
            <a:r>
              <a:rPr lang="en-US" dirty="0" smtClean="0"/>
              <a:t>scope of planning and most likely a different mode of response than those described in plans for response to nuclear power plants.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plans need to account for the suddenness of an incident (as opposed to a nuclear power plant failure, which would likely unfold over a 24- to 72-hour period); the likelihood that the incident would be larger in scale, involving a much larger urban population; and the unknown aspect of the radionuclide(s) involved.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accent3">
                  <a:lumMod val="50000"/>
                </a:schemeClr>
              </a:solidFill>
              <a:latin typeface="Arial" pitchFamily="34" charset="0"/>
              <a:cs typeface="Arial" pitchFamily="34" charset="0"/>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the plans, collaborations and expertise already developed are assets in preparing for a radiological or nuclear terrorism incident with mass casualties.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0CFEC30-1128-402F-A537-261A0094B3D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4DF27CC-A354-421D-AE71-0BFAE1D8C9D9}" type="slidenum">
              <a:rPr lang="en-US" smtClean="0">
                <a:latin typeface="Arial" pitchFamily="34" charset="0"/>
              </a:rPr>
              <a:pPr/>
              <a:t>8</a:t>
            </a:fld>
            <a:endParaRPr lang="en-US" smtClean="0">
              <a:latin typeface="Arial" pitchFamily="34" charset="0"/>
            </a:endParaRPr>
          </a:p>
        </p:txBody>
      </p:sp>
      <p:sp>
        <p:nvSpPr>
          <p:cNvPr id="54275"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eaLnBrk="0" hangingPunct="0"/>
            <a:fld id="{C491B7A2-CE04-4E37-9E35-25D9B0020C53}" type="slidenum">
              <a:rPr lang="en-US" sz="1200"/>
              <a:pPr algn="r" eaLnBrk="0" hangingPunct="0"/>
              <a:t>8</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pPr eaLnBrk="1" hangingPunct="1"/>
            <a:r>
              <a:rPr lang="en-US" dirty="0" smtClean="0">
                <a:latin typeface="Arial" pitchFamily="34" charset="0"/>
              </a:rPr>
              <a:t>In most states, long after the development</a:t>
            </a:r>
            <a:r>
              <a:rPr lang="en-US" baseline="0" dirty="0" smtClean="0">
                <a:latin typeface="Arial" pitchFamily="34" charset="0"/>
              </a:rPr>
              <a:t> of REP plans, CDC invested in State and Local Public Health Emergency Preparedness through cooperative agreements that in part were designed to better prepare public health to respond to public health emergencies.  </a:t>
            </a:r>
            <a:r>
              <a:rPr lang="en-US" dirty="0" smtClean="0">
                <a:latin typeface="Arial" pitchFamily="34" charset="0"/>
              </a:rPr>
              <a:t>Public</a:t>
            </a:r>
            <a:r>
              <a:rPr lang="en-US" baseline="0" dirty="0" smtClean="0">
                <a:latin typeface="Arial" pitchFamily="34" charset="0"/>
              </a:rPr>
              <a:t> Health Preparedness funding has produced much progress in developing All Hazard Plans.  As you can see Mississippi has been able to develop a number of annexes to our Comprehensive Plan but emphasis has been placed on areas that were important in the cooperative agreement such as smallpox, strategic national stockpile, pandemic influenza etc.  While most all states probably address CBRNE (Chemical, Biological, Radioactive, Nuclear and Explosive) in their all hazard plans, in most cases the radioactive and nuclear plans are not nearly as developed from a public health perspective as other plans.  Further, many annexes do not provide nuclear or radioactive considerations.  As an example, State medical assistance team plans do not contemplate a disaster patient who may have a radioactive exposure, special medical needs sheltering and other general population sheltering plans are distinct and separate from reception center plans that are part of the REP plans.  Screening in shelter plans do not normally include staffing, equipment and processes for radiation screening.  Mass fatality and mass casualty plans are not specific enough about radiation emergencies as well as many other plans do not include actions for radiation events.  Cooperative agreements with federal funders help set the priority for planning and development of response capabilities.  While nothing precludes a state from further developing radiation or nuclear emergency preparedness plans they have not been seen as the priority through guidance.</a:t>
            </a:r>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a:t>
            </a:r>
            <a:r>
              <a:rPr lang="en-US" baseline="0" dirty="0" smtClean="0"/>
              <a:t> there are shortfalls in </a:t>
            </a:r>
            <a:r>
              <a:rPr lang="en-US" dirty="0" smtClean="0"/>
              <a:t>integrating public health surveillance to assess potential human health impacts of a radiation event</a:t>
            </a:r>
          </a:p>
          <a:p>
            <a:r>
              <a:rPr lang="en-US" dirty="0" smtClean="0"/>
              <a:t>addressing exposure assessments, developing environmental sampling plans, human specimen collection</a:t>
            </a:r>
            <a:r>
              <a:rPr lang="en-US" baseline="0" dirty="0" smtClean="0"/>
              <a:t> and analyses plans, developing responder health and safety as well as behavioral health plans for radiation emergency conditions.</a:t>
            </a:r>
          </a:p>
          <a:p>
            <a:endParaRPr lang="en-US" dirty="0" smtClean="0"/>
          </a:p>
        </p:txBody>
      </p:sp>
      <p:sp>
        <p:nvSpPr>
          <p:cNvPr id="4" name="Slide Number Placeholder 3"/>
          <p:cNvSpPr>
            <a:spLocks noGrp="1"/>
          </p:cNvSpPr>
          <p:nvPr>
            <p:ph type="sldNum" sz="quarter" idx="10"/>
          </p:nvPr>
        </p:nvSpPr>
        <p:spPr/>
        <p:txBody>
          <a:bodyPr/>
          <a:lstStyle/>
          <a:p>
            <a:fld id="{00CFEC30-1128-402F-A537-261A0094B3D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in many</a:t>
            </a:r>
            <a:r>
              <a:rPr lang="en-US" baseline="0" dirty="0" smtClean="0"/>
              <a:t> states we lack d</a:t>
            </a:r>
            <a:r>
              <a:rPr lang="en-US" dirty="0" smtClean="0"/>
              <a:t>etailed plans for</a:t>
            </a:r>
          </a:p>
          <a:p>
            <a:pPr lvl="1"/>
            <a:r>
              <a:rPr lang="en-US" dirty="0" smtClean="0"/>
              <a:t>Radiologic contaminated dispersal devices (RDD’s or so called “dirty bombs”)</a:t>
            </a:r>
          </a:p>
          <a:p>
            <a:pPr lvl="1"/>
            <a:r>
              <a:rPr lang="en-US" dirty="0" smtClean="0"/>
              <a:t>Intentional Scenarios</a:t>
            </a:r>
          </a:p>
          <a:p>
            <a:r>
              <a:rPr lang="en-US" dirty="0" smtClean="0"/>
              <a:t>Training in radiation emergency response</a:t>
            </a:r>
          </a:p>
          <a:p>
            <a:r>
              <a:rPr lang="en-US" dirty="0" smtClean="0"/>
              <a:t>Exercise templates for non-nuclear power plant radiation releases</a:t>
            </a:r>
          </a:p>
          <a:p>
            <a:endParaRPr lang="en-US" dirty="0"/>
          </a:p>
        </p:txBody>
      </p:sp>
      <p:sp>
        <p:nvSpPr>
          <p:cNvPr id="4" name="Slide Number Placeholder 3"/>
          <p:cNvSpPr>
            <a:spLocks noGrp="1"/>
          </p:cNvSpPr>
          <p:nvPr>
            <p:ph type="sldNum" sz="quarter" idx="10"/>
          </p:nvPr>
        </p:nvSpPr>
        <p:spPr/>
        <p:txBody>
          <a:bodyPr/>
          <a:lstStyle/>
          <a:p>
            <a:fld id="{00CFEC30-1128-402F-A537-261A0094B3D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490E0A-5F33-4B02-8DB9-C19BDD34A7A5}"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90597-4AF5-43BA-B185-1BD7E1040F01}" type="slidenum">
              <a:rPr lang="en-US" smtClean="0"/>
              <a:pPr/>
              <a:t>‹#›</a:t>
            </a:fld>
            <a:endParaRPr lang="en-US"/>
          </a:p>
        </p:txBody>
      </p:sp>
    </p:spTree>
  </p:cSld>
  <p:clrMapOvr>
    <a:masterClrMapping/>
  </p:clrMapOvr>
  <p:transition>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90E0A-5F33-4B02-8DB9-C19BDD34A7A5}"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90597-4AF5-43BA-B185-1BD7E1040F01}" type="slidenum">
              <a:rPr lang="en-US" smtClean="0"/>
              <a:pPr/>
              <a:t>‹#›</a:t>
            </a:fld>
            <a:endParaRPr lang="en-US"/>
          </a:p>
        </p:txBody>
      </p:sp>
    </p:spTree>
  </p:cSld>
  <p:clrMapOvr>
    <a:masterClrMapping/>
  </p:clrMapOvr>
  <p:transition>
    <p:cov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90E0A-5F33-4B02-8DB9-C19BDD34A7A5}"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90597-4AF5-43BA-B185-1BD7E1040F01}" type="slidenum">
              <a:rPr lang="en-US" smtClean="0"/>
              <a:pPr/>
              <a:t>‹#›</a:t>
            </a:fld>
            <a:endParaRPr lang="en-US"/>
          </a:p>
        </p:txBody>
      </p:sp>
    </p:spTree>
  </p:cSld>
  <p:clrMapOvr>
    <a:masterClrMapping/>
  </p:clrMapOvr>
  <p:transition>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90E0A-5F33-4B02-8DB9-C19BDD34A7A5}"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90597-4AF5-43BA-B185-1BD7E1040F01}" type="slidenum">
              <a:rPr lang="en-US" smtClean="0"/>
              <a:pPr/>
              <a:t>‹#›</a:t>
            </a:fld>
            <a:endParaRPr lang="en-US"/>
          </a:p>
        </p:txBody>
      </p:sp>
    </p:spTree>
  </p:cSld>
  <p:clrMapOvr>
    <a:masterClrMapping/>
  </p:clrMapOvr>
  <p:transition>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490E0A-5F33-4B02-8DB9-C19BDD34A7A5}"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90597-4AF5-43BA-B185-1BD7E1040F01}" type="slidenum">
              <a:rPr lang="en-US" smtClean="0"/>
              <a:pPr/>
              <a:t>‹#›</a:t>
            </a:fld>
            <a:endParaRPr lang="en-US"/>
          </a:p>
        </p:txBody>
      </p:sp>
    </p:spTree>
  </p:cSld>
  <p:clrMapOvr>
    <a:masterClrMapping/>
  </p:clrMapOvr>
  <p:transition>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490E0A-5F33-4B02-8DB9-C19BDD34A7A5}"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90597-4AF5-43BA-B185-1BD7E1040F01}" type="slidenum">
              <a:rPr lang="en-US" smtClean="0"/>
              <a:pPr/>
              <a:t>‹#›</a:t>
            </a:fld>
            <a:endParaRPr lang="en-US"/>
          </a:p>
        </p:txBody>
      </p:sp>
    </p:spTree>
  </p:cSld>
  <p:clrMapOvr>
    <a:masterClrMapping/>
  </p:clrMapOvr>
  <p:transition>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490E0A-5F33-4B02-8DB9-C19BDD34A7A5}" type="datetimeFigureOut">
              <a:rPr lang="en-US" smtClean="0"/>
              <a:pPr/>
              <a:t>5/18/2011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90597-4AF5-43BA-B185-1BD7E1040F01}" type="slidenum">
              <a:rPr lang="en-US" smtClean="0"/>
              <a:pPr/>
              <a:t>‹#›</a:t>
            </a:fld>
            <a:endParaRPr lang="en-US"/>
          </a:p>
        </p:txBody>
      </p:sp>
    </p:spTree>
  </p:cSld>
  <p:clrMapOvr>
    <a:masterClrMapping/>
  </p:clrMapOvr>
  <p:transition>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490E0A-5F33-4B02-8DB9-C19BDD34A7A5}" type="datetimeFigureOut">
              <a:rPr lang="en-US" smtClean="0"/>
              <a:pPr/>
              <a:t>5/18/2011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C90597-4AF5-43BA-B185-1BD7E1040F01}" type="slidenum">
              <a:rPr lang="en-US" smtClean="0"/>
              <a:pPr/>
              <a:t>‹#›</a:t>
            </a:fld>
            <a:endParaRPr lang="en-US"/>
          </a:p>
        </p:txBody>
      </p:sp>
    </p:spTree>
  </p:cSld>
  <p:clrMapOvr>
    <a:masterClrMapping/>
  </p:clrMapOvr>
  <p:transition>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90E0A-5F33-4B02-8DB9-C19BDD34A7A5}" type="datetimeFigureOut">
              <a:rPr lang="en-US" smtClean="0"/>
              <a:pPr/>
              <a:t>5/18/2011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90597-4AF5-43BA-B185-1BD7E1040F01}" type="slidenum">
              <a:rPr lang="en-US" smtClean="0"/>
              <a:pPr/>
              <a:t>‹#›</a:t>
            </a:fld>
            <a:endParaRPr lang="en-US"/>
          </a:p>
        </p:txBody>
      </p:sp>
    </p:spTree>
  </p:cSld>
  <p:clrMapOvr>
    <a:masterClrMapping/>
  </p:clrMapOvr>
  <p:transition>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90E0A-5F33-4B02-8DB9-C19BDD34A7A5}"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90597-4AF5-43BA-B185-1BD7E1040F01}" type="slidenum">
              <a:rPr lang="en-US" smtClean="0"/>
              <a:pPr/>
              <a:t>‹#›</a:t>
            </a:fld>
            <a:endParaRPr lang="en-US"/>
          </a:p>
        </p:txBody>
      </p:sp>
    </p:spTree>
  </p:cSld>
  <p:clrMapOvr>
    <a:masterClrMapping/>
  </p:clrMapOvr>
  <p:transition>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90E0A-5F33-4B02-8DB9-C19BDD34A7A5}"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90597-4AF5-43BA-B185-1BD7E1040F01}" type="slidenum">
              <a:rPr lang="en-US" smtClean="0"/>
              <a:pPr/>
              <a:t>‹#›</a:t>
            </a:fld>
            <a:endParaRPr lang="en-US"/>
          </a:p>
        </p:txBody>
      </p:sp>
    </p:spTree>
  </p:cSld>
  <p:clrMapOvr>
    <a:masterClrMapping/>
  </p:clrMapOvr>
  <p:transition>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90E0A-5F33-4B02-8DB9-C19BDD34A7A5}" type="datetimeFigureOut">
              <a:rPr lang="en-US" smtClean="0"/>
              <a:pPr/>
              <a:t>5/18/2011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90597-4AF5-43BA-B185-1BD7E1040F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ove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228600"/>
            <a:ext cx="8610600" cy="1905000"/>
          </a:xfrm>
        </p:spPr>
        <p:txBody>
          <a:bodyPr>
            <a:noAutofit/>
          </a:bodyPr>
          <a:lstStyle/>
          <a:p>
            <a:r>
              <a:rPr lang="en-US" sz="2400" b="1" dirty="0" smtClean="0">
                <a:solidFill>
                  <a:schemeClr val="accent3">
                    <a:lumMod val="50000"/>
                  </a:schemeClr>
                </a:solidFill>
              </a:rPr>
              <a:t>Public Health Operations and Capabilities</a:t>
            </a:r>
            <a:br>
              <a:rPr lang="en-US" sz="2400" b="1" dirty="0" smtClean="0">
                <a:solidFill>
                  <a:schemeClr val="accent3">
                    <a:lumMod val="50000"/>
                  </a:schemeClr>
                </a:solidFill>
              </a:rPr>
            </a:br>
            <a:r>
              <a:rPr lang="en-US" sz="2400" b="1" i="1" dirty="0" smtClean="0">
                <a:solidFill>
                  <a:schemeClr val="accent3">
                    <a:lumMod val="50000"/>
                  </a:schemeClr>
                </a:solidFill>
              </a:rPr>
              <a:t>State Perspective</a:t>
            </a:r>
            <a:br>
              <a:rPr lang="en-US" sz="2400" b="1" i="1" dirty="0" smtClean="0">
                <a:solidFill>
                  <a:schemeClr val="accent3">
                    <a:lumMod val="50000"/>
                  </a:schemeClr>
                </a:solidFill>
              </a:rPr>
            </a:br>
            <a:r>
              <a:rPr lang="en-US" sz="2400" b="1" dirty="0" smtClean="0">
                <a:solidFill>
                  <a:schemeClr val="accent3">
                    <a:lumMod val="50000"/>
                  </a:schemeClr>
                </a:solidFill>
              </a:rPr>
              <a:t>Bridging the Gaps: Public Health and Radiation Emergency Preparedness</a:t>
            </a:r>
            <a:br>
              <a:rPr lang="en-US" sz="2400" b="1" dirty="0" smtClean="0">
                <a:solidFill>
                  <a:schemeClr val="accent3">
                    <a:lumMod val="50000"/>
                  </a:schemeClr>
                </a:solidFill>
              </a:rPr>
            </a:br>
            <a:r>
              <a:rPr lang="en-US" sz="2400" b="1" dirty="0" smtClean="0">
                <a:solidFill>
                  <a:schemeClr val="accent3">
                    <a:lumMod val="50000"/>
                  </a:schemeClr>
                </a:solidFill>
              </a:rPr>
              <a:t>22 March 2011</a:t>
            </a:r>
            <a:br>
              <a:rPr lang="en-US" sz="2400" b="1" dirty="0" smtClean="0">
                <a:solidFill>
                  <a:schemeClr val="accent3">
                    <a:lumMod val="50000"/>
                  </a:schemeClr>
                </a:solidFill>
              </a:rPr>
            </a:br>
            <a:endParaRPr lang="en-US" sz="2400" dirty="0"/>
          </a:p>
        </p:txBody>
      </p:sp>
      <p:sp>
        <p:nvSpPr>
          <p:cNvPr id="3" name="Subtitle 2"/>
          <p:cNvSpPr>
            <a:spLocks noGrp="1"/>
          </p:cNvSpPr>
          <p:nvPr>
            <p:ph type="subTitle" idx="1"/>
          </p:nvPr>
        </p:nvSpPr>
        <p:spPr>
          <a:xfrm>
            <a:off x="1371600" y="5105400"/>
            <a:ext cx="6400800" cy="1524000"/>
          </a:xfrm>
        </p:spPr>
        <p:txBody>
          <a:bodyPr>
            <a:normAutofit/>
          </a:bodyPr>
          <a:lstStyle/>
          <a:p>
            <a:pPr algn="ctr"/>
            <a:r>
              <a:rPr lang="en-US" sz="2000" dirty="0" smtClean="0"/>
              <a:t>Jim Craig</a:t>
            </a:r>
          </a:p>
          <a:p>
            <a:pPr algn="ctr"/>
            <a:r>
              <a:rPr lang="en-US" sz="2000" dirty="0" smtClean="0"/>
              <a:t>Director of Health Protection</a:t>
            </a:r>
          </a:p>
          <a:p>
            <a:pPr algn="ctr"/>
            <a:r>
              <a:rPr lang="en-US" sz="2000" dirty="0" smtClean="0"/>
              <a:t>Mississippi State Department of Health</a:t>
            </a:r>
            <a:endParaRPr lang="en-US" sz="2000" dirty="0"/>
          </a:p>
        </p:txBody>
      </p:sp>
      <p:pic>
        <p:nvPicPr>
          <p:cNvPr id="4" name="Picture 5" descr="&quot;_&quot;"/>
          <p:cNvPicPr>
            <a:picLocks noChangeAspect="1" noChangeArrowheads="1"/>
          </p:cNvPicPr>
          <p:nvPr/>
        </p:nvPicPr>
        <p:blipFill>
          <a:blip r:embed="rId2" cstate="print"/>
          <a:srcRect b="26051"/>
          <a:stretch>
            <a:fillRect/>
          </a:stretch>
        </p:blipFill>
        <p:spPr bwMode="auto">
          <a:xfrm>
            <a:off x="3429000" y="2057400"/>
            <a:ext cx="2057400" cy="3124200"/>
          </a:xfrm>
          <a:prstGeom prst="rect">
            <a:avLst/>
          </a:prstGeom>
          <a:noFill/>
        </p:spPr>
      </p:pic>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Shortfalls</a:t>
            </a:r>
          </a:p>
        </p:txBody>
      </p:sp>
      <p:sp>
        <p:nvSpPr>
          <p:cNvPr id="3" name="Content Placeholder 2"/>
          <p:cNvSpPr>
            <a:spLocks noGrp="1"/>
          </p:cNvSpPr>
          <p:nvPr>
            <p:ph idx="1"/>
          </p:nvPr>
        </p:nvSpPr>
        <p:spPr>
          <a:xfrm>
            <a:off x="457200" y="1295400"/>
            <a:ext cx="4953000" cy="4830763"/>
          </a:xfrm>
        </p:spPr>
        <p:txBody>
          <a:bodyPr>
            <a:normAutofit lnSpcReduction="10000"/>
          </a:bodyPr>
          <a:lstStyle/>
          <a:p>
            <a:r>
              <a:rPr lang="en-US" dirty="0" smtClean="0"/>
              <a:t>Detailed </a:t>
            </a:r>
            <a:r>
              <a:rPr lang="en-US" b="1" dirty="0" smtClean="0">
                <a:solidFill>
                  <a:srgbClr val="FF0000"/>
                </a:solidFill>
              </a:rPr>
              <a:t>plans</a:t>
            </a:r>
            <a:r>
              <a:rPr lang="en-US" dirty="0" smtClean="0"/>
              <a:t> for</a:t>
            </a:r>
          </a:p>
          <a:p>
            <a:pPr lvl="1"/>
            <a:r>
              <a:rPr lang="en-US" dirty="0" smtClean="0"/>
              <a:t>Radiologic contaminated dispersal devices (RDD’s or so called “dirty bombs”)</a:t>
            </a:r>
          </a:p>
          <a:p>
            <a:pPr lvl="1"/>
            <a:r>
              <a:rPr lang="en-US" dirty="0" smtClean="0"/>
              <a:t>Intentional Scenarios</a:t>
            </a:r>
          </a:p>
          <a:p>
            <a:r>
              <a:rPr lang="en-US" b="1" dirty="0" smtClean="0">
                <a:solidFill>
                  <a:srgbClr val="FF0000"/>
                </a:solidFill>
              </a:rPr>
              <a:t>Training</a:t>
            </a:r>
            <a:r>
              <a:rPr lang="en-US" dirty="0" smtClean="0"/>
              <a:t> in radiation emergency response</a:t>
            </a:r>
          </a:p>
          <a:p>
            <a:r>
              <a:rPr lang="en-US" b="1" dirty="0" smtClean="0">
                <a:solidFill>
                  <a:srgbClr val="FF0000"/>
                </a:solidFill>
              </a:rPr>
              <a:t>Exercise</a:t>
            </a:r>
            <a:r>
              <a:rPr lang="en-US" dirty="0" smtClean="0"/>
              <a:t> templates for non-nuclear power plant radiation releases</a:t>
            </a:r>
          </a:p>
          <a:p>
            <a:pPr>
              <a:buNone/>
            </a:pPr>
            <a:endParaRPr lang="en-US" dirty="0" smtClean="0"/>
          </a:p>
          <a:p>
            <a:endParaRPr lang="en-US" dirty="0"/>
          </a:p>
        </p:txBody>
      </p:sp>
      <p:pic>
        <p:nvPicPr>
          <p:cNvPr id="3074" name="Picture 2" descr="DirtyBomb picture"/>
          <p:cNvPicPr>
            <a:picLocks noChangeAspect="1" noChangeArrowheads="1"/>
          </p:cNvPicPr>
          <p:nvPr/>
        </p:nvPicPr>
        <p:blipFill>
          <a:blip r:embed="rId3" cstate="print"/>
          <a:srcRect/>
          <a:stretch>
            <a:fillRect/>
          </a:stretch>
        </p:blipFill>
        <p:spPr bwMode="auto">
          <a:xfrm>
            <a:off x="5486400" y="2590800"/>
            <a:ext cx="3352800" cy="2514600"/>
          </a:xfrm>
          <a:prstGeom prst="rect">
            <a:avLst/>
          </a:prstGeom>
          <a:noFill/>
        </p:spPr>
      </p:pic>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533400"/>
            <a:ext cx="8229600" cy="4571999"/>
          </a:xfrm>
        </p:spPr>
        <p:txBody>
          <a:bodyPr>
            <a:noAutofit/>
          </a:bodyPr>
          <a:lstStyle/>
          <a:p>
            <a:pPr>
              <a:buNone/>
            </a:pPr>
            <a:r>
              <a:rPr lang="en-US" sz="4400" b="1" dirty="0" smtClean="0"/>
              <a:t>Absent proper planning, states in which a radiation emergency occur are likely to have </a:t>
            </a:r>
            <a:r>
              <a:rPr lang="en-US" sz="4400" b="1" dirty="0" smtClean="0">
                <a:solidFill>
                  <a:srgbClr val="FF0000"/>
                </a:solidFill>
              </a:rPr>
              <a:t>inefficient, ineffective, inappropriate or tardy responses </a:t>
            </a:r>
            <a:r>
              <a:rPr lang="en-US" sz="4400" b="1" dirty="0" smtClean="0"/>
              <a:t>that could result in (preventable) loss of life.</a:t>
            </a:r>
            <a:endParaRPr lang="en-US" sz="4400" dirty="0"/>
          </a:p>
        </p:txBody>
      </p:sp>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914401"/>
            <a:ext cx="8229600" cy="2743200"/>
          </a:xfrm>
        </p:spPr>
        <p:txBody>
          <a:bodyPr>
            <a:noAutofit/>
          </a:bodyPr>
          <a:lstStyle/>
          <a:p>
            <a:pPr>
              <a:buNone/>
            </a:pPr>
            <a:r>
              <a:rPr lang="en-US" sz="6000" b="1" dirty="0" smtClean="0"/>
              <a:t>There is </a:t>
            </a:r>
            <a:r>
              <a:rPr lang="en-US" sz="6000" b="1" dirty="0" smtClean="0">
                <a:solidFill>
                  <a:srgbClr val="FF0000"/>
                </a:solidFill>
              </a:rPr>
              <a:t>insufficient capability </a:t>
            </a:r>
            <a:r>
              <a:rPr lang="en-US" sz="6000" b="1" dirty="0" smtClean="0"/>
              <a:t>to respond to a radiation incident</a:t>
            </a:r>
            <a:r>
              <a:rPr lang="en-US" sz="6000" dirty="0" smtClean="0"/>
              <a:t>.”</a:t>
            </a:r>
          </a:p>
          <a:p>
            <a:pPr>
              <a:buNone/>
            </a:pPr>
            <a:endParaRPr lang="en-US" sz="6000" dirty="0"/>
          </a:p>
        </p:txBody>
      </p:sp>
    </p:spTree>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Health Protection </a:t>
            </a:r>
            <a:br>
              <a:rPr lang="en-US" b="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br>
            <a:endParaRPr lang="en-US" dirty="0"/>
          </a:p>
        </p:txBody>
      </p:sp>
      <p:graphicFrame>
        <p:nvGraphicFramePr>
          <p:cNvPr id="4" name="Content Placeholder 3" descr="Health  Protection&#10; Environmental Health&#10; Emergency Planning and Response&#10; Licensure&#10;"/>
          <p:cNvGraphicFramePr>
            <a:graphicFrameLocks noGrp="1"/>
          </p:cNvGraphicFramePr>
          <p:nvPr>
            <p:ph idx="4294967295"/>
          </p:nvPr>
        </p:nvGraphicFramePr>
        <p:xfrm>
          <a:off x="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Emergency Planning and Response </a:t>
            </a:r>
            <a:endParaRPr lang="en-US" dirty="0"/>
          </a:p>
        </p:txBody>
      </p:sp>
      <p:graphicFrame>
        <p:nvGraphicFramePr>
          <p:cNvPr id="6" name="Content Placeholder 5" descr="CDC PHEP / ASPR HPP to&#10;Emergency Planning and Response&#10; Radiological Health&#10; Emergency Medical Service&#10; Operations&#10; Planning&#10; Logistics&#10; Finance/Admin&#10;"/>
          <p:cNvGraphicFramePr>
            <a:graphicFrameLocks noGrp="1"/>
          </p:cNvGraphicFramePr>
          <p:nvPr>
            <p:ph idx="4294967295"/>
          </p:nvPr>
        </p:nvGraphicFramePr>
        <p:xfrm>
          <a:off x="304800" y="990600"/>
          <a:ext cx="8839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066800" y="2362200"/>
            <a:ext cx="1905000" cy="762000"/>
          </a:xfrm>
          <a:prstGeom prst="rect">
            <a:avLst/>
          </a:prstGeom>
          <a:solidFill>
            <a:srgbClr val="6BB3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2438400"/>
            <a:ext cx="1752600" cy="646331"/>
          </a:xfrm>
          <a:prstGeom prst="rect">
            <a:avLst/>
          </a:prstGeom>
          <a:noFill/>
        </p:spPr>
        <p:txBody>
          <a:bodyPr wrap="square" rtlCol="0">
            <a:spAutoFit/>
          </a:bodyPr>
          <a:lstStyle/>
          <a:p>
            <a:pPr algn="ctr"/>
            <a:r>
              <a:rPr lang="en-US" b="1" dirty="0" smtClean="0">
                <a:solidFill>
                  <a:schemeClr val="bg1"/>
                </a:solidFill>
              </a:rPr>
              <a:t>CDC PHEP</a:t>
            </a:r>
          </a:p>
          <a:p>
            <a:pPr algn="ctr"/>
            <a:r>
              <a:rPr lang="en-US" b="1" dirty="0" smtClean="0">
                <a:solidFill>
                  <a:schemeClr val="bg1"/>
                </a:solidFill>
              </a:rPr>
              <a:t>ASPR HPP</a:t>
            </a:r>
            <a:endParaRPr lang="en-US" b="1" dirty="0">
              <a:solidFill>
                <a:schemeClr val="bg1"/>
              </a:solidFill>
            </a:endParaRPr>
          </a:p>
        </p:txBody>
      </p:sp>
      <p:cxnSp>
        <p:nvCxnSpPr>
          <p:cNvPr id="9" name="Straight Connector 8"/>
          <p:cNvCxnSpPr>
            <a:stCxn id="5" idx="3"/>
          </p:cNvCxnSpPr>
          <p:nvPr/>
        </p:nvCxnSpPr>
        <p:spPr>
          <a:xfrm>
            <a:off x="2971800" y="2743200"/>
            <a:ext cx="685800" cy="158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Resource Shortages</a:t>
            </a:r>
            <a:br>
              <a:rPr lang="en-US" b="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br>
            <a:endParaRPr lang="en-US" dirty="0"/>
          </a:p>
        </p:txBody>
      </p:sp>
      <p:sp>
        <p:nvSpPr>
          <p:cNvPr id="3" name="Content Placeholder 2"/>
          <p:cNvSpPr>
            <a:spLocks noGrp="1"/>
          </p:cNvSpPr>
          <p:nvPr>
            <p:ph idx="1"/>
          </p:nvPr>
        </p:nvSpPr>
        <p:spPr>
          <a:xfrm>
            <a:off x="457200" y="1143000"/>
            <a:ext cx="6781800" cy="4983163"/>
          </a:xfrm>
        </p:spPr>
        <p:txBody>
          <a:bodyPr>
            <a:normAutofit fontScale="85000" lnSpcReduction="10000"/>
          </a:bodyPr>
          <a:lstStyle/>
          <a:p>
            <a:r>
              <a:rPr lang="en-US" dirty="0" smtClean="0"/>
              <a:t>Staff </a:t>
            </a:r>
          </a:p>
          <a:p>
            <a:pPr lvl="1"/>
            <a:r>
              <a:rPr lang="en-US" dirty="0" smtClean="0"/>
              <a:t>Health Physicists</a:t>
            </a:r>
          </a:p>
          <a:p>
            <a:pPr lvl="1"/>
            <a:r>
              <a:rPr lang="en-US" dirty="0" smtClean="0"/>
              <a:t>Epidemiologists</a:t>
            </a:r>
          </a:p>
          <a:p>
            <a:pPr lvl="1"/>
            <a:r>
              <a:rPr lang="en-US" dirty="0" err="1" smtClean="0"/>
              <a:t>Radiochemists</a:t>
            </a:r>
            <a:endParaRPr lang="en-US" dirty="0" smtClean="0"/>
          </a:p>
          <a:p>
            <a:r>
              <a:rPr lang="en-US" dirty="0" smtClean="0"/>
              <a:t>Resources to conduct population-based exposure monitoring</a:t>
            </a:r>
          </a:p>
          <a:p>
            <a:r>
              <a:rPr lang="en-US" dirty="0" smtClean="0"/>
              <a:t>Resources to collect, process and ship samples for, and conduct radiation analyses</a:t>
            </a:r>
          </a:p>
          <a:p>
            <a:r>
              <a:rPr lang="en-US" dirty="0" smtClean="0"/>
              <a:t>Monitoring equipment</a:t>
            </a:r>
          </a:p>
          <a:p>
            <a:r>
              <a:rPr lang="en-US" dirty="0" smtClean="0"/>
              <a:t>Screening equipment</a:t>
            </a:r>
          </a:p>
          <a:p>
            <a:r>
              <a:rPr lang="en-US" dirty="0" smtClean="0"/>
              <a:t>Laboratory equipment and supplies</a:t>
            </a:r>
          </a:p>
        </p:txBody>
      </p:sp>
      <p:pic>
        <p:nvPicPr>
          <p:cNvPr id="1027" name="Picture 3" descr="radiation portal monitor"/>
          <p:cNvPicPr>
            <a:picLocks noChangeAspect="1" noChangeArrowheads="1"/>
          </p:cNvPicPr>
          <p:nvPr/>
        </p:nvPicPr>
        <p:blipFill>
          <a:blip r:embed="rId3" cstate="print"/>
          <a:srcRect/>
          <a:stretch>
            <a:fillRect/>
          </a:stretch>
        </p:blipFill>
        <p:spPr bwMode="auto">
          <a:xfrm>
            <a:off x="7162800" y="1752600"/>
            <a:ext cx="1600200" cy="3898474"/>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914400" y="152400"/>
            <a:ext cx="7772400" cy="1470025"/>
          </a:xfrm>
        </p:spPr>
        <p:txBody>
          <a:bodyPr>
            <a:noAutofit/>
          </a:bodyPr>
          <a:lstStyle/>
          <a:p>
            <a:r>
              <a:rPr lang="en-US" sz="3600" b="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Regional Collaboration </a:t>
            </a:r>
            <a:br>
              <a:rPr lang="en-US" sz="3600" b="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br>
            <a:r>
              <a:rPr lang="en-US" sz="3600" b="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(16 States/2 Territories)</a:t>
            </a:r>
            <a:endParaRPr lang="en-US" sz="3600" b="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Subtitle 11"/>
          <p:cNvSpPr>
            <a:spLocks noGrp="1"/>
          </p:cNvSpPr>
          <p:nvPr>
            <p:ph type="subTitle" idx="1"/>
          </p:nvPr>
        </p:nvSpPr>
        <p:spPr>
          <a:xfrm>
            <a:off x="304800" y="1828800"/>
            <a:ext cx="5791200" cy="4724400"/>
          </a:xfrm>
        </p:spPr>
        <p:txBody>
          <a:bodyPr>
            <a:normAutofit fontScale="25000" lnSpcReduction="20000"/>
          </a:bodyPr>
          <a:lstStyle/>
          <a:p>
            <a:pPr marL="342900" lvl="0" indent="-342900" algn="l">
              <a:buClr>
                <a:schemeClr val="accent1"/>
              </a:buClr>
              <a:buSzPct val="70000"/>
              <a:buFont typeface="Wingdings 2"/>
              <a:buChar char=""/>
              <a:defRPr/>
            </a:pPr>
            <a:r>
              <a:rPr lang="en-US" sz="8800" dirty="0">
                <a:solidFill>
                  <a:schemeClr val="tx1"/>
                </a:solidFill>
              </a:rPr>
              <a:t>Non-profit Organization</a:t>
            </a:r>
          </a:p>
          <a:p>
            <a:pPr marL="342900" lvl="0" indent="-342900" algn="l">
              <a:buClr>
                <a:schemeClr val="accent1"/>
              </a:buClr>
              <a:buSzPct val="70000"/>
              <a:buFont typeface="Wingdings 2"/>
              <a:buChar char=""/>
              <a:defRPr/>
            </a:pPr>
            <a:r>
              <a:rPr lang="en-US" sz="8800" dirty="0">
                <a:solidFill>
                  <a:schemeClr val="tx1"/>
                </a:solidFill>
              </a:rPr>
              <a:t>Southern Mutual Agreement for Mutual State Radiological Assistance</a:t>
            </a:r>
          </a:p>
          <a:p>
            <a:pPr marL="1257300" lvl="2" indent="-342900" algn="l">
              <a:buClr>
                <a:schemeClr val="accent1"/>
              </a:buClr>
              <a:buSzPct val="70000"/>
              <a:buFont typeface="Wingdings 2"/>
              <a:buChar char=""/>
            </a:pPr>
            <a:r>
              <a:rPr lang="en-US" sz="8400" dirty="0" smtClean="0">
                <a:solidFill>
                  <a:schemeClr val="accent3">
                    <a:lumMod val="50000"/>
                  </a:schemeClr>
                </a:solidFill>
              </a:rPr>
              <a:t>The Southern Mutual Radiation Assistance Plan (SMRAP) provides a </a:t>
            </a:r>
            <a:r>
              <a:rPr lang="en-US" sz="8400" b="1" dirty="0" smtClean="0">
                <a:solidFill>
                  <a:srgbClr val="FF0000"/>
                </a:solidFill>
              </a:rPr>
              <a:t>mechanism for coordinating </a:t>
            </a:r>
            <a:r>
              <a:rPr lang="en-US" sz="8400" dirty="0" smtClean="0">
                <a:solidFill>
                  <a:schemeClr val="accent3">
                    <a:lumMod val="50000"/>
                  </a:schemeClr>
                </a:solidFill>
              </a:rPr>
              <a:t>radiological emergency assistance capabilities among participating states. </a:t>
            </a:r>
            <a:endParaRPr lang="en-US" sz="8400" dirty="0">
              <a:solidFill>
                <a:schemeClr val="accent3">
                  <a:lumMod val="50000"/>
                </a:schemeClr>
              </a:solidFill>
            </a:endParaRPr>
          </a:p>
          <a:p>
            <a:pPr marL="342900" indent="-342900" algn="l">
              <a:buClr>
                <a:schemeClr val="accent1"/>
              </a:buClr>
              <a:buSzPct val="70000"/>
              <a:buFont typeface="Wingdings 2"/>
              <a:buChar char=""/>
            </a:pPr>
            <a:r>
              <a:rPr lang="en-US" sz="8800" dirty="0">
                <a:solidFill>
                  <a:schemeClr val="tx1"/>
                </a:solidFill>
              </a:rPr>
              <a:t>By-Laws for Souther</a:t>
            </a:r>
            <a:r>
              <a:rPr lang="en-US" sz="8800" dirty="0" smtClean="0">
                <a:solidFill>
                  <a:schemeClr val="tx1"/>
                </a:solidFill>
              </a:rPr>
              <a:t>n Emergency Response Council</a:t>
            </a:r>
          </a:p>
          <a:p>
            <a:pPr marL="342900" indent="-342900" algn="l">
              <a:buClr>
                <a:schemeClr val="accent1"/>
              </a:buClr>
              <a:buSzPct val="70000"/>
              <a:buFont typeface="Wingdings 2"/>
              <a:buChar char=""/>
            </a:pPr>
            <a:r>
              <a:rPr lang="en-US" sz="8800" dirty="0" smtClean="0">
                <a:solidFill>
                  <a:schemeClr val="tx1"/>
                </a:solidFill>
              </a:rPr>
              <a:t>Activation Procedure</a:t>
            </a:r>
          </a:p>
          <a:p>
            <a:pPr marL="1257300" lvl="2" indent="-342900" algn="l">
              <a:buClr>
                <a:schemeClr val="accent1"/>
              </a:buClr>
              <a:buSzPct val="70000"/>
              <a:buFont typeface="Wingdings 2"/>
              <a:buChar char=""/>
            </a:pPr>
            <a:r>
              <a:rPr lang="en-US" sz="8800" dirty="0" smtClean="0">
                <a:solidFill>
                  <a:schemeClr val="tx1"/>
                </a:solidFill>
              </a:rPr>
              <a:t>Requesting State</a:t>
            </a:r>
          </a:p>
          <a:p>
            <a:pPr marL="1257300" lvl="2" indent="-342900" algn="l">
              <a:buClr>
                <a:schemeClr val="accent1"/>
              </a:buClr>
              <a:buSzPct val="70000"/>
              <a:buFont typeface="Wingdings 2"/>
              <a:buChar char=""/>
            </a:pPr>
            <a:r>
              <a:rPr lang="en-US" sz="8800" dirty="0" smtClean="0">
                <a:solidFill>
                  <a:schemeClr val="tx1"/>
                </a:solidFill>
              </a:rPr>
              <a:t>Responding State</a:t>
            </a:r>
          </a:p>
          <a:p>
            <a:pPr marL="1257300" lvl="2" indent="-342900" algn="l">
              <a:buClr>
                <a:schemeClr val="accent1"/>
              </a:buClr>
              <a:buSzPct val="70000"/>
              <a:buFont typeface="Wingdings 2"/>
              <a:buChar char=""/>
            </a:pPr>
            <a:r>
              <a:rPr lang="en-US" sz="8800" dirty="0" smtClean="0">
                <a:solidFill>
                  <a:schemeClr val="tx1"/>
                </a:solidFill>
              </a:rPr>
              <a:t>Radiation Control Program</a:t>
            </a:r>
            <a:endParaRPr lang="en-US" sz="8800" dirty="0">
              <a:solidFill>
                <a:schemeClr val="tx1"/>
              </a:solidFill>
            </a:endParaRPr>
          </a:p>
          <a:p>
            <a:pPr algn="l"/>
            <a:endParaRPr lang="en-US" dirty="0"/>
          </a:p>
        </p:txBody>
      </p:sp>
      <p:grpSp>
        <p:nvGrpSpPr>
          <p:cNvPr id="13" name="Group 12" descr="top: Southern States Energy Board logo&#10;bottom: US southeast states that are members"/>
          <p:cNvGrpSpPr/>
          <p:nvPr/>
        </p:nvGrpSpPr>
        <p:grpSpPr>
          <a:xfrm>
            <a:off x="6096000" y="1752600"/>
            <a:ext cx="3048000" cy="4600575"/>
            <a:chOff x="6096000" y="1752600"/>
            <a:chExt cx="3048000" cy="4600575"/>
          </a:xfrm>
        </p:grpSpPr>
        <p:pic>
          <p:nvPicPr>
            <p:cNvPr id="2050" name="Picture 2" descr="C:\Users\hendricj\Desktop\Picture3.jpg"/>
            <p:cNvPicPr>
              <a:picLocks noChangeAspect="1" noChangeArrowheads="1"/>
            </p:cNvPicPr>
            <p:nvPr/>
          </p:nvPicPr>
          <p:blipFill>
            <a:blip r:embed="rId3" cstate="print"/>
            <a:srcRect/>
            <a:stretch>
              <a:fillRect/>
            </a:stretch>
          </p:blipFill>
          <p:spPr bwMode="auto">
            <a:xfrm>
              <a:off x="6113462" y="1752600"/>
              <a:ext cx="3030538" cy="1778000"/>
            </a:xfrm>
            <a:prstGeom prst="rect">
              <a:avLst/>
            </a:prstGeom>
            <a:noFill/>
          </p:spPr>
        </p:pic>
        <p:pic>
          <p:nvPicPr>
            <p:cNvPr id="2051" name="Picture 3" descr="C:\Users\hendricj\Desktop\Picture4.gif"/>
            <p:cNvPicPr>
              <a:picLocks noChangeAspect="1" noChangeArrowheads="1"/>
            </p:cNvPicPr>
            <p:nvPr/>
          </p:nvPicPr>
          <p:blipFill>
            <a:blip r:embed="rId4" cstate="print"/>
            <a:srcRect/>
            <a:stretch>
              <a:fillRect/>
            </a:stretch>
          </p:blipFill>
          <p:spPr bwMode="auto">
            <a:xfrm>
              <a:off x="6096000" y="3810000"/>
              <a:ext cx="3048000" cy="2543175"/>
            </a:xfrm>
            <a:prstGeom prst="rect">
              <a:avLst/>
            </a:prstGeom>
            <a:noFill/>
          </p:spPr>
        </p:pic>
      </p:grpSp>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solidFill>
                  <a:schemeClr val="bg1">
                    <a:lumMod val="50000"/>
                  </a:schemeClr>
                </a:solidFill>
                <a:latin typeface="Arial Rounded MT Bold" pitchFamily="34" charset="0"/>
              </a:rPr>
              <a:t>Region IV Unified Planning Coalition</a:t>
            </a:r>
            <a:br>
              <a:rPr lang="en-US" sz="3600" dirty="0" smtClean="0">
                <a:solidFill>
                  <a:schemeClr val="bg1">
                    <a:lumMod val="50000"/>
                  </a:schemeClr>
                </a:solidFill>
                <a:latin typeface="Arial Rounded MT Bold" pitchFamily="34" charset="0"/>
              </a:rPr>
            </a:br>
            <a:r>
              <a:rPr lang="en-US" sz="3600" b="1" dirty="0" smtClean="0">
                <a:solidFill>
                  <a:srgbClr val="336699"/>
                </a:solidFill>
                <a:latin typeface="Arial" pitchFamily="34" charset="0"/>
                <a:cs typeface="Arial" pitchFamily="34" charset="0"/>
              </a:rPr>
              <a:t>Together we are better!</a:t>
            </a:r>
            <a:br>
              <a:rPr lang="en-US" sz="3600" b="1" dirty="0" smtClean="0">
                <a:solidFill>
                  <a:srgbClr val="336699"/>
                </a:solidFill>
                <a:latin typeface="Arial" pitchFamily="34" charset="0"/>
                <a:cs typeface="Arial" pitchFamily="34" charset="0"/>
              </a:rPr>
            </a:br>
            <a:endParaRPr lang="en-US" sz="3600" dirty="0"/>
          </a:p>
        </p:txBody>
      </p:sp>
      <p:sp>
        <p:nvSpPr>
          <p:cNvPr id="3" name="Content Placeholder 2"/>
          <p:cNvSpPr>
            <a:spLocks noGrp="1"/>
          </p:cNvSpPr>
          <p:nvPr>
            <p:ph idx="1"/>
          </p:nvPr>
        </p:nvSpPr>
        <p:spPr>
          <a:xfrm>
            <a:off x="457200" y="1219200"/>
            <a:ext cx="8229600" cy="5334000"/>
          </a:xfrm>
        </p:spPr>
        <p:txBody>
          <a:bodyPr>
            <a:noAutofit/>
          </a:bodyPr>
          <a:lstStyle/>
          <a:p>
            <a:r>
              <a:rPr lang="en-US" sz="2400" dirty="0" smtClean="0"/>
              <a:t>a state-lead interstate public health and medical (ESF-8) preparedness and response organization devoted to planning and the development of partnerships.</a:t>
            </a:r>
          </a:p>
          <a:p>
            <a:r>
              <a:rPr lang="en-US" sz="2400" dirty="0" smtClean="0"/>
              <a:t>enhances the member states' abilities to prepare for public health and medical response to incidents/events. </a:t>
            </a:r>
          </a:p>
          <a:p>
            <a:r>
              <a:rPr lang="en-US" sz="2400" b="1" dirty="0" smtClean="0">
                <a:solidFill>
                  <a:srgbClr val="FF0000"/>
                </a:solidFill>
              </a:rPr>
              <a:t>support each other</a:t>
            </a:r>
            <a:r>
              <a:rPr lang="en-US" sz="2400" dirty="0" smtClean="0"/>
              <a:t> to prepare for and respond to incidents or events through the development of integrated, interoperable, and comprehensive all-hazards public health and medical emergency response systems. </a:t>
            </a:r>
          </a:p>
          <a:p>
            <a:endParaRPr lang="en-US" sz="2400" dirty="0"/>
          </a:p>
          <a:p>
            <a:pPr>
              <a:buNone/>
            </a:pPr>
            <a:endParaRPr lang="en-US" sz="2400" dirty="0" smtClean="0"/>
          </a:p>
          <a:p>
            <a:pPr>
              <a:buNone/>
            </a:pPr>
            <a:endParaRPr lang="en-US" sz="2400" dirty="0" smtClean="0"/>
          </a:p>
          <a:p>
            <a:pPr>
              <a:buNone/>
            </a:pPr>
            <a:r>
              <a:rPr lang="en-US" sz="1200" b="1" dirty="0" smtClean="0">
                <a:latin typeface="Arial" pitchFamily="34" charset="0"/>
                <a:cs typeface="Arial" pitchFamily="34" charset="0"/>
              </a:rPr>
              <a:t>Alabama – Florida – Georgia – Kentucky – Mississippi – North Carolina – South Carolina - Tennessee</a:t>
            </a:r>
          </a:p>
          <a:p>
            <a:endParaRPr lang="en-US" sz="2400" dirty="0" smtClean="0"/>
          </a:p>
          <a:p>
            <a:pPr>
              <a:buNone/>
            </a:pPr>
            <a:endParaRPr lang="en-US" sz="2400" dirty="0"/>
          </a:p>
        </p:txBody>
      </p: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8600"/>
            <a:ext cx="8229600" cy="1143000"/>
          </a:xfrm>
        </p:spPr>
        <p:txBody>
          <a:bodyPr>
            <a:normAutofit/>
          </a:bodyPr>
          <a:lstStyle/>
          <a:p>
            <a:r>
              <a:rPr lang="en-US" b="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Many Opportunities</a:t>
            </a:r>
            <a:endParaRPr lang="en-US" dirty="0"/>
          </a:p>
        </p:txBody>
      </p:sp>
      <p:sp>
        <p:nvSpPr>
          <p:cNvPr id="3" name="Content Placeholder 2"/>
          <p:cNvSpPr>
            <a:spLocks noGrp="1"/>
          </p:cNvSpPr>
          <p:nvPr>
            <p:ph idx="1"/>
          </p:nvPr>
        </p:nvSpPr>
        <p:spPr/>
        <p:txBody>
          <a:bodyPr>
            <a:normAutofit lnSpcReduction="10000"/>
          </a:bodyPr>
          <a:lstStyle/>
          <a:p>
            <a:r>
              <a:rPr lang="en-US" sz="4400" b="1" dirty="0" smtClean="0"/>
              <a:t>Do nothing – maintain status quo</a:t>
            </a:r>
          </a:p>
          <a:p>
            <a:r>
              <a:rPr lang="en-US" sz="4400" b="1" dirty="0" smtClean="0"/>
              <a:t>Doing less with nothing </a:t>
            </a:r>
          </a:p>
          <a:p>
            <a:r>
              <a:rPr lang="en-US" sz="4400" b="1" dirty="0" smtClean="0"/>
              <a:t>Doing more with less</a:t>
            </a:r>
          </a:p>
          <a:p>
            <a:r>
              <a:rPr lang="en-US" sz="4400" b="1" dirty="0" smtClean="0"/>
              <a:t>Leveraging other funding</a:t>
            </a:r>
          </a:p>
          <a:p>
            <a:r>
              <a:rPr lang="en-US" sz="4400" b="1" dirty="0" smtClean="0"/>
              <a:t>Be funded to be prepared</a:t>
            </a:r>
            <a:endParaRPr lang="en-US" sz="4400" b="1"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apanese people being monitored after earthquake 2011."/>
          <p:cNvPicPr>
            <a:picLocks noChangeAspect="1" noChangeArrowheads="1"/>
          </p:cNvPicPr>
          <p:nvPr/>
        </p:nvPicPr>
        <p:blipFill>
          <a:blip r:embed="rId3" cstate="print"/>
          <a:srcRect/>
          <a:stretch>
            <a:fillRect/>
          </a:stretch>
        </p:blipFill>
        <p:spPr bwMode="auto">
          <a:xfrm>
            <a:off x="990600" y="1295400"/>
            <a:ext cx="7201572" cy="4467225"/>
          </a:xfrm>
          <a:prstGeom prst="rect">
            <a:avLst/>
          </a:prstGeom>
          <a:noFill/>
        </p:spPr>
      </p:pic>
      <p:sp>
        <p:nvSpPr>
          <p:cNvPr id="8" name="Title 7"/>
          <p:cNvSpPr>
            <a:spLocks noGrp="1"/>
          </p:cNvSpPr>
          <p:nvPr>
            <p:ph type="title"/>
          </p:nvPr>
        </p:nvSpPr>
        <p:spPr/>
        <p:txBody>
          <a:bodyPr>
            <a:normAutofit fontScale="90000"/>
          </a:bodyPr>
          <a:lstStyle/>
          <a:p>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Are we ready?</a:t>
            </a:r>
            <a:b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dirty="0"/>
          </a:p>
        </p:txBody>
      </p:sp>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821363"/>
          </a:xfrm>
        </p:spPr>
        <p:txBody>
          <a:bodyPr>
            <a:normAutofit/>
          </a:bodyPr>
          <a:lstStyle/>
          <a:p>
            <a:pPr>
              <a:buNone/>
            </a:pPr>
            <a:r>
              <a:rPr lang="en-US" sz="3600" b="1" dirty="0" smtClean="0"/>
              <a:t>	“State health departments display </a:t>
            </a:r>
            <a:r>
              <a:rPr lang="en-US" sz="3600" b="1" dirty="0" smtClean="0">
                <a:solidFill>
                  <a:srgbClr val="FF0000"/>
                </a:solidFill>
              </a:rPr>
              <a:t>substantial gaps in preparedness </a:t>
            </a:r>
            <a:r>
              <a:rPr lang="en-US" sz="3600" b="1" dirty="0" smtClean="0"/>
              <a:t>for a major radiation emergency, including acts of terrorism and unintentional releases of radiation,” according to survey results published in the journal </a:t>
            </a:r>
            <a:r>
              <a:rPr lang="en-US" sz="3600" b="1" i="1" dirty="0" smtClean="0"/>
              <a:t>Disaster Medicine and Public Health Preparedness</a:t>
            </a:r>
            <a:r>
              <a:rPr lang="en-US" sz="3600" b="1" dirty="0" smtClean="0"/>
              <a:t>.</a:t>
            </a:r>
            <a:br>
              <a:rPr lang="en-US" sz="3600" b="1" dirty="0" smtClean="0"/>
            </a:br>
            <a:endParaRPr lang="en-US" sz="3600" dirty="0"/>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5" name="Group 1"/>
          <p:cNvGrpSpPr>
            <a:grpSpLocks/>
          </p:cNvGrpSpPr>
          <p:nvPr/>
        </p:nvGrpSpPr>
        <p:grpSpPr bwMode="auto">
          <a:xfrm>
            <a:off x="155575" y="-2147483648"/>
            <a:ext cx="4286250" cy="2147483647"/>
            <a:chOff x="98" y="-2147483648"/>
            <a:chExt cx="2700" cy="2147483647"/>
          </a:xfrm>
        </p:grpSpPr>
        <p:pic>
          <p:nvPicPr>
            <p:cNvPr id="1027" name="Picture 3" descr="image"/>
            <p:cNvPicPr>
              <a:picLocks noChangeAspect="1" noChangeArrowheads="1"/>
            </p:cNvPicPr>
            <p:nvPr/>
          </p:nvPicPr>
          <p:blipFill>
            <a:blip r:embed="rId3" cstate="print"/>
            <a:srcRect/>
            <a:stretch>
              <a:fillRect/>
            </a:stretch>
          </p:blipFill>
          <p:spPr bwMode="auto">
            <a:xfrm>
              <a:off x="98" y="-979"/>
              <a:ext cx="2700" cy="1680"/>
            </a:xfrm>
            <a:prstGeom prst="rect">
              <a:avLst/>
            </a:prstGeom>
            <a:noFill/>
          </p:spPr>
        </p:pic>
        <p:sp>
          <p:nvSpPr>
            <p:cNvPr id="1081" name="Freeform 57">
              <a:hlinkClick r:id=""/>
            </p:cNvPr>
            <p:cNvSpPr>
              <a:spLocks/>
            </p:cNvSpPr>
            <p:nvPr/>
          </p:nvSpPr>
          <p:spPr bwMode="auto">
            <a:xfrm>
              <a:off x="222" y="18"/>
              <a:ext cx="276" cy="204"/>
            </a:xfrm>
            <a:custGeom>
              <a:avLst/>
              <a:gdLst/>
              <a:ahLst/>
              <a:cxnLst>
                <a:cxn ang="0">
                  <a:pos x="72" y="0"/>
                </a:cxn>
                <a:cxn ang="0">
                  <a:pos x="276" y="60"/>
                </a:cxn>
                <a:cxn ang="0">
                  <a:pos x="270" y="60"/>
                </a:cxn>
                <a:cxn ang="0">
                  <a:pos x="246" y="204"/>
                </a:cxn>
                <a:cxn ang="0">
                  <a:pos x="0" y="138"/>
                </a:cxn>
                <a:cxn ang="0">
                  <a:pos x="54" y="60"/>
                </a:cxn>
                <a:cxn ang="0">
                  <a:pos x="66" y="0"/>
                </a:cxn>
                <a:cxn ang="0">
                  <a:pos x="72" y="0"/>
                </a:cxn>
              </a:cxnLst>
              <a:rect l="0" t="0" r="r" b="b"/>
              <a:pathLst>
                <a:path w="276" h="204">
                  <a:moveTo>
                    <a:pt x="72" y="0"/>
                  </a:moveTo>
                  <a:lnTo>
                    <a:pt x="276" y="60"/>
                  </a:lnTo>
                  <a:lnTo>
                    <a:pt x="270" y="60"/>
                  </a:lnTo>
                  <a:lnTo>
                    <a:pt x="246" y="204"/>
                  </a:lnTo>
                  <a:lnTo>
                    <a:pt x="0" y="138"/>
                  </a:lnTo>
                  <a:lnTo>
                    <a:pt x="54" y="60"/>
                  </a:lnTo>
                  <a:lnTo>
                    <a:pt x="66" y="0"/>
                  </a:lnTo>
                  <a:lnTo>
                    <a:pt x="7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0" name="Freeform 56">
              <a:hlinkClick r:id=""/>
            </p:cNvPr>
            <p:cNvSpPr>
              <a:spLocks/>
            </p:cNvSpPr>
            <p:nvPr/>
          </p:nvSpPr>
          <p:spPr bwMode="auto">
            <a:xfrm>
              <a:off x="126" y="174"/>
              <a:ext cx="330" cy="282"/>
            </a:xfrm>
            <a:custGeom>
              <a:avLst/>
              <a:gdLst/>
              <a:ahLst/>
              <a:cxnLst>
                <a:cxn ang="0">
                  <a:pos x="72" y="0"/>
                </a:cxn>
                <a:cxn ang="0">
                  <a:pos x="78" y="0"/>
                </a:cxn>
                <a:cxn ang="0">
                  <a:pos x="180" y="54"/>
                </a:cxn>
                <a:cxn ang="0">
                  <a:pos x="330" y="66"/>
                </a:cxn>
                <a:cxn ang="0">
                  <a:pos x="282" y="282"/>
                </a:cxn>
                <a:cxn ang="0">
                  <a:pos x="0" y="198"/>
                </a:cxn>
                <a:cxn ang="0">
                  <a:pos x="78" y="6"/>
                </a:cxn>
                <a:cxn ang="0">
                  <a:pos x="78" y="12"/>
                </a:cxn>
                <a:cxn ang="0">
                  <a:pos x="72" y="0"/>
                </a:cxn>
              </a:cxnLst>
              <a:rect l="0" t="0" r="r" b="b"/>
              <a:pathLst>
                <a:path w="330" h="282">
                  <a:moveTo>
                    <a:pt x="72" y="0"/>
                  </a:moveTo>
                  <a:lnTo>
                    <a:pt x="78" y="0"/>
                  </a:lnTo>
                  <a:lnTo>
                    <a:pt x="180" y="54"/>
                  </a:lnTo>
                  <a:lnTo>
                    <a:pt x="330" y="66"/>
                  </a:lnTo>
                  <a:lnTo>
                    <a:pt x="282" y="282"/>
                  </a:lnTo>
                  <a:lnTo>
                    <a:pt x="0" y="198"/>
                  </a:lnTo>
                  <a:lnTo>
                    <a:pt x="78" y="6"/>
                  </a:lnTo>
                  <a:lnTo>
                    <a:pt x="78" y="12"/>
                  </a:lnTo>
                  <a:lnTo>
                    <a:pt x="7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9" name="Freeform 55">
              <a:hlinkClick r:id=""/>
            </p:cNvPr>
            <p:cNvSpPr>
              <a:spLocks/>
            </p:cNvSpPr>
            <p:nvPr/>
          </p:nvSpPr>
          <p:spPr bwMode="auto">
            <a:xfrm>
              <a:off x="534" y="78"/>
              <a:ext cx="480" cy="294"/>
            </a:xfrm>
            <a:custGeom>
              <a:avLst/>
              <a:gdLst/>
              <a:ahLst/>
              <a:cxnLst>
                <a:cxn ang="0">
                  <a:pos x="0" y="0"/>
                </a:cxn>
                <a:cxn ang="0">
                  <a:pos x="480" y="72"/>
                </a:cxn>
                <a:cxn ang="0">
                  <a:pos x="474" y="294"/>
                </a:cxn>
                <a:cxn ang="0">
                  <a:pos x="174" y="252"/>
                </a:cxn>
                <a:cxn ang="0">
                  <a:pos x="138" y="276"/>
                </a:cxn>
                <a:cxn ang="0">
                  <a:pos x="96" y="258"/>
                </a:cxn>
                <a:cxn ang="0">
                  <a:pos x="6" y="6"/>
                </a:cxn>
                <a:cxn ang="0">
                  <a:pos x="6" y="0"/>
                </a:cxn>
                <a:cxn ang="0">
                  <a:pos x="0" y="0"/>
                </a:cxn>
              </a:cxnLst>
              <a:rect l="0" t="0" r="r" b="b"/>
              <a:pathLst>
                <a:path w="480" h="294">
                  <a:moveTo>
                    <a:pt x="0" y="0"/>
                  </a:moveTo>
                  <a:lnTo>
                    <a:pt x="480" y="72"/>
                  </a:lnTo>
                  <a:lnTo>
                    <a:pt x="474" y="294"/>
                  </a:lnTo>
                  <a:lnTo>
                    <a:pt x="174" y="252"/>
                  </a:lnTo>
                  <a:lnTo>
                    <a:pt x="138" y="276"/>
                  </a:lnTo>
                  <a:lnTo>
                    <a:pt x="96" y="258"/>
                  </a:lnTo>
                  <a:lnTo>
                    <a:pt x="6" y="6"/>
                  </a:ln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8" name="Freeform 54">
              <a:hlinkClick r:id=""/>
            </p:cNvPr>
            <p:cNvSpPr>
              <a:spLocks/>
            </p:cNvSpPr>
            <p:nvPr/>
          </p:nvSpPr>
          <p:spPr bwMode="auto">
            <a:xfrm>
              <a:off x="432" y="282"/>
              <a:ext cx="228" cy="210"/>
            </a:xfrm>
            <a:custGeom>
              <a:avLst/>
              <a:gdLst/>
              <a:ahLst/>
              <a:cxnLst>
                <a:cxn ang="0">
                  <a:pos x="54" y="6"/>
                </a:cxn>
                <a:cxn ang="0">
                  <a:pos x="228" y="120"/>
                </a:cxn>
                <a:cxn ang="0">
                  <a:pos x="216" y="210"/>
                </a:cxn>
                <a:cxn ang="0">
                  <a:pos x="0" y="156"/>
                </a:cxn>
                <a:cxn ang="0">
                  <a:pos x="54" y="0"/>
                </a:cxn>
                <a:cxn ang="0">
                  <a:pos x="54" y="6"/>
                </a:cxn>
              </a:cxnLst>
              <a:rect l="0" t="0" r="r" b="b"/>
              <a:pathLst>
                <a:path w="228" h="210">
                  <a:moveTo>
                    <a:pt x="54" y="6"/>
                  </a:moveTo>
                  <a:lnTo>
                    <a:pt x="228" y="120"/>
                  </a:lnTo>
                  <a:lnTo>
                    <a:pt x="216" y="210"/>
                  </a:lnTo>
                  <a:lnTo>
                    <a:pt x="0" y="156"/>
                  </a:lnTo>
                  <a:lnTo>
                    <a:pt x="54" y="0"/>
                  </a:lnTo>
                  <a:lnTo>
                    <a:pt x="54"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7" name="Freeform 53">
              <a:hlinkClick r:id=""/>
            </p:cNvPr>
            <p:cNvSpPr>
              <a:spLocks/>
            </p:cNvSpPr>
            <p:nvPr/>
          </p:nvSpPr>
          <p:spPr bwMode="auto">
            <a:xfrm>
              <a:off x="252" y="474"/>
              <a:ext cx="252" cy="402"/>
            </a:xfrm>
            <a:custGeom>
              <a:avLst/>
              <a:gdLst/>
              <a:ahLst/>
              <a:cxnLst>
                <a:cxn ang="0">
                  <a:pos x="42" y="0"/>
                </a:cxn>
                <a:cxn ang="0">
                  <a:pos x="252" y="60"/>
                </a:cxn>
                <a:cxn ang="0">
                  <a:pos x="180" y="402"/>
                </a:cxn>
                <a:cxn ang="0">
                  <a:pos x="0" y="138"/>
                </a:cxn>
                <a:cxn ang="0">
                  <a:pos x="48" y="0"/>
                </a:cxn>
                <a:cxn ang="0">
                  <a:pos x="42" y="0"/>
                </a:cxn>
              </a:cxnLst>
              <a:rect l="0" t="0" r="r" b="b"/>
              <a:pathLst>
                <a:path w="252" h="402">
                  <a:moveTo>
                    <a:pt x="42" y="0"/>
                  </a:moveTo>
                  <a:lnTo>
                    <a:pt x="252" y="60"/>
                  </a:lnTo>
                  <a:lnTo>
                    <a:pt x="180" y="402"/>
                  </a:lnTo>
                  <a:lnTo>
                    <a:pt x="0" y="138"/>
                  </a:lnTo>
                  <a:lnTo>
                    <a:pt x="48" y="0"/>
                  </a:lnTo>
                  <a:lnTo>
                    <a:pt x="4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6" name="Freeform 52">
              <a:hlinkClick r:id=""/>
            </p:cNvPr>
            <p:cNvSpPr>
              <a:spLocks/>
            </p:cNvSpPr>
            <p:nvPr/>
          </p:nvSpPr>
          <p:spPr bwMode="auto">
            <a:xfrm>
              <a:off x="684" y="360"/>
              <a:ext cx="306" cy="252"/>
            </a:xfrm>
            <a:custGeom>
              <a:avLst/>
              <a:gdLst/>
              <a:ahLst/>
              <a:cxnLst>
                <a:cxn ang="0">
                  <a:pos x="30" y="6"/>
                </a:cxn>
                <a:cxn ang="0">
                  <a:pos x="306" y="42"/>
                </a:cxn>
                <a:cxn ang="0">
                  <a:pos x="300" y="252"/>
                </a:cxn>
                <a:cxn ang="0">
                  <a:pos x="0" y="222"/>
                </a:cxn>
                <a:cxn ang="0">
                  <a:pos x="24" y="0"/>
                </a:cxn>
                <a:cxn ang="0">
                  <a:pos x="30" y="6"/>
                </a:cxn>
              </a:cxnLst>
              <a:rect l="0" t="0" r="r" b="b"/>
              <a:pathLst>
                <a:path w="306" h="252">
                  <a:moveTo>
                    <a:pt x="30" y="6"/>
                  </a:moveTo>
                  <a:lnTo>
                    <a:pt x="306" y="42"/>
                  </a:lnTo>
                  <a:lnTo>
                    <a:pt x="300" y="252"/>
                  </a:lnTo>
                  <a:lnTo>
                    <a:pt x="0" y="222"/>
                  </a:lnTo>
                  <a:lnTo>
                    <a:pt x="24" y="0"/>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5" name="Freeform 51">
              <a:hlinkClick r:id=""/>
            </p:cNvPr>
            <p:cNvSpPr>
              <a:spLocks/>
            </p:cNvSpPr>
            <p:nvPr/>
          </p:nvSpPr>
          <p:spPr bwMode="auto">
            <a:xfrm>
              <a:off x="744" y="612"/>
              <a:ext cx="318" cy="246"/>
            </a:xfrm>
            <a:custGeom>
              <a:avLst/>
              <a:gdLst/>
              <a:ahLst/>
              <a:cxnLst>
                <a:cxn ang="0">
                  <a:pos x="30" y="6"/>
                </a:cxn>
                <a:cxn ang="0">
                  <a:pos x="318" y="30"/>
                </a:cxn>
                <a:cxn ang="0">
                  <a:pos x="300" y="246"/>
                </a:cxn>
                <a:cxn ang="0">
                  <a:pos x="0" y="216"/>
                </a:cxn>
                <a:cxn ang="0">
                  <a:pos x="36" y="0"/>
                </a:cxn>
                <a:cxn ang="0">
                  <a:pos x="30" y="6"/>
                </a:cxn>
              </a:cxnLst>
              <a:rect l="0" t="0" r="r" b="b"/>
              <a:pathLst>
                <a:path w="318" h="246">
                  <a:moveTo>
                    <a:pt x="30" y="6"/>
                  </a:moveTo>
                  <a:lnTo>
                    <a:pt x="318" y="30"/>
                  </a:lnTo>
                  <a:lnTo>
                    <a:pt x="300" y="246"/>
                  </a:lnTo>
                  <a:lnTo>
                    <a:pt x="0" y="216"/>
                  </a:lnTo>
                  <a:lnTo>
                    <a:pt x="36" y="0"/>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4" name="Freeform 50">
              <a:hlinkClick r:id=""/>
            </p:cNvPr>
            <p:cNvSpPr>
              <a:spLocks/>
            </p:cNvSpPr>
            <p:nvPr/>
          </p:nvSpPr>
          <p:spPr bwMode="auto">
            <a:xfrm>
              <a:off x="732" y="852"/>
              <a:ext cx="12" cy="1"/>
            </a:xfrm>
            <a:custGeom>
              <a:avLst/>
              <a:gdLst/>
              <a:ahLst/>
              <a:cxnLst>
                <a:cxn ang="0">
                  <a:pos x="6" y="0"/>
                </a:cxn>
                <a:cxn ang="0">
                  <a:pos x="12" y="0"/>
                </a:cxn>
                <a:cxn ang="0">
                  <a:pos x="0" y="0"/>
                </a:cxn>
                <a:cxn ang="0">
                  <a:pos x="6" y="0"/>
                </a:cxn>
              </a:cxnLst>
              <a:rect l="0" t="0" r="r" b="b"/>
              <a:pathLst>
                <a:path w="12" h="1">
                  <a:moveTo>
                    <a:pt x="6" y="0"/>
                  </a:moveTo>
                  <a:lnTo>
                    <a:pt x="12" y="0"/>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3" name="Freeform 49">
              <a:hlinkClick r:id=""/>
            </p:cNvPr>
            <p:cNvSpPr>
              <a:spLocks/>
            </p:cNvSpPr>
            <p:nvPr/>
          </p:nvSpPr>
          <p:spPr bwMode="auto">
            <a:xfrm>
              <a:off x="1032" y="150"/>
              <a:ext cx="288" cy="180"/>
            </a:xfrm>
            <a:custGeom>
              <a:avLst/>
              <a:gdLst/>
              <a:ahLst/>
              <a:cxnLst>
                <a:cxn ang="0">
                  <a:pos x="12" y="0"/>
                </a:cxn>
                <a:cxn ang="0">
                  <a:pos x="258" y="12"/>
                </a:cxn>
                <a:cxn ang="0">
                  <a:pos x="288" y="180"/>
                </a:cxn>
                <a:cxn ang="0">
                  <a:pos x="0" y="162"/>
                </a:cxn>
                <a:cxn ang="0">
                  <a:pos x="6" y="0"/>
                </a:cxn>
                <a:cxn ang="0">
                  <a:pos x="6" y="6"/>
                </a:cxn>
                <a:cxn ang="0">
                  <a:pos x="12" y="0"/>
                </a:cxn>
              </a:cxnLst>
              <a:rect l="0" t="0" r="r" b="b"/>
              <a:pathLst>
                <a:path w="288" h="180">
                  <a:moveTo>
                    <a:pt x="12" y="0"/>
                  </a:moveTo>
                  <a:lnTo>
                    <a:pt x="258" y="12"/>
                  </a:lnTo>
                  <a:lnTo>
                    <a:pt x="288" y="180"/>
                  </a:lnTo>
                  <a:lnTo>
                    <a:pt x="0" y="162"/>
                  </a:lnTo>
                  <a:lnTo>
                    <a:pt x="6" y="0"/>
                  </a:lnTo>
                  <a:lnTo>
                    <a:pt x="6" y="6"/>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2" name="Freeform 48">
              <a:hlinkClick r:id=""/>
            </p:cNvPr>
            <p:cNvSpPr>
              <a:spLocks/>
            </p:cNvSpPr>
            <p:nvPr/>
          </p:nvSpPr>
          <p:spPr bwMode="auto">
            <a:xfrm>
              <a:off x="1020" y="342"/>
              <a:ext cx="300" cy="162"/>
            </a:xfrm>
            <a:custGeom>
              <a:avLst/>
              <a:gdLst/>
              <a:ahLst/>
              <a:cxnLst>
                <a:cxn ang="0">
                  <a:pos x="12" y="6"/>
                </a:cxn>
                <a:cxn ang="0">
                  <a:pos x="18" y="0"/>
                </a:cxn>
                <a:cxn ang="0">
                  <a:pos x="294" y="12"/>
                </a:cxn>
                <a:cxn ang="0">
                  <a:pos x="300" y="162"/>
                </a:cxn>
                <a:cxn ang="0">
                  <a:pos x="0" y="144"/>
                </a:cxn>
                <a:cxn ang="0">
                  <a:pos x="24" y="0"/>
                </a:cxn>
                <a:cxn ang="0">
                  <a:pos x="12" y="6"/>
                </a:cxn>
              </a:cxnLst>
              <a:rect l="0" t="0" r="r" b="b"/>
              <a:pathLst>
                <a:path w="300" h="162">
                  <a:moveTo>
                    <a:pt x="12" y="6"/>
                  </a:moveTo>
                  <a:lnTo>
                    <a:pt x="18" y="0"/>
                  </a:lnTo>
                  <a:lnTo>
                    <a:pt x="294" y="12"/>
                  </a:lnTo>
                  <a:lnTo>
                    <a:pt x="300" y="162"/>
                  </a:lnTo>
                  <a:lnTo>
                    <a:pt x="0" y="144"/>
                  </a:lnTo>
                  <a:lnTo>
                    <a:pt x="24" y="0"/>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1" name="Freeform 47">
              <a:hlinkClick r:id=""/>
            </p:cNvPr>
            <p:cNvSpPr>
              <a:spLocks/>
            </p:cNvSpPr>
            <p:nvPr/>
          </p:nvSpPr>
          <p:spPr bwMode="auto">
            <a:xfrm>
              <a:off x="1008" y="510"/>
              <a:ext cx="354" cy="168"/>
            </a:xfrm>
            <a:custGeom>
              <a:avLst/>
              <a:gdLst/>
              <a:ahLst/>
              <a:cxnLst>
                <a:cxn ang="0">
                  <a:pos x="0" y="6"/>
                </a:cxn>
                <a:cxn ang="0">
                  <a:pos x="294" y="30"/>
                </a:cxn>
                <a:cxn ang="0">
                  <a:pos x="354" y="168"/>
                </a:cxn>
                <a:cxn ang="0">
                  <a:pos x="78" y="162"/>
                </a:cxn>
                <a:cxn ang="0">
                  <a:pos x="84" y="102"/>
                </a:cxn>
                <a:cxn ang="0">
                  <a:pos x="6" y="90"/>
                </a:cxn>
                <a:cxn ang="0">
                  <a:pos x="18" y="0"/>
                </a:cxn>
                <a:cxn ang="0">
                  <a:pos x="0" y="6"/>
                </a:cxn>
              </a:cxnLst>
              <a:rect l="0" t="0" r="r" b="b"/>
              <a:pathLst>
                <a:path w="354" h="168">
                  <a:moveTo>
                    <a:pt x="0" y="6"/>
                  </a:moveTo>
                  <a:lnTo>
                    <a:pt x="294" y="30"/>
                  </a:lnTo>
                  <a:lnTo>
                    <a:pt x="354" y="168"/>
                  </a:lnTo>
                  <a:lnTo>
                    <a:pt x="78" y="162"/>
                  </a:lnTo>
                  <a:lnTo>
                    <a:pt x="84" y="102"/>
                  </a:lnTo>
                  <a:lnTo>
                    <a:pt x="6" y="90"/>
                  </a:lnTo>
                  <a:lnTo>
                    <a:pt x="18"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0" name="Freeform 46">
              <a:hlinkClick r:id=""/>
            </p:cNvPr>
            <p:cNvSpPr>
              <a:spLocks/>
            </p:cNvSpPr>
            <p:nvPr/>
          </p:nvSpPr>
          <p:spPr bwMode="auto">
            <a:xfrm>
              <a:off x="1080" y="702"/>
              <a:ext cx="330" cy="174"/>
            </a:xfrm>
            <a:custGeom>
              <a:avLst/>
              <a:gdLst/>
              <a:ahLst/>
              <a:cxnLst>
                <a:cxn ang="0">
                  <a:pos x="0" y="0"/>
                </a:cxn>
                <a:cxn ang="0">
                  <a:pos x="0" y="6"/>
                </a:cxn>
                <a:cxn ang="0">
                  <a:pos x="312" y="12"/>
                </a:cxn>
                <a:cxn ang="0">
                  <a:pos x="330" y="54"/>
                </a:cxn>
                <a:cxn ang="0">
                  <a:pos x="330" y="174"/>
                </a:cxn>
                <a:cxn ang="0">
                  <a:pos x="0" y="168"/>
                </a:cxn>
                <a:cxn ang="0">
                  <a:pos x="6" y="12"/>
                </a:cxn>
                <a:cxn ang="0">
                  <a:pos x="0" y="0"/>
                </a:cxn>
              </a:cxnLst>
              <a:rect l="0" t="0" r="r" b="b"/>
              <a:pathLst>
                <a:path w="330" h="174">
                  <a:moveTo>
                    <a:pt x="0" y="0"/>
                  </a:moveTo>
                  <a:lnTo>
                    <a:pt x="0" y="6"/>
                  </a:lnTo>
                  <a:lnTo>
                    <a:pt x="312" y="12"/>
                  </a:lnTo>
                  <a:lnTo>
                    <a:pt x="330" y="54"/>
                  </a:lnTo>
                  <a:lnTo>
                    <a:pt x="330" y="174"/>
                  </a:lnTo>
                  <a:lnTo>
                    <a:pt x="0" y="168"/>
                  </a:lnTo>
                  <a:lnTo>
                    <a:pt x="6" y="12"/>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9" name="Freeform 45">
              <a:hlinkClick r:id=""/>
            </p:cNvPr>
            <p:cNvSpPr>
              <a:spLocks/>
            </p:cNvSpPr>
            <p:nvPr/>
          </p:nvSpPr>
          <p:spPr bwMode="auto">
            <a:xfrm>
              <a:off x="1170" y="894"/>
              <a:ext cx="246" cy="180"/>
            </a:xfrm>
            <a:custGeom>
              <a:avLst/>
              <a:gdLst/>
              <a:ahLst/>
              <a:cxnLst>
                <a:cxn ang="0">
                  <a:pos x="6" y="12"/>
                </a:cxn>
                <a:cxn ang="0">
                  <a:pos x="6" y="6"/>
                </a:cxn>
                <a:cxn ang="0">
                  <a:pos x="246" y="12"/>
                </a:cxn>
                <a:cxn ang="0">
                  <a:pos x="246" y="180"/>
                </a:cxn>
                <a:cxn ang="0">
                  <a:pos x="204" y="168"/>
                </a:cxn>
                <a:cxn ang="0">
                  <a:pos x="144" y="180"/>
                </a:cxn>
                <a:cxn ang="0">
                  <a:pos x="0" y="150"/>
                </a:cxn>
                <a:cxn ang="0">
                  <a:pos x="12" y="0"/>
                </a:cxn>
                <a:cxn ang="0">
                  <a:pos x="6" y="12"/>
                </a:cxn>
              </a:cxnLst>
              <a:rect l="0" t="0" r="r" b="b"/>
              <a:pathLst>
                <a:path w="246" h="180">
                  <a:moveTo>
                    <a:pt x="6" y="12"/>
                  </a:moveTo>
                  <a:lnTo>
                    <a:pt x="6" y="6"/>
                  </a:lnTo>
                  <a:lnTo>
                    <a:pt x="246" y="12"/>
                  </a:lnTo>
                  <a:lnTo>
                    <a:pt x="246" y="180"/>
                  </a:lnTo>
                  <a:lnTo>
                    <a:pt x="204" y="168"/>
                  </a:lnTo>
                  <a:lnTo>
                    <a:pt x="144" y="180"/>
                  </a:lnTo>
                  <a:lnTo>
                    <a:pt x="0" y="150"/>
                  </a:lnTo>
                  <a:lnTo>
                    <a:pt x="12" y="0"/>
                  </a:lnTo>
                  <a:lnTo>
                    <a:pt x="6"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8" name="Freeform 44">
              <a:hlinkClick r:id=""/>
            </p:cNvPr>
            <p:cNvSpPr>
              <a:spLocks/>
            </p:cNvSpPr>
            <p:nvPr/>
          </p:nvSpPr>
          <p:spPr bwMode="auto">
            <a:xfrm>
              <a:off x="1344" y="498"/>
              <a:ext cx="252" cy="150"/>
            </a:xfrm>
            <a:custGeom>
              <a:avLst/>
              <a:gdLst/>
              <a:ahLst/>
              <a:cxnLst>
                <a:cxn ang="0">
                  <a:pos x="12" y="12"/>
                </a:cxn>
                <a:cxn ang="0">
                  <a:pos x="210" y="0"/>
                </a:cxn>
                <a:cxn ang="0">
                  <a:pos x="252" y="78"/>
                </a:cxn>
                <a:cxn ang="0">
                  <a:pos x="204" y="144"/>
                </a:cxn>
                <a:cxn ang="0">
                  <a:pos x="24" y="150"/>
                </a:cxn>
                <a:cxn ang="0">
                  <a:pos x="0" y="42"/>
                </a:cxn>
                <a:cxn ang="0">
                  <a:pos x="12" y="12"/>
                </a:cxn>
              </a:cxnLst>
              <a:rect l="0" t="0" r="r" b="b"/>
              <a:pathLst>
                <a:path w="252" h="150">
                  <a:moveTo>
                    <a:pt x="12" y="12"/>
                  </a:moveTo>
                  <a:lnTo>
                    <a:pt x="210" y="0"/>
                  </a:lnTo>
                  <a:lnTo>
                    <a:pt x="252" y="78"/>
                  </a:lnTo>
                  <a:lnTo>
                    <a:pt x="204" y="144"/>
                  </a:lnTo>
                  <a:lnTo>
                    <a:pt x="24" y="150"/>
                  </a:lnTo>
                  <a:lnTo>
                    <a:pt x="0" y="42"/>
                  </a:lnTo>
                  <a:lnTo>
                    <a:pt x="12"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7" name="Freeform 43">
              <a:hlinkClick r:id=""/>
            </p:cNvPr>
            <p:cNvSpPr>
              <a:spLocks/>
            </p:cNvSpPr>
            <p:nvPr/>
          </p:nvSpPr>
          <p:spPr bwMode="auto">
            <a:xfrm>
              <a:off x="1428" y="690"/>
              <a:ext cx="12" cy="12"/>
            </a:xfrm>
            <a:custGeom>
              <a:avLst/>
              <a:gdLst/>
              <a:ahLst/>
              <a:cxnLst>
                <a:cxn ang="0">
                  <a:pos x="12" y="0"/>
                </a:cxn>
                <a:cxn ang="0">
                  <a:pos x="12" y="6"/>
                </a:cxn>
                <a:cxn ang="0">
                  <a:pos x="0" y="12"/>
                </a:cxn>
                <a:cxn ang="0">
                  <a:pos x="0" y="6"/>
                </a:cxn>
                <a:cxn ang="0">
                  <a:pos x="12" y="0"/>
                </a:cxn>
              </a:cxnLst>
              <a:rect l="0" t="0" r="r" b="b"/>
              <a:pathLst>
                <a:path w="12" h="12">
                  <a:moveTo>
                    <a:pt x="12" y="0"/>
                  </a:moveTo>
                  <a:lnTo>
                    <a:pt x="12" y="6"/>
                  </a:lnTo>
                  <a:lnTo>
                    <a:pt x="0" y="12"/>
                  </a:lnTo>
                  <a:lnTo>
                    <a:pt x="0" y="6"/>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6" name="Freeform 42">
              <a:hlinkClick r:id=""/>
            </p:cNvPr>
            <p:cNvSpPr>
              <a:spLocks/>
            </p:cNvSpPr>
            <p:nvPr/>
          </p:nvSpPr>
          <p:spPr bwMode="auto">
            <a:xfrm>
              <a:off x="1428" y="924"/>
              <a:ext cx="222" cy="204"/>
            </a:xfrm>
            <a:custGeom>
              <a:avLst/>
              <a:gdLst/>
              <a:ahLst/>
              <a:cxnLst>
                <a:cxn ang="0">
                  <a:pos x="12" y="0"/>
                </a:cxn>
                <a:cxn ang="0">
                  <a:pos x="216" y="6"/>
                </a:cxn>
                <a:cxn ang="0">
                  <a:pos x="222" y="36"/>
                </a:cxn>
                <a:cxn ang="0">
                  <a:pos x="156" y="150"/>
                </a:cxn>
                <a:cxn ang="0">
                  <a:pos x="168" y="204"/>
                </a:cxn>
                <a:cxn ang="0">
                  <a:pos x="36" y="186"/>
                </a:cxn>
                <a:cxn ang="0">
                  <a:pos x="0" y="156"/>
                </a:cxn>
                <a:cxn ang="0">
                  <a:pos x="18" y="0"/>
                </a:cxn>
                <a:cxn ang="0">
                  <a:pos x="12" y="0"/>
                </a:cxn>
              </a:cxnLst>
              <a:rect l="0" t="0" r="r" b="b"/>
              <a:pathLst>
                <a:path w="222" h="204">
                  <a:moveTo>
                    <a:pt x="12" y="0"/>
                  </a:moveTo>
                  <a:lnTo>
                    <a:pt x="216" y="6"/>
                  </a:lnTo>
                  <a:lnTo>
                    <a:pt x="222" y="36"/>
                  </a:lnTo>
                  <a:lnTo>
                    <a:pt x="156" y="150"/>
                  </a:lnTo>
                  <a:lnTo>
                    <a:pt x="168" y="204"/>
                  </a:lnTo>
                  <a:lnTo>
                    <a:pt x="36" y="186"/>
                  </a:lnTo>
                  <a:lnTo>
                    <a:pt x="0" y="156"/>
                  </a:lnTo>
                  <a:lnTo>
                    <a:pt x="18"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5" name="Freeform 41">
              <a:hlinkClick r:id=""/>
            </p:cNvPr>
            <p:cNvSpPr>
              <a:spLocks/>
            </p:cNvSpPr>
            <p:nvPr/>
          </p:nvSpPr>
          <p:spPr bwMode="auto">
            <a:xfrm>
              <a:off x="1458" y="1140"/>
              <a:ext cx="204" cy="198"/>
            </a:xfrm>
            <a:custGeom>
              <a:avLst/>
              <a:gdLst/>
              <a:ahLst/>
              <a:cxnLst>
                <a:cxn ang="0">
                  <a:pos x="6" y="0"/>
                </a:cxn>
                <a:cxn ang="0">
                  <a:pos x="0" y="0"/>
                </a:cxn>
                <a:cxn ang="0">
                  <a:pos x="108" y="0"/>
                </a:cxn>
                <a:cxn ang="0">
                  <a:pos x="144" y="30"/>
                </a:cxn>
                <a:cxn ang="0">
                  <a:pos x="114" y="102"/>
                </a:cxn>
                <a:cxn ang="0">
                  <a:pos x="198" y="108"/>
                </a:cxn>
                <a:cxn ang="0">
                  <a:pos x="204" y="186"/>
                </a:cxn>
                <a:cxn ang="0">
                  <a:pos x="180" y="198"/>
                </a:cxn>
                <a:cxn ang="0">
                  <a:pos x="156" y="180"/>
                </a:cxn>
                <a:cxn ang="0">
                  <a:pos x="78" y="174"/>
                </a:cxn>
                <a:cxn ang="0">
                  <a:pos x="30" y="174"/>
                </a:cxn>
                <a:cxn ang="0">
                  <a:pos x="42" y="102"/>
                </a:cxn>
                <a:cxn ang="0">
                  <a:pos x="12" y="12"/>
                </a:cxn>
                <a:cxn ang="0">
                  <a:pos x="12" y="6"/>
                </a:cxn>
                <a:cxn ang="0">
                  <a:pos x="6" y="0"/>
                </a:cxn>
              </a:cxnLst>
              <a:rect l="0" t="0" r="r" b="b"/>
              <a:pathLst>
                <a:path w="204" h="198">
                  <a:moveTo>
                    <a:pt x="6" y="0"/>
                  </a:moveTo>
                  <a:lnTo>
                    <a:pt x="0" y="0"/>
                  </a:lnTo>
                  <a:lnTo>
                    <a:pt x="108" y="0"/>
                  </a:lnTo>
                  <a:lnTo>
                    <a:pt x="144" y="30"/>
                  </a:lnTo>
                  <a:lnTo>
                    <a:pt x="114" y="102"/>
                  </a:lnTo>
                  <a:lnTo>
                    <a:pt x="198" y="108"/>
                  </a:lnTo>
                  <a:lnTo>
                    <a:pt x="204" y="186"/>
                  </a:lnTo>
                  <a:lnTo>
                    <a:pt x="180" y="198"/>
                  </a:lnTo>
                  <a:lnTo>
                    <a:pt x="156" y="180"/>
                  </a:lnTo>
                  <a:lnTo>
                    <a:pt x="78" y="174"/>
                  </a:lnTo>
                  <a:lnTo>
                    <a:pt x="30" y="174"/>
                  </a:lnTo>
                  <a:lnTo>
                    <a:pt x="42" y="102"/>
                  </a:lnTo>
                  <a:lnTo>
                    <a:pt x="12" y="12"/>
                  </a:lnTo>
                  <a:lnTo>
                    <a:pt x="12"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4" name="Freeform 40">
              <a:hlinkClick r:id=""/>
            </p:cNvPr>
            <p:cNvSpPr>
              <a:spLocks/>
            </p:cNvSpPr>
            <p:nvPr/>
          </p:nvSpPr>
          <p:spPr bwMode="auto">
            <a:xfrm>
              <a:off x="294" y="-2147483648"/>
              <a:ext cx="1" cy="2147483647"/>
            </a:xfrm>
            <a:custGeom>
              <a:avLst/>
              <a:gdLst/>
              <a:ahLst/>
              <a:cxnLst>
                <a:cxn ang="0">
                  <a:pos x="18" y="-2147483156"/>
                </a:cxn>
                <a:cxn ang="0">
                  <a:pos x="0" y="-2147483162"/>
                </a:cxn>
                <a:cxn ang="0">
                  <a:pos x="0" y="-2147483168"/>
                </a:cxn>
                <a:cxn ang="0">
                  <a:pos x="18" y="-2147483156"/>
                </a:cxn>
              </a:cxnLst>
              <a:rect l="0" t="0" r="r" b="b"/>
              <a:pathLst>
                <a:path w="1">
                  <a:moveTo>
                    <a:pt x="18" y="-2147483156"/>
                  </a:moveTo>
                  <a:lnTo>
                    <a:pt x="0" y="-2147483162"/>
                  </a:lnTo>
                  <a:lnTo>
                    <a:pt x="0" y="-2147483168"/>
                  </a:lnTo>
                  <a:lnTo>
                    <a:pt x="18" y="-214748315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3" name="Freeform 39">
              <a:hlinkClick r:id=""/>
            </p:cNvPr>
            <p:cNvSpPr>
              <a:spLocks/>
            </p:cNvSpPr>
            <p:nvPr/>
          </p:nvSpPr>
          <p:spPr bwMode="auto">
            <a:xfrm>
              <a:off x="714" y="876"/>
              <a:ext cx="264" cy="264"/>
            </a:xfrm>
            <a:custGeom>
              <a:avLst/>
              <a:gdLst/>
              <a:ahLst/>
              <a:cxnLst>
                <a:cxn ang="0">
                  <a:pos x="30" y="0"/>
                </a:cxn>
                <a:cxn ang="0">
                  <a:pos x="264" y="18"/>
                </a:cxn>
                <a:cxn ang="0">
                  <a:pos x="258" y="264"/>
                </a:cxn>
                <a:cxn ang="0">
                  <a:pos x="0" y="252"/>
                </a:cxn>
                <a:cxn ang="0">
                  <a:pos x="30" y="6"/>
                </a:cxn>
                <a:cxn ang="0">
                  <a:pos x="30" y="0"/>
                </a:cxn>
              </a:cxnLst>
              <a:rect l="0" t="0" r="r" b="b"/>
              <a:pathLst>
                <a:path w="264" h="264">
                  <a:moveTo>
                    <a:pt x="30" y="0"/>
                  </a:moveTo>
                  <a:lnTo>
                    <a:pt x="264" y="18"/>
                  </a:lnTo>
                  <a:lnTo>
                    <a:pt x="258" y="264"/>
                  </a:lnTo>
                  <a:lnTo>
                    <a:pt x="0" y="252"/>
                  </a:lnTo>
                  <a:lnTo>
                    <a:pt x="30" y="6"/>
                  </a:lnTo>
                  <a:lnTo>
                    <a:pt x="3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2" name="Freeform 38">
              <a:hlinkClick r:id=""/>
            </p:cNvPr>
            <p:cNvSpPr>
              <a:spLocks/>
            </p:cNvSpPr>
            <p:nvPr/>
          </p:nvSpPr>
          <p:spPr bwMode="auto">
            <a:xfrm>
              <a:off x="120" y="606"/>
              <a:ext cx="306" cy="402"/>
            </a:xfrm>
            <a:custGeom>
              <a:avLst/>
              <a:gdLst/>
              <a:ahLst/>
              <a:cxnLst>
                <a:cxn ang="0">
                  <a:pos x="6" y="0"/>
                </a:cxn>
                <a:cxn ang="0">
                  <a:pos x="18" y="0"/>
                </a:cxn>
                <a:cxn ang="0">
                  <a:pos x="102" y="12"/>
                </a:cxn>
                <a:cxn ang="0">
                  <a:pos x="306" y="354"/>
                </a:cxn>
                <a:cxn ang="0">
                  <a:pos x="198" y="402"/>
                </a:cxn>
                <a:cxn ang="0">
                  <a:pos x="24" y="210"/>
                </a:cxn>
                <a:cxn ang="0">
                  <a:pos x="0" y="6"/>
                </a:cxn>
                <a:cxn ang="0">
                  <a:pos x="6" y="0"/>
                </a:cxn>
              </a:cxnLst>
              <a:rect l="0" t="0" r="r" b="b"/>
              <a:pathLst>
                <a:path w="306" h="402">
                  <a:moveTo>
                    <a:pt x="6" y="0"/>
                  </a:moveTo>
                  <a:lnTo>
                    <a:pt x="18" y="0"/>
                  </a:lnTo>
                  <a:lnTo>
                    <a:pt x="102" y="12"/>
                  </a:lnTo>
                  <a:lnTo>
                    <a:pt x="306" y="354"/>
                  </a:lnTo>
                  <a:lnTo>
                    <a:pt x="198" y="402"/>
                  </a:lnTo>
                  <a:lnTo>
                    <a:pt x="24" y="210"/>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1" name="Freeform 37">
              <a:hlinkClick r:id=""/>
            </p:cNvPr>
            <p:cNvSpPr>
              <a:spLocks/>
            </p:cNvSpPr>
            <p:nvPr/>
          </p:nvSpPr>
          <p:spPr bwMode="auto">
            <a:xfrm>
              <a:off x="498" y="534"/>
              <a:ext cx="204" cy="282"/>
            </a:xfrm>
            <a:custGeom>
              <a:avLst/>
              <a:gdLst/>
              <a:ahLst/>
              <a:cxnLst>
                <a:cxn ang="0">
                  <a:pos x="54" y="0"/>
                </a:cxn>
                <a:cxn ang="0">
                  <a:pos x="150" y="18"/>
                </a:cxn>
                <a:cxn ang="0">
                  <a:pos x="150" y="72"/>
                </a:cxn>
                <a:cxn ang="0">
                  <a:pos x="204" y="90"/>
                </a:cxn>
                <a:cxn ang="0">
                  <a:pos x="198" y="282"/>
                </a:cxn>
                <a:cxn ang="0">
                  <a:pos x="0" y="234"/>
                </a:cxn>
                <a:cxn ang="0">
                  <a:pos x="54" y="6"/>
                </a:cxn>
                <a:cxn ang="0">
                  <a:pos x="48" y="6"/>
                </a:cxn>
                <a:cxn ang="0">
                  <a:pos x="54" y="0"/>
                </a:cxn>
              </a:cxnLst>
              <a:rect l="0" t="0" r="r" b="b"/>
              <a:pathLst>
                <a:path w="204" h="282">
                  <a:moveTo>
                    <a:pt x="54" y="0"/>
                  </a:moveTo>
                  <a:lnTo>
                    <a:pt x="150" y="18"/>
                  </a:lnTo>
                  <a:lnTo>
                    <a:pt x="150" y="72"/>
                  </a:lnTo>
                  <a:lnTo>
                    <a:pt x="204" y="90"/>
                  </a:lnTo>
                  <a:lnTo>
                    <a:pt x="198" y="282"/>
                  </a:lnTo>
                  <a:lnTo>
                    <a:pt x="0" y="234"/>
                  </a:lnTo>
                  <a:lnTo>
                    <a:pt x="54" y="6"/>
                  </a:lnTo>
                  <a:lnTo>
                    <a:pt x="48" y="6"/>
                  </a:lnTo>
                  <a:lnTo>
                    <a:pt x="5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0" name="Freeform 36">
              <a:hlinkClick r:id=""/>
            </p:cNvPr>
            <p:cNvSpPr>
              <a:spLocks/>
            </p:cNvSpPr>
            <p:nvPr/>
          </p:nvSpPr>
          <p:spPr bwMode="auto">
            <a:xfrm>
              <a:off x="1014" y="1068"/>
              <a:ext cx="390" cy="384"/>
            </a:xfrm>
            <a:custGeom>
              <a:avLst/>
              <a:gdLst/>
              <a:ahLst/>
              <a:cxnLst>
                <a:cxn ang="0">
                  <a:pos x="18" y="6"/>
                </a:cxn>
                <a:cxn ang="0">
                  <a:pos x="48" y="6"/>
                </a:cxn>
                <a:cxn ang="0">
                  <a:pos x="390" y="66"/>
                </a:cxn>
                <a:cxn ang="0">
                  <a:pos x="390" y="270"/>
                </a:cxn>
                <a:cxn ang="0">
                  <a:pos x="174" y="384"/>
                </a:cxn>
                <a:cxn ang="0">
                  <a:pos x="0" y="180"/>
                </a:cxn>
                <a:cxn ang="0">
                  <a:pos x="24" y="0"/>
                </a:cxn>
                <a:cxn ang="0">
                  <a:pos x="18" y="6"/>
                </a:cxn>
              </a:cxnLst>
              <a:rect l="0" t="0" r="r" b="b"/>
              <a:pathLst>
                <a:path w="390" h="384">
                  <a:moveTo>
                    <a:pt x="18" y="6"/>
                  </a:moveTo>
                  <a:lnTo>
                    <a:pt x="48" y="6"/>
                  </a:lnTo>
                  <a:lnTo>
                    <a:pt x="390" y="66"/>
                  </a:lnTo>
                  <a:lnTo>
                    <a:pt x="390" y="270"/>
                  </a:lnTo>
                  <a:lnTo>
                    <a:pt x="174" y="384"/>
                  </a:lnTo>
                  <a:lnTo>
                    <a:pt x="0" y="180"/>
                  </a:lnTo>
                  <a:lnTo>
                    <a:pt x="24" y="0"/>
                  </a:lnTo>
                  <a:lnTo>
                    <a:pt x="1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9" name="Freeform 35">
              <a:hlinkClick r:id=""/>
            </p:cNvPr>
            <p:cNvSpPr>
              <a:spLocks/>
            </p:cNvSpPr>
            <p:nvPr/>
          </p:nvSpPr>
          <p:spPr bwMode="auto">
            <a:xfrm>
              <a:off x="342" y="1320"/>
              <a:ext cx="234" cy="234"/>
            </a:xfrm>
            <a:custGeom>
              <a:avLst/>
              <a:gdLst/>
              <a:ahLst/>
              <a:cxnLst>
                <a:cxn ang="0">
                  <a:pos x="0" y="6"/>
                </a:cxn>
                <a:cxn ang="0">
                  <a:pos x="222" y="30"/>
                </a:cxn>
                <a:cxn ang="0">
                  <a:pos x="234" y="234"/>
                </a:cxn>
                <a:cxn ang="0">
                  <a:pos x="6" y="168"/>
                </a:cxn>
                <a:cxn ang="0">
                  <a:pos x="18" y="0"/>
                </a:cxn>
                <a:cxn ang="0">
                  <a:pos x="18" y="6"/>
                </a:cxn>
                <a:cxn ang="0">
                  <a:pos x="0" y="6"/>
                </a:cxn>
              </a:cxnLst>
              <a:rect l="0" t="0" r="r" b="b"/>
              <a:pathLst>
                <a:path w="234" h="234">
                  <a:moveTo>
                    <a:pt x="0" y="6"/>
                  </a:moveTo>
                  <a:lnTo>
                    <a:pt x="222" y="30"/>
                  </a:lnTo>
                  <a:lnTo>
                    <a:pt x="234" y="234"/>
                  </a:lnTo>
                  <a:lnTo>
                    <a:pt x="6" y="168"/>
                  </a:lnTo>
                  <a:lnTo>
                    <a:pt x="18" y="0"/>
                  </a:lnTo>
                  <a:lnTo>
                    <a:pt x="18" y="6"/>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8" name="Freeform 34">
              <a:hlinkClick r:id=""/>
            </p:cNvPr>
            <p:cNvSpPr>
              <a:spLocks/>
            </p:cNvSpPr>
            <p:nvPr/>
          </p:nvSpPr>
          <p:spPr bwMode="auto">
            <a:xfrm>
              <a:off x="810" y="1416"/>
              <a:ext cx="264" cy="216"/>
            </a:xfrm>
            <a:custGeom>
              <a:avLst/>
              <a:gdLst/>
              <a:ahLst/>
              <a:cxnLst>
                <a:cxn ang="0">
                  <a:pos x="18" y="12"/>
                </a:cxn>
                <a:cxn ang="0">
                  <a:pos x="24" y="6"/>
                </a:cxn>
                <a:cxn ang="0">
                  <a:pos x="264" y="168"/>
                </a:cxn>
                <a:cxn ang="0">
                  <a:pos x="168" y="216"/>
                </a:cxn>
                <a:cxn ang="0">
                  <a:pos x="0" y="42"/>
                </a:cxn>
                <a:cxn ang="0">
                  <a:pos x="24" y="0"/>
                </a:cxn>
                <a:cxn ang="0">
                  <a:pos x="18" y="12"/>
                </a:cxn>
              </a:cxnLst>
              <a:rect l="0" t="0" r="r" b="b"/>
              <a:pathLst>
                <a:path w="264" h="216">
                  <a:moveTo>
                    <a:pt x="18" y="12"/>
                  </a:moveTo>
                  <a:lnTo>
                    <a:pt x="24" y="6"/>
                  </a:lnTo>
                  <a:lnTo>
                    <a:pt x="264" y="168"/>
                  </a:lnTo>
                  <a:lnTo>
                    <a:pt x="168" y="216"/>
                  </a:lnTo>
                  <a:lnTo>
                    <a:pt x="0" y="42"/>
                  </a:lnTo>
                  <a:lnTo>
                    <a:pt x="24" y="0"/>
                  </a:lnTo>
                  <a:lnTo>
                    <a:pt x="18"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7" name="Freeform 33">
              <a:hlinkClick r:id=""/>
            </p:cNvPr>
            <p:cNvSpPr>
              <a:spLocks/>
            </p:cNvSpPr>
            <p:nvPr/>
          </p:nvSpPr>
          <p:spPr bwMode="auto">
            <a:xfrm>
              <a:off x="1332" y="174"/>
              <a:ext cx="204" cy="306"/>
            </a:xfrm>
            <a:custGeom>
              <a:avLst/>
              <a:gdLst/>
              <a:ahLst/>
              <a:cxnLst>
                <a:cxn ang="0">
                  <a:pos x="0" y="0"/>
                </a:cxn>
                <a:cxn ang="0">
                  <a:pos x="36" y="24"/>
                </a:cxn>
                <a:cxn ang="0">
                  <a:pos x="204" y="54"/>
                </a:cxn>
                <a:cxn ang="0">
                  <a:pos x="138" y="186"/>
                </a:cxn>
                <a:cxn ang="0">
                  <a:pos x="204" y="306"/>
                </a:cxn>
                <a:cxn ang="0">
                  <a:pos x="36" y="276"/>
                </a:cxn>
                <a:cxn ang="0">
                  <a:pos x="6" y="0"/>
                </a:cxn>
                <a:cxn ang="0">
                  <a:pos x="0" y="0"/>
                </a:cxn>
              </a:cxnLst>
              <a:rect l="0" t="0" r="r" b="b"/>
              <a:pathLst>
                <a:path w="204" h="306">
                  <a:moveTo>
                    <a:pt x="0" y="0"/>
                  </a:moveTo>
                  <a:lnTo>
                    <a:pt x="36" y="24"/>
                  </a:lnTo>
                  <a:lnTo>
                    <a:pt x="204" y="54"/>
                  </a:lnTo>
                  <a:lnTo>
                    <a:pt x="138" y="186"/>
                  </a:lnTo>
                  <a:lnTo>
                    <a:pt x="204" y="306"/>
                  </a:lnTo>
                  <a:lnTo>
                    <a:pt x="36" y="276"/>
                  </a:ln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6" name="Freeform 32">
              <a:hlinkClick r:id=""/>
            </p:cNvPr>
            <p:cNvSpPr>
              <a:spLocks/>
            </p:cNvSpPr>
            <p:nvPr/>
          </p:nvSpPr>
          <p:spPr bwMode="auto">
            <a:xfrm>
              <a:off x="1428" y="684"/>
              <a:ext cx="228" cy="192"/>
            </a:xfrm>
            <a:custGeom>
              <a:avLst/>
              <a:gdLst/>
              <a:ahLst/>
              <a:cxnLst>
                <a:cxn ang="0">
                  <a:pos x="12" y="42"/>
                </a:cxn>
                <a:cxn ang="0">
                  <a:pos x="114" y="0"/>
                </a:cxn>
                <a:cxn ang="0">
                  <a:pos x="228" y="192"/>
                </a:cxn>
                <a:cxn ang="0">
                  <a:pos x="0" y="192"/>
                </a:cxn>
                <a:cxn ang="0">
                  <a:pos x="24" y="42"/>
                </a:cxn>
                <a:cxn ang="0">
                  <a:pos x="24" y="36"/>
                </a:cxn>
                <a:cxn ang="0">
                  <a:pos x="12" y="42"/>
                </a:cxn>
              </a:cxnLst>
              <a:rect l="0" t="0" r="r" b="b"/>
              <a:pathLst>
                <a:path w="228" h="192">
                  <a:moveTo>
                    <a:pt x="12" y="42"/>
                  </a:moveTo>
                  <a:lnTo>
                    <a:pt x="114" y="0"/>
                  </a:lnTo>
                  <a:lnTo>
                    <a:pt x="228" y="192"/>
                  </a:lnTo>
                  <a:lnTo>
                    <a:pt x="0" y="192"/>
                  </a:lnTo>
                  <a:lnTo>
                    <a:pt x="24" y="42"/>
                  </a:lnTo>
                  <a:lnTo>
                    <a:pt x="24" y="36"/>
                  </a:lnTo>
                  <a:lnTo>
                    <a:pt x="12" y="4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5" name="Freeform 31">
              <a:hlinkClick r:id=""/>
            </p:cNvPr>
            <p:cNvSpPr>
              <a:spLocks/>
            </p:cNvSpPr>
            <p:nvPr/>
          </p:nvSpPr>
          <p:spPr bwMode="auto">
            <a:xfrm>
              <a:off x="1782" y="336"/>
              <a:ext cx="168" cy="192"/>
            </a:xfrm>
            <a:custGeom>
              <a:avLst/>
              <a:gdLst/>
              <a:ahLst/>
              <a:cxnLst>
                <a:cxn ang="0">
                  <a:pos x="66" y="6"/>
                </a:cxn>
                <a:cxn ang="0">
                  <a:pos x="0" y="72"/>
                </a:cxn>
                <a:cxn ang="0">
                  <a:pos x="36" y="192"/>
                </a:cxn>
                <a:cxn ang="0">
                  <a:pos x="138" y="192"/>
                </a:cxn>
                <a:cxn ang="0">
                  <a:pos x="168" y="126"/>
                </a:cxn>
                <a:cxn ang="0">
                  <a:pos x="108" y="0"/>
                </a:cxn>
                <a:cxn ang="0">
                  <a:pos x="60" y="6"/>
                </a:cxn>
                <a:cxn ang="0">
                  <a:pos x="60" y="0"/>
                </a:cxn>
                <a:cxn ang="0">
                  <a:pos x="66" y="6"/>
                </a:cxn>
              </a:cxnLst>
              <a:rect l="0" t="0" r="r" b="b"/>
              <a:pathLst>
                <a:path w="168" h="192">
                  <a:moveTo>
                    <a:pt x="66" y="6"/>
                  </a:moveTo>
                  <a:lnTo>
                    <a:pt x="0" y="72"/>
                  </a:lnTo>
                  <a:lnTo>
                    <a:pt x="36" y="192"/>
                  </a:lnTo>
                  <a:lnTo>
                    <a:pt x="138" y="192"/>
                  </a:lnTo>
                  <a:lnTo>
                    <a:pt x="168" y="126"/>
                  </a:lnTo>
                  <a:lnTo>
                    <a:pt x="108" y="0"/>
                  </a:lnTo>
                  <a:lnTo>
                    <a:pt x="60" y="6"/>
                  </a:lnTo>
                  <a:lnTo>
                    <a:pt x="60" y="0"/>
                  </a:lnTo>
                  <a:lnTo>
                    <a:pt x="6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4" name="Freeform 30">
              <a:hlinkClick r:id=""/>
            </p:cNvPr>
            <p:cNvSpPr>
              <a:spLocks/>
            </p:cNvSpPr>
            <p:nvPr/>
          </p:nvSpPr>
          <p:spPr bwMode="auto">
            <a:xfrm>
              <a:off x="1764" y="582"/>
              <a:ext cx="108" cy="234"/>
            </a:xfrm>
            <a:custGeom>
              <a:avLst/>
              <a:gdLst/>
              <a:ahLst/>
              <a:cxnLst>
                <a:cxn ang="0">
                  <a:pos x="0" y="6"/>
                </a:cxn>
                <a:cxn ang="0">
                  <a:pos x="90" y="0"/>
                </a:cxn>
                <a:cxn ang="0">
                  <a:pos x="108" y="144"/>
                </a:cxn>
                <a:cxn ang="0">
                  <a:pos x="12" y="234"/>
                </a:cxn>
                <a:cxn ang="0">
                  <a:pos x="6" y="72"/>
                </a:cxn>
                <a:cxn ang="0">
                  <a:pos x="6" y="6"/>
                </a:cxn>
                <a:cxn ang="0">
                  <a:pos x="0" y="6"/>
                </a:cxn>
              </a:cxnLst>
              <a:rect l="0" t="0" r="r" b="b"/>
              <a:pathLst>
                <a:path w="108" h="234">
                  <a:moveTo>
                    <a:pt x="0" y="6"/>
                  </a:moveTo>
                  <a:lnTo>
                    <a:pt x="90" y="0"/>
                  </a:lnTo>
                  <a:lnTo>
                    <a:pt x="108" y="144"/>
                  </a:lnTo>
                  <a:lnTo>
                    <a:pt x="12" y="234"/>
                  </a:lnTo>
                  <a:lnTo>
                    <a:pt x="6" y="72"/>
                  </a:lnTo>
                  <a:lnTo>
                    <a:pt x="6" y="6"/>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3" name="Freeform 29">
              <a:hlinkClick r:id=""/>
            </p:cNvPr>
            <p:cNvSpPr>
              <a:spLocks/>
            </p:cNvSpPr>
            <p:nvPr/>
          </p:nvSpPr>
          <p:spPr bwMode="auto">
            <a:xfrm>
              <a:off x="1896" y="540"/>
              <a:ext cx="150" cy="186"/>
            </a:xfrm>
            <a:custGeom>
              <a:avLst/>
              <a:gdLst/>
              <a:ahLst/>
              <a:cxnLst>
                <a:cxn ang="0">
                  <a:pos x="0" y="36"/>
                </a:cxn>
                <a:cxn ang="0">
                  <a:pos x="54" y="30"/>
                </a:cxn>
                <a:cxn ang="0">
                  <a:pos x="90" y="48"/>
                </a:cxn>
                <a:cxn ang="0">
                  <a:pos x="138" y="0"/>
                </a:cxn>
                <a:cxn ang="0">
                  <a:pos x="150" y="90"/>
                </a:cxn>
                <a:cxn ang="0">
                  <a:pos x="96" y="174"/>
                </a:cxn>
                <a:cxn ang="0">
                  <a:pos x="48" y="186"/>
                </a:cxn>
                <a:cxn ang="0">
                  <a:pos x="6" y="168"/>
                </a:cxn>
                <a:cxn ang="0">
                  <a:pos x="0" y="36"/>
                </a:cxn>
              </a:cxnLst>
              <a:rect l="0" t="0" r="r" b="b"/>
              <a:pathLst>
                <a:path w="150" h="186">
                  <a:moveTo>
                    <a:pt x="0" y="36"/>
                  </a:moveTo>
                  <a:lnTo>
                    <a:pt x="54" y="30"/>
                  </a:lnTo>
                  <a:lnTo>
                    <a:pt x="90" y="48"/>
                  </a:lnTo>
                  <a:lnTo>
                    <a:pt x="138" y="0"/>
                  </a:lnTo>
                  <a:lnTo>
                    <a:pt x="150" y="90"/>
                  </a:lnTo>
                  <a:lnTo>
                    <a:pt x="96" y="174"/>
                  </a:lnTo>
                  <a:lnTo>
                    <a:pt x="48" y="186"/>
                  </a:lnTo>
                  <a:lnTo>
                    <a:pt x="6" y="168"/>
                  </a:lnTo>
                  <a:lnTo>
                    <a:pt x="0" y="3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2" name="Freeform 28">
              <a:hlinkClick r:id=""/>
            </p:cNvPr>
            <p:cNvSpPr>
              <a:spLocks/>
            </p:cNvSpPr>
            <p:nvPr/>
          </p:nvSpPr>
          <p:spPr bwMode="auto">
            <a:xfrm>
              <a:off x="438" y="840"/>
              <a:ext cx="258" cy="318"/>
            </a:xfrm>
            <a:custGeom>
              <a:avLst/>
              <a:gdLst/>
              <a:ahLst/>
              <a:cxnLst>
                <a:cxn ang="0">
                  <a:pos x="72" y="0"/>
                </a:cxn>
                <a:cxn ang="0">
                  <a:pos x="72" y="6"/>
                </a:cxn>
                <a:cxn ang="0">
                  <a:pos x="258" y="30"/>
                </a:cxn>
                <a:cxn ang="0">
                  <a:pos x="216" y="318"/>
                </a:cxn>
                <a:cxn ang="0">
                  <a:pos x="78" y="282"/>
                </a:cxn>
                <a:cxn ang="0">
                  <a:pos x="0" y="204"/>
                </a:cxn>
                <a:cxn ang="0">
                  <a:pos x="66" y="0"/>
                </a:cxn>
                <a:cxn ang="0">
                  <a:pos x="66" y="6"/>
                </a:cxn>
                <a:cxn ang="0">
                  <a:pos x="72" y="0"/>
                </a:cxn>
              </a:cxnLst>
              <a:rect l="0" t="0" r="r" b="b"/>
              <a:pathLst>
                <a:path w="258" h="318">
                  <a:moveTo>
                    <a:pt x="72" y="0"/>
                  </a:moveTo>
                  <a:lnTo>
                    <a:pt x="72" y="6"/>
                  </a:lnTo>
                  <a:lnTo>
                    <a:pt x="258" y="30"/>
                  </a:lnTo>
                  <a:lnTo>
                    <a:pt x="216" y="318"/>
                  </a:lnTo>
                  <a:lnTo>
                    <a:pt x="78" y="282"/>
                  </a:lnTo>
                  <a:lnTo>
                    <a:pt x="0" y="204"/>
                  </a:lnTo>
                  <a:lnTo>
                    <a:pt x="66" y="0"/>
                  </a:lnTo>
                  <a:lnTo>
                    <a:pt x="66" y="6"/>
                  </a:lnTo>
                  <a:lnTo>
                    <a:pt x="7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1" name="Freeform 27">
              <a:hlinkClick r:id=""/>
            </p:cNvPr>
            <p:cNvSpPr>
              <a:spLocks/>
            </p:cNvSpPr>
            <p:nvPr/>
          </p:nvSpPr>
          <p:spPr bwMode="auto">
            <a:xfrm>
              <a:off x="1512" y="318"/>
              <a:ext cx="210" cy="186"/>
            </a:xfrm>
            <a:custGeom>
              <a:avLst/>
              <a:gdLst/>
              <a:ahLst/>
              <a:cxnLst>
                <a:cxn ang="0">
                  <a:pos x="24" y="0"/>
                </a:cxn>
                <a:cxn ang="0">
                  <a:pos x="210" y="0"/>
                </a:cxn>
                <a:cxn ang="0">
                  <a:pos x="192" y="186"/>
                </a:cxn>
                <a:cxn ang="0">
                  <a:pos x="72" y="174"/>
                </a:cxn>
                <a:cxn ang="0">
                  <a:pos x="0" y="60"/>
                </a:cxn>
                <a:cxn ang="0">
                  <a:pos x="30" y="0"/>
                </a:cxn>
                <a:cxn ang="0">
                  <a:pos x="24" y="0"/>
                </a:cxn>
              </a:cxnLst>
              <a:rect l="0" t="0" r="r" b="b"/>
              <a:pathLst>
                <a:path w="210" h="186">
                  <a:moveTo>
                    <a:pt x="24" y="0"/>
                  </a:moveTo>
                  <a:lnTo>
                    <a:pt x="210" y="0"/>
                  </a:lnTo>
                  <a:lnTo>
                    <a:pt x="192" y="186"/>
                  </a:lnTo>
                  <a:lnTo>
                    <a:pt x="72" y="174"/>
                  </a:lnTo>
                  <a:lnTo>
                    <a:pt x="0" y="60"/>
                  </a:lnTo>
                  <a:lnTo>
                    <a:pt x="30"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0" name="Freeform 26">
              <a:hlinkClick r:id=""/>
            </p:cNvPr>
            <p:cNvSpPr>
              <a:spLocks/>
            </p:cNvSpPr>
            <p:nvPr/>
          </p:nvSpPr>
          <p:spPr bwMode="auto">
            <a:xfrm>
              <a:off x="1584" y="552"/>
              <a:ext cx="150" cy="276"/>
            </a:xfrm>
            <a:custGeom>
              <a:avLst/>
              <a:gdLst/>
              <a:ahLst/>
              <a:cxnLst>
                <a:cxn ang="0">
                  <a:pos x="60" y="12"/>
                </a:cxn>
                <a:cxn ang="0">
                  <a:pos x="54" y="12"/>
                </a:cxn>
                <a:cxn ang="0">
                  <a:pos x="138" y="12"/>
                </a:cxn>
                <a:cxn ang="0">
                  <a:pos x="150" y="252"/>
                </a:cxn>
                <a:cxn ang="0">
                  <a:pos x="96" y="276"/>
                </a:cxn>
                <a:cxn ang="0">
                  <a:pos x="0" y="126"/>
                </a:cxn>
                <a:cxn ang="0">
                  <a:pos x="60" y="6"/>
                </a:cxn>
                <a:cxn ang="0">
                  <a:pos x="60" y="0"/>
                </a:cxn>
                <a:cxn ang="0">
                  <a:pos x="60" y="12"/>
                </a:cxn>
              </a:cxnLst>
              <a:rect l="0" t="0" r="r" b="b"/>
              <a:pathLst>
                <a:path w="150" h="276">
                  <a:moveTo>
                    <a:pt x="60" y="12"/>
                  </a:moveTo>
                  <a:lnTo>
                    <a:pt x="54" y="12"/>
                  </a:lnTo>
                  <a:lnTo>
                    <a:pt x="138" y="12"/>
                  </a:lnTo>
                  <a:lnTo>
                    <a:pt x="150" y="252"/>
                  </a:lnTo>
                  <a:lnTo>
                    <a:pt x="96" y="276"/>
                  </a:lnTo>
                  <a:lnTo>
                    <a:pt x="0" y="126"/>
                  </a:lnTo>
                  <a:lnTo>
                    <a:pt x="60" y="6"/>
                  </a:lnTo>
                  <a:lnTo>
                    <a:pt x="60" y="0"/>
                  </a:lnTo>
                  <a:lnTo>
                    <a:pt x="6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9" name="Freeform 25">
              <a:hlinkClick r:id=""/>
            </p:cNvPr>
            <p:cNvSpPr>
              <a:spLocks/>
            </p:cNvSpPr>
            <p:nvPr/>
          </p:nvSpPr>
          <p:spPr bwMode="auto">
            <a:xfrm>
              <a:off x="2076" y="498"/>
              <a:ext cx="228" cy="120"/>
            </a:xfrm>
            <a:custGeom>
              <a:avLst/>
              <a:gdLst/>
              <a:ahLst/>
              <a:cxnLst>
                <a:cxn ang="0">
                  <a:pos x="0" y="48"/>
                </a:cxn>
                <a:cxn ang="0">
                  <a:pos x="0" y="42"/>
                </a:cxn>
                <a:cxn ang="0">
                  <a:pos x="204" y="0"/>
                </a:cxn>
                <a:cxn ang="0">
                  <a:pos x="228" y="102"/>
                </a:cxn>
                <a:cxn ang="0">
                  <a:pos x="6" y="120"/>
                </a:cxn>
                <a:cxn ang="0">
                  <a:pos x="6" y="42"/>
                </a:cxn>
                <a:cxn ang="0">
                  <a:pos x="0" y="48"/>
                </a:cxn>
              </a:cxnLst>
              <a:rect l="0" t="0" r="r" b="b"/>
              <a:pathLst>
                <a:path w="228" h="120">
                  <a:moveTo>
                    <a:pt x="0" y="48"/>
                  </a:moveTo>
                  <a:lnTo>
                    <a:pt x="0" y="42"/>
                  </a:lnTo>
                  <a:lnTo>
                    <a:pt x="204" y="0"/>
                  </a:lnTo>
                  <a:lnTo>
                    <a:pt x="228" y="102"/>
                  </a:lnTo>
                  <a:lnTo>
                    <a:pt x="6" y="120"/>
                  </a:lnTo>
                  <a:lnTo>
                    <a:pt x="6" y="42"/>
                  </a:lnTo>
                  <a:lnTo>
                    <a:pt x="0" y="4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8" name="Freeform 24">
              <a:hlinkClick r:id=""/>
            </p:cNvPr>
            <p:cNvSpPr>
              <a:spLocks/>
            </p:cNvSpPr>
            <p:nvPr/>
          </p:nvSpPr>
          <p:spPr bwMode="auto">
            <a:xfrm>
              <a:off x="1668" y="876"/>
              <a:ext cx="336" cy="102"/>
            </a:xfrm>
            <a:custGeom>
              <a:avLst/>
              <a:gdLst/>
              <a:ahLst/>
              <a:cxnLst>
                <a:cxn ang="0">
                  <a:pos x="24" y="54"/>
                </a:cxn>
                <a:cxn ang="0">
                  <a:pos x="30" y="48"/>
                </a:cxn>
                <a:cxn ang="0">
                  <a:pos x="336" y="0"/>
                </a:cxn>
                <a:cxn ang="0">
                  <a:pos x="252" y="84"/>
                </a:cxn>
                <a:cxn ang="0">
                  <a:pos x="0" y="102"/>
                </a:cxn>
                <a:cxn ang="0">
                  <a:pos x="30" y="42"/>
                </a:cxn>
                <a:cxn ang="0">
                  <a:pos x="24" y="54"/>
                </a:cxn>
              </a:cxnLst>
              <a:rect l="0" t="0" r="r" b="b"/>
              <a:pathLst>
                <a:path w="336" h="102">
                  <a:moveTo>
                    <a:pt x="24" y="54"/>
                  </a:moveTo>
                  <a:lnTo>
                    <a:pt x="30" y="48"/>
                  </a:lnTo>
                  <a:lnTo>
                    <a:pt x="336" y="0"/>
                  </a:lnTo>
                  <a:lnTo>
                    <a:pt x="252" y="84"/>
                  </a:lnTo>
                  <a:lnTo>
                    <a:pt x="0" y="102"/>
                  </a:lnTo>
                  <a:lnTo>
                    <a:pt x="30" y="42"/>
                  </a:lnTo>
                  <a:lnTo>
                    <a:pt x="24" y="5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7" name="Freeform 23">
              <a:hlinkClick r:id=""/>
            </p:cNvPr>
            <p:cNvSpPr>
              <a:spLocks/>
            </p:cNvSpPr>
            <p:nvPr/>
          </p:nvSpPr>
          <p:spPr bwMode="auto">
            <a:xfrm>
              <a:off x="1722" y="744"/>
              <a:ext cx="282" cy="132"/>
            </a:xfrm>
            <a:custGeom>
              <a:avLst/>
              <a:gdLst/>
              <a:ahLst/>
              <a:cxnLst>
                <a:cxn ang="0">
                  <a:pos x="0" y="138"/>
                </a:cxn>
                <a:cxn ang="0">
                  <a:pos x="6" y="126"/>
                </a:cxn>
                <a:cxn ang="0">
                  <a:pos x="180" y="0"/>
                </a:cxn>
                <a:cxn ang="0">
                  <a:pos x="258" y="12"/>
                </a:cxn>
                <a:cxn ang="0">
                  <a:pos x="282" y="72"/>
                </a:cxn>
                <a:cxn ang="0">
                  <a:pos x="228" y="120"/>
                </a:cxn>
                <a:cxn ang="0">
                  <a:pos x="12" y="132"/>
                </a:cxn>
                <a:cxn ang="0">
                  <a:pos x="0" y="138"/>
                </a:cxn>
              </a:cxnLst>
              <a:rect l="0" t="0" r="r" b="b"/>
              <a:pathLst>
                <a:path w="282" h="132">
                  <a:moveTo>
                    <a:pt x="0" y="138"/>
                  </a:moveTo>
                  <a:lnTo>
                    <a:pt x="6" y="126"/>
                  </a:lnTo>
                  <a:lnTo>
                    <a:pt x="180" y="0"/>
                  </a:lnTo>
                  <a:lnTo>
                    <a:pt x="258" y="12"/>
                  </a:lnTo>
                  <a:lnTo>
                    <a:pt x="282" y="72"/>
                  </a:lnTo>
                  <a:lnTo>
                    <a:pt x="228" y="120"/>
                  </a:lnTo>
                  <a:lnTo>
                    <a:pt x="12" y="132"/>
                  </a:lnTo>
                  <a:lnTo>
                    <a:pt x="0" y="13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6" name="Freeform 22">
              <a:hlinkClick r:id=""/>
            </p:cNvPr>
            <p:cNvSpPr>
              <a:spLocks/>
            </p:cNvSpPr>
            <p:nvPr/>
          </p:nvSpPr>
          <p:spPr bwMode="auto">
            <a:xfrm>
              <a:off x="1626" y="1020"/>
              <a:ext cx="120" cy="222"/>
            </a:xfrm>
            <a:custGeom>
              <a:avLst/>
              <a:gdLst/>
              <a:ahLst/>
              <a:cxnLst>
                <a:cxn ang="0">
                  <a:pos x="30" y="6"/>
                </a:cxn>
                <a:cxn ang="0">
                  <a:pos x="36" y="12"/>
                </a:cxn>
                <a:cxn ang="0">
                  <a:pos x="108" y="0"/>
                </a:cxn>
                <a:cxn ang="0">
                  <a:pos x="120" y="222"/>
                </a:cxn>
                <a:cxn ang="0">
                  <a:pos x="72" y="222"/>
                </a:cxn>
                <a:cxn ang="0">
                  <a:pos x="36" y="192"/>
                </a:cxn>
                <a:cxn ang="0">
                  <a:pos x="0" y="186"/>
                </a:cxn>
                <a:cxn ang="0">
                  <a:pos x="18" y="66"/>
                </a:cxn>
                <a:cxn ang="0">
                  <a:pos x="30" y="6"/>
                </a:cxn>
              </a:cxnLst>
              <a:rect l="0" t="0" r="r" b="b"/>
              <a:pathLst>
                <a:path w="120" h="222">
                  <a:moveTo>
                    <a:pt x="30" y="6"/>
                  </a:moveTo>
                  <a:lnTo>
                    <a:pt x="36" y="12"/>
                  </a:lnTo>
                  <a:lnTo>
                    <a:pt x="108" y="0"/>
                  </a:lnTo>
                  <a:lnTo>
                    <a:pt x="120" y="222"/>
                  </a:lnTo>
                  <a:lnTo>
                    <a:pt x="72" y="222"/>
                  </a:lnTo>
                  <a:lnTo>
                    <a:pt x="36" y="192"/>
                  </a:lnTo>
                  <a:lnTo>
                    <a:pt x="0" y="186"/>
                  </a:lnTo>
                  <a:lnTo>
                    <a:pt x="18" y="66"/>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5" name="Freeform 21">
              <a:hlinkClick r:id=""/>
            </p:cNvPr>
            <p:cNvSpPr>
              <a:spLocks/>
            </p:cNvSpPr>
            <p:nvPr/>
          </p:nvSpPr>
          <p:spPr bwMode="auto">
            <a:xfrm>
              <a:off x="1764" y="1008"/>
              <a:ext cx="144" cy="198"/>
            </a:xfrm>
            <a:custGeom>
              <a:avLst/>
              <a:gdLst/>
              <a:ahLst/>
              <a:cxnLst>
                <a:cxn ang="0">
                  <a:pos x="12" y="12"/>
                </a:cxn>
                <a:cxn ang="0">
                  <a:pos x="6" y="12"/>
                </a:cxn>
                <a:cxn ang="0">
                  <a:pos x="90" y="0"/>
                </a:cxn>
                <a:cxn ang="0">
                  <a:pos x="144" y="198"/>
                </a:cxn>
                <a:cxn ang="0">
                  <a:pos x="0" y="180"/>
                </a:cxn>
                <a:cxn ang="0">
                  <a:pos x="6" y="18"/>
                </a:cxn>
                <a:cxn ang="0">
                  <a:pos x="12" y="12"/>
                </a:cxn>
              </a:cxnLst>
              <a:rect l="0" t="0" r="r" b="b"/>
              <a:pathLst>
                <a:path w="144" h="198">
                  <a:moveTo>
                    <a:pt x="12" y="12"/>
                  </a:moveTo>
                  <a:lnTo>
                    <a:pt x="6" y="12"/>
                  </a:lnTo>
                  <a:lnTo>
                    <a:pt x="90" y="0"/>
                  </a:lnTo>
                  <a:lnTo>
                    <a:pt x="144" y="198"/>
                  </a:lnTo>
                  <a:lnTo>
                    <a:pt x="0" y="180"/>
                  </a:lnTo>
                  <a:lnTo>
                    <a:pt x="6" y="18"/>
                  </a:lnTo>
                  <a:lnTo>
                    <a:pt x="12"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4" name="Freeform 20">
              <a:hlinkClick r:id=""/>
            </p:cNvPr>
            <p:cNvSpPr>
              <a:spLocks/>
            </p:cNvSpPr>
            <p:nvPr/>
          </p:nvSpPr>
          <p:spPr bwMode="auto">
            <a:xfrm>
              <a:off x="1896" y="1002"/>
              <a:ext cx="210" cy="204"/>
            </a:xfrm>
            <a:custGeom>
              <a:avLst/>
              <a:gdLst/>
              <a:ahLst/>
              <a:cxnLst>
                <a:cxn ang="0">
                  <a:pos x="0" y="12"/>
                </a:cxn>
                <a:cxn ang="0">
                  <a:pos x="84" y="0"/>
                </a:cxn>
                <a:cxn ang="0">
                  <a:pos x="210" y="156"/>
                </a:cxn>
                <a:cxn ang="0">
                  <a:pos x="174" y="204"/>
                </a:cxn>
                <a:cxn ang="0">
                  <a:pos x="60" y="204"/>
                </a:cxn>
                <a:cxn ang="0">
                  <a:pos x="12" y="12"/>
                </a:cxn>
                <a:cxn ang="0">
                  <a:pos x="0" y="12"/>
                </a:cxn>
              </a:cxnLst>
              <a:rect l="0" t="0" r="r" b="b"/>
              <a:pathLst>
                <a:path w="210" h="204">
                  <a:moveTo>
                    <a:pt x="0" y="12"/>
                  </a:moveTo>
                  <a:lnTo>
                    <a:pt x="84" y="0"/>
                  </a:lnTo>
                  <a:lnTo>
                    <a:pt x="210" y="156"/>
                  </a:lnTo>
                  <a:lnTo>
                    <a:pt x="174" y="204"/>
                  </a:lnTo>
                  <a:lnTo>
                    <a:pt x="60" y="204"/>
                  </a:lnTo>
                  <a:lnTo>
                    <a:pt x="12" y="12"/>
                  </a:lnTo>
                  <a:lnTo>
                    <a:pt x="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3" name="Freeform 19">
              <a:hlinkClick r:id=""/>
            </p:cNvPr>
            <p:cNvSpPr>
              <a:spLocks/>
            </p:cNvSpPr>
            <p:nvPr/>
          </p:nvSpPr>
          <p:spPr bwMode="auto">
            <a:xfrm>
              <a:off x="2034" y="1242"/>
              <a:ext cx="234" cy="264"/>
            </a:xfrm>
            <a:custGeom>
              <a:avLst/>
              <a:gdLst/>
              <a:ahLst/>
              <a:cxnLst>
                <a:cxn ang="0">
                  <a:pos x="0" y="18"/>
                </a:cxn>
                <a:cxn ang="0">
                  <a:pos x="78" y="0"/>
                </a:cxn>
                <a:cxn ang="0">
                  <a:pos x="234" y="264"/>
                </a:cxn>
                <a:cxn ang="0">
                  <a:pos x="150" y="264"/>
                </a:cxn>
                <a:cxn ang="0">
                  <a:pos x="0" y="12"/>
                </a:cxn>
                <a:cxn ang="0">
                  <a:pos x="0" y="18"/>
                </a:cxn>
              </a:cxnLst>
              <a:rect l="0" t="0" r="r" b="b"/>
              <a:pathLst>
                <a:path w="234" h="264">
                  <a:moveTo>
                    <a:pt x="0" y="18"/>
                  </a:moveTo>
                  <a:lnTo>
                    <a:pt x="78" y="0"/>
                  </a:lnTo>
                  <a:lnTo>
                    <a:pt x="234" y="264"/>
                  </a:lnTo>
                  <a:lnTo>
                    <a:pt x="150" y="264"/>
                  </a:lnTo>
                  <a:lnTo>
                    <a:pt x="0" y="12"/>
                  </a:lnTo>
                  <a:lnTo>
                    <a:pt x="0"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2" name="Freeform 18">
              <a:hlinkClick r:id=""/>
            </p:cNvPr>
            <p:cNvSpPr>
              <a:spLocks/>
            </p:cNvSpPr>
            <p:nvPr/>
          </p:nvSpPr>
          <p:spPr bwMode="auto">
            <a:xfrm>
              <a:off x="2034" y="972"/>
              <a:ext cx="174" cy="126"/>
            </a:xfrm>
            <a:custGeom>
              <a:avLst/>
              <a:gdLst/>
              <a:ahLst/>
              <a:cxnLst>
                <a:cxn ang="0">
                  <a:pos x="0" y="6"/>
                </a:cxn>
                <a:cxn ang="0">
                  <a:pos x="174" y="30"/>
                </a:cxn>
                <a:cxn ang="0">
                  <a:pos x="96" y="126"/>
                </a:cxn>
                <a:cxn ang="0">
                  <a:pos x="6" y="6"/>
                </a:cxn>
                <a:cxn ang="0">
                  <a:pos x="6" y="0"/>
                </a:cxn>
                <a:cxn ang="0">
                  <a:pos x="0" y="6"/>
                </a:cxn>
              </a:cxnLst>
              <a:rect l="0" t="0" r="r" b="b"/>
              <a:pathLst>
                <a:path w="174" h="126">
                  <a:moveTo>
                    <a:pt x="0" y="6"/>
                  </a:moveTo>
                  <a:lnTo>
                    <a:pt x="174" y="30"/>
                  </a:lnTo>
                  <a:lnTo>
                    <a:pt x="96" y="126"/>
                  </a:lnTo>
                  <a:lnTo>
                    <a:pt x="6" y="6"/>
                  </a:lnTo>
                  <a:lnTo>
                    <a:pt x="6"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1" name="Freeform 17">
              <a:hlinkClick r:id=""/>
            </p:cNvPr>
            <p:cNvSpPr>
              <a:spLocks/>
            </p:cNvSpPr>
            <p:nvPr/>
          </p:nvSpPr>
          <p:spPr bwMode="auto">
            <a:xfrm>
              <a:off x="1992" y="840"/>
              <a:ext cx="306" cy="132"/>
            </a:xfrm>
            <a:custGeom>
              <a:avLst/>
              <a:gdLst/>
              <a:ahLst/>
              <a:cxnLst>
                <a:cxn ang="0">
                  <a:pos x="0" y="102"/>
                </a:cxn>
                <a:cxn ang="0">
                  <a:pos x="6" y="96"/>
                </a:cxn>
                <a:cxn ang="0">
                  <a:pos x="78" y="30"/>
                </a:cxn>
                <a:cxn ang="0">
                  <a:pos x="306" y="0"/>
                </a:cxn>
                <a:cxn ang="0">
                  <a:pos x="252" y="132"/>
                </a:cxn>
                <a:cxn ang="0">
                  <a:pos x="114" y="90"/>
                </a:cxn>
                <a:cxn ang="0">
                  <a:pos x="12" y="102"/>
                </a:cxn>
                <a:cxn ang="0">
                  <a:pos x="12" y="96"/>
                </a:cxn>
                <a:cxn ang="0">
                  <a:pos x="0" y="102"/>
                </a:cxn>
              </a:cxnLst>
              <a:rect l="0" t="0" r="r" b="b"/>
              <a:pathLst>
                <a:path w="306" h="132">
                  <a:moveTo>
                    <a:pt x="0" y="102"/>
                  </a:moveTo>
                  <a:lnTo>
                    <a:pt x="6" y="96"/>
                  </a:lnTo>
                  <a:lnTo>
                    <a:pt x="78" y="30"/>
                  </a:lnTo>
                  <a:lnTo>
                    <a:pt x="306" y="0"/>
                  </a:lnTo>
                  <a:lnTo>
                    <a:pt x="252" y="132"/>
                  </a:lnTo>
                  <a:lnTo>
                    <a:pt x="114" y="90"/>
                  </a:lnTo>
                  <a:lnTo>
                    <a:pt x="12" y="102"/>
                  </a:lnTo>
                  <a:lnTo>
                    <a:pt x="12" y="96"/>
                  </a:lnTo>
                  <a:lnTo>
                    <a:pt x="0" y="10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0" name="Freeform 16">
              <a:hlinkClick r:id=""/>
            </p:cNvPr>
            <p:cNvSpPr>
              <a:spLocks/>
            </p:cNvSpPr>
            <p:nvPr/>
          </p:nvSpPr>
          <p:spPr bwMode="auto">
            <a:xfrm>
              <a:off x="2100" y="294"/>
              <a:ext cx="246" cy="204"/>
            </a:xfrm>
            <a:custGeom>
              <a:avLst/>
              <a:gdLst/>
              <a:ahLst/>
              <a:cxnLst>
                <a:cxn ang="0">
                  <a:pos x="54" y="144"/>
                </a:cxn>
                <a:cxn ang="0">
                  <a:pos x="132" y="78"/>
                </a:cxn>
                <a:cxn ang="0">
                  <a:pos x="150" y="6"/>
                </a:cxn>
                <a:cxn ang="0">
                  <a:pos x="204" y="0"/>
                </a:cxn>
                <a:cxn ang="0">
                  <a:pos x="246" y="186"/>
                </a:cxn>
                <a:cxn ang="0">
                  <a:pos x="234" y="204"/>
                </a:cxn>
                <a:cxn ang="0">
                  <a:pos x="198" y="162"/>
                </a:cxn>
                <a:cxn ang="0">
                  <a:pos x="0" y="192"/>
                </a:cxn>
                <a:cxn ang="0">
                  <a:pos x="60" y="144"/>
                </a:cxn>
                <a:cxn ang="0">
                  <a:pos x="54" y="144"/>
                </a:cxn>
              </a:cxnLst>
              <a:rect l="0" t="0" r="r" b="b"/>
              <a:pathLst>
                <a:path w="246" h="204">
                  <a:moveTo>
                    <a:pt x="54" y="144"/>
                  </a:moveTo>
                  <a:lnTo>
                    <a:pt x="132" y="78"/>
                  </a:lnTo>
                  <a:lnTo>
                    <a:pt x="150" y="6"/>
                  </a:lnTo>
                  <a:lnTo>
                    <a:pt x="204" y="0"/>
                  </a:lnTo>
                  <a:lnTo>
                    <a:pt x="246" y="186"/>
                  </a:lnTo>
                  <a:lnTo>
                    <a:pt x="234" y="204"/>
                  </a:lnTo>
                  <a:lnTo>
                    <a:pt x="198" y="162"/>
                  </a:lnTo>
                  <a:lnTo>
                    <a:pt x="0" y="192"/>
                  </a:lnTo>
                  <a:lnTo>
                    <a:pt x="60" y="144"/>
                  </a:lnTo>
                  <a:lnTo>
                    <a:pt x="54" y="14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9" name="Freeform 15">
              <a:hlinkClick r:id=""/>
            </p:cNvPr>
            <p:cNvSpPr>
              <a:spLocks/>
            </p:cNvSpPr>
            <p:nvPr/>
          </p:nvSpPr>
          <p:spPr bwMode="auto">
            <a:xfrm>
              <a:off x="2316" y="264"/>
              <a:ext cx="90" cy="132"/>
            </a:xfrm>
            <a:custGeom>
              <a:avLst/>
              <a:gdLst/>
              <a:ahLst/>
              <a:cxnLst>
                <a:cxn ang="0">
                  <a:pos x="96" y="0"/>
                </a:cxn>
                <a:cxn ang="0">
                  <a:pos x="0" y="24"/>
                </a:cxn>
                <a:cxn ang="0">
                  <a:pos x="42" y="132"/>
                </a:cxn>
                <a:cxn ang="0">
                  <a:pos x="90" y="18"/>
                </a:cxn>
                <a:cxn ang="0">
                  <a:pos x="90" y="0"/>
                </a:cxn>
                <a:cxn ang="0">
                  <a:pos x="96" y="0"/>
                </a:cxn>
              </a:cxnLst>
              <a:rect l="0" t="0" r="r" b="b"/>
              <a:pathLst>
                <a:path w="90" h="132">
                  <a:moveTo>
                    <a:pt x="96" y="0"/>
                  </a:moveTo>
                  <a:lnTo>
                    <a:pt x="0" y="24"/>
                  </a:lnTo>
                  <a:lnTo>
                    <a:pt x="42" y="132"/>
                  </a:lnTo>
                  <a:lnTo>
                    <a:pt x="90" y="18"/>
                  </a:lnTo>
                  <a:lnTo>
                    <a:pt x="90" y="0"/>
                  </a:lnTo>
                  <a:lnTo>
                    <a:pt x="9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8" name="Freeform 14">
              <a:hlinkClick r:id=""/>
            </p:cNvPr>
            <p:cNvSpPr>
              <a:spLocks/>
            </p:cNvSpPr>
            <p:nvPr/>
          </p:nvSpPr>
          <p:spPr bwMode="auto">
            <a:xfrm>
              <a:off x="2364" y="300"/>
              <a:ext cx="90" cy="96"/>
            </a:xfrm>
            <a:custGeom>
              <a:avLst/>
              <a:gdLst/>
              <a:ahLst/>
              <a:cxnLst>
                <a:cxn ang="0">
                  <a:pos x="66" y="0"/>
                </a:cxn>
                <a:cxn ang="0">
                  <a:pos x="90" y="72"/>
                </a:cxn>
                <a:cxn ang="0">
                  <a:pos x="0" y="96"/>
                </a:cxn>
                <a:cxn ang="0">
                  <a:pos x="60" y="6"/>
                </a:cxn>
                <a:cxn ang="0">
                  <a:pos x="66" y="0"/>
                </a:cxn>
              </a:cxnLst>
              <a:rect l="0" t="0" r="r" b="b"/>
              <a:pathLst>
                <a:path w="90" h="96">
                  <a:moveTo>
                    <a:pt x="66" y="0"/>
                  </a:moveTo>
                  <a:lnTo>
                    <a:pt x="90" y="72"/>
                  </a:lnTo>
                  <a:lnTo>
                    <a:pt x="0" y="96"/>
                  </a:lnTo>
                  <a:lnTo>
                    <a:pt x="60" y="6"/>
                  </a:lnTo>
                  <a:lnTo>
                    <a:pt x="6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7" name="Freeform 13">
              <a:hlinkClick r:id=""/>
            </p:cNvPr>
            <p:cNvSpPr>
              <a:spLocks/>
            </p:cNvSpPr>
            <p:nvPr/>
          </p:nvSpPr>
          <p:spPr bwMode="auto">
            <a:xfrm>
              <a:off x="2436" y="78"/>
              <a:ext cx="150" cy="234"/>
            </a:xfrm>
            <a:custGeom>
              <a:avLst/>
              <a:gdLst/>
              <a:ahLst/>
              <a:cxnLst>
                <a:cxn ang="0">
                  <a:pos x="0" y="156"/>
                </a:cxn>
                <a:cxn ang="0">
                  <a:pos x="36" y="12"/>
                </a:cxn>
                <a:cxn ang="0">
                  <a:pos x="72" y="0"/>
                </a:cxn>
                <a:cxn ang="0">
                  <a:pos x="150" y="138"/>
                </a:cxn>
                <a:cxn ang="0">
                  <a:pos x="42" y="234"/>
                </a:cxn>
                <a:cxn ang="0">
                  <a:pos x="6" y="144"/>
                </a:cxn>
                <a:cxn ang="0">
                  <a:pos x="0" y="126"/>
                </a:cxn>
                <a:cxn ang="0">
                  <a:pos x="0" y="156"/>
                </a:cxn>
              </a:cxnLst>
              <a:rect l="0" t="0" r="r" b="b"/>
              <a:pathLst>
                <a:path w="150" h="234">
                  <a:moveTo>
                    <a:pt x="0" y="156"/>
                  </a:moveTo>
                  <a:lnTo>
                    <a:pt x="36" y="12"/>
                  </a:lnTo>
                  <a:lnTo>
                    <a:pt x="72" y="0"/>
                  </a:lnTo>
                  <a:lnTo>
                    <a:pt x="150" y="138"/>
                  </a:lnTo>
                  <a:lnTo>
                    <a:pt x="42" y="234"/>
                  </a:lnTo>
                  <a:lnTo>
                    <a:pt x="6" y="144"/>
                  </a:lnTo>
                  <a:lnTo>
                    <a:pt x="0" y="126"/>
                  </a:lnTo>
                  <a:lnTo>
                    <a:pt x="0" y="15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6" name="Freeform 12">
              <a:hlinkClick r:id=""/>
            </p:cNvPr>
            <p:cNvSpPr>
              <a:spLocks/>
            </p:cNvSpPr>
            <p:nvPr/>
          </p:nvSpPr>
          <p:spPr bwMode="auto">
            <a:xfrm>
              <a:off x="2010" y="654"/>
              <a:ext cx="150" cy="150"/>
            </a:xfrm>
            <a:custGeom>
              <a:avLst/>
              <a:gdLst/>
              <a:ahLst/>
              <a:cxnLst>
                <a:cxn ang="0">
                  <a:pos x="60" y="12"/>
                </a:cxn>
                <a:cxn ang="0">
                  <a:pos x="0" y="84"/>
                </a:cxn>
                <a:cxn ang="0">
                  <a:pos x="36" y="150"/>
                </a:cxn>
                <a:cxn ang="0">
                  <a:pos x="84" y="120"/>
                </a:cxn>
                <a:cxn ang="0">
                  <a:pos x="108" y="60"/>
                </a:cxn>
                <a:cxn ang="0">
                  <a:pos x="150" y="12"/>
                </a:cxn>
                <a:cxn ang="0">
                  <a:pos x="84" y="0"/>
                </a:cxn>
                <a:cxn ang="0">
                  <a:pos x="48" y="12"/>
                </a:cxn>
                <a:cxn ang="0">
                  <a:pos x="60" y="12"/>
                </a:cxn>
              </a:cxnLst>
              <a:rect l="0" t="0" r="r" b="b"/>
              <a:pathLst>
                <a:path w="150" h="150">
                  <a:moveTo>
                    <a:pt x="60" y="12"/>
                  </a:moveTo>
                  <a:lnTo>
                    <a:pt x="0" y="84"/>
                  </a:lnTo>
                  <a:lnTo>
                    <a:pt x="36" y="150"/>
                  </a:lnTo>
                  <a:lnTo>
                    <a:pt x="84" y="120"/>
                  </a:lnTo>
                  <a:lnTo>
                    <a:pt x="108" y="60"/>
                  </a:lnTo>
                  <a:lnTo>
                    <a:pt x="150" y="12"/>
                  </a:lnTo>
                  <a:lnTo>
                    <a:pt x="84" y="0"/>
                  </a:lnTo>
                  <a:lnTo>
                    <a:pt x="48" y="12"/>
                  </a:lnTo>
                  <a:lnTo>
                    <a:pt x="6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5" name="Freeform 11">
              <a:hlinkClick r:id=""/>
            </p:cNvPr>
            <p:cNvSpPr>
              <a:spLocks/>
            </p:cNvSpPr>
            <p:nvPr/>
          </p:nvSpPr>
          <p:spPr bwMode="auto">
            <a:xfrm>
              <a:off x="2016" y="684"/>
              <a:ext cx="258" cy="162"/>
            </a:xfrm>
            <a:custGeom>
              <a:avLst/>
              <a:gdLst/>
              <a:ahLst/>
              <a:cxnLst>
                <a:cxn ang="0">
                  <a:pos x="186" y="0"/>
                </a:cxn>
                <a:cxn ang="0">
                  <a:pos x="78" y="126"/>
                </a:cxn>
                <a:cxn ang="0">
                  <a:pos x="0" y="138"/>
                </a:cxn>
                <a:cxn ang="0">
                  <a:pos x="6" y="162"/>
                </a:cxn>
                <a:cxn ang="0">
                  <a:pos x="258" y="120"/>
                </a:cxn>
                <a:cxn ang="0">
                  <a:pos x="222" y="36"/>
                </a:cxn>
                <a:cxn ang="0">
                  <a:pos x="186" y="6"/>
                </a:cxn>
                <a:cxn ang="0">
                  <a:pos x="186" y="0"/>
                </a:cxn>
              </a:cxnLst>
              <a:rect l="0" t="0" r="r" b="b"/>
              <a:pathLst>
                <a:path w="258" h="162">
                  <a:moveTo>
                    <a:pt x="186" y="0"/>
                  </a:moveTo>
                  <a:lnTo>
                    <a:pt x="78" y="126"/>
                  </a:lnTo>
                  <a:lnTo>
                    <a:pt x="0" y="138"/>
                  </a:lnTo>
                  <a:lnTo>
                    <a:pt x="6" y="162"/>
                  </a:lnTo>
                  <a:lnTo>
                    <a:pt x="258" y="120"/>
                  </a:lnTo>
                  <a:lnTo>
                    <a:pt x="222" y="36"/>
                  </a:lnTo>
                  <a:lnTo>
                    <a:pt x="186" y="6"/>
                  </a:lnTo>
                  <a:lnTo>
                    <a:pt x="18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4" name="Oval 10">
              <a:hlinkClick r:id=""/>
            </p:cNvPr>
            <p:cNvSpPr>
              <a:spLocks noChangeAspect="1" noChangeArrowheads="1"/>
            </p:cNvSpPr>
            <p:nvPr/>
          </p:nvSpPr>
          <p:spPr bwMode="auto">
            <a:xfrm>
              <a:off x="2538" y="306"/>
              <a:ext cx="108" cy="108"/>
            </a:xfrm>
            <a:prstGeom prst="ellipse">
              <a:avLst/>
            </a:pr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3" name="Oval 9">
              <a:hlinkClick r:id=""/>
            </p:cNvPr>
            <p:cNvSpPr>
              <a:spLocks noChangeAspect="1" noChangeArrowheads="1"/>
            </p:cNvSpPr>
            <p:nvPr/>
          </p:nvSpPr>
          <p:spPr bwMode="auto">
            <a:xfrm>
              <a:off x="2526" y="432"/>
              <a:ext cx="120" cy="120"/>
            </a:xfrm>
            <a:prstGeom prst="ellipse">
              <a:avLst/>
            </a:pr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2" name="Oval 8">
              <a:hlinkClick r:id=""/>
            </p:cNvPr>
            <p:cNvSpPr>
              <a:spLocks noChangeAspect="1" noChangeArrowheads="1"/>
            </p:cNvSpPr>
            <p:nvPr/>
          </p:nvSpPr>
          <p:spPr bwMode="auto">
            <a:xfrm>
              <a:off x="2526" y="570"/>
              <a:ext cx="120" cy="120"/>
            </a:xfrm>
            <a:prstGeom prst="ellipse">
              <a:avLst/>
            </a:pr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1" name="Oval 7">
              <a:hlinkClick r:id=""/>
            </p:cNvPr>
            <p:cNvSpPr>
              <a:spLocks noChangeAspect="1" noChangeArrowheads="1"/>
            </p:cNvSpPr>
            <p:nvPr/>
          </p:nvSpPr>
          <p:spPr bwMode="auto">
            <a:xfrm>
              <a:off x="2526" y="696"/>
              <a:ext cx="120" cy="120"/>
            </a:xfrm>
            <a:prstGeom prst="ellipse">
              <a:avLst/>
            </a:pr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0" name="Oval 6">
              <a:hlinkClick r:id=""/>
            </p:cNvPr>
            <p:cNvSpPr>
              <a:spLocks noChangeAspect="1" noChangeArrowheads="1"/>
            </p:cNvSpPr>
            <p:nvPr/>
          </p:nvSpPr>
          <p:spPr bwMode="auto">
            <a:xfrm>
              <a:off x="2526" y="834"/>
              <a:ext cx="108" cy="108"/>
            </a:xfrm>
            <a:prstGeom prst="ellipse">
              <a:avLst/>
            </a:pr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29" name="Oval 5">
              <a:hlinkClick r:id=""/>
            </p:cNvPr>
            <p:cNvSpPr>
              <a:spLocks noChangeAspect="1" noChangeArrowheads="1"/>
            </p:cNvSpPr>
            <p:nvPr/>
          </p:nvSpPr>
          <p:spPr bwMode="auto">
            <a:xfrm>
              <a:off x="2532" y="966"/>
              <a:ext cx="108" cy="108"/>
            </a:xfrm>
            <a:prstGeom prst="ellipse">
              <a:avLst/>
            </a:pr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28" name="Oval 4">
              <a:hlinkClick r:id=""/>
            </p:cNvPr>
            <p:cNvSpPr>
              <a:spLocks noChangeAspect="1" noChangeArrowheads="1"/>
            </p:cNvSpPr>
            <p:nvPr/>
          </p:nvSpPr>
          <p:spPr bwMode="auto">
            <a:xfrm>
              <a:off x="2532" y="1098"/>
              <a:ext cx="108" cy="108"/>
            </a:xfrm>
            <a:prstGeom prst="ellipse">
              <a:avLst/>
            </a:pr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grpSp>
      <p:grpSp>
        <p:nvGrpSpPr>
          <p:cNvPr id="1083" name="Group 59"/>
          <p:cNvGrpSpPr>
            <a:grpSpLocks/>
          </p:cNvGrpSpPr>
          <p:nvPr/>
        </p:nvGrpSpPr>
        <p:grpSpPr bwMode="auto">
          <a:xfrm>
            <a:off x="112713" y="-2147483648"/>
            <a:ext cx="4286250" cy="2147483647"/>
            <a:chOff x="71" y="-2147483648"/>
            <a:chExt cx="2700" cy="2147483647"/>
          </a:xfrm>
        </p:grpSpPr>
        <p:pic>
          <p:nvPicPr>
            <p:cNvPr id="1085" name="Picture 61" descr="image"/>
            <p:cNvPicPr>
              <a:picLocks noChangeAspect="1" noChangeArrowheads="1"/>
            </p:cNvPicPr>
            <p:nvPr/>
          </p:nvPicPr>
          <p:blipFill>
            <a:blip r:embed="rId3" cstate="print"/>
            <a:srcRect/>
            <a:stretch>
              <a:fillRect/>
            </a:stretch>
          </p:blipFill>
          <p:spPr bwMode="auto">
            <a:xfrm>
              <a:off x="71" y="-696"/>
              <a:ext cx="2700" cy="1680"/>
            </a:xfrm>
            <a:prstGeom prst="rect">
              <a:avLst/>
            </a:prstGeom>
            <a:noFill/>
          </p:spPr>
        </p:pic>
        <p:sp>
          <p:nvSpPr>
            <p:cNvPr id="1139" name="Freeform 115">
              <a:hlinkClick r:id=""/>
            </p:cNvPr>
            <p:cNvSpPr>
              <a:spLocks/>
            </p:cNvSpPr>
            <p:nvPr/>
          </p:nvSpPr>
          <p:spPr bwMode="auto">
            <a:xfrm>
              <a:off x="222" y="18"/>
              <a:ext cx="276" cy="204"/>
            </a:xfrm>
            <a:custGeom>
              <a:avLst/>
              <a:gdLst/>
              <a:ahLst/>
              <a:cxnLst>
                <a:cxn ang="0">
                  <a:pos x="72" y="0"/>
                </a:cxn>
                <a:cxn ang="0">
                  <a:pos x="276" y="60"/>
                </a:cxn>
                <a:cxn ang="0">
                  <a:pos x="270" y="60"/>
                </a:cxn>
                <a:cxn ang="0">
                  <a:pos x="246" y="204"/>
                </a:cxn>
                <a:cxn ang="0">
                  <a:pos x="0" y="138"/>
                </a:cxn>
                <a:cxn ang="0">
                  <a:pos x="54" y="60"/>
                </a:cxn>
                <a:cxn ang="0">
                  <a:pos x="66" y="0"/>
                </a:cxn>
                <a:cxn ang="0">
                  <a:pos x="72" y="0"/>
                </a:cxn>
              </a:cxnLst>
              <a:rect l="0" t="0" r="r" b="b"/>
              <a:pathLst>
                <a:path w="276" h="204">
                  <a:moveTo>
                    <a:pt x="72" y="0"/>
                  </a:moveTo>
                  <a:lnTo>
                    <a:pt x="276" y="60"/>
                  </a:lnTo>
                  <a:lnTo>
                    <a:pt x="270" y="60"/>
                  </a:lnTo>
                  <a:lnTo>
                    <a:pt x="246" y="204"/>
                  </a:lnTo>
                  <a:lnTo>
                    <a:pt x="0" y="138"/>
                  </a:lnTo>
                  <a:lnTo>
                    <a:pt x="54" y="60"/>
                  </a:lnTo>
                  <a:lnTo>
                    <a:pt x="66" y="0"/>
                  </a:lnTo>
                  <a:lnTo>
                    <a:pt x="7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8" name="Freeform 114">
              <a:hlinkClick r:id=""/>
            </p:cNvPr>
            <p:cNvSpPr>
              <a:spLocks/>
            </p:cNvSpPr>
            <p:nvPr/>
          </p:nvSpPr>
          <p:spPr bwMode="auto">
            <a:xfrm>
              <a:off x="126" y="174"/>
              <a:ext cx="330" cy="282"/>
            </a:xfrm>
            <a:custGeom>
              <a:avLst/>
              <a:gdLst/>
              <a:ahLst/>
              <a:cxnLst>
                <a:cxn ang="0">
                  <a:pos x="72" y="0"/>
                </a:cxn>
                <a:cxn ang="0">
                  <a:pos x="78" y="0"/>
                </a:cxn>
                <a:cxn ang="0">
                  <a:pos x="180" y="54"/>
                </a:cxn>
                <a:cxn ang="0">
                  <a:pos x="330" y="66"/>
                </a:cxn>
                <a:cxn ang="0">
                  <a:pos x="282" y="282"/>
                </a:cxn>
                <a:cxn ang="0">
                  <a:pos x="0" y="198"/>
                </a:cxn>
                <a:cxn ang="0">
                  <a:pos x="78" y="6"/>
                </a:cxn>
                <a:cxn ang="0">
                  <a:pos x="78" y="12"/>
                </a:cxn>
                <a:cxn ang="0">
                  <a:pos x="72" y="0"/>
                </a:cxn>
              </a:cxnLst>
              <a:rect l="0" t="0" r="r" b="b"/>
              <a:pathLst>
                <a:path w="330" h="282">
                  <a:moveTo>
                    <a:pt x="72" y="0"/>
                  </a:moveTo>
                  <a:lnTo>
                    <a:pt x="78" y="0"/>
                  </a:lnTo>
                  <a:lnTo>
                    <a:pt x="180" y="54"/>
                  </a:lnTo>
                  <a:lnTo>
                    <a:pt x="330" y="66"/>
                  </a:lnTo>
                  <a:lnTo>
                    <a:pt x="282" y="282"/>
                  </a:lnTo>
                  <a:lnTo>
                    <a:pt x="0" y="198"/>
                  </a:lnTo>
                  <a:lnTo>
                    <a:pt x="78" y="6"/>
                  </a:lnTo>
                  <a:lnTo>
                    <a:pt x="78" y="12"/>
                  </a:lnTo>
                  <a:lnTo>
                    <a:pt x="7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7" name="Freeform 113">
              <a:hlinkClick r:id=""/>
            </p:cNvPr>
            <p:cNvSpPr>
              <a:spLocks/>
            </p:cNvSpPr>
            <p:nvPr/>
          </p:nvSpPr>
          <p:spPr bwMode="auto">
            <a:xfrm>
              <a:off x="534" y="78"/>
              <a:ext cx="480" cy="294"/>
            </a:xfrm>
            <a:custGeom>
              <a:avLst/>
              <a:gdLst/>
              <a:ahLst/>
              <a:cxnLst>
                <a:cxn ang="0">
                  <a:pos x="0" y="0"/>
                </a:cxn>
                <a:cxn ang="0">
                  <a:pos x="480" y="72"/>
                </a:cxn>
                <a:cxn ang="0">
                  <a:pos x="474" y="294"/>
                </a:cxn>
                <a:cxn ang="0">
                  <a:pos x="174" y="252"/>
                </a:cxn>
                <a:cxn ang="0">
                  <a:pos x="138" y="276"/>
                </a:cxn>
                <a:cxn ang="0">
                  <a:pos x="96" y="258"/>
                </a:cxn>
                <a:cxn ang="0">
                  <a:pos x="6" y="6"/>
                </a:cxn>
                <a:cxn ang="0">
                  <a:pos x="6" y="0"/>
                </a:cxn>
                <a:cxn ang="0">
                  <a:pos x="0" y="0"/>
                </a:cxn>
              </a:cxnLst>
              <a:rect l="0" t="0" r="r" b="b"/>
              <a:pathLst>
                <a:path w="480" h="294">
                  <a:moveTo>
                    <a:pt x="0" y="0"/>
                  </a:moveTo>
                  <a:lnTo>
                    <a:pt x="480" y="72"/>
                  </a:lnTo>
                  <a:lnTo>
                    <a:pt x="474" y="294"/>
                  </a:lnTo>
                  <a:lnTo>
                    <a:pt x="174" y="252"/>
                  </a:lnTo>
                  <a:lnTo>
                    <a:pt x="138" y="276"/>
                  </a:lnTo>
                  <a:lnTo>
                    <a:pt x="96" y="258"/>
                  </a:lnTo>
                  <a:lnTo>
                    <a:pt x="6" y="6"/>
                  </a:ln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6" name="Freeform 112">
              <a:hlinkClick r:id=""/>
            </p:cNvPr>
            <p:cNvSpPr>
              <a:spLocks/>
            </p:cNvSpPr>
            <p:nvPr/>
          </p:nvSpPr>
          <p:spPr bwMode="auto">
            <a:xfrm>
              <a:off x="432" y="282"/>
              <a:ext cx="228" cy="210"/>
            </a:xfrm>
            <a:custGeom>
              <a:avLst/>
              <a:gdLst/>
              <a:ahLst/>
              <a:cxnLst>
                <a:cxn ang="0">
                  <a:pos x="54" y="6"/>
                </a:cxn>
                <a:cxn ang="0">
                  <a:pos x="228" y="120"/>
                </a:cxn>
                <a:cxn ang="0">
                  <a:pos x="216" y="210"/>
                </a:cxn>
                <a:cxn ang="0">
                  <a:pos x="0" y="156"/>
                </a:cxn>
                <a:cxn ang="0">
                  <a:pos x="54" y="0"/>
                </a:cxn>
                <a:cxn ang="0">
                  <a:pos x="54" y="6"/>
                </a:cxn>
              </a:cxnLst>
              <a:rect l="0" t="0" r="r" b="b"/>
              <a:pathLst>
                <a:path w="228" h="210">
                  <a:moveTo>
                    <a:pt x="54" y="6"/>
                  </a:moveTo>
                  <a:lnTo>
                    <a:pt x="228" y="120"/>
                  </a:lnTo>
                  <a:lnTo>
                    <a:pt x="216" y="210"/>
                  </a:lnTo>
                  <a:lnTo>
                    <a:pt x="0" y="156"/>
                  </a:lnTo>
                  <a:lnTo>
                    <a:pt x="54" y="0"/>
                  </a:lnTo>
                  <a:lnTo>
                    <a:pt x="54"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5" name="Freeform 111">
              <a:hlinkClick r:id=""/>
            </p:cNvPr>
            <p:cNvSpPr>
              <a:spLocks/>
            </p:cNvSpPr>
            <p:nvPr/>
          </p:nvSpPr>
          <p:spPr bwMode="auto">
            <a:xfrm>
              <a:off x="252" y="474"/>
              <a:ext cx="252" cy="402"/>
            </a:xfrm>
            <a:custGeom>
              <a:avLst/>
              <a:gdLst/>
              <a:ahLst/>
              <a:cxnLst>
                <a:cxn ang="0">
                  <a:pos x="42" y="0"/>
                </a:cxn>
                <a:cxn ang="0">
                  <a:pos x="252" y="60"/>
                </a:cxn>
                <a:cxn ang="0">
                  <a:pos x="180" y="402"/>
                </a:cxn>
                <a:cxn ang="0">
                  <a:pos x="0" y="138"/>
                </a:cxn>
                <a:cxn ang="0">
                  <a:pos x="48" y="0"/>
                </a:cxn>
                <a:cxn ang="0">
                  <a:pos x="42" y="0"/>
                </a:cxn>
              </a:cxnLst>
              <a:rect l="0" t="0" r="r" b="b"/>
              <a:pathLst>
                <a:path w="252" h="402">
                  <a:moveTo>
                    <a:pt x="42" y="0"/>
                  </a:moveTo>
                  <a:lnTo>
                    <a:pt x="252" y="60"/>
                  </a:lnTo>
                  <a:lnTo>
                    <a:pt x="180" y="402"/>
                  </a:lnTo>
                  <a:lnTo>
                    <a:pt x="0" y="138"/>
                  </a:lnTo>
                  <a:lnTo>
                    <a:pt x="48" y="0"/>
                  </a:lnTo>
                  <a:lnTo>
                    <a:pt x="4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4" name="Freeform 110">
              <a:hlinkClick r:id=""/>
            </p:cNvPr>
            <p:cNvSpPr>
              <a:spLocks/>
            </p:cNvSpPr>
            <p:nvPr/>
          </p:nvSpPr>
          <p:spPr bwMode="auto">
            <a:xfrm>
              <a:off x="684" y="360"/>
              <a:ext cx="306" cy="252"/>
            </a:xfrm>
            <a:custGeom>
              <a:avLst/>
              <a:gdLst/>
              <a:ahLst/>
              <a:cxnLst>
                <a:cxn ang="0">
                  <a:pos x="30" y="6"/>
                </a:cxn>
                <a:cxn ang="0">
                  <a:pos x="306" y="42"/>
                </a:cxn>
                <a:cxn ang="0">
                  <a:pos x="300" y="252"/>
                </a:cxn>
                <a:cxn ang="0">
                  <a:pos x="0" y="222"/>
                </a:cxn>
                <a:cxn ang="0">
                  <a:pos x="24" y="0"/>
                </a:cxn>
                <a:cxn ang="0">
                  <a:pos x="30" y="6"/>
                </a:cxn>
              </a:cxnLst>
              <a:rect l="0" t="0" r="r" b="b"/>
              <a:pathLst>
                <a:path w="306" h="252">
                  <a:moveTo>
                    <a:pt x="30" y="6"/>
                  </a:moveTo>
                  <a:lnTo>
                    <a:pt x="306" y="42"/>
                  </a:lnTo>
                  <a:lnTo>
                    <a:pt x="300" y="252"/>
                  </a:lnTo>
                  <a:lnTo>
                    <a:pt x="0" y="222"/>
                  </a:lnTo>
                  <a:lnTo>
                    <a:pt x="24" y="0"/>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3" name="Freeform 109">
              <a:hlinkClick r:id=""/>
            </p:cNvPr>
            <p:cNvSpPr>
              <a:spLocks/>
            </p:cNvSpPr>
            <p:nvPr/>
          </p:nvSpPr>
          <p:spPr bwMode="auto">
            <a:xfrm>
              <a:off x="744" y="612"/>
              <a:ext cx="318" cy="246"/>
            </a:xfrm>
            <a:custGeom>
              <a:avLst/>
              <a:gdLst/>
              <a:ahLst/>
              <a:cxnLst>
                <a:cxn ang="0">
                  <a:pos x="30" y="6"/>
                </a:cxn>
                <a:cxn ang="0">
                  <a:pos x="318" y="30"/>
                </a:cxn>
                <a:cxn ang="0">
                  <a:pos x="300" y="246"/>
                </a:cxn>
                <a:cxn ang="0">
                  <a:pos x="0" y="216"/>
                </a:cxn>
                <a:cxn ang="0">
                  <a:pos x="36" y="0"/>
                </a:cxn>
                <a:cxn ang="0">
                  <a:pos x="30" y="6"/>
                </a:cxn>
              </a:cxnLst>
              <a:rect l="0" t="0" r="r" b="b"/>
              <a:pathLst>
                <a:path w="318" h="246">
                  <a:moveTo>
                    <a:pt x="30" y="6"/>
                  </a:moveTo>
                  <a:lnTo>
                    <a:pt x="318" y="30"/>
                  </a:lnTo>
                  <a:lnTo>
                    <a:pt x="300" y="246"/>
                  </a:lnTo>
                  <a:lnTo>
                    <a:pt x="0" y="216"/>
                  </a:lnTo>
                  <a:lnTo>
                    <a:pt x="36" y="0"/>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2" name="Freeform 108">
              <a:hlinkClick r:id=""/>
            </p:cNvPr>
            <p:cNvSpPr>
              <a:spLocks/>
            </p:cNvSpPr>
            <p:nvPr/>
          </p:nvSpPr>
          <p:spPr bwMode="auto">
            <a:xfrm>
              <a:off x="732" y="852"/>
              <a:ext cx="12" cy="1"/>
            </a:xfrm>
            <a:custGeom>
              <a:avLst/>
              <a:gdLst/>
              <a:ahLst/>
              <a:cxnLst>
                <a:cxn ang="0">
                  <a:pos x="6" y="0"/>
                </a:cxn>
                <a:cxn ang="0">
                  <a:pos x="12" y="0"/>
                </a:cxn>
                <a:cxn ang="0">
                  <a:pos x="0" y="0"/>
                </a:cxn>
                <a:cxn ang="0">
                  <a:pos x="6" y="0"/>
                </a:cxn>
              </a:cxnLst>
              <a:rect l="0" t="0" r="r" b="b"/>
              <a:pathLst>
                <a:path w="12" h="1">
                  <a:moveTo>
                    <a:pt x="6" y="0"/>
                  </a:moveTo>
                  <a:lnTo>
                    <a:pt x="12" y="0"/>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1" name="Freeform 107">
              <a:hlinkClick r:id=""/>
            </p:cNvPr>
            <p:cNvSpPr>
              <a:spLocks/>
            </p:cNvSpPr>
            <p:nvPr/>
          </p:nvSpPr>
          <p:spPr bwMode="auto">
            <a:xfrm>
              <a:off x="1032" y="150"/>
              <a:ext cx="288" cy="180"/>
            </a:xfrm>
            <a:custGeom>
              <a:avLst/>
              <a:gdLst/>
              <a:ahLst/>
              <a:cxnLst>
                <a:cxn ang="0">
                  <a:pos x="12" y="0"/>
                </a:cxn>
                <a:cxn ang="0">
                  <a:pos x="258" y="12"/>
                </a:cxn>
                <a:cxn ang="0">
                  <a:pos x="288" y="180"/>
                </a:cxn>
                <a:cxn ang="0">
                  <a:pos x="0" y="162"/>
                </a:cxn>
                <a:cxn ang="0">
                  <a:pos x="6" y="0"/>
                </a:cxn>
                <a:cxn ang="0">
                  <a:pos x="6" y="6"/>
                </a:cxn>
                <a:cxn ang="0">
                  <a:pos x="12" y="0"/>
                </a:cxn>
              </a:cxnLst>
              <a:rect l="0" t="0" r="r" b="b"/>
              <a:pathLst>
                <a:path w="288" h="180">
                  <a:moveTo>
                    <a:pt x="12" y="0"/>
                  </a:moveTo>
                  <a:lnTo>
                    <a:pt x="258" y="12"/>
                  </a:lnTo>
                  <a:lnTo>
                    <a:pt x="288" y="180"/>
                  </a:lnTo>
                  <a:lnTo>
                    <a:pt x="0" y="162"/>
                  </a:lnTo>
                  <a:lnTo>
                    <a:pt x="6" y="0"/>
                  </a:lnTo>
                  <a:lnTo>
                    <a:pt x="6" y="6"/>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0" name="Freeform 106">
              <a:hlinkClick r:id=""/>
            </p:cNvPr>
            <p:cNvSpPr>
              <a:spLocks/>
            </p:cNvSpPr>
            <p:nvPr/>
          </p:nvSpPr>
          <p:spPr bwMode="auto">
            <a:xfrm>
              <a:off x="1020" y="342"/>
              <a:ext cx="300" cy="162"/>
            </a:xfrm>
            <a:custGeom>
              <a:avLst/>
              <a:gdLst/>
              <a:ahLst/>
              <a:cxnLst>
                <a:cxn ang="0">
                  <a:pos x="12" y="6"/>
                </a:cxn>
                <a:cxn ang="0">
                  <a:pos x="18" y="0"/>
                </a:cxn>
                <a:cxn ang="0">
                  <a:pos x="294" y="12"/>
                </a:cxn>
                <a:cxn ang="0">
                  <a:pos x="300" y="162"/>
                </a:cxn>
                <a:cxn ang="0">
                  <a:pos x="0" y="144"/>
                </a:cxn>
                <a:cxn ang="0">
                  <a:pos x="24" y="0"/>
                </a:cxn>
                <a:cxn ang="0">
                  <a:pos x="12" y="6"/>
                </a:cxn>
              </a:cxnLst>
              <a:rect l="0" t="0" r="r" b="b"/>
              <a:pathLst>
                <a:path w="300" h="162">
                  <a:moveTo>
                    <a:pt x="12" y="6"/>
                  </a:moveTo>
                  <a:lnTo>
                    <a:pt x="18" y="0"/>
                  </a:lnTo>
                  <a:lnTo>
                    <a:pt x="294" y="12"/>
                  </a:lnTo>
                  <a:lnTo>
                    <a:pt x="300" y="162"/>
                  </a:lnTo>
                  <a:lnTo>
                    <a:pt x="0" y="144"/>
                  </a:lnTo>
                  <a:lnTo>
                    <a:pt x="24" y="0"/>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9" name="Freeform 105">
              <a:hlinkClick r:id=""/>
            </p:cNvPr>
            <p:cNvSpPr>
              <a:spLocks/>
            </p:cNvSpPr>
            <p:nvPr/>
          </p:nvSpPr>
          <p:spPr bwMode="auto">
            <a:xfrm>
              <a:off x="1008" y="510"/>
              <a:ext cx="354" cy="168"/>
            </a:xfrm>
            <a:custGeom>
              <a:avLst/>
              <a:gdLst/>
              <a:ahLst/>
              <a:cxnLst>
                <a:cxn ang="0">
                  <a:pos x="0" y="6"/>
                </a:cxn>
                <a:cxn ang="0">
                  <a:pos x="294" y="30"/>
                </a:cxn>
                <a:cxn ang="0">
                  <a:pos x="354" y="168"/>
                </a:cxn>
                <a:cxn ang="0">
                  <a:pos x="78" y="162"/>
                </a:cxn>
                <a:cxn ang="0">
                  <a:pos x="84" y="102"/>
                </a:cxn>
                <a:cxn ang="0">
                  <a:pos x="6" y="90"/>
                </a:cxn>
                <a:cxn ang="0">
                  <a:pos x="18" y="0"/>
                </a:cxn>
                <a:cxn ang="0">
                  <a:pos x="0" y="6"/>
                </a:cxn>
              </a:cxnLst>
              <a:rect l="0" t="0" r="r" b="b"/>
              <a:pathLst>
                <a:path w="354" h="168">
                  <a:moveTo>
                    <a:pt x="0" y="6"/>
                  </a:moveTo>
                  <a:lnTo>
                    <a:pt x="294" y="30"/>
                  </a:lnTo>
                  <a:lnTo>
                    <a:pt x="354" y="168"/>
                  </a:lnTo>
                  <a:lnTo>
                    <a:pt x="78" y="162"/>
                  </a:lnTo>
                  <a:lnTo>
                    <a:pt x="84" y="102"/>
                  </a:lnTo>
                  <a:lnTo>
                    <a:pt x="6" y="90"/>
                  </a:lnTo>
                  <a:lnTo>
                    <a:pt x="18"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8" name="Freeform 104">
              <a:hlinkClick r:id=""/>
            </p:cNvPr>
            <p:cNvSpPr>
              <a:spLocks/>
            </p:cNvSpPr>
            <p:nvPr/>
          </p:nvSpPr>
          <p:spPr bwMode="auto">
            <a:xfrm>
              <a:off x="1080" y="702"/>
              <a:ext cx="330" cy="174"/>
            </a:xfrm>
            <a:custGeom>
              <a:avLst/>
              <a:gdLst/>
              <a:ahLst/>
              <a:cxnLst>
                <a:cxn ang="0">
                  <a:pos x="0" y="0"/>
                </a:cxn>
                <a:cxn ang="0">
                  <a:pos x="0" y="6"/>
                </a:cxn>
                <a:cxn ang="0">
                  <a:pos x="312" y="12"/>
                </a:cxn>
                <a:cxn ang="0">
                  <a:pos x="330" y="54"/>
                </a:cxn>
                <a:cxn ang="0">
                  <a:pos x="330" y="174"/>
                </a:cxn>
                <a:cxn ang="0">
                  <a:pos x="0" y="168"/>
                </a:cxn>
                <a:cxn ang="0">
                  <a:pos x="6" y="12"/>
                </a:cxn>
                <a:cxn ang="0">
                  <a:pos x="0" y="0"/>
                </a:cxn>
              </a:cxnLst>
              <a:rect l="0" t="0" r="r" b="b"/>
              <a:pathLst>
                <a:path w="330" h="174">
                  <a:moveTo>
                    <a:pt x="0" y="0"/>
                  </a:moveTo>
                  <a:lnTo>
                    <a:pt x="0" y="6"/>
                  </a:lnTo>
                  <a:lnTo>
                    <a:pt x="312" y="12"/>
                  </a:lnTo>
                  <a:lnTo>
                    <a:pt x="330" y="54"/>
                  </a:lnTo>
                  <a:lnTo>
                    <a:pt x="330" y="174"/>
                  </a:lnTo>
                  <a:lnTo>
                    <a:pt x="0" y="168"/>
                  </a:lnTo>
                  <a:lnTo>
                    <a:pt x="6" y="12"/>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7" name="Freeform 103">
              <a:hlinkClick r:id=""/>
            </p:cNvPr>
            <p:cNvSpPr>
              <a:spLocks/>
            </p:cNvSpPr>
            <p:nvPr/>
          </p:nvSpPr>
          <p:spPr bwMode="auto">
            <a:xfrm>
              <a:off x="1170" y="894"/>
              <a:ext cx="246" cy="180"/>
            </a:xfrm>
            <a:custGeom>
              <a:avLst/>
              <a:gdLst/>
              <a:ahLst/>
              <a:cxnLst>
                <a:cxn ang="0">
                  <a:pos x="6" y="12"/>
                </a:cxn>
                <a:cxn ang="0">
                  <a:pos x="6" y="6"/>
                </a:cxn>
                <a:cxn ang="0">
                  <a:pos x="246" y="12"/>
                </a:cxn>
                <a:cxn ang="0">
                  <a:pos x="246" y="180"/>
                </a:cxn>
                <a:cxn ang="0">
                  <a:pos x="204" y="168"/>
                </a:cxn>
                <a:cxn ang="0">
                  <a:pos x="144" y="180"/>
                </a:cxn>
                <a:cxn ang="0">
                  <a:pos x="0" y="150"/>
                </a:cxn>
                <a:cxn ang="0">
                  <a:pos x="12" y="0"/>
                </a:cxn>
                <a:cxn ang="0">
                  <a:pos x="6" y="12"/>
                </a:cxn>
              </a:cxnLst>
              <a:rect l="0" t="0" r="r" b="b"/>
              <a:pathLst>
                <a:path w="246" h="180">
                  <a:moveTo>
                    <a:pt x="6" y="12"/>
                  </a:moveTo>
                  <a:lnTo>
                    <a:pt x="6" y="6"/>
                  </a:lnTo>
                  <a:lnTo>
                    <a:pt x="246" y="12"/>
                  </a:lnTo>
                  <a:lnTo>
                    <a:pt x="246" y="180"/>
                  </a:lnTo>
                  <a:lnTo>
                    <a:pt x="204" y="168"/>
                  </a:lnTo>
                  <a:lnTo>
                    <a:pt x="144" y="180"/>
                  </a:lnTo>
                  <a:lnTo>
                    <a:pt x="0" y="150"/>
                  </a:lnTo>
                  <a:lnTo>
                    <a:pt x="12" y="0"/>
                  </a:lnTo>
                  <a:lnTo>
                    <a:pt x="6"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6" name="Freeform 102">
              <a:hlinkClick r:id=""/>
            </p:cNvPr>
            <p:cNvSpPr>
              <a:spLocks/>
            </p:cNvSpPr>
            <p:nvPr/>
          </p:nvSpPr>
          <p:spPr bwMode="auto">
            <a:xfrm>
              <a:off x="1344" y="498"/>
              <a:ext cx="252" cy="150"/>
            </a:xfrm>
            <a:custGeom>
              <a:avLst/>
              <a:gdLst/>
              <a:ahLst/>
              <a:cxnLst>
                <a:cxn ang="0">
                  <a:pos x="12" y="12"/>
                </a:cxn>
                <a:cxn ang="0">
                  <a:pos x="210" y="0"/>
                </a:cxn>
                <a:cxn ang="0">
                  <a:pos x="252" y="78"/>
                </a:cxn>
                <a:cxn ang="0">
                  <a:pos x="204" y="144"/>
                </a:cxn>
                <a:cxn ang="0">
                  <a:pos x="24" y="150"/>
                </a:cxn>
                <a:cxn ang="0">
                  <a:pos x="0" y="42"/>
                </a:cxn>
                <a:cxn ang="0">
                  <a:pos x="12" y="12"/>
                </a:cxn>
              </a:cxnLst>
              <a:rect l="0" t="0" r="r" b="b"/>
              <a:pathLst>
                <a:path w="252" h="150">
                  <a:moveTo>
                    <a:pt x="12" y="12"/>
                  </a:moveTo>
                  <a:lnTo>
                    <a:pt x="210" y="0"/>
                  </a:lnTo>
                  <a:lnTo>
                    <a:pt x="252" y="78"/>
                  </a:lnTo>
                  <a:lnTo>
                    <a:pt x="204" y="144"/>
                  </a:lnTo>
                  <a:lnTo>
                    <a:pt x="24" y="150"/>
                  </a:lnTo>
                  <a:lnTo>
                    <a:pt x="0" y="42"/>
                  </a:lnTo>
                  <a:lnTo>
                    <a:pt x="12"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5" name="Freeform 101">
              <a:hlinkClick r:id=""/>
            </p:cNvPr>
            <p:cNvSpPr>
              <a:spLocks/>
            </p:cNvSpPr>
            <p:nvPr/>
          </p:nvSpPr>
          <p:spPr bwMode="auto">
            <a:xfrm>
              <a:off x="1428" y="690"/>
              <a:ext cx="12" cy="12"/>
            </a:xfrm>
            <a:custGeom>
              <a:avLst/>
              <a:gdLst/>
              <a:ahLst/>
              <a:cxnLst>
                <a:cxn ang="0">
                  <a:pos x="12" y="0"/>
                </a:cxn>
                <a:cxn ang="0">
                  <a:pos x="12" y="6"/>
                </a:cxn>
                <a:cxn ang="0">
                  <a:pos x="0" y="12"/>
                </a:cxn>
                <a:cxn ang="0">
                  <a:pos x="0" y="6"/>
                </a:cxn>
                <a:cxn ang="0">
                  <a:pos x="12" y="0"/>
                </a:cxn>
              </a:cxnLst>
              <a:rect l="0" t="0" r="r" b="b"/>
              <a:pathLst>
                <a:path w="12" h="12">
                  <a:moveTo>
                    <a:pt x="12" y="0"/>
                  </a:moveTo>
                  <a:lnTo>
                    <a:pt x="12" y="6"/>
                  </a:lnTo>
                  <a:lnTo>
                    <a:pt x="0" y="12"/>
                  </a:lnTo>
                  <a:lnTo>
                    <a:pt x="0" y="6"/>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4" name="Freeform 100">
              <a:hlinkClick r:id=""/>
            </p:cNvPr>
            <p:cNvSpPr>
              <a:spLocks/>
            </p:cNvSpPr>
            <p:nvPr/>
          </p:nvSpPr>
          <p:spPr bwMode="auto">
            <a:xfrm>
              <a:off x="1428" y="924"/>
              <a:ext cx="222" cy="204"/>
            </a:xfrm>
            <a:custGeom>
              <a:avLst/>
              <a:gdLst/>
              <a:ahLst/>
              <a:cxnLst>
                <a:cxn ang="0">
                  <a:pos x="12" y="0"/>
                </a:cxn>
                <a:cxn ang="0">
                  <a:pos x="216" y="6"/>
                </a:cxn>
                <a:cxn ang="0">
                  <a:pos x="222" y="36"/>
                </a:cxn>
                <a:cxn ang="0">
                  <a:pos x="156" y="150"/>
                </a:cxn>
                <a:cxn ang="0">
                  <a:pos x="168" y="204"/>
                </a:cxn>
                <a:cxn ang="0">
                  <a:pos x="36" y="186"/>
                </a:cxn>
                <a:cxn ang="0">
                  <a:pos x="0" y="156"/>
                </a:cxn>
                <a:cxn ang="0">
                  <a:pos x="18" y="0"/>
                </a:cxn>
                <a:cxn ang="0">
                  <a:pos x="12" y="0"/>
                </a:cxn>
              </a:cxnLst>
              <a:rect l="0" t="0" r="r" b="b"/>
              <a:pathLst>
                <a:path w="222" h="204">
                  <a:moveTo>
                    <a:pt x="12" y="0"/>
                  </a:moveTo>
                  <a:lnTo>
                    <a:pt x="216" y="6"/>
                  </a:lnTo>
                  <a:lnTo>
                    <a:pt x="222" y="36"/>
                  </a:lnTo>
                  <a:lnTo>
                    <a:pt x="156" y="150"/>
                  </a:lnTo>
                  <a:lnTo>
                    <a:pt x="168" y="204"/>
                  </a:lnTo>
                  <a:lnTo>
                    <a:pt x="36" y="186"/>
                  </a:lnTo>
                  <a:lnTo>
                    <a:pt x="0" y="156"/>
                  </a:lnTo>
                  <a:lnTo>
                    <a:pt x="18"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3" name="Freeform 99">
              <a:hlinkClick r:id=""/>
            </p:cNvPr>
            <p:cNvSpPr>
              <a:spLocks/>
            </p:cNvSpPr>
            <p:nvPr/>
          </p:nvSpPr>
          <p:spPr bwMode="auto">
            <a:xfrm>
              <a:off x="1458" y="1140"/>
              <a:ext cx="204" cy="198"/>
            </a:xfrm>
            <a:custGeom>
              <a:avLst/>
              <a:gdLst/>
              <a:ahLst/>
              <a:cxnLst>
                <a:cxn ang="0">
                  <a:pos x="6" y="0"/>
                </a:cxn>
                <a:cxn ang="0">
                  <a:pos x="0" y="0"/>
                </a:cxn>
                <a:cxn ang="0">
                  <a:pos x="108" y="0"/>
                </a:cxn>
                <a:cxn ang="0">
                  <a:pos x="144" y="30"/>
                </a:cxn>
                <a:cxn ang="0">
                  <a:pos x="114" y="102"/>
                </a:cxn>
                <a:cxn ang="0">
                  <a:pos x="198" y="108"/>
                </a:cxn>
                <a:cxn ang="0">
                  <a:pos x="204" y="186"/>
                </a:cxn>
                <a:cxn ang="0">
                  <a:pos x="180" y="198"/>
                </a:cxn>
                <a:cxn ang="0">
                  <a:pos x="156" y="180"/>
                </a:cxn>
                <a:cxn ang="0">
                  <a:pos x="78" y="174"/>
                </a:cxn>
                <a:cxn ang="0">
                  <a:pos x="30" y="174"/>
                </a:cxn>
                <a:cxn ang="0">
                  <a:pos x="42" y="102"/>
                </a:cxn>
                <a:cxn ang="0">
                  <a:pos x="12" y="12"/>
                </a:cxn>
                <a:cxn ang="0">
                  <a:pos x="12" y="6"/>
                </a:cxn>
                <a:cxn ang="0">
                  <a:pos x="6" y="0"/>
                </a:cxn>
              </a:cxnLst>
              <a:rect l="0" t="0" r="r" b="b"/>
              <a:pathLst>
                <a:path w="204" h="198">
                  <a:moveTo>
                    <a:pt x="6" y="0"/>
                  </a:moveTo>
                  <a:lnTo>
                    <a:pt x="0" y="0"/>
                  </a:lnTo>
                  <a:lnTo>
                    <a:pt x="108" y="0"/>
                  </a:lnTo>
                  <a:lnTo>
                    <a:pt x="144" y="30"/>
                  </a:lnTo>
                  <a:lnTo>
                    <a:pt x="114" y="102"/>
                  </a:lnTo>
                  <a:lnTo>
                    <a:pt x="198" y="108"/>
                  </a:lnTo>
                  <a:lnTo>
                    <a:pt x="204" y="186"/>
                  </a:lnTo>
                  <a:lnTo>
                    <a:pt x="180" y="198"/>
                  </a:lnTo>
                  <a:lnTo>
                    <a:pt x="156" y="180"/>
                  </a:lnTo>
                  <a:lnTo>
                    <a:pt x="78" y="174"/>
                  </a:lnTo>
                  <a:lnTo>
                    <a:pt x="30" y="174"/>
                  </a:lnTo>
                  <a:lnTo>
                    <a:pt x="42" y="102"/>
                  </a:lnTo>
                  <a:lnTo>
                    <a:pt x="12" y="12"/>
                  </a:lnTo>
                  <a:lnTo>
                    <a:pt x="12"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2" name="Freeform 98">
              <a:hlinkClick r:id=""/>
            </p:cNvPr>
            <p:cNvSpPr>
              <a:spLocks/>
            </p:cNvSpPr>
            <p:nvPr/>
          </p:nvSpPr>
          <p:spPr bwMode="auto">
            <a:xfrm>
              <a:off x="294" y="-2147483648"/>
              <a:ext cx="1" cy="2147483647"/>
            </a:xfrm>
            <a:custGeom>
              <a:avLst/>
              <a:gdLst/>
              <a:ahLst/>
              <a:cxnLst>
                <a:cxn ang="0">
                  <a:pos x="18" y="-2147483156"/>
                </a:cxn>
                <a:cxn ang="0">
                  <a:pos x="0" y="-2147483162"/>
                </a:cxn>
                <a:cxn ang="0">
                  <a:pos x="0" y="-2147483168"/>
                </a:cxn>
                <a:cxn ang="0">
                  <a:pos x="18" y="-2147483156"/>
                </a:cxn>
              </a:cxnLst>
              <a:rect l="0" t="0" r="r" b="b"/>
              <a:pathLst>
                <a:path w="1">
                  <a:moveTo>
                    <a:pt x="18" y="-2147483156"/>
                  </a:moveTo>
                  <a:lnTo>
                    <a:pt x="0" y="-2147483162"/>
                  </a:lnTo>
                  <a:lnTo>
                    <a:pt x="0" y="-2147483168"/>
                  </a:lnTo>
                  <a:lnTo>
                    <a:pt x="18" y="-214748315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1" name="Freeform 97">
              <a:hlinkClick r:id=""/>
            </p:cNvPr>
            <p:cNvSpPr>
              <a:spLocks/>
            </p:cNvSpPr>
            <p:nvPr/>
          </p:nvSpPr>
          <p:spPr bwMode="auto">
            <a:xfrm>
              <a:off x="714" y="876"/>
              <a:ext cx="264" cy="264"/>
            </a:xfrm>
            <a:custGeom>
              <a:avLst/>
              <a:gdLst/>
              <a:ahLst/>
              <a:cxnLst>
                <a:cxn ang="0">
                  <a:pos x="30" y="0"/>
                </a:cxn>
                <a:cxn ang="0">
                  <a:pos x="264" y="18"/>
                </a:cxn>
                <a:cxn ang="0">
                  <a:pos x="258" y="264"/>
                </a:cxn>
                <a:cxn ang="0">
                  <a:pos x="0" y="252"/>
                </a:cxn>
                <a:cxn ang="0">
                  <a:pos x="30" y="6"/>
                </a:cxn>
                <a:cxn ang="0">
                  <a:pos x="30" y="0"/>
                </a:cxn>
              </a:cxnLst>
              <a:rect l="0" t="0" r="r" b="b"/>
              <a:pathLst>
                <a:path w="264" h="264">
                  <a:moveTo>
                    <a:pt x="30" y="0"/>
                  </a:moveTo>
                  <a:lnTo>
                    <a:pt x="264" y="18"/>
                  </a:lnTo>
                  <a:lnTo>
                    <a:pt x="258" y="264"/>
                  </a:lnTo>
                  <a:lnTo>
                    <a:pt x="0" y="252"/>
                  </a:lnTo>
                  <a:lnTo>
                    <a:pt x="30" y="6"/>
                  </a:lnTo>
                  <a:lnTo>
                    <a:pt x="3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0" name="Freeform 96">
              <a:hlinkClick r:id=""/>
            </p:cNvPr>
            <p:cNvSpPr>
              <a:spLocks/>
            </p:cNvSpPr>
            <p:nvPr/>
          </p:nvSpPr>
          <p:spPr bwMode="auto">
            <a:xfrm>
              <a:off x="120" y="606"/>
              <a:ext cx="306" cy="402"/>
            </a:xfrm>
            <a:custGeom>
              <a:avLst/>
              <a:gdLst/>
              <a:ahLst/>
              <a:cxnLst>
                <a:cxn ang="0">
                  <a:pos x="6" y="0"/>
                </a:cxn>
                <a:cxn ang="0">
                  <a:pos x="18" y="0"/>
                </a:cxn>
                <a:cxn ang="0">
                  <a:pos x="102" y="12"/>
                </a:cxn>
                <a:cxn ang="0">
                  <a:pos x="306" y="354"/>
                </a:cxn>
                <a:cxn ang="0">
                  <a:pos x="198" y="402"/>
                </a:cxn>
                <a:cxn ang="0">
                  <a:pos x="24" y="210"/>
                </a:cxn>
                <a:cxn ang="0">
                  <a:pos x="0" y="6"/>
                </a:cxn>
                <a:cxn ang="0">
                  <a:pos x="6" y="0"/>
                </a:cxn>
              </a:cxnLst>
              <a:rect l="0" t="0" r="r" b="b"/>
              <a:pathLst>
                <a:path w="306" h="402">
                  <a:moveTo>
                    <a:pt x="6" y="0"/>
                  </a:moveTo>
                  <a:lnTo>
                    <a:pt x="18" y="0"/>
                  </a:lnTo>
                  <a:lnTo>
                    <a:pt x="102" y="12"/>
                  </a:lnTo>
                  <a:lnTo>
                    <a:pt x="306" y="354"/>
                  </a:lnTo>
                  <a:lnTo>
                    <a:pt x="198" y="402"/>
                  </a:lnTo>
                  <a:lnTo>
                    <a:pt x="24" y="210"/>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9" name="Freeform 95">
              <a:hlinkClick r:id=""/>
            </p:cNvPr>
            <p:cNvSpPr>
              <a:spLocks/>
            </p:cNvSpPr>
            <p:nvPr/>
          </p:nvSpPr>
          <p:spPr bwMode="auto">
            <a:xfrm>
              <a:off x="498" y="534"/>
              <a:ext cx="204" cy="282"/>
            </a:xfrm>
            <a:custGeom>
              <a:avLst/>
              <a:gdLst/>
              <a:ahLst/>
              <a:cxnLst>
                <a:cxn ang="0">
                  <a:pos x="54" y="0"/>
                </a:cxn>
                <a:cxn ang="0">
                  <a:pos x="150" y="18"/>
                </a:cxn>
                <a:cxn ang="0">
                  <a:pos x="150" y="72"/>
                </a:cxn>
                <a:cxn ang="0">
                  <a:pos x="204" y="90"/>
                </a:cxn>
                <a:cxn ang="0">
                  <a:pos x="198" y="282"/>
                </a:cxn>
                <a:cxn ang="0">
                  <a:pos x="0" y="234"/>
                </a:cxn>
                <a:cxn ang="0">
                  <a:pos x="54" y="6"/>
                </a:cxn>
                <a:cxn ang="0">
                  <a:pos x="48" y="6"/>
                </a:cxn>
                <a:cxn ang="0">
                  <a:pos x="54" y="0"/>
                </a:cxn>
              </a:cxnLst>
              <a:rect l="0" t="0" r="r" b="b"/>
              <a:pathLst>
                <a:path w="204" h="282">
                  <a:moveTo>
                    <a:pt x="54" y="0"/>
                  </a:moveTo>
                  <a:lnTo>
                    <a:pt x="150" y="18"/>
                  </a:lnTo>
                  <a:lnTo>
                    <a:pt x="150" y="72"/>
                  </a:lnTo>
                  <a:lnTo>
                    <a:pt x="204" y="90"/>
                  </a:lnTo>
                  <a:lnTo>
                    <a:pt x="198" y="282"/>
                  </a:lnTo>
                  <a:lnTo>
                    <a:pt x="0" y="234"/>
                  </a:lnTo>
                  <a:lnTo>
                    <a:pt x="54" y="6"/>
                  </a:lnTo>
                  <a:lnTo>
                    <a:pt x="48" y="6"/>
                  </a:lnTo>
                  <a:lnTo>
                    <a:pt x="5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8" name="Freeform 94">
              <a:hlinkClick r:id=""/>
            </p:cNvPr>
            <p:cNvSpPr>
              <a:spLocks/>
            </p:cNvSpPr>
            <p:nvPr/>
          </p:nvSpPr>
          <p:spPr bwMode="auto">
            <a:xfrm>
              <a:off x="1014" y="1068"/>
              <a:ext cx="390" cy="384"/>
            </a:xfrm>
            <a:custGeom>
              <a:avLst/>
              <a:gdLst/>
              <a:ahLst/>
              <a:cxnLst>
                <a:cxn ang="0">
                  <a:pos x="18" y="6"/>
                </a:cxn>
                <a:cxn ang="0">
                  <a:pos x="48" y="6"/>
                </a:cxn>
                <a:cxn ang="0">
                  <a:pos x="390" y="66"/>
                </a:cxn>
                <a:cxn ang="0">
                  <a:pos x="390" y="270"/>
                </a:cxn>
                <a:cxn ang="0">
                  <a:pos x="174" y="384"/>
                </a:cxn>
                <a:cxn ang="0">
                  <a:pos x="0" y="180"/>
                </a:cxn>
                <a:cxn ang="0">
                  <a:pos x="24" y="0"/>
                </a:cxn>
                <a:cxn ang="0">
                  <a:pos x="18" y="6"/>
                </a:cxn>
              </a:cxnLst>
              <a:rect l="0" t="0" r="r" b="b"/>
              <a:pathLst>
                <a:path w="390" h="384">
                  <a:moveTo>
                    <a:pt x="18" y="6"/>
                  </a:moveTo>
                  <a:lnTo>
                    <a:pt x="48" y="6"/>
                  </a:lnTo>
                  <a:lnTo>
                    <a:pt x="390" y="66"/>
                  </a:lnTo>
                  <a:lnTo>
                    <a:pt x="390" y="270"/>
                  </a:lnTo>
                  <a:lnTo>
                    <a:pt x="174" y="384"/>
                  </a:lnTo>
                  <a:lnTo>
                    <a:pt x="0" y="180"/>
                  </a:lnTo>
                  <a:lnTo>
                    <a:pt x="24" y="0"/>
                  </a:lnTo>
                  <a:lnTo>
                    <a:pt x="1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7" name="Freeform 93">
              <a:hlinkClick r:id=""/>
            </p:cNvPr>
            <p:cNvSpPr>
              <a:spLocks/>
            </p:cNvSpPr>
            <p:nvPr/>
          </p:nvSpPr>
          <p:spPr bwMode="auto">
            <a:xfrm>
              <a:off x="342" y="1320"/>
              <a:ext cx="234" cy="234"/>
            </a:xfrm>
            <a:custGeom>
              <a:avLst/>
              <a:gdLst/>
              <a:ahLst/>
              <a:cxnLst>
                <a:cxn ang="0">
                  <a:pos x="0" y="6"/>
                </a:cxn>
                <a:cxn ang="0">
                  <a:pos x="222" y="30"/>
                </a:cxn>
                <a:cxn ang="0">
                  <a:pos x="234" y="234"/>
                </a:cxn>
                <a:cxn ang="0">
                  <a:pos x="6" y="168"/>
                </a:cxn>
                <a:cxn ang="0">
                  <a:pos x="18" y="0"/>
                </a:cxn>
                <a:cxn ang="0">
                  <a:pos x="18" y="6"/>
                </a:cxn>
                <a:cxn ang="0">
                  <a:pos x="0" y="6"/>
                </a:cxn>
              </a:cxnLst>
              <a:rect l="0" t="0" r="r" b="b"/>
              <a:pathLst>
                <a:path w="234" h="234">
                  <a:moveTo>
                    <a:pt x="0" y="6"/>
                  </a:moveTo>
                  <a:lnTo>
                    <a:pt x="222" y="30"/>
                  </a:lnTo>
                  <a:lnTo>
                    <a:pt x="234" y="234"/>
                  </a:lnTo>
                  <a:lnTo>
                    <a:pt x="6" y="168"/>
                  </a:lnTo>
                  <a:lnTo>
                    <a:pt x="18" y="0"/>
                  </a:lnTo>
                  <a:lnTo>
                    <a:pt x="18" y="6"/>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6" name="Freeform 92">
              <a:hlinkClick r:id=""/>
            </p:cNvPr>
            <p:cNvSpPr>
              <a:spLocks/>
            </p:cNvSpPr>
            <p:nvPr/>
          </p:nvSpPr>
          <p:spPr bwMode="auto">
            <a:xfrm>
              <a:off x="810" y="1416"/>
              <a:ext cx="264" cy="216"/>
            </a:xfrm>
            <a:custGeom>
              <a:avLst/>
              <a:gdLst/>
              <a:ahLst/>
              <a:cxnLst>
                <a:cxn ang="0">
                  <a:pos x="18" y="12"/>
                </a:cxn>
                <a:cxn ang="0">
                  <a:pos x="24" y="6"/>
                </a:cxn>
                <a:cxn ang="0">
                  <a:pos x="264" y="168"/>
                </a:cxn>
                <a:cxn ang="0">
                  <a:pos x="168" y="216"/>
                </a:cxn>
                <a:cxn ang="0">
                  <a:pos x="0" y="42"/>
                </a:cxn>
                <a:cxn ang="0">
                  <a:pos x="24" y="0"/>
                </a:cxn>
                <a:cxn ang="0">
                  <a:pos x="18" y="12"/>
                </a:cxn>
              </a:cxnLst>
              <a:rect l="0" t="0" r="r" b="b"/>
              <a:pathLst>
                <a:path w="264" h="216">
                  <a:moveTo>
                    <a:pt x="18" y="12"/>
                  </a:moveTo>
                  <a:lnTo>
                    <a:pt x="24" y="6"/>
                  </a:lnTo>
                  <a:lnTo>
                    <a:pt x="264" y="168"/>
                  </a:lnTo>
                  <a:lnTo>
                    <a:pt x="168" y="216"/>
                  </a:lnTo>
                  <a:lnTo>
                    <a:pt x="0" y="42"/>
                  </a:lnTo>
                  <a:lnTo>
                    <a:pt x="24" y="0"/>
                  </a:lnTo>
                  <a:lnTo>
                    <a:pt x="18"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5" name="Freeform 91">
              <a:hlinkClick r:id=""/>
            </p:cNvPr>
            <p:cNvSpPr>
              <a:spLocks/>
            </p:cNvSpPr>
            <p:nvPr/>
          </p:nvSpPr>
          <p:spPr bwMode="auto">
            <a:xfrm>
              <a:off x="1332" y="174"/>
              <a:ext cx="204" cy="306"/>
            </a:xfrm>
            <a:custGeom>
              <a:avLst/>
              <a:gdLst/>
              <a:ahLst/>
              <a:cxnLst>
                <a:cxn ang="0">
                  <a:pos x="0" y="0"/>
                </a:cxn>
                <a:cxn ang="0">
                  <a:pos x="36" y="24"/>
                </a:cxn>
                <a:cxn ang="0">
                  <a:pos x="204" y="54"/>
                </a:cxn>
                <a:cxn ang="0">
                  <a:pos x="138" y="186"/>
                </a:cxn>
                <a:cxn ang="0">
                  <a:pos x="204" y="306"/>
                </a:cxn>
                <a:cxn ang="0">
                  <a:pos x="36" y="276"/>
                </a:cxn>
                <a:cxn ang="0">
                  <a:pos x="6" y="0"/>
                </a:cxn>
                <a:cxn ang="0">
                  <a:pos x="0" y="0"/>
                </a:cxn>
              </a:cxnLst>
              <a:rect l="0" t="0" r="r" b="b"/>
              <a:pathLst>
                <a:path w="204" h="306">
                  <a:moveTo>
                    <a:pt x="0" y="0"/>
                  </a:moveTo>
                  <a:lnTo>
                    <a:pt x="36" y="24"/>
                  </a:lnTo>
                  <a:lnTo>
                    <a:pt x="204" y="54"/>
                  </a:lnTo>
                  <a:lnTo>
                    <a:pt x="138" y="186"/>
                  </a:lnTo>
                  <a:lnTo>
                    <a:pt x="204" y="306"/>
                  </a:lnTo>
                  <a:lnTo>
                    <a:pt x="36" y="276"/>
                  </a:ln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4" name="Freeform 90">
              <a:hlinkClick r:id=""/>
            </p:cNvPr>
            <p:cNvSpPr>
              <a:spLocks/>
            </p:cNvSpPr>
            <p:nvPr/>
          </p:nvSpPr>
          <p:spPr bwMode="auto">
            <a:xfrm>
              <a:off x="1428" y="684"/>
              <a:ext cx="228" cy="192"/>
            </a:xfrm>
            <a:custGeom>
              <a:avLst/>
              <a:gdLst/>
              <a:ahLst/>
              <a:cxnLst>
                <a:cxn ang="0">
                  <a:pos x="12" y="42"/>
                </a:cxn>
                <a:cxn ang="0">
                  <a:pos x="114" y="0"/>
                </a:cxn>
                <a:cxn ang="0">
                  <a:pos x="228" y="192"/>
                </a:cxn>
                <a:cxn ang="0">
                  <a:pos x="0" y="192"/>
                </a:cxn>
                <a:cxn ang="0">
                  <a:pos x="24" y="42"/>
                </a:cxn>
                <a:cxn ang="0">
                  <a:pos x="24" y="36"/>
                </a:cxn>
                <a:cxn ang="0">
                  <a:pos x="12" y="42"/>
                </a:cxn>
              </a:cxnLst>
              <a:rect l="0" t="0" r="r" b="b"/>
              <a:pathLst>
                <a:path w="228" h="192">
                  <a:moveTo>
                    <a:pt x="12" y="42"/>
                  </a:moveTo>
                  <a:lnTo>
                    <a:pt x="114" y="0"/>
                  </a:lnTo>
                  <a:lnTo>
                    <a:pt x="228" y="192"/>
                  </a:lnTo>
                  <a:lnTo>
                    <a:pt x="0" y="192"/>
                  </a:lnTo>
                  <a:lnTo>
                    <a:pt x="24" y="42"/>
                  </a:lnTo>
                  <a:lnTo>
                    <a:pt x="24" y="36"/>
                  </a:lnTo>
                  <a:lnTo>
                    <a:pt x="12" y="4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3" name="Freeform 89">
              <a:hlinkClick r:id=""/>
            </p:cNvPr>
            <p:cNvSpPr>
              <a:spLocks/>
            </p:cNvSpPr>
            <p:nvPr/>
          </p:nvSpPr>
          <p:spPr bwMode="auto">
            <a:xfrm>
              <a:off x="1782" y="336"/>
              <a:ext cx="168" cy="192"/>
            </a:xfrm>
            <a:custGeom>
              <a:avLst/>
              <a:gdLst/>
              <a:ahLst/>
              <a:cxnLst>
                <a:cxn ang="0">
                  <a:pos x="66" y="6"/>
                </a:cxn>
                <a:cxn ang="0">
                  <a:pos x="0" y="72"/>
                </a:cxn>
                <a:cxn ang="0">
                  <a:pos x="36" y="192"/>
                </a:cxn>
                <a:cxn ang="0">
                  <a:pos x="138" y="192"/>
                </a:cxn>
                <a:cxn ang="0">
                  <a:pos x="168" y="126"/>
                </a:cxn>
                <a:cxn ang="0">
                  <a:pos x="108" y="0"/>
                </a:cxn>
                <a:cxn ang="0">
                  <a:pos x="60" y="6"/>
                </a:cxn>
                <a:cxn ang="0">
                  <a:pos x="60" y="0"/>
                </a:cxn>
                <a:cxn ang="0">
                  <a:pos x="66" y="6"/>
                </a:cxn>
              </a:cxnLst>
              <a:rect l="0" t="0" r="r" b="b"/>
              <a:pathLst>
                <a:path w="168" h="192">
                  <a:moveTo>
                    <a:pt x="66" y="6"/>
                  </a:moveTo>
                  <a:lnTo>
                    <a:pt x="0" y="72"/>
                  </a:lnTo>
                  <a:lnTo>
                    <a:pt x="36" y="192"/>
                  </a:lnTo>
                  <a:lnTo>
                    <a:pt x="138" y="192"/>
                  </a:lnTo>
                  <a:lnTo>
                    <a:pt x="168" y="126"/>
                  </a:lnTo>
                  <a:lnTo>
                    <a:pt x="108" y="0"/>
                  </a:lnTo>
                  <a:lnTo>
                    <a:pt x="60" y="6"/>
                  </a:lnTo>
                  <a:lnTo>
                    <a:pt x="60" y="0"/>
                  </a:lnTo>
                  <a:lnTo>
                    <a:pt x="6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2" name="Freeform 88">
              <a:hlinkClick r:id=""/>
            </p:cNvPr>
            <p:cNvSpPr>
              <a:spLocks/>
            </p:cNvSpPr>
            <p:nvPr/>
          </p:nvSpPr>
          <p:spPr bwMode="auto">
            <a:xfrm>
              <a:off x="1764" y="582"/>
              <a:ext cx="108" cy="234"/>
            </a:xfrm>
            <a:custGeom>
              <a:avLst/>
              <a:gdLst/>
              <a:ahLst/>
              <a:cxnLst>
                <a:cxn ang="0">
                  <a:pos x="0" y="6"/>
                </a:cxn>
                <a:cxn ang="0">
                  <a:pos x="90" y="0"/>
                </a:cxn>
                <a:cxn ang="0">
                  <a:pos x="108" y="144"/>
                </a:cxn>
                <a:cxn ang="0">
                  <a:pos x="12" y="234"/>
                </a:cxn>
                <a:cxn ang="0">
                  <a:pos x="6" y="72"/>
                </a:cxn>
                <a:cxn ang="0">
                  <a:pos x="6" y="6"/>
                </a:cxn>
                <a:cxn ang="0">
                  <a:pos x="0" y="6"/>
                </a:cxn>
              </a:cxnLst>
              <a:rect l="0" t="0" r="r" b="b"/>
              <a:pathLst>
                <a:path w="108" h="234">
                  <a:moveTo>
                    <a:pt x="0" y="6"/>
                  </a:moveTo>
                  <a:lnTo>
                    <a:pt x="90" y="0"/>
                  </a:lnTo>
                  <a:lnTo>
                    <a:pt x="108" y="144"/>
                  </a:lnTo>
                  <a:lnTo>
                    <a:pt x="12" y="234"/>
                  </a:lnTo>
                  <a:lnTo>
                    <a:pt x="6" y="72"/>
                  </a:lnTo>
                  <a:lnTo>
                    <a:pt x="6" y="6"/>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1" name="Freeform 87">
              <a:hlinkClick r:id=""/>
            </p:cNvPr>
            <p:cNvSpPr>
              <a:spLocks/>
            </p:cNvSpPr>
            <p:nvPr/>
          </p:nvSpPr>
          <p:spPr bwMode="auto">
            <a:xfrm>
              <a:off x="1896" y="540"/>
              <a:ext cx="150" cy="186"/>
            </a:xfrm>
            <a:custGeom>
              <a:avLst/>
              <a:gdLst/>
              <a:ahLst/>
              <a:cxnLst>
                <a:cxn ang="0">
                  <a:pos x="0" y="36"/>
                </a:cxn>
                <a:cxn ang="0">
                  <a:pos x="54" y="30"/>
                </a:cxn>
                <a:cxn ang="0">
                  <a:pos x="90" y="48"/>
                </a:cxn>
                <a:cxn ang="0">
                  <a:pos x="138" y="0"/>
                </a:cxn>
                <a:cxn ang="0">
                  <a:pos x="150" y="90"/>
                </a:cxn>
                <a:cxn ang="0">
                  <a:pos x="96" y="174"/>
                </a:cxn>
                <a:cxn ang="0">
                  <a:pos x="48" y="186"/>
                </a:cxn>
                <a:cxn ang="0">
                  <a:pos x="6" y="168"/>
                </a:cxn>
                <a:cxn ang="0">
                  <a:pos x="0" y="36"/>
                </a:cxn>
              </a:cxnLst>
              <a:rect l="0" t="0" r="r" b="b"/>
              <a:pathLst>
                <a:path w="150" h="186">
                  <a:moveTo>
                    <a:pt x="0" y="36"/>
                  </a:moveTo>
                  <a:lnTo>
                    <a:pt x="54" y="30"/>
                  </a:lnTo>
                  <a:lnTo>
                    <a:pt x="90" y="48"/>
                  </a:lnTo>
                  <a:lnTo>
                    <a:pt x="138" y="0"/>
                  </a:lnTo>
                  <a:lnTo>
                    <a:pt x="150" y="90"/>
                  </a:lnTo>
                  <a:lnTo>
                    <a:pt x="96" y="174"/>
                  </a:lnTo>
                  <a:lnTo>
                    <a:pt x="48" y="186"/>
                  </a:lnTo>
                  <a:lnTo>
                    <a:pt x="6" y="168"/>
                  </a:lnTo>
                  <a:lnTo>
                    <a:pt x="0" y="3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0" name="Freeform 86">
              <a:hlinkClick r:id=""/>
            </p:cNvPr>
            <p:cNvSpPr>
              <a:spLocks/>
            </p:cNvSpPr>
            <p:nvPr/>
          </p:nvSpPr>
          <p:spPr bwMode="auto">
            <a:xfrm>
              <a:off x="438" y="840"/>
              <a:ext cx="258" cy="318"/>
            </a:xfrm>
            <a:custGeom>
              <a:avLst/>
              <a:gdLst/>
              <a:ahLst/>
              <a:cxnLst>
                <a:cxn ang="0">
                  <a:pos x="72" y="0"/>
                </a:cxn>
                <a:cxn ang="0">
                  <a:pos x="72" y="6"/>
                </a:cxn>
                <a:cxn ang="0">
                  <a:pos x="258" y="30"/>
                </a:cxn>
                <a:cxn ang="0">
                  <a:pos x="216" y="318"/>
                </a:cxn>
                <a:cxn ang="0">
                  <a:pos x="78" y="282"/>
                </a:cxn>
                <a:cxn ang="0">
                  <a:pos x="0" y="204"/>
                </a:cxn>
                <a:cxn ang="0">
                  <a:pos x="66" y="0"/>
                </a:cxn>
                <a:cxn ang="0">
                  <a:pos x="66" y="6"/>
                </a:cxn>
                <a:cxn ang="0">
                  <a:pos x="72" y="0"/>
                </a:cxn>
              </a:cxnLst>
              <a:rect l="0" t="0" r="r" b="b"/>
              <a:pathLst>
                <a:path w="258" h="318">
                  <a:moveTo>
                    <a:pt x="72" y="0"/>
                  </a:moveTo>
                  <a:lnTo>
                    <a:pt x="72" y="6"/>
                  </a:lnTo>
                  <a:lnTo>
                    <a:pt x="258" y="30"/>
                  </a:lnTo>
                  <a:lnTo>
                    <a:pt x="216" y="318"/>
                  </a:lnTo>
                  <a:lnTo>
                    <a:pt x="78" y="282"/>
                  </a:lnTo>
                  <a:lnTo>
                    <a:pt x="0" y="204"/>
                  </a:lnTo>
                  <a:lnTo>
                    <a:pt x="66" y="0"/>
                  </a:lnTo>
                  <a:lnTo>
                    <a:pt x="66" y="6"/>
                  </a:lnTo>
                  <a:lnTo>
                    <a:pt x="7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9" name="Freeform 85">
              <a:hlinkClick r:id=""/>
            </p:cNvPr>
            <p:cNvSpPr>
              <a:spLocks/>
            </p:cNvSpPr>
            <p:nvPr/>
          </p:nvSpPr>
          <p:spPr bwMode="auto">
            <a:xfrm>
              <a:off x="1512" y="318"/>
              <a:ext cx="210" cy="186"/>
            </a:xfrm>
            <a:custGeom>
              <a:avLst/>
              <a:gdLst/>
              <a:ahLst/>
              <a:cxnLst>
                <a:cxn ang="0">
                  <a:pos x="24" y="0"/>
                </a:cxn>
                <a:cxn ang="0">
                  <a:pos x="210" y="0"/>
                </a:cxn>
                <a:cxn ang="0">
                  <a:pos x="192" y="186"/>
                </a:cxn>
                <a:cxn ang="0">
                  <a:pos x="72" y="174"/>
                </a:cxn>
                <a:cxn ang="0">
                  <a:pos x="0" y="60"/>
                </a:cxn>
                <a:cxn ang="0">
                  <a:pos x="30" y="0"/>
                </a:cxn>
                <a:cxn ang="0">
                  <a:pos x="24" y="0"/>
                </a:cxn>
              </a:cxnLst>
              <a:rect l="0" t="0" r="r" b="b"/>
              <a:pathLst>
                <a:path w="210" h="186">
                  <a:moveTo>
                    <a:pt x="24" y="0"/>
                  </a:moveTo>
                  <a:lnTo>
                    <a:pt x="210" y="0"/>
                  </a:lnTo>
                  <a:lnTo>
                    <a:pt x="192" y="186"/>
                  </a:lnTo>
                  <a:lnTo>
                    <a:pt x="72" y="174"/>
                  </a:lnTo>
                  <a:lnTo>
                    <a:pt x="0" y="60"/>
                  </a:lnTo>
                  <a:lnTo>
                    <a:pt x="30"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8" name="Freeform 84">
              <a:hlinkClick r:id=""/>
            </p:cNvPr>
            <p:cNvSpPr>
              <a:spLocks/>
            </p:cNvSpPr>
            <p:nvPr/>
          </p:nvSpPr>
          <p:spPr bwMode="auto">
            <a:xfrm>
              <a:off x="1584" y="552"/>
              <a:ext cx="150" cy="276"/>
            </a:xfrm>
            <a:custGeom>
              <a:avLst/>
              <a:gdLst/>
              <a:ahLst/>
              <a:cxnLst>
                <a:cxn ang="0">
                  <a:pos x="60" y="12"/>
                </a:cxn>
                <a:cxn ang="0">
                  <a:pos x="54" y="12"/>
                </a:cxn>
                <a:cxn ang="0">
                  <a:pos x="138" y="12"/>
                </a:cxn>
                <a:cxn ang="0">
                  <a:pos x="150" y="252"/>
                </a:cxn>
                <a:cxn ang="0">
                  <a:pos x="96" y="276"/>
                </a:cxn>
                <a:cxn ang="0">
                  <a:pos x="0" y="126"/>
                </a:cxn>
                <a:cxn ang="0">
                  <a:pos x="60" y="6"/>
                </a:cxn>
                <a:cxn ang="0">
                  <a:pos x="60" y="0"/>
                </a:cxn>
                <a:cxn ang="0">
                  <a:pos x="60" y="12"/>
                </a:cxn>
              </a:cxnLst>
              <a:rect l="0" t="0" r="r" b="b"/>
              <a:pathLst>
                <a:path w="150" h="276">
                  <a:moveTo>
                    <a:pt x="60" y="12"/>
                  </a:moveTo>
                  <a:lnTo>
                    <a:pt x="54" y="12"/>
                  </a:lnTo>
                  <a:lnTo>
                    <a:pt x="138" y="12"/>
                  </a:lnTo>
                  <a:lnTo>
                    <a:pt x="150" y="252"/>
                  </a:lnTo>
                  <a:lnTo>
                    <a:pt x="96" y="276"/>
                  </a:lnTo>
                  <a:lnTo>
                    <a:pt x="0" y="126"/>
                  </a:lnTo>
                  <a:lnTo>
                    <a:pt x="60" y="6"/>
                  </a:lnTo>
                  <a:lnTo>
                    <a:pt x="60" y="0"/>
                  </a:lnTo>
                  <a:lnTo>
                    <a:pt x="6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7" name="Freeform 83">
              <a:hlinkClick r:id=""/>
            </p:cNvPr>
            <p:cNvSpPr>
              <a:spLocks/>
            </p:cNvSpPr>
            <p:nvPr/>
          </p:nvSpPr>
          <p:spPr bwMode="auto">
            <a:xfrm>
              <a:off x="2076" y="498"/>
              <a:ext cx="228" cy="120"/>
            </a:xfrm>
            <a:custGeom>
              <a:avLst/>
              <a:gdLst/>
              <a:ahLst/>
              <a:cxnLst>
                <a:cxn ang="0">
                  <a:pos x="0" y="48"/>
                </a:cxn>
                <a:cxn ang="0">
                  <a:pos x="0" y="42"/>
                </a:cxn>
                <a:cxn ang="0">
                  <a:pos x="204" y="0"/>
                </a:cxn>
                <a:cxn ang="0">
                  <a:pos x="228" y="102"/>
                </a:cxn>
                <a:cxn ang="0">
                  <a:pos x="6" y="120"/>
                </a:cxn>
                <a:cxn ang="0">
                  <a:pos x="6" y="42"/>
                </a:cxn>
                <a:cxn ang="0">
                  <a:pos x="0" y="48"/>
                </a:cxn>
              </a:cxnLst>
              <a:rect l="0" t="0" r="r" b="b"/>
              <a:pathLst>
                <a:path w="228" h="120">
                  <a:moveTo>
                    <a:pt x="0" y="48"/>
                  </a:moveTo>
                  <a:lnTo>
                    <a:pt x="0" y="42"/>
                  </a:lnTo>
                  <a:lnTo>
                    <a:pt x="204" y="0"/>
                  </a:lnTo>
                  <a:lnTo>
                    <a:pt x="228" y="102"/>
                  </a:lnTo>
                  <a:lnTo>
                    <a:pt x="6" y="120"/>
                  </a:lnTo>
                  <a:lnTo>
                    <a:pt x="6" y="42"/>
                  </a:lnTo>
                  <a:lnTo>
                    <a:pt x="0" y="4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6" name="Freeform 82">
              <a:hlinkClick r:id=""/>
            </p:cNvPr>
            <p:cNvSpPr>
              <a:spLocks/>
            </p:cNvSpPr>
            <p:nvPr/>
          </p:nvSpPr>
          <p:spPr bwMode="auto">
            <a:xfrm>
              <a:off x="1668" y="876"/>
              <a:ext cx="336" cy="102"/>
            </a:xfrm>
            <a:custGeom>
              <a:avLst/>
              <a:gdLst/>
              <a:ahLst/>
              <a:cxnLst>
                <a:cxn ang="0">
                  <a:pos x="24" y="54"/>
                </a:cxn>
                <a:cxn ang="0">
                  <a:pos x="30" y="48"/>
                </a:cxn>
                <a:cxn ang="0">
                  <a:pos x="336" y="0"/>
                </a:cxn>
                <a:cxn ang="0">
                  <a:pos x="252" y="84"/>
                </a:cxn>
                <a:cxn ang="0">
                  <a:pos x="0" y="102"/>
                </a:cxn>
                <a:cxn ang="0">
                  <a:pos x="30" y="42"/>
                </a:cxn>
                <a:cxn ang="0">
                  <a:pos x="24" y="54"/>
                </a:cxn>
              </a:cxnLst>
              <a:rect l="0" t="0" r="r" b="b"/>
              <a:pathLst>
                <a:path w="336" h="102">
                  <a:moveTo>
                    <a:pt x="24" y="54"/>
                  </a:moveTo>
                  <a:lnTo>
                    <a:pt x="30" y="48"/>
                  </a:lnTo>
                  <a:lnTo>
                    <a:pt x="336" y="0"/>
                  </a:lnTo>
                  <a:lnTo>
                    <a:pt x="252" y="84"/>
                  </a:lnTo>
                  <a:lnTo>
                    <a:pt x="0" y="102"/>
                  </a:lnTo>
                  <a:lnTo>
                    <a:pt x="30" y="42"/>
                  </a:lnTo>
                  <a:lnTo>
                    <a:pt x="24" y="5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5" name="Freeform 81">
              <a:hlinkClick r:id=""/>
            </p:cNvPr>
            <p:cNvSpPr>
              <a:spLocks/>
            </p:cNvSpPr>
            <p:nvPr/>
          </p:nvSpPr>
          <p:spPr bwMode="auto">
            <a:xfrm>
              <a:off x="1722" y="744"/>
              <a:ext cx="282" cy="132"/>
            </a:xfrm>
            <a:custGeom>
              <a:avLst/>
              <a:gdLst/>
              <a:ahLst/>
              <a:cxnLst>
                <a:cxn ang="0">
                  <a:pos x="0" y="138"/>
                </a:cxn>
                <a:cxn ang="0">
                  <a:pos x="6" y="126"/>
                </a:cxn>
                <a:cxn ang="0">
                  <a:pos x="180" y="0"/>
                </a:cxn>
                <a:cxn ang="0">
                  <a:pos x="258" y="12"/>
                </a:cxn>
                <a:cxn ang="0">
                  <a:pos x="282" y="72"/>
                </a:cxn>
                <a:cxn ang="0">
                  <a:pos x="228" y="120"/>
                </a:cxn>
                <a:cxn ang="0">
                  <a:pos x="12" y="132"/>
                </a:cxn>
                <a:cxn ang="0">
                  <a:pos x="0" y="138"/>
                </a:cxn>
              </a:cxnLst>
              <a:rect l="0" t="0" r="r" b="b"/>
              <a:pathLst>
                <a:path w="282" h="132">
                  <a:moveTo>
                    <a:pt x="0" y="138"/>
                  </a:moveTo>
                  <a:lnTo>
                    <a:pt x="6" y="126"/>
                  </a:lnTo>
                  <a:lnTo>
                    <a:pt x="180" y="0"/>
                  </a:lnTo>
                  <a:lnTo>
                    <a:pt x="258" y="12"/>
                  </a:lnTo>
                  <a:lnTo>
                    <a:pt x="282" y="72"/>
                  </a:lnTo>
                  <a:lnTo>
                    <a:pt x="228" y="120"/>
                  </a:lnTo>
                  <a:lnTo>
                    <a:pt x="12" y="132"/>
                  </a:lnTo>
                  <a:lnTo>
                    <a:pt x="0" y="13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4" name="Freeform 80">
              <a:hlinkClick r:id=""/>
            </p:cNvPr>
            <p:cNvSpPr>
              <a:spLocks/>
            </p:cNvSpPr>
            <p:nvPr/>
          </p:nvSpPr>
          <p:spPr bwMode="auto">
            <a:xfrm>
              <a:off x="1626" y="1020"/>
              <a:ext cx="120" cy="222"/>
            </a:xfrm>
            <a:custGeom>
              <a:avLst/>
              <a:gdLst/>
              <a:ahLst/>
              <a:cxnLst>
                <a:cxn ang="0">
                  <a:pos x="30" y="6"/>
                </a:cxn>
                <a:cxn ang="0">
                  <a:pos x="36" y="12"/>
                </a:cxn>
                <a:cxn ang="0">
                  <a:pos x="108" y="0"/>
                </a:cxn>
                <a:cxn ang="0">
                  <a:pos x="120" y="222"/>
                </a:cxn>
                <a:cxn ang="0">
                  <a:pos x="72" y="222"/>
                </a:cxn>
                <a:cxn ang="0">
                  <a:pos x="36" y="192"/>
                </a:cxn>
                <a:cxn ang="0">
                  <a:pos x="0" y="186"/>
                </a:cxn>
                <a:cxn ang="0">
                  <a:pos x="18" y="66"/>
                </a:cxn>
                <a:cxn ang="0">
                  <a:pos x="30" y="6"/>
                </a:cxn>
              </a:cxnLst>
              <a:rect l="0" t="0" r="r" b="b"/>
              <a:pathLst>
                <a:path w="120" h="222">
                  <a:moveTo>
                    <a:pt x="30" y="6"/>
                  </a:moveTo>
                  <a:lnTo>
                    <a:pt x="36" y="12"/>
                  </a:lnTo>
                  <a:lnTo>
                    <a:pt x="108" y="0"/>
                  </a:lnTo>
                  <a:lnTo>
                    <a:pt x="120" y="222"/>
                  </a:lnTo>
                  <a:lnTo>
                    <a:pt x="72" y="222"/>
                  </a:lnTo>
                  <a:lnTo>
                    <a:pt x="36" y="192"/>
                  </a:lnTo>
                  <a:lnTo>
                    <a:pt x="0" y="186"/>
                  </a:lnTo>
                  <a:lnTo>
                    <a:pt x="18" y="66"/>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3" name="Freeform 79">
              <a:hlinkClick r:id=""/>
            </p:cNvPr>
            <p:cNvSpPr>
              <a:spLocks/>
            </p:cNvSpPr>
            <p:nvPr/>
          </p:nvSpPr>
          <p:spPr bwMode="auto">
            <a:xfrm>
              <a:off x="1764" y="1008"/>
              <a:ext cx="144" cy="198"/>
            </a:xfrm>
            <a:custGeom>
              <a:avLst/>
              <a:gdLst/>
              <a:ahLst/>
              <a:cxnLst>
                <a:cxn ang="0">
                  <a:pos x="12" y="12"/>
                </a:cxn>
                <a:cxn ang="0">
                  <a:pos x="6" y="12"/>
                </a:cxn>
                <a:cxn ang="0">
                  <a:pos x="90" y="0"/>
                </a:cxn>
                <a:cxn ang="0">
                  <a:pos x="144" y="198"/>
                </a:cxn>
                <a:cxn ang="0">
                  <a:pos x="0" y="180"/>
                </a:cxn>
                <a:cxn ang="0">
                  <a:pos x="6" y="18"/>
                </a:cxn>
                <a:cxn ang="0">
                  <a:pos x="12" y="12"/>
                </a:cxn>
              </a:cxnLst>
              <a:rect l="0" t="0" r="r" b="b"/>
              <a:pathLst>
                <a:path w="144" h="198">
                  <a:moveTo>
                    <a:pt x="12" y="12"/>
                  </a:moveTo>
                  <a:lnTo>
                    <a:pt x="6" y="12"/>
                  </a:lnTo>
                  <a:lnTo>
                    <a:pt x="90" y="0"/>
                  </a:lnTo>
                  <a:lnTo>
                    <a:pt x="144" y="198"/>
                  </a:lnTo>
                  <a:lnTo>
                    <a:pt x="0" y="180"/>
                  </a:lnTo>
                  <a:lnTo>
                    <a:pt x="6" y="18"/>
                  </a:lnTo>
                  <a:lnTo>
                    <a:pt x="12"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2" name="Freeform 78">
              <a:hlinkClick r:id=""/>
            </p:cNvPr>
            <p:cNvSpPr>
              <a:spLocks/>
            </p:cNvSpPr>
            <p:nvPr/>
          </p:nvSpPr>
          <p:spPr bwMode="auto">
            <a:xfrm>
              <a:off x="1896" y="1002"/>
              <a:ext cx="210" cy="204"/>
            </a:xfrm>
            <a:custGeom>
              <a:avLst/>
              <a:gdLst/>
              <a:ahLst/>
              <a:cxnLst>
                <a:cxn ang="0">
                  <a:pos x="0" y="12"/>
                </a:cxn>
                <a:cxn ang="0">
                  <a:pos x="84" y="0"/>
                </a:cxn>
                <a:cxn ang="0">
                  <a:pos x="210" y="156"/>
                </a:cxn>
                <a:cxn ang="0">
                  <a:pos x="174" y="204"/>
                </a:cxn>
                <a:cxn ang="0">
                  <a:pos x="60" y="204"/>
                </a:cxn>
                <a:cxn ang="0">
                  <a:pos x="12" y="12"/>
                </a:cxn>
                <a:cxn ang="0">
                  <a:pos x="0" y="12"/>
                </a:cxn>
              </a:cxnLst>
              <a:rect l="0" t="0" r="r" b="b"/>
              <a:pathLst>
                <a:path w="210" h="204">
                  <a:moveTo>
                    <a:pt x="0" y="12"/>
                  </a:moveTo>
                  <a:lnTo>
                    <a:pt x="84" y="0"/>
                  </a:lnTo>
                  <a:lnTo>
                    <a:pt x="210" y="156"/>
                  </a:lnTo>
                  <a:lnTo>
                    <a:pt x="174" y="204"/>
                  </a:lnTo>
                  <a:lnTo>
                    <a:pt x="60" y="204"/>
                  </a:lnTo>
                  <a:lnTo>
                    <a:pt x="12" y="12"/>
                  </a:lnTo>
                  <a:lnTo>
                    <a:pt x="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1" name="Freeform 77">
              <a:hlinkClick r:id=""/>
            </p:cNvPr>
            <p:cNvSpPr>
              <a:spLocks/>
            </p:cNvSpPr>
            <p:nvPr/>
          </p:nvSpPr>
          <p:spPr bwMode="auto">
            <a:xfrm>
              <a:off x="2034" y="1242"/>
              <a:ext cx="234" cy="264"/>
            </a:xfrm>
            <a:custGeom>
              <a:avLst/>
              <a:gdLst/>
              <a:ahLst/>
              <a:cxnLst>
                <a:cxn ang="0">
                  <a:pos x="0" y="18"/>
                </a:cxn>
                <a:cxn ang="0">
                  <a:pos x="78" y="0"/>
                </a:cxn>
                <a:cxn ang="0">
                  <a:pos x="234" y="264"/>
                </a:cxn>
                <a:cxn ang="0">
                  <a:pos x="150" y="264"/>
                </a:cxn>
                <a:cxn ang="0">
                  <a:pos x="0" y="12"/>
                </a:cxn>
                <a:cxn ang="0">
                  <a:pos x="0" y="18"/>
                </a:cxn>
              </a:cxnLst>
              <a:rect l="0" t="0" r="r" b="b"/>
              <a:pathLst>
                <a:path w="234" h="264">
                  <a:moveTo>
                    <a:pt x="0" y="18"/>
                  </a:moveTo>
                  <a:lnTo>
                    <a:pt x="78" y="0"/>
                  </a:lnTo>
                  <a:lnTo>
                    <a:pt x="234" y="264"/>
                  </a:lnTo>
                  <a:lnTo>
                    <a:pt x="150" y="264"/>
                  </a:lnTo>
                  <a:lnTo>
                    <a:pt x="0" y="12"/>
                  </a:lnTo>
                  <a:lnTo>
                    <a:pt x="0"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0" name="Freeform 76">
              <a:hlinkClick r:id=""/>
            </p:cNvPr>
            <p:cNvSpPr>
              <a:spLocks/>
            </p:cNvSpPr>
            <p:nvPr/>
          </p:nvSpPr>
          <p:spPr bwMode="auto">
            <a:xfrm>
              <a:off x="2034" y="972"/>
              <a:ext cx="174" cy="126"/>
            </a:xfrm>
            <a:custGeom>
              <a:avLst/>
              <a:gdLst/>
              <a:ahLst/>
              <a:cxnLst>
                <a:cxn ang="0">
                  <a:pos x="0" y="6"/>
                </a:cxn>
                <a:cxn ang="0">
                  <a:pos x="174" y="30"/>
                </a:cxn>
                <a:cxn ang="0">
                  <a:pos x="96" y="126"/>
                </a:cxn>
                <a:cxn ang="0">
                  <a:pos x="6" y="6"/>
                </a:cxn>
                <a:cxn ang="0">
                  <a:pos x="6" y="0"/>
                </a:cxn>
                <a:cxn ang="0">
                  <a:pos x="0" y="6"/>
                </a:cxn>
              </a:cxnLst>
              <a:rect l="0" t="0" r="r" b="b"/>
              <a:pathLst>
                <a:path w="174" h="126">
                  <a:moveTo>
                    <a:pt x="0" y="6"/>
                  </a:moveTo>
                  <a:lnTo>
                    <a:pt x="174" y="30"/>
                  </a:lnTo>
                  <a:lnTo>
                    <a:pt x="96" y="126"/>
                  </a:lnTo>
                  <a:lnTo>
                    <a:pt x="6" y="6"/>
                  </a:lnTo>
                  <a:lnTo>
                    <a:pt x="6"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9" name="Freeform 75">
              <a:hlinkClick r:id=""/>
            </p:cNvPr>
            <p:cNvSpPr>
              <a:spLocks/>
            </p:cNvSpPr>
            <p:nvPr/>
          </p:nvSpPr>
          <p:spPr bwMode="auto">
            <a:xfrm>
              <a:off x="1992" y="840"/>
              <a:ext cx="306" cy="132"/>
            </a:xfrm>
            <a:custGeom>
              <a:avLst/>
              <a:gdLst/>
              <a:ahLst/>
              <a:cxnLst>
                <a:cxn ang="0">
                  <a:pos x="0" y="102"/>
                </a:cxn>
                <a:cxn ang="0">
                  <a:pos x="6" y="96"/>
                </a:cxn>
                <a:cxn ang="0">
                  <a:pos x="78" y="30"/>
                </a:cxn>
                <a:cxn ang="0">
                  <a:pos x="306" y="0"/>
                </a:cxn>
                <a:cxn ang="0">
                  <a:pos x="252" y="132"/>
                </a:cxn>
                <a:cxn ang="0">
                  <a:pos x="114" y="90"/>
                </a:cxn>
                <a:cxn ang="0">
                  <a:pos x="12" y="102"/>
                </a:cxn>
                <a:cxn ang="0">
                  <a:pos x="12" y="96"/>
                </a:cxn>
                <a:cxn ang="0">
                  <a:pos x="0" y="102"/>
                </a:cxn>
              </a:cxnLst>
              <a:rect l="0" t="0" r="r" b="b"/>
              <a:pathLst>
                <a:path w="306" h="132">
                  <a:moveTo>
                    <a:pt x="0" y="102"/>
                  </a:moveTo>
                  <a:lnTo>
                    <a:pt x="6" y="96"/>
                  </a:lnTo>
                  <a:lnTo>
                    <a:pt x="78" y="30"/>
                  </a:lnTo>
                  <a:lnTo>
                    <a:pt x="306" y="0"/>
                  </a:lnTo>
                  <a:lnTo>
                    <a:pt x="252" y="132"/>
                  </a:lnTo>
                  <a:lnTo>
                    <a:pt x="114" y="90"/>
                  </a:lnTo>
                  <a:lnTo>
                    <a:pt x="12" y="102"/>
                  </a:lnTo>
                  <a:lnTo>
                    <a:pt x="12" y="96"/>
                  </a:lnTo>
                  <a:lnTo>
                    <a:pt x="0" y="10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8" name="Freeform 74">
              <a:hlinkClick r:id=""/>
            </p:cNvPr>
            <p:cNvSpPr>
              <a:spLocks/>
            </p:cNvSpPr>
            <p:nvPr/>
          </p:nvSpPr>
          <p:spPr bwMode="auto">
            <a:xfrm>
              <a:off x="2100" y="294"/>
              <a:ext cx="246" cy="204"/>
            </a:xfrm>
            <a:custGeom>
              <a:avLst/>
              <a:gdLst/>
              <a:ahLst/>
              <a:cxnLst>
                <a:cxn ang="0">
                  <a:pos x="54" y="144"/>
                </a:cxn>
                <a:cxn ang="0">
                  <a:pos x="132" y="78"/>
                </a:cxn>
                <a:cxn ang="0">
                  <a:pos x="150" y="6"/>
                </a:cxn>
                <a:cxn ang="0">
                  <a:pos x="204" y="0"/>
                </a:cxn>
                <a:cxn ang="0">
                  <a:pos x="246" y="186"/>
                </a:cxn>
                <a:cxn ang="0">
                  <a:pos x="234" y="204"/>
                </a:cxn>
                <a:cxn ang="0">
                  <a:pos x="198" y="162"/>
                </a:cxn>
                <a:cxn ang="0">
                  <a:pos x="0" y="192"/>
                </a:cxn>
                <a:cxn ang="0">
                  <a:pos x="60" y="144"/>
                </a:cxn>
                <a:cxn ang="0">
                  <a:pos x="54" y="144"/>
                </a:cxn>
              </a:cxnLst>
              <a:rect l="0" t="0" r="r" b="b"/>
              <a:pathLst>
                <a:path w="246" h="204">
                  <a:moveTo>
                    <a:pt x="54" y="144"/>
                  </a:moveTo>
                  <a:lnTo>
                    <a:pt x="132" y="78"/>
                  </a:lnTo>
                  <a:lnTo>
                    <a:pt x="150" y="6"/>
                  </a:lnTo>
                  <a:lnTo>
                    <a:pt x="204" y="0"/>
                  </a:lnTo>
                  <a:lnTo>
                    <a:pt x="246" y="186"/>
                  </a:lnTo>
                  <a:lnTo>
                    <a:pt x="234" y="204"/>
                  </a:lnTo>
                  <a:lnTo>
                    <a:pt x="198" y="162"/>
                  </a:lnTo>
                  <a:lnTo>
                    <a:pt x="0" y="192"/>
                  </a:lnTo>
                  <a:lnTo>
                    <a:pt x="60" y="144"/>
                  </a:lnTo>
                  <a:lnTo>
                    <a:pt x="54" y="14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7" name="Freeform 73">
              <a:hlinkClick r:id=""/>
            </p:cNvPr>
            <p:cNvSpPr>
              <a:spLocks/>
            </p:cNvSpPr>
            <p:nvPr/>
          </p:nvSpPr>
          <p:spPr bwMode="auto">
            <a:xfrm>
              <a:off x="2316" y="264"/>
              <a:ext cx="90" cy="132"/>
            </a:xfrm>
            <a:custGeom>
              <a:avLst/>
              <a:gdLst/>
              <a:ahLst/>
              <a:cxnLst>
                <a:cxn ang="0">
                  <a:pos x="96" y="0"/>
                </a:cxn>
                <a:cxn ang="0">
                  <a:pos x="0" y="24"/>
                </a:cxn>
                <a:cxn ang="0">
                  <a:pos x="42" y="132"/>
                </a:cxn>
                <a:cxn ang="0">
                  <a:pos x="90" y="18"/>
                </a:cxn>
                <a:cxn ang="0">
                  <a:pos x="90" y="0"/>
                </a:cxn>
                <a:cxn ang="0">
                  <a:pos x="96" y="0"/>
                </a:cxn>
              </a:cxnLst>
              <a:rect l="0" t="0" r="r" b="b"/>
              <a:pathLst>
                <a:path w="90" h="132">
                  <a:moveTo>
                    <a:pt x="96" y="0"/>
                  </a:moveTo>
                  <a:lnTo>
                    <a:pt x="0" y="24"/>
                  </a:lnTo>
                  <a:lnTo>
                    <a:pt x="42" y="132"/>
                  </a:lnTo>
                  <a:lnTo>
                    <a:pt x="90" y="18"/>
                  </a:lnTo>
                  <a:lnTo>
                    <a:pt x="90" y="0"/>
                  </a:lnTo>
                  <a:lnTo>
                    <a:pt x="9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6" name="Freeform 72">
              <a:hlinkClick r:id=""/>
            </p:cNvPr>
            <p:cNvSpPr>
              <a:spLocks/>
            </p:cNvSpPr>
            <p:nvPr/>
          </p:nvSpPr>
          <p:spPr bwMode="auto">
            <a:xfrm>
              <a:off x="2364" y="300"/>
              <a:ext cx="90" cy="96"/>
            </a:xfrm>
            <a:custGeom>
              <a:avLst/>
              <a:gdLst/>
              <a:ahLst/>
              <a:cxnLst>
                <a:cxn ang="0">
                  <a:pos x="66" y="0"/>
                </a:cxn>
                <a:cxn ang="0">
                  <a:pos x="90" y="72"/>
                </a:cxn>
                <a:cxn ang="0">
                  <a:pos x="0" y="96"/>
                </a:cxn>
                <a:cxn ang="0">
                  <a:pos x="60" y="6"/>
                </a:cxn>
                <a:cxn ang="0">
                  <a:pos x="66" y="0"/>
                </a:cxn>
              </a:cxnLst>
              <a:rect l="0" t="0" r="r" b="b"/>
              <a:pathLst>
                <a:path w="90" h="96">
                  <a:moveTo>
                    <a:pt x="66" y="0"/>
                  </a:moveTo>
                  <a:lnTo>
                    <a:pt x="90" y="72"/>
                  </a:lnTo>
                  <a:lnTo>
                    <a:pt x="0" y="96"/>
                  </a:lnTo>
                  <a:lnTo>
                    <a:pt x="60" y="6"/>
                  </a:lnTo>
                  <a:lnTo>
                    <a:pt x="6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5" name="Freeform 71">
              <a:hlinkClick r:id=""/>
            </p:cNvPr>
            <p:cNvSpPr>
              <a:spLocks/>
            </p:cNvSpPr>
            <p:nvPr/>
          </p:nvSpPr>
          <p:spPr bwMode="auto">
            <a:xfrm>
              <a:off x="2436" y="78"/>
              <a:ext cx="150" cy="234"/>
            </a:xfrm>
            <a:custGeom>
              <a:avLst/>
              <a:gdLst/>
              <a:ahLst/>
              <a:cxnLst>
                <a:cxn ang="0">
                  <a:pos x="0" y="156"/>
                </a:cxn>
                <a:cxn ang="0">
                  <a:pos x="36" y="12"/>
                </a:cxn>
                <a:cxn ang="0">
                  <a:pos x="72" y="0"/>
                </a:cxn>
                <a:cxn ang="0">
                  <a:pos x="150" y="138"/>
                </a:cxn>
                <a:cxn ang="0">
                  <a:pos x="42" y="234"/>
                </a:cxn>
                <a:cxn ang="0">
                  <a:pos x="6" y="144"/>
                </a:cxn>
                <a:cxn ang="0">
                  <a:pos x="0" y="126"/>
                </a:cxn>
                <a:cxn ang="0">
                  <a:pos x="0" y="156"/>
                </a:cxn>
              </a:cxnLst>
              <a:rect l="0" t="0" r="r" b="b"/>
              <a:pathLst>
                <a:path w="150" h="234">
                  <a:moveTo>
                    <a:pt x="0" y="156"/>
                  </a:moveTo>
                  <a:lnTo>
                    <a:pt x="36" y="12"/>
                  </a:lnTo>
                  <a:lnTo>
                    <a:pt x="72" y="0"/>
                  </a:lnTo>
                  <a:lnTo>
                    <a:pt x="150" y="138"/>
                  </a:lnTo>
                  <a:lnTo>
                    <a:pt x="42" y="234"/>
                  </a:lnTo>
                  <a:lnTo>
                    <a:pt x="6" y="144"/>
                  </a:lnTo>
                  <a:lnTo>
                    <a:pt x="0" y="126"/>
                  </a:lnTo>
                  <a:lnTo>
                    <a:pt x="0" y="15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4" name="Freeform 70">
              <a:hlinkClick r:id=""/>
            </p:cNvPr>
            <p:cNvSpPr>
              <a:spLocks/>
            </p:cNvSpPr>
            <p:nvPr/>
          </p:nvSpPr>
          <p:spPr bwMode="auto">
            <a:xfrm>
              <a:off x="2010" y="654"/>
              <a:ext cx="150" cy="150"/>
            </a:xfrm>
            <a:custGeom>
              <a:avLst/>
              <a:gdLst/>
              <a:ahLst/>
              <a:cxnLst>
                <a:cxn ang="0">
                  <a:pos x="60" y="12"/>
                </a:cxn>
                <a:cxn ang="0">
                  <a:pos x="0" y="84"/>
                </a:cxn>
                <a:cxn ang="0">
                  <a:pos x="36" y="150"/>
                </a:cxn>
                <a:cxn ang="0">
                  <a:pos x="84" y="120"/>
                </a:cxn>
                <a:cxn ang="0">
                  <a:pos x="108" y="60"/>
                </a:cxn>
                <a:cxn ang="0">
                  <a:pos x="150" y="12"/>
                </a:cxn>
                <a:cxn ang="0">
                  <a:pos x="84" y="0"/>
                </a:cxn>
                <a:cxn ang="0">
                  <a:pos x="48" y="12"/>
                </a:cxn>
                <a:cxn ang="0">
                  <a:pos x="60" y="12"/>
                </a:cxn>
              </a:cxnLst>
              <a:rect l="0" t="0" r="r" b="b"/>
              <a:pathLst>
                <a:path w="150" h="150">
                  <a:moveTo>
                    <a:pt x="60" y="12"/>
                  </a:moveTo>
                  <a:lnTo>
                    <a:pt x="0" y="84"/>
                  </a:lnTo>
                  <a:lnTo>
                    <a:pt x="36" y="150"/>
                  </a:lnTo>
                  <a:lnTo>
                    <a:pt x="84" y="120"/>
                  </a:lnTo>
                  <a:lnTo>
                    <a:pt x="108" y="60"/>
                  </a:lnTo>
                  <a:lnTo>
                    <a:pt x="150" y="12"/>
                  </a:lnTo>
                  <a:lnTo>
                    <a:pt x="84" y="0"/>
                  </a:lnTo>
                  <a:lnTo>
                    <a:pt x="48" y="12"/>
                  </a:lnTo>
                  <a:lnTo>
                    <a:pt x="6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3" name="Freeform 69">
              <a:hlinkClick r:id=""/>
            </p:cNvPr>
            <p:cNvSpPr>
              <a:spLocks/>
            </p:cNvSpPr>
            <p:nvPr/>
          </p:nvSpPr>
          <p:spPr bwMode="auto">
            <a:xfrm>
              <a:off x="2016" y="684"/>
              <a:ext cx="258" cy="162"/>
            </a:xfrm>
            <a:custGeom>
              <a:avLst/>
              <a:gdLst/>
              <a:ahLst/>
              <a:cxnLst>
                <a:cxn ang="0">
                  <a:pos x="186" y="0"/>
                </a:cxn>
                <a:cxn ang="0">
                  <a:pos x="78" y="126"/>
                </a:cxn>
                <a:cxn ang="0">
                  <a:pos x="0" y="138"/>
                </a:cxn>
                <a:cxn ang="0">
                  <a:pos x="6" y="162"/>
                </a:cxn>
                <a:cxn ang="0">
                  <a:pos x="258" y="120"/>
                </a:cxn>
                <a:cxn ang="0">
                  <a:pos x="222" y="36"/>
                </a:cxn>
                <a:cxn ang="0">
                  <a:pos x="186" y="6"/>
                </a:cxn>
                <a:cxn ang="0">
                  <a:pos x="186" y="0"/>
                </a:cxn>
              </a:cxnLst>
              <a:rect l="0" t="0" r="r" b="b"/>
              <a:pathLst>
                <a:path w="258" h="162">
                  <a:moveTo>
                    <a:pt x="186" y="0"/>
                  </a:moveTo>
                  <a:lnTo>
                    <a:pt x="78" y="126"/>
                  </a:lnTo>
                  <a:lnTo>
                    <a:pt x="0" y="138"/>
                  </a:lnTo>
                  <a:lnTo>
                    <a:pt x="6" y="162"/>
                  </a:lnTo>
                  <a:lnTo>
                    <a:pt x="258" y="120"/>
                  </a:lnTo>
                  <a:lnTo>
                    <a:pt x="222" y="36"/>
                  </a:lnTo>
                  <a:lnTo>
                    <a:pt x="186" y="6"/>
                  </a:lnTo>
                  <a:lnTo>
                    <a:pt x="18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2" name="Oval 68">
              <a:hlinkClick r:id=""/>
            </p:cNvPr>
            <p:cNvSpPr>
              <a:spLocks noChangeAspect="1" noChangeArrowheads="1"/>
            </p:cNvSpPr>
            <p:nvPr/>
          </p:nvSpPr>
          <p:spPr bwMode="auto">
            <a:xfrm>
              <a:off x="2538" y="306"/>
              <a:ext cx="108" cy="108"/>
            </a:xfrm>
            <a:prstGeom prst="ellipse">
              <a:avLst/>
            </a:pr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1" name="Oval 67">
              <a:hlinkClick r:id=""/>
            </p:cNvPr>
            <p:cNvSpPr>
              <a:spLocks noChangeAspect="1" noChangeArrowheads="1"/>
            </p:cNvSpPr>
            <p:nvPr/>
          </p:nvSpPr>
          <p:spPr bwMode="auto">
            <a:xfrm>
              <a:off x="2526" y="432"/>
              <a:ext cx="120" cy="120"/>
            </a:xfrm>
            <a:prstGeom prst="ellipse">
              <a:avLst/>
            </a:pr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0" name="Oval 66">
              <a:hlinkClick r:id=""/>
            </p:cNvPr>
            <p:cNvSpPr>
              <a:spLocks noChangeAspect="1" noChangeArrowheads="1"/>
            </p:cNvSpPr>
            <p:nvPr/>
          </p:nvSpPr>
          <p:spPr bwMode="auto">
            <a:xfrm>
              <a:off x="2526" y="570"/>
              <a:ext cx="120" cy="120"/>
            </a:xfrm>
            <a:prstGeom prst="ellipse">
              <a:avLst/>
            </a:pr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9" name="Oval 65">
              <a:hlinkClick r:id=""/>
            </p:cNvPr>
            <p:cNvSpPr>
              <a:spLocks noChangeAspect="1" noChangeArrowheads="1"/>
            </p:cNvSpPr>
            <p:nvPr/>
          </p:nvSpPr>
          <p:spPr bwMode="auto">
            <a:xfrm>
              <a:off x="2526" y="696"/>
              <a:ext cx="120" cy="120"/>
            </a:xfrm>
            <a:prstGeom prst="ellipse">
              <a:avLst/>
            </a:pr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8" name="Oval 64">
              <a:hlinkClick r:id=""/>
            </p:cNvPr>
            <p:cNvSpPr>
              <a:spLocks noChangeAspect="1" noChangeArrowheads="1"/>
            </p:cNvSpPr>
            <p:nvPr/>
          </p:nvSpPr>
          <p:spPr bwMode="auto">
            <a:xfrm>
              <a:off x="2526" y="834"/>
              <a:ext cx="108" cy="108"/>
            </a:xfrm>
            <a:prstGeom prst="ellipse">
              <a:avLst/>
            </a:pr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7" name="Oval 63">
              <a:hlinkClick r:id=""/>
            </p:cNvPr>
            <p:cNvSpPr>
              <a:spLocks noChangeAspect="1" noChangeArrowheads="1"/>
            </p:cNvSpPr>
            <p:nvPr/>
          </p:nvSpPr>
          <p:spPr bwMode="auto">
            <a:xfrm>
              <a:off x="2532" y="966"/>
              <a:ext cx="108" cy="108"/>
            </a:xfrm>
            <a:prstGeom prst="ellipse">
              <a:avLst/>
            </a:pr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6" name="Oval 62">
              <a:hlinkClick r:id=""/>
            </p:cNvPr>
            <p:cNvSpPr>
              <a:spLocks noChangeAspect="1" noChangeArrowheads="1"/>
            </p:cNvSpPr>
            <p:nvPr/>
          </p:nvSpPr>
          <p:spPr bwMode="auto">
            <a:xfrm>
              <a:off x="2532" y="1098"/>
              <a:ext cx="108" cy="108"/>
            </a:xfrm>
            <a:prstGeom prst="ellipse">
              <a:avLst/>
            </a:pr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grpSp>
      <p:grpSp>
        <p:nvGrpSpPr>
          <p:cNvPr id="118" name="Group 117" descr="NRC Agreement State Map of the US:&#10;ID, MT, WY, SD, MO, IN, WV, DC, DE, CT, VT do not have agreements"/>
          <p:cNvGrpSpPr/>
          <p:nvPr/>
        </p:nvGrpSpPr>
        <p:grpSpPr>
          <a:xfrm>
            <a:off x="685800" y="1471507"/>
            <a:ext cx="7493454" cy="5176943"/>
            <a:chOff x="685800" y="1471507"/>
            <a:chExt cx="7493454" cy="5176943"/>
          </a:xfrm>
        </p:grpSpPr>
        <p:pic>
          <p:nvPicPr>
            <p:cNvPr id="1082" name="Picture 58" descr="image"/>
            <p:cNvPicPr>
              <a:picLocks noChangeAspect="1" noChangeArrowheads="1"/>
            </p:cNvPicPr>
            <p:nvPr/>
          </p:nvPicPr>
          <p:blipFill>
            <a:blip r:embed="rId4" cstate="print"/>
            <a:srcRect/>
            <a:stretch>
              <a:fillRect/>
            </a:stretch>
          </p:blipFill>
          <p:spPr bwMode="auto">
            <a:xfrm>
              <a:off x="2133600" y="6324600"/>
              <a:ext cx="5069498" cy="323850"/>
            </a:xfrm>
            <a:prstGeom prst="rect">
              <a:avLst/>
            </a:prstGeom>
            <a:noFill/>
          </p:spPr>
        </p:pic>
        <p:pic>
          <p:nvPicPr>
            <p:cNvPr id="117" name="Picture 116" descr="usmapAS.gif"/>
            <p:cNvPicPr>
              <a:picLocks noChangeAspect="1"/>
            </p:cNvPicPr>
            <p:nvPr/>
          </p:nvPicPr>
          <p:blipFill>
            <a:blip r:embed="rId3" cstate="print"/>
            <a:stretch>
              <a:fillRect/>
            </a:stretch>
          </p:blipFill>
          <p:spPr>
            <a:xfrm>
              <a:off x="685800" y="1471507"/>
              <a:ext cx="7493454" cy="4662593"/>
            </a:xfrm>
            <a:prstGeom prst="rect">
              <a:avLst/>
            </a:prstGeom>
          </p:spPr>
        </p:pic>
      </p:grpSp>
      <p:sp>
        <p:nvSpPr>
          <p:cNvPr id="120" name="Title 119"/>
          <p:cNvSpPr>
            <a:spLocks noGrp="1"/>
          </p:cNvSpPr>
          <p:nvPr>
            <p:ph type="title"/>
          </p:nvPr>
        </p:nvSpPr>
        <p:spPr/>
        <p:txBody>
          <a:bodyPr>
            <a:normAutofit fontScale="90000"/>
          </a:bodyPr>
          <a:lstStyle/>
          <a:p>
            <a:r>
              <a:rPr lang="en-US" b="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NRC Agreement States  </a:t>
            </a:r>
            <a:br>
              <a:rPr lang="en-US" b="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br>
            <a:r>
              <a:rPr lang="en-US" b="1" i="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(38 States)</a:t>
            </a:r>
            <a:endParaRPr lang="en-US" dirty="0"/>
          </a:p>
        </p:txBody>
      </p:sp>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NRC Agreement States</a:t>
            </a:r>
            <a:br>
              <a:rPr lang="en-US" sz="3600" b="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br>
            <a:r>
              <a:rPr lang="en-US" sz="3600" b="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State Radiation Control Programs  </a:t>
            </a:r>
            <a:endParaRPr lang="en-US" sz="3600" dirty="0"/>
          </a:p>
        </p:txBody>
      </p:sp>
      <p:sp>
        <p:nvSpPr>
          <p:cNvPr id="3" name="Content Placeholder 2"/>
          <p:cNvSpPr>
            <a:spLocks noGrp="1"/>
          </p:cNvSpPr>
          <p:nvPr>
            <p:ph idx="1"/>
          </p:nvPr>
        </p:nvSpPr>
        <p:spPr/>
        <p:txBody>
          <a:bodyPr>
            <a:normAutofit/>
          </a:bodyPr>
          <a:lstStyle/>
          <a:p>
            <a:r>
              <a:rPr lang="en-US" sz="3600" dirty="0" smtClean="0"/>
              <a:t>NRC </a:t>
            </a:r>
            <a:r>
              <a:rPr lang="en-US" sz="3600" b="1" dirty="0" smtClean="0">
                <a:solidFill>
                  <a:srgbClr val="FF0000"/>
                </a:solidFill>
              </a:rPr>
              <a:t>relinquishes</a:t>
            </a:r>
            <a:r>
              <a:rPr lang="en-US" sz="3600" dirty="0" smtClean="0"/>
              <a:t> to the States portions of its regulatory authority</a:t>
            </a:r>
          </a:p>
          <a:p>
            <a:pPr>
              <a:buNone/>
            </a:pPr>
            <a:endParaRPr lang="en-US" sz="3600" dirty="0" smtClean="0"/>
          </a:p>
          <a:p>
            <a:r>
              <a:rPr lang="en-US" sz="3600" dirty="0" smtClean="0"/>
              <a:t>State Radiation Control Programs are </a:t>
            </a:r>
            <a:r>
              <a:rPr lang="en-US" sz="3600" b="1" dirty="0" smtClean="0">
                <a:solidFill>
                  <a:srgbClr val="FF0000"/>
                </a:solidFill>
              </a:rPr>
              <a:t>regulatory</a:t>
            </a:r>
            <a:r>
              <a:rPr lang="en-US" sz="3600" dirty="0" smtClean="0"/>
              <a:t> in nature</a:t>
            </a:r>
            <a:endParaRPr lang="en-US" sz="3600" dirty="0"/>
          </a:p>
        </p:txBody>
      </p:sp>
      <p:pic>
        <p:nvPicPr>
          <p:cNvPr id="20487" name="Picture 7" descr="US Nuclear Regulatory Commission Logo"/>
          <p:cNvPicPr>
            <a:picLocks noChangeAspect="1" noChangeArrowheads="1"/>
          </p:cNvPicPr>
          <p:nvPr/>
        </p:nvPicPr>
        <p:blipFill>
          <a:blip r:embed="rId3" cstate="print"/>
          <a:srcRect/>
          <a:stretch>
            <a:fillRect/>
          </a:stretch>
        </p:blipFill>
        <p:spPr bwMode="auto">
          <a:xfrm>
            <a:off x="6096000" y="2438400"/>
            <a:ext cx="2857500" cy="2857500"/>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143000"/>
          </a:xfrm>
        </p:spPr>
        <p:txBody>
          <a:bodyPr>
            <a:normAutofit fontScale="90000"/>
          </a:bodyPr>
          <a:lstStyle/>
          <a:p>
            <a:r>
              <a:rPr lang="en-US" b="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States with Nuclear Power Plants  </a:t>
            </a:r>
            <a:br>
              <a:rPr lang="en-US" b="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br>
            <a:r>
              <a:rPr lang="en-US" b="1" i="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(31 States)</a:t>
            </a:r>
            <a:br>
              <a:rPr lang="en-US" b="1" i="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br>
            <a:endParaRPr lang="en-US" dirty="0"/>
          </a:p>
        </p:txBody>
      </p:sp>
      <p:pic>
        <p:nvPicPr>
          <p:cNvPr id="4" name="Content Placeholder 3" descr="US nuclear reactors map"/>
          <p:cNvPicPr>
            <a:picLocks noGrp="1" noChangeAspect="1"/>
          </p:cNvPicPr>
          <p:nvPr>
            <p:ph idx="1"/>
          </p:nvPr>
        </p:nvPicPr>
        <p:blipFill>
          <a:blip r:embed="rId3" cstate="print"/>
          <a:stretch>
            <a:fillRect/>
          </a:stretch>
        </p:blipFill>
        <p:spPr>
          <a:xfrm>
            <a:off x="1676400" y="2105819"/>
            <a:ext cx="5634037" cy="3615582"/>
          </a:xfrm>
        </p:spPr>
      </p:pic>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228600" y="152400"/>
            <a:ext cx="8686800" cy="1143000"/>
          </a:xfrm>
        </p:spPr>
        <p:txBody>
          <a:bodyPr>
            <a:normAutofit/>
          </a:bodyPr>
          <a:lstStyle/>
          <a:p>
            <a:pPr algn="ctr">
              <a:buNone/>
            </a:pPr>
            <a:r>
              <a:rPr lang="en-US" b="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Planning in States Operating Nuclear Power Plants</a:t>
            </a:r>
            <a:endParaRPr lang="en-US" b="1"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8" name="Group 7" descr="left: Mississippi Comprehensive Emergency Management Plan cover&#10;right: Mississippi Radiological Emergency Preparedness Plan cover"/>
          <p:cNvGrpSpPr/>
          <p:nvPr/>
        </p:nvGrpSpPr>
        <p:grpSpPr>
          <a:xfrm>
            <a:off x="363684" y="1295400"/>
            <a:ext cx="8403657" cy="5329648"/>
            <a:chOff x="363684" y="1295400"/>
            <a:chExt cx="8403657" cy="5329648"/>
          </a:xfrm>
        </p:grpSpPr>
        <p:pic>
          <p:nvPicPr>
            <p:cNvPr id="5" name="Picture 2"/>
            <p:cNvPicPr>
              <a:picLocks noChangeAspect="1" noChangeArrowheads="1"/>
            </p:cNvPicPr>
            <p:nvPr/>
          </p:nvPicPr>
          <p:blipFill>
            <a:blip r:embed="rId3" cstate="print"/>
            <a:srcRect/>
            <a:stretch>
              <a:fillRect/>
            </a:stretch>
          </p:blipFill>
          <p:spPr bwMode="auto">
            <a:xfrm>
              <a:off x="4648200" y="1295400"/>
              <a:ext cx="4119141" cy="5329648"/>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363684" y="1295400"/>
              <a:ext cx="4113190" cy="5322767"/>
            </a:xfrm>
            <a:prstGeom prst="rect">
              <a:avLst/>
            </a:prstGeom>
            <a:noFill/>
            <a:ln w="9525">
              <a:noFill/>
              <a:miter lim="800000"/>
              <a:headEnd/>
              <a:tailEnd/>
            </a:ln>
          </p:spPr>
        </p:pic>
      </p:grpSp>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1143000"/>
          </a:xfrm>
        </p:spPr>
        <p:txBody>
          <a:bodyPr>
            <a:normAutofit/>
          </a:bodyPr>
          <a:lstStyle/>
          <a:p>
            <a:r>
              <a:rPr lang="en-US" b="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Shortfalls</a:t>
            </a:r>
            <a:endParaRPr lang="en-US" dirty="0"/>
          </a:p>
        </p:txBody>
      </p:sp>
      <p:sp>
        <p:nvSpPr>
          <p:cNvPr id="3" name="Content Placeholder 2"/>
          <p:cNvSpPr>
            <a:spLocks noGrp="1"/>
          </p:cNvSpPr>
          <p:nvPr>
            <p:ph idx="1"/>
          </p:nvPr>
        </p:nvSpPr>
        <p:spPr>
          <a:xfrm>
            <a:off x="457200" y="1371600"/>
            <a:ext cx="5715000" cy="4830763"/>
          </a:xfrm>
        </p:spPr>
        <p:txBody>
          <a:bodyPr>
            <a:normAutofit/>
          </a:bodyPr>
          <a:lstStyle/>
          <a:p>
            <a:r>
              <a:rPr lang="en-US" sz="2800" dirty="0" smtClean="0"/>
              <a:t>Effective response to a radiological or nuclear terrorism incident </a:t>
            </a:r>
            <a:r>
              <a:rPr lang="en-US" sz="2800" b="1" dirty="0" smtClean="0">
                <a:solidFill>
                  <a:srgbClr val="FF0000"/>
                </a:solidFill>
              </a:rPr>
              <a:t>requires a broader scope of planning</a:t>
            </a:r>
          </a:p>
          <a:p>
            <a:r>
              <a:rPr lang="en-US" sz="2800" dirty="0" smtClean="0"/>
              <a:t>Plans need to account for the </a:t>
            </a:r>
            <a:r>
              <a:rPr lang="en-US" sz="2800" b="1" dirty="0" smtClean="0">
                <a:solidFill>
                  <a:srgbClr val="FF0000"/>
                </a:solidFill>
              </a:rPr>
              <a:t>suddenness</a:t>
            </a:r>
            <a:r>
              <a:rPr lang="en-US" sz="2800" dirty="0" smtClean="0"/>
              <a:t> of an incident</a:t>
            </a:r>
          </a:p>
          <a:p>
            <a:r>
              <a:rPr lang="en-US" sz="2800" dirty="0" smtClean="0"/>
              <a:t>Plans and expertise already developed are </a:t>
            </a:r>
            <a:r>
              <a:rPr lang="en-US" sz="2800" b="1" dirty="0" smtClean="0">
                <a:solidFill>
                  <a:srgbClr val="FF0000"/>
                </a:solidFill>
              </a:rPr>
              <a:t>assets</a:t>
            </a:r>
          </a:p>
          <a:p>
            <a:endParaRPr lang="en-US" sz="2800" dirty="0"/>
          </a:p>
        </p:txBody>
      </p:sp>
      <p:grpSp>
        <p:nvGrpSpPr>
          <p:cNvPr id="8" name="Group 7" descr="Grand Gulf Nuclear Power Plant, Port Gibson, MS photo"/>
          <p:cNvGrpSpPr/>
          <p:nvPr/>
        </p:nvGrpSpPr>
        <p:grpSpPr>
          <a:xfrm>
            <a:off x="6248400" y="2362200"/>
            <a:ext cx="2743200" cy="3556575"/>
            <a:chOff x="6248400" y="2362200"/>
            <a:chExt cx="2743200" cy="3556575"/>
          </a:xfrm>
        </p:grpSpPr>
        <p:pic>
          <p:nvPicPr>
            <p:cNvPr id="5" name="Picture 1" descr="http://www.entergy-nuclear.com/Global/Images/Nuclear/plants/GrandGulf_inline.jpg"/>
            <p:cNvPicPr>
              <a:picLocks noChangeAspect="1" noChangeArrowheads="1"/>
            </p:cNvPicPr>
            <p:nvPr/>
          </p:nvPicPr>
          <p:blipFill>
            <a:blip r:embed="rId3" cstate="print"/>
            <a:srcRect t="7258" b="3831"/>
            <a:stretch>
              <a:fillRect/>
            </a:stretch>
          </p:blipFill>
          <p:spPr bwMode="auto">
            <a:xfrm>
              <a:off x="6248400" y="2362200"/>
              <a:ext cx="2743200" cy="2800350"/>
            </a:xfrm>
            <a:prstGeom prst="rect">
              <a:avLst/>
            </a:prstGeom>
            <a:noFill/>
          </p:spPr>
        </p:pic>
        <p:sp>
          <p:nvSpPr>
            <p:cNvPr id="6" name="TextBox 5"/>
            <p:cNvSpPr txBox="1"/>
            <p:nvPr/>
          </p:nvSpPr>
          <p:spPr>
            <a:xfrm>
              <a:off x="6248400" y="5334000"/>
              <a:ext cx="2743200" cy="584775"/>
            </a:xfrm>
            <a:prstGeom prst="rect">
              <a:avLst/>
            </a:prstGeom>
            <a:noFill/>
          </p:spPr>
          <p:txBody>
            <a:bodyPr wrap="square" rtlCol="0">
              <a:spAutoFit/>
            </a:bodyPr>
            <a:lstStyle/>
            <a:p>
              <a:pPr algn="ctr"/>
              <a:r>
                <a:rPr lang="en-US" sz="1600" b="1" i="1" dirty="0" smtClean="0"/>
                <a:t>Grand Gulf Nuclear Power Plant, Port Gibson, MS</a:t>
              </a:r>
              <a:endParaRPr lang="en-US" sz="1600" b="1" i="1" dirty="0"/>
            </a:p>
          </p:txBody>
        </p:sp>
      </p:grpSp>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ll Hazard Planning from federal level to state level to deparment planning."/>
          <p:cNvPicPr>
            <a:picLocks noChangeAspect="1" noChangeArrowheads="1"/>
          </p:cNvPicPr>
          <p:nvPr/>
        </p:nvPicPr>
        <p:blipFill>
          <a:blip r:embed="rId3" cstate="print"/>
          <a:srcRect/>
          <a:stretch>
            <a:fillRect/>
          </a:stretch>
        </p:blipFill>
        <p:spPr bwMode="auto">
          <a:xfrm>
            <a:off x="0" y="0"/>
            <a:ext cx="9064625" cy="6705600"/>
          </a:xfrm>
          <a:prstGeom prst="rect">
            <a:avLst/>
          </a:prstGeom>
          <a:noFill/>
        </p:spPr>
      </p:pic>
      <p:sp>
        <p:nvSpPr>
          <p:cNvPr id="72" name="Title 71"/>
          <p:cNvSpPr>
            <a:spLocks noGrp="1"/>
          </p:cNvSpPr>
          <p:nvPr>
            <p:ph type="title"/>
          </p:nvPr>
        </p:nvSpPr>
        <p:spPr>
          <a:xfrm>
            <a:off x="685800" y="2514600"/>
            <a:ext cx="8229600" cy="868362"/>
          </a:xfrm>
        </p:spPr>
        <p:txBody>
          <a:bodyPr>
            <a:normAutofit/>
          </a:bodyPr>
          <a:lstStyle/>
          <a:p>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All </a:t>
            </a:r>
            <a:r>
              <a:rPr lang="en-US" b="1" cap="none" spc="0" dirty="0" smtClean="0">
                <a:ln w="11430">
                  <a:solidFill>
                    <a:schemeClr val="tx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Hazard</a:t>
            </a: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Planning</a:t>
            </a:r>
            <a:endParaRPr lang="en-US" dirty="0"/>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Shortfalls</a:t>
            </a:r>
            <a:br>
              <a:rPr lang="en-US" b="1"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br>
            <a:endParaRPr lang="en-US" dirty="0"/>
          </a:p>
        </p:txBody>
      </p:sp>
      <p:sp>
        <p:nvSpPr>
          <p:cNvPr id="3" name="Content Placeholder 2"/>
          <p:cNvSpPr>
            <a:spLocks noGrp="1"/>
          </p:cNvSpPr>
          <p:nvPr>
            <p:ph idx="1"/>
          </p:nvPr>
        </p:nvSpPr>
        <p:spPr>
          <a:xfrm>
            <a:off x="381000" y="990600"/>
            <a:ext cx="5029200" cy="5135563"/>
          </a:xfrm>
        </p:spPr>
        <p:txBody>
          <a:bodyPr>
            <a:normAutofit fontScale="85000" lnSpcReduction="10000"/>
          </a:bodyPr>
          <a:lstStyle/>
          <a:p>
            <a:r>
              <a:rPr lang="en-US" dirty="0" smtClean="0"/>
              <a:t>Little to no planning for </a:t>
            </a:r>
            <a:r>
              <a:rPr lang="en-US" b="1" dirty="0" smtClean="0">
                <a:solidFill>
                  <a:srgbClr val="FF0000"/>
                </a:solidFill>
              </a:rPr>
              <a:t>public health surveillance</a:t>
            </a:r>
            <a:r>
              <a:rPr lang="en-US" dirty="0" smtClean="0"/>
              <a:t> to assess potential human health impacts of a radiation event</a:t>
            </a:r>
          </a:p>
          <a:p>
            <a:r>
              <a:rPr lang="en-US" dirty="0" smtClean="0"/>
              <a:t>Plans to address exposure assessments</a:t>
            </a:r>
          </a:p>
          <a:p>
            <a:r>
              <a:rPr lang="en-US" dirty="0" smtClean="0"/>
              <a:t>Environmental sampling plans</a:t>
            </a:r>
          </a:p>
          <a:p>
            <a:r>
              <a:rPr lang="en-US" dirty="0" smtClean="0"/>
              <a:t>Human specimen collection and analysis plans</a:t>
            </a:r>
          </a:p>
          <a:p>
            <a:r>
              <a:rPr lang="en-US" b="1" dirty="0" smtClean="0">
                <a:solidFill>
                  <a:srgbClr val="FF0000"/>
                </a:solidFill>
              </a:rPr>
              <a:t>Responder Health and Safety</a:t>
            </a:r>
          </a:p>
          <a:p>
            <a:r>
              <a:rPr lang="en-US" dirty="0" smtClean="0"/>
              <a:t>Behavioral Health Plans</a:t>
            </a:r>
          </a:p>
          <a:p>
            <a:pPr>
              <a:buNone/>
            </a:pPr>
            <a:endParaRPr lang="en-US" dirty="0" smtClean="0"/>
          </a:p>
          <a:p>
            <a:endParaRPr lang="en-US" dirty="0"/>
          </a:p>
        </p:txBody>
      </p:sp>
      <p:pic>
        <p:nvPicPr>
          <p:cNvPr id="5" name="Content Placeholder 4" descr="radiation survey equipment"/>
          <p:cNvPicPr>
            <a:picLocks noChangeAspect="1"/>
          </p:cNvPicPr>
          <p:nvPr/>
        </p:nvPicPr>
        <p:blipFill>
          <a:blip r:embed="rId3" cstate="print"/>
          <a:stretch>
            <a:fillRect/>
          </a:stretch>
        </p:blipFill>
        <p:spPr>
          <a:xfrm>
            <a:off x="5562600" y="2438400"/>
            <a:ext cx="3355833" cy="2529459"/>
          </a:xfrm>
          <a:prstGeom prst="rect">
            <a:avLst/>
          </a:prstGeom>
        </p:spPr>
      </p:pic>
    </p:spTree>
  </p:cSld>
  <p:clrMapOvr>
    <a:masterClrMapping/>
  </p:clrMapOvr>
  <p:transition>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QC_x0020_Notes xmlns="ece3b8bb-3ba7-4e05-aa8b-0d2009ddb611" xsi:nil="true"/>
    <Estimate_x0020_Notes xmlns="ece3b8bb-3ba7-4e05-aa8b-0d2009ddb611" xsi:nil="true"/>
    <Estimate_x0020_1 xmlns="ece3b8bb-3ba7-4e05-aa8b-0d2009ddb611">
      <ns2:UserInfo xmlns:ns2="ece3b8bb-3ba7-4e05-aa8b-0d2009ddb611">
        <ns2:DisplayName>Kimball, Lisa</ns2:DisplayName>
        <ns2:AccountId>109</ns2:AccountId>
        <ns2:AccountType>User</ns2:AccountType>
      </ns2:UserInfo>
    </Estimate_x0020_1>
    <Completed_x0020_on xmlns="ece3b8bb-3ba7-4e05-aa8b-0d2009ddb611">2011-05-11T00:00:00</Completed_x0020_on>
    <Est_x002e__x0020_Level_x0020_2 xmlns="ece3b8bb-3ba7-4e05-aa8b-0d2009ddb611">1</Est_x002e__x0020_Level_x0020_2>
    <Remediated_x0020_by xmlns="ece3b8bb-3ba7-4e05-aa8b-0d2009ddb611">
      <ns2:UserInfo xmlns:ns2="ece3b8bb-3ba7-4e05-aa8b-0d2009ddb611">
        <ns2:DisplayName>Hendricks, Jennifer</ns2:DisplayName>
        <ns2:AccountId>37</ns2:AccountId>
        <ns2:AccountType>User</ns2:AccountType>
      </ns2:UserInfo>
    </Remediated_x0020_by>
    <Actual_x0020_time_x0020_spent xmlns="ece3b8bb-3ba7-4e05-aa8b-0d2009ddb611">1 hr</Actual_x0020_time_x0020_spent>
    <Estimate_x0020_2 xmlns="ece3b8bb-3ba7-4e05-aa8b-0d2009ddb611">
      <UserInfo>
        <DisplayName/>
        <AccountId xsi:nil="true"/>
        <AccountType/>
      </UserInfo>
    </Estimate_x0020_2>
    <Remediation_x0020_Notes xmlns="ece3b8bb-3ba7-4e05-aa8b-0d2009ddb611" xsi:nil="true"/>
    <QC_x0020_Completed_x0020_on xmlns="ece3b8bb-3ba7-4e05-aa8b-0d2009ddb611">2011-05-18T00:00:00</QC_x0020_Completed_x0020_on>
    <Est_x002e__x0020_Level_x0020_1 xmlns="ece3b8bb-3ba7-4e05-aa8b-0d2009ddb611">3</Est_x002e__x0020_Level_x0020_1>
    <_x0051_C2 xmlns="ece3b8bb-3ba7-4e05-aa8b-0d2009ddb611">
      <UserInfo>
        <DisplayName/>
        <AccountId xsi:nil="true"/>
        <AccountType/>
      </UserInfo>
    </_x0051_C2>
    <_x0051_C1 xmlns="ece3b8bb-3ba7-4e05-aa8b-0d2009ddb611">
      <ns2:UserInfo xmlns:ns2="ece3b8bb-3ba7-4e05-aa8b-0d2009ddb611">
        <ns2:DisplayName>Kimball, Lisa</ns2:DisplayName>
        <ns2:AccountId>109</ns2:AccountId>
        <ns2:AccountType>User</ns2:AccountType>
      </ns2:UserInfo>
    </_x0051_C1>
    <Status xmlns="ece3b8bb-3ba7-4e05-aa8b-0d2009ddb611">Post</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02C3AEC9A4F64C9A693943DA529FA3" ma:contentTypeVersion="14" ma:contentTypeDescription="Create a new document." ma:contentTypeScope="" ma:versionID="3170bd233c5609aa2c721c43fb065001">
  <xsd:schema xmlns:xsd="http://www.w3.org/2001/XMLSchema" xmlns:p="http://schemas.microsoft.com/office/2006/metadata/properties" xmlns:ns2="ece3b8bb-3ba7-4e05-aa8b-0d2009ddb611" targetNamespace="http://schemas.microsoft.com/office/2006/metadata/properties" ma:root="true" ma:fieldsID="0c4afaa40167240c26cc530899cc3007" ns2:_="">
    <xsd:import namespace="ece3b8bb-3ba7-4e05-aa8b-0d2009ddb611"/>
    <xsd:element name="properties">
      <xsd:complexType>
        <xsd:sequence>
          <xsd:element name="documentManagement">
            <xsd:complexType>
              <xsd:all>
                <xsd:element ref="ns2:Status" minOccurs="0"/>
                <xsd:element ref="ns2:Estimate_x0020_1" minOccurs="0"/>
                <xsd:element ref="ns2:Est_x002e__x0020_Level_x0020_1" minOccurs="0"/>
                <xsd:element ref="ns2:Estimate_x0020_2" minOccurs="0"/>
                <xsd:element ref="ns2:Est_x002e__x0020_Level_x0020_2" minOccurs="0"/>
                <xsd:element ref="ns2:Remediated_x0020_by" minOccurs="0"/>
                <xsd:element ref="ns2:Actual_x0020_time_x0020_spent" minOccurs="0"/>
                <xsd:element ref="ns2:Completed_x0020_on" minOccurs="0"/>
                <xsd:element ref="ns2:Estimate_x0020_Notes" minOccurs="0"/>
                <xsd:element ref="ns2:Remediation_x0020_Notes" minOccurs="0"/>
                <xsd:element ref="ns2:_x0051_C1" minOccurs="0"/>
                <xsd:element ref="ns2:_x0051_C2" minOccurs="0"/>
                <xsd:element ref="ns2:QC_x0020_Completed_x0020_on" minOccurs="0"/>
                <xsd:element ref="ns2:QC_x0020_Notes" minOccurs="0"/>
              </xsd:all>
            </xsd:complexType>
          </xsd:element>
        </xsd:sequence>
      </xsd:complexType>
    </xsd:element>
  </xsd:schema>
  <xsd:schema xmlns:xsd="http://www.w3.org/2001/XMLSchema" xmlns:dms="http://schemas.microsoft.com/office/2006/documentManagement/types" targetNamespace="ece3b8bb-3ba7-4e05-aa8b-0d2009ddb611" elementFormDefault="qualified">
    <xsd:import namespace="http://schemas.microsoft.com/office/2006/documentManagement/types"/>
    <xsd:element name="Status" ma:index="1" nillable="true" ma:displayName="Status" ma:default="Estimate" ma:format="Dropdown" ma:internalName="Status">
      <xsd:simpleType>
        <xsd:restriction base="dms:Choice">
          <xsd:enumeration value="Estimate"/>
          <xsd:enumeration value="Remediation"/>
          <xsd:enumeration value="QC"/>
          <xsd:enumeration value="Post"/>
        </xsd:restriction>
      </xsd:simpleType>
    </xsd:element>
    <xsd:element name="Estimate_x0020_1" ma:index="3" nillable="true" ma:displayName="Estimate 1" ma:list="UserInfo" ma:internalName="Estimate_x0020_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1" ma:index="4" nillable="true" ma:displayName="Est. Level 1" ma:default="1" ma:format="Dropdown" ma:internalName="Est_x002e__x0020_Level_x0020_1">
      <xsd:simpleType>
        <xsd:restriction base="dms:Choice">
          <xsd:enumeration value="1"/>
          <xsd:enumeration value="2"/>
          <xsd:enumeration value="3"/>
          <xsd:enumeration value="4"/>
        </xsd:restriction>
      </xsd:simpleType>
    </xsd:element>
    <xsd:element name="Estimate_x0020_2" ma:index="5" nillable="true" ma:displayName="Estimate 2" ma:list="UserInfo" ma:internalName="Estimate_x0020_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2" ma:index="6" nillable="true" ma:displayName="Est. Level 2" ma:default="1" ma:format="Dropdown" ma:internalName="Est_x002e__x0020_Level_x0020_2">
      <xsd:simpleType>
        <xsd:restriction base="dms:Choice">
          <xsd:enumeration value="1"/>
          <xsd:enumeration value="2"/>
          <xsd:enumeration value="3"/>
          <xsd:enumeration value="4"/>
        </xsd:restriction>
      </xsd:simpleType>
    </xsd:element>
    <xsd:element name="Remediated_x0020_by" ma:index="7" nillable="true" ma:displayName="Remediated by" ma:list="UserInfo" ma:internalName="Remediat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ual_x0020_time_x0020_spent" ma:index="8" nillable="true" ma:displayName="Actual time spent" ma:internalName="Actual_x0020_time_x0020_spent">
      <xsd:simpleType>
        <xsd:restriction base="dms:Text">
          <xsd:maxLength value="255"/>
        </xsd:restriction>
      </xsd:simpleType>
    </xsd:element>
    <xsd:element name="Completed_x0020_on" ma:index="9" nillable="true" ma:displayName="Completed on" ma:format="DateOnly" ma:internalName="Completed_x0020_on">
      <xsd:simpleType>
        <xsd:restriction base="dms:DateTime"/>
      </xsd:simpleType>
    </xsd:element>
    <xsd:element name="Estimate_x0020_Notes" ma:index="10" nillable="true" ma:displayName="Estimate Notes" ma:internalName="Estimate_x0020_Notes">
      <xsd:simpleType>
        <xsd:restriction base="dms:Note"/>
      </xsd:simpleType>
    </xsd:element>
    <xsd:element name="Remediation_x0020_Notes" ma:index="11" nillable="true" ma:displayName="Remediation Notes" ma:internalName="Remediation_x0020_Notes">
      <xsd:simpleType>
        <xsd:restriction base="dms:Note"/>
      </xsd:simpleType>
    </xsd:element>
    <xsd:element name="_x0051_C1" ma:index="12" nillable="true" ma:displayName="QC1" ma:list="UserInfo" ma:internalName="_x0051_C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51_C2" ma:index="13" nillable="true" ma:displayName="QC2" ma:list="UserInfo" ma:internalName="_x0051_C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QC_x0020_Completed_x0020_on" ma:index="14" nillable="true" ma:displayName="QC Completed on" ma:format="DateOnly" ma:internalName="QC_x0020_Completed_x0020_on">
      <xsd:simpleType>
        <xsd:restriction base="dms:DateTime"/>
      </xsd:simpleType>
    </xsd:element>
    <xsd:element name="QC_x0020_Notes" ma:index="15" nillable="true" ma:displayName="QC Notes" ma:internalName="QC_x0020_No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CDD0153-513C-443D-A252-45F7A77CE79E}">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ece3b8bb-3ba7-4e05-aa8b-0d2009ddb611"/>
    <ds:schemaRef ds:uri="http://schemas.openxmlformats.org/package/2006/metadata/core-properties"/>
  </ds:schemaRefs>
</ds:datastoreItem>
</file>

<file path=customXml/itemProps2.xml><?xml version="1.0" encoding="utf-8"?>
<ds:datastoreItem xmlns:ds="http://schemas.openxmlformats.org/officeDocument/2006/customXml" ds:itemID="{FD783F81-9BF3-4D10-80B4-B2A32A8A3690}">
  <ds:schemaRefs>
    <ds:schemaRef ds:uri="http://schemas.microsoft.com/sharepoint/v3/contenttype/forms"/>
  </ds:schemaRefs>
</ds:datastoreItem>
</file>

<file path=customXml/itemProps3.xml><?xml version="1.0" encoding="utf-8"?>
<ds:datastoreItem xmlns:ds="http://schemas.openxmlformats.org/officeDocument/2006/customXml" ds:itemID="{90418FC9-D115-4658-AF73-DB85BB57DC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3b8bb-3ba7-4e05-aa8b-0d2009ddb61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1397</TotalTime>
  <Words>1872</Words>
  <Application>Microsoft Office PowerPoint</Application>
  <PresentationFormat>On-screen Show (4:3)</PresentationFormat>
  <Paragraphs>146</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Public Health Operations and Capabilities State Perspective Bridging the Gaps: Public Health and Radiation Emergency Preparedness 22 March 2011 </vt:lpstr>
      <vt:lpstr>Slide 2</vt:lpstr>
      <vt:lpstr>NRC Agreement States   (38 States)</vt:lpstr>
      <vt:lpstr>NRC Agreement States State Radiation Control Programs  </vt:lpstr>
      <vt:lpstr>States with Nuclear Power Plants   (31 States) </vt:lpstr>
      <vt:lpstr> </vt:lpstr>
      <vt:lpstr>Shortfalls</vt:lpstr>
      <vt:lpstr>All Hazard Planning</vt:lpstr>
      <vt:lpstr>Shortfalls </vt:lpstr>
      <vt:lpstr>Shortfalls</vt:lpstr>
      <vt:lpstr>Slide 11</vt:lpstr>
      <vt:lpstr>Slide 12</vt:lpstr>
      <vt:lpstr>Health Protection  </vt:lpstr>
      <vt:lpstr>Emergency Planning and Response </vt:lpstr>
      <vt:lpstr>Resource Shortages </vt:lpstr>
      <vt:lpstr>Regional Collaboration  (16 States/2 Territories)</vt:lpstr>
      <vt:lpstr>Region IV Unified Planning Coalition Together we are better! </vt:lpstr>
      <vt:lpstr>Many Opportunities</vt:lpstr>
      <vt:lpstr>Are we ready? </vt:lpstr>
    </vt:vector>
  </TitlesOfParts>
  <Company>Mississippi State Department of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Operations and CapabilitiesState PerspectiveBridging the Gaps: Public Health and Radiation Emergency Preparedness</dc:title>
  <dc:subject>Public Health Operations and CapabilitiesState PerspectiveBridging the Gaps: Public Health and Radiation Emergency Preparedness</dc:subject>
  <dc:creator>PHREP</dc:creator>
  <cp:keywords>radiation preparedness; MS; shortfalls of planning; regional collaboration</cp:keywords>
  <cp:lastModifiedBy>kimballl</cp:lastModifiedBy>
  <cp:revision>98</cp:revision>
  <dcterms:created xsi:type="dcterms:W3CDTF">2011-03-14T19:37:37Z</dcterms:created>
  <dcterms:modified xsi:type="dcterms:W3CDTF">2011-05-18T13:33:01Z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0x0101008402C3AEC9A4F64C9A693943DA529FA3</vt:lpwstr>
  </property>
</Properties>
</file>