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4"/>
  </p:sldMasterIdLst>
  <p:notesMasterIdLst>
    <p:notesMasterId r:id="rId25"/>
  </p:notesMasterIdLst>
  <p:handoutMasterIdLst>
    <p:handoutMasterId r:id="rId26"/>
  </p:handoutMasterIdLst>
  <p:sldIdLst>
    <p:sldId id="256" r:id="rId5"/>
    <p:sldId id="471" r:id="rId6"/>
    <p:sldId id="481" r:id="rId7"/>
    <p:sldId id="463" r:id="rId8"/>
    <p:sldId id="311" r:id="rId9"/>
    <p:sldId id="459" r:id="rId10"/>
    <p:sldId id="411" r:id="rId11"/>
    <p:sldId id="266" r:id="rId12"/>
    <p:sldId id="433" r:id="rId13"/>
    <p:sldId id="431" r:id="rId14"/>
    <p:sldId id="472" r:id="rId15"/>
    <p:sldId id="475" r:id="rId16"/>
    <p:sldId id="474" r:id="rId17"/>
    <p:sldId id="476" r:id="rId18"/>
    <p:sldId id="477" r:id="rId19"/>
    <p:sldId id="478" r:id="rId20"/>
    <p:sldId id="473" r:id="rId21"/>
    <p:sldId id="479" r:id="rId22"/>
    <p:sldId id="480" r:id="rId23"/>
    <p:sldId id="45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64" autoAdjust="0"/>
  </p:normalViewPr>
  <p:slideViewPr>
    <p:cSldViewPr>
      <p:cViewPr>
        <p:scale>
          <a:sx n="82" d="100"/>
          <a:sy n="82" d="100"/>
        </p:scale>
        <p:origin x="-72" y="1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3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118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601788" y="8829675"/>
            <a:ext cx="38862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ctr" defTabSz="930275">
              <a:defRPr sz="1000">
                <a:latin typeface="Arial" charset="0"/>
              </a:defRPr>
            </a:lvl1pPr>
          </a:lstStyle>
          <a:p>
            <a:r>
              <a:rPr lang="en-US"/>
              <a:t>Disaster Mental Health: A Critical Response (Draft Curriculum)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21388" y="8829675"/>
            <a:ext cx="98742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fld id="{CA7A0726-3568-4B70-AD1C-73E8A57A02C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6425"/>
            <a:ext cx="56102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Arial" charset="0"/>
              </a:defRPr>
            </a:lvl1pPr>
          </a:lstStyle>
          <a:p>
            <a:r>
              <a:rPr lang="en-US"/>
              <a:t>Disaster Mental Health: A Critical Response (Draft Curriculum)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9" tIns="46585" rIns="93169" bIns="46585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Arial" charset="0"/>
              </a:defRPr>
            </a:lvl1pPr>
          </a:lstStyle>
          <a:p>
            <a:fld id="{83F5D52B-C038-4845-BE0B-EF8CF997719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0A588E-D720-4BA6-97D8-FF89D922DCEE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7FAF57-58B1-4097-A9FD-4F7958B87913}" type="slidenum">
              <a:rPr lang="en-US"/>
              <a:pPr/>
              <a:t>9</a:t>
            </a:fld>
            <a:endParaRPr lang="en-US"/>
          </a:p>
        </p:txBody>
      </p:sp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9787" cy="3487738"/>
          </a:xfrm>
          <a:ln/>
        </p:spPr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6425"/>
            <a:ext cx="5610225" cy="4181475"/>
          </a:xfrm>
        </p:spPr>
        <p:txBody>
          <a:bodyPr lIns="92210" tIns="46105" rIns="92210" bIns="46105"/>
          <a:lstStyle/>
          <a:p>
            <a:r>
              <a:rPr lang="en-US"/>
              <a:t>Replace with new diagram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5D52B-C038-4845-BE0B-EF8CF997719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Radiation detection-invisible silent, odorless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F5D52B-C038-4845-BE0B-EF8CF997719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0484-82DB-4F6B-9921-1813B35EB3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85800" y="6248400"/>
            <a:ext cx="7696200" cy="457200"/>
          </a:xfrm>
        </p:spPr>
        <p:txBody>
          <a:bodyPr/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The Mental Health Impact of Disasters</a:t>
            </a:r>
          </a:p>
          <a:p>
            <a:r>
              <a:rPr lang="en-US"/>
              <a:t>· Region II MRC Summit · Otesaga Hotel · Cooperstown, New York · November 16-17, 2006 </a:t>
            </a:r>
            <a:r>
              <a:rPr lang="en-US">
                <a:latin typeface="+mn-lt"/>
                <a:cs typeface="Times New Roman" pitchFamily="18" charset="0"/>
              </a:rPr>
              <a:t>·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latin typeface="+mn-lt"/>
                <a:cs typeface="Times New Roman" pitchFamily="18" charset="0"/>
              </a:rPr>
              <a:t>·</a:t>
            </a:r>
            <a:endParaRPr lang="en-US">
              <a:latin typeface="+mn-lt"/>
              <a:cs typeface="Times New Roman" pitchFamily="18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34F3A-326B-4C45-BF8E-74F6E83BDA35}" type="datetimeFigureOut">
              <a:rPr lang="en-US" smtClean="0"/>
              <a:pPr/>
              <a:t>5/18/2011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z="1400" smtClean="0"/>
              <a:t>The Mental Health Impact of Disasters</a:t>
            </a:r>
          </a:p>
          <a:p>
            <a:r>
              <a:rPr lang="en-US" smtClean="0"/>
              <a:t>· Region II MRC Summit · Otesaga Hotel · Cooperstown, New York · November 16-17, 2006 </a:t>
            </a:r>
            <a:r>
              <a:rPr lang="en-US" smtClean="0">
                <a:cs typeface="Times New Roman" pitchFamily="18" charset="0"/>
              </a:rPr>
              <a:t>·</a:t>
            </a:r>
            <a:endParaRPr lang="en-US"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FA4BD-4FB4-468B-9430-E70852B1D8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080" y="1447800"/>
            <a:ext cx="9067800" cy="1447800"/>
          </a:xfrm>
        </p:spPr>
        <p:txBody>
          <a:bodyPr/>
          <a:lstStyle/>
          <a:p>
            <a:pPr algn="r"/>
            <a:r>
              <a:rPr lang="en-US" sz="2800" dirty="0" smtClean="0">
                <a:latin typeface="Copperplate Gothic Bold" pitchFamily="34" charset="0"/>
              </a:rPr>
              <a:t>Planning for Psychosocial and Behavioral Health in a Radiological/Nuclear Event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250" y="2971800"/>
            <a:ext cx="8991600" cy="3505200"/>
          </a:xfrm>
        </p:spPr>
        <p:txBody>
          <a:bodyPr>
            <a:normAutofit lnSpcReduction="10000"/>
          </a:bodyPr>
          <a:lstStyle/>
          <a:p>
            <a:pPr algn="r">
              <a:lnSpc>
                <a:spcPct val="90000"/>
              </a:lnSpc>
            </a:pPr>
            <a:r>
              <a:rPr lang="en-US" sz="2000" dirty="0"/>
              <a:t>Jack Herrmann, </a:t>
            </a:r>
            <a:r>
              <a:rPr lang="en-US" sz="2000" dirty="0" err="1"/>
              <a:t>MSEd</a:t>
            </a:r>
            <a:r>
              <a:rPr lang="en-US" sz="2000" dirty="0"/>
              <a:t>., NCC, LMHC</a:t>
            </a:r>
          </a:p>
          <a:p>
            <a:pPr algn="r">
              <a:lnSpc>
                <a:spcPct val="90000"/>
              </a:lnSpc>
            </a:pPr>
            <a:r>
              <a:rPr lang="en-US" sz="2000" dirty="0" smtClean="0"/>
              <a:t>Senior Advisor, Public Health Preparedness</a:t>
            </a:r>
          </a:p>
          <a:p>
            <a:pPr algn="r">
              <a:lnSpc>
                <a:spcPct val="90000"/>
              </a:lnSpc>
            </a:pPr>
            <a:r>
              <a:rPr lang="en-US" sz="2000" dirty="0" smtClean="0">
                <a:cs typeface="Times New Roman" pitchFamily="18" charset="0"/>
              </a:rPr>
              <a:t>National Association of County and City Health Officials (NACCHO)</a:t>
            </a: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 smtClean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endParaRPr lang="en-US" sz="1200" dirty="0">
              <a:latin typeface="Calibri" pitchFamily="34" charset="0"/>
            </a:endParaRPr>
          </a:p>
          <a:p>
            <a:pPr algn="r">
              <a:lnSpc>
                <a:spcPct val="90000"/>
              </a:lnSpc>
            </a:pPr>
            <a:r>
              <a:rPr lang="en-US" sz="1200" dirty="0" smtClean="0">
                <a:latin typeface="Calibri" pitchFamily="34" charset="0"/>
              </a:rPr>
              <a:t>Bridging the Gaps: Public Health and Radiation Emergency Preparedness Summit</a:t>
            </a:r>
            <a:r>
              <a:rPr lang="en-US" sz="1200" dirty="0" smtClean="0">
                <a:latin typeface="Calibri" pitchFamily="34" charset="0"/>
                <a:cs typeface="Times New Roman" pitchFamily="18" charset="0"/>
              </a:rPr>
              <a:t>· March, 22-24, 2011</a:t>
            </a:r>
            <a:endParaRPr lang="en-US" sz="1200" dirty="0">
              <a:latin typeface="Calibri" pitchFamily="34" charset="0"/>
              <a:cs typeface="Times New Roman" pitchFamily="18" charset="0"/>
            </a:endParaRPr>
          </a:p>
        </p:txBody>
      </p:sp>
      <p:grpSp>
        <p:nvGrpSpPr>
          <p:cNvPr id="13" name="Group 12" descr="pictures of grief on peoples' faces from Sept 11, 2001 attack"/>
          <p:cNvGrpSpPr/>
          <p:nvPr/>
        </p:nvGrpSpPr>
        <p:grpSpPr>
          <a:xfrm>
            <a:off x="34925" y="0"/>
            <a:ext cx="9115425" cy="1295400"/>
            <a:chOff x="34925" y="0"/>
            <a:chExt cx="9115425" cy="1295400"/>
          </a:xfrm>
        </p:grpSpPr>
        <p:pic>
          <p:nvPicPr>
            <p:cNvPr id="2059" name="Picture 11" descr="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925" y="9525"/>
              <a:ext cx="1819275" cy="1250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0" name="Picture 12" descr="AASreeetTerror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57375" y="9525"/>
              <a:ext cx="1581150" cy="1228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2" name="Picture 14" descr="DMH_hu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229350" y="9525"/>
              <a:ext cx="1262063" cy="1262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3" name="Picture 15" descr="Grieving Women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38525" y="9525"/>
              <a:ext cx="1481138" cy="1244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8" name="Picture 20" descr="Grieving Family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4924425" y="9525"/>
              <a:ext cx="1306513" cy="1250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3" name="Picture 25" descr="Fleeing Crowd"/>
            <p:cNvPicPr>
              <a:picLocks noChangeAspect="1" noChangeArrowheads="1" noCrop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496175" y="0"/>
              <a:ext cx="1654175" cy="1295400"/>
            </a:xfrm>
            <a:prstGeom prst="rect">
              <a:avLst/>
            </a:prstGeom>
            <a:noFill/>
          </p:spPr>
        </p:pic>
      </p:grp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-9525" y="1276350"/>
            <a:ext cx="914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0" y="9525"/>
            <a:ext cx="9144000" cy="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6324600" cy="838200"/>
          </a:xfrm>
        </p:spPr>
        <p:txBody>
          <a:bodyPr/>
          <a:lstStyle/>
          <a:p>
            <a:pPr algn="l"/>
            <a:r>
              <a:rPr lang="en-US" sz="2800" dirty="0">
                <a:latin typeface="Copperplate Gothic Bold" pitchFamily="34" charset="0"/>
              </a:rPr>
              <a:t>Individual Characteristics</a:t>
            </a:r>
          </a:p>
        </p:txBody>
      </p:sp>
      <p:sp>
        <p:nvSpPr>
          <p:cNvPr id="255060" name="Rectangle 84"/>
          <p:cNvSpPr>
            <a:spLocks noGrp="1" noChangeArrowheads="1"/>
          </p:cNvSpPr>
          <p:nvPr>
            <p:ph idx="1"/>
          </p:nvPr>
        </p:nvSpPr>
        <p:spPr>
          <a:xfrm>
            <a:off x="5715000" y="1219200"/>
            <a:ext cx="2438400" cy="4648200"/>
          </a:xfrm>
          <a:noFill/>
          <a:ln w="285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endParaRPr lang="en-US" sz="1800" dirty="0" smtClean="0"/>
          </a:p>
          <a:p>
            <a:pPr>
              <a:lnSpc>
                <a:spcPct val="80000"/>
              </a:lnSpc>
            </a:pPr>
            <a:r>
              <a:rPr lang="en-US" sz="1800" dirty="0" smtClean="0"/>
              <a:t>Personal </a:t>
            </a:r>
            <a:r>
              <a:rPr lang="en-US" sz="1800" dirty="0"/>
              <a:t>Exposure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Previous Disaster Functioning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Personality Characteristics</a:t>
            </a:r>
          </a:p>
          <a:p>
            <a:pPr>
              <a:lnSpc>
                <a:spcPct val="80000"/>
              </a:lnSpc>
            </a:pPr>
            <a:r>
              <a:rPr lang="en-US" sz="1800" dirty="0"/>
              <a:t>Disaster History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Age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Gender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Socioeconomic Status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Culture/Ethnicity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Family Factors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First Responders</a:t>
            </a:r>
          </a:p>
          <a:p>
            <a:pPr>
              <a:lnSpc>
                <a:spcPct val="80000"/>
              </a:lnSpc>
              <a:buFontTx/>
              <a:buChar char="•"/>
            </a:pPr>
            <a:r>
              <a:rPr lang="en-US" sz="1800" dirty="0" smtClean="0"/>
              <a:t>Persons with Disabilities</a:t>
            </a:r>
            <a:endParaRPr lang="en-US" sz="1800" dirty="0"/>
          </a:p>
        </p:txBody>
      </p:sp>
      <p:pic>
        <p:nvPicPr>
          <p:cNvPr id="254981" name="Picture 5" descr="Affected Population  ring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447800"/>
            <a:ext cx="2870200" cy="21463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9" name="Group 8" descr="left: Firefighter&#10;middle: Carrying woman&#10;right: Helping a person in a wheelchair"/>
          <p:cNvGrpSpPr/>
          <p:nvPr/>
        </p:nvGrpSpPr>
        <p:grpSpPr>
          <a:xfrm>
            <a:off x="381000" y="4114800"/>
            <a:ext cx="4572000" cy="1806575"/>
            <a:chOff x="381000" y="4114800"/>
            <a:chExt cx="4572000" cy="1806575"/>
          </a:xfrm>
        </p:grpSpPr>
        <p:pic>
          <p:nvPicPr>
            <p:cNvPr id="255061" name="Picture 85" descr="Fire Fighter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4114800"/>
              <a:ext cx="1152525" cy="1806575"/>
            </a:xfrm>
            <a:prstGeom prst="rect">
              <a:avLst/>
            </a:prstGeom>
            <a:noFill/>
          </p:spPr>
        </p:pic>
        <p:pic>
          <p:nvPicPr>
            <p:cNvPr id="255062" name="Picture 86" descr="Carrying Woman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28800" y="4114800"/>
              <a:ext cx="1114425" cy="1795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5063" name="Picture 87" descr="Wheelchair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233738" y="4343400"/>
              <a:ext cx="1719262" cy="1287463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Reactions Following Radiation Incidents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810000"/>
          </a:xfrm>
        </p:spPr>
        <p:txBody>
          <a:bodyPr/>
          <a:lstStyle/>
          <a:p>
            <a:pPr indent="-347472">
              <a:lnSpc>
                <a:spcPct val="120000"/>
              </a:lnSpc>
              <a:spcBef>
                <a:spcPts val="336"/>
              </a:spcBef>
            </a:pPr>
            <a:r>
              <a:rPr lang="en-US" sz="2000" dirty="0" smtClean="0"/>
              <a:t>Radiation emergencies may cause psychological traumatic stress, with both short and long-term effects</a:t>
            </a:r>
          </a:p>
          <a:p>
            <a:pPr indent="-347472">
              <a:lnSpc>
                <a:spcPct val="120000"/>
              </a:lnSpc>
              <a:spcBef>
                <a:spcPts val="336"/>
              </a:spcBef>
              <a:buNone/>
            </a:pPr>
            <a:endParaRPr lang="en-US" sz="2000" dirty="0" smtClean="0"/>
          </a:p>
          <a:p>
            <a:pPr indent="-347472">
              <a:lnSpc>
                <a:spcPct val="120000"/>
              </a:lnSpc>
              <a:spcBef>
                <a:spcPts val="336"/>
              </a:spcBef>
            </a:pPr>
            <a:r>
              <a:rPr lang="en-US" sz="2000" dirty="0" smtClean="0"/>
              <a:t>Extend beyond the individuals directly affected. </a:t>
            </a:r>
          </a:p>
          <a:p>
            <a:pPr lvl="1" indent="-347472">
              <a:lnSpc>
                <a:spcPct val="120000"/>
              </a:lnSpc>
              <a:spcBef>
                <a:spcPts val="336"/>
              </a:spcBef>
            </a:pPr>
            <a:endParaRPr lang="en-US" sz="1200" dirty="0" smtClean="0"/>
          </a:p>
          <a:p>
            <a:pPr indent="-347472">
              <a:lnSpc>
                <a:spcPct val="120000"/>
              </a:lnSpc>
              <a:spcBef>
                <a:spcPts val="336"/>
              </a:spcBef>
            </a:pPr>
            <a:r>
              <a:rPr lang="en-US" sz="2000" dirty="0" smtClean="0"/>
              <a:t> Situations with a high degree of uncertainty, regarding potential future health effects, may be more psychologically traumatic than others.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4582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Reactions Following Radiation Incidents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848600" cy="3810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Medical Professionals and First Responders</a:t>
            </a:r>
          </a:p>
          <a:p>
            <a:r>
              <a:rPr lang="en-US" sz="2000" dirty="0" smtClean="0"/>
              <a:t>Have limited experience in managing casualties from radiation events.</a:t>
            </a:r>
          </a:p>
          <a:p>
            <a:r>
              <a:rPr lang="en-US" sz="2000" dirty="0" smtClean="0"/>
              <a:t>May experience fear, shock, anger, helplessness and worry</a:t>
            </a:r>
          </a:p>
          <a:p>
            <a:r>
              <a:rPr lang="en-US" sz="2000" dirty="0" smtClean="0"/>
              <a:t>May be concerned about exposing family/friends</a:t>
            </a:r>
          </a:p>
          <a:p>
            <a:pPr>
              <a:buNone/>
            </a:pPr>
            <a:endParaRPr lang="en-US" sz="2000" dirty="0" smtClean="0"/>
          </a:p>
          <a:p>
            <a:pPr algn="ctr">
              <a:lnSpc>
                <a:spcPct val="120000"/>
              </a:lnSpc>
              <a:spcBef>
                <a:spcPts val="360"/>
              </a:spcBef>
              <a:buNone/>
            </a:pPr>
            <a:r>
              <a:rPr lang="en-US" sz="2400" dirty="0" smtClean="0"/>
              <a:t>Psychological support services, education and training may mitigate potential staff shortages during these incidents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Learning From Past Events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010400" cy="4648200"/>
          </a:xfrm>
        </p:spPr>
        <p:txBody>
          <a:bodyPr/>
          <a:lstStyle/>
          <a:p>
            <a:pPr>
              <a:buNone/>
            </a:pPr>
            <a:r>
              <a:rPr lang="en-US" sz="2200" dirty="0" smtClean="0"/>
              <a:t>Three Mile Island, Middletown, PA (1979)</a:t>
            </a:r>
          </a:p>
          <a:p>
            <a:r>
              <a:rPr lang="en-US" sz="2000" dirty="0" smtClean="0"/>
              <a:t>Nuclear Reactor</a:t>
            </a:r>
            <a:endParaRPr lang="en-US" sz="2400" dirty="0" smtClean="0"/>
          </a:p>
          <a:p>
            <a:pPr lvl="1"/>
            <a:r>
              <a:rPr lang="en-US" sz="1800" dirty="0" smtClean="0"/>
              <a:t>Mechanical problem &amp; operator-induced error</a:t>
            </a:r>
          </a:p>
          <a:p>
            <a:pPr lvl="1"/>
            <a:r>
              <a:rPr lang="en-US" sz="1800" dirty="0" smtClean="0"/>
              <a:t>144,000 individuals within 15 mile radius evacuated</a:t>
            </a:r>
          </a:p>
          <a:p>
            <a:pPr lvl="1"/>
            <a:r>
              <a:rPr lang="en-US" sz="1800" dirty="0" smtClean="0"/>
              <a:t>Initial official communication was confusing</a:t>
            </a:r>
          </a:p>
          <a:p>
            <a:pPr lvl="1"/>
            <a:r>
              <a:rPr lang="en-US" sz="1800" dirty="0" smtClean="0"/>
              <a:t>Schools closed</a:t>
            </a:r>
          </a:p>
          <a:p>
            <a:pPr lvl="1"/>
            <a:r>
              <a:rPr lang="en-US" sz="1800" dirty="0" smtClean="0"/>
              <a:t>Public perceptions of term health effects</a:t>
            </a:r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Radiation exposure to public minimal</a:t>
            </a:r>
          </a:p>
          <a:p>
            <a:r>
              <a:rPr lang="en-US" sz="2000" dirty="0" smtClean="0"/>
              <a:t>The only detectable effect was psychological stress during and shortly after the incident.</a:t>
            </a:r>
          </a:p>
          <a:p>
            <a:r>
              <a:rPr lang="en-US" sz="2000" dirty="0" smtClean="0"/>
              <a:t>Pennsylvania DOH maintained registry of 30,000 individuals x18 years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Learning From Past Events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010400" cy="4267200"/>
          </a:xfrm>
        </p:spPr>
        <p:txBody>
          <a:bodyPr/>
          <a:lstStyle/>
          <a:p>
            <a:pPr>
              <a:buNone/>
            </a:pPr>
            <a:r>
              <a:rPr lang="en-US" sz="2200" dirty="0" err="1" smtClean="0"/>
              <a:t>Goiana</a:t>
            </a:r>
            <a:r>
              <a:rPr lang="en-US" sz="2200" dirty="0" smtClean="0"/>
              <a:t>, Brazil (1987)</a:t>
            </a:r>
          </a:p>
          <a:p>
            <a:r>
              <a:rPr lang="en-US" sz="2000" dirty="0" smtClean="0"/>
              <a:t>Discarded radioactive medical equipment </a:t>
            </a:r>
            <a:endParaRPr lang="en-US" sz="2400" dirty="0" smtClean="0"/>
          </a:p>
          <a:p>
            <a:pPr lvl="1"/>
            <a:r>
              <a:rPr lang="en-US" sz="1800" dirty="0" smtClean="0"/>
              <a:t> 249 individuals contaminated</a:t>
            </a:r>
          </a:p>
          <a:p>
            <a:pPr lvl="1"/>
            <a:r>
              <a:rPr lang="en-US" sz="1800" dirty="0" smtClean="0"/>
              <a:t>4 related deaths</a:t>
            </a:r>
          </a:p>
          <a:p>
            <a:pPr lvl="1"/>
            <a:r>
              <a:rPr lang="en-US" sz="1800" dirty="0" smtClean="0"/>
              <a:t>Public concern spread throughout the city and outlying regions</a:t>
            </a:r>
          </a:p>
          <a:p>
            <a:pPr lvl="1"/>
            <a:r>
              <a:rPr lang="en-US" sz="1800" dirty="0" smtClean="0"/>
              <a:t>Government screened about 125,000 persons for possible exposure.</a:t>
            </a:r>
          </a:p>
          <a:p>
            <a:pPr lvl="1"/>
            <a:r>
              <a:rPr lang="en-US" sz="1800" dirty="0" smtClean="0"/>
              <a:t>Of the first 60,000 screened, 5,000 individuals had psychosomatic symptoms that mimicked those of radiological exposure. </a:t>
            </a:r>
          </a:p>
          <a:p>
            <a:pPr lvl="1"/>
            <a:r>
              <a:rPr lang="en-US" sz="1800" dirty="0" smtClean="0"/>
              <a:t>None of them had actually been exposed to the radioactive materials</a:t>
            </a:r>
          </a:p>
          <a:p>
            <a:pPr lvl="1"/>
            <a:r>
              <a:rPr lang="en-US" sz="1800" dirty="0" smtClean="0"/>
              <a:t>112,000 sought medical evaluation (11% of population)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Planning Challenges in Response to Radiation Disasters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39624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Public/Responder Reactions</a:t>
            </a:r>
          </a:p>
          <a:p>
            <a:r>
              <a:rPr lang="en-US" sz="2200" dirty="0" smtClean="0"/>
              <a:t>Plan for how people will respond, not how you want them to respond!</a:t>
            </a:r>
          </a:p>
          <a:p>
            <a:r>
              <a:rPr lang="en-US" sz="2200" dirty="0" smtClean="0"/>
              <a:t>Radiation effects are not clearly understood by the public</a:t>
            </a:r>
          </a:p>
          <a:p>
            <a:r>
              <a:rPr lang="en-US" sz="2200" dirty="0" smtClean="0"/>
              <a:t>Concern, anxiety, fear and panic</a:t>
            </a:r>
          </a:p>
          <a:p>
            <a:r>
              <a:rPr lang="en-US" sz="2200" dirty="0" smtClean="0"/>
              <a:t>Concerns about short and long term health effects</a:t>
            </a:r>
          </a:p>
          <a:p>
            <a:r>
              <a:rPr lang="en-US" sz="2200" dirty="0" smtClean="0"/>
              <a:t>Concerns about contamination/contagion</a:t>
            </a:r>
          </a:p>
          <a:p>
            <a:r>
              <a:rPr lang="en-US" sz="2200" dirty="0" smtClean="0"/>
              <a:t>Social stigma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Planning Challenges in Response to Radiation Disasters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3810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Evacuation</a:t>
            </a:r>
          </a:p>
          <a:p>
            <a:r>
              <a:rPr lang="en-US" sz="2200" dirty="0" smtClean="0"/>
              <a:t>Determining when, who, where, and how</a:t>
            </a:r>
          </a:p>
          <a:p>
            <a:r>
              <a:rPr lang="en-US" sz="2200" dirty="0" smtClean="0"/>
              <a:t>Addressing special needs populations</a:t>
            </a:r>
          </a:p>
          <a:p>
            <a:r>
              <a:rPr lang="en-US" sz="2200" dirty="0" smtClean="0"/>
              <a:t>Setting up evacuee receiving sites</a:t>
            </a:r>
          </a:p>
          <a:p>
            <a:r>
              <a:rPr lang="en-US" sz="2200" dirty="0" smtClean="0"/>
              <a:t>Determining the services offered at these sites</a:t>
            </a:r>
          </a:p>
          <a:p>
            <a:r>
              <a:rPr lang="en-US" sz="2200" dirty="0" smtClean="0"/>
              <a:t>Population monitoring (short/long term) and decontamination</a:t>
            </a:r>
          </a:p>
          <a:p>
            <a:r>
              <a:rPr lang="en-US" sz="2200" dirty="0" smtClean="0"/>
              <a:t>Pets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Reactions Following Radiation Incidents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3810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“When people are confused about their actual health risks, some will assume incorrectly that they have been exposed and will develop physical reactions.” 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 smtClean="0"/>
          </a:p>
          <a:p>
            <a:pPr algn="r">
              <a:buNone/>
            </a:pPr>
            <a:r>
              <a:rPr lang="en-US" sz="1400" dirty="0" smtClean="0">
                <a:latin typeface="Calibri" pitchFamily="34" charset="0"/>
              </a:rPr>
              <a:t>National Child Traumatic Stress Network (NCTSN) 2010</a:t>
            </a:r>
          </a:p>
          <a:p>
            <a:pPr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Planning Challenges in Response to Radiation Disasters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3810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Surge on the Healthcare Sector</a:t>
            </a:r>
          </a:p>
          <a:p>
            <a:r>
              <a:rPr lang="en-US" sz="2200" dirty="0" smtClean="0"/>
              <a:t>Medical “home” may or may not be available</a:t>
            </a:r>
          </a:p>
          <a:p>
            <a:r>
              <a:rPr lang="en-US" sz="2200" dirty="0" smtClean="0"/>
              <a:t>Traditional places for seeking care (e.g. hospitals, clinics) may be overcrowded</a:t>
            </a:r>
          </a:p>
          <a:p>
            <a:r>
              <a:rPr lang="en-US" sz="2200" dirty="0" smtClean="0"/>
              <a:t>Staffing shortages</a:t>
            </a:r>
          </a:p>
          <a:p>
            <a:r>
              <a:rPr lang="en-US" sz="2200" dirty="0" smtClean="0"/>
              <a:t>Personnel Training</a:t>
            </a:r>
          </a:p>
          <a:p>
            <a:r>
              <a:rPr lang="en-US" sz="2200" dirty="0" smtClean="0"/>
              <a:t>Mental health vs. physical health triage</a:t>
            </a:r>
          </a:p>
          <a:p>
            <a:r>
              <a:rPr lang="en-US" sz="2200" dirty="0" smtClean="0"/>
              <a:t>Availability of prophylaxis or treatment medications</a:t>
            </a:r>
          </a:p>
          <a:p>
            <a:r>
              <a:rPr lang="en-US" sz="2200" dirty="0" smtClean="0"/>
              <a:t>Alternate care system and standards of care</a:t>
            </a:r>
          </a:p>
          <a:p>
            <a:pPr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Planning Challenges in Response to Radiation Disasters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848600" cy="38100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Communication with the Public</a:t>
            </a:r>
          </a:p>
          <a:p>
            <a:r>
              <a:rPr lang="en-US" sz="2200" dirty="0" smtClean="0"/>
              <a:t>Information sharing-What? When? How?</a:t>
            </a:r>
          </a:p>
          <a:p>
            <a:r>
              <a:rPr lang="en-US" sz="2200" dirty="0" smtClean="0"/>
              <a:t>Social media</a:t>
            </a:r>
          </a:p>
          <a:p>
            <a:r>
              <a:rPr lang="en-US" sz="2200" dirty="0" smtClean="0"/>
              <a:t>Trusted informants</a:t>
            </a:r>
          </a:p>
          <a:p>
            <a:r>
              <a:rPr lang="en-US" sz="2200" dirty="0" smtClean="0"/>
              <a:t>Messaging to special needs populations, risk groups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Communication with Workers and Responders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6096000" cy="1143000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Objectives </a:t>
            </a:r>
            <a:r>
              <a:rPr lang="en-US" sz="2800" dirty="0">
                <a:latin typeface="Copperplate Gothic Bold" pitchFamily="34" charset="0"/>
              </a:rPr>
              <a:t>of </a:t>
            </a:r>
            <a:r>
              <a:rPr lang="en-US" sz="2800" dirty="0" smtClean="0">
                <a:latin typeface="Copperplate Gothic Bold" pitchFamily="34" charset="0"/>
              </a:rPr>
              <a:t>the Panel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32358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44958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600" dirty="0" smtClean="0"/>
              <a:t>Brief overview </a:t>
            </a:r>
            <a:r>
              <a:rPr lang="en-US" sz="1600" dirty="0"/>
              <a:t>of the range of reactions individuals experience in the aftermath of </a:t>
            </a:r>
            <a:r>
              <a:rPr lang="en-US" sz="1600" dirty="0" smtClean="0"/>
              <a:t>radiation disaster and planning challenges to address these reactions.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/>
          </a:p>
          <a:p>
            <a:r>
              <a:rPr lang="en-US" sz="1600" dirty="0" smtClean="0"/>
              <a:t>Understand the multiple disaster mental health strategies and “touch points” in helping community members and disaster responders plan and respond to a radiation event.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sz="1600" dirty="0" smtClean="0"/>
              <a:t>Identify the innovative programs to prepare hospitals and clinics for the psychological consequences of a radiation event or other incident.</a:t>
            </a:r>
          </a:p>
          <a:p>
            <a:pPr>
              <a:lnSpc>
                <a:spcPct val="90000"/>
              </a:lnSpc>
              <a:buNone/>
            </a:pP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1600" dirty="0" smtClean="0"/>
              <a:t>Recognize the importance of Family Assistance Centers in helping to meet the mental health needs of families/survivors.</a:t>
            </a:r>
            <a:endParaRPr lang="en-US" sz="1600" dirty="0"/>
          </a:p>
        </p:txBody>
      </p:sp>
      <p:grpSp>
        <p:nvGrpSpPr>
          <p:cNvPr id="7" name="Group 6" descr="top: people hugging&#10;bottom: people standing around&#10;right: people running from 9/11/2001 attack across bridge in New York"/>
          <p:cNvGrpSpPr/>
          <p:nvPr/>
        </p:nvGrpSpPr>
        <p:grpSpPr>
          <a:xfrm>
            <a:off x="4724400" y="1943100"/>
            <a:ext cx="3724275" cy="2447925"/>
            <a:chOff x="4724400" y="1943100"/>
            <a:chExt cx="3724275" cy="2447925"/>
          </a:xfrm>
        </p:grpSpPr>
        <p:pic>
          <p:nvPicPr>
            <p:cNvPr id="323590" name="Picture 6" descr="Sept11FleeManBrooklynBr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629400" y="1943100"/>
              <a:ext cx="1819275" cy="2441575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323591" name="Picture 7" descr="Grief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24400" y="3314700"/>
              <a:ext cx="1763713" cy="1076325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323593" name="Picture 9" descr="Hugging (FEMA)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24400" y="1952625"/>
              <a:ext cx="1752600" cy="1135063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1143000"/>
          </a:xfrm>
        </p:spPr>
        <p:txBody>
          <a:bodyPr/>
          <a:lstStyle/>
          <a:p>
            <a:r>
              <a:rPr lang="en-US" sz="5400" dirty="0"/>
              <a:t>Thank You!!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572000"/>
            <a:ext cx="85344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/>
              <a:t>Jack Herrmann, </a:t>
            </a:r>
            <a:r>
              <a:rPr lang="en-US" sz="1600" dirty="0" err="1"/>
              <a:t>MSEd</a:t>
            </a:r>
            <a:r>
              <a:rPr lang="en-US" sz="1600" dirty="0"/>
              <a:t>., NCC, LMHC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Senior Advisor, Public Health Preparedness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National Association of County and City Health Officials (NACCHO)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(202) 507-4228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jherrmann@naccho.org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2400"/>
            <a:ext cx="7772400" cy="1470025"/>
          </a:xfrm>
        </p:spPr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Panelists</a:t>
            </a:r>
            <a:endParaRPr lang="en-US" sz="2800" dirty="0">
              <a:latin typeface="Copperplate Gothic Bold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304800" y="1295400"/>
            <a:ext cx="6400800" cy="5105400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Rob Yin, LISW</a:t>
            </a:r>
          </a:p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Manager, Disaster Mental Health</a:t>
            </a:r>
          </a:p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American Red Cross, National Headquarters</a:t>
            </a:r>
          </a:p>
          <a:p>
            <a:pPr algn="l">
              <a:lnSpc>
                <a:spcPct val="90000"/>
              </a:lnSpc>
              <a:spcBef>
                <a:spcPts val="0"/>
              </a:spcBef>
            </a:pP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lnSpc>
                <a:spcPct val="90000"/>
              </a:lnSpc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Sandra Stark Shields, LMFT, CTS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Sr. Disaster Services Analyst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LA County Department of Health Services</a:t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Emergency Medical Services Agency</a:t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en-US" sz="2400" dirty="0" err="1" smtClean="0">
                <a:solidFill>
                  <a:schemeClr val="tx1"/>
                </a:solidFill>
              </a:rPr>
              <a:t>Onora</a:t>
            </a:r>
            <a:r>
              <a:rPr lang="en-US" sz="2400" dirty="0" smtClean="0">
                <a:solidFill>
                  <a:schemeClr val="tx1"/>
                </a:solidFill>
              </a:rPr>
              <a:t> Lien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Health Systems Response Planner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King County Healthcare Coalition</a:t>
            </a:r>
          </a:p>
          <a:p>
            <a:pPr algn="l"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Public Health - Seattle &amp; King County</a:t>
            </a:r>
          </a:p>
          <a:p>
            <a:pPr algn="l"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4495800" cy="609600"/>
          </a:xfrm>
        </p:spPr>
        <p:txBody>
          <a:bodyPr/>
          <a:lstStyle/>
          <a:p>
            <a:r>
              <a:rPr lang="en-US" sz="2800" dirty="0">
                <a:latin typeface="Copperplate Gothic Bold" pitchFamily="34" charset="0"/>
              </a:rPr>
              <a:t>Key Principles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990600"/>
            <a:ext cx="8305800" cy="1905000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Most disaster survivors experience ‘expectable’ reactions and are generally capable of functioning </a:t>
            </a:r>
            <a:r>
              <a:rPr lang="en-US" sz="2000" dirty="0" smtClean="0"/>
              <a:t>effectively in the aftermath of a disaster.</a:t>
            </a:r>
            <a:endParaRPr lang="en-US" sz="2000" dirty="0"/>
          </a:p>
          <a:p>
            <a:r>
              <a:rPr lang="en-US" sz="2000" dirty="0"/>
              <a:t>The vast </a:t>
            </a:r>
            <a:r>
              <a:rPr lang="en-US" sz="2000" dirty="0">
                <a:solidFill>
                  <a:srgbClr val="FF0000"/>
                </a:solidFill>
              </a:rPr>
              <a:t>majority</a:t>
            </a:r>
            <a:r>
              <a:rPr lang="en-US" sz="2000" dirty="0"/>
              <a:t> </a:t>
            </a:r>
            <a:r>
              <a:rPr lang="en-US" sz="2000" dirty="0" smtClean="0"/>
              <a:t>of survivors do not develop </a:t>
            </a:r>
            <a:r>
              <a:rPr lang="en-US" sz="2000" dirty="0"/>
              <a:t>long term </a:t>
            </a:r>
            <a:r>
              <a:rPr lang="en-US" sz="2000" dirty="0" smtClean="0"/>
              <a:t>psychiatric disorders.</a:t>
            </a:r>
          </a:p>
          <a:p>
            <a:r>
              <a:rPr lang="en-US" sz="2000" dirty="0" smtClean="0"/>
              <a:t>However, some will go on to develop both short and long term mental health problems.</a:t>
            </a:r>
          </a:p>
        </p:txBody>
      </p:sp>
      <p:grpSp>
        <p:nvGrpSpPr>
          <p:cNvPr id="8" name="Group 7" descr="left: persons affected by disasters (risk of psychopathology)&#10;right: psychological consequences of disaster (severity of mental health consequences)"/>
          <p:cNvGrpSpPr/>
          <p:nvPr/>
        </p:nvGrpSpPr>
        <p:grpSpPr>
          <a:xfrm>
            <a:off x="609600" y="3376613"/>
            <a:ext cx="7262813" cy="2338387"/>
            <a:chOff x="609600" y="3376613"/>
            <a:chExt cx="7262813" cy="2338387"/>
          </a:xfrm>
        </p:grpSpPr>
        <p:pic>
          <p:nvPicPr>
            <p:cNvPr id="308228" name="Picture 4" descr="Persons Affected by Disaster Gale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9600" y="3395663"/>
              <a:ext cx="3043238" cy="2319337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308229" name="Picture 5" descr="Psychological Consequences of Disaster Gale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29175" y="3376613"/>
              <a:ext cx="3043238" cy="2319337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</p:grp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2847975" y="5676900"/>
            <a:ext cx="885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(Galea, 2006)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7038975" y="5670550"/>
            <a:ext cx="885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00"/>
              <a:t>(Galea, 2006)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772400" cy="1143000"/>
          </a:xfrm>
        </p:spPr>
        <p:txBody>
          <a:bodyPr/>
          <a:lstStyle/>
          <a:p>
            <a:pPr algn="l"/>
            <a:r>
              <a:rPr lang="en-US" sz="2800" dirty="0">
                <a:latin typeface="Copperplate Gothic Bold" pitchFamily="34" charset="0"/>
              </a:rPr>
              <a:t>Disaster Reactions Over Time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010400" cy="3048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Clr>
                <a:schemeClr val="accent1"/>
              </a:buClr>
              <a:buSzPct val="175000"/>
            </a:pPr>
            <a:r>
              <a:rPr lang="en-US" sz="2000" dirty="0"/>
              <a:t>20-50% of individuals exposed to disasters experience psychological responses that are: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SzPct val="120000"/>
            </a:pPr>
            <a:endParaRPr lang="en-US" sz="2400" dirty="0"/>
          </a:p>
          <a:p>
            <a:pPr lvl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1800" dirty="0"/>
              <a:t>Immediate (onset within one month of trauma)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1800" dirty="0"/>
              <a:t>Mild (fewer symptoms than needed for full diagnosis)</a:t>
            </a:r>
          </a:p>
          <a:p>
            <a:pPr lvl="1">
              <a:lnSpc>
                <a:spcPct val="80000"/>
              </a:lnSpc>
              <a:buClr>
                <a:schemeClr val="tx2"/>
              </a:buClr>
              <a:buSzPct val="135000"/>
              <a:buFontTx/>
              <a:buChar char="•"/>
            </a:pPr>
            <a:r>
              <a:rPr lang="en-US" sz="1800" dirty="0"/>
              <a:t>Transient (symptoms are less than 1 year in duration)</a:t>
            </a:r>
          </a:p>
          <a:p>
            <a:pPr lvl="1">
              <a:lnSpc>
                <a:spcPct val="80000"/>
              </a:lnSpc>
              <a:buClr>
                <a:srgbClr val="1B2867"/>
              </a:buClr>
              <a:buSzPct val="135000"/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Clr>
                <a:schemeClr val="accent1"/>
              </a:buClr>
              <a:buSzPct val="175000"/>
            </a:pPr>
            <a:r>
              <a:rPr lang="en-US" sz="2000" dirty="0"/>
              <a:t>Majority recover fully from any psychological effects within 12-18 </a:t>
            </a:r>
            <a:r>
              <a:rPr lang="en-US" sz="2000" dirty="0" smtClean="0"/>
              <a:t>months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SzPct val="175000"/>
              <a:buNone/>
            </a:pPr>
            <a:endParaRPr lang="en-US" sz="2000" dirty="0"/>
          </a:p>
          <a:p>
            <a:pPr>
              <a:lnSpc>
                <a:spcPct val="80000"/>
              </a:lnSpc>
              <a:buClr>
                <a:schemeClr val="accent1"/>
              </a:buClr>
              <a:buSzPct val="175000"/>
            </a:pPr>
            <a:r>
              <a:rPr lang="en-US" sz="2000" dirty="0"/>
              <a:t>Maybe longer for human-caused disasters</a:t>
            </a:r>
          </a:p>
        </p:txBody>
      </p:sp>
      <p:pic>
        <p:nvPicPr>
          <p:cNvPr id="73732" name="Picture 4" descr="people in sh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4495800"/>
            <a:ext cx="2532063" cy="1544638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>
                <a:latin typeface="Copperplate Gothic Bold" pitchFamily="34" charset="0"/>
              </a:rPr>
              <a:t>Range of Reactions</a:t>
            </a:r>
            <a:endParaRPr lang="en-US" sz="2800" dirty="0">
              <a:latin typeface="Copperplate Gothic Bold" pitchFamily="34" charset="0"/>
            </a:endParaRPr>
          </a:p>
        </p:txBody>
      </p:sp>
      <p:grpSp>
        <p:nvGrpSpPr>
          <p:cNvPr id="13" name="Group 12" descr="range of reactions:&#10;emotional&#10;cognitive&#10;behavioral&#10;physical&#10;spiritual"/>
          <p:cNvGrpSpPr/>
          <p:nvPr/>
        </p:nvGrpSpPr>
        <p:grpSpPr>
          <a:xfrm>
            <a:off x="2276475" y="2590800"/>
            <a:ext cx="4781550" cy="2990850"/>
            <a:chOff x="2276475" y="2590800"/>
            <a:chExt cx="4781550" cy="2990850"/>
          </a:xfrm>
        </p:grpSpPr>
        <p:sp>
          <p:nvSpPr>
            <p:cNvPr id="300035" name="Oval 3"/>
            <p:cNvSpPr>
              <a:spLocks noChangeArrowheads="1"/>
            </p:cNvSpPr>
            <p:nvPr/>
          </p:nvSpPr>
          <p:spPr bwMode="auto">
            <a:xfrm>
              <a:off x="2276475" y="2590800"/>
              <a:ext cx="1752600" cy="1676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6" name="Oval 4"/>
            <p:cNvSpPr>
              <a:spLocks noChangeArrowheads="1"/>
            </p:cNvSpPr>
            <p:nvPr/>
          </p:nvSpPr>
          <p:spPr bwMode="auto">
            <a:xfrm>
              <a:off x="3800475" y="2590800"/>
              <a:ext cx="1752600" cy="1676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7" name="Oval 5"/>
            <p:cNvSpPr>
              <a:spLocks noChangeArrowheads="1"/>
            </p:cNvSpPr>
            <p:nvPr/>
          </p:nvSpPr>
          <p:spPr bwMode="auto">
            <a:xfrm>
              <a:off x="2971800" y="3867150"/>
              <a:ext cx="1752600" cy="1676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8" name="Oval 6"/>
            <p:cNvSpPr>
              <a:spLocks noChangeArrowheads="1"/>
            </p:cNvSpPr>
            <p:nvPr/>
          </p:nvSpPr>
          <p:spPr bwMode="auto">
            <a:xfrm>
              <a:off x="4476750" y="3905250"/>
              <a:ext cx="1752600" cy="1676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39" name="Oval 7"/>
            <p:cNvSpPr>
              <a:spLocks noChangeArrowheads="1"/>
            </p:cNvSpPr>
            <p:nvPr/>
          </p:nvSpPr>
          <p:spPr bwMode="auto">
            <a:xfrm>
              <a:off x="5305425" y="2657475"/>
              <a:ext cx="1752600" cy="16764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0040" name="Text Box 8"/>
            <p:cNvSpPr txBox="1">
              <a:spLocks noChangeArrowheads="1"/>
            </p:cNvSpPr>
            <p:nvPr/>
          </p:nvSpPr>
          <p:spPr bwMode="auto">
            <a:xfrm>
              <a:off x="2505075" y="3276600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000CC"/>
                  </a:solidFill>
                </a:rPr>
                <a:t>Emotional</a:t>
              </a:r>
            </a:p>
          </p:txBody>
        </p:sp>
        <p:sp>
          <p:nvSpPr>
            <p:cNvPr id="300041" name="Text Box 9"/>
            <p:cNvSpPr txBox="1">
              <a:spLocks noChangeArrowheads="1"/>
            </p:cNvSpPr>
            <p:nvPr/>
          </p:nvSpPr>
          <p:spPr bwMode="auto">
            <a:xfrm>
              <a:off x="5686425" y="3343275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Behavioral</a:t>
              </a:r>
            </a:p>
          </p:txBody>
        </p:sp>
        <p:sp>
          <p:nvSpPr>
            <p:cNvPr id="300042" name="Text Box 10"/>
            <p:cNvSpPr txBox="1">
              <a:spLocks noChangeArrowheads="1"/>
            </p:cNvSpPr>
            <p:nvPr/>
          </p:nvSpPr>
          <p:spPr bwMode="auto">
            <a:xfrm>
              <a:off x="4733925" y="4543425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Spiritual</a:t>
              </a:r>
            </a:p>
          </p:txBody>
        </p:sp>
        <p:sp>
          <p:nvSpPr>
            <p:cNvPr id="300043" name="Text Box 11"/>
            <p:cNvSpPr txBox="1">
              <a:spLocks noChangeArrowheads="1"/>
            </p:cNvSpPr>
            <p:nvPr/>
          </p:nvSpPr>
          <p:spPr bwMode="auto">
            <a:xfrm>
              <a:off x="3190875" y="4495800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>
                  <a:solidFill>
                    <a:srgbClr val="0000CC"/>
                  </a:solidFill>
                </a:rPr>
                <a:t>Physical</a:t>
              </a:r>
            </a:p>
          </p:txBody>
        </p:sp>
        <p:sp>
          <p:nvSpPr>
            <p:cNvPr id="300044" name="Text Box 12"/>
            <p:cNvSpPr txBox="1">
              <a:spLocks noChangeArrowheads="1"/>
            </p:cNvSpPr>
            <p:nvPr/>
          </p:nvSpPr>
          <p:spPr bwMode="auto">
            <a:xfrm>
              <a:off x="4029075" y="3276600"/>
              <a:ext cx="11430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600" b="1" dirty="0">
                  <a:solidFill>
                    <a:srgbClr val="0000CC"/>
                  </a:solidFill>
                </a:rPr>
                <a:t>Cognitive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>
                <a:latin typeface="Copperplate Gothic Bold" pitchFamily="34" charset="0"/>
              </a:rPr>
              <a:t>Factors Contributing to Psychological and Psychosocial Responses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28600" y="1676401"/>
            <a:ext cx="6096000" cy="4191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Disaster Characteristics</a:t>
            </a: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       Response Characteristics</a:t>
            </a:r>
          </a:p>
          <a:p>
            <a:pPr>
              <a:buNone/>
            </a:pPr>
            <a:endParaRPr lang="en-US" dirty="0" smtClean="0"/>
          </a:p>
          <a:p>
            <a:pPr algn="r">
              <a:buNone/>
            </a:pPr>
            <a:r>
              <a:rPr lang="en-US" dirty="0" smtClean="0"/>
              <a:t>Individual Characteristics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pSp>
        <p:nvGrpSpPr>
          <p:cNvPr id="11" name="Group 10" descr="top: plane crash&#10;middle: firefighter consoling a person&#10;bottom: individual reactions to event"/>
          <p:cNvGrpSpPr/>
          <p:nvPr/>
        </p:nvGrpSpPr>
        <p:grpSpPr>
          <a:xfrm>
            <a:off x="3886200" y="1828800"/>
            <a:ext cx="4267200" cy="3733800"/>
            <a:chOff x="3886200" y="1828800"/>
            <a:chExt cx="4267200" cy="3733800"/>
          </a:xfrm>
        </p:grpSpPr>
        <p:pic>
          <p:nvPicPr>
            <p:cNvPr id="221196" name="Picture 12" descr="Plan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886200" y="1828800"/>
              <a:ext cx="1608138" cy="1371600"/>
            </a:xfrm>
            <a:prstGeom prst="rect">
              <a:avLst/>
            </a:prstGeom>
            <a:noFill/>
            <a:ln w="38100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221199" name="Picture 15" descr="Hugging Photo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00600" y="3276600"/>
              <a:ext cx="1855788" cy="122555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221197" name="Picture 13" descr="Grief 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89688" y="4486275"/>
              <a:ext cx="1763712" cy="1076325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7010400" cy="838200"/>
          </a:xfrm>
          <a:noFill/>
        </p:spPr>
        <p:txBody>
          <a:bodyPr/>
          <a:lstStyle/>
          <a:p>
            <a:pPr algn="l"/>
            <a:r>
              <a:rPr lang="en-US" sz="2800" dirty="0">
                <a:latin typeface="Copperplate Gothic Bold" pitchFamily="34" charset="0"/>
              </a:rPr>
              <a:t>Disaster Characteristics</a:t>
            </a:r>
          </a:p>
        </p:txBody>
      </p:sp>
      <p:sp>
        <p:nvSpPr>
          <p:cNvPr id="25630" name="Rectangle 30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447800"/>
            <a:ext cx="5257800" cy="3657600"/>
          </a:xfrm>
          <a:noFill/>
          <a:ln/>
        </p:spPr>
        <p:txBody>
          <a:bodyPr/>
          <a:lstStyle/>
          <a:p>
            <a:r>
              <a:rPr lang="en-US" sz="2400" dirty="0"/>
              <a:t>Natural </a:t>
            </a:r>
            <a:r>
              <a:rPr lang="en-US" sz="2400" dirty="0" smtClean="0"/>
              <a:t> vs. Human-Caused</a:t>
            </a:r>
          </a:p>
          <a:p>
            <a:pPr>
              <a:buNone/>
            </a:pPr>
            <a:r>
              <a:rPr lang="en-US" sz="2400" dirty="0" smtClean="0"/>
              <a:t>	Onset</a:t>
            </a:r>
          </a:p>
          <a:p>
            <a:pPr>
              <a:buNone/>
            </a:pPr>
            <a:r>
              <a:rPr lang="en-US" sz="2400" dirty="0" smtClean="0"/>
              <a:t>		Scope</a:t>
            </a:r>
          </a:p>
          <a:p>
            <a:pPr>
              <a:buNone/>
            </a:pPr>
            <a:r>
              <a:rPr lang="en-US" sz="2400" dirty="0" smtClean="0"/>
              <a:t>			Impact</a:t>
            </a:r>
          </a:p>
          <a:p>
            <a:pPr>
              <a:buNone/>
            </a:pPr>
            <a:r>
              <a:rPr lang="en-US" sz="2400" dirty="0" smtClean="0"/>
              <a:t>				Duration</a:t>
            </a:r>
            <a:endParaRPr lang="en-US" sz="2400" dirty="0"/>
          </a:p>
        </p:txBody>
      </p:sp>
      <p:grpSp>
        <p:nvGrpSpPr>
          <p:cNvPr id="14" name="Group 13" descr="top: tornado&#10;middle: collapsed bridge&#10;bottom: destroyed building"/>
          <p:cNvGrpSpPr/>
          <p:nvPr/>
        </p:nvGrpSpPr>
        <p:grpSpPr>
          <a:xfrm>
            <a:off x="5562600" y="685800"/>
            <a:ext cx="3273425" cy="5410200"/>
            <a:chOff x="5562600" y="685800"/>
            <a:chExt cx="3273425" cy="5410200"/>
          </a:xfrm>
        </p:grpSpPr>
        <p:pic>
          <p:nvPicPr>
            <p:cNvPr id="25633" name="Picture 33" descr="murrah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34200" y="4240213"/>
              <a:ext cx="1901825" cy="1855787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25634" name="Picture 34" descr="Collapsed Highway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62600" y="2487613"/>
              <a:ext cx="2376488" cy="1606550"/>
            </a:xfrm>
            <a:prstGeom prst="rect">
              <a:avLst/>
            </a:prstGeom>
            <a:noFill/>
            <a:ln w="28575">
              <a:solidFill>
                <a:schemeClr val="tx2"/>
              </a:solidFill>
              <a:miter lim="800000"/>
              <a:headEnd/>
              <a:tailEnd/>
            </a:ln>
          </p:spPr>
        </p:pic>
        <p:pic>
          <p:nvPicPr>
            <p:cNvPr id="1026" name="Picture 2" descr="C:\Users\hendricj\Desktop\Picture1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400800" y="685800"/>
              <a:ext cx="2371725" cy="15811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6400800" cy="914400"/>
          </a:xfrm>
        </p:spPr>
        <p:txBody>
          <a:bodyPr/>
          <a:lstStyle/>
          <a:p>
            <a:pPr algn="l"/>
            <a:r>
              <a:rPr lang="en-US" sz="2800" dirty="0">
                <a:latin typeface="Copperplate Gothic Bold" pitchFamily="34" charset="0"/>
              </a:rPr>
              <a:t>Response Characteristics</a:t>
            </a:r>
          </a:p>
        </p:txBody>
      </p:sp>
      <p:pic>
        <p:nvPicPr>
          <p:cNvPr id="258052" name="Picture 4" descr="Emotional response phase:&#10;warning phase&#10;rescue phase&#10;honeymoon phase&#10;disillusionment phase&#10;recovery and reconstruction phas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990600"/>
            <a:ext cx="8610600" cy="4776788"/>
          </a:xfrm>
          <a:prstGeom prst="rect">
            <a:avLst/>
          </a:prstGeom>
          <a:noFill/>
        </p:spPr>
      </p:pic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6477000" y="5562600"/>
            <a:ext cx="21621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Arial" charset="0"/>
                <a:ea typeface="ヒラギノ角ゴ Pro W3" pitchFamily="84" charset="-128"/>
              </a:rPr>
              <a:t>(Adapted from Zunin/Meyers)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QC_x0020_Notes xmlns="ece3b8bb-3ba7-4e05-aa8b-0d2009ddb611" xsi:nil="true"/>
    <Estimate_x0020_Notes xmlns="ece3b8bb-3ba7-4e05-aa8b-0d2009ddb611" xsi:nil="true"/>
    <Estimate_x0020_1 xmlns="ece3b8bb-3ba7-4e05-aa8b-0d2009ddb611">
      <UserInfo>
        <DisplayName>Kimball, Lisa</DisplayName>
        <AccountId>109</AccountId>
        <AccountType/>
      </UserInfo>
    </Estimate_x0020_1>
    <Completed_x0020_on xmlns="ece3b8bb-3ba7-4e05-aa8b-0d2009ddb611">2011-05-10T04:00:00+00:00</Completed_x0020_on>
    <Est_x002e__x0020_Level_x0020_2 xmlns="ece3b8bb-3ba7-4e05-aa8b-0d2009ddb611" xsi:nil="true"/>
    <Remediated_x0020_by xmlns="ece3b8bb-3ba7-4e05-aa8b-0d2009ddb611">
      <UserInfo>
        <DisplayName>Hendricks, Jennifer</DisplayName>
        <AccountId>37</AccountId>
        <AccountType/>
      </UserInfo>
    </Remediated_x0020_by>
    <Actual_x0020_time_x0020_spent xmlns="ece3b8bb-3ba7-4e05-aa8b-0d2009ddb611">45 mins</Actual_x0020_time_x0020_spent>
    <Estimate_x0020_2 xmlns="ece3b8bb-3ba7-4e05-aa8b-0d2009ddb611">
      <UserInfo>
        <DisplayName/>
        <AccountId xsi:nil="true"/>
        <AccountType/>
      </UserInfo>
    </Estimate_x0020_2>
    <Remediation_x0020_Notes xmlns="ece3b8bb-3ba7-4e05-aa8b-0d2009ddb611" xsi:nil="true"/>
    <QC_x0020_Completed_x0020_on xmlns="ece3b8bb-3ba7-4e05-aa8b-0d2009ddb611">2011-05-18T00:00:00</QC_x0020_Completed_x0020_on>
    <Est_x002e__x0020_Level_x0020_1 xmlns="ece3b8bb-3ba7-4e05-aa8b-0d2009ddb611">2</Est_x002e__x0020_Level_x0020_1>
    <_x0051_C2 xmlns="ece3b8bb-3ba7-4e05-aa8b-0d2009ddb611">
      <UserInfo>
        <DisplayName/>
        <AccountId xsi:nil="true"/>
        <AccountType/>
      </UserInfo>
    </_x0051_C2>
    <_x0051_C1 xmlns="ece3b8bb-3ba7-4e05-aa8b-0d2009ddb611">
      <ns2:UserInfo xmlns:ns2="ece3b8bb-3ba7-4e05-aa8b-0d2009ddb611">
        <ns2:DisplayName>Kimball, Lisa</ns2:DisplayName>
        <ns2:AccountId>109</ns2:AccountId>
        <ns2:AccountType>User</ns2:AccountType>
      </ns2:UserInfo>
    </_x0051_C1>
    <Status xmlns="ece3b8bb-3ba7-4e05-aa8b-0d2009ddb611">Post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02C3AEC9A4F64C9A693943DA529FA3" ma:contentTypeVersion="14" ma:contentTypeDescription="Create a new document." ma:contentTypeScope="" ma:versionID="3170bd233c5609aa2c721c43fb065001">
  <xsd:schema xmlns:xsd="http://www.w3.org/2001/XMLSchema" xmlns:p="http://schemas.microsoft.com/office/2006/metadata/properties" xmlns:ns2="ece3b8bb-3ba7-4e05-aa8b-0d2009ddb611" targetNamespace="http://schemas.microsoft.com/office/2006/metadata/properties" ma:root="true" ma:fieldsID="0c4afaa40167240c26cc530899cc3007" ns2:_="">
    <xsd:import namespace="ece3b8bb-3ba7-4e05-aa8b-0d2009ddb611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Estimate_x0020_1" minOccurs="0"/>
                <xsd:element ref="ns2:Est_x002e__x0020_Level_x0020_1" minOccurs="0"/>
                <xsd:element ref="ns2:Estimate_x0020_2" minOccurs="0"/>
                <xsd:element ref="ns2:Est_x002e__x0020_Level_x0020_2" minOccurs="0"/>
                <xsd:element ref="ns2:Remediated_x0020_by" minOccurs="0"/>
                <xsd:element ref="ns2:Actual_x0020_time_x0020_spent" minOccurs="0"/>
                <xsd:element ref="ns2:Completed_x0020_on" minOccurs="0"/>
                <xsd:element ref="ns2:Estimate_x0020_Notes" minOccurs="0"/>
                <xsd:element ref="ns2:Remediation_x0020_Notes" minOccurs="0"/>
                <xsd:element ref="ns2:_x0051_C1" minOccurs="0"/>
                <xsd:element ref="ns2:_x0051_C2" minOccurs="0"/>
                <xsd:element ref="ns2:QC_x0020_Completed_x0020_on" minOccurs="0"/>
                <xsd:element ref="ns2:QC_x0020_Note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ece3b8bb-3ba7-4e05-aa8b-0d2009ddb611" elementFormDefault="qualified">
    <xsd:import namespace="http://schemas.microsoft.com/office/2006/documentManagement/types"/>
    <xsd:element name="Status" ma:index="1" nillable="true" ma:displayName="Status" ma:default="Estimate" ma:format="Dropdown" ma:internalName="Status">
      <xsd:simpleType>
        <xsd:restriction base="dms:Choice">
          <xsd:enumeration value="Estimate"/>
          <xsd:enumeration value="Remediation"/>
          <xsd:enumeration value="QC"/>
          <xsd:enumeration value="Post"/>
        </xsd:restriction>
      </xsd:simpleType>
    </xsd:element>
    <xsd:element name="Estimate_x0020_1" ma:index="3" nillable="true" ma:displayName="Estimate 1" ma:list="UserInfo" ma:internalName="Estimate_x0020_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1" ma:index="4" nillable="true" ma:displayName="Est. Level 1" ma:default="1" ma:format="Dropdown" ma:internalName="Est_x002e__x0020_Level_x0020_1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Estimate_x0020_2" ma:index="5" nillable="true" ma:displayName="Estimate 2" ma:list="UserInfo" ma:internalName="Estimate_x0020_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st_x002e__x0020_Level_x0020_2" ma:index="6" nillable="true" ma:displayName="Est. Level 2" ma:default="1" ma:format="Dropdown" ma:internalName="Est_x002e__x0020_Level_x0020_2">
      <xsd:simpleType>
        <xsd:restriction base="dms:Choice">
          <xsd:enumeration value="1"/>
          <xsd:enumeration value="2"/>
          <xsd:enumeration value="3"/>
          <xsd:enumeration value="4"/>
        </xsd:restriction>
      </xsd:simpleType>
    </xsd:element>
    <xsd:element name="Remediated_x0020_by" ma:index="7" nillable="true" ma:displayName="Remediated by" ma:list="UserInfo" ma:internalName="Remediated_x0020_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ctual_x0020_time_x0020_spent" ma:index="8" nillable="true" ma:displayName="Actual time spent" ma:internalName="Actual_x0020_time_x0020_spent">
      <xsd:simpleType>
        <xsd:restriction base="dms:Text">
          <xsd:maxLength value="255"/>
        </xsd:restriction>
      </xsd:simpleType>
    </xsd:element>
    <xsd:element name="Completed_x0020_on" ma:index="9" nillable="true" ma:displayName="Completed on" ma:format="DateOnly" ma:internalName="Completed_x0020_on">
      <xsd:simpleType>
        <xsd:restriction base="dms:DateTime"/>
      </xsd:simpleType>
    </xsd:element>
    <xsd:element name="Estimate_x0020_Notes" ma:index="10" nillable="true" ma:displayName="Estimate Notes" ma:internalName="Estimate_x0020_Notes">
      <xsd:simpleType>
        <xsd:restriction base="dms:Note"/>
      </xsd:simpleType>
    </xsd:element>
    <xsd:element name="Remediation_x0020_Notes" ma:index="11" nillable="true" ma:displayName="Remediation Notes" ma:internalName="Remediation_x0020_Notes">
      <xsd:simpleType>
        <xsd:restriction base="dms:Note"/>
      </xsd:simpleType>
    </xsd:element>
    <xsd:element name="_x0051_C1" ma:index="12" nillable="true" ma:displayName="QC1" ma:list="UserInfo" ma:internalName="_x0051_C1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x0051_C2" ma:index="13" nillable="true" ma:displayName="QC2" ma:list="UserInfo" ma:internalName="_x0051_C2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QC_x0020_Completed_x0020_on" ma:index="14" nillable="true" ma:displayName="QC Completed on" ma:format="DateOnly" ma:internalName="QC_x0020_Completed_x0020_on">
      <xsd:simpleType>
        <xsd:restriction base="dms:DateTime"/>
      </xsd:simpleType>
    </xsd:element>
    <xsd:element name="QC_x0020_Notes" ma:index="15" nillable="true" ma:displayName="QC Notes" ma:internalName="QC_x0020_Notes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35E2753-491B-4952-8D99-07C53D40C3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1ABBE00-3EF2-41DD-AFC1-29EE0E0480E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ece3b8bb-3ba7-4e05-aa8b-0d2009ddb611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0A9FEA15-264E-4D0B-8766-CDC1E17B40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e3b8bb-3ba7-4e05-aa8b-0d2009ddb61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4237</TotalTime>
  <Words>874</Words>
  <Application>Microsoft Office PowerPoint</Application>
  <PresentationFormat>On-screen Show (4:3)</PresentationFormat>
  <Paragraphs>170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Planning for Psychosocial and Behavioral Health in a Radiological/Nuclear Event</vt:lpstr>
      <vt:lpstr>Objectives of the Panel</vt:lpstr>
      <vt:lpstr>Panelists</vt:lpstr>
      <vt:lpstr>Key Principles</vt:lpstr>
      <vt:lpstr>Disaster Reactions Over Time</vt:lpstr>
      <vt:lpstr>Range of Reactions</vt:lpstr>
      <vt:lpstr>Factors Contributing to Psychological and Psychosocial Responses</vt:lpstr>
      <vt:lpstr>Disaster Characteristics</vt:lpstr>
      <vt:lpstr>Response Characteristics</vt:lpstr>
      <vt:lpstr>Individual Characteristics</vt:lpstr>
      <vt:lpstr>Reactions Following Radiation Incidents</vt:lpstr>
      <vt:lpstr>Reactions Following Radiation Incidents</vt:lpstr>
      <vt:lpstr>Learning From Past Events</vt:lpstr>
      <vt:lpstr>Learning From Past Events</vt:lpstr>
      <vt:lpstr>Planning Challenges in Response to Radiation Disasters</vt:lpstr>
      <vt:lpstr>Planning Challenges in Response to Radiation Disasters</vt:lpstr>
      <vt:lpstr>Reactions Following Radiation Incidents</vt:lpstr>
      <vt:lpstr>Planning Challenges in Response to Radiation Disasters</vt:lpstr>
      <vt:lpstr>Planning Challenges in Response to Radiation Disasters</vt:lpstr>
      <vt:lpstr>Thank You!!</vt:lpstr>
    </vt:vector>
  </TitlesOfParts>
  <Company>Strong Health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for Psychosocial and Behavioral Health in a Radiological/Nuclear Event</dc:title>
  <dc:subject>Planning for Psychosocial and Behavioral Health in a Radiological/Nuclear Event</dc:subject>
  <dc:creator>PHREP</dc:creator>
  <cp:keywords>psychosocial and behavioral health; radiological/nuclear event; reaction phases of radiation events</cp:keywords>
  <cp:lastModifiedBy>kimballl</cp:lastModifiedBy>
  <cp:revision>153</cp:revision>
  <dcterms:created xsi:type="dcterms:W3CDTF">2004-08-02T19:33:51Z</dcterms:created>
  <dcterms:modified xsi:type="dcterms:W3CDTF">2011-05-18T15:02:05Z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0x0101008402C3AEC9A4F64C9A693943DA529FA3</vt:lpwstr>
  </property>
</Properties>
</file>