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82" r:id="rId4"/>
  </p:sldMasterIdLst>
  <p:notesMasterIdLst>
    <p:notesMasterId r:id="rId33"/>
  </p:notesMasterIdLst>
  <p:handoutMasterIdLst>
    <p:handoutMasterId r:id="rId34"/>
  </p:handoutMasterIdLst>
  <p:sldIdLst>
    <p:sldId id="409" r:id="rId5"/>
    <p:sldId id="422" r:id="rId6"/>
    <p:sldId id="443" r:id="rId7"/>
    <p:sldId id="425" r:id="rId8"/>
    <p:sldId id="424" r:id="rId9"/>
    <p:sldId id="423" r:id="rId10"/>
    <p:sldId id="432" r:id="rId11"/>
    <p:sldId id="430" r:id="rId12"/>
    <p:sldId id="431" r:id="rId13"/>
    <p:sldId id="426" r:id="rId14"/>
    <p:sldId id="429" r:id="rId15"/>
    <p:sldId id="428" r:id="rId16"/>
    <p:sldId id="413" r:id="rId17"/>
    <p:sldId id="415" r:id="rId18"/>
    <p:sldId id="416" r:id="rId19"/>
    <p:sldId id="441" r:id="rId20"/>
    <p:sldId id="417" r:id="rId21"/>
    <p:sldId id="418" r:id="rId22"/>
    <p:sldId id="442" r:id="rId23"/>
    <p:sldId id="419" r:id="rId24"/>
    <p:sldId id="420" r:id="rId25"/>
    <p:sldId id="421" r:id="rId26"/>
    <p:sldId id="433" r:id="rId27"/>
    <p:sldId id="434" r:id="rId28"/>
    <p:sldId id="435" r:id="rId29"/>
    <p:sldId id="438" r:id="rId30"/>
    <p:sldId id="439" r:id="rId31"/>
    <p:sldId id="440" r:id="rId3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-80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CA67"/>
    <a:srgbClr val="6699CC"/>
    <a:srgbClr val="9999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 snapToGrid="0">
      <p:cViewPr>
        <p:scale>
          <a:sx n="78" d="100"/>
          <a:sy n="78" d="100"/>
        </p:scale>
        <p:origin x="804" y="1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-80" charset="0"/>
              </a:defRPr>
            </a:lvl1pPr>
          </a:lstStyle>
          <a:p>
            <a:fld id="{E1415FB8-67B8-4D49-854C-674C50A332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pitchFamily="-80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-80" charset="0"/>
              </a:defRPr>
            </a:lvl1pPr>
          </a:lstStyle>
          <a:p>
            <a:fld id="{077E0F97-9783-49A1-B7F4-BF9DDD1C0C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medium is the  message</a:t>
            </a:r>
          </a:p>
          <a:p>
            <a:r>
              <a:rPr lang="en-US" dirty="0" smtClean="0"/>
              <a:t>The global village</a:t>
            </a:r>
          </a:p>
          <a:p>
            <a:r>
              <a:rPr lang="en-US" dirty="0" smtClean="0"/>
              <a:t>Predicted</a:t>
            </a:r>
            <a:r>
              <a:rPr lang="en-US" baseline="0" dirty="0" smtClean="0"/>
              <a:t> the world wide web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F97-9783-49A1-B7F4-BF9DDD1C0C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F97-9783-49A1-B7F4-BF9DDD1C0C4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F165-099A-49C8-87CD-B3D9460A1BF9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A107-A4D0-4DEA-B9D8-D6419822CF8D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75A5-DA67-48E2-B191-EF8288C59641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0600-5687-46C5-ABF4-7EA559DECAEA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C27C-9DDD-4C50-BC24-5952F67A4001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8AF4-3B6C-46A7-BACB-F8AC7516E353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6B5-DD1C-4531-A5AF-6A5818F4052F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02F9-83CC-4997-AC30-3340C1FFE17F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2362" y="6356350"/>
            <a:ext cx="2133600" cy="3651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4C-0A4B-4A6A-BACC-CB2B05C35A2E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9232" y="6356350"/>
            <a:ext cx="2133600" cy="3651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E617-1C5C-406C-AC94-8A559CE53A70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6F1-8A18-4155-A55D-F3301C0A21A8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35FA-E142-4435-AA72-9BE272EFABFD}" type="datetime1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648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219200" y="1219200"/>
            <a:ext cx="7391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685800" y="1371600"/>
            <a:ext cx="8077200" cy="0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mthandbook.org/" TargetMode="External"/><Relationship Id="rId3" Type="http://schemas.openxmlformats.org/officeDocument/2006/relationships/hyperlink" Target="http://www.usuhs.mil/afrri/outreach/biodostools.htm" TargetMode="External"/><Relationship Id="rId7" Type="http://schemas.openxmlformats.org/officeDocument/2006/relationships/hyperlink" Target="mailto:ed.waller@uoit.ca" TargetMode="External"/><Relationship Id="rId2" Type="http://schemas.openxmlformats.org/officeDocument/2006/relationships/hyperlink" Target="http://www.remm.nlm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rponline.org/Publications/161press.html" TargetMode="External"/><Relationship Id="rId5" Type="http://schemas.openxmlformats.org/officeDocument/2006/relationships/hyperlink" Target="http://orise.orau.gov/reacts/" TargetMode="External"/><Relationship Id="rId4" Type="http://schemas.openxmlformats.org/officeDocument/2006/relationships/hyperlink" Target="http://www.bt.cdc.gov/radiation/publichealthtoolkit.asp" TargetMode="Externa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iationsoftware.com/mshield.html" TargetMode="External"/><Relationship Id="rId3" Type="http://schemas.openxmlformats.org/officeDocument/2006/relationships/hyperlink" Target="http://www.radprocalculator.com/" TargetMode="External"/><Relationship Id="rId7" Type="http://schemas.openxmlformats.org/officeDocument/2006/relationships/hyperlink" Target="http://www.icrp.org/publication.asp?id=ICRP%20CD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baprofessional.com/" TargetMode="External"/><Relationship Id="rId5" Type="http://schemas.openxmlformats.org/officeDocument/2006/relationships/hyperlink" Target="http://www.griffith.edu.au/professional-page/charles-hacker/resources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ordose.ornl.gov/downloads.html" TargetMode="External"/><Relationship Id="rId9" Type="http://schemas.openxmlformats.org/officeDocument/2006/relationships/hyperlink" Target="http://rsicc.ornl.gov/Catalog.aspx?c=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73200"/>
            <a:ext cx="7772400" cy="1981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Planning and Response Tools </a:t>
            </a:r>
            <a:br>
              <a:rPr lang="en-US" sz="4000" b="1" dirty="0" smtClean="0"/>
            </a:br>
            <a:r>
              <a:rPr lang="en-US" sz="4000" b="1" dirty="0" smtClean="0"/>
              <a:t>for a Radiation Emergency</a:t>
            </a:r>
            <a:endParaRPr lang="en-US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3530600"/>
            <a:ext cx="8585200" cy="3032246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en-US" sz="2400" dirty="0" smtClean="0"/>
              <a:t>Ed Waller, PhD, </a:t>
            </a:r>
            <a:r>
              <a:rPr lang="en-US" sz="2400" dirty="0" err="1" smtClean="0"/>
              <a:t>PEng</a:t>
            </a:r>
            <a:r>
              <a:rPr lang="en-US" sz="2400" dirty="0" smtClean="0"/>
              <a:t>, CAIH, CHP</a:t>
            </a:r>
          </a:p>
          <a:p>
            <a:pPr algn="ctr" eaLnBrk="1" hangingPunct="1"/>
            <a:r>
              <a:rPr lang="en-US" sz="2200" dirty="0" smtClean="0"/>
              <a:t>Professor</a:t>
            </a:r>
          </a:p>
          <a:p>
            <a:pPr algn="ctr" eaLnBrk="1" hangingPunct="1"/>
            <a:r>
              <a:rPr lang="en-US" sz="2200" dirty="0" smtClean="0"/>
              <a:t>NSERC Industrial Research Chair in Health Physics and Environmental Safety</a:t>
            </a:r>
          </a:p>
          <a:p>
            <a:pPr algn="ctr" eaLnBrk="1" hangingPunct="1"/>
            <a:r>
              <a:rPr lang="en-US" sz="2200" dirty="0" smtClean="0"/>
              <a:t>University of Ontario Institute of Technology</a:t>
            </a:r>
          </a:p>
          <a:p>
            <a:pPr algn="ctr" eaLnBrk="1" hangingPunct="1"/>
            <a:endParaRPr lang="en-US" sz="2200" dirty="0" smtClean="0"/>
          </a:p>
          <a:p>
            <a:pPr algn="ctr" eaLnBrk="1" hangingPunct="1"/>
            <a:endParaRPr lang="en-US" sz="2200" dirty="0" smtClean="0"/>
          </a:p>
          <a:p>
            <a:pPr algn="ctr" eaLnBrk="1" hangingPunct="1"/>
            <a:endParaRPr lang="en-US" sz="2200" dirty="0" smtClean="0"/>
          </a:p>
          <a:p>
            <a:pPr algn="l"/>
            <a:r>
              <a:rPr lang="en-US" sz="1500" i="1" dirty="0" smtClean="0"/>
              <a:t>Presented at the Centers for Disease Control and Prevention, Atlanta, Georgia, 23 March 2011</a:t>
            </a:r>
          </a:p>
          <a:p>
            <a:pPr algn="ctr" eaLnBrk="1" hangingPunct="1"/>
            <a:endParaRPr lang="en-US" sz="2200" dirty="0" smtClean="0"/>
          </a:p>
        </p:txBody>
      </p:sp>
      <p:pic>
        <p:nvPicPr>
          <p:cNvPr id="5" name="Picture 4" descr="UOIT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99" y="5130800"/>
            <a:ext cx="3105912" cy="914400"/>
          </a:xfrm>
          <a:prstGeom prst="rect">
            <a:avLst/>
          </a:prstGeom>
        </p:spPr>
      </p:pic>
      <p:pic>
        <p:nvPicPr>
          <p:cNvPr id="46081" name="Picture 1" descr="Briding the Gaps: Public Health and Radiation Emergency Preparedness 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88900"/>
            <a:ext cx="8928100" cy="140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1500" cy="48560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First-on-the-Scene</a:t>
            </a:r>
          </a:p>
          <a:p>
            <a:r>
              <a:rPr lang="en-US" dirty="0" err="1" smtClean="0"/>
              <a:t>CBRNe</a:t>
            </a:r>
            <a:r>
              <a:rPr lang="en-US" dirty="0" smtClean="0"/>
              <a:t> Responders</a:t>
            </a:r>
          </a:p>
          <a:p>
            <a:r>
              <a:rPr lang="en-US" dirty="0" smtClean="0"/>
              <a:t>Incident Commanders</a:t>
            </a:r>
          </a:p>
          <a:p>
            <a:r>
              <a:rPr lang="en-US" dirty="0" smtClean="0"/>
              <a:t>Health Physics Reach-Back</a:t>
            </a:r>
          </a:p>
          <a:p>
            <a:r>
              <a:rPr lang="en-US" dirty="0" smtClean="0"/>
              <a:t>Hospital Emergency Services</a:t>
            </a:r>
          </a:p>
          <a:p>
            <a:r>
              <a:rPr lang="en-US" dirty="0" smtClean="0"/>
              <a:t>Radiation </a:t>
            </a:r>
            <a:r>
              <a:rPr lang="en-US" dirty="0" err="1" smtClean="0"/>
              <a:t>Biodosimetry</a:t>
            </a:r>
            <a:endParaRPr lang="en-US" dirty="0" smtClean="0"/>
          </a:p>
          <a:p>
            <a:r>
              <a:rPr lang="en-US" dirty="0" smtClean="0"/>
              <a:t>Law Enforcement (forensic criminal investigation)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/>
          </a:p>
        </p:txBody>
      </p:sp>
      <p:grpSp>
        <p:nvGrpSpPr>
          <p:cNvPr id="12" name="Group 11" descr="nuclear incident to&#10;CBRNe responders/first on the scene&#10;Incident Commanders/Health physics support&#10;Hospital Emergency services&#10;Radiation Biodosimetry"/>
          <p:cNvGrpSpPr/>
          <p:nvPr/>
        </p:nvGrpSpPr>
        <p:grpSpPr>
          <a:xfrm>
            <a:off x="4524357" y="1524000"/>
            <a:ext cx="4439977" cy="5334000"/>
            <a:chOff x="4524357" y="1524000"/>
            <a:chExt cx="4439977" cy="533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14087" r="13690"/>
            <a:stretch>
              <a:fillRect/>
            </a:stretch>
          </p:blipFill>
          <p:spPr bwMode="auto">
            <a:xfrm>
              <a:off x="4524357" y="1524000"/>
              <a:ext cx="4439977" cy="43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 l="53053" t="20119"/>
            <a:stretch>
              <a:fillRect/>
            </a:stretch>
          </p:blipFill>
          <p:spPr bwMode="auto">
            <a:xfrm>
              <a:off x="6248400" y="5545137"/>
              <a:ext cx="1026759" cy="1312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8015995" y="1574800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Forensics</a:t>
            </a:r>
            <a:endParaRPr lang="en-US" sz="1000" b="1" dirty="0"/>
          </a:p>
        </p:txBody>
      </p:sp>
      <p:sp>
        <p:nvSpPr>
          <p:cNvPr id="10" name="Freeform 9"/>
          <p:cNvSpPr/>
          <p:nvPr/>
        </p:nvSpPr>
        <p:spPr>
          <a:xfrm>
            <a:off x="7213600" y="1854200"/>
            <a:ext cx="1231900" cy="3568700"/>
          </a:xfrm>
          <a:custGeom>
            <a:avLst/>
            <a:gdLst>
              <a:gd name="connsiteX0" fmla="*/ 1231900 w 1231900"/>
              <a:gd name="connsiteY0" fmla="*/ 0 h 3568700"/>
              <a:gd name="connsiteX1" fmla="*/ 1231900 w 1231900"/>
              <a:gd name="connsiteY1" fmla="*/ 1447800 h 3568700"/>
              <a:gd name="connsiteX2" fmla="*/ 0 w 1231900"/>
              <a:gd name="connsiteY2" fmla="*/ 3568700 h 35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900" h="3568700">
                <a:moveTo>
                  <a:pt x="1231900" y="0"/>
                </a:moveTo>
                <a:lnTo>
                  <a:pt x="1231900" y="1447800"/>
                </a:lnTo>
                <a:lnTo>
                  <a:pt x="0" y="3568700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&quot;_&quot;"/>
          <p:cNvPicPr>
            <a:picLocks noChangeAspect="1" noChangeArrowheads="1"/>
          </p:cNvPicPr>
          <p:nvPr/>
        </p:nvPicPr>
        <p:blipFill>
          <a:blip r:embed="rId4"/>
          <a:srcRect l="53226" t="6339" r="40566" b="57435"/>
          <a:stretch>
            <a:fillRect/>
          </a:stretch>
        </p:blipFill>
        <p:spPr bwMode="auto">
          <a:xfrm>
            <a:off x="8432800" y="6218381"/>
            <a:ext cx="55418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&amp;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 tools</a:t>
            </a:r>
          </a:p>
          <a:p>
            <a:pPr lvl="1"/>
            <a:r>
              <a:rPr lang="en-US" dirty="0" smtClean="0"/>
              <a:t>Detect radiation</a:t>
            </a:r>
          </a:p>
          <a:p>
            <a:pPr lvl="1"/>
            <a:r>
              <a:rPr lang="en-US" dirty="0" smtClean="0"/>
              <a:t>Quantify radiation exposure</a:t>
            </a:r>
          </a:p>
          <a:p>
            <a:pPr lvl="1"/>
            <a:r>
              <a:rPr lang="en-US" dirty="0" smtClean="0"/>
              <a:t>Quantify radiation dose</a:t>
            </a:r>
          </a:p>
          <a:p>
            <a:r>
              <a:rPr lang="en-US" dirty="0" smtClean="0"/>
              <a:t>Software tools</a:t>
            </a:r>
          </a:p>
          <a:p>
            <a:pPr lvl="1"/>
            <a:r>
              <a:rPr lang="en-US" dirty="0" smtClean="0"/>
              <a:t>Extent of condition</a:t>
            </a:r>
          </a:p>
          <a:p>
            <a:pPr lvl="1"/>
            <a:r>
              <a:rPr lang="en-US" dirty="0" smtClean="0"/>
              <a:t>Triage decisions</a:t>
            </a:r>
          </a:p>
          <a:p>
            <a:pPr lvl="1"/>
            <a:r>
              <a:rPr lang="en-US" dirty="0" smtClean="0"/>
              <a:t>Treatment assistance</a:t>
            </a:r>
          </a:p>
          <a:p>
            <a:pPr lvl="1"/>
            <a:r>
              <a:rPr lang="en-US" dirty="0" smtClean="0"/>
              <a:t>Dose assessment</a:t>
            </a:r>
          </a:p>
          <a:p>
            <a:pPr lvl="1"/>
            <a:r>
              <a:rPr lang="en-US" dirty="0" smtClean="0"/>
              <a:t>Recording</a:t>
            </a:r>
          </a:p>
          <a:p>
            <a:pPr lvl="1"/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520879" y="3781766"/>
            <a:ext cx="4038600" cy="22717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Software Application Categories</a:t>
            </a:r>
          </a:p>
          <a:p>
            <a:pPr lvl="1"/>
            <a:r>
              <a:rPr lang="en-US" sz="1800" dirty="0" smtClean="0"/>
              <a:t>Medical Triage</a:t>
            </a:r>
          </a:p>
          <a:p>
            <a:pPr lvl="1"/>
            <a:r>
              <a:rPr lang="en-US" sz="1800" dirty="0" smtClean="0"/>
              <a:t>Medical Treatment</a:t>
            </a:r>
          </a:p>
          <a:p>
            <a:pPr lvl="1"/>
            <a:r>
              <a:rPr lang="en-US" sz="1800" dirty="0" smtClean="0"/>
              <a:t>Hazard Prediction</a:t>
            </a:r>
          </a:p>
          <a:p>
            <a:pPr lvl="1"/>
            <a:r>
              <a:rPr lang="en-US" sz="1800" dirty="0" err="1" smtClean="0"/>
              <a:t>Dosimetry</a:t>
            </a:r>
            <a:endParaRPr lang="en-US" sz="1800" dirty="0" smtClean="0"/>
          </a:p>
          <a:p>
            <a:pPr lvl="1"/>
            <a:r>
              <a:rPr lang="en-US" sz="1800" dirty="0" smtClean="0"/>
              <a:t>Training</a:t>
            </a: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/>
          </a:p>
        </p:txBody>
      </p:sp>
      <p:grpSp>
        <p:nvGrpSpPr>
          <p:cNvPr id="21" name="Group 20" descr="various radiation detection tools"/>
          <p:cNvGrpSpPr/>
          <p:nvPr/>
        </p:nvGrpSpPr>
        <p:grpSpPr>
          <a:xfrm>
            <a:off x="4862807" y="1359135"/>
            <a:ext cx="3798593" cy="2018506"/>
            <a:chOff x="4862807" y="1359135"/>
            <a:chExt cx="3798593" cy="2018506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9439" y="1562100"/>
              <a:ext cx="1131147" cy="176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C:\Users\Virendra\Desktop\prm151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00850" y="1485900"/>
              <a:ext cx="79513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82943">
              <a:off x="7919388" y="1359135"/>
              <a:ext cx="672634" cy="99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1776" y="2273300"/>
              <a:ext cx="809624" cy="105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7" descr="C:\Users\Virendra\Desktop\cdv715-new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364562">
              <a:off x="4976661" y="2668853"/>
              <a:ext cx="859137" cy="55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C:\Users\Virendra\Desktop\rad60_b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545546">
              <a:off x="4862807" y="1670836"/>
              <a:ext cx="795918" cy="53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5000" r="25000"/>
            <a:stretch>
              <a:fillRect/>
            </a:stretch>
          </p:blipFill>
          <p:spPr bwMode="auto">
            <a:xfrm rot="19553857">
              <a:off x="6850856" y="2737673"/>
              <a:ext cx="390338" cy="58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1" descr="&quot;_&quot;"/>
          <p:cNvPicPr>
            <a:picLocks noChangeAspect="1" noChangeArrowheads="1"/>
          </p:cNvPicPr>
          <p:nvPr/>
        </p:nvPicPr>
        <p:blipFill>
          <a:blip r:embed="rId9"/>
          <a:srcRect l="60676" t="6339" r="32910" b="57435"/>
          <a:stretch>
            <a:fillRect/>
          </a:stretch>
        </p:blipFill>
        <p:spPr bwMode="auto">
          <a:xfrm>
            <a:off x="8432800" y="6218382"/>
            <a:ext cx="57265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Software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983" y="6435524"/>
            <a:ext cx="8229600" cy="4224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00" dirty="0" smtClean="0"/>
              <a:t>“</a:t>
            </a:r>
            <a:r>
              <a:rPr lang="en-CA" sz="900" dirty="0" smtClean="0"/>
              <a:t>Overview of Hazard Assessment and Emergency Planning Software of Use to RN First Responders”, </a:t>
            </a:r>
            <a:r>
              <a:rPr lang="en-CA" sz="900" u="sng" dirty="0" smtClean="0"/>
              <a:t>Waller, E.J.</a:t>
            </a:r>
            <a:r>
              <a:rPr lang="en-CA" sz="900" dirty="0" smtClean="0"/>
              <a:t>, Millage, Blakely, Ross, Mercier, </a:t>
            </a:r>
            <a:r>
              <a:rPr lang="en-CA" sz="900" dirty="0" err="1" smtClean="0"/>
              <a:t>Sandgren</a:t>
            </a:r>
            <a:r>
              <a:rPr lang="en-CA" sz="900" dirty="0" smtClean="0"/>
              <a:t>, Levine, Dickerson, </a:t>
            </a:r>
            <a:r>
              <a:rPr lang="en-CA" sz="900" dirty="0" err="1" smtClean="0"/>
              <a:t>Nemhauser</a:t>
            </a:r>
            <a:r>
              <a:rPr lang="en-CA" sz="900" dirty="0" smtClean="0"/>
              <a:t>, </a:t>
            </a:r>
            <a:r>
              <a:rPr lang="en-CA" sz="900" dirty="0" err="1" smtClean="0"/>
              <a:t>Nasstrom</a:t>
            </a:r>
            <a:r>
              <a:rPr lang="en-CA" sz="900" dirty="0" smtClean="0"/>
              <a:t>, Sugiyama, </a:t>
            </a:r>
            <a:r>
              <a:rPr lang="en-CA" sz="900" dirty="0" err="1" smtClean="0"/>
              <a:t>Homann</a:t>
            </a:r>
            <a:r>
              <a:rPr lang="en-CA" sz="900" dirty="0" smtClean="0"/>
              <a:t>, </a:t>
            </a:r>
            <a:r>
              <a:rPr lang="en-CA" sz="900" dirty="0" err="1" smtClean="0"/>
              <a:t>Buddemeier</a:t>
            </a:r>
            <a:r>
              <a:rPr lang="en-CA" sz="900" dirty="0" smtClean="0"/>
              <a:t>, Curling and </a:t>
            </a:r>
            <a:r>
              <a:rPr lang="en-CA" sz="900" dirty="0" err="1" smtClean="0"/>
              <a:t>Disraelly</a:t>
            </a:r>
            <a:r>
              <a:rPr lang="en-CA" sz="900" dirty="0" smtClean="0"/>
              <a:t>, Health Phys, Vol. 97, No. 2, pp. 145-156, 2009.</a:t>
            </a:r>
            <a:endParaRPr lang="en-US" sz="900" dirty="0" smtClean="0"/>
          </a:p>
          <a:p>
            <a:pPr>
              <a:buNone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2050" name="Picture 2" descr="examples/categories of software tools:&#10;acronym&#10;title&#10;application categories&#10;end-user catego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569" y="1440298"/>
            <a:ext cx="6817740" cy="50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&quot;_&quot;"/>
          <p:cNvPicPr>
            <a:picLocks noChangeAspect="1" noChangeArrowheads="1"/>
          </p:cNvPicPr>
          <p:nvPr/>
        </p:nvPicPr>
        <p:blipFill>
          <a:blip r:embed="rId3"/>
          <a:srcRect l="68641" t="6339" r="24635" b="57435"/>
          <a:stretch>
            <a:fillRect/>
          </a:stretch>
        </p:blipFill>
        <p:spPr bwMode="auto">
          <a:xfrm>
            <a:off x="8423564" y="6227615"/>
            <a:ext cx="60036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14" name="Picture 1" descr="&quot;_&quot;"/>
          <p:cNvPicPr>
            <a:picLocks noChangeAspect="1" noChangeArrowheads="1"/>
          </p:cNvPicPr>
          <p:nvPr/>
        </p:nvPicPr>
        <p:blipFill>
          <a:blip r:embed="rId2"/>
          <a:srcRect l="76192" t="6339" r="16980" b="57435"/>
          <a:stretch>
            <a:fillRect/>
          </a:stretch>
        </p:blipFill>
        <p:spPr bwMode="auto">
          <a:xfrm>
            <a:off x="8405091" y="6227616"/>
            <a:ext cx="60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medical management flow chart to handle people:&#10;determing if decon is required and if treatment is necess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850" y="1409700"/>
            <a:ext cx="365647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 Importance to the </a:t>
            </a:r>
            <a:br>
              <a:rPr lang="en-US" dirty="0" smtClean="0"/>
            </a:br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the person injured?</a:t>
            </a:r>
          </a:p>
          <a:p>
            <a:pPr lvl="1"/>
            <a:r>
              <a:rPr lang="en-US" dirty="0" smtClean="0"/>
              <a:t>Treat this first (without compromising position)</a:t>
            </a:r>
          </a:p>
          <a:p>
            <a:r>
              <a:rPr lang="en-US" dirty="0" smtClean="0"/>
              <a:t>Is the person contaminated?</a:t>
            </a:r>
          </a:p>
          <a:p>
            <a:pPr lvl="1"/>
            <a:r>
              <a:rPr lang="en-US" dirty="0" smtClean="0"/>
              <a:t>External, internal or both?</a:t>
            </a:r>
          </a:p>
          <a:p>
            <a:r>
              <a:rPr lang="en-US" dirty="0" smtClean="0"/>
              <a:t>If external, decontaminated and re-assess</a:t>
            </a:r>
          </a:p>
          <a:p>
            <a:pPr lvl="1"/>
            <a:r>
              <a:rPr lang="en-US" dirty="0" err="1" smtClean="0"/>
              <a:t>Dosimetry</a:t>
            </a:r>
            <a:r>
              <a:rPr lang="en-US" dirty="0" smtClean="0"/>
              <a:t> estimate</a:t>
            </a:r>
          </a:p>
          <a:p>
            <a:r>
              <a:rPr lang="en-US" dirty="0" smtClean="0"/>
              <a:t>If internal, what is isotope &amp; activity?</a:t>
            </a:r>
          </a:p>
          <a:p>
            <a:pPr lvl="1"/>
            <a:r>
              <a:rPr lang="en-US" dirty="0" smtClean="0"/>
              <a:t>Triage internal contamination</a:t>
            </a:r>
          </a:p>
          <a:p>
            <a:pPr lvl="1"/>
            <a:r>
              <a:rPr lang="en-US" dirty="0" err="1" smtClean="0"/>
              <a:t>Dosimetry</a:t>
            </a:r>
            <a:r>
              <a:rPr lang="en-US" dirty="0" smtClean="0"/>
              <a:t> assessment</a:t>
            </a:r>
          </a:p>
          <a:p>
            <a:pPr lvl="1"/>
            <a:r>
              <a:rPr lang="en-US" dirty="0" smtClean="0"/>
              <a:t>Long term care &amp; risk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10" name="Picture 1" descr="&quot;_&quot;"/>
          <p:cNvPicPr>
            <a:picLocks noChangeAspect="1" noChangeArrowheads="1"/>
          </p:cNvPicPr>
          <p:nvPr/>
        </p:nvPicPr>
        <p:blipFill>
          <a:blip r:embed="rId2"/>
          <a:srcRect l="83848" t="6339" r="9116" b="57435"/>
          <a:stretch>
            <a:fillRect/>
          </a:stretch>
        </p:blipFill>
        <p:spPr bwMode="auto">
          <a:xfrm>
            <a:off x="8395855" y="6229931"/>
            <a:ext cx="62807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AFRRI Tools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0942" y="6351608"/>
            <a:ext cx="8229600" cy="506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AFRRI = Armed Forces Radiobiology Research Institute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15</a:t>
            </a:fld>
            <a:endParaRPr kumimoji="0" lang="en-US"/>
          </a:p>
        </p:txBody>
      </p:sp>
      <p:grpSp>
        <p:nvGrpSpPr>
          <p:cNvPr id="11" name="Group 10" descr="Armed Forces Radiobiology Reserach Institute website:&#10;left: biodosimetry tools&#10;right: emergency response resources"/>
          <p:cNvGrpSpPr/>
          <p:nvPr/>
        </p:nvGrpSpPr>
        <p:grpSpPr>
          <a:xfrm>
            <a:off x="0" y="1358901"/>
            <a:ext cx="9144000" cy="5105399"/>
            <a:chOff x="0" y="1358901"/>
            <a:chExt cx="9144000" cy="51053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6938" y="1358901"/>
              <a:ext cx="4537062" cy="510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60464"/>
              <a:ext cx="4524387" cy="509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4"/>
          <a:srcRect l="90987" t="6339" r="1875" b="57435"/>
          <a:stretch>
            <a:fillRect/>
          </a:stretch>
        </p:blipFill>
        <p:spPr bwMode="auto">
          <a:xfrm>
            <a:off x="8386617" y="6246090"/>
            <a:ext cx="63730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16</a:t>
            </a:fld>
            <a:endParaRPr kumimoji="0" lang="en-US"/>
          </a:p>
        </p:txBody>
      </p:sp>
      <p:grpSp>
        <p:nvGrpSpPr>
          <p:cNvPr id="15" name="Group 14" descr="worksheet examples of medical records; flowchart; biodosimetry; appendix information"/>
          <p:cNvGrpSpPr/>
          <p:nvPr/>
        </p:nvGrpSpPr>
        <p:grpSpPr>
          <a:xfrm>
            <a:off x="142734" y="64655"/>
            <a:ext cx="8374069" cy="6737929"/>
            <a:chOff x="142734" y="64655"/>
            <a:chExt cx="8374069" cy="673792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734" y="73892"/>
              <a:ext cx="2741323" cy="3165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3940" y="3334329"/>
              <a:ext cx="2643942" cy="34682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936" y="3325093"/>
              <a:ext cx="2619968" cy="3477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5395" y="3315856"/>
              <a:ext cx="2651408" cy="34867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19870" y="64655"/>
              <a:ext cx="2378074" cy="31668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" name="Picture 1" descr="&quot;_&quot;"/>
          <p:cNvPicPr>
            <a:picLocks noChangeAspect="1" noChangeArrowheads="1"/>
          </p:cNvPicPr>
          <p:nvPr/>
        </p:nvPicPr>
        <p:blipFill>
          <a:blip r:embed="rId7"/>
          <a:srcRect l="83848" t="6339" r="9116" b="57435"/>
          <a:stretch>
            <a:fillRect/>
          </a:stretch>
        </p:blipFill>
        <p:spPr bwMode="auto">
          <a:xfrm>
            <a:off x="8395855" y="6229931"/>
            <a:ext cx="62807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44444" y="347133"/>
            <a:ext cx="3330223" cy="2678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FRAT tool assists triage and treatment using </a:t>
            </a:r>
            <a:r>
              <a:rPr lang="en-US" sz="1400" dirty="0" err="1" smtClean="0"/>
              <a:t>multiparameter</a:t>
            </a:r>
            <a:r>
              <a:rPr lang="en-US" sz="1400" dirty="0" smtClean="0"/>
              <a:t> </a:t>
            </a:r>
            <a:r>
              <a:rPr lang="en-US" sz="1400" dirty="0" err="1" smtClean="0"/>
              <a:t>biodosimetry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BAT software tool assists radiation dose prediction using lymphocytes, lymphocyte depletion and on-set of emesis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Tools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8704" y="6416040"/>
            <a:ext cx="8229600" cy="441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CDC = Centers for Disease Control and Prevention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17</a:t>
            </a:fld>
            <a:endParaRPr kumimoji="0" lang="en-US" dirty="0"/>
          </a:p>
        </p:txBody>
      </p:sp>
      <p:grpSp>
        <p:nvGrpSpPr>
          <p:cNvPr id="11" name="Group 10" descr="left: CDC website - Radiological terrorism: a tool kit&#10;top right: Radiological Terrorism tool kit&#10;bottom right: stuff found inside of Radiological Terrorism tool kit"/>
          <p:cNvGrpSpPr/>
          <p:nvPr/>
        </p:nvGrpSpPr>
        <p:grpSpPr>
          <a:xfrm>
            <a:off x="441326" y="1449832"/>
            <a:ext cx="8554846" cy="5027341"/>
            <a:chOff x="441326" y="1449832"/>
            <a:chExt cx="8554846" cy="5027341"/>
          </a:xfrm>
        </p:grpSpPr>
        <p:pic>
          <p:nvPicPr>
            <p:cNvPr id="1028" name="Picture 4" descr="D:\Journal Papers and Reports\C.25 CDC Bridging the Gap\Resources\DSC04149 (Medium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4008" y="3510152"/>
              <a:ext cx="3797300" cy="2847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326" y="1449832"/>
              <a:ext cx="4527490" cy="502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D:\Journal Papers and Reports\C.25 CDC Bridging the Gap\Resources\DSC04144 (Medium).JPG"/>
            <p:cNvPicPr>
              <a:picLocks noChangeAspect="1" noChangeArrowheads="1"/>
            </p:cNvPicPr>
            <p:nvPr/>
          </p:nvPicPr>
          <p:blipFill>
            <a:blip r:embed="rId4"/>
            <a:srcRect t="20000" b="23111"/>
            <a:stretch>
              <a:fillRect/>
            </a:stretch>
          </p:blipFill>
          <p:spPr bwMode="auto">
            <a:xfrm>
              <a:off x="5046472" y="1677416"/>
              <a:ext cx="3949700" cy="1685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1" descr="&quot;_&quot;"/>
          <p:cNvPicPr>
            <a:picLocks noChangeAspect="1" noChangeArrowheads="1"/>
          </p:cNvPicPr>
          <p:nvPr/>
        </p:nvPicPr>
        <p:blipFill>
          <a:blip r:embed="rId5"/>
          <a:srcRect l="76192" t="6339" r="16980" b="57435"/>
          <a:stretch>
            <a:fillRect/>
          </a:stretch>
        </p:blipFill>
        <p:spPr bwMode="auto">
          <a:xfrm>
            <a:off x="8405091" y="6227616"/>
            <a:ext cx="60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HHS Tools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3360" y="6449568"/>
            <a:ext cx="8229600" cy="40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HHS = US Department of Health and Human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18</a:t>
            </a:fld>
            <a:endParaRPr kumimoji="0" lang="en-US"/>
          </a:p>
        </p:txBody>
      </p:sp>
      <p:grpSp>
        <p:nvGrpSpPr>
          <p:cNvPr id="12" name="Group 11" descr="left: HHS website - Radiation Emergency Medical Management&#10;right: smartphone application"/>
          <p:cNvGrpSpPr/>
          <p:nvPr/>
        </p:nvGrpSpPr>
        <p:grpSpPr>
          <a:xfrm>
            <a:off x="712637" y="1456479"/>
            <a:ext cx="8071210" cy="5095722"/>
            <a:chOff x="712637" y="1456479"/>
            <a:chExt cx="8071210" cy="5095722"/>
          </a:xfrm>
        </p:grpSpPr>
        <p:pic>
          <p:nvPicPr>
            <p:cNvPr id="1029" name="Picture 5" descr="D:\Journal Papers and Reports\C.25 CDC Bridging the Gap\Resources\DSC04161 (Medium).JPG"/>
            <p:cNvPicPr>
              <a:picLocks noChangeAspect="1" noChangeArrowheads="1"/>
            </p:cNvPicPr>
            <p:nvPr/>
          </p:nvPicPr>
          <p:blipFill>
            <a:blip r:embed="rId2">
              <a:lum bright="10000" contrast="10000"/>
            </a:blip>
            <a:srcRect l="19111" t="4833" r="11778" b="6667"/>
            <a:stretch>
              <a:fillRect/>
            </a:stretch>
          </p:blipFill>
          <p:spPr bwMode="auto">
            <a:xfrm>
              <a:off x="5799347" y="1456479"/>
              <a:ext cx="2984500" cy="5095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2637" y="1474402"/>
              <a:ext cx="4480465" cy="504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" descr="&quot;_&quot;"/>
          <p:cNvPicPr>
            <a:picLocks noChangeAspect="1" noChangeArrowheads="1"/>
          </p:cNvPicPr>
          <p:nvPr/>
        </p:nvPicPr>
        <p:blipFill>
          <a:blip r:embed="rId4"/>
          <a:srcRect l="68641" t="6339" r="24635" b="57435"/>
          <a:stretch>
            <a:fillRect/>
          </a:stretch>
        </p:blipFill>
        <p:spPr bwMode="auto">
          <a:xfrm>
            <a:off x="8423564" y="6227615"/>
            <a:ext cx="60036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REAC/TS 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2816" y="6477000"/>
            <a:ext cx="8229600" cy="38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REAC/TS = Radiation Emergency Assistance Center/Training Site</a:t>
            </a:r>
          </a:p>
        </p:txBody>
      </p:sp>
      <p:grpSp>
        <p:nvGrpSpPr>
          <p:cNvPr id="9" name="Group 8" descr="left: REAC/TS website&#10;right: Guidance for Radiation Accident Management website"/>
          <p:cNvGrpSpPr/>
          <p:nvPr/>
        </p:nvGrpSpPr>
        <p:grpSpPr>
          <a:xfrm>
            <a:off x="623066" y="1500384"/>
            <a:ext cx="7975989" cy="4987366"/>
            <a:chOff x="623066" y="1500384"/>
            <a:chExt cx="7975989" cy="498736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3066" y="1500384"/>
              <a:ext cx="4501026" cy="498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 l="940" t="15204" r="42358" b="2659"/>
            <a:stretch>
              <a:fillRect/>
            </a:stretch>
          </p:blipFill>
          <p:spPr bwMode="auto">
            <a:xfrm>
              <a:off x="5698836" y="1634836"/>
              <a:ext cx="2900219" cy="46551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4"/>
          <a:srcRect l="60676" t="6339" r="32910" b="57435"/>
          <a:stretch>
            <a:fillRect/>
          </a:stretch>
        </p:blipFill>
        <p:spPr bwMode="auto">
          <a:xfrm>
            <a:off x="8432800" y="6218382"/>
            <a:ext cx="57265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n-US" sz="1800" dirty="0" smtClean="0"/>
              <a:t>“</a:t>
            </a:r>
            <a:r>
              <a:rPr lang="en-US" sz="1800" b="1" dirty="0" smtClean="0"/>
              <a:t>Security forces are taking "very seriously" the risk of a possible terrorist attack using radioactive agents.</a:t>
            </a:r>
            <a:r>
              <a:rPr lang="en-US" sz="1800" dirty="0" smtClean="0"/>
              <a:t>”</a:t>
            </a:r>
            <a:br>
              <a:rPr lang="en-US" sz="1800" dirty="0" smtClean="0"/>
            </a:br>
            <a:r>
              <a:rPr lang="en-US" sz="1800" i="1" dirty="0" smtClean="0"/>
              <a:t>Jacqui Smith, British Home Secretary, 2007</a:t>
            </a:r>
          </a:p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b="1" dirty="0" smtClean="0"/>
              <a:t>A dirty bomb attack against a major Western city </a:t>
            </a:r>
            <a:br>
              <a:rPr lang="en-US" sz="1800" b="1" dirty="0" smtClean="0"/>
            </a:br>
            <a:r>
              <a:rPr lang="en-US" sz="1800" b="1" dirty="0" smtClean="0"/>
              <a:t>is just a matter of time</a:t>
            </a:r>
            <a:r>
              <a:rPr lang="en-US" sz="1800" dirty="0" smtClean="0"/>
              <a:t>”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i="1" dirty="0" smtClean="0"/>
              <a:t>UK Security Service: MI5, Dame Elizabeth </a:t>
            </a:r>
            <a:r>
              <a:rPr lang="en-US" sz="1800" i="1" dirty="0" err="1" smtClean="0"/>
              <a:t>Manningham-Buller</a:t>
            </a: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 lvl="0">
              <a:buNone/>
            </a:pPr>
            <a:r>
              <a:rPr lang="en-US" sz="1800" dirty="0" smtClean="0"/>
              <a:t>“It’s not </a:t>
            </a:r>
            <a:r>
              <a:rPr lang="en-US" sz="1800" b="1" dirty="0" smtClean="0"/>
              <a:t>if</a:t>
            </a:r>
            <a:r>
              <a:rPr lang="en-US" sz="1800" dirty="0" smtClean="0"/>
              <a:t> a dirty bomb will go off; it’s </a:t>
            </a:r>
            <a:r>
              <a:rPr lang="en-US" sz="1800" b="1" dirty="0" smtClean="0"/>
              <a:t>when</a:t>
            </a:r>
            <a:r>
              <a:rPr lang="en-US" sz="1800" dirty="0" smtClean="0"/>
              <a:t>” </a:t>
            </a:r>
            <a:br>
              <a:rPr lang="en-US" sz="1800" dirty="0" smtClean="0"/>
            </a:br>
            <a:r>
              <a:rPr lang="en-US" sz="1800" dirty="0" smtClean="0"/>
              <a:t>                                  </a:t>
            </a:r>
            <a:r>
              <a:rPr lang="en-US" sz="1800" i="1" dirty="0" smtClean="0"/>
              <a:t>V.E. Anderson, California Dept of Public Health</a:t>
            </a:r>
          </a:p>
          <a:p>
            <a:pPr lvl="0" algn="r">
              <a:buNone/>
            </a:pPr>
            <a:r>
              <a:rPr lang="en-US" sz="2400" b="1" dirty="0" smtClean="0"/>
              <a:t>“</a:t>
            </a:r>
            <a:r>
              <a:rPr lang="en-US" sz="1800" b="1" dirty="0" smtClean="0"/>
              <a:t>We cannot train everyone to a health physicist level”                </a:t>
            </a:r>
          </a:p>
          <a:p>
            <a:pPr lvl="0" algn="r">
              <a:buNone/>
            </a:pPr>
            <a:r>
              <a:rPr lang="en-US" sz="1800" i="1" dirty="0" smtClean="0"/>
              <a:t>Rob Ingram, FDNY Chief WMD</a:t>
            </a:r>
          </a:p>
          <a:p>
            <a:pPr lvl="0">
              <a:buNone/>
            </a:pPr>
            <a:endParaRPr lang="en-US" sz="1800" i="1" dirty="0" smtClean="0"/>
          </a:p>
          <a:p>
            <a:pPr marL="0" lvl="0" indent="0" algn="r">
              <a:spcBef>
                <a:spcPct val="0"/>
              </a:spcBef>
              <a:buNone/>
              <a:defRPr/>
            </a:pPr>
            <a:r>
              <a:rPr lang="en-US" sz="1800" b="1" dirty="0" smtClean="0"/>
              <a:t>Individual dose assessment </a:t>
            </a:r>
            <a:r>
              <a:rPr lang="en-US" sz="1800" dirty="0" smtClean="0"/>
              <a:t>in the early phase of a terrorist attack is currently </a:t>
            </a:r>
            <a:r>
              <a:rPr lang="en-US" sz="1800" b="1" dirty="0" smtClean="0"/>
              <a:t>not possible</a:t>
            </a:r>
            <a:r>
              <a:rPr lang="en-US" sz="1800" dirty="0" smtClean="0"/>
              <a:t>.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en-US" sz="1800" i="1" dirty="0" smtClean="0"/>
              <a:t>US Department of Homeland Security</a:t>
            </a:r>
          </a:p>
          <a:p>
            <a:pPr lvl="0">
              <a:buNone/>
            </a:pPr>
            <a:endParaRPr lang="en-US" sz="1800" i="1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14" name="Picture 2" descr="&quot;_&quot;"/>
          <p:cNvPicPr>
            <a:picLocks noChangeAspect="1" noChangeArrowheads="1"/>
          </p:cNvPicPr>
          <p:nvPr/>
        </p:nvPicPr>
        <p:blipFill>
          <a:blip r:embed="rId2"/>
          <a:srcRect r="23526"/>
          <a:stretch>
            <a:fillRect/>
          </a:stretch>
        </p:blipFill>
        <p:spPr bwMode="auto">
          <a:xfrm>
            <a:off x="8477826" y="6207417"/>
            <a:ext cx="472213" cy="50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TMT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/>
          </a:p>
        </p:txBody>
      </p:sp>
      <p:grpSp>
        <p:nvGrpSpPr>
          <p:cNvPr id="7" name="Group 6" descr="left: TMT Handbook cover&#10;right: flow diagram of triage, monitor and treatment of people"/>
          <p:cNvGrpSpPr/>
          <p:nvPr/>
        </p:nvGrpSpPr>
        <p:grpSpPr>
          <a:xfrm>
            <a:off x="246064" y="1612900"/>
            <a:ext cx="8711012" cy="4889500"/>
            <a:chOff x="246064" y="1612900"/>
            <a:chExt cx="8711012" cy="48895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9554" y="2133600"/>
              <a:ext cx="5217522" cy="347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064" y="1612900"/>
              <a:ext cx="3422114" cy="488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" descr="&quot;_&quot;"/>
          <p:cNvPicPr>
            <a:picLocks noChangeAspect="1" noChangeArrowheads="1"/>
          </p:cNvPicPr>
          <p:nvPr/>
        </p:nvPicPr>
        <p:blipFill>
          <a:blip r:embed="rId4"/>
          <a:srcRect l="53226" t="6339" r="40566" b="57435"/>
          <a:stretch>
            <a:fillRect/>
          </a:stretch>
        </p:blipFill>
        <p:spPr bwMode="auto">
          <a:xfrm>
            <a:off x="8432800" y="6218381"/>
            <a:ext cx="55418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1432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MEDECOR (</a:t>
            </a:r>
            <a:r>
              <a:rPr lang="en-US" sz="2000" dirty="0" err="1" smtClean="0"/>
              <a:t>MEdical</a:t>
            </a:r>
            <a:r>
              <a:rPr lang="en-US" sz="2000" dirty="0" smtClean="0"/>
              <a:t> </a:t>
            </a:r>
            <a:r>
              <a:rPr lang="en-US" sz="2000" dirty="0" err="1" smtClean="0"/>
              <a:t>DECORporation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PDA app developed for DRDC-Ottawa</a:t>
            </a:r>
          </a:p>
          <a:p>
            <a:r>
              <a:rPr lang="en-US" sz="2000" b="1" dirty="0" smtClean="0"/>
              <a:t>Assist in Triage and Treatment plans for internally contaminated persons</a:t>
            </a:r>
          </a:p>
          <a:p>
            <a:endParaRPr lang="en-US" sz="2000" dirty="0" smtClean="0"/>
          </a:p>
          <a:p>
            <a:r>
              <a:rPr lang="en-US" sz="2000" dirty="0" smtClean="0"/>
              <a:t>First Revision tested at NATO exercise Peaceful Dragon in 2006</a:t>
            </a:r>
          </a:p>
          <a:p>
            <a:r>
              <a:rPr lang="en-US" sz="2000" dirty="0" smtClean="0"/>
              <a:t>Beta Version of MEDECOR2 tested in Czech Republic in Fall 2010</a:t>
            </a:r>
          </a:p>
          <a:p>
            <a:r>
              <a:rPr lang="en-US" sz="2000" dirty="0" smtClean="0"/>
              <a:t>Current testing within Canadian Forces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98592" y="4818889"/>
            <a:ext cx="3108960" cy="8138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Guidance is consistent with NCRP161 (revision of NCRP65)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2"/>
          <a:srcRect l="45674" t="6339" r="48326" b="57435"/>
          <a:stretch>
            <a:fillRect/>
          </a:stretch>
        </p:blipFill>
        <p:spPr bwMode="auto">
          <a:xfrm>
            <a:off x="8442036" y="6211456"/>
            <a:ext cx="53570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NCRP Management of Persons Contaminated with Radionuclides: Handbook cover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865442" y="1636949"/>
            <a:ext cx="2349709" cy="313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Software and </a:t>
            </a:r>
            <a:br>
              <a:rPr lang="en-US" dirty="0" smtClean="0"/>
            </a:br>
            <a:r>
              <a:rPr lang="en-US" dirty="0" smtClean="0"/>
              <a:t>Hardware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MEDECOR and RTM (</a:t>
            </a:r>
            <a:r>
              <a:rPr lang="en-US" i="1" dirty="0" smtClean="0"/>
              <a:t>Radiation Triage Mask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9" name="Picture 1" descr="&quot;_&quot;"/>
          <p:cNvPicPr>
            <a:picLocks noChangeAspect="1" noChangeArrowheads="1"/>
          </p:cNvPicPr>
          <p:nvPr/>
        </p:nvPicPr>
        <p:blipFill>
          <a:blip r:embed="rId2"/>
          <a:srcRect l="38122" t="6339" r="56084" b="57435"/>
          <a:stretch>
            <a:fillRect/>
          </a:stretch>
        </p:blipFill>
        <p:spPr bwMode="auto">
          <a:xfrm>
            <a:off x="8451274" y="6220695"/>
            <a:ext cx="51723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 descr="left: MEDECOR software&#10;middle: radation triage mask&#10;right: radiation detector"/>
          <p:cNvGrpSpPr/>
          <p:nvPr/>
        </p:nvGrpSpPr>
        <p:grpSpPr>
          <a:xfrm>
            <a:off x="461677" y="2209800"/>
            <a:ext cx="8275338" cy="4597400"/>
            <a:chOff x="461677" y="2209800"/>
            <a:chExt cx="8275338" cy="4597400"/>
          </a:xfrm>
        </p:grpSpPr>
        <p:pic>
          <p:nvPicPr>
            <p:cNvPr id="2051" name="Picture 3" descr="DSC04060 (Medium)"/>
            <p:cNvPicPr>
              <a:picLocks noChangeAspect="1" noChangeArrowheads="1"/>
            </p:cNvPicPr>
            <p:nvPr/>
          </p:nvPicPr>
          <p:blipFill>
            <a:blip r:embed="rId3"/>
            <a:srcRect r="6833"/>
            <a:stretch>
              <a:fillRect/>
            </a:stretch>
          </p:blipFill>
          <p:spPr bwMode="auto">
            <a:xfrm>
              <a:off x="461677" y="2279216"/>
              <a:ext cx="3053764" cy="3835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 descr="IMG_5771 (Medium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98565" y="2279216"/>
              <a:ext cx="2907298" cy="3835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/>
            <a:srcRect l="35965" t="27600" r="32605" b="9000"/>
            <a:stretch>
              <a:fillRect/>
            </a:stretch>
          </p:blipFill>
          <p:spPr bwMode="auto">
            <a:xfrm>
              <a:off x="6616701" y="2209800"/>
              <a:ext cx="2120314" cy="2655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12000" y="5136545"/>
              <a:ext cx="1295400" cy="167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688278" y="5092700"/>
              <a:ext cx="1311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Or, alternately</a:t>
              </a:r>
              <a:endParaRPr lang="en-US" sz="1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2"/>
          <a:srcRect l="18910" b="18803"/>
          <a:stretch>
            <a:fillRect/>
          </a:stretch>
        </p:blipFill>
        <p:spPr bwMode="auto">
          <a:xfrm>
            <a:off x="5952226" y="4387273"/>
            <a:ext cx="2834259" cy="213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3074" name="Picture 2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3"/>
          <a:srcRect l="13782" t="14102"/>
          <a:stretch>
            <a:fillRect/>
          </a:stretch>
        </p:blipFill>
        <p:spPr bwMode="auto">
          <a:xfrm>
            <a:off x="3179966" y="1985818"/>
            <a:ext cx="2629178" cy="196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4"/>
          <a:srcRect l="11218" t="13034"/>
          <a:stretch>
            <a:fillRect/>
          </a:stretch>
        </p:blipFill>
        <p:spPr bwMode="auto">
          <a:xfrm>
            <a:off x="5796951" y="1967347"/>
            <a:ext cx="2685183" cy="197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5"/>
          <a:srcRect l="10099" r="11336"/>
          <a:stretch>
            <a:fillRect/>
          </a:stretch>
        </p:blipFill>
        <p:spPr bwMode="auto">
          <a:xfrm>
            <a:off x="310552" y="4396509"/>
            <a:ext cx="2257158" cy="215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6"/>
          <a:srcRect l="44231" t="26923"/>
          <a:stretch>
            <a:fillRect/>
          </a:stretch>
        </p:blipFill>
        <p:spPr bwMode="auto">
          <a:xfrm>
            <a:off x="2518914" y="4396509"/>
            <a:ext cx="2210106" cy="21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7">
            <a:lum bright="20000" contrast="20000"/>
          </a:blip>
          <a:srcRect l="15541" r="13837"/>
          <a:stretch>
            <a:fillRect/>
          </a:stretch>
        </p:blipFill>
        <p:spPr bwMode="auto">
          <a:xfrm>
            <a:off x="4770843" y="4387274"/>
            <a:ext cx="1091194" cy="205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Exercise 2 - Am241&#10;Exercise conducted using Medecor and radiation triage mask; using application on smartphone"/>
          <p:cNvPicPr>
            <a:picLocks noChangeAspect="1" noChangeArrowheads="1"/>
          </p:cNvPicPr>
          <p:nvPr/>
        </p:nvPicPr>
        <p:blipFill>
          <a:blip r:embed="rId8"/>
          <a:srcRect l="12019" t="11752" r="6891" b="5128"/>
          <a:stretch>
            <a:fillRect/>
          </a:stretch>
        </p:blipFill>
        <p:spPr bwMode="auto">
          <a:xfrm>
            <a:off x="534838" y="1964492"/>
            <a:ext cx="2642480" cy="203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&quot;_&quot;"/>
          <p:cNvPicPr>
            <a:picLocks noChangeAspect="1" noChangeArrowheads="1"/>
          </p:cNvPicPr>
          <p:nvPr/>
        </p:nvPicPr>
        <p:blipFill>
          <a:blip r:embed="rId9"/>
          <a:srcRect l="30466" t="6339" r="63948" b="57435"/>
          <a:stretch>
            <a:fillRect/>
          </a:stretch>
        </p:blipFill>
        <p:spPr bwMode="auto">
          <a:xfrm>
            <a:off x="8460509" y="6229929"/>
            <a:ext cx="49876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Multi-Purpose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24</a:t>
            </a:fld>
            <a:endParaRPr kumimoji="0" lang="en-US"/>
          </a:p>
        </p:txBody>
      </p: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2"/>
          <a:srcRect l="22811" t="6339" r="71602" b="57435"/>
          <a:stretch>
            <a:fillRect/>
          </a:stretch>
        </p:blipFill>
        <p:spPr bwMode="auto">
          <a:xfrm>
            <a:off x="8460509" y="6220695"/>
            <a:ext cx="498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65100" y="1447800"/>
            <a:ext cx="5207000" cy="256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4102100"/>
            <a:ext cx="5207000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4292600" y="2654300"/>
            <a:ext cx="5257800" cy="28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 descr="top left: Rad Pro calculators&#10;bottom left: Rad Tool box&#10;right: RadDecay charts"/>
          <p:cNvGrpSpPr/>
          <p:nvPr/>
        </p:nvGrpSpPr>
        <p:grpSpPr>
          <a:xfrm>
            <a:off x="259701" y="1460500"/>
            <a:ext cx="7943567" cy="5181600"/>
            <a:chOff x="259701" y="1460500"/>
            <a:chExt cx="7943567" cy="5181600"/>
          </a:xfrm>
        </p:grpSpPr>
        <p:grpSp>
          <p:nvGrpSpPr>
            <p:cNvPr id="24" name="Group 23"/>
            <p:cNvGrpSpPr/>
            <p:nvPr/>
          </p:nvGrpSpPr>
          <p:grpSpPr>
            <a:xfrm>
              <a:off x="259701" y="1482672"/>
              <a:ext cx="5017873" cy="2478574"/>
              <a:chOff x="259701" y="1482672"/>
              <a:chExt cx="5017873" cy="2478574"/>
            </a:xfrm>
          </p:grpSpPr>
          <p:pic>
            <p:nvPicPr>
              <p:cNvPr id="8" name="Picture 1035" descr="RadProCalculator_Desktop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2929011" y="1562099"/>
                <a:ext cx="2348563" cy="1802823"/>
              </a:xfrm>
              <a:prstGeom prst="rect">
                <a:avLst/>
              </a:prstGeom>
              <a:noFill/>
            </p:spPr>
          </p:pic>
          <p:pic>
            <p:nvPicPr>
              <p:cNvPr id="9" name="Picture 1036" descr="RadProCalculator_Online"/>
              <p:cNvPicPr>
                <a:picLocks noChangeAspect="1" noChangeArrowheads="1"/>
              </p:cNvPicPr>
              <p:nvPr/>
            </p:nvPicPr>
            <p:blipFill>
              <a:blip r:embed="rId4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259701" y="1482672"/>
                <a:ext cx="2915299" cy="2186474"/>
              </a:xfrm>
              <a:prstGeom prst="rect">
                <a:avLst/>
              </a:prstGeom>
              <a:noFill/>
            </p:spPr>
          </p:pic>
          <p:pic>
            <p:nvPicPr>
              <p:cNvPr id="10" name="Picture 1034" descr="RadProCalculator_PDA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78474" y="2222500"/>
                <a:ext cx="1115233" cy="1738746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623137" y="1460500"/>
              <a:ext cx="2580131" cy="5133686"/>
              <a:chOff x="5623137" y="1460500"/>
              <a:chExt cx="2580131" cy="5133686"/>
            </a:xfrm>
          </p:grpSpPr>
          <p:pic>
            <p:nvPicPr>
              <p:cNvPr id="11" name="Picture 1065"/>
              <p:cNvPicPr>
                <a:picLocks noChangeAspect="1" noChangeArrowheads="1"/>
              </p:cNvPicPr>
              <p:nvPr/>
            </p:nvPicPr>
            <p:blipFill>
              <a:blip r:embed="rId6">
                <a:lum bright="-12000" contrast="18000"/>
              </a:blip>
              <a:srcRect/>
              <a:stretch>
                <a:fillRect/>
              </a:stretch>
            </p:blipFill>
            <p:spPr bwMode="auto">
              <a:xfrm>
                <a:off x="5665999" y="1879432"/>
                <a:ext cx="2512801" cy="1676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064"/>
              <p:cNvPicPr>
                <a:picLocks noChangeAspect="1" noChangeArrowheads="1"/>
              </p:cNvPicPr>
              <p:nvPr/>
            </p:nvPicPr>
            <p:blipFill>
              <a:blip r:embed="rId7">
                <a:lum bright="-18000" contrast="24000"/>
              </a:blip>
              <a:srcRect r="20226" b="281"/>
              <a:stretch>
                <a:fillRect/>
              </a:stretch>
            </p:blipFill>
            <p:spPr bwMode="auto">
              <a:xfrm>
                <a:off x="5623137" y="4318000"/>
                <a:ext cx="2197069" cy="227618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063"/>
              <p:cNvPicPr>
                <a:picLocks noChangeAspect="1" noChangeArrowheads="1"/>
              </p:cNvPicPr>
              <p:nvPr/>
            </p:nvPicPr>
            <p:blipFill>
              <a:blip r:embed="rId8">
                <a:lum bright="-6000" contrast="12000"/>
              </a:blip>
              <a:srcRect r="30452" b="23009"/>
              <a:stretch>
                <a:fillRect/>
              </a:stretch>
            </p:blipFill>
            <p:spPr bwMode="auto">
              <a:xfrm>
                <a:off x="6366087" y="2908300"/>
                <a:ext cx="1837181" cy="168563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157630" y="1460500"/>
                <a:ext cx="1458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RadDecay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4781" y="4152900"/>
              <a:ext cx="4934586" cy="2489200"/>
              <a:chOff x="274781" y="4152900"/>
              <a:chExt cx="4934586" cy="2489200"/>
            </a:xfrm>
          </p:grpSpPr>
          <p:pic>
            <p:nvPicPr>
              <p:cNvPr id="14" name="Picture 1049"/>
              <p:cNvPicPr>
                <a:picLocks noChangeAspect="1" noChangeArrowheads="1"/>
              </p:cNvPicPr>
              <p:nvPr/>
            </p:nvPicPr>
            <p:blipFill>
              <a:blip r:embed="rId9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274781" y="4178300"/>
                <a:ext cx="2307734" cy="1905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05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23308" y="4152900"/>
                <a:ext cx="2286059" cy="1888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1051"/>
              <p:cNvPicPr>
                <a:picLocks noChangeAspect="1" noChangeArrowheads="1"/>
              </p:cNvPicPr>
              <p:nvPr/>
            </p:nvPicPr>
            <p:blipFill>
              <a:blip r:embed="rId11">
                <a:lum bright="-12000" contrast="18000"/>
              </a:blip>
              <a:srcRect/>
              <a:stretch>
                <a:fillRect/>
              </a:stretch>
            </p:blipFill>
            <p:spPr bwMode="auto">
              <a:xfrm>
                <a:off x="1250372" y="5217003"/>
                <a:ext cx="1746828" cy="1425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31369" y="6159500"/>
                <a:ext cx="16500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RadToolbox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Dosimetry</a:t>
            </a:r>
            <a:r>
              <a:rPr lang="en-US" dirty="0" smtClean="0"/>
              <a:t> and Shielding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254000" y="1536700"/>
            <a:ext cx="5019964" cy="279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082" y="4433455"/>
            <a:ext cx="5011882" cy="2297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59400" y="1533237"/>
            <a:ext cx="3590636" cy="5200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2"/>
          <a:srcRect l="15414" t="6339" r="78999" b="57435"/>
          <a:stretch>
            <a:fillRect/>
          </a:stretch>
        </p:blipFill>
        <p:spPr bwMode="auto">
          <a:xfrm>
            <a:off x="8469745" y="6220691"/>
            <a:ext cx="49876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 descr="top left: IMBA softward&#10;bottom left: ICRP 68/73 software&#10;top right: microshield software&#10;bottom right: MCNP software"/>
          <p:cNvGrpSpPr/>
          <p:nvPr/>
        </p:nvGrpSpPr>
        <p:grpSpPr>
          <a:xfrm>
            <a:off x="327747" y="1533239"/>
            <a:ext cx="8514915" cy="5126179"/>
            <a:chOff x="327747" y="1533239"/>
            <a:chExt cx="8514915" cy="5126179"/>
          </a:xfrm>
        </p:grpSpPr>
        <p:grpSp>
          <p:nvGrpSpPr>
            <p:cNvPr id="23" name="Group 22"/>
            <p:cNvGrpSpPr/>
            <p:nvPr/>
          </p:nvGrpSpPr>
          <p:grpSpPr>
            <a:xfrm>
              <a:off x="327747" y="1603778"/>
              <a:ext cx="4939567" cy="2589471"/>
              <a:chOff x="327747" y="1603778"/>
              <a:chExt cx="4939567" cy="2589471"/>
            </a:xfrm>
          </p:grpSpPr>
          <p:pic>
            <p:nvPicPr>
              <p:cNvPr id="8" name="Picture 108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7747" y="1603778"/>
                <a:ext cx="3228253" cy="2498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1096"/>
              <p:cNvPicPr>
                <a:picLocks noChangeAspect="1" noChangeArrowheads="1"/>
              </p:cNvPicPr>
              <p:nvPr/>
            </p:nvPicPr>
            <p:blipFill>
              <a:blip r:embed="rId4">
                <a:lum bright="-6000" contrast="18000"/>
              </a:blip>
              <a:srcRect/>
              <a:stretch>
                <a:fillRect/>
              </a:stretch>
            </p:blipFill>
            <p:spPr bwMode="auto">
              <a:xfrm>
                <a:off x="3629892" y="2863273"/>
                <a:ext cx="1376793" cy="1329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081"/>
              <p:cNvPicPr>
                <a:picLocks noChangeAspect="1" noChangeArrowheads="1"/>
              </p:cNvPicPr>
              <p:nvPr/>
            </p:nvPicPr>
            <p:blipFill>
              <a:blip r:embed="rId5">
                <a:lum bright="-12000" contrast="18000"/>
              </a:blip>
              <a:srcRect/>
              <a:stretch>
                <a:fillRect/>
              </a:stretch>
            </p:blipFill>
            <p:spPr bwMode="auto">
              <a:xfrm>
                <a:off x="3403601" y="1739881"/>
                <a:ext cx="1379998" cy="1067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407783" y="2470728"/>
                <a:ext cx="8595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IMBA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74088" y="4485409"/>
              <a:ext cx="4770567" cy="2147797"/>
              <a:chOff x="374088" y="4485409"/>
              <a:chExt cx="4770567" cy="2147797"/>
            </a:xfrm>
          </p:grpSpPr>
          <p:pic>
            <p:nvPicPr>
              <p:cNvPr id="10" name="Picture 109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4088" y="4541337"/>
                <a:ext cx="2359875" cy="1823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110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83116" y="4941453"/>
                <a:ext cx="2361539" cy="1691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175312" y="4485409"/>
                <a:ext cx="1664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ICRP 68/72</a:t>
                </a:r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72554" y="1533239"/>
              <a:ext cx="3467580" cy="2530762"/>
              <a:chOff x="5372554" y="1533239"/>
              <a:chExt cx="3467580" cy="2530762"/>
            </a:xfrm>
          </p:grpSpPr>
          <p:pic>
            <p:nvPicPr>
              <p:cNvPr id="17" name="Picture 1109"/>
              <p:cNvPicPr>
                <a:picLocks noChangeAspect="1" noChangeArrowheads="1"/>
              </p:cNvPicPr>
              <p:nvPr/>
            </p:nvPicPr>
            <p:blipFill>
              <a:blip r:embed="rId8">
                <a:lum bright="-6000" contrast="6000"/>
              </a:blip>
              <a:srcRect l="1480" t="10765" r="40031" b="39034"/>
              <a:stretch>
                <a:fillRect/>
              </a:stretch>
            </p:blipFill>
            <p:spPr bwMode="auto">
              <a:xfrm>
                <a:off x="5685034" y="1967475"/>
                <a:ext cx="3155100" cy="20965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372554" y="1533239"/>
                <a:ext cx="1617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Microshield</a:t>
                </a: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445528" y="4245798"/>
              <a:ext cx="3397134" cy="2413620"/>
              <a:chOff x="5445528" y="4245798"/>
              <a:chExt cx="3397134" cy="241362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 b="7602"/>
              <a:stretch>
                <a:fillRect/>
              </a:stretch>
            </p:blipFill>
            <p:spPr bwMode="auto">
              <a:xfrm>
                <a:off x="6480763" y="4245798"/>
                <a:ext cx="2361899" cy="2413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" descr="head12a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B4B4B4"/>
                  </a:clrFrom>
                  <a:clrTo>
                    <a:srgbClr val="B4B4B4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85245" y="5173037"/>
                <a:ext cx="1340427" cy="1485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445528" y="4428839"/>
                <a:ext cx="926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MCNP</a:t>
                </a:r>
                <a:endParaRPr lang="en-US" dirty="0"/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>
          <a:xfrm rot="10800000" flipH="1">
            <a:off x="5359400" y="4170217"/>
            <a:ext cx="3590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Guidance for Tool Selection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1700" cy="50800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First, identify the </a:t>
            </a:r>
            <a:r>
              <a:rPr lang="en-CA" b="1" u="sng" dirty="0" smtClean="0">
                <a:solidFill>
                  <a:srgbClr val="FF0000"/>
                </a:solidFill>
              </a:rPr>
              <a:t>type</a:t>
            </a:r>
            <a:r>
              <a:rPr lang="en-CA" b="1" dirty="0" smtClean="0">
                <a:solidFill>
                  <a:srgbClr val="FF0000"/>
                </a:solidFill>
              </a:rPr>
              <a:t> of guidance </a:t>
            </a:r>
            <a:r>
              <a:rPr lang="en-CA" dirty="0" smtClean="0"/>
              <a:t>you need</a:t>
            </a:r>
          </a:p>
          <a:p>
            <a:r>
              <a:rPr lang="en-CA" dirty="0" smtClean="0"/>
              <a:t>Then, </a:t>
            </a:r>
            <a:r>
              <a:rPr lang="en-CA" b="1" u="sng" dirty="0" smtClean="0">
                <a:solidFill>
                  <a:srgbClr val="FF0000"/>
                </a:solidFill>
              </a:rPr>
              <a:t>try</a:t>
            </a:r>
            <a:r>
              <a:rPr lang="en-CA" b="1" dirty="0" smtClean="0">
                <a:solidFill>
                  <a:srgbClr val="FF0000"/>
                </a:solidFill>
              </a:rPr>
              <a:t> some  of the tools </a:t>
            </a:r>
            <a:r>
              <a:rPr lang="en-CA" dirty="0" smtClean="0"/>
              <a:t>that fit the need</a:t>
            </a:r>
          </a:p>
          <a:p>
            <a:pPr lvl="1"/>
            <a:r>
              <a:rPr lang="en-CA" dirty="0" smtClean="0"/>
              <a:t>Desktop scenario simulation</a:t>
            </a:r>
          </a:p>
          <a:p>
            <a:pPr lvl="1"/>
            <a:r>
              <a:rPr lang="en-CA" dirty="0" smtClean="0"/>
              <a:t>Exercise</a:t>
            </a:r>
          </a:p>
          <a:p>
            <a:r>
              <a:rPr lang="en-CA" dirty="0" smtClean="0"/>
              <a:t>Next, </a:t>
            </a:r>
            <a:r>
              <a:rPr lang="en-CA" b="1" u="sng" dirty="0" smtClean="0">
                <a:solidFill>
                  <a:srgbClr val="FF0000"/>
                </a:solidFill>
              </a:rPr>
              <a:t>integrate</a:t>
            </a:r>
            <a:r>
              <a:rPr lang="en-CA" b="1" dirty="0" smtClean="0">
                <a:solidFill>
                  <a:srgbClr val="FF0000"/>
                </a:solidFill>
              </a:rPr>
              <a:t> tool </a:t>
            </a:r>
            <a:r>
              <a:rPr lang="en-CA" b="1" dirty="0" smtClean="0"/>
              <a:t>into response plans</a:t>
            </a:r>
          </a:p>
          <a:p>
            <a:pPr lvl="1"/>
            <a:r>
              <a:rPr lang="en-CA" dirty="0" smtClean="0"/>
              <a:t>Have tool current and available</a:t>
            </a:r>
          </a:p>
          <a:p>
            <a:pPr lvl="1"/>
            <a:r>
              <a:rPr lang="en-CA" dirty="0" smtClean="0"/>
              <a:t>Exercise</a:t>
            </a:r>
          </a:p>
          <a:p>
            <a:r>
              <a:rPr lang="en-CA" dirty="0" smtClean="0"/>
              <a:t>Ensure </a:t>
            </a:r>
            <a:r>
              <a:rPr lang="en-CA" b="1" dirty="0" smtClean="0">
                <a:solidFill>
                  <a:srgbClr val="FF0000"/>
                </a:solidFill>
              </a:rPr>
              <a:t>appropriate</a:t>
            </a:r>
            <a:r>
              <a:rPr lang="en-CA" b="1" u="sng" dirty="0" smtClean="0">
                <a:solidFill>
                  <a:srgbClr val="FF0000"/>
                </a:solidFill>
              </a:rPr>
              <a:t> people </a:t>
            </a:r>
            <a:r>
              <a:rPr lang="en-CA" dirty="0" smtClean="0"/>
              <a:t>can use the tool</a:t>
            </a:r>
          </a:p>
          <a:p>
            <a:r>
              <a:rPr lang="en-CA" dirty="0" smtClean="0"/>
              <a:t>Ensure recommended </a:t>
            </a:r>
            <a:r>
              <a:rPr lang="en-CA" b="1" dirty="0" smtClean="0">
                <a:solidFill>
                  <a:srgbClr val="FF0000"/>
                </a:solidFill>
              </a:rPr>
              <a:t>treatments</a:t>
            </a:r>
            <a:r>
              <a:rPr lang="en-CA" dirty="0" smtClean="0"/>
              <a:t> are </a:t>
            </a:r>
            <a:r>
              <a:rPr lang="en-CA" b="1" u="sng" dirty="0" smtClean="0">
                <a:solidFill>
                  <a:srgbClr val="FF0000"/>
                </a:solidFill>
              </a:rPr>
              <a:t>available</a:t>
            </a:r>
          </a:p>
          <a:p>
            <a:pPr lvl="1"/>
            <a:r>
              <a:rPr lang="en-CA" dirty="0" smtClean="0"/>
              <a:t>FDA, off-label</a:t>
            </a:r>
          </a:p>
          <a:p>
            <a:r>
              <a:rPr lang="en-CA" dirty="0" smtClean="0"/>
              <a:t>Periodically </a:t>
            </a:r>
            <a:r>
              <a:rPr lang="en-CA" b="1" u="sng" dirty="0" smtClean="0">
                <a:solidFill>
                  <a:srgbClr val="FF0000"/>
                </a:solidFill>
              </a:rPr>
              <a:t>re-evaluate</a:t>
            </a:r>
            <a:r>
              <a:rPr lang="en-CA" dirty="0" smtClean="0"/>
              <a:t> the effectiveness of tool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5" name="Picture 1" descr="&quot;_&quot;"/>
          <p:cNvPicPr>
            <a:picLocks noChangeAspect="1" noChangeArrowheads="1"/>
          </p:cNvPicPr>
          <p:nvPr/>
        </p:nvPicPr>
        <p:blipFill>
          <a:blip r:embed="rId2"/>
          <a:srcRect l="8366" t="5433" r="86151" b="57435"/>
          <a:stretch>
            <a:fillRect/>
          </a:stretch>
        </p:blipFill>
        <p:spPr bwMode="auto">
          <a:xfrm>
            <a:off x="8460509" y="6192982"/>
            <a:ext cx="48952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2578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REMM tool/general guidance (US HHS)</a:t>
            </a:r>
          </a:p>
          <a:p>
            <a:pPr marL="685800">
              <a:buNone/>
            </a:pPr>
            <a:r>
              <a:rPr lang="en-CA" dirty="0" smtClean="0">
                <a:hlinkClick r:id="rId2"/>
              </a:rPr>
              <a:t>http://www.remm.nlm.gov/</a:t>
            </a:r>
            <a:r>
              <a:rPr lang="en-CA" dirty="0" smtClean="0"/>
              <a:t> </a:t>
            </a:r>
          </a:p>
          <a:p>
            <a:r>
              <a:rPr lang="en-CA" dirty="0" smtClean="0"/>
              <a:t>BAT/FRAT/worksheets (AFRRI)</a:t>
            </a:r>
          </a:p>
          <a:p>
            <a:pPr marL="685800">
              <a:buNone/>
            </a:pPr>
            <a:r>
              <a:rPr lang="en-CA" dirty="0" smtClean="0">
                <a:hlinkClick r:id="rId3"/>
              </a:rPr>
              <a:t>http://www.usuhs.mil/afrri/outreach/biodostools.htm</a:t>
            </a:r>
            <a:endParaRPr lang="en-CA" dirty="0" smtClean="0"/>
          </a:p>
          <a:p>
            <a:r>
              <a:rPr lang="en-CA" dirty="0" smtClean="0"/>
              <a:t>Radiological Terrorism Toolkits (CDC)</a:t>
            </a:r>
          </a:p>
          <a:p>
            <a:pPr marL="685800">
              <a:buNone/>
            </a:pPr>
            <a:r>
              <a:rPr lang="en-CA" dirty="0" smtClean="0">
                <a:hlinkClick r:id="rId4"/>
              </a:rPr>
              <a:t>http://www.bt.cdc.gov/radiation/publichealthtoolkit.asp</a:t>
            </a:r>
            <a:r>
              <a:rPr lang="en-CA" dirty="0" smtClean="0"/>
              <a:t> </a:t>
            </a:r>
          </a:p>
          <a:p>
            <a:r>
              <a:rPr lang="en-CA" dirty="0" smtClean="0"/>
              <a:t>REAC/TS (ORAU)</a:t>
            </a:r>
          </a:p>
          <a:p>
            <a:pPr marL="685800">
              <a:buNone/>
            </a:pPr>
            <a:r>
              <a:rPr lang="en-CA" dirty="0" smtClean="0">
                <a:hlinkClick r:id="rId5"/>
              </a:rPr>
              <a:t>http://orise.orau.gov/reacts/</a:t>
            </a:r>
            <a:r>
              <a:rPr lang="en-CA" dirty="0" smtClean="0"/>
              <a:t> </a:t>
            </a:r>
          </a:p>
          <a:p>
            <a:r>
              <a:rPr lang="en-CA" dirty="0" smtClean="0"/>
              <a:t>NCRP Report No. 161 (Management of Persons Contaminated with </a:t>
            </a:r>
            <a:r>
              <a:rPr lang="en-CA" dirty="0" err="1" smtClean="0"/>
              <a:t>Radionuclides</a:t>
            </a:r>
            <a:endParaRPr lang="en-CA" dirty="0" smtClean="0"/>
          </a:p>
          <a:p>
            <a:pPr marL="688975">
              <a:buNone/>
            </a:pPr>
            <a:r>
              <a:rPr lang="en-CA" dirty="0" smtClean="0">
                <a:hlinkClick r:id="rId6"/>
              </a:rPr>
              <a:t>http://www.ncrponline.org/Publications/161press.html</a:t>
            </a:r>
            <a:r>
              <a:rPr lang="en-CA" dirty="0" smtClean="0"/>
              <a:t> </a:t>
            </a:r>
          </a:p>
          <a:p>
            <a:r>
              <a:rPr lang="en-CA" dirty="0" smtClean="0"/>
              <a:t>MEDECOR2 and/or RTM</a:t>
            </a:r>
          </a:p>
          <a:p>
            <a:pPr marL="685800">
              <a:buNone/>
            </a:pPr>
            <a:r>
              <a:rPr lang="en-CA" dirty="0" smtClean="0"/>
              <a:t>Contact Ed Waller (</a:t>
            </a:r>
            <a:r>
              <a:rPr lang="en-CA" dirty="0" smtClean="0">
                <a:hlinkClick r:id="rId7"/>
              </a:rPr>
              <a:t>ed.waller@uoit.ca</a:t>
            </a:r>
            <a:r>
              <a:rPr lang="en-CA" dirty="0" smtClean="0"/>
              <a:t> )</a:t>
            </a:r>
          </a:p>
          <a:p>
            <a:r>
              <a:rPr lang="en-CA" dirty="0" smtClean="0"/>
              <a:t>TMT Handbook</a:t>
            </a:r>
          </a:p>
          <a:p>
            <a:pPr marL="685800">
              <a:buNone/>
            </a:pPr>
            <a:r>
              <a:rPr lang="en-CA" dirty="0" smtClean="0">
                <a:hlinkClick r:id="rId8"/>
              </a:rPr>
              <a:t>http://www.tmthandbook.org/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5" name="Picture 1" descr="&quot;_&quot;"/>
          <p:cNvPicPr>
            <a:picLocks noChangeAspect="1" noChangeArrowheads="1"/>
          </p:cNvPicPr>
          <p:nvPr/>
        </p:nvPicPr>
        <p:blipFill>
          <a:blip r:embed="rId9"/>
          <a:srcRect l="2056" t="5433" r="92565" b="57435"/>
          <a:stretch>
            <a:fillRect/>
          </a:stretch>
        </p:blipFill>
        <p:spPr bwMode="auto">
          <a:xfrm>
            <a:off x="8478982" y="6202221"/>
            <a:ext cx="48029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Links (cont)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634"/>
          </a:xfrm>
        </p:spPr>
        <p:txBody>
          <a:bodyPr>
            <a:normAutofit fontScale="70000" lnSpcReduction="20000"/>
          </a:bodyPr>
          <a:lstStyle/>
          <a:p>
            <a:r>
              <a:rPr lang="en-CA" dirty="0" err="1" smtClean="0"/>
              <a:t>Rad</a:t>
            </a:r>
            <a:r>
              <a:rPr lang="en-CA" dirty="0" smtClean="0"/>
              <a:t> Pro Calculator </a:t>
            </a:r>
          </a:p>
          <a:p>
            <a:pPr marL="800100" indent="-457200">
              <a:buNone/>
            </a:pPr>
            <a:r>
              <a:rPr lang="en-CA" dirty="0" smtClean="0">
                <a:hlinkClick r:id="rId3"/>
              </a:rPr>
              <a:t>http://www.radprocalculator.com/</a:t>
            </a:r>
            <a:endParaRPr lang="en-CA" dirty="0" smtClean="0"/>
          </a:p>
          <a:p>
            <a:r>
              <a:rPr lang="en-CA" dirty="0" err="1" smtClean="0"/>
              <a:t>RadToolbox</a:t>
            </a:r>
            <a:r>
              <a:rPr lang="en-CA" dirty="0" smtClean="0"/>
              <a:t> </a:t>
            </a:r>
          </a:p>
          <a:p>
            <a:pPr marL="685800">
              <a:buNone/>
            </a:pPr>
            <a:r>
              <a:rPr lang="en-CA" dirty="0" smtClean="0">
                <a:hlinkClick r:id="rId4"/>
              </a:rPr>
              <a:t>http://ordose.ornl.gov/downloads.html</a:t>
            </a:r>
            <a:endParaRPr lang="en-CA" dirty="0" smtClean="0"/>
          </a:p>
          <a:p>
            <a:r>
              <a:rPr lang="en-CA" dirty="0" smtClean="0"/>
              <a:t>Radiation Decay </a:t>
            </a:r>
          </a:p>
          <a:p>
            <a:pPr marL="685800">
              <a:buNone/>
            </a:pPr>
            <a:r>
              <a:rPr lang="en-CA" dirty="0" smtClean="0">
                <a:hlinkClick r:id="rId5"/>
              </a:rPr>
              <a:t>http://www.griffith.edu.au/professional-page/charles-hacker/resources</a:t>
            </a:r>
            <a:r>
              <a:rPr lang="en-CA" dirty="0" smtClean="0"/>
              <a:t> </a:t>
            </a:r>
          </a:p>
          <a:p>
            <a:r>
              <a:rPr lang="en-CA" dirty="0" smtClean="0"/>
              <a:t>IMBA            </a:t>
            </a:r>
          </a:p>
          <a:p>
            <a:pPr indent="0">
              <a:buNone/>
            </a:pPr>
            <a:r>
              <a:rPr lang="en-CA" dirty="0" smtClean="0">
                <a:hlinkClick r:id="rId6"/>
              </a:rPr>
              <a:t>http://www.imbaprofessional.com/</a:t>
            </a:r>
            <a:r>
              <a:rPr lang="en-CA" dirty="0" smtClean="0"/>
              <a:t> </a:t>
            </a:r>
          </a:p>
          <a:p>
            <a:r>
              <a:rPr lang="en-CA" dirty="0" smtClean="0"/>
              <a:t>ICRP68/72 CD Rom</a:t>
            </a:r>
          </a:p>
          <a:p>
            <a:pPr marL="685800">
              <a:buNone/>
            </a:pPr>
            <a:r>
              <a:rPr lang="en-CA" dirty="0" smtClean="0">
                <a:hlinkClick r:id="rId7"/>
              </a:rPr>
              <a:t>http://www.icrp.org/publication.asp?id=ICRP%20CD1</a:t>
            </a:r>
            <a:endParaRPr lang="en-CA" dirty="0" smtClean="0"/>
          </a:p>
          <a:p>
            <a:r>
              <a:rPr lang="en-CA" dirty="0" err="1" smtClean="0"/>
              <a:t>Microshield</a:t>
            </a:r>
            <a:endParaRPr lang="en-CA" dirty="0" smtClean="0"/>
          </a:p>
          <a:p>
            <a:pPr marL="800100" indent="-457200">
              <a:buNone/>
            </a:pPr>
            <a:r>
              <a:rPr lang="en-CA" dirty="0" smtClean="0">
                <a:hlinkClick r:id="rId8"/>
              </a:rPr>
              <a:t>http://www.radiationsoftware.com/mshield.html</a:t>
            </a:r>
            <a:endParaRPr lang="en-CA" dirty="0" smtClean="0"/>
          </a:p>
          <a:p>
            <a:r>
              <a:rPr lang="en-CA" dirty="0" smtClean="0"/>
              <a:t>MCNP</a:t>
            </a:r>
          </a:p>
          <a:p>
            <a:pPr marL="685800">
              <a:buNone/>
            </a:pPr>
            <a:r>
              <a:rPr lang="en-CA" dirty="0" smtClean="0">
                <a:hlinkClick r:id="rId9"/>
              </a:rPr>
              <a:t>http://rsicc.ornl.gov/Catalog.aspx?c=M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28</a:t>
            </a:fld>
            <a:endParaRPr kumimoji="0" lang="en-US" dirty="0"/>
          </a:p>
        </p:txBody>
      </p:sp>
      <p:pic>
        <p:nvPicPr>
          <p:cNvPr id="5" name="Picture 2" descr="&quot;_&quot;"/>
          <p:cNvPicPr>
            <a:picLocks noChangeAspect="1" noChangeArrowheads="1"/>
          </p:cNvPicPr>
          <p:nvPr/>
        </p:nvPicPr>
        <p:blipFill>
          <a:blip r:embed="rId10"/>
          <a:srcRect r="23526"/>
          <a:stretch>
            <a:fillRect/>
          </a:stretch>
        </p:blipFill>
        <p:spPr bwMode="auto">
          <a:xfrm>
            <a:off x="8477826" y="6207417"/>
            <a:ext cx="472213" cy="50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RDD Event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14" name="Rectangle 13"/>
          <p:cNvSpPr/>
          <p:nvPr/>
        </p:nvSpPr>
        <p:spPr>
          <a:xfrm>
            <a:off x="2835564" y="5504872"/>
            <a:ext cx="720436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62036" y="1625600"/>
            <a:ext cx="480291" cy="84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338943" y="2165926"/>
            <a:ext cx="0" cy="65578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 descr="&quot;_&quot;"/>
          <p:cNvPicPr>
            <a:picLocks noChangeAspect="1" noChangeArrowheads="1"/>
          </p:cNvPicPr>
          <p:nvPr/>
        </p:nvPicPr>
        <p:blipFill>
          <a:blip r:embed="rId2"/>
          <a:srcRect l="2056" t="5433" r="92565" b="57435"/>
          <a:stretch>
            <a:fillRect/>
          </a:stretch>
        </p:blipFill>
        <p:spPr bwMode="auto">
          <a:xfrm>
            <a:off x="8478982" y="6202221"/>
            <a:ext cx="48029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 descr="Accident-causation-cheese-Reason"/>
          <p:cNvGrpSpPr/>
          <p:nvPr/>
        </p:nvGrpSpPr>
        <p:grpSpPr>
          <a:xfrm>
            <a:off x="0" y="1485900"/>
            <a:ext cx="8509000" cy="5307448"/>
            <a:chOff x="0" y="1485900"/>
            <a:chExt cx="8509000" cy="5307448"/>
          </a:xfrm>
        </p:grpSpPr>
        <p:pic>
          <p:nvPicPr>
            <p:cNvPr id="3" name="Picture 6" descr="Accident-causation-cheese_Reason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949325" y="1497448"/>
              <a:ext cx="7224713" cy="527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0" y="6547286"/>
              <a:ext cx="3921125" cy="2460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latin typeface="Comic Sans MS" pitchFamily="66" charset="0"/>
                </a:rPr>
                <a:t>Adapted from “Human Error”, James Reason, Cambridge, 1990</a:t>
              </a:r>
            </a:p>
          </p:txBody>
        </p: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17237" y="2878573"/>
              <a:ext cx="1668752" cy="13234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+mn-lt"/>
                </a:rPr>
                <a:t>Latent failures at the managerial level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8700" y="6101198"/>
              <a:ext cx="2552700" cy="48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Defence</a:t>
              </a:r>
              <a:r>
                <a:rPr lang="en-US" dirty="0">
                  <a:solidFill>
                    <a:schemeClr val="tx1"/>
                  </a:solidFill>
                </a:rPr>
                <a:t> in Depth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6888" y="4507348"/>
              <a:ext cx="166211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663300"/>
                  </a:solidFill>
                </a:rPr>
                <a:t>Realizable Damage to humans and/or infrastructure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8419" y="1630797"/>
              <a:ext cx="2632075" cy="892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A50021"/>
                  </a:solidFill>
                </a:rPr>
                <a:t>System ‘holes’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A50021"/>
                  </a:solidFill>
                </a:rPr>
                <a:t>Ineffective </a:t>
              </a:r>
              <a:r>
                <a:rPr lang="en-US" b="1" dirty="0" smtClean="0">
                  <a:solidFill>
                    <a:srgbClr val="A50021"/>
                  </a:solidFill>
                </a:rPr>
                <a:t>tools</a:t>
              </a:r>
              <a:endParaRPr lang="en-US" b="1" dirty="0">
                <a:solidFill>
                  <a:srgbClr val="A50021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srgbClr val="A50021"/>
                  </a:solidFill>
                </a:rPr>
                <a:t>Abnormal situations</a:t>
              </a:r>
            </a:p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2806121" y="1485900"/>
              <a:ext cx="1168978" cy="9771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1050" b="1" i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“</a:t>
              </a:r>
              <a:r>
                <a:rPr lang="en-US" sz="1800" b="1" i="1" dirty="0">
                  <a:solidFill>
                    <a:srgbClr val="FF0000"/>
                  </a:solidFill>
                </a:rPr>
                <a:t>Evil </a:t>
              </a:r>
            </a:p>
            <a:p>
              <a:pPr algn="ctr"/>
              <a:r>
                <a:rPr lang="en-US" sz="1800" b="1" i="1" dirty="0">
                  <a:solidFill>
                    <a:srgbClr val="FF0000"/>
                  </a:solidFill>
                </a:rPr>
                <a:t>Plans</a:t>
              </a:r>
              <a:r>
                <a:rPr lang="en-US" sz="1800" b="1" i="1" dirty="0" smtClean="0">
                  <a:solidFill>
                    <a:srgbClr val="FF0000"/>
                  </a:solidFill>
                </a:rPr>
                <a:t>”</a:t>
              </a:r>
            </a:p>
            <a:p>
              <a:pPr algn="ctr"/>
              <a:endParaRPr lang="en-US" sz="105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265381" y="5481063"/>
              <a:ext cx="2072554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+mn-lt"/>
                </a:rPr>
                <a:t>Psychological precursors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4727" y="1824459"/>
              <a:ext cx="266930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dirty="0" err="1" smtClean="0"/>
                <a:t>nb</a:t>
              </a:r>
              <a:r>
                <a:rPr lang="en-US" sz="1100" i="1" dirty="0" smtClean="0"/>
                <a:t>: for a reactor accident, evil plans might be replaced by unsafe acts, inadequate training, etc</a:t>
              </a:r>
              <a:endParaRPr lang="en-US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same way that all emergencies are </a:t>
            </a:r>
            <a:r>
              <a:rPr lang="en-US" b="1" dirty="0" smtClean="0"/>
              <a:t>local</a:t>
            </a:r>
            <a:r>
              <a:rPr lang="en-US" dirty="0" smtClean="0"/>
              <a:t> </a:t>
            </a:r>
            <a:r>
              <a:rPr lang="en-US" b="1" dirty="0" smtClean="0"/>
              <a:t>emergencies</a:t>
            </a:r>
            <a:r>
              <a:rPr lang="en-US" dirty="0" smtClean="0"/>
              <a:t>, all medical management tools are by necessity </a:t>
            </a:r>
            <a:r>
              <a:rPr lang="en-US" b="1" dirty="0" smtClean="0"/>
              <a:t>local tools</a:t>
            </a:r>
          </a:p>
          <a:p>
            <a:r>
              <a:rPr lang="en-US" dirty="0" smtClean="0"/>
              <a:t>Tool must be </a:t>
            </a:r>
            <a:r>
              <a:rPr lang="en-US" b="1" dirty="0" smtClean="0"/>
              <a:t>tailored</a:t>
            </a:r>
            <a:r>
              <a:rPr lang="en-US" dirty="0" smtClean="0"/>
              <a:t> to local conditions, populations and resources available</a:t>
            </a:r>
          </a:p>
          <a:p>
            <a:r>
              <a:rPr lang="en-US" dirty="0" smtClean="0"/>
              <a:t>Although tools are local, they need to be </a:t>
            </a:r>
            <a:r>
              <a:rPr lang="en-US" b="1" dirty="0" smtClean="0"/>
              <a:t>consistent</a:t>
            </a:r>
            <a:r>
              <a:rPr lang="en-US" dirty="0" smtClean="0"/>
              <a:t> with state/federal/territorial guidance and directives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2"/>
          <a:srcRect l="8366" t="5433" r="86151" b="57435"/>
          <a:stretch>
            <a:fillRect/>
          </a:stretch>
        </p:blipFill>
        <p:spPr bwMode="auto">
          <a:xfrm>
            <a:off x="8460509" y="6192982"/>
            <a:ext cx="48952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have never been in a mass casualty emergency, let alone a radiological emergency.  </a:t>
            </a:r>
            <a:r>
              <a:rPr lang="en-US" i="1" dirty="0" smtClean="0"/>
              <a:t>Real experience is lacking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b="1" dirty="0" smtClean="0"/>
              <a:t>Who do you need?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</a:t>
            </a:fld>
            <a:endParaRPr kumimoji="0" lang="en-US"/>
          </a:p>
        </p:txBody>
      </p:sp>
      <p:grpSp>
        <p:nvGrpSpPr>
          <p:cNvPr id="13" name="Group 12" descr="left: theoretician (simpson scientist character)&#10;right: problem solver (mcgyver)"/>
          <p:cNvGrpSpPr/>
          <p:nvPr/>
        </p:nvGrpSpPr>
        <p:grpSpPr>
          <a:xfrm>
            <a:off x="1358900" y="4025900"/>
            <a:ext cx="7048500" cy="2787650"/>
            <a:chOff x="1358900" y="4025900"/>
            <a:chExt cx="7048500" cy="2787650"/>
          </a:xfrm>
        </p:grpSpPr>
        <p:grpSp>
          <p:nvGrpSpPr>
            <p:cNvPr id="9" name="Group 8"/>
            <p:cNvGrpSpPr/>
            <p:nvPr/>
          </p:nvGrpSpPr>
          <p:grpSpPr>
            <a:xfrm>
              <a:off x="1358900" y="4025900"/>
              <a:ext cx="2489200" cy="2787650"/>
              <a:chOff x="1358900" y="4025900"/>
              <a:chExt cx="2489200" cy="27876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68450" y="4699000"/>
                <a:ext cx="2114550" cy="2114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358900" y="4025900"/>
                <a:ext cx="248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Theoretician</a:t>
                </a:r>
                <a:endParaRPr lang="en-US" sz="28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87900" y="4025900"/>
              <a:ext cx="3619500" cy="2781300"/>
              <a:chOff x="4787900" y="4025900"/>
              <a:chExt cx="3619500" cy="2781300"/>
            </a:xfrm>
          </p:grpSpPr>
          <p:pic>
            <p:nvPicPr>
              <p:cNvPr id="6553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b="8403"/>
              <a:stretch>
                <a:fillRect/>
              </a:stretch>
            </p:blipFill>
            <p:spPr bwMode="auto">
              <a:xfrm>
                <a:off x="4825999" y="4546600"/>
                <a:ext cx="3290659" cy="226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787900" y="4025900"/>
                <a:ext cx="3619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Problem Solver</a:t>
                </a:r>
                <a:endParaRPr lang="en-US" sz="2800" dirty="0"/>
              </a:p>
            </p:txBody>
          </p:sp>
        </p:grpSp>
      </p:grpSp>
      <p:pic>
        <p:nvPicPr>
          <p:cNvPr id="12" name="Picture 1" descr="&quot;_&quot;"/>
          <p:cNvPicPr>
            <a:picLocks noChangeAspect="1" noChangeArrowheads="1"/>
          </p:cNvPicPr>
          <p:nvPr/>
        </p:nvPicPr>
        <p:blipFill>
          <a:blip r:embed="rId4"/>
          <a:srcRect l="15414" t="6339" r="78999" b="57435"/>
          <a:stretch>
            <a:fillRect/>
          </a:stretch>
        </p:blipFill>
        <p:spPr bwMode="auto">
          <a:xfrm>
            <a:off x="8469745" y="6220691"/>
            <a:ext cx="49876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implement used in the practice of a vocation</a:t>
            </a:r>
          </a:p>
          <a:p>
            <a:r>
              <a:rPr lang="en-US" dirty="0" smtClean="0"/>
              <a:t>Entity that interfaces between two or more domains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Tools need to be simple and effective </a:t>
            </a:r>
          </a:p>
          <a:p>
            <a:pPr algn="ctr">
              <a:buNone/>
            </a:pPr>
            <a:r>
              <a:rPr lang="en-US" sz="3600" b="1" dirty="0" smtClean="0"/>
              <a:t>for emergency response</a:t>
            </a:r>
          </a:p>
          <a:p>
            <a:endParaRPr lang="en-US" dirty="0" smtClean="0"/>
          </a:p>
          <a:p>
            <a:r>
              <a:rPr lang="en-US" dirty="0" smtClean="0"/>
              <a:t>Marshall McLuhan: “</a:t>
            </a:r>
            <a:r>
              <a:rPr lang="en-US" i="1" dirty="0" smtClean="0"/>
              <a:t>We shape our tools. And then our tools shape us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" name="Picture 1" descr="&quot;_&quot;"/>
          <p:cNvPicPr>
            <a:picLocks noChangeAspect="1" noChangeArrowheads="1"/>
          </p:cNvPicPr>
          <p:nvPr/>
        </p:nvPicPr>
        <p:blipFill>
          <a:blip r:embed="rId3"/>
          <a:srcRect l="22811" t="6339" r="71602" b="57435"/>
          <a:stretch>
            <a:fillRect/>
          </a:stretch>
        </p:blipFill>
        <p:spPr bwMode="auto">
          <a:xfrm>
            <a:off x="8460509" y="6220695"/>
            <a:ext cx="498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</a:t>
            </a:r>
            <a:r>
              <a:rPr lang="en-US" dirty="0" err="1" smtClean="0"/>
              <a:t>it</a:t>
            </a:r>
            <a:r>
              <a:rPr lang="en-US" baseline="30000" dirty="0" err="1" smtClean="0"/>
              <a:t>TM</a:t>
            </a:r>
            <a:r>
              <a:rPr lang="en-US" dirty="0" smtClean="0"/>
              <a:t> note</a:t>
            </a:r>
          </a:p>
          <a:p>
            <a:r>
              <a:rPr lang="en-US" dirty="0" smtClean="0"/>
              <a:t>Tag</a:t>
            </a:r>
          </a:p>
          <a:p>
            <a:r>
              <a:rPr lang="en-US" dirty="0" smtClean="0"/>
              <a:t>Piece of paper</a:t>
            </a:r>
          </a:p>
          <a:p>
            <a:r>
              <a:rPr lang="en-US" dirty="0" smtClean="0"/>
              <a:t>Many sheets of paper</a:t>
            </a:r>
          </a:p>
          <a:p>
            <a:r>
              <a:rPr lang="en-US" dirty="0" smtClean="0"/>
              <a:t>Software (desktop, laptop, mobile app)</a:t>
            </a:r>
          </a:p>
          <a:p>
            <a:r>
              <a:rPr lang="en-US" dirty="0" err="1" smtClean="0"/>
              <a:t>WebWare</a:t>
            </a:r>
            <a:endParaRPr lang="en-US" dirty="0" smtClean="0"/>
          </a:p>
          <a:p>
            <a:r>
              <a:rPr lang="en-US" dirty="0" smtClean="0"/>
              <a:t>Integrated hardware/software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7</a:t>
            </a:fld>
            <a:endParaRPr kumimoji="0" lang="en-US"/>
          </a:p>
        </p:txBody>
      </p:sp>
      <p:grpSp>
        <p:nvGrpSpPr>
          <p:cNvPr id="12" name="Group 11" descr="example of tools:&#10;post-it note&#10;tag&#10;paper&#10;computer"/>
          <p:cNvGrpSpPr/>
          <p:nvPr/>
        </p:nvGrpSpPr>
        <p:grpSpPr>
          <a:xfrm>
            <a:off x="3251638" y="1173191"/>
            <a:ext cx="5311354" cy="5451013"/>
            <a:chOff x="3251638" y="1173191"/>
            <a:chExt cx="5311354" cy="545101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988080">
              <a:off x="6622854" y="1595463"/>
              <a:ext cx="1940138" cy="255110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368189">
              <a:off x="3251638" y="1295429"/>
              <a:ext cx="981167" cy="88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5946" y="4585854"/>
              <a:ext cx="2342931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econference-2002-triage-tag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C0C0C"/>
                </a:clrFrom>
                <a:clrTo>
                  <a:srgbClr val="0C0C0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36561">
              <a:off x="4869992" y="1173191"/>
              <a:ext cx="829189" cy="2267979"/>
            </a:xfrm>
            <a:prstGeom prst="rect">
              <a:avLst/>
            </a:prstGeom>
          </p:spPr>
        </p:pic>
      </p:grpSp>
      <p:pic>
        <p:nvPicPr>
          <p:cNvPr id="11" name="Picture 1" descr="&quot;_&quot;"/>
          <p:cNvPicPr>
            <a:picLocks noChangeAspect="1" noChangeArrowheads="1"/>
          </p:cNvPicPr>
          <p:nvPr/>
        </p:nvPicPr>
        <p:blipFill>
          <a:blip r:embed="rId6"/>
          <a:srcRect l="30466" t="6339" r="63948" b="57435"/>
          <a:stretch>
            <a:fillRect/>
          </a:stretch>
        </p:blipFill>
        <p:spPr bwMode="auto">
          <a:xfrm>
            <a:off x="8460509" y="6229929"/>
            <a:ext cx="49876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Conundrum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5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Tool designers want to put as much functionality into their tools as possible</a:t>
            </a:r>
          </a:p>
          <a:p>
            <a:endParaRPr lang="en-US" dirty="0" smtClean="0"/>
          </a:p>
          <a:p>
            <a:r>
              <a:rPr lang="en-US" dirty="0" smtClean="0"/>
              <a:t>End-users want simplicity and efficiency</a:t>
            </a:r>
          </a:p>
          <a:p>
            <a:endParaRPr lang="en-US" dirty="0" smtClean="0"/>
          </a:p>
          <a:p>
            <a:r>
              <a:rPr lang="en-US" dirty="0" smtClean="0"/>
              <a:t>Reality is in-between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 dirty="0"/>
          </a:p>
        </p:txBody>
      </p:sp>
      <p:grpSp>
        <p:nvGrpSpPr>
          <p:cNvPr id="10" name="Group 9" descr="swiss army knife"/>
          <p:cNvGrpSpPr/>
          <p:nvPr/>
        </p:nvGrpSpPr>
        <p:grpSpPr>
          <a:xfrm>
            <a:off x="4735416" y="1473052"/>
            <a:ext cx="4154584" cy="5156348"/>
            <a:chOff x="4735416" y="1473052"/>
            <a:chExt cx="4154584" cy="51563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83313" y="1473052"/>
              <a:ext cx="2706687" cy="200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35416" y="5092700"/>
              <a:ext cx="1812324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/>
            <a:srcRect l="19365" t="14660" r="18924" b="17626"/>
            <a:stretch>
              <a:fillRect/>
            </a:stretch>
          </p:blipFill>
          <p:spPr bwMode="auto">
            <a:xfrm>
              <a:off x="6063791" y="3749962"/>
              <a:ext cx="1492709" cy="101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" descr="&quot;_&quot;"/>
          <p:cNvPicPr>
            <a:picLocks noChangeAspect="1" noChangeArrowheads="1"/>
          </p:cNvPicPr>
          <p:nvPr/>
        </p:nvPicPr>
        <p:blipFill>
          <a:blip r:embed="rId5"/>
          <a:srcRect l="38122" t="6339" r="56084" b="57435"/>
          <a:stretch>
            <a:fillRect/>
          </a:stretch>
        </p:blipFill>
        <p:spPr bwMode="auto">
          <a:xfrm>
            <a:off x="8451274" y="6220695"/>
            <a:ext cx="51723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ller holding various tools asking &quot;where do I start&quot;"/>
          <p:cNvPicPr>
            <a:picLocks noChangeAspect="1"/>
          </p:cNvPicPr>
          <p:nvPr/>
        </p:nvPicPr>
        <p:blipFill>
          <a:blip r:embed="rId2"/>
          <a:srcRect l="402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6" name="Cloud Callout 5"/>
          <p:cNvSpPr/>
          <p:nvPr/>
        </p:nvSpPr>
        <p:spPr>
          <a:xfrm>
            <a:off x="5292436" y="1"/>
            <a:ext cx="3671455" cy="2743200"/>
          </a:xfrm>
          <a:prstGeom prst="cloudCallout">
            <a:avLst>
              <a:gd name="adj1" fmla="val -73663"/>
              <a:gd name="adj2" fmla="val -11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Where do I start?</a:t>
            </a:r>
            <a:endParaRPr lang="en-CA" sz="4000" dirty="0"/>
          </a:p>
        </p:txBody>
      </p:sp>
      <p:pic>
        <p:nvPicPr>
          <p:cNvPr id="9" name="Picture 1" descr="&quot;_&quot;"/>
          <p:cNvPicPr>
            <a:picLocks noChangeAspect="1" noChangeArrowheads="1"/>
          </p:cNvPicPr>
          <p:nvPr/>
        </p:nvPicPr>
        <p:blipFill>
          <a:blip r:embed="rId3"/>
          <a:srcRect l="45674" t="6339" r="48326" b="57435"/>
          <a:stretch>
            <a:fillRect/>
          </a:stretch>
        </p:blipFill>
        <p:spPr bwMode="auto">
          <a:xfrm>
            <a:off x="8442036" y="6211456"/>
            <a:ext cx="53570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UserInfo>
        <DisplayName>Kimball, Lisa</DisplayName>
        <AccountId>109</AccountId>
        <AccountType/>
      </UserInfo>
    </Estimate_x0020_1>
    <Completed_x0020_on xmlns="ece3b8bb-3ba7-4e05-aa8b-0d2009ddb611">2011-05-11T00:00:00</Completed_x0020_on>
    <Est_x002e__x0020_Level_x0020_2 xmlns="ece3b8bb-3ba7-4e05-aa8b-0d2009ddb611" xsi:nil="true"/>
    <Remediated_x0020_by xmlns="ece3b8bb-3ba7-4e05-aa8b-0d2009ddb611">
      <UserInfo>
        <DisplayName>Hendricks, Jennifer</DisplayName>
        <AccountId>37</AccountId>
        <AccountType/>
      </UserInfo>
    </Remediated_x0020_by>
    <Actual_x0020_time_x0020_spent xmlns="ece3b8bb-3ba7-4e05-aa8b-0d2009ddb611">1.5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 xsi:nil="true"/>
    <QC_x0020_Completed_x0020_on xmlns="ece3b8bb-3ba7-4e05-aa8b-0d2009ddb611">2011-05-18T04:00:00+00:00</QC_x0020_Completed_x0020_on>
    <Est_x002e__x0020_Level_x0020_1 xmlns="ece3b8bb-3ba7-4e05-aa8b-0d2009ddb611">3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A8A4EB6-D2DB-4196-9B3C-40E684652A0B}"/>
</file>

<file path=customXml/itemProps2.xml><?xml version="1.0" encoding="utf-8"?>
<ds:datastoreItem xmlns:ds="http://schemas.openxmlformats.org/officeDocument/2006/customXml" ds:itemID="{6C14DB30-E4B1-46E4-A595-D2DA9077ADBB}"/>
</file>

<file path=customXml/itemProps3.xml><?xml version="1.0" encoding="utf-8"?>
<ds:datastoreItem xmlns:ds="http://schemas.openxmlformats.org/officeDocument/2006/customXml" ds:itemID="{C7E05C7C-FA30-488C-B89C-E6434EFCF7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860</Words>
  <Application>Microsoft Office PowerPoint</Application>
  <PresentationFormat>On-screen Show (4:3)</PresentationFormat>
  <Paragraphs>213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Planning and Response Tools  for a Radiation Emergency</vt:lpstr>
      <vt:lpstr>Slide 2</vt:lpstr>
      <vt:lpstr>Anatomy of the RDD Event</vt:lpstr>
      <vt:lpstr>Need for Tools</vt:lpstr>
      <vt:lpstr>The Human Factor</vt:lpstr>
      <vt:lpstr>What is a tool?</vt:lpstr>
      <vt:lpstr>Tools</vt:lpstr>
      <vt:lpstr>Conundrum</vt:lpstr>
      <vt:lpstr>Slide 9</vt:lpstr>
      <vt:lpstr>End-Users</vt:lpstr>
      <vt:lpstr>Hardware &amp; Software</vt:lpstr>
      <vt:lpstr>Select Software Tools</vt:lpstr>
      <vt:lpstr>Medical Management</vt:lpstr>
      <vt:lpstr>Of Importance to the  Medical Management</vt:lpstr>
      <vt:lpstr>AFRRI Tools</vt:lpstr>
      <vt:lpstr>Slide 16</vt:lpstr>
      <vt:lpstr>CDC Tools</vt:lpstr>
      <vt:lpstr>HHS Tools</vt:lpstr>
      <vt:lpstr>REAC/TS Tools</vt:lpstr>
      <vt:lpstr>TMT Handbook</vt:lpstr>
      <vt:lpstr>MEDECOR Software</vt:lpstr>
      <vt:lpstr>Combined Software and  Hardware Solution</vt:lpstr>
      <vt:lpstr>End-User Testing</vt:lpstr>
      <vt:lpstr>Multi-Purpose Software</vt:lpstr>
      <vt:lpstr>Dosimetry and Shielding</vt:lpstr>
      <vt:lpstr>Guidance for Tool Selection</vt:lpstr>
      <vt:lpstr>Links</vt:lpstr>
      <vt:lpstr>Links (cont)</vt:lpstr>
    </vt:vector>
  </TitlesOfParts>
  <Company>뿿쮀뿿쩰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Response Tools for a Radiation Emergency</dc:title>
  <dc:subject>Planning and Response Tools for a Radiation Emergency</dc:subject>
  <dc:creator>PHREP</dc:creator>
  <cp:keywords>planning radiation emergency; medical hardware/software tools; medical worksheets </cp:keywords>
  <cp:lastModifiedBy>kimballl</cp:lastModifiedBy>
  <cp:revision>557</cp:revision>
  <cp:lastPrinted>2004-05-13T18:08:06Z</cp:lastPrinted>
  <dcterms:created xsi:type="dcterms:W3CDTF">2004-04-23T16:44:51Z</dcterms:created>
  <dcterms:modified xsi:type="dcterms:W3CDTF">2011-05-18T13:31:17Z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0x0101008402C3AEC9A4F64C9A693943DA529FA3</vt:lpwstr>
  </property>
</Properties>
</file>