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3" r:id="rId4"/>
  </p:sldMasterIdLst>
  <p:notesMasterIdLst>
    <p:notesMasterId r:id="rId34"/>
  </p:notesMasterIdLst>
  <p:handoutMasterIdLst>
    <p:handoutMasterId r:id="rId35"/>
  </p:handoutMasterIdLst>
  <p:sldIdLst>
    <p:sldId id="30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9" r:id="rId25"/>
    <p:sldId id="290" r:id="rId26"/>
    <p:sldId id="294" r:id="rId27"/>
    <p:sldId id="295" r:id="rId28"/>
    <p:sldId id="296" r:id="rId29"/>
    <p:sldId id="297" r:id="rId30"/>
    <p:sldId id="291" r:id="rId31"/>
    <p:sldId id="292" r:id="rId32"/>
    <p:sldId id="293" r:id="rId33"/>
  </p:sldIdLst>
  <p:sldSz cx="9144000" cy="6858000" type="screen4x3"/>
  <p:notesSz cx="7077075" cy="90043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SzPct val="85000"/>
      <a:buFont typeface="Monotype Sorts"/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SzPct val="85000"/>
      <a:buFont typeface="Monotype Sorts"/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SzPct val="85000"/>
      <a:buFont typeface="Monotype Sorts"/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SzPct val="85000"/>
      <a:buFont typeface="Monotype Sorts"/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SzPct val="85000"/>
      <a:buFont typeface="Monotype Sorts"/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66"/>
    <a:srgbClr val="FFFFAF"/>
    <a:srgbClr val="FFFF00"/>
    <a:srgbClr val="FF4747"/>
    <a:srgbClr val="3333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5422" autoAdjust="0"/>
  </p:normalViewPr>
  <p:slideViewPr>
    <p:cSldViewPr snapToGrid="0">
      <p:cViewPr>
        <p:scale>
          <a:sx n="50" d="100"/>
          <a:sy n="50" d="100"/>
        </p:scale>
        <p:origin x="-78" y="1482"/>
      </p:cViewPr>
      <p:guideLst>
        <p:guide orient="horz" pos="609"/>
        <p:guide orient="horz" pos="106"/>
        <p:guide pos="2879"/>
        <p:guide pos="5664"/>
        <p:guide pos="66"/>
      </p:guideLst>
    </p:cSldViewPr>
  </p:slideViewPr>
  <p:outlineViewPr>
    <p:cViewPr>
      <p:scale>
        <a:sx n="33" d="100"/>
        <a:sy n="33" d="100"/>
      </p:scale>
      <p:origin x="48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0"/>
    </p:cViewPr>
  </p:sorterViewPr>
  <p:notesViewPr>
    <p:cSldViewPr snapToGrid="0">
      <p:cViewPr varScale="1">
        <p:scale>
          <a:sx n="78" d="100"/>
          <a:sy n="78" d="100"/>
        </p:scale>
        <p:origin x="-1968" y="-96"/>
      </p:cViewPr>
      <p:guideLst>
        <p:guide orient="horz" pos="283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0" tIns="45195" rIns="90390" bIns="45195" numCol="1" anchor="t" anchorCtr="0" compatLnSpc="1">
            <a:prstTxWarp prst="textNoShape">
              <a:avLst/>
            </a:prstTxWarp>
          </a:bodyPr>
          <a:lstStyle>
            <a:lvl1pPr algn="l" defTabSz="9032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62288" cy="44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0" tIns="45195" rIns="90390" bIns="45195" numCol="1" anchor="t" anchorCtr="0" compatLnSpc="1">
            <a:prstTxWarp prst="textNoShape">
              <a:avLst/>
            </a:prstTxWarp>
          </a:bodyPr>
          <a:lstStyle>
            <a:lvl1pPr algn="r" defTabSz="9032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3D22226-D4F7-48FF-AFE6-FE4C2D6A1E04}" type="datetime1">
              <a:rPr lang="en-US"/>
              <a:pPr>
                <a:defRPr/>
              </a:pPr>
              <a:t>5/18/2011</a:t>
            </a:fld>
            <a:endParaRPr lang="en-US" dirty="0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3613"/>
            <a:ext cx="3067050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0" tIns="45195" rIns="90390" bIns="45195" numCol="1" anchor="b" anchorCtr="0" compatLnSpc="1">
            <a:prstTxWarp prst="textNoShape">
              <a:avLst/>
            </a:prstTxWarp>
          </a:bodyPr>
          <a:lstStyle>
            <a:lvl1pPr algn="l" defTabSz="9032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583613"/>
            <a:ext cx="3062288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0" tIns="45195" rIns="90390" bIns="45195" numCol="1" anchor="b" anchorCtr="0" compatLnSpc="1">
            <a:prstTxWarp prst="textNoShape">
              <a:avLst/>
            </a:prstTxWarp>
          </a:bodyPr>
          <a:lstStyle>
            <a:lvl1pPr algn="r" defTabSz="9032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91B77C-9852-429F-9C5F-9EBBB1DFC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3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9" tIns="45838" rIns="91669" bIns="45838" numCol="1" anchor="t" anchorCtr="0" compatLnSpc="1">
            <a:prstTxWarp prst="textNoShape">
              <a:avLst/>
            </a:prstTxWarp>
          </a:bodyPr>
          <a:lstStyle>
            <a:lvl1pPr algn="l" defTabSz="9159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46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9" tIns="45838" rIns="91669" bIns="45838" numCol="1" anchor="t" anchorCtr="0" compatLnSpc="1">
            <a:prstTxWarp prst="textNoShape">
              <a:avLst/>
            </a:prstTxWarp>
          </a:bodyPr>
          <a:lstStyle>
            <a:lvl1pPr algn="r" defTabSz="9159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FD02A1A-E28F-4FC7-BDA7-5BA43C0622FE}" type="datetime1">
              <a:rPr lang="en-US"/>
              <a:pPr>
                <a:defRPr/>
              </a:pPr>
              <a:t>5/18/2011</a:t>
            </a:fld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0638" y="673100"/>
            <a:ext cx="4503737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4988" y="4276725"/>
            <a:ext cx="6059487" cy="405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9" tIns="45838" rIns="91669" bIns="45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8213"/>
            <a:ext cx="3067050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9" tIns="45838" rIns="91669" bIns="45838" numCol="1" anchor="b" anchorCtr="0" compatLnSpc="1">
            <a:prstTxWarp prst="textNoShape">
              <a:avLst/>
            </a:prstTxWarp>
          </a:bodyPr>
          <a:lstStyle>
            <a:lvl1pPr algn="l" defTabSz="915988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58213"/>
            <a:ext cx="3067050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9" tIns="45838" rIns="91669" bIns="45838" numCol="1" anchor="b" anchorCtr="0" compatLnSpc="1">
            <a:prstTxWarp prst="textNoShape">
              <a:avLst/>
            </a:prstTxWarp>
          </a:bodyPr>
          <a:lstStyle>
            <a:lvl1pPr algn="r" defTabSz="915988">
              <a:buSzTx/>
              <a:buFontTx/>
              <a:buNone/>
              <a:defRPr sz="10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318B42E4-E406-4C54-BD0E-78624E1EBE34}" type="slidenum">
              <a:rPr lang="en-US"/>
              <a:pPr>
                <a:defRPr/>
              </a:pPr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7432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41375" rtl="0" eaLnBrk="0" fontAlgn="base" hangingPunct="0">
      <a:spcBef>
        <a:spcPct val="30000"/>
      </a:spcBef>
      <a:spcAft>
        <a:spcPct val="0"/>
      </a:spcAft>
      <a:tabLst>
        <a:tab pos="841375" algn="l"/>
        <a:tab pos="1682750" algn="l"/>
        <a:tab pos="2524125" algn="l"/>
        <a:tab pos="3365500" algn="l"/>
        <a:tab pos="5257800" algn="r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defTabSz="841375" rtl="0" eaLnBrk="0" fontAlgn="base" hangingPunct="0">
      <a:spcBef>
        <a:spcPct val="30000"/>
      </a:spcBef>
      <a:spcAft>
        <a:spcPct val="0"/>
      </a:spcAft>
      <a:tabLst>
        <a:tab pos="841375" algn="l"/>
        <a:tab pos="1682750" algn="l"/>
        <a:tab pos="2524125" algn="l"/>
        <a:tab pos="3365500" algn="l"/>
        <a:tab pos="5257800" algn="r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841375" rtl="0" eaLnBrk="0" fontAlgn="base" hangingPunct="0">
      <a:spcBef>
        <a:spcPct val="30000"/>
      </a:spcBef>
      <a:spcAft>
        <a:spcPct val="0"/>
      </a:spcAft>
      <a:tabLst>
        <a:tab pos="841375" algn="l"/>
        <a:tab pos="1682750" algn="l"/>
        <a:tab pos="2524125" algn="l"/>
        <a:tab pos="3365500" algn="l"/>
        <a:tab pos="5257800" algn="r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841375" rtl="0" eaLnBrk="0" fontAlgn="base" hangingPunct="0">
      <a:spcBef>
        <a:spcPct val="30000"/>
      </a:spcBef>
      <a:spcAft>
        <a:spcPct val="0"/>
      </a:spcAft>
      <a:tabLst>
        <a:tab pos="841375" algn="l"/>
        <a:tab pos="1682750" algn="l"/>
        <a:tab pos="2524125" algn="l"/>
        <a:tab pos="3365500" algn="l"/>
        <a:tab pos="5257800" algn="r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841375" rtl="0" eaLnBrk="0" fontAlgn="base" hangingPunct="0">
      <a:spcBef>
        <a:spcPct val="30000"/>
      </a:spcBef>
      <a:spcAft>
        <a:spcPct val="0"/>
      </a:spcAft>
      <a:tabLst>
        <a:tab pos="841375" algn="l"/>
        <a:tab pos="1682750" algn="l"/>
        <a:tab pos="2524125" algn="l"/>
        <a:tab pos="3365500" algn="l"/>
        <a:tab pos="5257800" algn="r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If you can’t do it everyday, you will not be able to do it on game day.</a:t>
            </a:r>
          </a:p>
          <a:p>
            <a:endParaRPr lang="en-US" sz="1400" dirty="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7C2C19-F5C0-41B7-9ADA-C7C59B4ED3C6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B4CC4-C447-484E-AE09-A14468667735}" type="slidenum">
              <a:rPr lang="en-US" smtClean="0"/>
              <a:pPr/>
              <a:t>1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6341B-300F-40D7-84AD-F7AA0E229A9C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5E818D-9C07-4C9B-A5FA-ABE483DFD6CB}" type="slidenum">
              <a:rPr lang="en-US" smtClean="0"/>
              <a:pPr/>
              <a:t>10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3AC836-B294-4327-AFBF-1548492C4E2F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9CA1B0-2580-49FA-AE61-B5A5A9D25062}" type="slidenum">
              <a:rPr lang="en-US" smtClean="0"/>
              <a:pPr/>
              <a:t>11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7EC0D-A877-43EE-82BA-89FB74FCF849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894D15-4B62-40BB-A78A-A14DC969ED7B}" type="slidenum">
              <a:rPr lang="en-US" smtClean="0"/>
              <a:pPr/>
              <a:t>12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C03CD9-1DC5-49D2-8685-E4A453B501A9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1A8865-9893-40B0-8A7A-C0DEE8ACDA1B}" type="slidenum">
              <a:rPr lang="en-US" smtClean="0"/>
              <a:pPr/>
              <a:t>13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E0667A-4BAC-4D50-AE65-89E35D83643A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83E28-A624-46D1-9DBD-B30B9B381094}" type="slidenum">
              <a:rPr lang="en-US" smtClean="0"/>
              <a:pPr/>
              <a:t>14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75F6CD-F6A0-4731-93C0-8FD3BF4A7D54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A46064-18DB-47F6-9F90-C82195428755}" type="slidenum">
              <a:rPr lang="en-US" smtClean="0"/>
              <a:pPr/>
              <a:t>15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E56235-508E-48D4-8D01-077BB218CAF7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373643-E40E-4F7C-B619-AAC5D9A31D8E}" type="slidenum">
              <a:rPr lang="en-US" smtClean="0"/>
              <a:pPr/>
              <a:t>16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03A718-46BD-44FA-8653-1AD3862309C3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EB7E09-5D6B-4644-93EE-DB5BD624BFA4}" type="slidenum">
              <a:rPr lang="en-US" smtClean="0"/>
              <a:pPr/>
              <a:t>17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C39FAF-A6EE-4529-81E2-4C5C102601FE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E50DD8-C74B-4EF2-88FA-96EADCCA540C}" type="slidenum">
              <a:rPr lang="en-US" smtClean="0"/>
              <a:pPr/>
              <a:t>18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60079-CB98-4473-96D3-721116A19D38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49DD3F-CD54-4177-9251-A9C096617C21}" type="slidenum">
              <a:rPr lang="en-US" smtClean="0"/>
              <a:pPr/>
              <a:t>19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5C6BEC-7383-4F78-86A7-BA3D2E79FDA1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56F0F3-3849-490D-9DBA-773470085D26}" type="slidenum">
              <a:rPr lang="en-US" smtClean="0"/>
              <a:pPr/>
              <a:t>2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B3199E-6F98-4E7E-9D96-ABDAD666EC3C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91FFB7-834A-43DB-9BE6-7D2201416125}" type="slidenum">
              <a:rPr lang="en-US" smtClean="0"/>
              <a:pPr/>
              <a:t>20</a:t>
            </a:fld>
            <a:endParaRPr lang="en-US" sz="1100" dirty="0" smtClean="0">
              <a:latin typeface="Times New Roman" pitchFamily="18" charset="0"/>
            </a:endParaRPr>
          </a:p>
        </p:txBody>
      </p:sp>
      <p:sp>
        <p:nvSpPr>
          <p:cNvPr id="5837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8374" name="Date Placeholder 3"/>
          <p:cNvSpPr txBox="1">
            <a:spLocks noGrp="1"/>
          </p:cNvSpPr>
          <p:nvPr/>
        </p:nvSpPr>
        <p:spPr bwMode="auto">
          <a:xfrm>
            <a:off x="4010025" y="0"/>
            <a:ext cx="3067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9" tIns="46779" rIns="93549" bIns="46779"/>
          <a:lstStyle/>
          <a:p>
            <a:pPr algn="r" defTabSz="933450"/>
            <a:fld id="{A7410433-2B68-4237-88CD-EFBCC40E59FF}" type="datetime1">
              <a:rPr lang="en-US" sz="1100" b="0">
                <a:latin typeface="Times New Roman" pitchFamily="18" charset="0"/>
              </a:rPr>
              <a:pPr algn="r" defTabSz="933450"/>
              <a:t>5/18/2011</a:t>
            </a:fld>
            <a:endParaRPr lang="en-US" sz="1100" b="0" dirty="0">
              <a:latin typeface="Times New Roman" pitchFamily="18" charset="0"/>
            </a:endParaRPr>
          </a:p>
        </p:txBody>
      </p:sp>
      <p:sp>
        <p:nvSpPr>
          <p:cNvPr id="58375" name="Slide Number Placeholder 4"/>
          <p:cNvSpPr txBox="1">
            <a:spLocks noGrp="1"/>
          </p:cNvSpPr>
          <p:nvPr/>
        </p:nvSpPr>
        <p:spPr bwMode="auto">
          <a:xfrm>
            <a:off x="4010025" y="8559800"/>
            <a:ext cx="3067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9" tIns="46779" rIns="93549" bIns="46779" anchor="b"/>
          <a:lstStyle/>
          <a:p>
            <a:pPr algn="r" defTabSz="933450"/>
            <a:fld id="{BD77CF74-6887-4417-A39B-D3E4E93151FC}" type="slidenum">
              <a:rPr lang="en-US" sz="900" b="0"/>
              <a:pPr algn="r" defTabSz="933450"/>
              <a:t>20</a:t>
            </a:fld>
            <a:endParaRPr lang="en-US" sz="11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5BB9D7-F7D4-4C73-9D18-EF0134094A5F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CE435-7D4D-45D8-A6EA-143327A7C941}" type="slidenum">
              <a:rPr lang="en-US" smtClean="0"/>
              <a:pPr/>
              <a:t>21</a:t>
            </a:fld>
            <a:endParaRPr lang="en-US" sz="1100" dirty="0" smtClean="0">
              <a:latin typeface="Times New Roman" pitchFamily="18" charset="0"/>
            </a:endParaRPr>
          </a:p>
        </p:txBody>
      </p:sp>
      <p:sp>
        <p:nvSpPr>
          <p:cNvPr id="593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9398" name="Date Placeholder 3"/>
          <p:cNvSpPr txBox="1">
            <a:spLocks noGrp="1"/>
          </p:cNvSpPr>
          <p:nvPr/>
        </p:nvSpPr>
        <p:spPr bwMode="auto">
          <a:xfrm>
            <a:off x="4010025" y="0"/>
            <a:ext cx="3067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9" tIns="46779" rIns="93549" bIns="46779"/>
          <a:lstStyle/>
          <a:p>
            <a:pPr algn="r" defTabSz="933450"/>
            <a:fld id="{AD4B0FB8-C241-4B0E-A5D3-A7FA5F438EEB}" type="datetime1">
              <a:rPr lang="en-US" sz="1100" b="0">
                <a:latin typeface="Times New Roman" pitchFamily="18" charset="0"/>
              </a:rPr>
              <a:pPr algn="r" defTabSz="933450"/>
              <a:t>5/18/2011</a:t>
            </a:fld>
            <a:endParaRPr lang="en-US" sz="1100" b="0" dirty="0">
              <a:latin typeface="Times New Roman" pitchFamily="18" charset="0"/>
            </a:endParaRPr>
          </a:p>
        </p:txBody>
      </p:sp>
      <p:sp>
        <p:nvSpPr>
          <p:cNvPr id="59399" name="Slide Number Placeholder 4"/>
          <p:cNvSpPr txBox="1">
            <a:spLocks noGrp="1"/>
          </p:cNvSpPr>
          <p:nvPr/>
        </p:nvSpPr>
        <p:spPr bwMode="auto">
          <a:xfrm>
            <a:off x="4010025" y="8559800"/>
            <a:ext cx="3067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49" tIns="46779" rIns="93549" bIns="46779" anchor="b"/>
          <a:lstStyle/>
          <a:p>
            <a:pPr algn="r" defTabSz="933450"/>
            <a:fld id="{3B275B7F-41FC-4E13-B1DF-1B7A9DFEDD05}" type="slidenum">
              <a:rPr lang="en-US" sz="900" b="0"/>
              <a:pPr algn="r" defTabSz="933450"/>
              <a:t>21</a:t>
            </a:fld>
            <a:endParaRPr lang="en-US" sz="11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87EF3D-119E-4CC3-8415-442987719044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7CF70D-E8A2-467F-947B-84C8632366D4}" type="slidenum">
              <a:rPr lang="en-US" smtClean="0"/>
              <a:pPr/>
              <a:t>22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01FBFB-1697-472E-A3CB-772AAB5DAE07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E87D6E-3138-401F-B01F-99FDF0C78E7B}" type="slidenum">
              <a:rPr lang="en-US" smtClean="0"/>
              <a:pPr/>
              <a:t>23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8D45EB-B257-4AA0-9DF9-72C7684DCC8B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D04F4B-431A-4082-970F-3093467AD3D7}" type="slidenum">
              <a:rPr lang="en-US" smtClean="0"/>
              <a:pPr/>
              <a:t>24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2C57E2-4AC1-4CC8-A1B8-E9054CDD1E43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02FEDA-18FC-4628-89E1-B6CFC5B1FC70}" type="slidenum">
              <a:rPr lang="en-US" smtClean="0"/>
              <a:pPr/>
              <a:t>25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A5BB6C-1A50-431B-9ACF-C0E4B8DF8888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C141AC-987A-4B65-885F-08E7BA15F7D9}" type="slidenum">
              <a:rPr lang="en-US" smtClean="0"/>
              <a:pPr/>
              <a:t>26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6042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2" name="Date Placeholder 3"/>
          <p:cNvSpPr txBox="1">
            <a:spLocks noGrp="1"/>
          </p:cNvSpPr>
          <p:nvPr/>
        </p:nvSpPr>
        <p:spPr bwMode="auto">
          <a:xfrm>
            <a:off x="4010025" y="0"/>
            <a:ext cx="3067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8" rIns="91669" bIns="45838"/>
          <a:lstStyle/>
          <a:p>
            <a:pPr algn="r" defTabSz="915988"/>
            <a:fld id="{C45F54BC-91BF-421E-9593-7D4C6A12D81B}" type="datetime1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15988"/>
              <a:t>5/18/2011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23" name="Slide Number Placeholder 4"/>
          <p:cNvSpPr txBox="1">
            <a:spLocks noGrp="1"/>
          </p:cNvSpPr>
          <p:nvPr/>
        </p:nvSpPr>
        <p:spPr bwMode="auto">
          <a:xfrm>
            <a:off x="4010025" y="8558213"/>
            <a:ext cx="3067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8" rIns="91669" bIns="45838" anchor="b"/>
          <a:lstStyle/>
          <a:p>
            <a:pPr algn="r" defTabSz="915988"/>
            <a:fld id="{147EBF61-89E9-4C83-A377-8A57683B3C3D}" type="slidenum">
              <a:rPr lang="en-US" sz="1000" b="0">
                <a:solidFill>
                  <a:schemeClr val="tx1"/>
                </a:solidFill>
              </a:rPr>
              <a:pPr algn="r" defTabSz="915988"/>
              <a:t>26</a:t>
            </a:fld>
            <a:endParaRPr lang="en-US" sz="11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CC7B05-ED9C-4ADE-9208-4A41623E82FB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89B55A-0F1C-4009-BA15-0BB16201433C}" type="slidenum">
              <a:rPr lang="en-US" smtClean="0"/>
              <a:pPr/>
              <a:t>27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6144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46" name="Date Placeholder 3"/>
          <p:cNvSpPr txBox="1">
            <a:spLocks noGrp="1"/>
          </p:cNvSpPr>
          <p:nvPr/>
        </p:nvSpPr>
        <p:spPr bwMode="auto">
          <a:xfrm>
            <a:off x="4010025" y="0"/>
            <a:ext cx="3067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8" rIns="91669" bIns="45838"/>
          <a:lstStyle/>
          <a:p>
            <a:pPr algn="r" defTabSz="915988"/>
            <a:fld id="{A4FC57D0-C007-45A6-BA1F-A8D00092D299}" type="datetime1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15988"/>
              <a:t>5/18/2011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7" name="Slide Number Placeholder 4"/>
          <p:cNvSpPr txBox="1">
            <a:spLocks noGrp="1"/>
          </p:cNvSpPr>
          <p:nvPr/>
        </p:nvSpPr>
        <p:spPr bwMode="auto">
          <a:xfrm>
            <a:off x="4010025" y="8558213"/>
            <a:ext cx="3067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8" rIns="91669" bIns="45838" anchor="b"/>
          <a:lstStyle/>
          <a:p>
            <a:pPr algn="r" defTabSz="915988"/>
            <a:fld id="{062AB184-FC2B-47DE-B88D-3C94EA5AE47C}" type="slidenum">
              <a:rPr lang="en-US" sz="1000" b="0">
                <a:solidFill>
                  <a:schemeClr val="tx1"/>
                </a:solidFill>
              </a:rPr>
              <a:pPr algn="r" defTabSz="915988"/>
              <a:t>27</a:t>
            </a:fld>
            <a:endParaRPr lang="en-US" sz="11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5B44F0-18C4-4434-8CA6-C5EC414BF0D8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28726-AFDB-4C87-9539-A7303A9CCC0A}" type="slidenum">
              <a:rPr lang="en-US" smtClean="0"/>
              <a:pPr/>
              <a:t>28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6246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2470" name="Date Placeholder 3"/>
          <p:cNvSpPr txBox="1">
            <a:spLocks noGrp="1"/>
          </p:cNvSpPr>
          <p:nvPr/>
        </p:nvSpPr>
        <p:spPr bwMode="auto">
          <a:xfrm>
            <a:off x="4010025" y="0"/>
            <a:ext cx="3067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8" rIns="91669" bIns="45838"/>
          <a:lstStyle/>
          <a:p>
            <a:pPr algn="r" defTabSz="915988"/>
            <a:fld id="{37C7322B-B68A-4339-9105-3E3F604A9BC0}" type="datetime1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15988"/>
              <a:t>5/18/2011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71" name="Slide Number Placeholder 4"/>
          <p:cNvSpPr txBox="1">
            <a:spLocks noGrp="1"/>
          </p:cNvSpPr>
          <p:nvPr/>
        </p:nvSpPr>
        <p:spPr bwMode="auto">
          <a:xfrm>
            <a:off x="4010025" y="8558213"/>
            <a:ext cx="3067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8" rIns="91669" bIns="45838" anchor="b"/>
          <a:lstStyle/>
          <a:p>
            <a:pPr algn="r" defTabSz="915988"/>
            <a:fld id="{722A16C3-91EA-4B76-8BB4-5250094D7174}" type="slidenum">
              <a:rPr lang="en-US" sz="1000" b="0">
                <a:solidFill>
                  <a:schemeClr val="tx1"/>
                </a:solidFill>
              </a:rPr>
              <a:pPr algn="r" defTabSz="915988"/>
              <a:t>28</a:t>
            </a:fld>
            <a:endParaRPr lang="en-US" sz="11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3D721D-0E5A-4D69-9DBA-C7C7EA7B8DDD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6F5E25-0B4F-446F-ABCA-57E6B8ED7CB1}" type="slidenum">
              <a:rPr lang="en-US" smtClean="0"/>
              <a:pPr/>
              <a:t>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(</a:t>
            </a:r>
            <a:r>
              <a:rPr lang="en-US" sz="1400" u="sng" dirty="0" smtClean="0"/>
              <a:t>Note</a:t>
            </a:r>
            <a:r>
              <a:rPr lang="en-US" sz="1400" dirty="0" smtClean="0"/>
              <a:t>:  The next series of slides discuss the damage characteristics of an IND event).</a:t>
            </a:r>
          </a:p>
          <a:p>
            <a:endParaRPr lang="en-US" sz="1400" dirty="0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D4C719-D507-428B-B23B-D0CE0F381F5D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980D91-E169-47E2-BF44-D8CD3C546C99}" type="slidenum">
              <a:rPr lang="en-US" smtClean="0"/>
              <a:pPr/>
              <a:t>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89B40-338D-4BB8-B47F-CB5C54E17784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FB20A1-94C5-443D-B91F-A50BBB15E9C6}" type="slidenum">
              <a:rPr lang="en-US" smtClean="0"/>
              <a:pPr/>
              <a:t>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A95FE9-8A91-4674-8825-6612C9BDC5B4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55BB20-DE94-486B-A6E7-E41F545A2C77}" type="slidenum">
              <a:rPr lang="en-US" smtClean="0"/>
              <a:pPr/>
              <a:t>6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525" y="4276725"/>
            <a:ext cx="6411913" cy="45386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Public Safety and Security = Law Enforcement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External affairs = Emergency Public Information and External Communications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The plan itself is broken down into 12 emergency support functions or ESFs as noted above.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The principle agency responsible is indicated beneath each area.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Note the DVA is not an ESF!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As you can see, the ESFs cover response requirements for virtually any area affected by a disaster.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The agency in charge of a given area has at it’s disposal the combined assets of numerous agencies in providing support.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Note that DOD is actually “in charge” of only one area:  Public Works.  However DOD is the </a:t>
            </a:r>
            <a:r>
              <a:rPr lang="en-US" u="sng" dirty="0" smtClean="0"/>
              <a:t>only</a:t>
            </a:r>
            <a:r>
              <a:rPr lang="en-US" dirty="0" smtClean="0"/>
              <a:t> agency which provides support capabilities to all 12 emergency support functions.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Our focus will be on ESF #8, Health and Medical Services.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#1. Transportation: Department of Transportation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#2. Communications: National Communications System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#3. Public Works and Engineering: Department of Defense/U.S. Army Corps of Engineers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#4. Fire fighting: Department of Agriculture/Forest Service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#5. Emergency Management: Federal Emergency Management Agency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#6. Mass Care, Housing &amp; Human Services: American Red Cross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#7. Resource Support: General Services Administration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#8. Public Health and Medical Services: Department of Health and Human Services</a:t>
            </a:r>
            <a:br>
              <a:rPr lang="en-US" dirty="0" smtClean="0"/>
            </a:br>
            <a:r>
              <a:rPr lang="en-US" dirty="0" smtClean="0"/>
              <a:t>#9. Urban Search and Rescue: Federal Emergency Management Agency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#10. Oil and Hazardous Materials: Environmental Protection Agency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#11. Agriculture &amp; Natural Resources: Department of Agriculture/Food and Nutrition Service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#12. Energy: Department of Energy 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#13.  Public Safety &amp; Security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#14. Long-term Community Recovery and Mitigation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dirty="0" smtClean="0"/>
              <a:t># 15. External Affairs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90FDBC-03DB-4EEA-B5D5-5FD38C11593D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F13749-0274-4072-9542-F3EB9EFCD1F9}" type="slidenum">
              <a:rPr lang="en-US" smtClean="0"/>
              <a:pPr/>
              <a:t>7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34465E-8E1A-45A7-B85F-6FE64E18BFB4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20ABFB-F0EF-456B-BB43-2811A21E463C}" type="slidenum">
              <a:rPr lang="en-US" smtClean="0"/>
              <a:pPr/>
              <a:t>8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FA500-521C-4BD5-A125-CD4FC9C77B51}" type="datetime1">
              <a:rPr lang="en-US" smtClean="0"/>
              <a:pPr/>
              <a:t>5/18/2011</a:t>
            </a:fld>
            <a:endParaRPr lang="en-US" dirty="0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526D8-5BF2-41BE-912E-244EDB5F48E1}" type="slidenum">
              <a:rPr lang="en-US" smtClean="0"/>
              <a:pPr/>
              <a:t>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SPR Head Slides Out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158750"/>
            <a:ext cx="63992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/>
        </p:spPr>
        <p:txBody>
          <a:bodyPr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2" descr="PP HHS Seal 1i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92075"/>
            <a:ext cx="914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439988"/>
            <a:ext cx="9144000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GB" noProof="0" smtClean="0"/>
              <a:t>Title</a:t>
            </a:r>
            <a:br>
              <a:rPr lang="en-GB" noProof="0" smtClean="0"/>
            </a:br>
            <a:endParaRPr lang="en-US" noProof="0" smtClean="0"/>
          </a:p>
        </p:txBody>
      </p:sp>
      <p:sp>
        <p:nvSpPr>
          <p:cNvPr id="963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643438"/>
            <a:ext cx="9144000" cy="1752600"/>
          </a:xfrm>
        </p:spPr>
        <p:txBody>
          <a:bodyPr/>
          <a:lstStyle>
            <a:lvl1pPr marL="0" indent="0" algn="ctr" eaLnBrk="0" hangingPunct="0">
              <a:lnSpc>
                <a:spcPct val="115000"/>
              </a:lnSpc>
              <a:spcBef>
                <a:spcPct val="0"/>
              </a:spcBef>
              <a:buSzPct val="85000"/>
              <a:buFont typeface="Monotype Sorts" pitchFamily="2" charset="2"/>
              <a:buNone/>
              <a:defRPr sz="1600" b="1"/>
            </a:lvl1pPr>
          </a:lstStyle>
          <a:p>
            <a:pPr lvl="0"/>
            <a:r>
              <a:rPr lang="en-US" noProof="0" smtClean="0"/>
              <a:t>Presenter</a:t>
            </a:r>
          </a:p>
          <a:p>
            <a:pPr lvl="0"/>
            <a:r>
              <a:rPr lang="en-US" noProof="0" smtClean="0"/>
              <a:t>Title</a:t>
            </a:r>
          </a:p>
          <a:p>
            <a:pPr lvl="0"/>
            <a:r>
              <a:rPr lang="en-US" noProof="0" smtClean="0"/>
              <a:t>HHS/ASPR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E9CD-12D9-4334-BCE7-5E94089AF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33363"/>
            <a:ext cx="2076450" cy="602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76950" cy="602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C833-F3DC-4C9D-A7E2-2B6E3B4CB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33363"/>
            <a:ext cx="7061200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93825"/>
            <a:ext cx="4076700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93825"/>
            <a:ext cx="4076700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1A39D-EE32-4B03-8711-682FCEFB6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BBD1-002B-4697-8FEF-6D3EF0A49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4A7DB-DEDF-4727-9969-C630C216D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767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93825"/>
            <a:ext cx="40767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3011-8550-419F-BDF8-F18688F35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D25F-FC78-44EF-A8C9-304C6B6C9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92CB-6106-4BC7-9708-323C84D89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D8F0-1DCC-466B-8732-71CB0B9D9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A44B-B834-4949-9643-90BBBC527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E593-754F-466B-A038-9CFFED9AF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233363"/>
            <a:ext cx="7061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3058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8650" y="65405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0EC14B-99C9-437D-B41A-A14BEFD3F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4" descr="ASPR LOGO TRANSPARENT NE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9591675" y="-10734675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761" name="Line 41"/>
          <p:cNvSpPr>
            <a:spLocks noChangeShapeType="1"/>
          </p:cNvSpPr>
          <p:nvPr userDrawn="1"/>
        </p:nv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/>
        </p:spPr>
        <p:txBody>
          <a:bodyPr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43" descr="PP HHS Seal 1i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5" y="92075"/>
            <a:ext cx="914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4" descr="ASPR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86738" y="161925"/>
            <a:ext cx="8048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685800" indent="-288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─"/>
        <a:defRPr sz="2200">
          <a:solidFill>
            <a:srgbClr val="000066"/>
          </a:solidFill>
          <a:latin typeface="+mn-lt"/>
        </a:defRPr>
      </a:lvl2pPr>
      <a:lvl3pPr marL="1028700" indent="-180975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000">
          <a:solidFill>
            <a:srgbClr val="000066"/>
          </a:solidFill>
          <a:latin typeface="+mn-lt"/>
        </a:defRPr>
      </a:lvl3pPr>
      <a:lvl4pPr marL="1485900" indent="-2952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─"/>
        <a:defRPr>
          <a:solidFill>
            <a:srgbClr val="000066"/>
          </a:solidFill>
          <a:latin typeface="+mn-lt"/>
        </a:defRPr>
      </a:lvl4pPr>
      <a:lvl5pPr marL="1828800" indent="-174625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5pPr>
      <a:lvl6pPr marL="2286000" indent="-174625" algn="l" rtl="0" fontAlgn="base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6pPr>
      <a:lvl7pPr marL="2743200" indent="-174625" algn="l" rtl="0" fontAlgn="base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7pPr>
      <a:lvl8pPr marL="3200400" indent="-174625" algn="l" rtl="0" fontAlgn="base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8pPr>
      <a:lvl9pPr marL="3657600" indent="-174625" algn="l" rtl="0" fontAlgn="base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Medical Surge</a:t>
            </a:r>
            <a:br>
              <a:rPr lang="en-US" sz="4000" dirty="0" smtClean="0"/>
            </a:br>
            <a:r>
              <a:rPr lang="en-US" sz="4000" dirty="0" smtClean="0"/>
              <a:t>Preparedness and Response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545464"/>
            <a:ext cx="91440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Clare Helminiak, MD, MPH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Rear Admiral, USPHS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Deputy Director for Medical Surge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Office of Preparedness and Emergency Operations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Office of the Assistant Secretary for Preparedness and Response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of Health and Human Services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Spectrum of Care </a:t>
            </a:r>
            <a:br>
              <a:rPr lang="en-US" dirty="0" smtClean="0"/>
            </a:br>
            <a:r>
              <a:rPr lang="en-US" dirty="0" smtClean="0"/>
              <a:t>&amp; Phased Deployment</a:t>
            </a:r>
          </a:p>
        </p:txBody>
      </p:sp>
      <p:pic>
        <p:nvPicPr>
          <p:cNvPr id="12291" name="Content Placeholder 4" descr="a chart with different phases of deploying workers, volunteer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425" y="1393825"/>
            <a:ext cx="8261350" cy="4860925"/>
          </a:xfrm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B66FD3-D9CB-44DF-B801-0CBA8DECD66B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DMAT Field Deployment</a:t>
            </a:r>
          </a:p>
        </p:txBody>
      </p:sp>
      <p:pic>
        <p:nvPicPr>
          <p:cNvPr id="13315" name="Content Placeholder 4" descr="DMAT field set up 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3013" y="1393825"/>
            <a:ext cx="6734175" cy="4860925"/>
          </a:xfrm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230B8-909C-41C4-A3F3-BF7F2309237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Radiation Emergency Area (REA)</a:t>
            </a:r>
            <a:endParaRPr lang="en-US" dirty="0" smtClean="0"/>
          </a:p>
        </p:txBody>
      </p:sp>
      <p:pic>
        <p:nvPicPr>
          <p:cNvPr id="14339" name="Content Placeholder 5" descr="flow chart showing clear area, buffer zone, and contaminated area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6363" y="1393825"/>
            <a:ext cx="6467475" cy="4860925"/>
          </a:xfrm>
        </p:spPr>
      </p:pic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8E80A-7836-4221-AEC3-2BD3700684E8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Decontamination</a:t>
            </a:r>
            <a:endParaRPr lang="en-US" dirty="0"/>
          </a:p>
        </p:txBody>
      </p:sp>
      <p:pic>
        <p:nvPicPr>
          <p:cNvPr id="15363" name="Content Placeholder 4" descr="Decontamination photo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81163"/>
            <a:ext cx="8305800" cy="4286250"/>
          </a:xfrm>
        </p:spPr>
      </p:pic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E525CA-975F-4552-95E6-52CE142C5A37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</a:t>
            </a:r>
          </a:p>
        </p:txBody>
      </p:sp>
      <p:pic>
        <p:nvPicPr>
          <p:cNvPr id="16387" name="Content Placeholder 4" descr="photo of a triage area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" y="1393825"/>
            <a:ext cx="8216900" cy="4860925"/>
          </a:xfrm>
        </p:spPr>
      </p:pic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2B4B8E-65C9-4BB8-9A6E-6E1F94FBC215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</a:t>
            </a:r>
          </a:p>
        </p:txBody>
      </p:sp>
      <p:pic>
        <p:nvPicPr>
          <p:cNvPr id="17411" name="Content Placeholder 4" descr="photo of triage in the field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725" y="1393825"/>
            <a:ext cx="8286750" cy="4860925"/>
          </a:xfrm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D1C7D0-C292-4AAA-9DFC-4AA6286EEE56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Movement</a:t>
            </a:r>
          </a:p>
        </p:txBody>
      </p:sp>
      <p:pic>
        <p:nvPicPr>
          <p:cNvPr id="18435" name="Content Placeholder 4" descr="photos of aircraft and helicopter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33525"/>
            <a:ext cx="8305800" cy="4581525"/>
          </a:xfrm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83A525-870E-425C-ADF8-85CD7F002787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Lab capacity </a:t>
            </a:r>
          </a:p>
          <a:p>
            <a:pPr lvl="1" eaLnBrk="1" hangingPunct="1"/>
            <a:r>
              <a:rPr lang="en-US" sz="2400" dirty="0" smtClean="0"/>
              <a:t>Radiobioassay</a:t>
            </a:r>
          </a:p>
          <a:p>
            <a:pPr lvl="1" eaLnBrk="1" hangingPunct="1"/>
            <a:r>
              <a:rPr lang="en-US" sz="2400" dirty="0" smtClean="0"/>
              <a:t>Biodosimetry</a:t>
            </a:r>
          </a:p>
          <a:p>
            <a:pPr lvl="1" eaLnBrk="1" hangingPunct="1"/>
            <a:r>
              <a:rPr lang="en-US" sz="2400" dirty="0" smtClean="0"/>
              <a:t>Hematology Surge</a:t>
            </a:r>
          </a:p>
          <a:p>
            <a:pPr eaLnBrk="1" hangingPunct="1"/>
            <a:r>
              <a:rPr lang="en-US" sz="2800" dirty="0" smtClean="0"/>
              <a:t>Radiation Injury Treatment Network (RITN)</a:t>
            </a:r>
          </a:p>
          <a:p>
            <a:pPr eaLnBrk="1" hangingPunct="1"/>
            <a:r>
              <a:rPr lang="en-US" sz="2800" dirty="0" smtClean="0"/>
              <a:t>National Marrow Donor Program and the National Cancer Institute Cancer Centers</a:t>
            </a:r>
          </a:p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B204ED-FEB1-42C4-92CF-890CD86ACF00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Injury Treatment Network</a:t>
            </a:r>
          </a:p>
        </p:txBody>
      </p:sp>
      <p:pic>
        <p:nvPicPr>
          <p:cNvPr id="20483" name="Content Placeholder 4" descr="list of radiation injury treatment network center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11300" y="1393825"/>
            <a:ext cx="6197600" cy="4860925"/>
          </a:xfrm>
        </p:spPr>
      </p:pic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D49752-6F18-4FA3-B8B8-3B7E2A504F74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RITN Distribution Across USA</a:t>
            </a:r>
          </a:p>
        </p:txBody>
      </p:sp>
      <p:pic>
        <p:nvPicPr>
          <p:cNvPr id="21507" name="Content Placeholder 4" descr="&quot; &quot;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3513" y="1393825"/>
            <a:ext cx="6353175" cy="4860925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876064-7B0C-4B32-A45C-2ED51565A1C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825"/>
            <a:ext cx="8421688" cy="4860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The successful delivery of daily emergency care is key to our nation’s healthcare system emergency preparedness efforts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CAC69C-4700-4FBF-9117-1172B9E15BEE}" type="slidenum">
              <a:rPr lang="en-US" smtClean="0"/>
              <a:pPr/>
              <a:t>1</a:t>
            </a:fld>
            <a:endParaRPr lang="en-US" dirty="0" smtClean="0"/>
          </a:p>
        </p:txBody>
      </p:sp>
      <p:pic>
        <p:nvPicPr>
          <p:cNvPr id="4101" name="Picture 8" descr="photos of emergency situations like fire, hurricane, floods, emergency rooms and a 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171700"/>
            <a:ext cx="765968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Playbooks and References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C466FF-2F16-41B6-B168-B28D05755DA6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22532" name="Content Placeholder 7" descr="&quot; &quot;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3" y="1214438"/>
            <a:ext cx="44545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6213" y="1346200"/>
            <a:ext cx="4864100" cy="5386388"/>
          </a:xfrm>
          <a:prstGeom prst="rect">
            <a:avLst/>
          </a:prstGeom>
        </p:spPr>
        <p:txBody>
          <a:bodyPr/>
          <a:lstStyle/>
          <a:p>
            <a:pPr marL="228600" indent="-228600" algn="l" eaLnBrk="1" hangingPunct="1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Playbooks for: </a:t>
            </a:r>
          </a:p>
          <a:p>
            <a:pPr lvl="1" indent="-230188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Radiation Dispersal Device</a:t>
            </a:r>
          </a:p>
          <a:p>
            <a:pPr lvl="1" indent="-230188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Improvised Nuclear Device 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CDC Website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Radiation Event Medical Management (REMM)</a:t>
            </a:r>
          </a:p>
          <a:p>
            <a:pPr lvl="1" indent="-230188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Website for clinicians</a:t>
            </a:r>
          </a:p>
          <a:p>
            <a:pPr lvl="1" indent="-230188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www.remm.nlm.gov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NIOSH</a:t>
            </a:r>
          </a:p>
          <a:p>
            <a:pPr lvl="1" indent="-230188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solidFill>
                  <a:srgbClr val="000066"/>
                </a:solidFill>
                <a:latin typeface="+mn-lt"/>
              </a:rPr>
              <a:t>Population monitoring in radiation emergencies: a guide for state and local public health planners</a:t>
            </a:r>
          </a:p>
          <a:p>
            <a:pPr marL="685800" lvl="1" indent="-288925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Char char="─"/>
              <a:defRPr/>
            </a:pPr>
            <a:endParaRPr lang="en-US" sz="2200" b="0" kern="0" dirty="0">
              <a:solidFill>
                <a:srgbClr val="000066"/>
              </a:solidFill>
              <a:latin typeface="+mn-lt"/>
            </a:endParaRPr>
          </a:p>
          <a:p>
            <a:pPr marL="685800" lvl="1" indent="-288925" algn="l" eaLnBrk="1" hangingPunct="1">
              <a:lnSpc>
                <a:spcPct val="90000"/>
              </a:lnSpc>
              <a:spcBef>
                <a:spcPts val="600"/>
              </a:spcBef>
              <a:buSzTx/>
              <a:buFont typeface="Arial" charset="0"/>
              <a:buChar char="─"/>
              <a:defRPr/>
            </a:pPr>
            <a:endParaRPr lang="en-US" sz="2200" b="0" kern="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869950" y="233363"/>
            <a:ext cx="73342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0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Hospital Preparedness Program (HPP)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>
          <a:xfrm>
            <a:off x="277813" y="1290638"/>
            <a:ext cx="8580437" cy="4860925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ts val="600"/>
              </a:spcBef>
            </a:pPr>
            <a:r>
              <a:rPr lang="en-US" b="1" dirty="0" smtClean="0"/>
              <a:t>PAHPA Goals 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Integration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Coordination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Medical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At-Risk Individuals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Continuity of Operations</a:t>
            </a:r>
            <a:endParaRPr lang="en-US" sz="2400" dirty="0" smtClean="0"/>
          </a:p>
          <a:p>
            <a:pPr marL="231775" indent="-231775">
              <a:lnSpc>
                <a:spcPct val="80000"/>
              </a:lnSpc>
              <a:spcBef>
                <a:spcPts val="600"/>
              </a:spcBef>
            </a:pPr>
            <a:r>
              <a:rPr lang="en-US" b="1" dirty="0" smtClean="0"/>
              <a:t>PAHPA Mandated Accountability Provisions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Maintenance of Funding (State level)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Evidence-Based Benchmarks and Objective Standards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Submission of State Pandemic Influenza Plan (CDC Driven)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Maximum Carryover Amount (15%)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Matching Requirements (10%)</a:t>
            </a:r>
          </a:p>
          <a:p>
            <a:pPr marL="461963" lvl="1" indent="-231775">
              <a:lnSpc>
                <a:spcPct val="80000"/>
              </a:lnSpc>
              <a:spcBef>
                <a:spcPts val="600"/>
              </a:spcBef>
              <a:buSzPct val="75000"/>
            </a:pPr>
            <a:r>
              <a:rPr lang="en-US" sz="2300" dirty="0" smtClean="0"/>
              <a:t>Withholding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615D3D-4C33-46FD-B2D3-C814A3B39DD5}" type="slidenum">
              <a:rPr lang="en-US" smtClean="0"/>
              <a:pPr/>
              <a:t>20</a:t>
            </a:fld>
            <a:endParaRPr lang="en-US" sz="1400" dirty="0" smtClean="0"/>
          </a:p>
        </p:txBody>
      </p:sp>
      <p:sp>
        <p:nvSpPr>
          <p:cNvPr id="24581" name="Slide Number Placeholder 1"/>
          <p:cNvSpPr txBox="1">
            <a:spLocks noGrp="1"/>
          </p:cNvSpPr>
          <p:nvPr/>
        </p:nvSpPr>
        <p:spPr bwMode="auto">
          <a:xfrm>
            <a:off x="8610600" y="6500813"/>
            <a:ext cx="533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fld id="{D7D46977-D2D5-433A-8189-28DF384B02C5}" type="slidenum">
              <a:rPr lang="en-US" sz="1000" b="0">
                <a:solidFill>
                  <a:srgbClr val="000000"/>
                </a:solidFill>
              </a:rPr>
              <a:pPr/>
              <a:t>20</a:t>
            </a:fld>
            <a:endParaRPr lang="en-US" sz="1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914400" y="233363"/>
            <a:ext cx="7245350" cy="860425"/>
          </a:xfrm>
        </p:spPr>
        <p:txBody>
          <a:bodyPr/>
          <a:lstStyle/>
          <a:p>
            <a:r>
              <a:rPr lang="en-US" sz="3000" dirty="0" smtClean="0"/>
              <a:t>Hospital Preparedness Program (HPP)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FY09/10 HPP Overarching/Sub-Capability Requirements</a:t>
            </a:r>
          </a:p>
          <a:p>
            <a:pPr marL="573088" lvl="1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300" dirty="0" smtClean="0"/>
              <a:t>Overarching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National Incident Management System (NIMS)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Education and Preparedness Training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Exercises, Evaluation and Corrective Actions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Needs of At-Risk Populations</a:t>
            </a:r>
          </a:p>
          <a:p>
            <a:pPr marL="573088" lvl="1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300" dirty="0" smtClean="0"/>
              <a:t>Level 1 Sub-Capabilities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Interoperable Communication Systems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Tracking of Bed Availability (HAvBED)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ESAR-VHP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Fatality Management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Medical Evacuation/Shelter in Place</a:t>
            </a:r>
          </a:p>
          <a:p>
            <a:pPr marL="750888" lvl="2">
              <a:lnSpc>
                <a:spcPct val="90000"/>
              </a:lnSpc>
              <a:spcBef>
                <a:spcPts val="300"/>
              </a:spcBef>
              <a:buSzPct val="75000"/>
            </a:pPr>
            <a:r>
              <a:rPr lang="en-US" sz="2200" dirty="0" smtClean="0"/>
              <a:t>Partnership/Coalition Development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dirty="0" smtClean="0"/>
              <a:t>* Level 2 Sub-Capabilities may also be funded.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80E1FF-4857-4953-9E52-2A7DF0FC599F}" type="slidenum">
              <a:rPr lang="en-US" smtClean="0"/>
              <a:pPr/>
              <a:t>21</a:t>
            </a:fld>
            <a:endParaRPr lang="en-US" sz="1400" dirty="0" smtClean="0"/>
          </a:p>
        </p:txBody>
      </p:sp>
      <p:sp>
        <p:nvSpPr>
          <p:cNvPr id="25605" name="Slide Number Placeholder 1"/>
          <p:cNvSpPr txBox="1">
            <a:spLocks noGrp="1"/>
          </p:cNvSpPr>
          <p:nvPr/>
        </p:nvSpPr>
        <p:spPr bwMode="auto">
          <a:xfrm>
            <a:off x="8610600" y="6500813"/>
            <a:ext cx="533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fld id="{D3B6E79C-00F6-4932-AE5E-CEBA7E395633}" type="slidenum">
              <a:rPr lang="en-US" sz="1000" b="0">
                <a:solidFill>
                  <a:srgbClr val="000000"/>
                </a:solidFill>
              </a:rPr>
              <a:pPr/>
              <a:t>21</a:t>
            </a:fld>
            <a:endParaRPr lang="en-US" sz="1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28700" y="211138"/>
            <a:ext cx="7061200" cy="860425"/>
          </a:xfrm>
        </p:spPr>
        <p:txBody>
          <a:bodyPr/>
          <a:lstStyle/>
          <a:p>
            <a:r>
              <a:rPr lang="en-US" dirty="0" smtClean="0"/>
              <a:t>HPP and Nuclear – Radiation Preparedness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09575" y="1516566"/>
            <a:ext cx="8305800" cy="463499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Connecticut</a:t>
            </a:r>
          </a:p>
          <a:p>
            <a:r>
              <a:rPr lang="en-US" dirty="0"/>
              <a:t>N</a:t>
            </a:r>
            <a:r>
              <a:rPr lang="en-US" dirty="0" smtClean="0"/>
              <a:t>uclear/radiation planning for hospitals</a:t>
            </a:r>
          </a:p>
          <a:p>
            <a:r>
              <a:rPr lang="en-US" dirty="0" smtClean="0"/>
              <a:t>Hospital EOP Nuclear – Radiation annexes required since 2005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Has only civilian Biodosimetry Laboratory in US</a:t>
            </a:r>
          </a:p>
          <a:p>
            <a:r>
              <a:rPr lang="en-US" dirty="0" smtClean="0"/>
              <a:t>Has KI for hospitals near nuclear power facility</a:t>
            </a:r>
          </a:p>
          <a:p>
            <a:r>
              <a:rPr lang="en-US" dirty="0" err="1" smtClean="0"/>
              <a:t>Evac</a:t>
            </a:r>
            <a:r>
              <a:rPr lang="en-US" dirty="0" smtClean="0"/>
              <a:t> Plans are in place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1E0EE4-C466-40E6-B585-807FD31C8C3F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28700" y="211138"/>
            <a:ext cx="7061200" cy="860425"/>
          </a:xfrm>
        </p:spPr>
        <p:txBody>
          <a:bodyPr/>
          <a:lstStyle/>
          <a:p>
            <a:r>
              <a:rPr lang="en-US" dirty="0" smtClean="0"/>
              <a:t>HPP and Nuclear – Radiation Preparedness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09575" y="1605776"/>
            <a:ext cx="8305800" cy="454578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Massachusetts</a:t>
            </a:r>
          </a:p>
          <a:p>
            <a:r>
              <a:rPr lang="en-US" dirty="0" smtClean="0"/>
              <a:t>Supports all-hazards approach to emergency preparedness </a:t>
            </a:r>
          </a:p>
          <a:p>
            <a:r>
              <a:rPr lang="en-US" dirty="0" smtClean="0"/>
              <a:t>Many hospitals fund purchase of pharmaceuticals for radiological scenarios (e.g., KI and Prussian Blue)</a:t>
            </a:r>
          </a:p>
          <a:p>
            <a:r>
              <a:rPr lang="en-US" dirty="0" smtClean="0"/>
              <a:t>SNS program for KI distribution around Pilgrim Station</a:t>
            </a:r>
          </a:p>
          <a:p>
            <a:r>
              <a:rPr lang="en-US" dirty="0" smtClean="0"/>
              <a:t>Radiation Control Program</a:t>
            </a:r>
          </a:p>
          <a:p>
            <a:r>
              <a:rPr lang="en-US" dirty="0" smtClean="0"/>
              <a:t>Massachusetts Environmental Radiation Laboratory</a:t>
            </a:r>
          </a:p>
          <a:p>
            <a:r>
              <a:rPr lang="en-US" dirty="0" err="1" smtClean="0"/>
              <a:t>Evac</a:t>
            </a:r>
            <a:r>
              <a:rPr lang="en-US" dirty="0" smtClean="0"/>
              <a:t> Plans are in place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FDCC1C-547C-43DA-A1F4-BFC6A0E3230D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28700" y="211138"/>
            <a:ext cx="7061200" cy="860425"/>
          </a:xfrm>
        </p:spPr>
        <p:txBody>
          <a:bodyPr/>
          <a:lstStyle/>
          <a:p>
            <a:r>
              <a:rPr lang="en-US" dirty="0" smtClean="0"/>
              <a:t>HPP and Nuclear and MCM Exercises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09575" y="1290638"/>
            <a:ext cx="8305800" cy="4860925"/>
          </a:xfrm>
        </p:spPr>
        <p:txBody>
          <a:bodyPr/>
          <a:lstStyle/>
          <a:p>
            <a:r>
              <a:rPr lang="en-US" dirty="0" smtClean="0"/>
              <a:t>Phoenix, AZ</a:t>
            </a:r>
          </a:p>
          <a:p>
            <a:pPr lvl="1"/>
            <a:r>
              <a:rPr lang="en-US" dirty="0" smtClean="0"/>
              <a:t>Palo Verde Nuclear Generating Station - Full-Scale Exercise based on an Ingestion Exposure Pathway, defined as a radius of fifty miles surrounding the facility</a:t>
            </a:r>
          </a:p>
          <a:p>
            <a:r>
              <a:rPr lang="en-US" dirty="0" smtClean="0"/>
              <a:t>Chicago, IL</a:t>
            </a:r>
          </a:p>
          <a:p>
            <a:pPr lvl="1"/>
            <a:r>
              <a:rPr lang="en-US" dirty="0" smtClean="0"/>
              <a:t>Incident Command in a Mass Casualty Incident Online Tabletop Exercise </a:t>
            </a:r>
          </a:p>
          <a:p>
            <a:pPr lvl="1"/>
            <a:r>
              <a:rPr lang="en-US" dirty="0" smtClean="0"/>
              <a:t>HAvBed (Illinois Bypass System) Online Tabletop Exercise </a:t>
            </a:r>
          </a:p>
          <a:p>
            <a:pPr lvl="1"/>
            <a:r>
              <a:rPr lang="en-US" dirty="0" smtClean="0"/>
              <a:t>Healthcare Interoperable Communications Full-Scale Exercise </a:t>
            </a:r>
          </a:p>
          <a:p>
            <a:pPr lvl="1"/>
            <a:r>
              <a:rPr lang="en-US" dirty="0" smtClean="0"/>
              <a:t>Hospital Evacuation Tabletop Exercise </a:t>
            </a:r>
          </a:p>
          <a:p>
            <a:pPr lvl="1"/>
            <a:r>
              <a:rPr lang="en-US" dirty="0" smtClean="0"/>
              <a:t>Fatality Management Tabletop Exercise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32DCEA-37FA-4FD3-849E-A2B8959CF100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28700" y="211138"/>
            <a:ext cx="7061200" cy="860425"/>
          </a:xfrm>
        </p:spPr>
        <p:txBody>
          <a:bodyPr/>
          <a:lstStyle/>
          <a:p>
            <a:r>
              <a:rPr lang="en-US" dirty="0" smtClean="0"/>
              <a:t>HPP and Nuclear and MCM Exercises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09575" y="1290638"/>
            <a:ext cx="8305800" cy="4860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Colorado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Annual NDMS/FCC MCM exercise – transporting 200+ patients to 15 healthcare facilities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New York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8 regional mass fatality response tabletop exercises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Participation: 99% of hospitals outside NYC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Oregon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Tabletop exercise about county/local/hospital roles and responsibilities during an earthquake mass fatality event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Utah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Chemical Stockpile Emergency Preparedness Program (CSEPP 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Major health system full-scale exercises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27A091-C665-4D71-8833-7C8AB3CDF4C4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15E997-CBA1-48ED-AFA3-9A8C7EAA571B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>
          <a:xfrm>
            <a:off x="1035050" y="195263"/>
            <a:ext cx="7061200" cy="8604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Grant Alignment</a:t>
            </a:r>
          </a:p>
        </p:txBody>
      </p:sp>
      <p:sp>
        <p:nvSpPr>
          <p:cNvPr id="15185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SzPct val="100000"/>
              <a:defRPr/>
            </a:pPr>
            <a:r>
              <a:rPr lang="en-US" dirty="0" smtClean="0"/>
              <a:t>Stakeholders have requested alignment to reduce duplicative/conflicting activities and redundant reporting</a:t>
            </a:r>
          </a:p>
          <a:p>
            <a:pPr eaLnBrk="1" hangingPunct="1">
              <a:buSzPct val="100000"/>
              <a:defRPr/>
            </a:pPr>
            <a:r>
              <a:rPr lang="en-US" dirty="0" smtClean="0"/>
              <a:t>CDC, ASPR, FEMA, DOT, and HRSA are working to identify collaborative and innovative strategies to: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Streamline processes and improve emergency response consistent with the HHS National Health Security Strategy/FEMA Whole of Community approach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Offer a more clear return on investment with improved, joint metrics and “sharing of the success story”</a:t>
            </a:r>
          </a:p>
          <a:p>
            <a:pPr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Enhance state/local customer service and reduce burden</a:t>
            </a:r>
          </a:p>
          <a:p>
            <a:pPr marL="0" indent="0" eaLnBrk="1" hangingPunct="1">
              <a:buSzPct val="100000"/>
              <a:buFontTx/>
              <a:buNone/>
              <a:defRPr/>
            </a:pPr>
            <a:endParaRPr lang="en-US" dirty="0" smtClean="0"/>
          </a:p>
        </p:txBody>
      </p:sp>
      <p:sp>
        <p:nvSpPr>
          <p:cNvPr id="26629" name="Slide Number Placeholder 4"/>
          <p:cNvSpPr txBox="1">
            <a:spLocks noGrp="1"/>
          </p:cNvSpPr>
          <p:nvPr/>
        </p:nvSpPr>
        <p:spPr bwMode="auto">
          <a:xfrm>
            <a:off x="6978650" y="65405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8D73C7C-57FC-483B-83BE-F2065520216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26</a:t>
            </a:fld>
            <a:endParaRPr lang="en-US" sz="1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58CB60-AB9C-4BEB-970B-325E4A2856F4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1035050" y="195263"/>
            <a:ext cx="7061200" cy="8604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Grant Alignment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spcBef>
                <a:spcPts val="100"/>
              </a:spcBef>
              <a:buSzPct val="100000"/>
              <a:buFontTx/>
              <a:buNone/>
            </a:pPr>
            <a:r>
              <a:rPr lang="en-US" dirty="0" smtClean="0"/>
              <a:t>ASPR and CDC alignment activities already underway: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dirty="0" smtClean="0"/>
              <a:t>Standardization of grant processes to identify, unify, and rapidly restructure a common path forward for: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Capabilities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Applications, forms, templates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Technical assistance, site visits, peer review  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Data management, reporting, and alignment of business processes 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Co-development of metrics and pilot testing joint measures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Consistent budgetary requirements</a:t>
            </a:r>
          </a:p>
          <a:p>
            <a:pPr marL="574675" lvl="1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2400" dirty="0" smtClean="0"/>
              <a:t>Engagement of stakeholders</a:t>
            </a: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6978650" y="65405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3B3194-26DE-4DDB-8343-48A64746FEC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27</a:t>
            </a:fld>
            <a:endParaRPr lang="en-US" sz="1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443DD1-3232-4EA4-B930-209F7E9DB40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1035050" y="195263"/>
            <a:ext cx="7061200" cy="8604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Grant Alignment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85750" indent="-285750" eaLnBrk="1" hangingPunct="1">
              <a:buSzPct val="100000"/>
              <a:buFontTx/>
              <a:buNone/>
            </a:pPr>
            <a:r>
              <a:rPr lang="en-US" dirty="0" smtClean="0"/>
              <a:t>Expanding grant alignment to the Interagency</a:t>
            </a:r>
          </a:p>
          <a:p>
            <a:pPr marL="285750" indent="-285750" eaLnBrk="1" hangingPunct="1">
              <a:buSzPct val="100000"/>
            </a:pPr>
            <a:r>
              <a:rPr lang="en-US" dirty="0" smtClean="0"/>
              <a:t>Provide a framework for alignment for priority-setting, review, and reporting of Interagency preparedness grants</a:t>
            </a:r>
          </a:p>
          <a:p>
            <a:pPr marL="285750" indent="-285750" eaLnBrk="1" hangingPunct="1">
              <a:buSzPct val="100000"/>
            </a:pPr>
            <a:r>
              <a:rPr lang="en-US" dirty="0" smtClean="0"/>
              <a:t>Facilitate a common pathway to focus dollars, measure outcomes, reduce duplication, and enhance return on investment and reporting</a:t>
            </a:r>
          </a:p>
          <a:p>
            <a:pPr marL="285750" indent="-285750" eaLnBrk="1" hangingPunct="1">
              <a:buSzPct val="100000"/>
            </a:pPr>
            <a:r>
              <a:rPr lang="en-US" dirty="0" smtClean="0"/>
              <a:t>Facilitate the advancement of health care coalitions (including the emergency management world) to improve strategic planning, site visits, exercises, communications, metrics, and accountability</a:t>
            </a:r>
          </a:p>
          <a:p>
            <a:pPr marL="285750" indent="-285750" eaLnBrk="1" hangingPunct="1">
              <a:buSzPct val="100000"/>
            </a:pPr>
            <a:r>
              <a:rPr lang="en-US" dirty="0" smtClean="0"/>
              <a:t>Enhance data sharing for situational awareness for response</a:t>
            </a:r>
          </a:p>
        </p:txBody>
      </p:sp>
      <p:sp>
        <p:nvSpPr>
          <p:cNvPr id="28677" name="Slide Number Placeholder 4"/>
          <p:cNvSpPr txBox="1">
            <a:spLocks noGrp="1"/>
          </p:cNvSpPr>
          <p:nvPr/>
        </p:nvSpPr>
        <p:spPr bwMode="auto">
          <a:xfrm>
            <a:off x="6978650" y="65405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6E8C2E-A4DF-4740-9D7F-9CF789456E7D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28</a:t>
            </a:fld>
            <a:endParaRPr lang="en-US" sz="1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System Preparedness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Public-private responsibility</a:t>
            </a:r>
          </a:p>
          <a:p>
            <a:pPr eaLnBrk="1" hangingPunct="1"/>
            <a:r>
              <a:rPr lang="en-US" dirty="0" smtClean="0"/>
              <a:t>Supported, in part, by the Hospital Preparedness Program and Public Health Emergency Preparedness grant programs</a:t>
            </a:r>
          </a:p>
          <a:p>
            <a:pPr lvl="1" eaLnBrk="1" hangingPunct="1"/>
            <a:r>
              <a:rPr lang="en-US" dirty="0" smtClean="0"/>
              <a:t>Improve the quality, safety, and efficiency of daily patient care</a:t>
            </a:r>
          </a:p>
          <a:p>
            <a:pPr lvl="1" eaLnBrk="1" hangingPunct="1"/>
            <a:r>
              <a:rPr lang="en-US" dirty="0" smtClean="0"/>
              <a:t>Enhance the use of health care data to improve quality, efficiency, transparency, and outcomes</a:t>
            </a:r>
          </a:p>
          <a:p>
            <a:pPr lvl="1" eaLnBrk="1" hangingPunct="1"/>
            <a:r>
              <a:rPr lang="en-US" dirty="0" smtClean="0"/>
              <a:t>Improve access and reduce health disparities</a:t>
            </a:r>
          </a:p>
          <a:p>
            <a:pPr eaLnBrk="1" hangingPunct="1"/>
            <a:r>
              <a:rPr lang="en-US" dirty="0" smtClean="0"/>
              <a:t>ESF #8 and the National Disaster Medical System provides federal support when jurisdictions are overwhelmed</a:t>
            </a:r>
          </a:p>
          <a:p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349B47-D888-4807-9D2B-0741EDB8645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All-Hazards Preparedness</a:t>
            </a:r>
          </a:p>
        </p:txBody>
      </p:sp>
      <p:pic>
        <p:nvPicPr>
          <p:cNvPr id="6147" name="Content Placeholder 4" descr="genetic mutation of a man and pig (joke)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425" y="1501775"/>
            <a:ext cx="8261350" cy="4645025"/>
          </a:xfrm>
        </p:spPr>
      </p:pic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613FD4-3AA2-49AD-8BA1-E38398080287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All-Hazards Preparedness</a:t>
            </a:r>
          </a:p>
        </p:txBody>
      </p:sp>
      <p:pic>
        <p:nvPicPr>
          <p:cNvPr id="7171" name="Content Placeholder 4" descr="diagram of nuclear explosion and the damaged areas labeled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5225" y="1806575"/>
            <a:ext cx="6889750" cy="4035425"/>
          </a:xfrm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2504AE-A305-4FA2-8337-8E4A3B7E75E5}" type="slidenum">
              <a:rPr lang="en-US" smtClean="0"/>
              <a:pPr/>
              <a:t>4</a:t>
            </a:fld>
            <a:endParaRPr lang="en-US" dirty="0" smtClean="0"/>
          </a:p>
        </p:txBody>
      </p:sp>
      <p:grpSp>
        <p:nvGrpSpPr>
          <p:cNvPr id="7" name="Group 6" descr="ndms logo"/>
          <p:cNvGrpSpPr/>
          <p:nvPr/>
        </p:nvGrpSpPr>
        <p:grpSpPr>
          <a:xfrm>
            <a:off x="55563" y="1150938"/>
            <a:ext cx="8988425" cy="5613400"/>
            <a:chOff x="55563" y="1150938"/>
            <a:chExt cx="8988425" cy="5613400"/>
          </a:xfrm>
        </p:grpSpPr>
        <p:pic>
          <p:nvPicPr>
            <p:cNvPr id="7173" name="Picture 44" descr="ASPR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63" y="1150938"/>
              <a:ext cx="1403350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1" descr="ndms_logo_mi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5400" y="5338763"/>
              <a:ext cx="1398588" cy="142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All-Hazards Preparedness</a:t>
            </a:r>
          </a:p>
        </p:txBody>
      </p:sp>
      <p:pic>
        <p:nvPicPr>
          <p:cNvPr id="8195" name="Content Placeholder 4" descr="diagram of a general radioactive fallout patter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2613" y="1393825"/>
            <a:ext cx="8054975" cy="4860925"/>
          </a:xfrm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DE9B21-FC72-43A2-B35B-BC20E5D50C25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 Required for Comprehensive Medical Response to a Radiation Event</a:t>
            </a:r>
          </a:p>
        </p:txBody>
      </p:sp>
      <p:pic>
        <p:nvPicPr>
          <p:cNvPr id="9219" name="Content Placeholder 4" descr="flow chart describing the steps to a medical respons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2200" y="1393825"/>
            <a:ext cx="7035800" cy="4860925"/>
          </a:xfrm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5ED5C0-981C-4630-B59D-6280F96DC7B8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Support Functions (ESF’s)</a:t>
            </a:r>
          </a:p>
        </p:txBody>
      </p:sp>
      <p:pic>
        <p:nvPicPr>
          <p:cNvPr id="10243" name="Content Placeholder 4" descr="list of support function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8" y="1393825"/>
            <a:ext cx="7807325" cy="486092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75DFFC-70EE-46B0-8D76-9B48E8365F27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NRF and ESF #8: Responsibilities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73AC50-7608-46AF-80BD-5CD1361CAA77}" type="slidenum">
              <a:rPr lang="en-US" smtClean="0"/>
              <a:pPr/>
              <a:t>8</a:t>
            </a:fld>
            <a:endParaRPr lang="en-US" dirty="0" smtClean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2215383"/>
              </p:ext>
            </p:extLst>
          </p:nvPr>
        </p:nvGraphicFramePr>
        <p:xfrm>
          <a:off x="617538" y="1397000"/>
          <a:ext cx="7880350" cy="3881438"/>
        </p:xfrm>
        <a:graphic>
          <a:graphicData uri="http://schemas.openxmlformats.org/drawingml/2006/table">
            <a:tbl>
              <a:tblPr/>
              <a:tblGrid>
                <a:gridCol w="3940175"/>
                <a:gridCol w="3940175"/>
              </a:tblGrid>
              <a:tr h="210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Public Health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Food &amp; water safety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    Health surveillance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    Vector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    Drug and blood safety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    Worker safety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Acute 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Victims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 Responders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 Casualty evacuation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Primary 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Special needs populations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Community outreach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Nursing home residents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Mental health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In-patient 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Victims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Displaced hospital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6069BE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889C4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85000"/>
          <a:buFont typeface="Monotype Sort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6069BE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889C4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85000"/>
          <a:buFont typeface="Monotype Sort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Estimate_x0020_1>
    <Completed_x0020_on xmlns="ece3b8bb-3ba7-4e05-aa8b-0d2009ddb611">2011-05-16T00:00:00</Completed_x0020_on>
    <Est_x002e__x0020_Level_x0020_2 xmlns="ece3b8bb-3ba7-4e05-aa8b-0d2009ddb611" xsi:nil="true"/>
    <Remediated_x0020_by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Remediated_x0020_by>
    <Actual_x0020_time_x0020_spent xmlns="ece3b8bb-3ba7-4e05-aa8b-0d2009ddb611">2.5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 xsi:nil="true"/>
    <QC_x0020_Completed_x0020_on xmlns="ece3b8bb-3ba7-4e05-aa8b-0d2009ddb611">2011-05-18T00:00:00</QC_x0020_Completed_x0020_on>
    <Est_x002e__x0020_Level_x0020_1 xmlns="ece3b8bb-3ba7-4e05-aa8b-0d2009ddb611">3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C5ED352-324F-4225-9FA2-687A6767971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ce3b8bb-3ba7-4e05-aa8b-0d2009ddb611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5647295-0320-4236-AE21-9CFF23125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38312B-6271-4388-81F2-CBF5AB72D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3b8bb-3ba7-4e05-aa8b-0d2009ddb61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6135</TotalTime>
  <Words>1166</Words>
  <Application>Microsoft Office PowerPoint</Application>
  <PresentationFormat>On-screen Show (4:3)</PresentationFormat>
  <Paragraphs>274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Medical Surge Preparedness and Response</vt:lpstr>
      <vt:lpstr>Preparedness and Response</vt:lpstr>
      <vt:lpstr>Healthcare System Preparedness</vt:lpstr>
      <vt:lpstr>All-Hazards Preparedness</vt:lpstr>
      <vt:lpstr>All-Hazards Preparedness</vt:lpstr>
      <vt:lpstr>All-Hazards Preparedness</vt:lpstr>
      <vt:lpstr>Expertise Required for Comprehensive Medical Response to a Radiation Event</vt:lpstr>
      <vt:lpstr>Emergency Support Functions (ESF’s)</vt:lpstr>
      <vt:lpstr>NRF and ESF #8: Responsibilities</vt:lpstr>
      <vt:lpstr>The Spectrum of Care  &amp; Phased Deployment</vt:lpstr>
      <vt:lpstr>DMAT Field Deployment</vt:lpstr>
      <vt:lpstr>Radiation Emergency Area (REA)</vt:lpstr>
      <vt:lpstr>Decontamination</vt:lpstr>
      <vt:lpstr>Triage</vt:lpstr>
      <vt:lpstr>Triage</vt:lpstr>
      <vt:lpstr>Patient Movement</vt:lpstr>
      <vt:lpstr>Special considerations</vt:lpstr>
      <vt:lpstr>Radiation Injury Treatment Network</vt:lpstr>
      <vt:lpstr>RITN Distribution Across USA</vt:lpstr>
      <vt:lpstr>Playbooks and References</vt:lpstr>
      <vt:lpstr>Slide 20</vt:lpstr>
      <vt:lpstr>Hospital Preparedness Program (HPP)</vt:lpstr>
      <vt:lpstr>HPP and Nuclear – Radiation Preparedness</vt:lpstr>
      <vt:lpstr>HPP and Nuclear – Radiation Preparedness</vt:lpstr>
      <vt:lpstr>HPP and Nuclear and MCM Exercises </vt:lpstr>
      <vt:lpstr>HPP and Nuclear and MCM Exercises</vt:lpstr>
      <vt:lpstr>Grant Alignment</vt:lpstr>
      <vt:lpstr>Grant Alignment</vt:lpstr>
      <vt:lpstr>Grant Alignment</vt:lpstr>
    </vt:vector>
  </TitlesOfParts>
  <Company>DHHS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Surge Preparedness and Response</dc:title>
  <dc:subject>Medical Surge Preparedness and Response</dc:subject>
  <dc:creator>PHREP</dc:creator>
  <cp:keywords>decontamination; nrf; esf</cp:keywords>
  <cp:lastModifiedBy>kimballl</cp:lastModifiedBy>
  <cp:revision>262</cp:revision>
  <cp:lastPrinted>2011-03-20T22:55:48Z</cp:lastPrinted>
  <dcterms:created xsi:type="dcterms:W3CDTF">2006-12-28T21:11:15Z</dcterms:created>
  <dcterms:modified xsi:type="dcterms:W3CDTF">2011-05-18T14:32:44Z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0x0101008402C3AEC9A4F64C9A693943DA529FA3</vt:lpwstr>
  </property>
</Properties>
</file>