
<file path=[Content_Types].xml><?xml version="1.0" encoding="utf-8"?>
<Types xmlns="http://schemas.openxmlformats.org/package/2006/content-types">
  <Override PartName="/customXml/itemProps3.xml" ContentType="application/vnd.openxmlformats-officedocument.customXmlProperties+xml"/>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Default Extension="gif" ContentType="image/gif"/>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customXml/itemProps2.xml" ContentType="application/vnd.openxmlformats-officedocument.customXmlProperties+xml"/>
  <Override PartName="/ppt/slides/slide5.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19"/>
  </p:notesMasterIdLst>
  <p:sldIdLst>
    <p:sldId id="256" r:id="rId5"/>
    <p:sldId id="258" r:id="rId6"/>
    <p:sldId id="274" r:id="rId7"/>
    <p:sldId id="270" r:id="rId8"/>
    <p:sldId id="271" r:id="rId9"/>
    <p:sldId id="272" r:id="rId10"/>
    <p:sldId id="273" r:id="rId11"/>
    <p:sldId id="259" r:id="rId12"/>
    <p:sldId id="268" r:id="rId13"/>
    <p:sldId id="262" r:id="rId14"/>
    <p:sldId id="264" r:id="rId15"/>
    <p:sldId id="265" r:id="rId16"/>
    <p:sldId id="266" r:id="rId17"/>
    <p:sldId id="267"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7F7F7F"/>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8917" autoAdjust="0"/>
    <p:restoredTop sz="77485" autoAdjust="0"/>
  </p:normalViewPr>
  <p:slideViewPr>
    <p:cSldViewPr>
      <p:cViewPr>
        <p:scale>
          <a:sx n="80" d="100"/>
          <a:sy n="80" d="100"/>
        </p:scale>
        <p:origin x="-84" y="211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EDDEF75-CC02-4B0E-884D-EC849EC5BFC0}" type="datetimeFigureOut">
              <a:rPr lang="en-US" smtClean="0"/>
              <a:pPr/>
              <a:t>6/27/2011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CFA9593-B191-490B-9022-023459CCEF94}" type="slidenum">
              <a:rPr lang="en-US" smtClean="0"/>
              <a:pPr/>
              <a:t>‹#›</a:t>
            </a:fld>
            <a:endParaRPr lang="en-US"/>
          </a:p>
        </p:txBody>
      </p:sp>
    </p:spTree>
    <p:extLst>
      <p:ext uri="{BB962C8B-B14F-4D97-AF65-F5344CB8AC3E}">
        <p14:creationId xmlns:p14="http://schemas.microsoft.com/office/powerpoint/2010/main" xmlns="" val="371930169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3" Type="http://schemas.openxmlformats.org/officeDocument/2006/relationships/hyperlink" Target="http://www.msb-consulting.com" TargetMode="External"/><Relationship Id="rId7" Type="http://schemas.openxmlformats.org/officeDocument/2006/relationships/hyperlink" Target="http://en.wikipedia.org/wiki/Nuclear_accident" TargetMode="External"/><Relationship Id="rId2" Type="http://schemas.openxmlformats.org/officeDocument/2006/relationships/slide" Target="../slides/slide9.xml"/><Relationship Id="rId1" Type="http://schemas.openxmlformats.org/officeDocument/2006/relationships/notesMaster" Target="../notesMasters/notesMaster1.xml"/><Relationship Id="rId6" Type="http://schemas.openxmlformats.org/officeDocument/2006/relationships/hyperlink" Target="http://en.wikipedia.org/wiki/Soviet_Union" TargetMode="External"/><Relationship Id="rId5" Type="http://schemas.openxmlformats.org/officeDocument/2006/relationships/hyperlink" Target="http://en.wikipedia.org/wiki/Ukrainian_Soviet_Socialist_Republic" TargetMode="External"/><Relationship Id="rId4" Type="http://schemas.openxmlformats.org/officeDocument/2006/relationships/hyperlink" Target="http://en.wikipedia.org/wiki/Ukraine" TargetMode="Externa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104 nuclear</a:t>
            </a:r>
            <a:r>
              <a:rPr lang="en-US" baseline="0" dirty="0" smtClean="0"/>
              <a:t> </a:t>
            </a:r>
            <a:r>
              <a:rPr lang="en-US" dirty="0" smtClean="0"/>
              <a:t>power plants are currently operating in 32 states across the contiguous United States</a:t>
            </a:r>
            <a:endParaRPr lang="en-US" dirty="0"/>
          </a:p>
        </p:txBody>
      </p:sp>
      <p:sp>
        <p:nvSpPr>
          <p:cNvPr id="4" name="Slide Number Placeholder 3"/>
          <p:cNvSpPr>
            <a:spLocks noGrp="1"/>
          </p:cNvSpPr>
          <p:nvPr>
            <p:ph type="sldNum" sz="quarter" idx="10"/>
          </p:nvPr>
        </p:nvSpPr>
        <p:spPr/>
        <p:txBody>
          <a:bodyPr/>
          <a:lstStyle/>
          <a:p>
            <a:fld id="{BCFA9593-B191-490B-9022-023459CCEF94}" type="slidenum">
              <a:rPr lang="en-US" smtClean="0"/>
              <a:pPr/>
              <a:t>5</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CFA9593-B191-490B-9022-023459CCEF94}" type="slidenum">
              <a:rPr lang="en-US" smtClean="0"/>
              <a:pPr/>
              <a:t>6</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30 New nuclear plants being built or have been built</a:t>
            </a:r>
            <a:r>
              <a:rPr lang="en-US" baseline="0" dirty="0" smtClean="0"/>
              <a:t> as of March 2010.</a:t>
            </a:r>
            <a:endParaRPr lang="en-US" dirty="0"/>
          </a:p>
        </p:txBody>
      </p:sp>
      <p:sp>
        <p:nvSpPr>
          <p:cNvPr id="4" name="Slide Number Placeholder 3"/>
          <p:cNvSpPr>
            <a:spLocks noGrp="1"/>
          </p:cNvSpPr>
          <p:nvPr>
            <p:ph type="sldNum" sz="quarter" idx="10"/>
          </p:nvPr>
        </p:nvSpPr>
        <p:spPr/>
        <p:txBody>
          <a:bodyPr/>
          <a:lstStyle/>
          <a:p>
            <a:fld id="{BCFA9593-B191-490B-9022-023459CCEF94}" type="slidenum">
              <a:rPr lang="en-US" smtClean="0"/>
              <a:pPr/>
              <a:t>7</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Font typeface="+mj-lt"/>
              <a:buNone/>
            </a:pPr>
            <a:r>
              <a:rPr lang="en-US" dirty="0" smtClean="0"/>
              <a:t>KI is a blocking agent</a:t>
            </a:r>
            <a:r>
              <a:rPr lang="en-US" baseline="0" dirty="0" smtClean="0"/>
              <a:t> – protects the thyroid gland against absorption of radioactive iodine</a:t>
            </a:r>
          </a:p>
          <a:p>
            <a:pPr marL="685800" lvl="1" indent="-228600">
              <a:buFont typeface="+mj-lt"/>
              <a:buAutoNum type="arabicPeriod"/>
            </a:pPr>
            <a:r>
              <a:rPr lang="en-US" dirty="0" smtClean="0"/>
              <a:t>The </a:t>
            </a:r>
            <a:r>
              <a:rPr lang="en-US" b="1" dirty="0" smtClean="0"/>
              <a:t>Chernobyl disaster</a:t>
            </a:r>
            <a:r>
              <a:rPr lang="en-US" dirty="0" smtClean="0"/>
              <a:t> was a </a:t>
            </a:r>
            <a:r>
              <a:rPr lang="en-US" dirty="0" smtClean="0">
                <a:hlinkClick r:id="rId3" action="ppaction://hlinkfile" tooltip="Nuclear accident"/>
              </a:rPr>
              <a:t>nuclear accident</a:t>
            </a:r>
            <a:r>
              <a:rPr lang="en-US" dirty="0" smtClean="0"/>
              <a:t> that occurred on 26 April 1986, at the </a:t>
            </a:r>
            <a:r>
              <a:rPr lang="en-US" dirty="0" smtClean="0">
                <a:hlinkClick r:id="rId4" action="ppaction://hlinkfile"/>
              </a:rPr>
              <a:t>Chernobyl Nuclear Power Plant</a:t>
            </a:r>
            <a:r>
              <a:rPr lang="en-US" dirty="0" smtClean="0"/>
              <a:t> in </a:t>
            </a:r>
            <a:r>
              <a:rPr lang="en-US" dirty="0" smtClean="0">
                <a:hlinkClick r:id="rId5" action="ppaction://hlinkfile"/>
              </a:rPr>
              <a:t>Ukraine</a:t>
            </a:r>
            <a:r>
              <a:rPr lang="en-US" dirty="0" smtClean="0"/>
              <a:t> (then in the </a:t>
            </a:r>
            <a:r>
              <a:rPr lang="en-US" dirty="0" smtClean="0">
                <a:hlinkClick r:id="rId6" action="ppaction://hlinkfile"/>
              </a:rPr>
              <a:t>Ukrainian Soviet Socialist Republic</a:t>
            </a:r>
            <a:r>
              <a:rPr lang="en-US" dirty="0" smtClean="0"/>
              <a:t>, part of the </a:t>
            </a:r>
            <a:r>
              <a:rPr lang="en-US" dirty="0" smtClean="0">
                <a:hlinkClick r:id="rId7" action="ppaction://hlinkfile"/>
              </a:rPr>
              <a:t>Soviet Union</a:t>
            </a:r>
            <a:r>
              <a:rPr lang="en-US" dirty="0" smtClean="0"/>
              <a:t>).</a:t>
            </a:r>
            <a:endParaRPr lang="en-US" baseline="0" dirty="0" smtClean="0"/>
          </a:p>
          <a:p>
            <a:pPr marL="228600" indent="-228600">
              <a:buFont typeface="+mj-lt"/>
              <a:buAutoNum type="arabicPeriod"/>
            </a:pPr>
            <a:endParaRPr lang="en-US" baseline="0" dirty="0" smtClean="0"/>
          </a:p>
          <a:p>
            <a:pPr marL="228600" indent="-228600">
              <a:buFont typeface="+mj-lt"/>
              <a:buNone/>
            </a:pPr>
            <a:r>
              <a:rPr lang="en-US" baseline="0" dirty="0" smtClean="0"/>
              <a:t>Prussian Blue – Used to treat internal contamination by radioactive cesium and thallium. </a:t>
            </a:r>
            <a:r>
              <a:rPr lang="en-US" dirty="0" smtClean="0"/>
              <a:t>Effective treatment to prevent absorption of thallium is available if therapy is begun within six hours following ingestion</a:t>
            </a:r>
          </a:p>
          <a:p>
            <a:pPr marL="685800" lvl="1" indent="-228600">
              <a:buFont typeface="+mj-lt"/>
              <a:buAutoNum type="arabicPeriod"/>
            </a:pPr>
            <a:r>
              <a:rPr lang="en-US" dirty="0" smtClean="0"/>
              <a:t>Nuclear reactor waste and accidental releases such as the Chernobyl accident in the Ukraine release some cesium-137 to the environment.</a:t>
            </a:r>
          </a:p>
          <a:p>
            <a:pPr marL="685800" lvl="1" indent="-228600">
              <a:buFont typeface="+mj-lt"/>
              <a:buAutoNum type="arabicPeriod"/>
            </a:pPr>
            <a:r>
              <a:rPr lang="en-US" dirty="0" smtClean="0"/>
              <a:t>Thallium is a soft, malleable gray metal that was previously widely used in rat poisons and insecticides.</a:t>
            </a:r>
          </a:p>
          <a:p>
            <a:pPr marL="228600" indent="-228600">
              <a:buFont typeface="+mj-lt"/>
              <a:buNone/>
            </a:pPr>
            <a:endParaRPr lang="en-US" baseline="0" dirty="0" smtClean="0"/>
          </a:p>
          <a:p>
            <a:pPr marL="228600" indent="-228600">
              <a:buFont typeface="+mj-lt"/>
              <a:buNone/>
            </a:pPr>
            <a:r>
              <a:rPr lang="en-US" baseline="0" dirty="0" smtClean="0"/>
              <a:t>DTPA – used to treat internal contamination by plutonium, americium, and curium. This provides a logistical challenge because it is only administered intravenously. Must be given within the first day.</a:t>
            </a:r>
          </a:p>
          <a:p>
            <a:pPr marL="685800" lvl="1" indent="-228600">
              <a:buFont typeface="+mj-lt"/>
              <a:buAutoNum type="arabicPeriod"/>
            </a:pPr>
            <a:r>
              <a:rPr lang="en-US" baseline="0" dirty="0" smtClean="0"/>
              <a:t>Was stockpiled in state at one point but CDC did not rotate</a:t>
            </a:r>
          </a:p>
          <a:p>
            <a:pPr marL="685800" lvl="1" indent="-228600">
              <a:buFont typeface="+mj-lt"/>
              <a:buAutoNum type="arabicPeriod"/>
            </a:pPr>
            <a:r>
              <a:rPr lang="en-US" baseline="0" dirty="0" smtClean="0"/>
              <a:t>Nuclear Weapons – americium</a:t>
            </a:r>
          </a:p>
          <a:p>
            <a:pPr marL="685800" lvl="1" indent="-228600">
              <a:buFont typeface="+mj-lt"/>
              <a:buAutoNum type="arabicPeriod"/>
            </a:pPr>
            <a:r>
              <a:rPr lang="en-US" baseline="0" dirty="0" smtClean="0"/>
              <a:t>Nuclear Weapons – curium (alpha)</a:t>
            </a:r>
          </a:p>
          <a:p>
            <a:pPr marL="228600" marR="0" indent="-228600" algn="l" defTabSz="914400" rtl="0" eaLnBrk="1" fontAlgn="auto" latinLnBrk="0" hangingPunct="1">
              <a:lnSpc>
                <a:spcPct val="100000"/>
              </a:lnSpc>
              <a:spcBef>
                <a:spcPts val="0"/>
              </a:spcBef>
              <a:spcAft>
                <a:spcPts val="0"/>
              </a:spcAft>
              <a:buClrTx/>
              <a:buSzTx/>
              <a:buFont typeface="+mj-lt"/>
              <a:buNone/>
              <a:tabLst/>
              <a:defRPr/>
            </a:pPr>
            <a:endParaRPr lang="en-US" baseline="0" dirty="0" smtClean="0"/>
          </a:p>
          <a:p>
            <a:pPr marL="228600" marR="0" indent="-228600" algn="l" defTabSz="914400" rtl="0" eaLnBrk="1" fontAlgn="auto" latinLnBrk="0" hangingPunct="1">
              <a:lnSpc>
                <a:spcPct val="100000"/>
              </a:lnSpc>
              <a:spcBef>
                <a:spcPts val="0"/>
              </a:spcBef>
              <a:spcAft>
                <a:spcPts val="0"/>
              </a:spcAft>
              <a:buClrTx/>
              <a:buSzTx/>
              <a:buFont typeface="+mj-lt"/>
              <a:buNone/>
              <a:tabLst/>
              <a:defRPr/>
            </a:pPr>
            <a:r>
              <a:rPr lang="en-US" baseline="0" dirty="0" err="1" smtClean="0"/>
              <a:t>Neupogen</a:t>
            </a:r>
            <a:r>
              <a:rPr lang="en-US" baseline="0" dirty="0" smtClean="0"/>
              <a:t> – Is used only to treat the more serious adverse effect of acute radiation syndrome, bone marrow suppression.</a:t>
            </a:r>
          </a:p>
          <a:p>
            <a:pPr marL="685800" lvl="1" indent="-228600">
              <a:buFont typeface="+mj-lt"/>
              <a:buAutoNum type="arabicPeriod"/>
            </a:pPr>
            <a:r>
              <a:rPr lang="en-US" baseline="0" dirty="0" smtClean="0"/>
              <a:t>Given intravenous</a:t>
            </a:r>
          </a:p>
          <a:p>
            <a:pPr marL="685800" lvl="1" indent="-228600">
              <a:buFont typeface="+mj-lt"/>
              <a:buAutoNum type="arabicPeriod"/>
            </a:pPr>
            <a:r>
              <a:rPr lang="en-US" baseline="0" dirty="0" smtClean="0"/>
              <a:t>Has not been approved by the FDA, but would be administered as either an investigative new drug (IND) or under an Emergency Use Authorization from the FDA. CDC has both applications with the FDA.</a:t>
            </a:r>
          </a:p>
          <a:p>
            <a:pPr marL="685800" lvl="1" indent="-228600">
              <a:buFont typeface="+mj-lt"/>
              <a:buNone/>
            </a:pPr>
            <a:endParaRPr lang="en-US" baseline="0" dirty="0" smtClean="0"/>
          </a:p>
          <a:p>
            <a:pPr marL="685800" lvl="1" indent="-228600">
              <a:buFont typeface="+mj-lt"/>
              <a:buAutoNum type="arabicPeriod"/>
            </a:pPr>
            <a:endParaRPr lang="en-US" baseline="0" dirty="0" smtClean="0"/>
          </a:p>
          <a:p>
            <a:pPr marL="685800" lvl="1" indent="-228600">
              <a:buFont typeface="+mj-lt"/>
              <a:buNone/>
            </a:pPr>
            <a:endParaRPr lang="en-US" baseline="0" dirty="0" smtClean="0"/>
          </a:p>
        </p:txBody>
      </p:sp>
      <p:sp>
        <p:nvSpPr>
          <p:cNvPr id="4" name="Slide Number Placeholder 3"/>
          <p:cNvSpPr>
            <a:spLocks noGrp="1"/>
          </p:cNvSpPr>
          <p:nvPr>
            <p:ph type="sldNum" sz="quarter" idx="10"/>
          </p:nvPr>
        </p:nvSpPr>
        <p:spPr/>
        <p:txBody>
          <a:bodyPr/>
          <a:lstStyle/>
          <a:p>
            <a:fld id="{BCFA9593-B191-490B-9022-023459CCEF94}" type="slidenum">
              <a:rPr lang="en-US" smtClean="0"/>
              <a:pPr/>
              <a:t>9</a:t>
            </a:fld>
            <a:endParaRPr lang="en-US"/>
          </a:p>
        </p:txBody>
      </p:sp>
    </p:spTree>
    <p:extLst>
      <p:ext uri="{BB962C8B-B14F-4D97-AF65-F5344CB8AC3E}">
        <p14:creationId xmlns:p14="http://schemas.microsoft.com/office/powerpoint/2010/main" xmlns="" val="171521447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Only speaking from a</a:t>
            </a:r>
            <a:r>
              <a:rPr lang="en-US" baseline="0" dirty="0" smtClean="0"/>
              <a:t> state perspective:</a:t>
            </a:r>
          </a:p>
          <a:p>
            <a:pPr marL="228600" indent="-228600">
              <a:buFont typeface="+mj-lt"/>
              <a:buAutoNum type="arabicPeriod"/>
            </a:pPr>
            <a:r>
              <a:rPr lang="en-US" baseline="0" dirty="0" smtClean="0"/>
              <a:t>Into the warehouse first</a:t>
            </a:r>
          </a:p>
          <a:p>
            <a:pPr marL="228600" indent="-228600">
              <a:buFont typeface="+mj-lt"/>
              <a:buAutoNum type="arabicPeriod"/>
            </a:pPr>
            <a:r>
              <a:rPr lang="en-US" baseline="0" dirty="0" smtClean="0"/>
              <a:t>Transportation</a:t>
            </a:r>
            <a:endParaRPr lang="en-US" dirty="0"/>
          </a:p>
        </p:txBody>
      </p:sp>
      <p:sp>
        <p:nvSpPr>
          <p:cNvPr id="4" name="Slide Number Placeholder 3"/>
          <p:cNvSpPr>
            <a:spLocks noGrp="1"/>
          </p:cNvSpPr>
          <p:nvPr>
            <p:ph type="sldNum" sz="quarter" idx="10"/>
          </p:nvPr>
        </p:nvSpPr>
        <p:spPr/>
        <p:txBody>
          <a:bodyPr/>
          <a:lstStyle/>
          <a:p>
            <a:fld id="{BCFA9593-B191-490B-9022-023459CCEF94}" type="slidenum">
              <a:rPr lang="en-US" smtClean="0"/>
              <a:pPr/>
              <a:t>10</a:t>
            </a:fld>
            <a:endParaRPr lang="en-US"/>
          </a:p>
        </p:txBody>
      </p:sp>
    </p:spTree>
    <p:extLst>
      <p:ext uri="{BB962C8B-B14F-4D97-AF65-F5344CB8AC3E}">
        <p14:creationId xmlns:p14="http://schemas.microsoft.com/office/powerpoint/2010/main" xmlns="" val="171521447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marR="0" lvl="2" indent="-228600" algn="l" defTabSz="914400" rtl="0" eaLnBrk="1" fontAlgn="auto" latinLnBrk="0" hangingPunct="1">
              <a:lnSpc>
                <a:spcPct val="100000"/>
              </a:lnSpc>
              <a:spcBef>
                <a:spcPts val="0"/>
              </a:spcBef>
              <a:spcAft>
                <a:spcPts val="0"/>
              </a:spcAft>
              <a:buClrTx/>
              <a:buSzTx/>
              <a:buFont typeface="Arial" pitchFamily="34" charset="0"/>
              <a:buNone/>
              <a:tabLst/>
              <a:defRPr/>
            </a:pPr>
            <a:r>
              <a:rPr lang="en-US" dirty="0" smtClean="0"/>
              <a:t>Managed Inventory</a:t>
            </a:r>
            <a:r>
              <a:rPr lang="en-US" baseline="0" dirty="0" smtClean="0"/>
              <a:t> – if this unfolds as it did in Japan we will have time to request and receive the appropriate assets to either the:  Warehouse, Hospital, or Community Reception Centers</a:t>
            </a:r>
          </a:p>
          <a:p>
            <a:pPr marL="228600" marR="0" lvl="2" indent="-228600" algn="l" defTabSz="914400" rtl="0" eaLnBrk="1" fontAlgn="auto" latinLnBrk="0" hangingPunct="1">
              <a:lnSpc>
                <a:spcPct val="100000"/>
              </a:lnSpc>
              <a:spcBef>
                <a:spcPts val="0"/>
              </a:spcBef>
              <a:spcAft>
                <a:spcPts val="0"/>
              </a:spcAft>
              <a:buClrTx/>
              <a:buSzTx/>
              <a:buFont typeface="Arial" pitchFamily="34" charset="0"/>
              <a:buNone/>
              <a:tabLst/>
              <a:defRPr/>
            </a:pPr>
            <a:endParaRPr lang="en-US" baseline="0" dirty="0" smtClean="0"/>
          </a:p>
          <a:p>
            <a:pPr marL="228600" marR="0" lvl="2" indent="-228600" algn="l" defTabSz="914400" rtl="0" eaLnBrk="1" fontAlgn="auto" latinLnBrk="0" hangingPunct="1">
              <a:lnSpc>
                <a:spcPct val="100000"/>
              </a:lnSpc>
              <a:spcBef>
                <a:spcPts val="0"/>
              </a:spcBef>
              <a:spcAft>
                <a:spcPts val="0"/>
              </a:spcAft>
              <a:buClrTx/>
              <a:buSzTx/>
              <a:buFont typeface="Arial" pitchFamily="34" charset="0"/>
              <a:buNone/>
              <a:tabLst/>
              <a:defRPr/>
            </a:pPr>
            <a:r>
              <a:rPr lang="en-US" baseline="0" dirty="0" smtClean="0"/>
              <a:t>Sudden Radiation Exposure is a different story and provides more complications. If medication is given to those exposed within the initial 2-4 hours, and no later than 6 hours for the initial treatment then the medication may not do any good in saving these folks from developing cancer, or other ailments down the line.</a:t>
            </a:r>
          </a:p>
          <a:p>
            <a:pPr marL="228600" marR="0" lvl="2" indent="-228600" algn="l" defTabSz="914400" rtl="0" eaLnBrk="1" fontAlgn="auto" latinLnBrk="0" hangingPunct="1">
              <a:lnSpc>
                <a:spcPct val="100000"/>
              </a:lnSpc>
              <a:spcBef>
                <a:spcPts val="0"/>
              </a:spcBef>
              <a:spcAft>
                <a:spcPts val="0"/>
              </a:spcAft>
              <a:buClrTx/>
              <a:buSzTx/>
              <a:buFont typeface="Arial" pitchFamily="34" charset="0"/>
              <a:buNone/>
              <a:tabLst/>
              <a:defRPr/>
            </a:pPr>
            <a:endParaRPr lang="en-US" baseline="0" dirty="0" smtClean="0"/>
          </a:p>
          <a:p>
            <a:pPr marL="228600" marR="0" lvl="2" indent="-228600" algn="l" defTabSz="914400" rtl="0" eaLnBrk="1" fontAlgn="auto" latinLnBrk="0" hangingPunct="1">
              <a:lnSpc>
                <a:spcPct val="100000"/>
              </a:lnSpc>
              <a:spcBef>
                <a:spcPts val="0"/>
              </a:spcBef>
              <a:spcAft>
                <a:spcPts val="0"/>
              </a:spcAft>
              <a:buClrTx/>
              <a:buSzTx/>
              <a:buFont typeface="Arial" pitchFamily="34" charset="0"/>
              <a:buNone/>
              <a:tabLst/>
              <a:defRPr/>
            </a:pPr>
            <a:r>
              <a:rPr lang="en-US" baseline="0" dirty="0" smtClean="0"/>
              <a:t>Therefore should assets be direct shipped to facilities?</a:t>
            </a:r>
          </a:p>
          <a:p>
            <a:pPr marL="0" marR="0" lvl="2"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10"/>
          </p:nvPr>
        </p:nvSpPr>
        <p:spPr/>
        <p:txBody>
          <a:bodyPr/>
          <a:lstStyle/>
          <a:p>
            <a:fld id="{BCFA9593-B191-490B-9022-023459CCEF94}" type="slidenum">
              <a:rPr lang="en-US" smtClean="0"/>
              <a:pPr/>
              <a:t>11</a:t>
            </a:fld>
            <a:endParaRPr lang="en-US"/>
          </a:p>
        </p:txBody>
      </p:sp>
    </p:spTree>
    <p:extLst>
      <p:ext uri="{BB962C8B-B14F-4D97-AF65-F5344CB8AC3E}">
        <p14:creationId xmlns:p14="http://schemas.microsoft.com/office/powerpoint/2010/main" xmlns="" val="171521447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No this is a very</a:t>
            </a:r>
            <a:r>
              <a:rPr lang="en-US" baseline="0" dirty="0" smtClean="0"/>
              <a:t> real logistical issue. How do we transport if all public safety is responding, affected, exposed. Then what?</a:t>
            </a:r>
          </a:p>
          <a:p>
            <a:endParaRPr lang="en-US" baseline="0" dirty="0" smtClean="0"/>
          </a:p>
          <a:p>
            <a:r>
              <a:rPr lang="en-US" baseline="0" dirty="0" smtClean="0"/>
              <a:t>The areas are inundated with people, if you can use public safety vehicles, do it? If not, ever thought about utilizing one of the major couriers?</a:t>
            </a:r>
            <a:endParaRPr lang="en-US" dirty="0"/>
          </a:p>
        </p:txBody>
      </p:sp>
      <p:sp>
        <p:nvSpPr>
          <p:cNvPr id="4" name="Slide Number Placeholder 3"/>
          <p:cNvSpPr>
            <a:spLocks noGrp="1"/>
          </p:cNvSpPr>
          <p:nvPr>
            <p:ph type="sldNum" sz="quarter" idx="10"/>
          </p:nvPr>
        </p:nvSpPr>
        <p:spPr/>
        <p:txBody>
          <a:bodyPr/>
          <a:lstStyle/>
          <a:p>
            <a:fld id="{BCFA9593-B191-490B-9022-023459CCEF94}" type="slidenum">
              <a:rPr lang="en-US" smtClean="0"/>
              <a:pPr/>
              <a:t>12</a:t>
            </a:fld>
            <a:endParaRPr lang="en-US"/>
          </a:p>
        </p:txBody>
      </p:sp>
    </p:spTree>
    <p:extLst>
      <p:ext uri="{BB962C8B-B14F-4D97-AF65-F5344CB8AC3E}">
        <p14:creationId xmlns:p14="http://schemas.microsoft.com/office/powerpoint/2010/main" xmlns="" val="171521447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Why would</a:t>
            </a:r>
            <a:r>
              <a:rPr lang="en-US" baseline="0" dirty="0" smtClean="0"/>
              <a:t> the location be a logistical issue? </a:t>
            </a:r>
          </a:p>
          <a:p>
            <a:pPr marL="228600" indent="-228600">
              <a:buFont typeface="+mj-lt"/>
              <a:buAutoNum type="arabicPeriod"/>
            </a:pPr>
            <a:r>
              <a:rPr lang="en-US" baseline="0" dirty="0" smtClean="0"/>
              <a:t>People</a:t>
            </a:r>
          </a:p>
          <a:p>
            <a:pPr marL="228600" indent="-228600">
              <a:buFont typeface="+mj-lt"/>
              <a:buAutoNum type="arabicPeriod"/>
            </a:pPr>
            <a:r>
              <a:rPr lang="en-US" baseline="0" dirty="0" smtClean="0"/>
              <a:t>Contaminated </a:t>
            </a:r>
            <a:r>
              <a:rPr lang="en-US" baseline="0" dirty="0" err="1" smtClean="0"/>
              <a:t>vs</a:t>
            </a:r>
            <a:r>
              <a:rPr lang="en-US" baseline="0" dirty="0" smtClean="0"/>
              <a:t> decontaminated</a:t>
            </a:r>
            <a:endParaRPr lang="en-US" dirty="0"/>
          </a:p>
        </p:txBody>
      </p:sp>
      <p:sp>
        <p:nvSpPr>
          <p:cNvPr id="4" name="Slide Number Placeholder 3"/>
          <p:cNvSpPr>
            <a:spLocks noGrp="1"/>
          </p:cNvSpPr>
          <p:nvPr>
            <p:ph type="sldNum" sz="quarter" idx="10"/>
          </p:nvPr>
        </p:nvSpPr>
        <p:spPr/>
        <p:txBody>
          <a:bodyPr/>
          <a:lstStyle/>
          <a:p>
            <a:fld id="{BCFA9593-B191-490B-9022-023459CCEF94}" type="slidenum">
              <a:rPr lang="en-US" smtClean="0"/>
              <a:pPr/>
              <a:t>13</a:t>
            </a:fld>
            <a:endParaRPr lang="en-US"/>
          </a:p>
        </p:txBody>
      </p:sp>
    </p:spTree>
    <p:extLst>
      <p:ext uri="{BB962C8B-B14F-4D97-AF65-F5344CB8AC3E}">
        <p14:creationId xmlns:p14="http://schemas.microsoft.com/office/powerpoint/2010/main" xmlns="" val="171521447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CFA9593-B191-490B-9022-023459CCEF94}" type="slidenum">
              <a:rPr lang="en-US" smtClean="0"/>
              <a:pPr/>
              <a:t>14</a:t>
            </a:fld>
            <a:endParaRPr lang="en-US"/>
          </a:p>
        </p:txBody>
      </p:sp>
    </p:spTree>
    <p:extLst>
      <p:ext uri="{BB962C8B-B14F-4D97-AF65-F5344CB8AC3E}">
        <p14:creationId xmlns:p14="http://schemas.microsoft.com/office/powerpoint/2010/main" xmlns="" val="171521447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rgbClr val="0070C0"/>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5DC7DBA-34C3-4564-93FE-C8A0DEE36BAF}" type="datetimeFigureOut">
              <a:rPr lang="en-US" smtClean="0"/>
              <a:pPr/>
              <a:t>6/27/2011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8D15197-7179-4683-97E0-80C407B8D79C}"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5DC7DBA-34C3-4564-93FE-C8A0DEE36BAF}" type="datetimeFigureOut">
              <a:rPr lang="en-US" smtClean="0"/>
              <a:pPr/>
              <a:t>6/27/2011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8D15197-7179-4683-97E0-80C407B8D79C}"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5DC7DBA-34C3-4564-93FE-C8A0DEE36BAF}" type="datetimeFigureOut">
              <a:rPr lang="en-US" smtClean="0"/>
              <a:pPr/>
              <a:t>6/27/2011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8D15197-7179-4683-97E0-80C407B8D79C}"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5DC7DBA-34C3-4564-93FE-C8A0DEE36BAF}" type="datetimeFigureOut">
              <a:rPr lang="en-US" smtClean="0"/>
              <a:pPr/>
              <a:t>6/27/2011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8D15197-7179-4683-97E0-80C407B8D79C}"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5DC7DBA-34C3-4564-93FE-C8A0DEE36BAF}" type="datetimeFigureOut">
              <a:rPr lang="en-US" smtClean="0"/>
              <a:pPr/>
              <a:t>6/27/2011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8D15197-7179-4683-97E0-80C407B8D79C}"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5DC7DBA-34C3-4564-93FE-C8A0DEE36BAF}" type="datetimeFigureOut">
              <a:rPr lang="en-US" smtClean="0"/>
              <a:pPr/>
              <a:t>6/27/2011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8D15197-7179-4683-97E0-80C407B8D79C}"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5DC7DBA-34C3-4564-93FE-C8A0DEE36BAF}" type="datetimeFigureOut">
              <a:rPr lang="en-US" smtClean="0"/>
              <a:pPr/>
              <a:t>6/27/2011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8D15197-7179-4683-97E0-80C407B8D79C}"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5DC7DBA-34C3-4564-93FE-C8A0DEE36BAF}" type="datetimeFigureOut">
              <a:rPr lang="en-US" smtClean="0"/>
              <a:pPr/>
              <a:t>6/27/2011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8D15197-7179-4683-97E0-80C407B8D79C}"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5DC7DBA-34C3-4564-93FE-C8A0DEE36BAF}" type="datetimeFigureOut">
              <a:rPr lang="en-US" smtClean="0"/>
              <a:pPr/>
              <a:t>6/27/2011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8D15197-7179-4683-97E0-80C407B8D79C}"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5DC7DBA-34C3-4564-93FE-C8A0DEE36BAF}" type="datetimeFigureOut">
              <a:rPr lang="en-US" smtClean="0"/>
              <a:pPr/>
              <a:t>6/27/2011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8D15197-7179-4683-97E0-80C407B8D79C}"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5DC7DBA-34C3-4564-93FE-C8A0DEE36BAF}" type="datetimeFigureOut">
              <a:rPr lang="en-US" smtClean="0"/>
              <a:pPr/>
              <a:t>6/27/2011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8D15197-7179-4683-97E0-80C407B8D79C}"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gi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hyperlink" Target="http://www.msb-consulting.com"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5DC7DBA-34C3-4564-93FE-C8A0DEE36BAF}" type="datetimeFigureOut">
              <a:rPr lang="en-US" smtClean="0"/>
              <a:pPr/>
              <a:t>6/27/2011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8D15197-7179-4683-97E0-80C407B8D79C}" type="slidenum">
              <a:rPr lang="en-US" smtClean="0"/>
              <a:pPr/>
              <a:t>‹#›</a:t>
            </a:fld>
            <a:endParaRPr lang="en-US"/>
          </a:p>
        </p:txBody>
      </p:sp>
      <p:grpSp>
        <p:nvGrpSpPr>
          <p:cNvPr id="7" name="Group 6"/>
          <p:cNvGrpSpPr/>
          <p:nvPr userDrawn="1"/>
        </p:nvGrpSpPr>
        <p:grpSpPr>
          <a:xfrm>
            <a:off x="0" y="152400"/>
            <a:ext cx="9144000" cy="1038225"/>
            <a:chOff x="0" y="152400"/>
            <a:chExt cx="9144000" cy="1038225"/>
          </a:xfrm>
        </p:grpSpPr>
        <p:sp>
          <p:nvSpPr>
            <p:cNvPr id="8" name="Rectangle 7"/>
            <p:cNvSpPr/>
            <p:nvPr/>
          </p:nvSpPr>
          <p:spPr>
            <a:xfrm>
              <a:off x="0" y="152400"/>
              <a:ext cx="609600" cy="1038225"/>
            </a:xfrm>
            <a:prstGeom prst="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pic>
          <p:nvPicPr>
            <p:cNvPr id="9" name="Picture 8" descr="E:\Planz n-more Plans\Marketing\Planz.gif"/>
            <p:cNvPicPr/>
            <p:nvPr/>
          </p:nvPicPr>
          <p:blipFill>
            <a:blip r:embed="rId13" cstate="print">
              <a:extLst>
                <a:ext uri="{28A0092B-C50C-407E-A947-70E740481C1C}">
                  <a14:useLocalDpi xmlns:a14="http://schemas.microsoft.com/office/drawing/2010/main" xmlns="" val="0"/>
                </a:ext>
              </a:extLst>
            </a:blip>
            <a:srcRect/>
            <a:stretch>
              <a:fillRect/>
            </a:stretch>
          </p:blipFill>
          <p:spPr bwMode="auto">
            <a:xfrm>
              <a:off x="609601" y="178117"/>
              <a:ext cx="1219200" cy="986790"/>
            </a:xfrm>
            <a:prstGeom prst="rect">
              <a:avLst/>
            </a:prstGeom>
            <a:noFill/>
            <a:ln>
              <a:noFill/>
            </a:ln>
          </p:spPr>
        </p:pic>
        <p:sp>
          <p:nvSpPr>
            <p:cNvPr id="10" name="Rectangle 9"/>
            <p:cNvSpPr/>
            <p:nvPr/>
          </p:nvSpPr>
          <p:spPr>
            <a:xfrm>
              <a:off x="1828801" y="152400"/>
              <a:ext cx="7315199" cy="101917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L="0" marR="0">
                <a:lnSpc>
                  <a:spcPct val="115000"/>
                </a:lnSpc>
                <a:spcBef>
                  <a:spcPts val="0"/>
                </a:spcBef>
                <a:spcAft>
                  <a:spcPts val="0"/>
                </a:spcAft>
              </a:pPr>
              <a:r>
                <a:rPr lang="en-US" sz="1400" dirty="0">
                  <a:effectLst/>
                  <a:latin typeface="Times New Roman"/>
                  <a:ea typeface="Calibri"/>
                  <a:cs typeface="Times New Roman"/>
                </a:rPr>
                <a:t>					</a:t>
              </a:r>
              <a:r>
                <a:rPr lang="en-US" sz="1400" dirty="0" smtClean="0">
                  <a:effectLst/>
                  <a:latin typeface="Times New Roman"/>
                  <a:ea typeface="Calibri"/>
                  <a:cs typeface="Times New Roman"/>
                </a:rPr>
                <a:t>	</a:t>
              </a:r>
              <a:endParaRPr lang="en-US" sz="1100" dirty="0" smtClean="0">
                <a:effectLst/>
                <a:ea typeface="Calibri"/>
                <a:cs typeface="Times New Roman"/>
              </a:endParaRPr>
            </a:p>
            <a:p>
              <a:pPr marL="0" marR="0">
                <a:lnSpc>
                  <a:spcPct val="115000"/>
                </a:lnSpc>
                <a:spcBef>
                  <a:spcPts val="0"/>
                </a:spcBef>
                <a:spcAft>
                  <a:spcPts val="1000"/>
                </a:spcAft>
              </a:pPr>
              <a:endParaRPr lang="en-US" sz="1200" u="sng" dirty="0" smtClean="0">
                <a:solidFill>
                  <a:srgbClr val="FFFFFF"/>
                </a:solidFill>
                <a:effectLst/>
                <a:latin typeface="Times New Roman"/>
                <a:ea typeface="Calibri"/>
                <a:cs typeface="Times New Roman"/>
                <a:hlinkClick r:id="rId14"/>
              </a:endParaRPr>
            </a:p>
            <a:p>
              <a:pPr marL="0" marR="0">
                <a:lnSpc>
                  <a:spcPct val="115000"/>
                </a:lnSpc>
                <a:spcBef>
                  <a:spcPts val="0"/>
                </a:spcBef>
                <a:spcAft>
                  <a:spcPts val="1000"/>
                </a:spcAft>
              </a:pPr>
              <a:endParaRPr lang="en-US" sz="1200" u="sng" dirty="0">
                <a:solidFill>
                  <a:srgbClr val="FFFFFF"/>
                </a:solidFill>
                <a:latin typeface="Times New Roman"/>
                <a:ea typeface="Calibri"/>
                <a:cs typeface="Times New Roman"/>
                <a:hlinkClick r:id="rId14"/>
              </a:endParaRPr>
            </a:p>
            <a:p>
              <a:r>
                <a:rPr lang="en-US" sz="1600" b="1" dirty="0" smtClean="0">
                  <a:effectLst/>
                  <a:latin typeface="Times New Roman"/>
                  <a:ea typeface="Calibri"/>
                  <a:cs typeface="Times New Roman"/>
                </a:rPr>
                <a:t>MSB Consulting				</a:t>
              </a:r>
              <a:endParaRPr lang="en-US" sz="1600" dirty="0" smtClean="0">
                <a:effectLst/>
                <a:ea typeface="Calibri"/>
                <a:cs typeface="Times New Roman"/>
              </a:endParaRPr>
            </a:p>
            <a:p>
              <a:pPr>
                <a:spcAft>
                  <a:spcPts val="1800"/>
                </a:spcAft>
              </a:pPr>
              <a:r>
                <a:rPr lang="en-US" sz="1600" dirty="0" err="1" smtClean="0">
                  <a:effectLst/>
                  <a:latin typeface="Times New Roman"/>
                  <a:ea typeface="Calibri"/>
                  <a:cs typeface="Times New Roman"/>
                </a:rPr>
                <a:t>Planz</a:t>
              </a:r>
              <a:r>
                <a:rPr lang="en-US" sz="1600" dirty="0" smtClean="0">
                  <a:effectLst/>
                  <a:latin typeface="Times New Roman"/>
                  <a:ea typeface="Calibri"/>
                  <a:cs typeface="Times New Roman"/>
                </a:rPr>
                <a:t> n-more Plans </a:t>
              </a:r>
            </a:p>
            <a:p>
              <a:pPr>
                <a:spcAft>
                  <a:spcPts val="1800"/>
                </a:spcAft>
              </a:pPr>
              <a:r>
                <a:rPr lang="en-US" sz="1200" u="sng" dirty="0" smtClean="0">
                  <a:solidFill>
                    <a:srgbClr val="FFFFFF"/>
                  </a:solidFill>
                  <a:effectLst/>
                  <a:latin typeface="Times New Roman"/>
                  <a:ea typeface="Calibri"/>
                  <a:cs typeface="Times New Roman"/>
                  <a:hlinkClick r:id="rId14"/>
                </a:rPr>
                <a:t>www.msb-consulting.com</a:t>
              </a:r>
              <a:r>
                <a:rPr lang="en-US" sz="1200" dirty="0" smtClean="0">
                  <a:solidFill>
                    <a:srgbClr val="FFFFFF"/>
                  </a:solidFill>
                  <a:effectLst/>
                  <a:latin typeface="Times New Roman"/>
                  <a:ea typeface="Calibri"/>
                  <a:cs typeface="Times New Roman"/>
                </a:rPr>
                <a:t>		</a:t>
              </a:r>
              <a:r>
                <a:rPr lang="en-US" sz="1200" b="1" i="1" dirty="0" smtClean="0">
                  <a:solidFill>
                    <a:srgbClr val="FFFFFF"/>
                  </a:solidFill>
                  <a:effectLst/>
                  <a:latin typeface="Times New Roman"/>
                  <a:ea typeface="Calibri"/>
                  <a:cs typeface="Times New Roman"/>
                </a:rPr>
                <a:t>“Public Health Preparedness Is Our Goal”</a:t>
              </a:r>
              <a:r>
                <a:rPr lang="en-US" sz="1200" dirty="0" smtClean="0">
                  <a:solidFill>
                    <a:srgbClr val="FFFFFF"/>
                  </a:solidFill>
                  <a:effectLst/>
                  <a:latin typeface="Times New Roman"/>
                  <a:ea typeface="Calibri"/>
                  <a:cs typeface="Times New Roman"/>
                </a:rPr>
                <a:t>									</a:t>
              </a:r>
              <a:endParaRPr lang="en-US" sz="1100" dirty="0" smtClean="0">
                <a:effectLst/>
                <a:ea typeface="Calibri"/>
                <a:cs typeface="Times New Roman"/>
              </a:endParaRPr>
            </a:p>
            <a:p>
              <a:pPr marL="0" marR="0">
                <a:lnSpc>
                  <a:spcPct val="115000"/>
                </a:lnSpc>
                <a:spcBef>
                  <a:spcPts val="0"/>
                </a:spcBef>
                <a:spcAft>
                  <a:spcPts val="1000"/>
                </a:spcAft>
              </a:pPr>
              <a:r>
                <a:rPr lang="en-US" sz="1200" dirty="0">
                  <a:effectLst/>
                  <a:ea typeface="Calibri"/>
                  <a:cs typeface="Times New Roman"/>
                </a:rPr>
                <a:t> </a:t>
              </a:r>
              <a:endParaRPr lang="en-US" sz="1100" dirty="0">
                <a:effectLst/>
                <a:ea typeface="Calibri"/>
                <a:cs typeface="Times New Roman"/>
              </a:endParaRPr>
            </a:p>
            <a:p>
              <a:pPr marL="0" marR="0">
                <a:lnSpc>
                  <a:spcPct val="115000"/>
                </a:lnSpc>
                <a:spcBef>
                  <a:spcPts val="0"/>
                </a:spcBef>
                <a:spcAft>
                  <a:spcPts val="1000"/>
                </a:spcAft>
              </a:pPr>
              <a:r>
                <a:rPr lang="en-US" sz="1400" dirty="0">
                  <a:effectLst/>
                  <a:ea typeface="Calibri"/>
                  <a:cs typeface="Times New Roman"/>
                </a:rPr>
                <a:t> </a:t>
              </a:r>
              <a:endParaRPr lang="en-US" sz="1100" dirty="0">
                <a:effectLst/>
                <a:ea typeface="Calibri"/>
                <a:cs typeface="Times New Roman"/>
              </a:endParaRPr>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msb-consulting.com" TargetMode="External"/><Relationship Id="rId2" Type="http://schemas.openxmlformats.org/officeDocument/2006/relationships/image" Target="../media/image1.gi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image" Target="../media/image7.jpeg"/><Relationship Id="rId5" Type="http://schemas.openxmlformats.org/officeDocument/2006/relationships/image" Target="../media/image6.png"/><Relationship Id="rId4" Type="http://schemas.openxmlformats.org/officeDocument/2006/relationships/hyperlink" Target="http://www.msb-consulting.com" TargetMode="External"/></Relationships>
</file>

<file path=ppt/slides/_rels/slide11.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image" Target="../media/image8.jpeg"/><Relationship Id="rId4" Type="http://schemas.openxmlformats.org/officeDocument/2006/relationships/hyperlink" Target="http://www.msb-consulting.com" TargetMode="External"/></Relationships>
</file>

<file path=ppt/slides/_rels/slide12.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image" Target="../media/image10.jpeg"/><Relationship Id="rId5" Type="http://schemas.openxmlformats.org/officeDocument/2006/relationships/image" Target="../media/image9.jpeg"/><Relationship Id="rId4" Type="http://schemas.openxmlformats.org/officeDocument/2006/relationships/hyperlink" Target="http://www.msb-consulting.com" TargetMode="External"/></Relationships>
</file>

<file path=ppt/slides/_rels/slide13.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image" Target="../media/image12.jpeg"/><Relationship Id="rId5" Type="http://schemas.openxmlformats.org/officeDocument/2006/relationships/image" Target="../media/image11.jpeg"/><Relationship Id="rId4" Type="http://schemas.openxmlformats.org/officeDocument/2006/relationships/hyperlink" Target="http://www.msb-consulting.com" TargetMode="External"/></Relationships>
</file>

<file path=ppt/slides/_rels/slide14.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hyperlink" Target="http://www.msb-consulting.com" TargetMode="External"/></Relationships>
</file>

<file path=ppt/slides/_rels/slide2.xml.rels><?xml version="1.0" encoding="UTF-8" standalone="yes"?>
<Relationships xmlns="http://schemas.openxmlformats.org/package/2006/relationships"><Relationship Id="rId3" Type="http://schemas.openxmlformats.org/officeDocument/2006/relationships/hyperlink" Target="http://www.msb-consulting.com" TargetMode="External"/><Relationship Id="rId2" Type="http://schemas.openxmlformats.org/officeDocument/2006/relationships/image" Target="../media/image1.gi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www.msb-consulting.com" TargetMode="External"/><Relationship Id="rId2" Type="http://schemas.openxmlformats.org/officeDocument/2006/relationships/image" Target="../media/image1.gi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www.msb-consulting.com" TargetMode="External"/><Relationship Id="rId2" Type="http://schemas.openxmlformats.org/officeDocument/2006/relationships/image" Target="../media/image1.gif"/><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jpeg"/><Relationship Id="rId4" Type="http://schemas.openxmlformats.org/officeDocument/2006/relationships/hyperlink" Target="http://www.msb-consulting.com" TargetMode="External"/></Relationships>
</file>

<file path=ppt/slides/_rels/slide6.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2.xml"/><Relationship Id="rId1" Type="http://schemas.openxmlformats.org/officeDocument/2006/relationships/slideLayout" Target="../slideLayouts/slideLayout1.xml"/><Relationship Id="rId5" Type="http://schemas.openxmlformats.org/officeDocument/2006/relationships/image" Target="../media/image4.gif"/><Relationship Id="rId4" Type="http://schemas.openxmlformats.org/officeDocument/2006/relationships/hyperlink" Target="http://www.msb-consulting.com" TargetMode="External"/></Relationships>
</file>

<file path=ppt/slides/_rels/slide7.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3.xml"/><Relationship Id="rId1" Type="http://schemas.openxmlformats.org/officeDocument/2006/relationships/slideLayout" Target="../slideLayouts/slideLayout1.xml"/><Relationship Id="rId5" Type="http://schemas.openxmlformats.org/officeDocument/2006/relationships/image" Target="../media/image5.jpeg"/><Relationship Id="rId4" Type="http://schemas.openxmlformats.org/officeDocument/2006/relationships/hyperlink" Target="http://www.msb-consulting.com" TargetMode="External"/></Relationships>
</file>

<file path=ppt/slides/_rels/slide8.xml.rels><?xml version="1.0" encoding="UTF-8" standalone="yes"?>
<Relationships xmlns="http://schemas.openxmlformats.org/package/2006/relationships"><Relationship Id="rId3" Type="http://schemas.openxmlformats.org/officeDocument/2006/relationships/hyperlink" Target="http://www.msb-consulting.com" TargetMode="External"/><Relationship Id="rId2" Type="http://schemas.openxmlformats.org/officeDocument/2006/relationships/image" Target="../media/image1.gi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hyperlink" Target="http://en.wikipedia.org/wiki/Chernobyl_Nuclear_Power_Plant"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81201"/>
            <a:ext cx="7772400" cy="1619250"/>
          </a:xfrm>
        </p:spPr>
        <p:txBody>
          <a:bodyPr/>
          <a:lstStyle/>
          <a:p>
            <a:r>
              <a:rPr lang="en-US" dirty="0" smtClean="0">
                <a:latin typeface="Times New Roman" pitchFamily="18" charset="0"/>
                <a:cs typeface="Times New Roman" pitchFamily="18" charset="0"/>
              </a:rPr>
              <a:t>Logistical Issues for          Medical Response</a:t>
            </a:r>
            <a:endParaRPr lang="en-US" dirty="0">
              <a:latin typeface="Times New Roman" pitchFamily="18" charset="0"/>
              <a:cs typeface="Times New Roman" pitchFamily="18" charset="0"/>
            </a:endParaRPr>
          </a:p>
        </p:txBody>
      </p:sp>
      <p:sp>
        <p:nvSpPr>
          <p:cNvPr id="3" name="Subtitle 2"/>
          <p:cNvSpPr>
            <a:spLocks noGrp="1"/>
          </p:cNvSpPr>
          <p:nvPr>
            <p:ph type="subTitle" idx="1"/>
          </p:nvPr>
        </p:nvSpPr>
        <p:spPr>
          <a:xfrm>
            <a:off x="609600" y="4343400"/>
            <a:ext cx="7924800" cy="1828800"/>
          </a:xfrm>
        </p:spPr>
        <p:txBody>
          <a:bodyPr>
            <a:normAutofit fontScale="85000" lnSpcReduction="20000"/>
          </a:bodyPr>
          <a:lstStyle/>
          <a:p>
            <a:r>
              <a:rPr lang="en-US" b="1" dirty="0" smtClean="0">
                <a:solidFill>
                  <a:schemeClr val="tx1"/>
                </a:solidFill>
                <a:latin typeface="Times New Roman" pitchFamily="18" charset="0"/>
                <a:cs typeface="Times New Roman" pitchFamily="18" charset="0"/>
              </a:rPr>
              <a:t>Receipt &amp; Distribution of Radiological Assets</a:t>
            </a:r>
          </a:p>
          <a:p>
            <a:endParaRPr lang="en-US" b="1" dirty="0" smtClean="0">
              <a:solidFill>
                <a:schemeClr val="tx1"/>
              </a:solidFill>
              <a:latin typeface="Times New Roman" pitchFamily="18" charset="0"/>
              <a:cs typeface="Times New Roman" pitchFamily="18" charset="0"/>
            </a:endParaRPr>
          </a:p>
          <a:p>
            <a:r>
              <a:rPr lang="en-US" sz="2400" b="1" dirty="0" smtClean="0">
                <a:solidFill>
                  <a:schemeClr val="tx1"/>
                </a:solidFill>
                <a:latin typeface="Times New Roman" pitchFamily="18" charset="0"/>
                <a:cs typeface="Times New Roman" pitchFamily="18" charset="0"/>
              </a:rPr>
              <a:t>Leticia A. Mathis </a:t>
            </a:r>
          </a:p>
          <a:p>
            <a:r>
              <a:rPr lang="en-US" sz="2400" b="1" dirty="0" smtClean="0">
                <a:solidFill>
                  <a:schemeClr val="tx1"/>
                </a:solidFill>
                <a:latin typeface="Times New Roman" pitchFamily="18" charset="0"/>
                <a:cs typeface="Times New Roman" pitchFamily="18" charset="0"/>
              </a:rPr>
              <a:t>CEO/Consultant</a:t>
            </a:r>
          </a:p>
          <a:p>
            <a:r>
              <a:rPr lang="en-US" sz="2400" b="1" dirty="0" smtClean="0">
                <a:solidFill>
                  <a:schemeClr val="tx1"/>
                </a:solidFill>
                <a:latin typeface="Times New Roman" pitchFamily="18" charset="0"/>
                <a:cs typeface="Times New Roman" pitchFamily="18" charset="0"/>
              </a:rPr>
              <a:t>March 23, 2011</a:t>
            </a:r>
            <a:endParaRPr lang="en-US" sz="2400" b="1" dirty="0">
              <a:solidFill>
                <a:schemeClr val="tx1"/>
              </a:solidFill>
              <a:latin typeface="Times New Roman" pitchFamily="18" charset="0"/>
              <a:cs typeface="Times New Roman" pitchFamily="18" charset="0"/>
            </a:endParaRPr>
          </a:p>
        </p:txBody>
      </p:sp>
      <p:grpSp>
        <p:nvGrpSpPr>
          <p:cNvPr id="7" name="Group 6"/>
          <p:cNvGrpSpPr/>
          <p:nvPr/>
        </p:nvGrpSpPr>
        <p:grpSpPr>
          <a:xfrm>
            <a:off x="0" y="152400"/>
            <a:ext cx="9144000" cy="1038225"/>
            <a:chOff x="0" y="152400"/>
            <a:chExt cx="9144000" cy="1038225"/>
          </a:xfrm>
        </p:grpSpPr>
        <p:sp>
          <p:nvSpPr>
            <p:cNvPr id="4" name="Rectangle 3"/>
            <p:cNvSpPr/>
            <p:nvPr/>
          </p:nvSpPr>
          <p:spPr>
            <a:xfrm>
              <a:off x="0" y="152400"/>
              <a:ext cx="609600" cy="1038225"/>
            </a:xfrm>
            <a:prstGeom prst="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pic>
          <p:nvPicPr>
            <p:cNvPr id="5" name="Picture 4" descr="E:\Planz n-more Plans\Marketing\Planz.gif"/>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609601" y="178117"/>
              <a:ext cx="1219200" cy="986790"/>
            </a:xfrm>
            <a:prstGeom prst="rect">
              <a:avLst/>
            </a:prstGeom>
            <a:noFill/>
            <a:ln>
              <a:noFill/>
            </a:ln>
          </p:spPr>
        </p:pic>
        <p:sp>
          <p:nvSpPr>
            <p:cNvPr id="6" name="Rectangle 5"/>
            <p:cNvSpPr/>
            <p:nvPr/>
          </p:nvSpPr>
          <p:spPr>
            <a:xfrm>
              <a:off x="1828801" y="152400"/>
              <a:ext cx="7315199" cy="101917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L="0" marR="0">
                <a:lnSpc>
                  <a:spcPct val="115000"/>
                </a:lnSpc>
                <a:spcBef>
                  <a:spcPts val="0"/>
                </a:spcBef>
                <a:spcAft>
                  <a:spcPts val="0"/>
                </a:spcAft>
              </a:pPr>
              <a:r>
                <a:rPr lang="en-US" sz="1400" dirty="0">
                  <a:effectLst/>
                  <a:latin typeface="Times New Roman"/>
                  <a:ea typeface="Calibri"/>
                  <a:cs typeface="Times New Roman"/>
                </a:rPr>
                <a:t>					</a:t>
              </a:r>
              <a:r>
                <a:rPr lang="en-US" sz="1400" dirty="0" smtClean="0">
                  <a:effectLst/>
                  <a:latin typeface="Times New Roman"/>
                  <a:ea typeface="Calibri"/>
                  <a:cs typeface="Times New Roman"/>
                </a:rPr>
                <a:t>	</a:t>
              </a:r>
              <a:endParaRPr lang="en-US" sz="1100" dirty="0" smtClean="0">
                <a:effectLst/>
                <a:ea typeface="Calibri"/>
                <a:cs typeface="Times New Roman"/>
              </a:endParaRPr>
            </a:p>
            <a:p>
              <a:pPr marL="0" marR="0">
                <a:lnSpc>
                  <a:spcPct val="115000"/>
                </a:lnSpc>
                <a:spcBef>
                  <a:spcPts val="0"/>
                </a:spcBef>
                <a:spcAft>
                  <a:spcPts val="1000"/>
                </a:spcAft>
              </a:pPr>
              <a:endParaRPr lang="en-US" sz="1200" u="sng" dirty="0" smtClean="0">
                <a:solidFill>
                  <a:srgbClr val="FFFFFF"/>
                </a:solidFill>
                <a:effectLst/>
                <a:latin typeface="Times New Roman"/>
                <a:ea typeface="Calibri"/>
                <a:cs typeface="Times New Roman"/>
                <a:hlinkClick r:id="rId3"/>
              </a:endParaRPr>
            </a:p>
            <a:p>
              <a:pPr marL="0" marR="0">
                <a:lnSpc>
                  <a:spcPct val="115000"/>
                </a:lnSpc>
                <a:spcBef>
                  <a:spcPts val="0"/>
                </a:spcBef>
                <a:spcAft>
                  <a:spcPts val="1000"/>
                </a:spcAft>
              </a:pPr>
              <a:endParaRPr lang="en-US" sz="1200" u="sng" dirty="0">
                <a:solidFill>
                  <a:srgbClr val="FFFFFF"/>
                </a:solidFill>
                <a:latin typeface="Times New Roman"/>
                <a:ea typeface="Calibri"/>
                <a:cs typeface="Times New Roman"/>
                <a:hlinkClick r:id="rId3"/>
              </a:endParaRPr>
            </a:p>
            <a:p>
              <a:r>
                <a:rPr lang="en-US" sz="1600" b="1" dirty="0" smtClean="0">
                  <a:effectLst/>
                  <a:latin typeface="Times New Roman"/>
                  <a:ea typeface="Calibri"/>
                  <a:cs typeface="Times New Roman"/>
                </a:rPr>
                <a:t>MSB Consulting				</a:t>
              </a:r>
              <a:endParaRPr lang="en-US" sz="1600" dirty="0" smtClean="0">
                <a:effectLst/>
                <a:ea typeface="Calibri"/>
                <a:cs typeface="Times New Roman"/>
              </a:endParaRPr>
            </a:p>
            <a:p>
              <a:pPr>
                <a:spcAft>
                  <a:spcPts val="1800"/>
                </a:spcAft>
              </a:pPr>
              <a:r>
                <a:rPr lang="en-US" sz="1600" dirty="0" err="1" smtClean="0">
                  <a:effectLst/>
                  <a:latin typeface="Times New Roman"/>
                  <a:ea typeface="Calibri"/>
                  <a:cs typeface="Times New Roman"/>
                </a:rPr>
                <a:t>Planz</a:t>
              </a:r>
              <a:r>
                <a:rPr lang="en-US" sz="1600" dirty="0" smtClean="0">
                  <a:effectLst/>
                  <a:latin typeface="Times New Roman"/>
                  <a:ea typeface="Calibri"/>
                  <a:cs typeface="Times New Roman"/>
                </a:rPr>
                <a:t> n-more Plans </a:t>
              </a:r>
            </a:p>
            <a:p>
              <a:pPr>
                <a:spcAft>
                  <a:spcPts val="1800"/>
                </a:spcAft>
              </a:pPr>
              <a:r>
                <a:rPr lang="en-US" sz="1200" u="sng" dirty="0" smtClean="0">
                  <a:solidFill>
                    <a:srgbClr val="FFFFFF"/>
                  </a:solidFill>
                  <a:effectLst/>
                  <a:latin typeface="Times New Roman"/>
                  <a:ea typeface="Calibri"/>
                  <a:cs typeface="Times New Roman"/>
                  <a:hlinkClick r:id="rId3"/>
                </a:rPr>
                <a:t>www.msb-consulting.com</a:t>
              </a:r>
              <a:r>
                <a:rPr lang="en-US" sz="1200" dirty="0" smtClean="0">
                  <a:solidFill>
                    <a:srgbClr val="FFFFFF"/>
                  </a:solidFill>
                  <a:effectLst/>
                  <a:latin typeface="Times New Roman"/>
                  <a:ea typeface="Calibri"/>
                  <a:cs typeface="Times New Roman"/>
                </a:rPr>
                <a:t>		</a:t>
              </a:r>
              <a:r>
                <a:rPr lang="en-US" sz="1200" b="1" i="1" dirty="0" smtClean="0">
                  <a:solidFill>
                    <a:srgbClr val="FFFFFF"/>
                  </a:solidFill>
                  <a:effectLst/>
                  <a:latin typeface="Times New Roman"/>
                  <a:ea typeface="Calibri"/>
                  <a:cs typeface="Times New Roman"/>
                </a:rPr>
                <a:t>“Public Health Preparedness Is Our Goal”</a:t>
              </a:r>
              <a:r>
                <a:rPr lang="en-US" sz="1200" dirty="0" smtClean="0">
                  <a:solidFill>
                    <a:srgbClr val="FFFFFF"/>
                  </a:solidFill>
                  <a:effectLst/>
                  <a:latin typeface="Times New Roman"/>
                  <a:ea typeface="Calibri"/>
                  <a:cs typeface="Times New Roman"/>
                </a:rPr>
                <a:t>									</a:t>
              </a:r>
              <a:endParaRPr lang="en-US" sz="1100" dirty="0" smtClean="0">
                <a:effectLst/>
                <a:ea typeface="Calibri"/>
                <a:cs typeface="Times New Roman"/>
              </a:endParaRPr>
            </a:p>
            <a:p>
              <a:pPr marL="0" marR="0">
                <a:lnSpc>
                  <a:spcPct val="115000"/>
                </a:lnSpc>
                <a:spcBef>
                  <a:spcPts val="0"/>
                </a:spcBef>
                <a:spcAft>
                  <a:spcPts val="1000"/>
                </a:spcAft>
              </a:pPr>
              <a:r>
                <a:rPr lang="en-US" sz="1200" dirty="0">
                  <a:effectLst/>
                  <a:ea typeface="Calibri"/>
                  <a:cs typeface="Times New Roman"/>
                </a:rPr>
                <a:t> </a:t>
              </a:r>
              <a:endParaRPr lang="en-US" sz="1100" dirty="0">
                <a:effectLst/>
                <a:ea typeface="Calibri"/>
                <a:cs typeface="Times New Roman"/>
              </a:endParaRPr>
            </a:p>
            <a:p>
              <a:pPr marL="0" marR="0">
                <a:lnSpc>
                  <a:spcPct val="115000"/>
                </a:lnSpc>
                <a:spcBef>
                  <a:spcPts val="0"/>
                </a:spcBef>
                <a:spcAft>
                  <a:spcPts val="1000"/>
                </a:spcAft>
              </a:pPr>
              <a:r>
                <a:rPr lang="en-US" sz="1400" dirty="0">
                  <a:effectLst/>
                  <a:ea typeface="Calibri"/>
                  <a:cs typeface="Times New Roman"/>
                </a:rPr>
                <a:t> </a:t>
              </a:r>
              <a:endParaRPr lang="en-US" sz="1100" dirty="0">
                <a:effectLst/>
                <a:ea typeface="Calibri"/>
                <a:cs typeface="Times New Roman"/>
              </a:endParaRPr>
            </a:p>
          </p:txBody>
        </p:sp>
      </p:grpSp>
    </p:spTree>
    <p:extLst>
      <p:ext uri="{BB962C8B-B14F-4D97-AF65-F5344CB8AC3E}">
        <p14:creationId xmlns:p14="http://schemas.microsoft.com/office/powerpoint/2010/main" xmlns="" val="255794901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7"/>
          <p:cNvSpPr>
            <a:spLocks noGrp="1"/>
          </p:cNvSpPr>
          <p:nvPr>
            <p:ph idx="1"/>
          </p:nvPr>
        </p:nvSpPr>
        <p:spPr>
          <a:xfrm>
            <a:off x="457200" y="1600200"/>
            <a:ext cx="8229600" cy="4800600"/>
          </a:xfrm>
        </p:spPr>
        <p:txBody>
          <a:bodyPr>
            <a:normAutofit fontScale="92500" lnSpcReduction="10000"/>
          </a:bodyPr>
          <a:lstStyle/>
          <a:p>
            <a:pPr>
              <a:buNone/>
            </a:pPr>
            <a:r>
              <a:rPr lang="en-US" dirty="0" smtClean="0">
                <a:latin typeface="Times New Roman" pitchFamily="18" charset="0"/>
                <a:cs typeface="Times New Roman" pitchFamily="18" charset="0"/>
              </a:rPr>
              <a:t>Logistical Issues:</a:t>
            </a:r>
          </a:p>
          <a:p>
            <a:pPr lvl="1"/>
            <a:r>
              <a:rPr lang="en-US" dirty="0" smtClean="0">
                <a:latin typeface="Times New Roman" pitchFamily="18" charset="0"/>
                <a:cs typeface="Times New Roman" pitchFamily="18" charset="0"/>
              </a:rPr>
              <a:t>Delivery</a:t>
            </a:r>
          </a:p>
          <a:p>
            <a:pPr lvl="2"/>
            <a:r>
              <a:rPr lang="en-US" dirty="0" smtClean="0">
                <a:latin typeface="Times New Roman" pitchFamily="18" charset="0"/>
                <a:cs typeface="Times New Roman" pitchFamily="18" charset="0"/>
              </a:rPr>
              <a:t>Time is of the essence</a:t>
            </a:r>
          </a:p>
          <a:p>
            <a:pPr lvl="1"/>
            <a:endParaRPr lang="en-US" dirty="0" smtClean="0">
              <a:latin typeface="Times New Roman" pitchFamily="18" charset="0"/>
              <a:cs typeface="Times New Roman" pitchFamily="18" charset="0"/>
            </a:endParaRPr>
          </a:p>
          <a:p>
            <a:pPr lvl="1"/>
            <a:r>
              <a:rPr lang="en-US" dirty="0" smtClean="0">
                <a:latin typeface="Times New Roman" pitchFamily="18" charset="0"/>
                <a:cs typeface="Times New Roman" pitchFamily="18" charset="0"/>
              </a:rPr>
              <a:t>Transportation</a:t>
            </a:r>
          </a:p>
          <a:p>
            <a:pPr lvl="2"/>
            <a:r>
              <a:rPr lang="en-US" dirty="0" smtClean="0">
                <a:latin typeface="Times New Roman" pitchFamily="18" charset="0"/>
                <a:cs typeface="Times New Roman" pitchFamily="18" charset="0"/>
              </a:rPr>
              <a:t>Public safety vehicles</a:t>
            </a:r>
          </a:p>
          <a:p>
            <a:pPr lvl="2"/>
            <a:r>
              <a:rPr lang="en-US" dirty="0" smtClean="0">
                <a:latin typeface="Times New Roman" pitchFamily="18" charset="0"/>
                <a:cs typeface="Times New Roman" pitchFamily="18" charset="0"/>
              </a:rPr>
              <a:t>Courier</a:t>
            </a:r>
          </a:p>
          <a:p>
            <a:pPr lvl="3">
              <a:buNone/>
            </a:pPr>
            <a:endParaRPr lang="en-US" dirty="0" smtClean="0">
              <a:latin typeface="Times New Roman" pitchFamily="18" charset="0"/>
              <a:cs typeface="Times New Roman" pitchFamily="18" charset="0"/>
            </a:endParaRPr>
          </a:p>
          <a:p>
            <a:pPr lvl="1"/>
            <a:r>
              <a:rPr lang="en-US" dirty="0" smtClean="0">
                <a:latin typeface="Times New Roman" pitchFamily="18" charset="0"/>
                <a:cs typeface="Times New Roman" pitchFamily="18" charset="0"/>
              </a:rPr>
              <a:t>Locations</a:t>
            </a:r>
          </a:p>
          <a:p>
            <a:pPr lvl="2"/>
            <a:r>
              <a:rPr lang="en-US" dirty="0" smtClean="0">
                <a:latin typeface="Times New Roman" pitchFamily="18" charset="0"/>
                <a:cs typeface="Times New Roman" pitchFamily="18" charset="0"/>
              </a:rPr>
              <a:t>Hospitals</a:t>
            </a:r>
          </a:p>
          <a:p>
            <a:pPr lvl="2"/>
            <a:r>
              <a:rPr lang="en-US" dirty="0" smtClean="0">
                <a:latin typeface="Times New Roman" pitchFamily="18" charset="0"/>
                <a:cs typeface="Times New Roman" pitchFamily="18" charset="0"/>
              </a:rPr>
              <a:t>Homes</a:t>
            </a:r>
          </a:p>
          <a:p>
            <a:pPr lvl="2"/>
            <a:r>
              <a:rPr lang="en-US" dirty="0" smtClean="0">
                <a:latin typeface="Times New Roman" pitchFamily="18" charset="0"/>
                <a:cs typeface="Times New Roman" pitchFamily="18" charset="0"/>
              </a:rPr>
              <a:t>Community Reception Centers</a:t>
            </a:r>
          </a:p>
          <a:p>
            <a:pPr lvl="1"/>
            <a:endParaRPr lang="en-US" dirty="0" smtClean="0">
              <a:latin typeface="Times New Roman" pitchFamily="18" charset="0"/>
              <a:cs typeface="Times New Roman" pitchFamily="18" charset="0"/>
            </a:endParaRPr>
          </a:p>
          <a:p>
            <a:pPr lvl="2"/>
            <a:endParaRPr lang="en-US" dirty="0" smtClean="0">
              <a:latin typeface="Times New Roman" pitchFamily="18" charset="0"/>
              <a:cs typeface="Times New Roman" pitchFamily="18" charset="0"/>
            </a:endParaRPr>
          </a:p>
          <a:p>
            <a:pPr lvl="1"/>
            <a:endParaRPr lang="en-US" dirty="0">
              <a:latin typeface="Times New Roman" pitchFamily="18" charset="0"/>
              <a:cs typeface="Times New Roman" pitchFamily="18" charset="0"/>
            </a:endParaRPr>
          </a:p>
          <a:p>
            <a:pPr lvl="1"/>
            <a:endParaRPr lang="en-US" dirty="0"/>
          </a:p>
        </p:txBody>
      </p:sp>
      <p:sp>
        <p:nvSpPr>
          <p:cNvPr id="4" name="Rectangle 3"/>
          <p:cNvSpPr/>
          <p:nvPr/>
        </p:nvSpPr>
        <p:spPr>
          <a:xfrm>
            <a:off x="0" y="152400"/>
            <a:ext cx="609600" cy="1038225"/>
          </a:xfrm>
          <a:prstGeom prst="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pic>
        <p:nvPicPr>
          <p:cNvPr id="5" name="Picture 4" descr="E:\Planz n-more Plans\Marketing\Planz.gif"/>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609601" y="178117"/>
            <a:ext cx="1219200" cy="986790"/>
          </a:xfrm>
          <a:prstGeom prst="rect">
            <a:avLst/>
          </a:prstGeom>
          <a:noFill/>
          <a:ln>
            <a:noFill/>
          </a:ln>
        </p:spPr>
      </p:pic>
      <p:sp>
        <p:nvSpPr>
          <p:cNvPr id="6" name="Rectangle 5"/>
          <p:cNvSpPr/>
          <p:nvPr/>
        </p:nvSpPr>
        <p:spPr>
          <a:xfrm>
            <a:off x="1828801" y="152400"/>
            <a:ext cx="7315199" cy="101917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L="0" marR="0">
              <a:lnSpc>
                <a:spcPct val="115000"/>
              </a:lnSpc>
              <a:spcBef>
                <a:spcPts val="0"/>
              </a:spcBef>
              <a:spcAft>
                <a:spcPts val="0"/>
              </a:spcAft>
            </a:pPr>
            <a:r>
              <a:rPr lang="en-US" sz="1400" dirty="0">
                <a:effectLst/>
                <a:latin typeface="Times New Roman"/>
                <a:ea typeface="Calibri"/>
                <a:cs typeface="Times New Roman"/>
              </a:rPr>
              <a:t>					</a:t>
            </a:r>
            <a:r>
              <a:rPr lang="en-US" sz="1400" dirty="0" smtClean="0">
                <a:effectLst/>
                <a:latin typeface="Times New Roman"/>
                <a:ea typeface="Calibri"/>
                <a:cs typeface="Times New Roman"/>
              </a:rPr>
              <a:t>	</a:t>
            </a:r>
            <a:endParaRPr lang="en-US" sz="1100" dirty="0" smtClean="0">
              <a:effectLst/>
              <a:ea typeface="Calibri"/>
              <a:cs typeface="Times New Roman"/>
            </a:endParaRPr>
          </a:p>
          <a:p>
            <a:pPr marL="0" marR="0">
              <a:lnSpc>
                <a:spcPct val="115000"/>
              </a:lnSpc>
              <a:spcBef>
                <a:spcPts val="0"/>
              </a:spcBef>
              <a:spcAft>
                <a:spcPts val="1000"/>
              </a:spcAft>
            </a:pPr>
            <a:endParaRPr lang="en-US" sz="1200" u="sng" dirty="0" smtClean="0">
              <a:solidFill>
                <a:srgbClr val="FFFFFF"/>
              </a:solidFill>
              <a:effectLst/>
              <a:latin typeface="Times New Roman"/>
              <a:ea typeface="Calibri"/>
              <a:cs typeface="Times New Roman"/>
              <a:hlinkClick r:id="rId4"/>
            </a:endParaRPr>
          </a:p>
          <a:p>
            <a:pPr marL="0" marR="0">
              <a:lnSpc>
                <a:spcPct val="115000"/>
              </a:lnSpc>
              <a:spcBef>
                <a:spcPts val="0"/>
              </a:spcBef>
              <a:spcAft>
                <a:spcPts val="1000"/>
              </a:spcAft>
            </a:pPr>
            <a:endParaRPr lang="en-US" sz="1200" u="sng" dirty="0">
              <a:solidFill>
                <a:srgbClr val="FFFFFF"/>
              </a:solidFill>
              <a:latin typeface="Times New Roman"/>
              <a:ea typeface="Calibri"/>
              <a:cs typeface="Times New Roman"/>
              <a:hlinkClick r:id="rId4"/>
            </a:endParaRPr>
          </a:p>
          <a:p>
            <a:r>
              <a:rPr lang="en-US" sz="1600" b="1" dirty="0" smtClean="0">
                <a:effectLst/>
                <a:latin typeface="Times New Roman"/>
                <a:ea typeface="Calibri"/>
                <a:cs typeface="Times New Roman"/>
              </a:rPr>
              <a:t>MSB Consulting				</a:t>
            </a:r>
            <a:endParaRPr lang="en-US" sz="1600" dirty="0" smtClean="0">
              <a:effectLst/>
              <a:ea typeface="Calibri"/>
              <a:cs typeface="Times New Roman"/>
            </a:endParaRPr>
          </a:p>
          <a:p>
            <a:pPr>
              <a:spcAft>
                <a:spcPts val="1800"/>
              </a:spcAft>
            </a:pPr>
            <a:r>
              <a:rPr lang="en-US" sz="1600" dirty="0" err="1" smtClean="0">
                <a:effectLst/>
                <a:latin typeface="Times New Roman"/>
                <a:ea typeface="Calibri"/>
                <a:cs typeface="Times New Roman"/>
              </a:rPr>
              <a:t>Planz</a:t>
            </a:r>
            <a:r>
              <a:rPr lang="en-US" sz="1600" dirty="0" smtClean="0">
                <a:effectLst/>
                <a:latin typeface="Times New Roman"/>
                <a:ea typeface="Calibri"/>
                <a:cs typeface="Times New Roman"/>
              </a:rPr>
              <a:t> n-more Plans </a:t>
            </a:r>
          </a:p>
          <a:p>
            <a:pPr>
              <a:spcAft>
                <a:spcPts val="1800"/>
              </a:spcAft>
            </a:pPr>
            <a:r>
              <a:rPr lang="en-US" sz="1200" u="sng" dirty="0" smtClean="0">
                <a:solidFill>
                  <a:srgbClr val="FFFFFF"/>
                </a:solidFill>
                <a:effectLst/>
                <a:latin typeface="Times New Roman"/>
                <a:ea typeface="Calibri"/>
                <a:cs typeface="Times New Roman"/>
                <a:hlinkClick r:id="rId4"/>
              </a:rPr>
              <a:t>www.msb-consulting.com</a:t>
            </a:r>
            <a:r>
              <a:rPr lang="en-US" sz="1200" dirty="0" smtClean="0">
                <a:solidFill>
                  <a:srgbClr val="FFFFFF"/>
                </a:solidFill>
                <a:effectLst/>
                <a:latin typeface="Times New Roman"/>
                <a:ea typeface="Calibri"/>
                <a:cs typeface="Times New Roman"/>
              </a:rPr>
              <a:t>		</a:t>
            </a:r>
            <a:r>
              <a:rPr lang="en-US" sz="1200" b="1" i="1" dirty="0" smtClean="0">
                <a:solidFill>
                  <a:srgbClr val="FFFFFF"/>
                </a:solidFill>
                <a:effectLst/>
                <a:latin typeface="Times New Roman"/>
                <a:ea typeface="Calibri"/>
                <a:cs typeface="Times New Roman"/>
              </a:rPr>
              <a:t>“Public Health Preparedness Is Our Goal”</a:t>
            </a:r>
            <a:r>
              <a:rPr lang="en-US" sz="1200" dirty="0" smtClean="0">
                <a:solidFill>
                  <a:srgbClr val="FFFFFF"/>
                </a:solidFill>
                <a:effectLst/>
                <a:latin typeface="Times New Roman"/>
                <a:ea typeface="Calibri"/>
                <a:cs typeface="Times New Roman"/>
              </a:rPr>
              <a:t>									</a:t>
            </a:r>
            <a:endParaRPr lang="en-US" sz="1100" dirty="0" smtClean="0">
              <a:effectLst/>
              <a:ea typeface="Calibri"/>
              <a:cs typeface="Times New Roman"/>
            </a:endParaRPr>
          </a:p>
          <a:p>
            <a:pPr marL="0" marR="0">
              <a:lnSpc>
                <a:spcPct val="115000"/>
              </a:lnSpc>
              <a:spcBef>
                <a:spcPts val="0"/>
              </a:spcBef>
              <a:spcAft>
                <a:spcPts val="1000"/>
              </a:spcAft>
            </a:pPr>
            <a:r>
              <a:rPr lang="en-US" sz="1200" dirty="0">
                <a:effectLst/>
                <a:ea typeface="Calibri"/>
                <a:cs typeface="Times New Roman"/>
              </a:rPr>
              <a:t> </a:t>
            </a:r>
            <a:endParaRPr lang="en-US" sz="1100" dirty="0">
              <a:effectLst/>
              <a:ea typeface="Calibri"/>
              <a:cs typeface="Times New Roman"/>
            </a:endParaRPr>
          </a:p>
          <a:p>
            <a:pPr marL="0" marR="0">
              <a:lnSpc>
                <a:spcPct val="115000"/>
              </a:lnSpc>
              <a:spcBef>
                <a:spcPts val="0"/>
              </a:spcBef>
              <a:spcAft>
                <a:spcPts val="1000"/>
              </a:spcAft>
            </a:pPr>
            <a:r>
              <a:rPr lang="en-US" sz="1400" dirty="0">
                <a:effectLst/>
                <a:ea typeface="Calibri"/>
                <a:cs typeface="Times New Roman"/>
              </a:rPr>
              <a:t> </a:t>
            </a:r>
            <a:endParaRPr lang="en-US" sz="1100" dirty="0">
              <a:effectLst/>
              <a:ea typeface="Calibri"/>
              <a:cs typeface="Times New Roman"/>
            </a:endParaRPr>
          </a:p>
        </p:txBody>
      </p:sp>
      <p:grpSp>
        <p:nvGrpSpPr>
          <p:cNvPr id="10" name="Group 9" descr="top: Potassium iodide capsules&#10;bottom: radiation screening"/>
          <p:cNvGrpSpPr/>
          <p:nvPr/>
        </p:nvGrpSpPr>
        <p:grpSpPr>
          <a:xfrm>
            <a:off x="5105400" y="1905000"/>
            <a:ext cx="3200400" cy="4000500"/>
            <a:chOff x="5105400" y="1905000"/>
            <a:chExt cx="3200400" cy="4000500"/>
          </a:xfrm>
        </p:grpSpPr>
        <p:pic>
          <p:nvPicPr>
            <p:cNvPr id="7" name="Picture 6" descr="KI.bmp"/>
            <p:cNvPicPr>
              <a:picLocks noChangeAspect="1"/>
            </p:cNvPicPr>
            <p:nvPr/>
          </p:nvPicPr>
          <p:blipFill>
            <a:blip r:embed="rId5" cstate="print"/>
            <a:stretch>
              <a:fillRect/>
            </a:stretch>
          </p:blipFill>
          <p:spPr>
            <a:xfrm>
              <a:off x="5105400" y="1905000"/>
              <a:ext cx="2103302" cy="1394581"/>
            </a:xfrm>
            <a:prstGeom prst="rect">
              <a:avLst/>
            </a:prstGeom>
          </p:spPr>
        </p:pic>
        <p:pic>
          <p:nvPicPr>
            <p:cNvPr id="9" name="Picture 8" descr="CRC2.jpg"/>
            <p:cNvPicPr>
              <a:picLocks noChangeAspect="1"/>
            </p:cNvPicPr>
            <p:nvPr/>
          </p:nvPicPr>
          <p:blipFill>
            <a:blip r:embed="rId6" cstate="print"/>
            <a:stretch>
              <a:fillRect/>
            </a:stretch>
          </p:blipFill>
          <p:spPr>
            <a:xfrm>
              <a:off x="5638800" y="4191000"/>
              <a:ext cx="2667000" cy="1714500"/>
            </a:xfrm>
            <a:prstGeom prst="rect">
              <a:avLst/>
            </a:prstGeom>
          </p:spPr>
        </p:pic>
      </p:grpSp>
    </p:spTree>
    <p:extLst>
      <p:ext uri="{BB962C8B-B14F-4D97-AF65-F5344CB8AC3E}">
        <p14:creationId xmlns:p14="http://schemas.microsoft.com/office/powerpoint/2010/main" xmlns="" val="270206380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7"/>
          <p:cNvSpPr>
            <a:spLocks noGrp="1"/>
          </p:cNvSpPr>
          <p:nvPr>
            <p:ph idx="1"/>
          </p:nvPr>
        </p:nvSpPr>
        <p:spPr>
          <a:xfrm>
            <a:off x="457200" y="1828800"/>
            <a:ext cx="8534400" cy="4572000"/>
          </a:xfrm>
        </p:spPr>
        <p:txBody>
          <a:bodyPr>
            <a:normAutofit/>
          </a:bodyPr>
          <a:lstStyle/>
          <a:p>
            <a:pPr>
              <a:buNone/>
            </a:pPr>
            <a:r>
              <a:rPr lang="en-US" dirty="0" smtClean="0">
                <a:latin typeface="Times New Roman" pitchFamily="18" charset="0"/>
                <a:cs typeface="Times New Roman" pitchFamily="18" charset="0"/>
              </a:rPr>
              <a:t>Delivery issues:</a:t>
            </a:r>
          </a:p>
          <a:p>
            <a:endParaRPr lang="en-US" dirty="0" smtClean="0">
              <a:latin typeface="Times New Roman" pitchFamily="18" charset="0"/>
              <a:cs typeface="Times New Roman" pitchFamily="18" charset="0"/>
            </a:endParaRPr>
          </a:p>
          <a:p>
            <a:pPr lvl="1"/>
            <a:r>
              <a:rPr lang="en-US" dirty="0" smtClean="0">
                <a:latin typeface="Times New Roman" pitchFamily="18" charset="0"/>
                <a:cs typeface="Times New Roman" pitchFamily="18" charset="0"/>
              </a:rPr>
              <a:t>Progressive radiation exposure </a:t>
            </a:r>
          </a:p>
          <a:p>
            <a:pPr lvl="1"/>
            <a:endParaRPr lang="en-US" sz="1600" dirty="0" smtClean="0">
              <a:latin typeface="Times New Roman" pitchFamily="18" charset="0"/>
              <a:cs typeface="Times New Roman" pitchFamily="18" charset="0"/>
            </a:endParaRPr>
          </a:p>
          <a:p>
            <a:pPr lvl="1">
              <a:buNone/>
            </a:pPr>
            <a:r>
              <a:rPr lang="en-US" sz="1600"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vs</a:t>
            </a:r>
            <a:endParaRPr lang="en-US" sz="2400" b="1" dirty="0" smtClean="0">
              <a:latin typeface="Times New Roman" pitchFamily="18" charset="0"/>
              <a:cs typeface="Times New Roman" pitchFamily="18" charset="0"/>
            </a:endParaRPr>
          </a:p>
          <a:p>
            <a:pPr lvl="1"/>
            <a:endParaRPr lang="en-US" sz="1600" dirty="0" smtClean="0">
              <a:latin typeface="Times New Roman" pitchFamily="18" charset="0"/>
              <a:cs typeface="Times New Roman" pitchFamily="18" charset="0"/>
            </a:endParaRPr>
          </a:p>
          <a:p>
            <a:pPr lvl="1"/>
            <a:r>
              <a:rPr lang="en-US" dirty="0" smtClean="0">
                <a:latin typeface="Times New Roman" pitchFamily="18" charset="0"/>
                <a:cs typeface="Times New Roman" pitchFamily="18" charset="0"/>
              </a:rPr>
              <a:t>Sudden radiation exposure</a:t>
            </a:r>
            <a:endParaRPr lang="en-US" sz="2400" dirty="0" smtClean="0">
              <a:latin typeface="Times New Roman" pitchFamily="18" charset="0"/>
              <a:cs typeface="Times New Roman" pitchFamily="18" charset="0"/>
            </a:endParaRPr>
          </a:p>
          <a:p>
            <a:pPr lvl="1"/>
            <a:endParaRPr lang="en-US" dirty="0" smtClean="0">
              <a:latin typeface="Times New Roman" pitchFamily="18" charset="0"/>
              <a:cs typeface="Times New Roman" pitchFamily="18" charset="0"/>
            </a:endParaRPr>
          </a:p>
          <a:p>
            <a:pPr lvl="2"/>
            <a:endParaRPr lang="en-US" dirty="0" smtClean="0">
              <a:latin typeface="Times New Roman" pitchFamily="18" charset="0"/>
              <a:cs typeface="Times New Roman" pitchFamily="18" charset="0"/>
            </a:endParaRPr>
          </a:p>
          <a:p>
            <a:pPr lvl="1"/>
            <a:endParaRPr lang="en-US" dirty="0">
              <a:latin typeface="Times New Roman" pitchFamily="18" charset="0"/>
              <a:cs typeface="Times New Roman" pitchFamily="18" charset="0"/>
            </a:endParaRPr>
          </a:p>
          <a:p>
            <a:pPr lvl="1"/>
            <a:endParaRPr lang="en-US" dirty="0"/>
          </a:p>
        </p:txBody>
      </p:sp>
      <p:sp>
        <p:nvSpPr>
          <p:cNvPr id="4" name="Rectangle 3"/>
          <p:cNvSpPr/>
          <p:nvPr/>
        </p:nvSpPr>
        <p:spPr>
          <a:xfrm>
            <a:off x="0" y="152400"/>
            <a:ext cx="609600" cy="1038225"/>
          </a:xfrm>
          <a:prstGeom prst="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pic>
        <p:nvPicPr>
          <p:cNvPr id="5" name="Picture 4" descr="E:\Planz n-more Plans\Marketing\Planz.gif"/>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609601" y="178117"/>
            <a:ext cx="1219200" cy="986790"/>
          </a:xfrm>
          <a:prstGeom prst="rect">
            <a:avLst/>
          </a:prstGeom>
          <a:noFill/>
          <a:ln>
            <a:noFill/>
          </a:ln>
        </p:spPr>
      </p:pic>
      <p:sp>
        <p:nvSpPr>
          <p:cNvPr id="6" name="Rectangle 5"/>
          <p:cNvSpPr/>
          <p:nvPr/>
        </p:nvSpPr>
        <p:spPr>
          <a:xfrm>
            <a:off x="1828801" y="152400"/>
            <a:ext cx="7315199" cy="101917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L="0" marR="0">
              <a:lnSpc>
                <a:spcPct val="115000"/>
              </a:lnSpc>
              <a:spcBef>
                <a:spcPts val="0"/>
              </a:spcBef>
              <a:spcAft>
                <a:spcPts val="0"/>
              </a:spcAft>
            </a:pPr>
            <a:r>
              <a:rPr lang="en-US" sz="1400" dirty="0">
                <a:effectLst/>
                <a:latin typeface="Times New Roman"/>
                <a:ea typeface="Calibri"/>
                <a:cs typeface="Times New Roman"/>
              </a:rPr>
              <a:t>					</a:t>
            </a:r>
            <a:r>
              <a:rPr lang="en-US" sz="1400" dirty="0" smtClean="0">
                <a:effectLst/>
                <a:latin typeface="Times New Roman"/>
                <a:ea typeface="Calibri"/>
                <a:cs typeface="Times New Roman"/>
              </a:rPr>
              <a:t>	</a:t>
            </a:r>
            <a:endParaRPr lang="en-US" sz="1100" dirty="0" smtClean="0">
              <a:effectLst/>
              <a:ea typeface="Calibri"/>
              <a:cs typeface="Times New Roman"/>
            </a:endParaRPr>
          </a:p>
          <a:p>
            <a:pPr marL="0" marR="0">
              <a:lnSpc>
                <a:spcPct val="115000"/>
              </a:lnSpc>
              <a:spcBef>
                <a:spcPts val="0"/>
              </a:spcBef>
              <a:spcAft>
                <a:spcPts val="1000"/>
              </a:spcAft>
            </a:pPr>
            <a:endParaRPr lang="en-US" sz="1200" u="sng" dirty="0" smtClean="0">
              <a:solidFill>
                <a:srgbClr val="FFFFFF"/>
              </a:solidFill>
              <a:effectLst/>
              <a:latin typeface="Times New Roman"/>
              <a:ea typeface="Calibri"/>
              <a:cs typeface="Times New Roman"/>
              <a:hlinkClick r:id="rId4"/>
            </a:endParaRPr>
          </a:p>
          <a:p>
            <a:pPr marL="0" marR="0">
              <a:lnSpc>
                <a:spcPct val="115000"/>
              </a:lnSpc>
              <a:spcBef>
                <a:spcPts val="0"/>
              </a:spcBef>
              <a:spcAft>
                <a:spcPts val="1000"/>
              </a:spcAft>
            </a:pPr>
            <a:endParaRPr lang="en-US" sz="1200" u="sng" dirty="0">
              <a:solidFill>
                <a:srgbClr val="FFFFFF"/>
              </a:solidFill>
              <a:latin typeface="Times New Roman"/>
              <a:ea typeface="Calibri"/>
              <a:cs typeface="Times New Roman"/>
              <a:hlinkClick r:id="rId4"/>
            </a:endParaRPr>
          </a:p>
          <a:p>
            <a:r>
              <a:rPr lang="en-US" sz="1600" b="1" dirty="0" smtClean="0">
                <a:effectLst/>
                <a:latin typeface="Times New Roman"/>
                <a:ea typeface="Calibri"/>
                <a:cs typeface="Times New Roman"/>
              </a:rPr>
              <a:t>MSB Consulting				</a:t>
            </a:r>
            <a:endParaRPr lang="en-US" sz="1600" dirty="0" smtClean="0">
              <a:effectLst/>
              <a:ea typeface="Calibri"/>
              <a:cs typeface="Times New Roman"/>
            </a:endParaRPr>
          </a:p>
          <a:p>
            <a:pPr>
              <a:spcAft>
                <a:spcPts val="1800"/>
              </a:spcAft>
            </a:pPr>
            <a:r>
              <a:rPr lang="en-US" sz="1600" dirty="0" err="1" smtClean="0">
                <a:effectLst/>
                <a:latin typeface="Times New Roman"/>
                <a:ea typeface="Calibri"/>
                <a:cs typeface="Times New Roman"/>
              </a:rPr>
              <a:t>Planz</a:t>
            </a:r>
            <a:r>
              <a:rPr lang="en-US" sz="1600" dirty="0" smtClean="0">
                <a:effectLst/>
                <a:latin typeface="Times New Roman"/>
                <a:ea typeface="Calibri"/>
                <a:cs typeface="Times New Roman"/>
              </a:rPr>
              <a:t> n-more Plans </a:t>
            </a:r>
          </a:p>
          <a:p>
            <a:pPr>
              <a:spcAft>
                <a:spcPts val="1800"/>
              </a:spcAft>
            </a:pPr>
            <a:r>
              <a:rPr lang="en-US" sz="1200" u="sng" dirty="0" smtClean="0">
                <a:solidFill>
                  <a:srgbClr val="FFFFFF"/>
                </a:solidFill>
                <a:effectLst/>
                <a:latin typeface="Times New Roman"/>
                <a:ea typeface="Calibri"/>
                <a:cs typeface="Times New Roman"/>
                <a:hlinkClick r:id="rId4"/>
              </a:rPr>
              <a:t>www.msb-consulting.com</a:t>
            </a:r>
            <a:r>
              <a:rPr lang="en-US" sz="1200" dirty="0" smtClean="0">
                <a:solidFill>
                  <a:srgbClr val="FFFFFF"/>
                </a:solidFill>
                <a:effectLst/>
                <a:latin typeface="Times New Roman"/>
                <a:ea typeface="Calibri"/>
                <a:cs typeface="Times New Roman"/>
              </a:rPr>
              <a:t>		</a:t>
            </a:r>
            <a:r>
              <a:rPr lang="en-US" sz="1200" b="1" i="1" dirty="0" smtClean="0">
                <a:solidFill>
                  <a:srgbClr val="FFFFFF"/>
                </a:solidFill>
                <a:effectLst/>
                <a:latin typeface="Times New Roman"/>
                <a:ea typeface="Calibri"/>
                <a:cs typeface="Times New Roman"/>
              </a:rPr>
              <a:t>“Public Health Preparedness Is Our Goal”</a:t>
            </a:r>
            <a:r>
              <a:rPr lang="en-US" sz="1200" dirty="0" smtClean="0">
                <a:solidFill>
                  <a:srgbClr val="FFFFFF"/>
                </a:solidFill>
                <a:effectLst/>
                <a:latin typeface="Times New Roman"/>
                <a:ea typeface="Calibri"/>
                <a:cs typeface="Times New Roman"/>
              </a:rPr>
              <a:t>									</a:t>
            </a:r>
            <a:endParaRPr lang="en-US" sz="1100" dirty="0" smtClean="0">
              <a:effectLst/>
              <a:ea typeface="Calibri"/>
              <a:cs typeface="Times New Roman"/>
            </a:endParaRPr>
          </a:p>
          <a:p>
            <a:pPr marL="0" marR="0">
              <a:lnSpc>
                <a:spcPct val="115000"/>
              </a:lnSpc>
              <a:spcBef>
                <a:spcPts val="0"/>
              </a:spcBef>
              <a:spcAft>
                <a:spcPts val="1000"/>
              </a:spcAft>
            </a:pPr>
            <a:r>
              <a:rPr lang="en-US" sz="1200" dirty="0">
                <a:effectLst/>
                <a:ea typeface="Calibri"/>
                <a:cs typeface="Times New Roman"/>
              </a:rPr>
              <a:t> </a:t>
            </a:r>
            <a:endParaRPr lang="en-US" sz="1100" dirty="0">
              <a:effectLst/>
              <a:ea typeface="Calibri"/>
              <a:cs typeface="Times New Roman"/>
            </a:endParaRPr>
          </a:p>
          <a:p>
            <a:pPr marL="0" marR="0">
              <a:lnSpc>
                <a:spcPct val="115000"/>
              </a:lnSpc>
              <a:spcBef>
                <a:spcPts val="0"/>
              </a:spcBef>
              <a:spcAft>
                <a:spcPts val="1000"/>
              </a:spcAft>
            </a:pPr>
            <a:r>
              <a:rPr lang="en-US" sz="1400" dirty="0">
                <a:effectLst/>
                <a:ea typeface="Calibri"/>
                <a:cs typeface="Times New Roman"/>
              </a:rPr>
              <a:t> </a:t>
            </a:r>
            <a:endParaRPr lang="en-US" sz="1100" dirty="0">
              <a:effectLst/>
              <a:ea typeface="Calibri"/>
              <a:cs typeface="Times New Roman"/>
            </a:endParaRPr>
          </a:p>
        </p:txBody>
      </p:sp>
      <p:pic>
        <p:nvPicPr>
          <p:cNvPr id="9" name="Picture 8" descr="radioactive placard"/>
          <p:cNvPicPr>
            <a:picLocks noChangeAspect="1"/>
          </p:cNvPicPr>
          <p:nvPr/>
        </p:nvPicPr>
        <p:blipFill>
          <a:blip r:embed="rId5" cstate="print"/>
          <a:stretch>
            <a:fillRect/>
          </a:stretch>
        </p:blipFill>
        <p:spPr>
          <a:xfrm>
            <a:off x="5334000" y="3962400"/>
            <a:ext cx="3499555" cy="2362200"/>
          </a:xfrm>
          <a:prstGeom prst="rect">
            <a:avLst/>
          </a:prstGeom>
        </p:spPr>
      </p:pic>
    </p:spTree>
    <p:extLst>
      <p:ext uri="{BB962C8B-B14F-4D97-AF65-F5344CB8AC3E}">
        <p14:creationId xmlns:p14="http://schemas.microsoft.com/office/powerpoint/2010/main" xmlns="" val="294116045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7"/>
          <p:cNvSpPr>
            <a:spLocks noGrp="1"/>
          </p:cNvSpPr>
          <p:nvPr>
            <p:ph idx="1"/>
          </p:nvPr>
        </p:nvSpPr>
        <p:spPr>
          <a:xfrm>
            <a:off x="457200" y="1905000"/>
            <a:ext cx="8229600" cy="4495800"/>
          </a:xfrm>
        </p:spPr>
        <p:txBody>
          <a:bodyPr>
            <a:normAutofit/>
          </a:bodyPr>
          <a:lstStyle/>
          <a:p>
            <a:r>
              <a:rPr lang="en-US" dirty="0" smtClean="0">
                <a:latin typeface="Times New Roman" pitchFamily="18" charset="0"/>
                <a:cs typeface="Times New Roman" pitchFamily="18" charset="0"/>
              </a:rPr>
              <a:t>Transportation issues:</a:t>
            </a:r>
          </a:p>
          <a:p>
            <a:endParaRPr lang="en-US" sz="2800" dirty="0" smtClean="0">
              <a:latin typeface="Times New Roman" pitchFamily="18" charset="0"/>
              <a:cs typeface="Times New Roman" pitchFamily="18" charset="0"/>
            </a:endParaRPr>
          </a:p>
          <a:p>
            <a:pPr lvl="1"/>
            <a:r>
              <a:rPr lang="en-US" sz="3200" dirty="0" smtClean="0">
                <a:latin typeface="Times New Roman" pitchFamily="18" charset="0"/>
                <a:cs typeface="Times New Roman" pitchFamily="18" charset="0"/>
              </a:rPr>
              <a:t>If transported by the State:</a:t>
            </a:r>
          </a:p>
          <a:p>
            <a:pPr lvl="3"/>
            <a:r>
              <a:rPr lang="en-US" sz="2800" dirty="0" smtClean="0">
                <a:latin typeface="Times New Roman" pitchFamily="18" charset="0"/>
                <a:cs typeface="Times New Roman" pitchFamily="18" charset="0"/>
              </a:rPr>
              <a:t>Public safety vehicles</a:t>
            </a:r>
          </a:p>
          <a:p>
            <a:pPr lvl="3"/>
            <a:r>
              <a:rPr lang="en-US" sz="2800" dirty="0" smtClean="0">
                <a:latin typeface="Times New Roman" pitchFamily="18" charset="0"/>
                <a:cs typeface="Times New Roman" pitchFamily="18" charset="0"/>
              </a:rPr>
              <a:t>Custom Critical Care Couriers</a:t>
            </a:r>
          </a:p>
          <a:p>
            <a:pPr lvl="4"/>
            <a:r>
              <a:rPr lang="en-US" sz="2800" dirty="0" smtClean="0">
                <a:latin typeface="Times New Roman" pitchFamily="18" charset="0"/>
                <a:cs typeface="Times New Roman" pitchFamily="18" charset="0"/>
              </a:rPr>
              <a:t>UPS</a:t>
            </a:r>
          </a:p>
          <a:p>
            <a:pPr lvl="4"/>
            <a:r>
              <a:rPr lang="en-US" sz="2800" dirty="0" err="1" smtClean="0">
                <a:latin typeface="Times New Roman" pitchFamily="18" charset="0"/>
                <a:cs typeface="Times New Roman" pitchFamily="18" charset="0"/>
              </a:rPr>
              <a:t>FedEX</a:t>
            </a:r>
            <a:endParaRPr lang="en-US" sz="2800" dirty="0" smtClean="0">
              <a:latin typeface="Times New Roman" pitchFamily="18" charset="0"/>
              <a:cs typeface="Times New Roman" pitchFamily="18" charset="0"/>
            </a:endParaRPr>
          </a:p>
          <a:p>
            <a:pPr lvl="3"/>
            <a:endParaRPr lang="en-US" dirty="0" smtClean="0">
              <a:latin typeface="Times New Roman" pitchFamily="18" charset="0"/>
              <a:cs typeface="Times New Roman" pitchFamily="18" charset="0"/>
            </a:endParaRPr>
          </a:p>
          <a:p>
            <a:pPr lvl="1"/>
            <a:endParaRPr lang="en-US" dirty="0" smtClean="0">
              <a:latin typeface="Times New Roman" pitchFamily="18" charset="0"/>
              <a:cs typeface="Times New Roman" pitchFamily="18" charset="0"/>
            </a:endParaRPr>
          </a:p>
          <a:p>
            <a:pPr lvl="2"/>
            <a:endParaRPr lang="en-US" dirty="0" smtClean="0">
              <a:latin typeface="Times New Roman" pitchFamily="18" charset="0"/>
              <a:cs typeface="Times New Roman" pitchFamily="18" charset="0"/>
            </a:endParaRPr>
          </a:p>
          <a:p>
            <a:pPr lvl="1"/>
            <a:endParaRPr lang="en-US" dirty="0">
              <a:latin typeface="Times New Roman" pitchFamily="18" charset="0"/>
              <a:cs typeface="Times New Roman" pitchFamily="18" charset="0"/>
            </a:endParaRPr>
          </a:p>
          <a:p>
            <a:pPr lvl="1"/>
            <a:endParaRPr lang="en-US" dirty="0"/>
          </a:p>
        </p:txBody>
      </p:sp>
      <p:sp>
        <p:nvSpPr>
          <p:cNvPr id="4" name="Rectangle 3"/>
          <p:cNvSpPr/>
          <p:nvPr/>
        </p:nvSpPr>
        <p:spPr>
          <a:xfrm>
            <a:off x="0" y="152400"/>
            <a:ext cx="609600" cy="1038225"/>
          </a:xfrm>
          <a:prstGeom prst="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pic>
        <p:nvPicPr>
          <p:cNvPr id="5" name="Picture 4" descr="E:\Planz n-more Plans\Marketing\Planz.gif"/>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609601" y="178117"/>
            <a:ext cx="1219200" cy="986790"/>
          </a:xfrm>
          <a:prstGeom prst="rect">
            <a:avLst/>
          </a:prstGeom>
          <a:noFill/>
          <a:ln>
            <a:noFill/>
          </a:ln>
        </p:spPr>
      </p:pic>
      <p:sp>
        <p:nvSpPr>
          <p:cNvPr id="6" name="Rectangle 5"/>
          <p:cNvSpPr/>
          <p:nvPr/>
        </p:nvSpPr>
        <p:spPr>
          <a:xfrm>
            <a:off x="1828801" y="152400"/>
            <a:ext cx="7315199" cy="101917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L="0" marR="0">
              <a:lnSpc>
                <a:spcPct val="115000"/>
              </a:lnSpc>
              <a:spcBef>
                <a:spcPts val="0"/>
              </a:spcBef>
              <a:spcAft>
                <a:spcPts val="0"/>
              </a:spcAft>
            </a:pPr>
            <a:r>
              <a:rPr lang="en-US" sz="1400" dirty="0">
                <a:effectLst/>
                <a:latin typeface="Times New Roman"/>
                <a:ea typeface="Calibri"/>
                <a:cs typeface="Times New Roman"/>
              </a:rPr>
              <a:t>					</a:t>
            </a:r>
            <a:r>
              <a:rPr lang="en-US" sz="1400" dirty="0" smtClean="0">
                <a:effectLst/>
                <a:latin typeface="Times New Roman"/>
                <a:ea typeface="Calibri"/>
                <a:cs typeface="Times New Roman"/>
              </a:rPr>
              <a:t>	</a:t>
            </a:r>
            <a:endParaRPr lang="en-US" sz="1100" dirty="0" smtClean="0">
              <a:effectLst/>
              <a:ea typeface="Calibri"/>
              <a:cs typeface="Times New Roman"/>
            </a:endParaRPr>
          </a:p>
          <a:p>
            <a:pPr marL="0" marR="0">
              <a:lnSpc>
                <a:spcPct val="115000"/>
              </a:lnSpc>
              <a:spcBef>
                <a:spcPts val="0"/>
              </a:spcBef>
              <a:spcAft>
                <a:spcPts val="1000"/>
              </a:spcAft>
            </a:pPr>
            <a:endParaRPr lang="en-US" sz="1200" u="sng" dirty="0" smtClean="0">
              <a:solidFill>
                <a:srgbClr val="FFFFFF"/>
              </a:solidFill>
              <a:effectLst/>
              <a:latin typeface="Times New Roman"/>
              <a:ea typeface="Calibri"/>
              <a:cs typeface="Times New Roman"/>
              <a:hlinkClick r:id="rId4"/>
            </a:endParaRPr>
          </a:p>
          <a:p>
            <a:pPr marL="0" marR="0">
              <a:lnSpc>
                <a:spcPct val="115000"/>
              </a:lnSpc>
              <a:spcBef>
                <a:spcPts val="0"/>
              </a:spcBef>
              <a:spcAft>
                <a:spcPts val="1000"/>
              </a:spcAft>
            </a:pPr>
            <a:endParaRPr lang="en-US" sz="1200" u="sng" dirty="0">
              <a:solidFill>
                <a:srgbClr val="FFFFFF"/>
              </a:solidFill>
              <a:latin typeface="Times New Roman"/>
              <a:ea typeface="Calibri"/>
              <a:cs typeface="Times New Roman"/>
              <a:hlinkClick r:id="rId4"/>
            </a:endParaRPr>
          </a:p>
          <a:p>
            <a:r>
              <a:rPr lang="en-US" sz="1600" b="1" dirty="0" smtClean="0">
                <a:effectLst/>
                <a:latin typeface="Times New Roman"/>
                <a:ea typeface="Calibri"/>
                <a:cs typeface="Times New Roman"/>
              </a:rPr>
              <a:t>MSB Consulting				</a:t>
            </a:r>
            <a:endParaRPr lang="en-US" sz="1600" dirty="0" smtClean="0">
              <a:effectLst/>
              <a:ea typeface="Calibri"/>
              <a:cs typeface="Times New Roman"/>
            </a:endParaRPr>
          </a:p>
          <a:p>
            <a:pPr>
              <a:spcAft>
                <a:spcPts val="1800"/>
              </a:spcAft>
            </a:pPr>
            <a:r>
              <a:rPr lang="en-US" sz="1600" dirty="0" err="1" smtClean="0">
                <a:effectLst/>
                <a:latin typeface="Times New Roman"/>
                <a:ea typeface="Calibri"/>
                <a:cs typeface="Times New Roman"/>
              </a:rPr>
              <a:t>Planz</a:t>
            </a:r>
            <a:r>
              <a:rPr lang="en-US" sz="1600" dirty="0" smtClean="0">
                <a:effectLst/>
                <a:latin typeface="Times New Roman"/>
                <a:ea typeface="Calibri"/>
                <a:cs typeface="Times New Roman"/>
              </a:rPr>
              <a:t> n-more Plans </a:t>
            </a:r>
          </a:p>
          <a:p>
            <a:pPr>
              <a:spcAft>
                <a:spcPts val="1800"/>
              </a:spcAft>
            </a:pPr>
            <a:r>
              <a:rPr lang="en-US" sz="1200" u="sng" dirty="0" smtClean="0">
                <a:solidFill>
                  <a:srgbClr val="FFFFFF"/>
                </a:solidFill>
                <a:effectLst/>
                <a:latin typeface="Times New Roman"/>
                <a:ea typeface="Calibri"/>
                <a:cs typeface="Times New Roman"/>
                <a:hlinkClick r:id="rId4"/>
              </a:rPr>
              <a:t>www.msb-consulting.com</a:t>
            </a:r>
            <a:r>
              <a:rPr lang="en-US" sz="1200" dirty="0" smtClean="0">
                <a:solidFill>
                  <a:srgbClr val="FFFFFF"/>
                </a:solidFill>
                <a:effectLst/>
                <a:latin typeface="Times New Roman"/>
                <a:ea typeface="Calibri"/>
                <a:cs typeface="Times New Roman"/>
              </a:rPr>
              <a:t>		</a:t>
            </a:r>
            <a:r>
              <a:rPr lang="en-US" sz="1200" b="1" i="1" dirty="0" smtClean="0">
                <a:solidFill>
                  <a:srgbClr val="FFFFFF"/>
                </a:solidFill>
                <a:effectLst/>
                <a:latin typeface="Times New Roman"/>
                <a:ea typeface="Calibri"/>
                <a:cs typeface="Times New Roman"/>
              </a:rPr>
              <a:t>“Public Health Preparedness Is Our Goal”</a:t>
            </a:r>
            <a:r>
              <a:rPr lang="en-US" sz="1200" dirty="0" smtClean="0">
                <a:solidFill>
                  <a:srgbClr val="FFFFFF"/>
                </a:solidFill>
                <a:effectLst/>
                <a:latin typeface="Times New Roman"/>
                <a:ea typeface="Calibri"/>
                <a:cs typeface="Times New Roman"/>
              </a:rPr>
              <a:t>									</a:t>
            </a:r>
            <a:endParaRPr lang="en-US" sz="1100" dirty="0" smtClean="0">
              <a:effectLst/>
              <a:ea typeface="Calibri"/>
              <a:cs typeface="Times New Roman"/>
            </a:endParaRPr>
          </a:p>
          <a:p>
            <a:pPr marL="0" marR="0">
              <a:lnSpc>
                <a:spcPct val="115000"/>
              </a:lnSpc>
              <a:spcBef>
                <a:spcPts val="0"/>
              </a:spcBef>
              <a:spcAft>
                <a:spcPts val="1000"/>
              </a:spcAft>
            </a:pPr>
            <a:r>
              <a:rPr lang="en-US" sz="1200" dirty="0">
                <a:effectLst/>
                <a:ea typeface="Calibri"/>
                <a:cs typeface="Times New Roman"/>
              </a:rPr>
              <a:t> </a:t>
            </a:r>
            <a:endParaRPr lang="en-US" sz="1100" dirty="0">
              <a:effectLst/>
              <a:ea typeface="Calibri"/>
              <a:cs typeface="Times New Roman"/>
            </a:endParaRPr>
          </a:p>
          <a:p>
            <a:pPr marL="0" marR="0">
              <a:lnSpc>
                <a:spcPct val="115000"/>
              </a:lnSpc>
              <a:spcBef>
                <a:spcPts val="0"/>
              </a:spcBef>
              <a:spcAft>
                <a:spcPts val="1000"/>
              </a:spcAft>
            </a:pPr>
            <a:r>
              <a:rPr lang="en-US" sz="1400" dirty="0">
                <a:effectLst/>
                <a:ea typeface="Calibri"/>
                <a:cs typeface="Times New Roman"/>
              </a:rPr>
              <a:t> </a:t>
            </a:r>
            <a:endParaRPr lang="en-US" sz="1100" dirty="0">
              <a:effectLst/>
              <a:ea typeface="Calibri"/>
              <a:cs typeface="Times New Roman"/>
            </a:endParaRPr>
          </a:p>
        </p:txBody>
      </p:sp>
      <p:grpSp>
        <p:nvGrpSpPr>
          <p:cNvPr id="10" name="Group 9" descr="top: fire station&#10;bottom: FedEx truck"/>
          <p:cNvGrpSpPr/>
          <p:nvPr/>
        </p:nvGrpSpPr>
        <p:grpSpPr>
          <a:xfrm>
            <a:off x="5715000" y="1752600"/>
            <a:ext cx="2743200" cy="4648200"/>
            <a:chOff x="5715000" y="1752600"/>
            <a:chExt cx="2743200" cy="4648200"/>
          </a:xfrm>
        </p:grpSpPr>
        <p:pic>
          <p:nvPicPr>
            <p:cNvPr id="7" name="Picture 6" descr="public safety vehicles.jpg"/>
            <p:cNvPicPr>
              <a:picLocks noChangeAspect="1"/>
            </p:cNvPicPr>
            <p:nvPr/>
          </p:nvPicPr>
          <p:blipFill>
            <a:blip r:embed="rId5" cstate="print"/>
            <a:stretch>
              <a:fillRect/>
            </a:stretch>
          </p:blipFill>
          <p:spPr>
            <a:xfrm>
              <a:off x="5715000" y="1752600"/>
              <a:ext cx="2691740" cy="1295400"/>
            </a:xfrm>
            <a:prstGeom prst="rect">
              <a:avLst/>
            </a:prstGeom>
          </p:spPr>
        </p:pic>
        <p:pic>
          <p:nvPicPr>
            <p:cNvPr id="9" name="Picture 8" descr="ups and fedex.jpg"/>
            <p:cNvPicPr>
              <a:picLocks noChangeAspect="1"/>
            </p:cNvPicPr>
            <p:nvPr/>
          </p:nvPicPr>
          <p:blipFill>
            <a:blip r:embed="rId6" cstate="print"/>
            <a:stretch>
              <a:fillRect/>
            </a:stretch>
          </p:blipFill>
          <p:spPr>
            <a:xfrm>
              <a:off x="6172200" y="5029200"/>
              <a:ext cx="2286000" cy="1371600"/>
            </a:xfrm>
            <a:prstGeom prst="rect">
              <a:avLst/>
            </a:prstGeom>
          </p:spPr>
        </p:pic>
      </p:grpSp>
    </p:spTree>
    <p:extLst>
      <p:ext uri="{BB962C8B-B14F-4D97-AF65-F5344CB8AC3E}">
        <p14:creationId xmlns:p14="http://schemas.microsoft.com/office/powerpoint/2010/main" xmlns="" val="294116045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7"/>
          <p:cNvSpPr>
            <a:spLocks noGrp="1"/>
          </p:cNvSpPr>
          <p:nvPr>
            <p:ph idx="1"/>
          </p:nvPr>
        </p:nvSpPr>
        <p:spPr>
          <a:xfrm>
            <a:off x="457200" y="1905000"/>
            <a:ext cx="8229600" cy="4495800"/>
          </a:xfrm>
        </p:spPr>
        <p:txBody>
          <a:bodyPr>
            <a:normAutofit/>
          </a:bodyPr>
          <a:lstStyle/>
          <a:p>
            <a:pPr>
              <a:buNone/>
            </a:pPr>
            <a:r>
              <a:rPr lang="en-US" dirty="0" smtClean="0">
                <a:latin typeface="Times New Roman" pitchFamily="18" charset="0"/>
                <a:cs typeface="Times New Roman" pitchFamily="18" charset="0"/>
              </a:rPr>
              <a:t>Location issues:</a:t>
            </a:r>
          </a:p>
          <a:p>
            <a:endParaRPr lang="en-US" dirty="0" smtClean="0">
              <a:latin typeface="Times New Roman" pitchFamily="18" charset="0"/>
              <a:cs typeface="Times New Roman" pitchFamily="18" charset="0"/>
            </a:endParaRPr>
          </a:p>
          <a:p>
            <a:pPr lvl="1"/>
            <a:r>
              <a:rPr lang="en-US" dirty="0" smtClean="0">
                <a:latin typeface="Times New Roman" pitchFamily="18" charset="0"/>
                <a:cs typeface="Times New Roman" pitchFamily="18" charset="0"/>
              </a:rPr>
              <a:t>Hospitals</a:t>
            </a:r>
          </a:p>
          <a:p>
            <a:pPr lvl="1"/>
            <a:r>
              <a:rPr lang="en-US" dirty="0" smtClean="0">
                <a:latin typeface="Times New Roman" pitchFamily="18" charset="0"/>
                <a:cs typeface="Times New Roman" pitchFamily="18" charset="0"/>
              </a:rPr>
              <a:t>Community Reception Centers</a:t>
            </a:r>
          </a:p>
          <a:p>
            <a:pPr lvl="2"/>
            <a:endParaRPr lang="en-US" dirty="0" smtClean="0">
              <a:latin typeface="Times New Roman" pitchFamily="18" charset="0"/>
              <a:cs typeface="Times New Roman" pitchFamily="18" charset="0"/>
            </a:endParaRPr>
          </a:p>
          <a:p>
            <a:pPr lvl="2"/>
            <a:endParaRPr lang="en-US" dirty="0" smtClean="0">
              <a:latin typeface="Times New Roman" pitchFamily="18" charset="0"/>
              <a:cs typeface="Times New Roman" pitchFamily="18" charset="0"/>
            </a:endParaRPr>
          </a:p>
          <a:p>
            <a:pPr lvl="4">
              <a:buNone/>
            </a:pPr>
            <a:endParaRPr lang="en-US" sz="2400" dirty="0" smtClean="0">
              <a:latin typeface="Times New Roman" pitchFamily="18" charset="0"/>
              <a:cs typeface="Times New Roman" pitchFamily="18" charset="0"/>
            </a:endParaRPr>
          </a:p>
          <a:p>
            <a:pPr lvl="3"/>
            <a:endParaRPr lang="en-US" dirty="0" smtClean="0">
              <a:latin typeface="Times New Roman" pitchFamily="18" charset="0"/>
              <a:cs typeface="Times New Roman" pitchFamily="18" charset="0"/>
            </a:endParaRPr>
          </a:p>
          <a:p>
            <a:pPr lvl="1"/>
            <a:endParaRPr lang="en-US" dirty="0" smtClean="0">
              <a:latin typeface="Times New Roman" pitchFamily="18" charset="0"/>
              <a:cs typeface="Times New Roman" pitchFamily="18" charset="0"/>
            </a:endParaRPr>
          </a:p>
          <a:p>
            <a:pPr lvl="2"/>
            <a:endParaRPr lang="en-US" dirty="0" smtClean="0">
              <a:latin typeface="Times New Roman" pitchFamily="18" charset="0"/>
              <a:cs typeface="Times New Roman" pitchFamily="18" charset="0"/>
            </a:endParaRPr>
          </a:p>
          <a:p>
            <a:pPr lvl="1"/>
            <a:endParaRPr lang="en-US" dirty="0">
              <a:latin typeface="Times New Roman" pitchFamily="18" charset="0"/>
              <a:cs typeface="Times New Roman" pitchFamily="18" charset="0"/>
            </a:endParaRPr>
          </a:p>
          <a:p>
            <a:pPr lvl="1"/>
            <a:endParaRPr lang="en-US" dirty="0"/>
          </a:p>
        </p:txBody>
      </p:sp>
      <p:sp>
        <p:nvSpPr>
          <p:cNvPr id="4" name="Rectangle 3"/>
          <p:cNvSpPr/>
          <p:nvPr/>
        </p:nvSpPr>
        <p:spPr>
          <a:xfrm>
            <a:off x="0" y="152400"/>
            <a:ext cx="609600" cy="1038225"/>
          </a:xfrm>
          <a:prstGeom prst="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pic>
        <p:nvPicPr>
          <p:cNvPr id="5" name="Picture 4" descr="E:\Planz n-more Plans\Marketing\Planz.gif"/>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609601" y="178117"/>
            <a:ext cx="1219200" cy="986790"/>
          </a:xfrm>
          <a:prstGeom prst="rect">
            <a:avLst/>
          </a:prstGeom>
          <a:noFill/>
          <a:ln>
            <a:noFill/>
          </a:ln>
        </p:spPr>
      </p:pic>
      <p:sp>
        <p:nvSpPr>
          <p:cNvPr id="6" name="Rectangle 5"/>
          <p:cNvSpPr/>
          <p:nvPr/>
        </p:nvSpPr>
        <p:spPr>
          <a:xfrm>
            <a:off x="1828801" y="152400"/>
            <a:ext cx="7315199" cy="101917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L="0" marR="0">
              <a:lnSpc>
                <a:spcPct val="115000"/>
              </a:lnSpc>
              <a:spcBef>
                <a:spcPts val="0"/>
              </a:spcBef>
              <a:spcAft>
                <a:spcPts val="0"/>
              </a:spcAft>
            </a:pPr>
            <a:r>
              <a:rPr lang="en-US" sz="1400" dirty="0">
                <a:effectLst/>
                <a:latin typeface="Times New Roman"/>
                <a:ea typeface="Calibri"/>
                <a:cs typeface="Times New Roman"/>
              </a:rPr>
              <a:t>					</a:t>
            </a:r>
            <a:r>
              <a:rPr lang="en-US" sz="1400" dirty="0" smtClean="0">
                <a:effectLst/>
                <a:latin typeface="Times New Roman"/>
                <a:ea typeface="Calibri"/>
                <a:cs typeface="Times New Roman"/>
              </a:rPr>
              <a:t>	</a:t>
            </a:r>
            <a:endParaRPr lang="en-US" sz="1100" dirty="0" smtClean="0">
              <a:effectLst/>
              <a:ea typeface="Calibri"/>
              <a:cs typeface="Times New Roman"/>
            </a:endParaRPr>
          </a:p>
          <a:p>
            <a:pPr marL="0" marR="0">
              <a:lnSpc>
                <a:spcPct val="115000"/>
              </a:lnSpc>
              <a:spcBef>
                <a:spcPts val="0"/>
              </a:spcBef>
              <a:spcAft>
                <a:spcPts val="1000"/>
              </a:spcAft>
            </a:pPr>
            <a:endParaRPr lang="en-US" sz="1200" u="sng" dirty="0" smtClean="0">
              <a:solidFill>
                <a:srgbClr val="FFFFFF"/>
              </a:solidFill>
              <a:effectLst/>
              <a:latin typeface="Times New Roman"/>
              <a:ea typeface="Calibri"/>
              <a:cs typeface="Times New Roman"/>
              <a:hlinkClick r:id="rId4"/>
            </a:endParaRPr>
          </a:p>
          <a:p>
            <a:pPr marL="0" marR="0">
              <a:lnSpc>
                <a:spcPct val="115000"/>
              </a:lnSpc>
              <a:spcBef>
                <a:spcPts val="0"/>
              </a:spcBef>
              <a:spcAft>
                <a:spcPts val="1000"/>
              </a:spcAft>
            </a:pPr>
            <a:endParaRPr lang="en-US" sz="1200" u="sng" dirty="0">
              <a:solidFill>
                <a:srgbClr val="FFFFFF"/>
              </a:solidFill>
              <a:latin typeface="Times New Roman"/>
              <a:ea typeface="Calibri"/>
              <a:cs typeface="Times New Roman"/>
              <a:hlinkClick r:id="rId4"/>
            </a:endParaRPr>
          </a:p>
          <a:p>
            <a:r>
              <a:rPr lang="en-US" sz="1600" b="1" dirty="0" smtClean="0">
                <a:effectLst/>
                <a:latin typeface="Times New Roman"/>
                <a:ea typeface="Calibri"/>
                <a:cs typeface="Times New Roman"/>
              </a:rPr>
              <a:t>MSB Consulting				</a:t>
            </a:r>
            <a:endParaRPr lang="en-US" sz="1600" dirty="0" smtClean="0">
              <a:effectLst/>
              <a:ea typeface="Calibri"/>
              <a:cs typeface="Times New Roman"/>
            </a:endParaRPr>
          </a:p>
          <a:p>
            <a:pPr>
              <a:spcAft>
                <a:spcPts val="1800"/>
              </a:spcAft>
            </a:pPr>
            <a:r>
              <a:rPr lang="en-US" sz="1600" dirty="0" err="1" smtClean="0">
                <a:effectLst/>
                <a:latin typeface="Times New Roman"/>
                <a:ea typeface="Calibri"/>
                <a:cs typeface="Times New Roman"/>
              </a:rPr>
              <a:t>Planz</a:t>
            </a:r>
            <a:r>
              <a:rPr lang="en-US" sz="1600" dirty="0" smtClean="0">
                <a:effectLst/>
                <a:latin typeface="Times New Roman"/>
                <a:ea typeface="Calibri"/>
                <a:cs typeface="Times New Roman"/>
              </a:rPr>
              <a:t> n-more Plans </a:t>
            </a:r>
          </a:p>
          <a:p>
            <a:pPr>
              <a:spcAft>
                <a:spcPts val="1800"/>
              </a:spcAft>
            </a:pPr>
            <a:r>
              <a:rPr lang="en-US" sz="1200" u="sng" dirty="0" smtClean="0">
                <a:solidFill>
                  <a:srgbClr val="FFFFFF"/>
                </a:solidFill>
                <a:effectLst/>
                <a:latin typeface="Times New Roman"/>
                <a:ea typeface="Calibri"/>
                <a:cs typeface="Times New Roman"/>
                <a:hlinkClick r:id="rId4"/>
              </a:rPr>
              <a:t>www.msb-consulting.com</a:t>
            </a:r>
            <a:r>
              <a:rPr lang="en-US" sz="1200" dirty="0" smtClean="0">
                <a:solidFill>
                  <a:srgbClr val="FFFFFF"/>
                </a:solidFill>
                <a:effectLst/>
                <a:latin typeface="Times New Roman"/>
                <a:ea typeface="Calibri"/>
                <a:cs typeface="Times New Roman"/>
              </a:rPr>
              <a:t>		</a:t>
            </a:r>
            <a:r>
              <a:rPr lang="en-US" sz="1200" b="1" i="1" dirty="0" smtClean="0">
                <a:solidFill>
                  <a:srgbClr val="FFFFFF"/>
                </a:solidFill>
                <a:effectLst/>
                <a:latin typeface="Times New Roman"/>
                <a:ea typeface="Calibri"/>
                <a:cs typeface="Times New Roman"/>
              </a:rPr>
              <a:t>“Public Health Preparedness Is Our Goal”</a:t>
            </a:r>
            <a:r>
              <a:rPr lang="en-US" sz="1200" dirty="0" smtClean="0">
                <a:solidFill>
                  <a:srgbClr val="FFFFFF"/>
                </a:solidFill>
                <a:effectLst/>
                <a:latin typeface="Times New Roman"/>
                <a:ea typeface="Calibri"/>
                <a:cs typeface="Times New Roman"/>
              </a:rPr>
              <a:t>									</a:t>
            </a:r>
            <a:endParaRPr lang="en-US" sz="1100" dirty="0" smtClean="0">
              <a:effectLst/>
              <a:ea typeface="Calibri"/>
              <a:cs typeface="Times New Roman"/>
            </a:endParaRPr>
          </a:p>
          <a:p>
            <a:pPr marL="0" marR="0">
              <a:lnSpc>
                <a:spcPct val="115000"/>
              </a:lnSpc>
              <a:spcBef>
                <a:spcPts val="0"/>
              </a:spcBef>
              <a:spcAft>
                <a:spcPts val="1000"/>
              </a:spcAft>
            </a:pPr>
            <a:r>
              <a:rPr lang="en-US" sz="1200" dirty="0">
                <a:effectLst/>
                <a:ea typeface="Calibri"/>
                <a:cs typeface="Times New Roman"/>
              </a:rPr>
              <a:t> </a:t>
            </a:r>
            <a:endParaRPr lang="en-US" sz="1100" dirty="0">
              <a:effectLst/>
              <a:ea typeface="Calibri"/>
              <a:cs typeface="Times New Roman"/>
            </a:endParaRPr>
          </a:p>
          <a:p>
            <a:pPr marL="0" marR="0">
              <a:lnSpc>
                <a:spcPct val="115000"/>
              </a:lnSpc>
              <a:spcBef>
                <a:spcPts val="0"/>
              </a:spcBef>
              <a:spcAft>
                <a:spcPts val="1000"/>
              </a:spcAft>
            </a:pPr>
            <a:r>
              <a:rPr lang="en-US" sz="1400" dirty="0">
                <a:effectLst/>
                <a:ea typeface="Calibri"/>
                <a:cs typeface="Times New Roman"/>
              </a:rPr>
              <a:t> </a:t>
            </a:r>
            <a:endParaRPr lang="en-US" sz="1100" dirty="0">
              <a:effectLst/>
              <a:ea typeface="Calibri"/>
              <a:cs typeface="Times New Roman"/>
            </a:endParaRPr>
          </a:p>
        </p:txBody>
      </p:sp>
      <p:grpSp>
        <p:nvGrpSpPr>
          <p:cNvPr id="10" name="Group 9" descr="top: hospital&#10;bottom: community reception center"/>
          <p:cNvGrpSpPr/>
          <p:nvPr/>
        </p:nvGrpSpPr>
        <p:grpSpPr>
          <a:xfrm>
            <a:off x="5943600" y="1905000"/>
            <a:ext cx="2476500" cy="4438650"/>
            <a:chOff x="5943600" y="1905000"/>
            <a:chExt cx="2476500" cy="4438650"/>
          </a:xfrm>
        </p:grpSpPr>
        <p:pic>
          <p:nvPicPr>
            <p:cNvPr id="7" name="Picture 6" descr="grady.jpg"/>
            <p:cNvPicPr>
              <a:picLocks noChangeAspect="1"/>
            </p:cNvPicPr>
            <p:nvPr/>
          </p:nvPicPr>
          <p:blipFill>
            <a:blip r:embed="rId5" cstate="print"/>
            <a:stretch>
              <a:fillRect/>
            </a:stretch>
          </p:blipFill>
          <p:spPr>
            <a:xfrm>
              <a:off x="6121400" y="1905000"/>
              <a:ext cx="2032000" cy="1828800"/>
            </a:xfrm>
            <a:prstGeom prst="rect">
              <a:avLst/>
            </a:prstGeom>
          </p:spPr>
        </p:pic>
        <p:pic>
          <p:nvPicPr>
            <p:cNvPr id="9" name="Picture 8" descr="CRC.jpg"/>
            <p:cNvPicPr>
              <a:picLocks noChangeAspect="1"/>
            </p:cNvPicPr>
            <p:nvPr/>
          </p:nvPicPr>
          <p:blipFill>
            <a:blip r:embed="rId6" cstate="print"/>
            <a:stretch>
              <a:fillRect/>
            </a:stretch>
          </p:blipFill>
          <p:spPr>
            <a:xfrm>
              <a:off x="5943600" y="4495800"/>
              <a:ext cx="2476500" cy="1847850"/>
            </a:xfrm>
            <a:prstGeom prst="rect">
              <a:avLst/>
            </a:prstGeom>
          </p:spPr>
        </p:pic>
      </p:grpSp>
    </p:spTree>
    <p:extLst>
      <p:ext uri="{BB962C8B-B14F-4D97-AF65-F5344CB8AC3E}">
        <p14:creationId xmlns:p14="http://schemas.microsoft.com/office/powerpoint/2010/main" xmlns="" val="294116045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7"/>
          <p:cNvSpPr>
            <a:spLocks noGrp="1"/>
          </p:cNvSpPr>
          <p:nvPr>
            <p:ph idx="1"/>
          </p:nvPr>
        </p:nvSpPr>
        <p:spPr>
          <a:xfrm>
            <a:off x="457200" y="2057400"/>
            <a:ext cx="8229600" cy="4343400"/>
          </a:xfrm>
        </p:spPr>
        <p:txBody>
          <a:bodyPr>
            <a:normAutofit/>
          </a:bodyPr>
          <a:lstStyle/>
          <a:p>
            <a:pPr marL="58738" lvl="4" indent="0">
              <a:buNone/>
            </a:pPr>
            <a:r>
              <a:rPr lang="en-US" sz="2400" dirty="0" smtClean="0">
                <a:latin typeface="Times New Roman" pitchFamily="18" charset="0"/>
                <a:cs typeface="Times New Roman" pitchFamily="18" charset="0"/>
              </a:rPr>
              <a:t>For planning assistance please contact:</a:t>
            </a:r>
          </a:p>
          <a:p>
            <a:pPr marL="58738" lvl="4" indent="0">
              <a:buNone/>
            </a:pPr>
            <a:endParaRPr lang="en-US" sz="2400" dirty="0" smtClean="0">
              <a:latin typeface="Times New Roman" pitchFamily="18" charset="0"/>
              <a:cs typeface="Times New Roman" pitchFamily="18" charset="0"/>
            </a:endParaRPr>
          </a:p>
          <a:p>
            <a:pPr marL="58738" lvl="4" indent="0">
              <a:buNone/>
            </a:pPr>
            <a:r>
              <a:rPr lang="en-US" sz="2400" dirty="0" smtClean="0">
                <a:latin typeface="Times New Roman" pitchFamily="18" charset="0"/>
                <a:cs typeface="Times New Roman" pitchFamily="18" charset="0"/>
              </a:rPr>
              <a:t>                     Leticia A. Mathis, CEO</a:t>
            </a:r>
          </a:p>
          <a:p>
            <a:pPr marL="58738" lvl="4" indent="0">
              <a:buNone/>
            </a:pPr>
            <a:r>
              <a:rPr lang="en-US" sz="2400" dirty="0" smtClean="0">
                <a:latin typeface="Times New Roman" pitchFamily="18" charset="0"/>
                <a:cs typeface="Times New Roman" pitchFamily="18" charset="0"/>
              </a:rPr>
              <a:t>                     404-821-9864</a:t>
            </a:r>
          </a:p>
          <a:p>
            <a:pPr marL="58738" lvl="4" indent="0">
              <a:buNone/>
            </a:pPr>
            <a:r>
              <a:rPr lang="en-US" sz="2400" dirty="0" smtClean="0">
                <a:latin typeface="Times New Roman" pitchFamily="18" charset="0"/>
                <a:cs typeface="Times New Roman" pitchFamily="18" charset="0"/>
              </a:rPr>
              <a:t>                     leticia.mathis@msb-consulting.com</a:t>
            </a:r>
          </a:p>
          <a:p>
            <a:pPr marL="58738" lvl="4" indent="0">
              <a:buNone/>
            </a:pPr>
            <a:endParaRPr lang="en-US" sz="2400" dirty="0" smtClean="0">
              <a:latin typeface="Times New Roman" pitchFamily="18" charset="0"/>
              <a:cs typeface="Times New Roman" pitchFamily="18" charset="0"/>
            </a:endParaRPr>
          </a:p>
          <a:p>
            <a:pPr marL="58738" lvl="4" indent="0">
              <a:buNone/>
            </a:pPr>
            <a:endParaRPr lang="en-US" sz="2400" dirty="0" smtClean="0">
              <a:latin typeface="Times New Roman" pitchFamily="18" charset="0"/>
              <a:cs typeface="Times New Roman" pitchFamily="18" charset="0"/>
            </a:endParaRPr>
          </a:p>
          <a:p>
            <a:pPr lvl="3">
              <a:buNone/>
            </a:pPr>
            <a:endParaRPr lang="en-US" dirty="0" smtClean="0">
              <a:latin typeface="Times New Roman" pitchFamily="18" charset="0"/>
              <a:cs typeface="Times New Roman" pitchFamily="18" charset="0"/>
            </a:endParaRPr>
          </a:p>
          <a:p>
            <a:pPr marL="0" lvl="3" indent="0">
              <a:buNone/>
            </a:pPr>
            <a:endParaRPr lang="en-US" dirty="0" smtClean="0">
              <a:latin typeface="Times New Roman" pitchFamily="18" charset="0"/>
              <a:cs typeface="Times New Roman" pitchFamily="18" charset="0"/>
            </a:endParaRPr>
          </a:p>
          <a:p>
            <a:pPr lvl="1"/>
            <a:endParaRPr lang="en-US" dirty="0" smtClean="0">
              <a:latin typeface="Times New Roman" pitchFamily="18" charset="0"/>
              <a:cs typeface="Times New Roman" pitchFamily="18" charset="0"/>
            </a:endParaRPr>
          </a:p>
          <a:p>
            <a:pPr lvl="2"/>
            <a:endParaRPr lang="en-US" dirty="0" smtClean="0">
              <a:latin typeface="Times New Roman" pitchFamily="18" charset="0"/>
              <a:cs typeface="Times New Roman" pitchFamily="18" charset="0"/>
            </a:endParaRPr>
          </a:p>
          <a:p>
            <a:pPr lvl="1"/>
            <a:endParaRPr lang="en-US" dirty="0">
              <a:latin typeface="Times New Roman" pitchFamily="18" charset="0"/>
              <a:cs typeface="Times New Roman" pitchFamily="18" charset="0"/>
            </a:endParaRPr>
          </a:p>
          <a:p>
            <a:pPr lvl="1"/>
            <a:endParaRPr lang="en-US" dirty="0"/>
          </a:p>
        </p:txBody>
      </p:sp>
      <p:sp>
        <p:nvSpPr>
          <p:cNvPr id="4" name="Rectangle 3"/>
          <p:cNvSpPr/>
          <p:nvPr/>
        </p:nvSpPr>
        <p:spPr>
          <a:xfrm>
            <a:off x="0" y="152400"/>
            <a:ext cx="609600" cy="1038225"/>
          </a:xfrm>
          <a:prstGeom prst="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pic>
        <p:nvPicPr>
          <p:cNvPr id="5" name="Picture 4" descr="E:\Planz n-more Plans\Marketing\Planz.gif"/>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609601" y="178117"/>
            <a:ext cx="1219200" cy="986790"/>
          </a:xfrm>
          <a:prstGeom prst="rect">
            <a:avLst/>
          </a:prstGeom>
          <a:noFill/>
          <a:ln>
            <a:noFill/>
          </a:ln>
        </p:spPr>
      </p:pic>
      <p:sp>
        <p:nvSpPr>
          <p:cNvPr id="6" name="Rectangle 5"/>
          <p:cNvSpPr/>
          <p:nvPr/>
        </p:nvSpPr>
        <p:spPr>
          <a:xfrm>
            <a:off x="1828801" y="152400"/>
            <a:ext cx="7315199" cy="101917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L="0" marR="0">
              <a:lnSpc>
                <a:spcPct val="115000"/>
              </a:lnSpc>
              <a:spcBef>
                <a:spcPts val="0"/>
              </a:spcBef>
              <a:spcAft>
                <a:spcPts val="0"/>
              </a:spcAft>
            </a:pPr>
            <a:r>
              <a:rPr lang="en-US" sz="1400" dirty="0">
                <a:effectLst/>
                <a:latin typeface="Times New Roman"/>
                <a:ea typeface="Calibri"/>
                <a:cs typeface="Times New Roman"/>
              </a:rPr>
              <a:t>					</a:t>
            </a:r>
            <a:r>
              <a:rPr lang="en-US" sz="1400" dirty="0" smtClean="0">
                <a:effectLst/>
                <a:latin typeface="Times New Roman"/>
                <a:ea typeface="Calibri"/>
                <a:cs typeface="Times New Roman"/>
              </a:rPr>
              <a:t>	</a:t>
            </a:r>
            <a:endParaRPr lang="en-US" sz="1100" dirty="0" smtClean="0">
              <a:effectLst/>
              <a:ea typeface="Calibri"/>
              <a:cs typeface="Times New Roman"/>
            </a:endParaRPr>
          </a:p>
          <a:p>
            <a:pPr marL="0" marR="0">
              <a:lnSpc>
                <a:spcPct val="115000"/>
              </a:lnSpc>
              <a:spcBef>
                <a:spcPts val="0"/>
              </a:spcBef>
              <a:spcAft>
                <a:spcPts val="1000"/>
              </a:spcAft>
            </a:pPr>
            <a:endParaRPr lang="en-US" sz="1200" u="sng" dirty="0" smtClean="0">
              <a:solidFill>
                <a:srgbClr val="FFFFFF"/>
              </a:solidFill>
              <a:effectLst/>
              <a:latin typeface="Times New Roman"/>
              <a:ea typeface="Calibri"/>
              <a:cs typeface="Times New Roman"/>
              <a:hlinkClick r:id="rId4"/>
            </a:endParaRPr>
          </a:p>
          <a:p>
            <a:pPr marL="0" marR="0">
              <a:lnSpc>
                <a:spcPct val="115000"/>
              </a:lnSpc>
              <a:spcBef>
                <a:spcPts val="0"/>
              </a:spcBef>
              <a:spcAft>
                <a:spcPts val="1000"/>
              </a:spcAft>
            </a:pPr>
            <a:endParaRPr lang="en-US" sz="1200" u="sng" dirty="0">
              <a:solidFill>
                <a:srgbClr val="FFFFFF"/>
              </a:solidFill>
              <a:latin typeface="Times New Roman"/>
              <a:ea typeface="Calibri"/>
              <a:cs typeface="Times New Roman"/>
              <a:hlinkClick r:id="rId4"/>
            </a:endParaRPr>
          </a:p>
          <a:p>
            <a:r>
              <a:rPr lang="en-US" sz="1600" b="1" dirty="0" smtClean="0">
                <a:effectLst/>
                <a:latin typeface="Times New Roman"/>
                <a:ea typeface="Calibri"/>
                <a:cs typeface="Times New Roman"/>
              </a:rPr>
              <a:t>MSB Consulting				</a:t>
            </a:r>
            <a:endParaRPr lang="en-US" sz="1600" dirty="0" smtClean="0">
              <a:effectLst/>
              <a:ea typeface="Calibri"/>
              <a:cs typeface="Times New Roman"/>
            </a:endParaRPr>
          </a:p>
          <a:p>
            <a:pPr>
              <a:spcAft>
                <a:spcPts val="1800"/>
              </a:spcAft>
            </a:pPr>
            <a:r>
              <a:rPr lang="en-US" sz="1600" dirty="0" err="1" smtClean="0">
                <a:effectLst/>
                <a:latin typeface="Times New Roman"/>
                <a:ea typeface="Calibri"/>
                <a:cs typeface="Times New Roman"/>
              </a:rPr>
              <a:t>Planz</a:t>
            </a:r>
            <a:r>
              <a:rPr lang="en-US" sz="1600" dirty="0" smtClean="0">
                <a:effectLst/>
                <a:latin typeface="Times New Roman"/>
                <a:ea typeface="Calibri"/>
                <a:cs typeface="Times New Roman"/>
              </a:rPr>
              <a:t> n-more Plans </a:t>
            </a:r>
          </a:p>
          <a:p>
            <a:pPr>
              <a:spcAft>
                <a:spcPts val="1800"/>
              </a:spcAft>
            </a:pPr>
            <a:r>
              <a:rPr lang="en-US" sz="1200" u="sng" dirty="0" smtClean="0">
                <a:solidFill>
                  <a:srgbClr val="FFFFFF"/>
                </a:solidFill>
                <a:effectLst/>
                <a:latin typeface="Times New Roman"/>
                <a:ea typeface="Calibri"/>
                <a:cs typeface="Times New Roman"/>
                <a:hlinkClick r:id="rId4"/>
              </a:rPr>
              <a:t>www.msb-consulting.com</a:t>
            </a:r>
            <a:r>
              <a:rPr lang="en-US" sz="1200" dirty="0" smtClean="0">
                <a:solidFill>
                  <a:srgbClr val="FFFFFF"/>
                </a:solidFill>
                <a:effectLst/>
                <a:latin typeface="Times New Roman"/>
                <a:ea typeface="Calibri"/>
                <a:cs typeface="Times New Roman"/>
              </a:rPr>
              <a:t>		</a:t>
            </a:r>
            <a:r>
              <a:rPr lang="en-US" sz="1200" b="1" i="1" dirty="0" smtClean="0">
                <a:solidFill>
                  <a:srgbClr val="FFFFFF"/>
                </a:solidFill>
                <a:effectLst/>
                <a:latin typeface="Times New Roman"/>
                <a:ea typeface="Calibri"/>
                <a:cs typeface="Times New Roman"/>
              </a:rPr>
              <a:t>“Public Health Preparedness Is Our Goal”</a:t>
            </a:r>
            <a:r>
              <a:rPr lang="en-US" sz="1200" dirty="0" smtClean="0">
                <a:solidFill>
                  <a:srgbClr val="FFFFFF"/>
                </a:solidFill>
                <a:effectLst/>
                <a:latin typeface="Times New Roman"/>
                <a:ea typeface="Calibri"/>
                <a:cs typeface="Times New Roman"/>
              </a:rPr>
              <a:t>									</a:t>
            </a:r>
            <a:endParaRPr lang="en-US" sz="1100" dirty="0" smtClean="0">
              <a:effectLst/>
              <a:ea typeface="Calibri"/>
              <a:cs typeface="Times New Roman"/>
            </a:endParaRPr>
          </a:p>
          <a:p>
            <a:pPr marL="0" marR="0">
              <a:lnSpc>
                <a:spcPct val="115000"/>
              </a:lnSpc>
              <a:spcBef>
                <a:spcPts val="0"/>
              </a:spcBef>
              <a:spcAft>
                <a:spcPts val="1000"/>
              </a:spcAft>
            </a:pPr>
            <a:r>
              <a:rPr lang="en-US" sz="1200" dirty="0">
                <a:effectLst/>
                <a:ea typeface="Calibri"/>
                <a:cs typeface="Times New Roman"/>
              </a:rPr>
              <a:t> </a:t>
            </a:r>
            <a:endParaRPr lang="en-US" sz="1100" dirty="0">
              <a:effectLst/>
              <a:ea typeface="Calibri"/>
              <a:cs typeface="Times New Roman"/>
            </a:endParaRPr>
          </a:p>
          <a:p>
            <a:pPr marL="0" marR="0">
              <a:lnSpc>
                <a:spcPct val="115000"/>
              </a:lnSpc>
              <a:spcBef>
                <a:spcPts val="0"/>
              </a:spcBef>
              <a:spcAft>
                <a:spcPts val="1000"/>
              </a:spcAft>
            </a:pPr>
            <a:r>
              <a:rPr lang="en-US" sz="1400" dirty="0">
                <a:effectLst/>
                <a:ea typeface="Calibri"/>
                <a:cs typeface="Times New Roman"/>
              </a:rPr>
              <a:t> </a:t>
            </a:r>
            <a:endParaRPr lang="en-US" sz="1100" dirty="0">
              <a:effectLst/>
              <a:ea typeface="Calibri"/>
              <a:cs typeface="Times New Roman"/>
            </a:endParaRPr>
          </a:p>
        </p:txBody>
      </p:sp>
    </p:spTree>
    <p:extLst>
      <p:ext uri="{BB962C8B-B14F-4D97-AF65-F5344CB8AC3E}">
        <p14:creationId xmlns:p14="http://schemas.microsoft.com/office/powerpoint/2010/main" xmlns="" val="29411604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7"/>
          <p:cNvSpPr>
            <a:spLocks noGrp="1"/>
          </p:cNvSpPr>
          <p:nvPr>
            <p:ph idx="1"/>
          </p:nvPr>
        </p:nvSpPr>
        <p:spPr/>
        <p:txBody>
          <a:bodyPr/>
          <a:lstStyle/>
          <a:p>
            <a:pPr>
              <a:buNone/>
            </a:pPr>
            <a:r>
              <a:rPr lang="en-US" dirty="0" smtClean="0">
                <a:latin typeface="Times New Roman" pitchFamily="18" charset="0"/>
                <a:cs typeface="Times New Roman" pitchFamily="18" charset="0"/>
              </a:rPr>
              <a:t>Objectives</a:t>
            </a:r>
          </a:p>
          <a:p>
            <a:endParaRPr lang="en-US" sz="2000" dirty="0" smtClean="0">
              <a:latin typeface="Times New Roman" pitchFamily="18" charset="0"/>
              <a:cs typeface="Times New Roman" pitchFamily="18" charset="0"/>
            </a:endParaRPr>
          </a:p>
          <a:p>
            <a:pPr lvl="1"/>
            <a:r>
              <a:rPr lang="en-US" dirty="0" smtClean="0">
                <a:latin typeface="Times New Roman" pitchFamily="18" charset="0"/>
                <a:cs typeface="Times New Roman" pitchFamily="18" charset="0"/>
              </a:rPr>
              <a:t>Where radiation exposure emanates</a:t>
            </a:r>
          </a:p>
          <a:p>
            <a:pPr lvl="1"/>
            <a:r>
              <a:rPr lang="en-US" dirty="0" smtClean="0">
                <a:latin typeface="Times New Roman" pitchFamily="18" charset="0"/>
                <a:cs typeface="Times New Roman" pitchFamily="18" charset="0"/>
              </a:rPr>
              <a:t> Locations of nuclear plants </a:t>
            </a:r>
          </a:p>
          <a:p>
            <a:pPr lvl="1"/>
            <a:r>
              <a:rPr lang="en-US" dirty="0" smtClean="0">
                <a:latin typeface="Times New Roman" pitchFamily="18" charset="0"/>
                <a:cs typeface="Times New Roman" pitchFamily="18" charset="0"/>
              </a:rPr>
              <a:t> Possibilities for sudden radiation exposure</a:t>
            </a:r>
          </a:p>
          <a:p>
            <a:pPr lvl="1"/>
            <a:r>
              <a:rPr lang="en-US" dirty="0" smtClean="0">
                <a:latin typeface="Times New Roman" pitchFamily="18" charset="0"/>
                <a:cs typeface="Times New Roman" pitchFamily="18" charset="0"/>
              </a:rPr>
              <a:t> Logistical issues of receiving and distributing   assets</a:t>
            </a:r>
            <a:endParaRPr lang="en-US" dirty="0">
              <a:latin typeface="Times New Roman" pitchFamily="18" charset="0"/>
              <a:cs typeface="Times New Roman" pitchFamily="18" charset="0"/>
            </a:endParaRPr>
          </a:p>
          <a:p>
            <a:pPr lvl="1"/>
            <a:endParaRPr lang="en-US" dirty="0"/>
          </a:p>
        </p:txBody>
      </p:sp>
      <p:sp>
        <p:nvSpPr>
          <p:cNvPr id="4" name="Rectangle 3"/>
          <p:cNvSpPr/>
          <p:nvPr/>
        </p:nvSpPr>
        <p:spPr>
          <a:xfrm>
            <a:off x="0" y="152400"/>
            <a:ext cx="609600" cy="1038225"/>
          </a:xfrm>
          <a:prstGeom prst="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pic>
        <p:nvPicPr>
          <p:cNvPr id="5" name="Picture 4" descr="E:\Planz n-more Plans\Marketing\Planz.gif"/>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609601" y="178117"/>
            <a:ext cx="1219200" cy="986790"/>
          </a:xfrm>
          <a:prstGeom prst="rect">
            <a:avLst/>
          </a:prstGeom>
          <a:noFill/>
          <a:ln>
            <a:noFill/>
          </a:ln>
        </p:spPr>
      </p:pic>
      <p:sp>
        <p:nvSpPr>
          <p:cNvPr id="6" name="Rectangle 5"/>
          <p:cNvSpPr/>
          <p:nvPr/>
        </p:nvSpPr>
        <p:spPr>
          <a:xfrm>
            <a:off x="1828801" y="152400"/>
            <a:ext cx="7315199" cy="101917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L="0" marR="0">
              <a:lnSpc>
                <a:spcPct val="115000"/>
              </a:lnSpc>
              <a:spcBef>
                <a:spcPts val="0"/>
              </a:spcBef>
              <a:spcAft>
                <a:spcPts val="0"/>
              </a:spcAft>
            </a:pPr>
            <a:r>
              <a:rPr lang="en-US" sz="1400" dirty="0">
                <a:effectLst/>
                <a:latin typeface="Times New Roman"/>
                <a:ea typeface="Calibri"/>
                <a:cs typeface="Times New Roman"/>
              </a:rPr>
              <a:t>					</a:t>
            </a:r>
            <a:r>
              <a:rPr lang="en-US" sz="1400" dirty="0" smtClean="0">
                <a:effectLst/>
                <a:latin typeface="Times New Roman"/>
                <a:ea typeface="Calibri"/>
                <a:cs typeface="Times New Roman"/>
              </a:rPr>
              <a:t>	</a:t>
            </a:r>
            <a:endParaRPr lang="en-US" sz="1100" dirty="0" smtClean="0">
              <a:effectLst/>
              <a:ea typeface="Calibri"/>
              <a:cs typeface="Times New Roman"/>
            </a:endParaRPr>
          </a:p>
          <a:p>
            <a:pPr marL="0" marR="0">
              <a:lnSpc>
                <a:spcPct val="115000"/>
              </a:lnSpc>
              <a:spcBef>
                <a:spcPts val="0"/>
              </a:spcBef>
              <a:spcAft>
                <a:spcPts val="1000"/>
              </a:spcAft>
            </a:pPr>
            <a:endParaRPr lang="en-US" sz="1200" u="sng" dirty="0" smtClean="0">
              <a:solidFill>
                <a:srgbClr val="FFFFFF"/>
              </a:solidFill>
              <a:effectLst/>
              <a:latin typeface="Times New Roman"/>
              <a:ea typeface="Calibri"/>
              <a:cs typeface="Times New Roman"/>
              <a:hlinkClick r:id="rId3"/>
            </a:endParaRPr>
          </a:p>
          <a:p>
            <a:pPr marL="0" marR="0">
              <a:lnSpc>
                <a:spcPct val="115000"/>
              </a:lnSpc>
              <a:spcBef>
                <a:spcPts val="0"/>
              </a:spcBef>
              <a:spcAft>
                <a:spcPts val="1000"/>
              </a:spcAft>
            </a:pPr>
            <a:endParaRPr lang="en-US" sz="1200" u="sng" dirty="0">
              <a:solidFill>
                <a:srgbClr val="FFFFFF"/>
              </a:solidFill>
              <a:latin typeface="Times New Roman"/>
              <a:ea typeface="Calibri"/>
              <a:cs typeface="Times New Roman"/>
              <a:hlinkClick r:id="rId3"/>
            </a:endParaRPr>
          </a:p>
          <a:p>
            <a:r>
              <a:rPr lang="en-US" sz="1600" b="1" dirty="0" smtClean="0">
                <a:effectLst/>
                <a:latin typeface="Times New Roman"/>
                <a:ea typeface="Calibri"/>
                <a:cs typeface="Times New Roman"/>
              </a:rPr>
              <a:t>MSB Consulting				</a:t>
            </a:r>
            <a:endParaRPr lang="en-US" sz="1600" dirty="0" smtClean="0">
              <a:effectLst/>
              <a:ea typeface="Calibri"/>
              <a:cs typeface="Times New Roman"/>
            </a:endParaRPr>
          </a:p>
          <a:p>
            <a:pPr>
              <a:spcAft>
                <a:spcPts val="1800"/>
              </a:spcAft>
            </a:pPr>
            <a:r>
              <a:rPr lang="en-US" sz="1600" dirty="0" err="1" smtClean="0">
                <a:effectLst/>
                <a:latin typeface="Times New Roman"/>
                <a:ea typeface="Calibri"/>
                <a:cs typeface="Times New Roman"/>
              </a:rPr>
              <a:t>Planz</a:t>
            </a:r>
            <a:r>
              <a:rPr lang="en-US" sz="1600" dirty="0" smtClean="0">
                <a:effectLst/>
                <a:latin typeface="Times New Roman"/>
                <a:ea typeface="Calibri"/>
                <a:cs typeface="Times New Roman"/>
              </a:rPr>
              <a:t> n-more Plans </a:t>
            </a:r>
          </a:p>
          <a:p>
            <a:pPr>
              <a:spcAft>
                <a:spcPts val="1800"/>
              </a:spcAft>
            </a:pPr>
            <a:r>
              <a:rPr lang="en-US" sz="1200" u="sng" dirty="0" smtClean="0">
                <a:solidFill>
                  <a:srgbClr val="FFFFFF"/>
                </a:solidFill>
                <a:effectLst/>
                <a:latin typeface="Times New Roman"/>
                <a:ea typeface="Calibri"/>
                <a:cs typeface="Times New Roman"/>
                <a:hlinkClick r:id="rId3"/>
              </a:rPr>
              <a:t>www.msb-consulting.com</a:t>
            </a:r>
            <a:r>
              <a:rPr lang="en-US" sz="1200" dirty="0" smtClean="0">
                <a:solidFill>
                  <a:srgbClr val="FFFFFF"/>
                </a:solidFill>
                <a:effectLst/>
                <a:latin typeface="Times New Roman"/>
                <a:ea typeface="Calibri"/>
                <a:cs typeface="Times New Roman"/>
              </a:rPr>
              <a:t>		</a:t>
            </a:r>
            <a:r>
              <a:rPr lang="en-US" sz="1200" b="1" i="1" dirty="0" smtClean="0">
                <a:solidFill>
                  <a:srgbClr val="FFFFFF"/>
                </a:solidFill>
                <a:effectLst/>
                <a:latin typeface="Times New Roman"/>
                <a:ea typeface="Calibri"/>
                <a:cs typeface="Times New Roman"/>
              </a:rPr>
              <a:t>“Public Health Preparedness Is Our Goal”</a:t>
            </a:r>
            <a:r>
              <a:rPr lang="en-US" sz="1200" dirty="0" smtClean="0">
                <a:solidFill>
                  <a:srgbClr val="FFFFFF"/>
                </a:solidFill>
                <a:effectLst/>
                <a:latin typeface="Times New Roman"/>
                <a:ea typeface="Calibri"/>
                <a:cs typeface="Times New Roman"/>
              </a:rPr>
              <a:t>									</a:t>
            </a:r>
            <a:endParaRPr lang="en-US" sz="1100" dirty="0" smtClean="0">
              <a:effectLst/>
              <a:ea typeface="Calibri"/>
              <a:cs typeface="Times New Roman"/>
            </a:endParaRPr>
          </a:p>
          <a:p>
            <a:pPr marL="0" marR="0">
              <a:lnSpc>
                <a:spcPct val="115000"/>
              </a:lnSpc>
              <a:spcBef>
                <a:spcPts val="0"/>
              </a:spcBef>
              <a:spcAft>
                <a:spcPts val="1000"/>
              </a:spcAft>
            </a:pPr>
            <a:r>
              <a:rPr lang="en-US" sz="1200" dirty="0">
                <a:effectLst/>
                <a:ea typeface="Calibri"/>
                <a:cs typeface="Times New Roman"/>
              </a:rPr>
              <a:t> </a:t>
            </a:r>
            <a:endParaRPr lang="en-US" sz="1100" dirty="0">
              <a:effectLst/>
              <a:ea typeface="Calibri"/>
              <a:cs typeface="Times New Roman"/>
            </a:endParaRPr>
          </a:p>
          <a:p>
            <a:pPr marL="0" marR="0">
              <a:lnSpc>
                <a:spcPct val="115000"/>
              </a:lnSpc>
              <a:spcBef>
                <a:spcPts val="0"/>
              </a:spcBef>
              <a:spcAft>
                <a:spcPts val="1000"/>
              </a:spcAft>
            </a:pPr>
            <a:r>
              <a:rPr lang="en-US" sz="1400" dirty="0">
                <a:effectLst/>
                <a:ea typeface="Calibri"/>
                <a:cs typeface="Times New Roman"/>
              </a:rPr>
              <a:t> </a:t>
            </a:r>
            <a:endParaRPr lang="en-US" sz="1100" dirty="0">
              <a:effectLst/>
              <a:ea typeface="Calibri"/>
              <a:cs typeface="Times New Roman"/>
            </a:endParaRPr>
          </a:p>
        </p:txBody>
      </p:sp>
    </p:spTree>
    <p:extLst>
      <p:ext uri="{BB962C8B-B14F-4D97-AF65-F5344CB8AC3E}">
        <p14:creationId xmlns:p14="http://schemas.microsoft.com/office/powerpoint/2010/main" xmlns="" val="38291701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7"/>
          <p:cNvSpPr>
            <a:spLocks noGrp="1"/>
          </p:cNvSpPr>
          <p:nvPr>
            <p:ph idx="1"/>
          </p:nvPr>
        </p:nvSpPr>
        <p:spPr/>
        <p:txBody>
          <a:bodyPr/>
          <a:lstStyle/>
          <a:p>
            <a:pPr>
              <a:buNone/>
            </a:pPr>
            <a:r>
              <a:rPr lang="en-US" dirty="0" smtClean="0">
                <a:latin typeface="Times New Roman" pitchFamily="18" charset="0"/>
                <a:cs typeface="Times New Roman" pitchFamily="18" charset="0"/>
              </a:rPr>
              <a:t>Radiation exposure can come from:</a:t>
            </a:r>
          </a:p>
          <a:p>
            <a:pPr lvl="1"/>
            <a:r>
              <a:rPr lang="en-US" dirty="0"/>
              <a:t> </a:t>
            </a:r>
            <a:r>
              <a:rPr lang="en-US" b="1" dirty="0" smtClean="0">
                <a:latin typeface="Times New Roman" pitchFamily="18" charset="0"/>
                <a:cs typeface="Times New Roman" pitchFamily="18" charset="0"/>
              </a:rPr>
              <a:t>A </a:t>
            </a:r>
            <a:r>
              <a:rPr lang="en-US" b="1" dirty="0">
                <a:latin typeface="Times New Roman" pitchFamily="18" charset="0"/>
                <a:cs typeface="Times New Roman" pitchFamily="18" charset="0"/>
              </a:rPr>
              <a:t>nuclear power plant accident</a:t>
            </a:r>
          </a:p>
          <a:p>
            <a:pPr lvl="1"/>
            <a:r>
              <a:rPr lang="en-US" dirty="0" smtClean="0">
                <a:latin typeface="Times New Roman" pitchFamily="18" charset="0"/>
                <a:cs typeface="Times New Roman" pitchFamily="18" charset="0"/>
              </a:rPr>
              <a:t> An </a:t>
            </a:r>
            <a:r>
              <a:rPr lang="en-US" dirty="0">
                <a:latin typeface="Times New Roman" pitchFamily="18" charset="0"/>
                <a:cs typeface="Times New Roman" pitchFamily="18" charset="0"/>
              </a:rPr>
              <a:t>atomic bomb explosion</a:t>
            </a:r>
          </a:p>
          <a:p>
            <a:pPr lvl="1"/>
            <a:r>
              <a:rPr lang="en-US" dirty="0" smtClean="0">
                <a:latin typeface="Times New Roman" pitchFamily="18" charset="0"/>
                <a:cs typeface="Times New Roman" pitchFamily="18" charset="0"/>
              </a:rPr>
              <a:t> An </a:t>
            </a:r>
            <a:r>
              <a:rPr lang="en-US" dirty="0">
                <a:latin typeface="Times New Roman" pitchFamily="18" charset="0"/>
                <a:cs typeface="Times New Roman" pitchFamily="18" charset="0"/>
              </a:rPr>
              <a:t>accidental release from a medical or industrial </a:t>
            </a:r>
            <a:r>
              <a:rPr lang="en-US" dirty="0" smtClean="0">
                <a:latin typeface="Times New Roman" pitchFamily="18" charset="0"/>
                <a:cs typeface="Times New Roman" pitchFamily="18" charset="0"/>
              </a:rPr>
              <a:t>  device</a:t>
            </a:r>
            <a:endParaRPr lang="en-US" dirty="0">
              <a:latin typeface="Times New Roman" pitchFamily="18" charset="0"/>
              <a:cs typeface="Times New Roman" pitchFamily="18" charset="0"/>
            </a:endParaRPr>
          </a:p>
          <a:p>
            <a:pPr lvl="1"/>
            <a:r>
              <a:rPr lang="en-US" dirty="0" smtClean="0">
                <a:latin typeface="Times New Roman" pitchFamily="18" charset="0"/>
                <a:cs typeface="Times New Roman" pitchFamily="18" charset="0"/>
              </a:rPr>
              <a:t> Nuclear </a:t>
            </a:r>
            <a:r>
              <a:rPr lang="en-US" dirty="0">
                <a:latin typeface="Times New Roman" pitchFamily="18" charset="0"/>
                <a:cs typeface="Times New Roman" pitchFamily="18" charset="0"/>
              </a:rPr>
              <a:t>weapons testing</a:t>
            </a:r>
          </a:p>
          <a:p>
            <a:pPr lvl="1"/>
            <a:r>
              <a:rPr lang="en-US" dirty="0" smtClean="0">
                <a:latin typeface="Times New Roman" pitchFamily="18" charset="0"/>
                <a:cs typeface="Times New Roman" pitchFamily="18" charset="0"/>
              </a:rPr>
              <a:t> </a:t>
            </a:r>
            <a:r>
              <a:rPr lang="en-US" b="1" dirty="0" smtClean="0">
                <a:latin typeface="Times New Roman" pitchFamily="18" charset="0"/>
                <a:cs typeface="Times New Roman" pitchFamily="18" charset="0"/>
              </a:rPr>
              <a:t>An </a:t>
            </a:r>
            <a:r>
              <a:rPr lang="en-US" b="1" dirty="0">
                <a:latin typeface="Times New Roman" pitchFamily="18" charset="0"/>
                <a:cs typeface="Times New Roman" pitchFamily="18" charset="0"/>
              </a:rPr>
              <a:t>intentional release of radioactive material as an act of terrorism</a:t>
            </a:r>
          </a:p>
          <a:p>
            <a:pPr lvl="1"/>
            <a:endParaRPr lang="en-US" dirty="0"/>
          </a:p>
        </p:txBody>
      </p:sp>
      <p:sp>
        <p:nvSpPr>
          <p:cNvPr id="4" name="Rectangle 3"/>
          <p:cNvSpPr/>
          <p:nvPr/>
        </p:nvSpPr>
        <p:spPr>
          <a:xfrm>
            <a:off x="0" y="152400"/>
            <a:ext cx="609600" cy="1038225"/>
          </a:xfrm>
          <a:prstGeom prst="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pic>
        <p:nvPicPr>
          <p:cNvPr id="5" name="Picture 4" descr="E:\Planz n-more Plans\Marketing\Planz.gif"/>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609601" y="178117"/>
            <a:ext cx="1219200" cy="986790"/>
          </a:xfrm>
          <a:prstGeom prst="rect">
            <a:avLst/>
          </a:prstGeom>
          <a:noFill/>
          <a:ln>
            <a:noFill/>
          </a:ln>
        </p:spPr>
      </p:pic>
      <p:sp>
        <p:nvSpPr>
          <p:cNvPr id="6" name="Rectangle 5"/>
          <p:cNvSpPr/>
          <p:nvPr/>
        </p:nvSpPr>
        <p:spPr>
          <a:xfrm>
            <a:off x="1828801" y="152400"/>
            <a:ext cx="7315199" cy="101917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L="0" marR="0">
              <a:lnSpc>
                <a:spcPct val="115000"/>
              </a:lnSpc>
              <a:spcBef>
                <a:spcPts val="0"/>
              </a:spcBef>
              <a:spcAft>
                <a:spcPts val="0"/>
              </a:spcAft>
            </a:pPr>
            <a:r>
              <a:rPr lang="en-US" sz="1400" dirty="0">
                <a:effectLst/>
                <a:latin typeface="Times New Roman"/>
                <a:ea typeface="Calibri"/>
                <a:cs typeface="Times New Roman"/>
              </a:rPr>
              <a:t>					</a:t>
            </a:r>
            <a:r>
              <a:rPr lang="en-US" sz="1400" dirty="0" smtClean="0">
                <a:effectLst/>
                <a:latin typeface="Times New Roman"/>
                <a:ea typeface="Calibri"/>
                <a:cs typeface="Times New Roman"/>
              </a:rPr>
              <a:t>	</a:t>
            </a:r>
            <a:endParaRPr lang="en-US" sz="1100" dirty="0" smtClean="0">
              <a:effectLst/>
              <a:ea typeface="Calibri"/>
              <a:cs typeface="Times New Roman"/>
            </a:endParaRPr>
          </a:p>
          <a:p>
            <a:pPr marL="0" marR="0">
              <a:lnSpc>
                <a:spcPct val="115000"/>
              </a:lnSpc>
              <a:spcBef>
                <a:spcPts val="0"/>
              </a:spcBef>
              <a:spcAft>
                <a:spcPts val="1000"/>
              </a:spcAft>
            </a:pPr>
            <a:endParaRPr lang="en-US" sz="1200" u="sng" dirty="0" smtClean="0">
              <a:solidFill>
                <a:srgbClr val="FFFFFF"/>
              </a:solidFill>
              <a:effectLst/>
              <a:latin typeface="Times New Roman"/>
              <a:ea typeface="Calibri"/>
              <a:cs typeface="Times New Roman"/>
              <a:hlinkClick r:id="rId3"/>
            </a:endParaRPr>
          </a:p>
          <a:p>
            <a:pPr marL="0" marR="0">
              <a:lnSpc>
                <a:spcPct val="115000"/>
              </a:lnSpc>
              <a:spcBef>
                <a:spcPts val="0"/>
              </a:spcBef>
              <a:spcAft>
                <a:spcPts val="1000"/>
              </a:spcAft>
            </a:pPr>
            <a:endParaRPr lang="en-US" sz="1200" u="sng" dirty="0">
              <a:solidFill>
                <a:srgbClr val="FFFFFF"/>
              </a:solidFill>
              <a:latin typeface="Times New Roman"/>
              <a:ea typeface="Calibri"/>
              <a:cs typeface="Times New Roman"/>
              <a:hlinkClick r:id="rId3"/>
            </a:endParaRPr>
          </a:p>
          <a:p>
            <a:r>
              <a:rPr lang="en-US" sz="1600" b="1" dirty="0" smtClean="0">
                <a:effectLst/>
                <a:latin typeface="Times New Roman"/>
                <a:ea typeface="Calibri"/>
                <a:cs typeface="Times New Roman"/>
              </a:rPr>
              <a:t>MSB Consulting				</a:t>
            </a:r>
            <a:endParaRPr lang="en-US" sz="1600" dirty="0" smtClean="0">
              <a:effectLst/>
              <a:ea typeface="Calibri"/>
              <a:cs typeface="Times New Roman"/>
            </a:endParaRPr>
          </a:p>
          <a:p>
            <a:pPr>
              <a:spcAft>
                <a:spcPts val="1800"/>
              </a:spcAft>
            </a:pPr>
            <a:r>
              <a:rPr lang="en-US" sz="1600" dirty="0" err="1" smtClean="0">
                <a:effectLst/>
                <a:latin typeface="Times New Roman"/>
                <a:ea typeface="Calibri"/>
                <a:cs typeface="Times New Roman"/>
              </a:rPr>
              <a:t>Planz</a:t>
            </a:r>
            <a:r>
              <a:rPr lang="en-US" sz="1600" dirty="0" smtClean="0">
                <a:effectLst/>
                <a:latin typeface="Times New Roman"/>
                <a:ea typeface="Calibri"/>
                <a:cs typeface="Times New Roman"/>
              </a:rPr>
              <a:t> n-more Plans </a:t>
            </a:r>
          </a:p>
          <a:p>
            <a:pPr>
              <a:spcAft>
                <a:spcPts val="1800"/>
              </a:spcAft>
            </a:pPr>
            <a:r>
              <a:rPr lang="en-US" sz="1200" u="sng" dirty="0" smtClean="0">
                <a:solidFill>
                  <a:srgbClr val="FFFFFF"/>
                </a:solidFill>
                <a:effectLst/>
                <a:latin typeface="Times New Roman"/>
                <a:ea typeface="Calibri"/>
                <a:cs typeface="Times New Roman"/>
                <a:hlinkClick r:id="rId3"/>
              </a:rPr>
              <a:t>www.msb-consulting.com</a:t>
            </a:r>
            <a:r>
              <a:rPr lang="en-US" sz="1200" dirty="0" smtClean="0">
                <a:solidFill>
                  <a:srgbClr val="FFFFFF"/>
                </a:solidFill>
                <a:effectLst/>
                <a:latin typeface="Times New Roman"/>
                <a:ea typeface="Calibri"/>
                <a:cs typeface="Times New Roman"/>
              </a:rPr>
              <a:t>		</a:t>
            </a:r>
            <a:r>
              <a:rPr lang="en-US" sz="1200" b="1" i="1" dirty="0" smtClean="0">
                <a:solidFill>
                  <a:srgbClr val="FFFFFF"/>
                </a:solidFill>
                <a:effectLst/>
                <a:latin typeface="Times New Roman"/>
                <a:ea typeface="Calibri"/>
                <a:cs typeface="Times New Roman"/>
              </a:rPr>
              <a:t>“Public Health Preparedness Is Our Goal”</a:t>
            </a:r>
            <a:r>
              <a:rPr lang="en-US" sz="1200" dirty="0" smtClean="0">
                <a:solidFill>
                  <a:srgbClr val="FFFFFF"/>
                </a:solidFill>
                <a:effectLst/>
                <a:latin typeface="Times New Roman"/>
                <a:ea typeface="Calibri"/>
                <a:cs typeface="Times New Roman"/>
              </a:rPr>
              <a:t>									</a:t>
            </a:r>
            <a:endParaRPr lang="en-US" sz="1100" dirty="0" smtClean="0">
              <a:effectLst/>
              <a:ea typeface="Calibri"/>
              <a:cs typeface="Times New Roman"/>
            </a:endParaRPr>
          </a:p>
          <a:p>
            <a:pPr marL="0" marR="0">
              <a:lnSpc>
                <a:spcPct val="115000"/>
              </a:lnSpc>
              <a:spcBef>
                <a:spcPts val="0"/>
              </a:spcBef>
              <a:spcAft>
                <a:spcPts val="1000"/>
              </a:spcAft>
            </a:pPr>
            <a:r>
              <a:rPr lang="en-US" sz="1200" dirty="0">
                <a:effectLst/>
                <a:ea typeface="Calibri"/>
                <a:cs typeface="Times New Roman"/>
              </a:rPr>
              <a:t> </a:t>
            </a:r>
            <a:endParaRPr lang="en-US" sz="1100" dirty="0">
              <a:effectLst/>
              <a:ea typeface="Calibri"/>
              <a:cs typeface="Times New Roman"/>
            </a:endParaRPr>
          </a:p>
          <a:p>
            <a:pPr marL="0" marR="0">
              <a:lnSpc>
                <a:spcPct val="115000"/>
              </a:lnSpc>
              <a:spcBef>
                <a:spcPts val="0"/>
              </a:spcBef>
              <a:spcAft>
                <a:spcPts val="1000"/>
              </a:spcAft>
            </a:pPr>
            <a:r>
              <a:rPr lang="en-US" sz="1400" dirty="0">
                <a:effectLst/>
                <a:ea typeface="Calibri"/>
                <a:cs typeface="Times New Roman"/>
              </a:rPr>
              <a:t> </a:t>
            </a:r>
            <a:endParaRPr lang="en-US" sz="1100" dirty="0">
              <a:effectLst/>
              <a:ea typeface="Calibri"/>
              <a:cs typeface="Times New Roman"/>
            </a:endParaRPr>
          </a:p>
        </p:txBody>
      </p:sp>
    </p:spTree>
    <p:extLst>
      <p:ext uri="{BB962C8B-B14F-4D97-AF65-F5344CB8AC3E}">
        <p14:creationId xmlns:p14="http://schemas.microsoft.com/office/powerpoint/2010/main" xmlns="" val="38291701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endParaRPr lang="en-US" dirty="0"/>
          </a:p>
        </p:txBody>
      </p:sp>
      <p:sp>
        <p:nvSpPr>
          <p:cNvPr id="8" name="Content Placeholder 7"/>
          <p:cNvSpPr>
            <a:spLocks noGrp="1"/>
          </p:cNvSpPr>
          <p:nvPr>
            <p:ph idx="1"/>
          </p:nvPr>
        </p:nvSpPr>
        <p:spPr/>
        <p:txBody>
          <a:bodyPr>
            <a:normAutofit/>
          </a:bodyPr>
          <a:lstStyle/>
          <a:p>
            <a:r>
              <a:rPr lang="en-US" dirty="0" smtClean="0">
                <a:latin typeface="Times New Roman" pitchFamily="18" charset="0"/>
                <a:cs typeface="Times New Roman" pitchFamily="18" charset="0"/>
              </a:rPr>
              <a:t>A nuclear power plant accident: </a:t>
            </a:r>
          </a:p>
          <a:p>
            <a:pPr lvl="1"/>
            <a:endParaRPr lang="en-US" dirty="0">
              <a:latin typeface="Times New Roman" pitchFamily="18" charset="0"/>
              <a:cs typeface="Times New Roman" pitchFamily="18" charset="0"/>
            </a:endParaRPr>
          </a:p>
          <a:p>
            <a:pPr lvl="1"/>
            <a:endParaRPr lang="en-US" dirty="0"/>
          </a:p>
        </p:txBody>
      </p:sp>
      <p:sp>
        <p:nvSpPr>
          <p:cNvPr id="4" name="Rectangle 3"/>
          <p:cNvSpPr/>
          <p:nvPr/>
        </p:nvSpPr>
        <p:spPr>
          <a:xfrm>
            <a:off x="0" y="152400"/>
            <a:ext cx="609600" cy="1038225"/>
          </a:xfrm>
          <a:prstGeom prst="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pic>
        <p:nvPicPr>
          <p:cNvPr id="5" name="Picture 4" descr="E:\Planz n-more Plans\Marketing\Planz.gif"/>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609601" y="178117"/>
            <a:ext cx="1219200" cy="986790"/>
          </a:xfrm>
          <a:prstGeom prst="rect">
            <a:avLst/>
          </a:prstGeom>
          <a:noFill/>
          <a:ln>
            <a:noFill/>
          </a:ln>
        </p:spPr>
      </p:pic>
      <p:sp>
        <p:nvSpPr>
          <p:cNvPr id="6" name="Rectangle 5"/>
          <p:cNvSpPr/>
          <p:nvPr/>
        </p:nvSpPr>
        <p:spPr>
          <a:xfrm>
            <a:off x="1828801" y="152400"/>
            <a:ext cx="7315199" cy="101917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L="0" marR="0">
              <a:lnSpc>
                <a:spcPct val="115000"/>
              </a:lnSpc>
              <a:spcBef>
                <a:spcPts val="0"/>
              </a:spcBef>
              <a:spcAft>
                <a:spcPts val="0"/>
              </a:spcAft>
            </a:pPr>
            <a:r>
              <a:rPr lang="en-US" sz="1400" dirty="0">
                <a:effectLst/>
                <a:latin typeface="Times New Roman"/>
                <a:ea typeface="Calibri"/>
                <a:cs typeface="Times New Roman"/>
              </a:rPr>
              <a:t>					</a:t>
            </a:r>
            <a:r>
              <a:rPr lang="en-US" sz="1400" dirty="0" smtClean="0">
                <a:effectLst/>
                <a:latin typeface="Times New Roman"/>
                <a:ea typeface="Calibri"/>
                <a:cs typeface="Times New Roman"/>
              </a:rPr>
              <a:t>	</a:t>
            </a:r>
            <a:endParaRPr lang="en-US" sz="1100" dirty="0" smtClean="0">
              <a:effectLst/>
              <a:ea typeface="Calibri"/>
              <a:cs typeface="Times New Roman"/>
            </a:endParaRPr>
          </a:p>
          <a:p>
            <a:pPr marL="0" marR="0">
              <a:lnSpc>
                <a:spcPct val="115000"/>
              </a:lnSpc>
              <a:spcBef>
                <a:spcPts val="0"/>
              </a:spcBef>
              <a:spcAft>
                <a:spcPts val="1000"/>
              </a:spcAft>
            </a:pPr>
            <a:endParaRPr lang="en-US" sz="1200" u="sng" dirty="0" smtClean="0">
              <a:solidFill>
                <a:srgbClr val="FFFFFF"/>
              </a:solidFill>
              <a:effectLst/>
              <a:latin typeface="Times New Roman"/>
              <a:ea typeface="Calibri"/>
              <a:cs typeface="Times New Roman"/>
              <a:hlinkClick r:id="rId3"/>
            </a:endParaRPr>
          </a:p>
          <a:p>
            <a:pPr marL="0" marR="0">
              <a:lnSpc>
                <a:spcPct val="115000"/>
              </a:lnSpc>
              <a:spcBef>
                <a:spcPts val="0"/>
              </a:spcBef>
              <a:spcAft>
                <a:spcPts val="1000"/>
              </a:spcAft>
            </a:pPr>
            <a:endParaRPr lang="en-US" sz="1200" u="sng" dirty="0">
              <a:solidFill>
                <a:srgbClr val="FFFFFF"/>
              </a:solidFill>
              <a:latin typeface="Times New Roman"/>
              <a:ea typeface="Calibri"/>
              <a:cs typeface="Times New Roman"/>
              <a:hlinkClick r:id="rId3"/>
            </a:endParaRPr>
          </a:p>
          <a:p>
            <a:r>
              <a:rPr lang="en-US" sz="1600" b="1" dirty="0" smtClean="0">
                <a:effectLst/>
                <a:latin typeface="Times New Roman"/>
                <a:ea typeface="Calibri"/>
                <a:cs typeface="Times New Roman"/>
              </a:rPr>
              <a:t>MSB Consulting				</a:t>
            </a:r>
            <a:endParaRPr lang="en-US" sz="1600" dirty="0" smtClean="0">
              <a:effectLst/>
              <a:ea typeface="Calibri"/>
              <a:cs typeface="Times New Roman"/>
            </a:endParaRPr>
          </a:p>
          <a:p>
            <a:pPr>
              <a:spcAft>
                <a:spcPts val="1800"/>
              </a:spcAft>
            </a:pPr>
            <a:r>
              <a:rPr lang="en-US" sz="1600" dirty="0" err="1" smtClean="0">
                <a:effectLst/>
                <a:latin typeface="Times New Roman"/>
                <a:ea typeface="Calibri"/>
                <a:cs typeface="Times New Roman"/>
              </a:rPr>
              <a:t>Planz</a:t>
            </a:r>
            <a:r>
              <a:rPr lang="en-US" sz="1600" dirty="0" smtClean="0">
                <a:effectLst/>
                <a:latin typeface="Times New Roman"/>
                <a:ea typeface="Calibri"/>
                <a:cs typeface="Times New Roman"/>
              </a:rPr>
              <a:t> n-more Plans </a:t>
            </a:r>
          </a:p>
          <a:p>
            <a:pPr>
              <a:spcAft>
                <a:spcPts val="1800"/>
              </a:spcAft>
            </a:pPr>
            <a:r>
              <a:rPr lang="en-US" sz="1200" u="sng" dirty="0" smtClean="0">
                <a:solidFill>
                  <a:srgbClr val="FFFFFF"/>
                </a:solidFill>
                <a:effectLst/>
                <a:latin typeface="Times New Roman"/>
                <a:ea typeface="Calibri"/>
                <a:cs typeface="Times New Roman"/>
                <a:hlinkClick r:id="rId3"/>
              </a:rPr>
              <a:t>www.msb-consulting.com</a:t>
            </a:r>
            <a:r>
              <a:rPr lang="en-US" sz="1200" dirty="0" smtClean="0">
                <a:solidFill>
                  <a:srgbClr val="FFFFFF"/>
                </a:solidFill>
                <a:effectLst/>
                <a:latin typeface="Times New Roman"/>
                <a:ea typeface="Calibri"/>
                <a:cs typeface="Times New Roman"/>
              </a:rPr>
              <a:t>		</a:t>
            </a:r>
            <a:r>
              <a:rPr lang="en-US" sz="1200" b="1" i="1" dirty="0" smtClean="0">
                <a:solidFill>
                  <a:srgbClr val="FFFFFF"/>
                </a:solidFill>
                <a:effectLst/>
                <a:latin typeface="Times New Roman"/>
                <a:ea typeface="Calibri"/>
                <a:cs typeface="Times New Roman"/>
              </a:rPr>
              <a:t>“Public Health Preparedness Is Our Goal”</a:t>
            </a:r>
            <a:r>
              <a:rPr lang="en-US" sz="1200" dirty="0" smtClean="0">
                <a:solidFill>
                  <a:srgbClr val="FFFFFF"/>
                </a:solidFill>
                <a:effectLst/>
                <a:latin typeface="Times New Roman"/>
                <a:ea typeface="Calibri"/>
                <a:cs typeface="Times New Roman"/>
              </a:rPr>
              <a:t>									</a:t>
            </a:r>
            <a:endParaRPr lang="en-US" sz="1100" dirty="0" smtClean="0">
              <a:effectLst/>
              <a:ea typeface="Calibri"/>
              <a:cs typeface="Times New Roman"/>
            </a:endParaRPr>
          </a:p>
          <a:p>
            <a:pPr marL="0" marR="0">
              <a:lnSpc>
                <a:spcPct val="115000"/>
              </a:lnSpc>
              <a:spcBef>
                <a:spcPts val="0"/>
              </a:spcBef>
              <a:spcAft>
                <a:spcPts val="1000"/>
              </a:spcAft>
            </a:pPr>
            <a:r>
              <a:rPr lang="en-US" sz="1200" dirty="0">
                <a:effectLst/>
                <a:ea typeface="Calibri"/>
                <a:cs typeface="Times New Roman"/>
              </a:rPr>
              <a:t> </a:t>
            </a:r>
            <a:endParaRPr lang="en-US" sz="1100" dirty="0">
              <a:effectLst/>
              <a:ea typeface="Calibri"/>
              <a:cs typeface="Times New Roman"/>
            </a:endParaRPr>
          </a:p>
          <a:p>
            <a:pPr marL="0" marR="0">
              <a:lnSpc>
                <a:spcPct val="115000"/>
              </a:lnSpc>
              <a:spcBef>
                <a:spcPts val="0"/>
              </a:spcBef>
              <a:spcAft>
                <a:spcPts val="1000"/>
              </a:spcAft>
            </a:pPr>
            <a:r>
              <a:rPr lang="en-US" sz="1400" dirty="0">
                <a:effectLst/>
                <a:ea typeface="Calibri"/>
                <a:cs typeface="Times New Roman"/>
              </a:rPr>
              <a:t> </a:t>
            </a:r>
            <a:endParaRPr lang="en-US" sz="1100" dirty="0">
              <a:effectLst/>
              <a:ea typeface="Calibri"/>
              <a:cs typeface="Times New Roman"/>
            </a:endParaRPr>
          </a:p>
        </p:txBody>
      </p:sp>
      <p:pic>
        <p:nvPicPr>
          <p:cNvPr id="10" name="Picture 9" descr="Reactors"/>
          <p:cNvPicPr>
            <a:picLocks noChangeAspect="1"/>
          </p:cNvPicPr>
          <p:nvPr/>
        </p:nvPicPr>
        <p:blipFill>
          <a:blip r:embed="rId4" cstate="print"/>
          <a:stretch>
            <a:fillRect/>
          </a:stretch>
        </p:blipFill>
        <p:spPr>
          <a:xfrm>
            <a:off x="2133600" y="2689795"/>
            <a:ext cx="4572000" cy="3424587"/>
          </a:xfrm>
          <a:prstGeom prst="rect">
            <a:avLst/>
          </a:prstGeom>
        </p:spPr>
      </p:pic>
    </p:spTree>
    <p:extLst>
      <p:ext uri="{BB962C8B-B14F-4D97-AF65-F5344CB8AC3E}">
        <p14:creationId xmlns:p14="http://schemas.microsoft.com/office/powerpoint/2010/main" xmlns="" val="3022569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152400"/>
            <a:ext cx="609600" cy="1038225"/>
          </a:xfrm>
          <a:prstGeom prst="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pic>
        <p:nvPicPr>
          <p:cNvPr id="5" name="Picture 4" descr="E:\Planz n-more Plans\Marketing\Planz.gif"/>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609601" y="178117"/>
            <a:ext cx="1219200" cy="986790"/>
          </a:xfrm>
          <a:prstGeom prst="rect">
            <a:avLst/>
          </a:prstGeom>
          <a:noFill/>
          <a:ln>
            <a:noFill/>
          </a:ln>
        </p:spPr>
      </p:pic>
      <p:sp>
        <p:nvSpPr>
          <p:cNvPr id="6" name="Rectangle 5"/>
          <p:cNvSpPr/>
          <p:nvPr/>
        </p:nvSpPr>
        <p:spPr>
          <a:xfrm>
            <a:off x="1828801" y="152400"/>
            <a:ext cx="7315199" cy="101917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L="0" marR="0">
              <a:lnSpc>
                <a:spcPct val="115000"/>
              </a:lnSpc>
              <a:spcBef>
                <a:spcPts val="0"/>
              </a:spcBef>
              <a:spcAft>
                <a:spcPts val="0"/>
              </a:spcAft>
            </a:pPr>
            <a:r>
              <a:rPr lang="en-US" sz="1400" dirty="0">
                <a:effectLst/>
                <a:latin typeface="Times New Roman"/>
                <a:ea typeface="Calibri"/>
                <a:cs typeface="Times New Roman"/>
              </a:rPr>
              <a:t>					</a:t>
            </a:r>
            <a:r>
              <a:rPr lang="en-US" sz="1400" dirty="0" smtClean="0">
                <a:effectLst/>
                <a:latin typeface="Times New Roman"/>
                <a:ea typeface="Calibri"/>
                <a:cs typeface="Times New Roman"/>
              </a:rPr>
              <a:t>	</a:t>
            </a:r>
            <a:endParaRPr lang="en-US" sz="1100" dirty="0" smtClean="0">
              <a:effectLst/>
              <a:ea typeface="Calibri"/>
              <a:cs typeface="Times New Roman"/>
            </a:endParaRPr>
          </a:p>
          <a:p>
            <a:pPr marL="0" marR="0">
              <a:lnSpc>
                <a:spcPct val="115000"/>
              </a:lnSpc>
              <a:spcBef>
                <a:spcPts val="0"/>
              </a:spcBef>
              <a:spcAft>
                <a:spcPts val="1000"/>
              </a:spcAft>
            </a:pPr>
            <a:endParaRPr lang="en-US" sz="1200" u="sng" dirty="0" smtClean="0">
              <a:solidFill>
                <a:srgbClr val="FFFFFF"/>
              </a:solidFill>
              <a:effectLst/>
              <a:latin typeface="Times New Roman"/>
              <a:ea typeface="Calibri"/>
              <a:cs typeface="Times New Roman"/>
              <a:hlinkClick r:id="rId4"/>
            </a:endParaRPr>
          </a:p>
          <a:p>
            <a:pPr marL="0" marR="0">
              <a:lnSpc>
                <a:spcPct val="115000"/>
              </a:lnSpc>
              <a:spcBef>
                <a:spcPts val="0"/>
              </a:spcBef>
              <a:spcAft>
                <a:spcPts val="1000"/>
              </a:spcAft>
            </a:pPr>
            <a:endParaRPr lang="en-US" sz="1200" u="sng" dirty="0">
              <a:solidFill>
                <a:srgbClr val="FFFFFF"/>
              </a:solidFill>
              <a:latin typeface="Times New Roman"/>
              <a:ea typeface="Calibri"/>
              <a:cs typeface="Times New Roman"/>
              <a:hlinkClick r:id="rId4"/>
            </a:endParaRPr>
          </a:p>
          <a:p>
            <a:r>
              <a:rPr lang="en-US" sz="1600" b="1" dirty="0" smtClean="0">
                <a:effectLst/>
                <a:latin typeface="Times New Roman"/>
                <a:ea typeface="Calibri"/>
                <a:cs typeface="Times New Roman"/>
              </a:rPr>
              <a:t>MSB Consulting				</a:t>
            </a:r>
            <a:endParaRPr lang="en-US" sz="1600" dirty="0" smtClean="0">
              <a:effectLst/>
              <a:ea typeface="Calibri"/>
              <a:cs typeface="Times New Roman"/>
            </a:endParaRPr>
          </a:p>
          <a:p>
            <a:pPr>
              <a:spcAft>
                <a:spcPts val="1800"/>
              </a:spcAft>
            </a:pPr>
            <a:r>
              <a:rPr lang="en-US" sz="1600" dirty="0" err="1" smtClean="0">
                <a:effectLst/>
                <a:latin typeface="Times New Roman"/>
                <a:ea typeface="Calibri"/>
                <a:cs typeface="Times New Roman"/>
              </a:rPr>
              <a:t>Planz</a:t>
            </a:r>
            <a:r>
              <a:rPr lang="en-US" sz="1600" dirty="0" smtClean="0">
                <a:effectLst/>
                <a:latin typeface="Times New Roman"/>
                <a:ea typeface="Calibri"/>
                <a:cs typeface="Times New Roman"/>
              </a:rPr>
              <a:t> n-more Plans </a:t>
            </a:r>
          </a:p>
          <a:p>
            <a:pPr>
              <a:spcAft>
                <a:spcPts val="1800"/>
              </a:spcAft>
            </a:pPr>
            <a:r>
              <a:rPr lang="en-US" sz="1200" u="sng" dirty="0" smtClean="0">
                <a:solidFill>
                  <a:srgbClr val="FFFFFF"/>
                </a:solidFill>
                <a:effectLst/>
                <a:latin typeface="Times New Roman"/>
                <a:ea typeface="Calibri"/>
                <a:cs typeface="Times New Roman"/>
                <a:hlinkClick r:id="rId4"/>
              </a:rPr>
              <a:t>www.msb-consulting.com</a:t>
            </a:r>
            <a:r>
              <a:rPr lang="en-US" sz="1200" dirty="0" smtClean="0">
                <a:solidFill>
                  <a:srgbClr val="FFFFFF"/>
                </a:solidFill>
                <a:effectLst/>
                <a:latin typeface="Times New Roman"/>
                <a:ea typeface="Calibri"/>
                <a:cs typeface="Times New Roman"/>
              </a:rPr>
              <a:t>		</a:t>
            </a:r>
            <a:r>
              <a:rPr lang="en-US" sz="1200" b="1" i="1" dirty="0" smtClean="0">
                <a:solidFill>
                  <a:srgbClr val="FFFFFF"/>
                </a:solidFill>
                <a:effectLst/>
                <a:latin typeface="Times New Roman"/>
                <a:ea typeface="Calibri"/>
                <a:cs typeface="Times New Roman"/>
              </a:rPr>
              <a:t>“Public Health Preparedness Is Our Goal”</a:t>
            </a:r>
            <a:r>
              <a:rPr lang="en-US" sz="1200" dirty="0" smtClean="0">
                <a:solidFill>
                  <a:srgbClr val="FFFFFF"/>
                </a:solidFill>
                <a:effectLst/>
                <a:latin typeface="Times New Roman"/>
                <a:ea typeface="Calibri"/>
                <a:cs typeface="Times New Roman"/>
              </a:rPr>
              <a:t>									</a:t>
            </a:r>
            <a:endParaRPr lang="en-US" sz="1100" dirty="0" smtClean="0">
              <a:effectLst/>
              <a:ea typeface="Calibri"/>
              <a:cs typeface="Times New Roman"/>
            </a:endParaRPr>
          </a:p>
          <a:p>
            <a:pPr marL="0" marR="0">
              <a:lnSpc>
                <a:spcPct val="115000"/>
              </a:lnSpc>
              <a:spcBef>
                <a:spcPts val="0"/>
              </a:spcBef>
              <a:spcAft>
                <a:spcPts val="1000"/>
              </a:spcAft>
            </a:pPr>
            <a:r>
              <a:rPr lang="en-US" sz="1200" dirty="0">
                <a:effectLst/>
                <a:ea typeface="Calibri"/>
                <a:cs typeface="Times New Roman"/>
              </a:rPr>
              <a:t> </a:t>
            </a:r>
            <a:endParaRPr lang="en-US" sz="1100" dirty="0">
              <a:effectLst/>
              <a:ea typeface="Calibri"/>
              <a:cs typeface="Times New Roman"/>
            </a:endParaRPr>
          </a:p>
          <a:p>
            <a:pPr marL="0" marR="0">
              <a:lnSpc>
                <a:spcPct val="115000"/>
              </a:lnSpc>
              <a:spcBef>
                <a:spcPts val="0"/>
              </a:spcBef>
              <a:spcAft>
                <a:spcPts val="1000"/>
              </a:spcAft>
            </a:pPr>
            <a:r>
              <a:rPr lang="en-US" sz="1400" dirty="0">
                <a:effectLst/>
                <a:ea typeface="Calibri"/>
                <a:cs typeface="Times New Roman"/>
              </a:rPr>
              <a:t> </a:t>
            </a:r>
            <a:endParaRPr lang="en-US" sz="1100" dirty="0">
              <a:effectLst/>
              <a:ea typeface="Calibri"/>
              <a:cs typeface="Times New Roman"/>
            </a:endParaRPr>
          </a:p>
        </p:txBody>
      </p:sp>
      <p:sp>
        <p:nvSpPr>
          <p:cNvPr id="12" name="Subtitle 11"/>
          <p:cNvSpPr>
            <a:spLocks noGrp="1"/>
          </p:cNvSpPr>
          <p:nvPr>
            <p:ph type="subTitle" idx="1"/>
          </p:nvPr>
        </p:nvSpPr>
        <p:spPr>
          <a:xfrm>
            <a:off x="152400" y="6400800"/>
            <a:ext cx="3429000" cy="304800"/>
          </a:xfrm>
        </p:spPr>
        <p:txBody>
          <a:bodyPr>
            <a:normAutofit/>
          </a:bodyPr>
          <a:lstStyle/>
          <a:p>
            <a:pPr algn="l"/>
            <a:r>
              <a:rPr lang="en-US" sz="1200" dirty="0" smtClean="0"/>
              <a:t>Source: U.S. Nuclear Regulatory Commission (2011)</a:t>
            </a:r>
          </a:p>
          <a:p>
            <a:pPr algn="l"/>
            <a:endParaRPr lang="en-US" sz="1200" dirty="0"/>
          </a:p>
        </p:txBody>
      </p:sp>
      <p:pic>
        <p:nvPicPr>
          <p:cNvPr id="11" name="Content Placeholder 10" descr="US Commercial nuclear power reactors"/>
          <p:cNvPicPr>
            <a:picLocks noGrp="1" noChangeAspect="1"/>
          </p:cNvPicPr>
          <p:nvPr>
            <p:ph idx="4294967295"/>
          </p:nvPr>
        </p:nvPicPr>
        <p:blipFill>
          <a:blip r:embed="rId5" cstate="print"/>
          <a:stretch>
            <a:fillRect/>
          </a:stretch>
        </p:blipFill>
        <p:spPr>
          <a:xfrm>
            <a:off x="2590800" y="1600200"/>
            <a:ext cx="4178300" cy="4525963"/>
          </a:xfrm>
        </p:spPr>
      </p:pic>
    </p:spTree>
    <p:extLst>
      <p:ext uri="{BB962C8B-B14F-4D97-AF65-F5344CB8AC3E}">
        <p14:creationId xmlns:p14="http://schemas.microsoft.com/office/powerpoint/2010/main" xmlns="" val="38291701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152400"/>
            <a:ext cx="609600" cy="1038225"/>
          </a:xfrm>
          <a:prstGeom prst="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pic>
        <p:nvPicPr>
          <p:cNvPr id="5" name="Picture 4" descr="E:\Planz n-more Plans\Marketing\Planz.gif"/>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609601" y="178117"/>
            <a:ext cx="1219200" cy="986790"/>
          </a:xfrm>
          <a:prstGeom prst="rect">
            <a:avLst/>
          </a:prstGeom>
          <a:noFill/>
          <a:ln>
            <a:noFill/>
          </a:ln>
        </p:spPr>
      </p:pic>
      <p:sp>
        <p:nvSpPr>
          <p:cNvPr id="6" name="Rectangle 5"/>
          <p:cNvSpPr/>
          <p:nvPr/>
        </p:nvSpPr>
        <p:spPr>
          <a:xfrm>
            <a:off x="1828801" y="152400"/>
            <a:ext cx="7315199" cy="101917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L="0" marR="0">
              <a:lnSpc>
                <a:spcPct val="115000"/>
              </a:lnSpc>
              <a:spcBef>
                <a:spcPts val="0"/>
              </a:spcBef>
              <a:spcAft>
                <a:spcPts val="0"/>
              </a:spcAft>
            </a:pPr>
            <a:r>
              <a:rPr lang="en-US" sz="1400" dirty="0">
                <a:effectLst/>
                <a:latin typeface="Times New Roman"/>
                <a:ea typeface="Calibri"/>
                <a:cs typeface="Times New Roman"/>
              </a:rPr>
              <a:t>					</a:t>
            </a:r>
            <a:r>
              <a:rPr lang="en-US" sz="1400" dirty="0" smtClean="0">
                <a:effectLst/>
                <a:latin typeface="Times New Roman"/>
                <a:ea typeface="Calibri"/>
                <a:cs typeface="Times New Roman"/>
              </a:rPr>
              <a:t>	</a:t>
            </a:r>
            <a:endParaRPr lang="en-US" sz="1100" dirty="0" smtClean="0">
              <a:effectLst/>
              <a:ea typeface="Calibri"/>
              <a:cs typeface="Times New Roman"/>
            </a:endParaRPr>
          </a:p>
          <a:p>
            <a:pPr marL="0" marR="0">
              <a:lnSpc>
                <a:spcPct val="115000"/>
              </a:lnSpc>
              <a:spcBef>
                <a:spcPts val="0"/>
              </a:spcBef>
              <a:spcAft>
                <a:spcPts val="1000"/>
              </a:spcAft>
            </a:pPr>
            <a:endParaRPr lang="en-US" sz="1200" u="sng" dirty="0" smtClean="0">
              <a:solidFill>
                <a:srgbClr val="FFFFFF"/>
              </a:solidFill>
              <a:effectLst/>
              <a:latin typeface="Times New Roman"/>
              <a:ea typeface="Calibri"/>
              <a:cs typeface="Times New Roman"/>
              <a:hlinkClick r:id="rId4"/>
            </a:endParaRPr>
          </a:p>
          <a:p>
            <a:pPr marL="0" marR="0">
              <a:lnSpc>
                <a:spcPct val="115000"/>
              </a:lnSpc>
              <a:spcBef>
                <a:spcPts val="0"/>
              </a:spcBef>
              <a:spcAft>
                <a:spcPts val="1000"/>
              </a:spcAft>
            </a:pPr>
            <a:endParaRPr lang="en-US" sz="1200" u="sng" dirty="0">
              <a:solidFill>
                <a:srgbClr val="FFFFFF"/>
              </a:solidFill>
              <a:latin typeface="Times New Roman"/>
              <a:ea typeface="Calibri"/>
              <a:cs typeface="Times New Roman"/>
              <a:hlinkClick r:id="rId4"/>
            </a:endParaRPr>
          </a:p>
          <a:p>
            <a:r>
              <a:rPr lang="en-US" sz="1600" b="1" dirty="0" smtClean="0">
                <a:effectLst/>
                <a:latin typeface="Times New Roman"/>
                <a:ea typeface="Calibri"/>
                <a:cs typeface="Times New Roman"/>
              </a:rPr>
              <a:t>MSB Consulting				</a:t>
            </a:r>
            <a:endParaRPr lang="en-US" sz="1600" dirty="0" smtClean="0">
              <a:effectLst/>
              <a:ea typeface="Calibri"/>
              <a:cs typeface="Times New Roman"/>
            </a:endParaRPr>
          </a:p>
          <a:p>
            <a:pPr>
              <a:spcAft>
                <a:spcPts val="1800"/>
              </a:spcAft>
            </a:pPr>
            <a:r>
              <a:rPr lang="en-US" sz="1600" dirty="0" err="1" smtClean="0">
                <a:effectLst/>
                <a:latin typeface="Times New Roman"/>
                <a:ea typeface="Calibri"/>
                <a:cs typeface="Times New Roman"/>
              </a:rPr>
              <a:t>Planz</a:t>
            </a:r>
            <a:r>
              <a:rPr lang="en-US" sz="1600" dirty="0" smtClean="0">
                <a:effectLst/>
                <a:latin typeface="Times New Roman"/>
                <a:ea typeface="Calibri"/>
                <a:cs typeface="Times New Roman"/>
              </a:rPr>
              <a:t> n-more Plans </a:t>
            </a:r>
          </a:p>
          <a:p>
            <a:pPr>
              <a:spcAft>
                <a:spcPts val="1800"/>
              </a:spcAft>
            </a:pPr>
            <a:r>
              <a:rPr lang="en-US" sz="1200" u="sng" dirty="0" smtClean="0">
                <a:solidFill>
                  <a:srgbClr val="FFFFFF"/>
                </a:solidFill>
                <a:effectLst/>
                <a:latin typeface="Times New Roman"/>
                <a:ea typeface="Calibri"/>
                <a:cs typeface="Times New Roman"/>
                <a:hlinkClick r:id="rId4"/>
              </a:rPr>
              <a:t>www.msb-consulting.com</a:t>
            </a:r>
            <a:r>
              <a:rPr lang="en-US" sz="1200" dirty="0" smtClean="0">
                <a:solidFill>
                  <a:srgbClr val="FFFFFF"/>
                </a:solidFill>
                <a:effectLst/>
                <a:latin typeface="Times New Roman"/>
                <a:ea typeface="Calibri"/>
                <a:cs typeface="Times New Roman"/>
              </a:rPr>
              <a:t>		</a:t>
            </a:r>
            <a:r>
              <a:rPr lang="en-US" sz="1200" b="1" i="1" dirty="0" smtClean="0">
                <a:solidFill>
                  <a:srgbClr val="FFFFFF"/>
                </a:solidFill>
                <a:effectLst/>
                <a:latin typeface="Times New Roman"/>
                <a:ea typeface="Calibri"/>
                <a:cs typeface="Times New Roman"/>
              </a:rPr>
              <a:t>“Public Health Preparedness Is Our Goal”</a:t>
            </a:r>
            <a:r>
              <a:rPr lang="en-US" sz="1200" dirty="0" smtClean="0">
                <a:solidFill>
                  <a:srgbClr val="FFFFFF"/>
                </a:solidFill>
                <a:effectLst/>
                <a:latin typeface="Times New Roman"/>
                <a:ea typeface="Calibri"/>
                <a:cs typeface="Times New Roman"/>
              </a:rPr>
              <a:t>									</a:t>
            </a:r>
            <a:endParaRPr lang="en-US" sz="1100" dirty="0" smtClean="0">
              <a:effectLst/>
              <a:ea typeface="Calibri"/>
              <a:cs typeface="Times New Roman"/>
            </a:endParaRPr>
          </a:p>
          <a:p>
            <a:pPr marL="0" marR="0">
              <a:lnSpc>
                <a:spcPct val="115000"/>
              </a:lnSpc>
              <a:spcBef>
                <a:spcPts val="0"/>
              </a:spcBef>
              <a:spcAft>
                <a:spcPts val="1000"/>
              </a:spcAft>
            </a:pPr>
            <a:r>
              <a:rPr lang="en-US" sz="1200" dirty="0">
                <a:effectLst/>
                <a:ea typeface="Calibri"/>
                <a:cs typeface="Times New Roman"/>
              </a:rPr>
              <a:t> </a:t>
            </a:r>
            <a:endParaRPr lang="en-US" sz="1100" dirty="0">
              <a:effectLst/>
              <a:ea typeface="Calibri"/>
              <a:cs typeface="Times New Roman"/>
            </a:endParaRPr>
          </a:p>
          <a:p>
            <a:pPr marL="0" marR="0">
              <a:lnSpc>
                <a:spcPct val="115000"/>
              </a:lnSpc>
              <a:spcBef>
                <a:spcPts val="0"/>
              </a:spcBef>
              <a:spcAft>
                <a:spcPts val="1000"/>
              </a:spcAft>
            </a:pPr>
            <a:r>
              <a:rPr lang="en-US" sz="1400" dirty="0">
                <a:effectLst/>
                <a:ea typeface="Calibri"/>
                <a:cs typeface="Times New Roman"/>
              </a:rPr>
              <a:t> </a:t>
            </a:r>
            <a:endParaRPr lang="en-US" sz="1100" dirty="0">
              <a:effectLst/>
              <a:ea typeface="Calibri"/>
              <a:cs typeface="Times New Roman"/>
            </a:endParaRPr>
          </a:p>
        </p:txBody>
      </p:sp>
      <p:sp>
        <p:nvSpPr>
          <p:cNvPr id="12" name="Title 11"/>
          <p:cNvSpPr>
            <a:spLocks noGrp="1"/>
          </p:cNvSpPr>
          <p:nvPr>
            <p:ph type="ctrTitle"/>
          </p:nvPr>
        </p:nvSpPr>
        <p:spPr>
          <a:xfrm>
            <a:off x="838200" y="1447801"/>
            <a:ext cx="7772400" cy="685799"/>
          </a:xfrm>
        </p:spPr>
        <p:txBody>
          <a:bodyPr>
            <a:noAutofit/>
          </a:bodyPr>
          <a:lstStyle/>
          <a:p>
            <a:r>
              <a:rPr lang="en-US" sz="2800" b="1" dirty="0" smtClean="0">
                <a:latin typeface="Times New Roman" pitchFamily="18" charset="0"/>
                <a:cs typeface="Times New Roman" pitchFamily="18" charset="0"/>
              </a:rPr>
              <a:t>NRC REGIONS</a:t>
            </a:r>
            <a:br>
              <a:rPr lang="en-US" sz="2800" b="1" dirty="0" smtClean="0">
                <a:latin typeface="Times New Roman" pitchFamily="18" charset="0"/>
                <a:cs typeface="Times New Roman" pitchFamily="18" charset="0"/>
              </a:rPr>
            </a:br>
            <a:endParaRPr lang="en-US" sz="2800" dirty="0"/>
          </a:p>
        </p:txBody>
      </p:sp>
      <p:sp>
        <p:nvSpPr>
          <p:cNvPr id="13" name="Subtitle 12"/>
          <p:cNvSpPr>
            <a:spLocks noGrp="1"/>
          </p:cNvSpPr>
          <p:nvPr>
            <p:ph type="subTitle" idx="1"/>
          </p:nvPr>
        </p:nvSpPr>
        <p:spPr>
          <a:xfrm>
            <a:off x="152400" y="6324600"/>
            <a:ext cx="3352800" cy="304800"/>
          </a:xfrm>
        </p:spPr>
        <p:txBody>
          <a:bodyPr>
            <a:normAutofit/>
          </a:bodyPr>
          <a:lstStyle/>
          <a:p>
            <a:pPr algn="l"/>
            <a:r>
              <a:rPr lang="en-US" sz="1050" dirty="0" smtClean="0"/>
              <a:t>Source: U.S. Nuclear Regulatory Commission (2010)</a:t>
            </a:r>
          </a:p>
          <a:p>
            <a:pPr algn="l"/>
            <a:endParaRPr lang="en-US" sz="1050" dirty="0"/>
          </a:p>
        </p:txBody>
      </p:sp>
      <p:pic>
        <p:nvPicPr>
          <p:cNvPr id="10" name="Content Placeholder 9" descr="Map of US Showing reactor locations by NRC regions"/>
          <p:cNvPicPr>
            <a:picLocks noGrp="1" noChangeAspect="1"/>
          </p:cNvPicPr>
          <p:nvPr>
            <p:ph idx="4294967295"/>
          </p:nvPr>
        </p:nvPicPr>
        <p:blipFill>
          <a:blip r:embed="rId5" cstate="print"/>
          <a:stretch>
            <a:fillRect/>
          </a:stretch>
        </p:blipFill>
        <p:spPr>
          <a:xfrm>
            <a:off x="1752600" y="1905000"/>
            <a:ext cx="5476875" cy="3514725"/>
          </a:xfrm>
        </p:spPr>
      </p:pic>
    </p:spTree>
    <p:extLst>
      <p:ext uri="{BB962C8B-B14F-4D97-AF65-F5344CB8AC3E}">
        <p14:creationId xmlns:p14="http://schemas.microsoft.com/office/powerpoint/2010/main" xmlns="" val="382917013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152400"/>
            <a:ext cx="609600" cy="1038225"/>
          </a:xfrm>
          <a:prstGeom prst="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pic>
        <p:nvPicPr>
          <p:cNvPr id="5" name="Picture 4" descr="E:\Planz n-more Plans\Marketing\Planz.gif"/>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609601" y="178117"/>
            <a:ext cx="1219200" cy="986790"/>
          </a:xfrm>
          <a:prstGeom prst="rect">
            <a:avLst/>
          </a:prstGeom>
          <a:noFill/>
          <a:ln>
            <a:noFill/>
          </a:ln>
        </p:spPr>
      </p:pic>
      <p:sp>
        <p:nvSpPr>
          <p:cNvPr id="6" name="Rectangle 5"/>
          <p:cNvSpPr/>
          <p:nvPr/>
        </p:nvSpPr>
        <p:spPr>
          <a:xfrm>
            <a:off x="1828801" y="152400"/>
            <a:ext cx="7315199" cy="101917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L="0" marR="0">
              <a:lnSpc>
                <a:spcPct val="115000"/>
              </a:lnSpc>
              <a:spcBef>
                <a:spcPts val="0"/>
              </a:spcBef>
              <a:spcAft>
                <a:spcPts val="0"/>
              </a:spcAft>
            </a:pPr>
            <a:r>
              <a:rPr lang="en-US" sz="1400" dirty="0">
                <a:effectLst/>
                <a:latin typeface="Times New Roman"/>
                <a:ea typeface="Calibri"/>
                <a:cs typeface="Times New Roman"/>
              </a:rPr>
              <a:t>					</a:t>
            </a:r>
            <a:r>
              <a:rPr lang="en-US" sz="1400" dirty="0" smtClean="0">
                <a:effectLst/>
                <a:latin typeface="Times New Roman"/>
                <a:ea typeface="Calibri"/>
                <a:cs typeface="Times New Roman"/>
              </a:rPr>
              <a:t>	</a:t>
            </a:r>
            <a:endParaRPr lang="en-US" sz="1100" dirty="0" smtClean="0">
              <a:effectLst/>
              <a:ea typeface="Calibri"/>
              <a:cs typeface="Times New Roman"/>
            </a:endParaRPr>
          </a:p>
          <a:p>
            <a:pPr marL="0" marR="0">
              <a:lnSpc>
                <a:spcPct val="115000"/>
              </a:lnSpc>
              <a:spcBef>
                <a:spcPts val="0"/>
              </a:spcBef>
              <a:spcAft>
                <a:spcPts val="1000"/>
              </a:spcAft>
            </a:pPr>
            <a:endParaRPr lang="en-US" sz="1200" u="sng" dirty="0" smtClean="0">
              <a:solidFill>
                <a:srgbClr val="FFFFFF"/>
              </a:solidFill>
              <a:effectLst/>
              <a:latin typeface="Times New Roman"/>
              <a:ea typeface="Calibri"/>
              <a:cs typeface="Times New Roman"/>
              <a:hlinkClick r:id="rId4"/>
            </a:endParaRPr>
          </a:p>
          <a:p>
            <a:pPr marL="0" marR="0">
              <a:lnSpc>
                <a:spcPct val="115000"/>
              </a:lnSpc>
              <a:spcBef>
                <a:spcPts val="0"/>
              </a:spcBef>
              <a:spcAft>
                <a:spcPts val="1000"/>
              </a:spcAft>
            </a:pPr>
            <a:endParaRPr lang="en-US" sz="1200" u="sng" dirty="0">
              <a:solidFill>
                <a:srgbClr val="FFFFFF"/>
              </a:solidFill>
              <a:latin typeface="Times New Roman"/>
              <a:ea typeface="Calibri"/>
              <a:cs typeface="Times New Roman"/>
              <a:hlinkClick r:id="rId4"/>
            </a:endParaRPr>
          </a:p>
          <a:p>
            <a:r>
              <a:rPr lang="en-US" sz="1600" b="1" dirty="0" smtClean="0">
                <a:effectLst/>
                <a:latin typeface="Times New Roman"/>
                <a:ea typeface="Calibri"/>
                <a:cs typeface="Times New Roman"/>
              </a:rPr>
              <a:t>MSB Consulting				</a:t>
            </a:r>
            <a:endParaRPr lang="en-US" sz="1600" dirty="0" smtClean="0">
              <a:effectLst/>
              <a:ea typeface="Calibri"/>
              <a:cs typeface="Times New Roman"/>
            </a:endParaRPr>
          </a:p>
          <a:p>
            <a:pPr>
              <a:spcAft>
                <a:spcPts val="1800"/>
              </a:spcAft>
            </a:pPr>
            <a:r>
              <a:rPr lang="en-US" sz="1600" dirty="0" err="1" smtClean="0">
                <a:effectLst/>
                <a:latin typeface="Times New Roman"/>
                <a:ea typeface="Calibri"/>
                <a:cs typeface="Times New Roman"/>
              </a:rPr>
              <a:t>Planz</a:t>
            </a:r>
            <a:r>
              <a:rPr lang="en-US" sz="1600" dirty="0" smtClean="0">
                <a:effectLst/>
                <a:latin typeface="Times New Roman"/>
                <a:ea typeface="Calibri"/>
                <a:cs typeface="Times New Roman"/>
              </a:rPr>
              <a:t> n-more Plans </a:t>
            </a:r>
          </a:p>
          <a:p>
            <a:pPr>
              <a:spcAft>
                <a:spcPts val="1800"/>
              </a:spcAft>
            </a:pPr>
            <a:r>
              <a:rPr lang="en-US" sz="1200" u="sng" dirty="0" smtClean="0">
                <a:solidFill>
                  <a:srgbClr val="FFFFFF"/>
                </a:solidFill>
                <a:effectLst/>
                <a:latin typeface="Times New Roman"/>
                <a:ea typeface="Calibri"/>
                <a:cs typeface="Times New Roman"/>
                <a:hlinkClick r:id="rId4"/>
              </a:rPr>
              <a:t>www.msb-consulting.com</a:t>
            </a:r>
            <a:r>
              <a:rPr lang="en-US" sz="1200" dirty="0" smtClean="0">
                <a:solidFill>
                  <a:srgbClr val="FFFFFF"/>
                </a:solidFill>
                <a:effectLst/>
                <a:latin typeface="Times New Roman"/>
                <a:ea typeface="Calibri"/>
                <a:cs typeface="Times New Roman"/>
              </a:rPr>
              <a:t>		</a:t>
            </a:r>
            <a:r>
              <a:rPr lang="en-US" sz="1200" b="1" i="1" dirty="0" smtClean="0">
                <a:solidFill>
                  <a:srgbClr val="FFFFFF"/>
                </a:solidFill>
                <a:effectLst/>
                <a:latin typeface="Times New Roman"/>
                <a:ea typeface="Calibri"/>
                <a:cs typeface="Times New Roman"/>
              </a:rPr>
              <a:t>“Public Health Preparedness Is Our Goal”</a:t>
            </a:r>
            <a:r>
              <a:rPr lang="en-US" sz="1200" dirty="0" smtClean="0">
                <a:solidFill>
                  <a:srgbClr val="FFFFFF"/>
                </a:solidFill>
                <a:effectLst/>
                <a:latin typeface="Times New Roman"/>
                <a:ea typeface="Calibri"/>
                <a:cs typeface="Times New Roman"/>
              </a:rPr>
              <a:t>									</a:t>
            </a:r>
            <a:endParaRPr lang="en-US" sz="1100" dirty="0" smtClean="0">
              <a:effectLst/>
              <a:ea typeface="Calibri"/>
              <a:cs typeface="Times New Roman"/>
            </a:endParaRPr>
          </a:p>
          <a:p>
            <a:pPr marL="0" marR="0">
              <a:lnSpc>
                <a:spcPct val="115000"/>
              </a:lnSpc>
              <a:spcBef>
                <a:spcPts val="0"/>
              </a:spcBef>
              <a:spcAft>
                <a:spcPts val="1000"/>
              </a:spcAft>
            </a:pPr>
            <a:r>
              <a:rPr lang="en-US" sz="1200" dirty="0">
                <a:effectLst/>
                <a:ea typeface="Calibri"/>
                <a:cs typeface="Times New Roman"/>
              </a:rPr>
              <a:t> </a:t>
            </a:r>
            <a:endParaRPr lang="en-US" sz="1100" dirty="0">
              <a:effectLst/>
              <a:ea typeface="Calibri"/>
              <a:cs typeface="Times New Roman"/>
            </a:endParaRPr>
          </a:p>
          <a:p>
            <a:pPr marL="0" marR="0">
              <a:lnSpc>
                <a:spcPct val="115000"/>
              </a:lnSpc>
              <a:spcBef>
                <a:spcPts val="0"/>
              </a:spcBef>
              <a:spcAft>
                <a:spcPts val="1000"/>
              </a:spcAft>
            </a:pPr>
            <a:r>
              <a:rPr lang="en-US" sz="1400" dirty="0">
                <a:effectLst/>
                <a:ea typeface="Calibri"/>
                <a:cs typeface="Times New Roman"/>
              </a:rPr>
              <a:t> </a:t>
            </a:r>
            <a:endParaRPr lang="en-US" sz="1100" dirty="0">
              <a:effectLst/>
              <a:ea typeface="Calibri"/>
              <a:cs typeface="Times New Roman"/>
            </a:endParaRPr>
          </a:p>
        </p:txBody>
      </p:sp>
      <p:sp>
        <p:nvSpPr>
          <p:cNvPr id="8" name="Title 7"/>
          <p:cNvSpPr>
            <a:spLocks noGrp="1"/>
          </p:cNvSpPr>
          <p:nvPr>
            <p:ph type="ctrTitle"/>
          </p:nvPr>
        </p:nvSpPr>
        <p:spPr>
          <a:xfrm>
            <a:off x="762000" y="1371600"/>
            <a:ext cx="7772400" cy="765175"/>
          </a:xfrm>
        </p:spPr>
        <p:txBody>
          <a:bodyPr>
            <a:normAutofit fontScale="90000"/>
          </a:bodyPr>
          <a:lstStyle/>
          <a:p>
            <a:r>
              <a:rPr lang="en-US" sz="2400" b="1" dirty="0" smtClean="0"/>
              <a:t>New Nuclear Reactor Plants</a:t>
            </a:r>
            <a:br>
              <a:rPr lang="en-US" sz="2400" b="1" dirty="0" smtClean="0"/>
            </a:br>
            <a:endParaRPr lang="en-US" sz="2400" dirty="0"/>
          </a:p>
        </p:txBody>
      </p:sp>
      <p:sp>
        <p:nvSpPr>
          <p:cNvPr id="10" name="Subtitle 9"/>
          <p:cNvSpPr>
            <a:spLocks noGrp="1"/>
          </p:cNvSpPr>
          <p:nvPr>
            <p:ph type="subTitle" idx="1"/>
          </p:nvPr>
        </p:nvSpPr>
        <p:spPr>
          <a:xfrm>
            <a:off x="152400" y="6477000"/>
            <a:ext cx="3505200" cy="228600"/>
          </a:xfrm>
        </p:spPr>
        <p:txBody>
          <a:bodyPr>
            <a:normAutofit lnSpcReduction="10000"/>
          </a:bodyPr>
          <a:lstStyle/>
          <a:p>
            <a:pPr algn="l"/>
            <a:r>
              <a:rPr lang="en-US" sz="1000" dirty="0" smtClean="0"/>
              <a:t>Source: U.S. Nuclear Regulatory Commission (2011)</a:t>
            </a:r>
            <a:endParaRPr lang="en-US" sz="1000" dirty="0"/>
          </a:p>
        </p:txBody>
      </p:sp>
      <p:pic>
        <p:nvPicPr>
          <p:cNvPr id="12" name="Content Placeholder 11" descr="new nuclear reactor plants"/>
          <p:cNvPicPr>
            <a:picLocks noGrp="1" noChangeAspect="1"/>
          </p:cNvPicPr>
          <p:nvPr>
            <p:ph idx="4294967295"/>
          </p:nvPr>
        </p:nvPicPr>
        <p:blipFill>
          <a:blip r:embed="rId5" cstate="print"/>
          <a:stretch>
            <a:fillRect/>
          </a:stretch>
        </p:blipFill>
        <p:spPr>
          <a:xfrm>
            <a:off x="1676400" y="1752600"/>
            <a:ext cx="5715000" cy="4525963"/>
          </a:xfrm>
        </p:spPr>
      </p:pic>
    </p:spTree>
    <p:extLst>
      <p:ext uri="{BB962C8B-B14F-4D97-AF65-F5344CB8AC3E}">
        <p14:creationId xmlns:p14="http://schemas.microsoft.com/office/powerpoint/2010/main" xmlns="" val="382917013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7"/>
          <p:cNvSpPr>
            <a:spLocks noGrp="1"/>
          </p:cNvSpPr>
          <p:nvPr>
            <p:ph idx="1"/>
          </p:nvPr>
        </p:nvSpPr>
        <p:spPr>
          <a:xfrm>
            <a:off x="457200" y="1600200"/>
            <a:ext cx="8229600" cy="4800600"/>
          </a:xfrm>
        </p:spPr>
        <p:txBody>
          <a:bodyPr>
            <a:normAutofit/>
          </a:bodyPr>
          <a:lstStyle/>
          <a:p>
            <a:pPr>
              <a:buNone/>
            </a:pPr>
            <a:r>
              <a:rPr lang="en-US" dirty="0" smtClean="0">
                <a:latin typeface="Times New Roman" pitchFamily="18" charset="0"/>
                <a:cs typeface="Times New Roman" pitchFamily="18" charset="0"/>
              </a:rPr>
              <a:t>Intentional release of radioactive material: </a:t>
            </a:r>
          </a:p>
          <a:p>
            <a:pPr lvl="1"/>
            <a:r>
              <a:rPr lang="en-US" dirty="0" smtClean="0">
                <a:latin typeface="Times New Roman" pitchFamily="18" charset="0"/>
                <a:cs typeface="Times New Roman" pitchFamily="18" charset="0"/>
              </a:rPr>
              <a:t>Contamination of food or water </a:t>
            </a:r>
            <a:endParaRPr lang="en-US" dirty="0">
              <a:latin typeface="Times New Roman" pitchFamily="18" charset="0"/>
              <a:cs typeface="Times New Roman" pitchFamily="18" charset="0"/>
            </a:endParaRPr>
          </a:p>
          <a:p>
            <a:pPr lvl="1"/>
            <a:r>
              <a:rPr lang="en-US" dirty="0" smtClean="0">
                <a:latin typeface="Times New Roman" pitchFamily="18" charset="0"/>
                <a:cs typeface="Times New Roman" pitchFamily="18" charset="0"/>
              </a:rPr>
              <a:t>Spreading </a:t>
            </a:r>
            <a:r>
              <a:rPr lang="en-US" dirty="0">
                <a:latin typeface="Times New Roman" pitchFamily="18" charset="0"/>
                <a:cs typeface="Times New Roman" pitchFamily="18" charset="0"/>
              </a:rPr>
              <a:t>radioactive material into the environment</a:t>
            </a:r>
          </a:p>
          <a:p>
            <a:pPr lvl="2"/>
            <a:r>
              <a:rPr lang="en-US" dirty="0" smtClean="0">
                <a:latin typeface="Times New Roman" pitchFamily="18" charset="0"/>
                <a:cs typeface="Times New Roman" pitchFamily="18" charset="0"/>
              </a:rPr>
              <a:t>Dirty bombs</a:t>
            </a:r>
            <a:endParaRPr lang="en-US" dirty="0">
              <a:latin typeface="Times New Roman" pitchFamily="18" charset="0"/>
              <a:cs typeface="Times New Roman" pitchFamily="18" charset="0"/>
            </a:endParaRPr>
          </a:p>
          <a:p>
            <a:pPr lvl="2"/>
            <a:r>
              <a:rPr lang="en-US" dirty="0" smtClean="0">
                <a:latin typeface="Times New Roman" pitchFamily="18" charset="0"/>
                <a:cs typeface="Times New Roman" pitchFamily="18" charset="0"/>
              </a:rPr>
              <a:t>Wind currents</a:t>
            </a:r>
            <a:endParaRPr lang="en-US" dirty="0">
              <a:latin typeface="Times New Roman" pitchFamily="18" charset="0"/>
              <a:cs typeface="Times New Roman" pitchFamily="18" charset="0"/>
            </a:endParaRPr>
          </a:p>
          <a:p>
            <a:pPr lvl="1"/>
            <a:r>
              <a:rPr lang="en-US" dirty="0" smtClean="0">
                <a:latin typeface="Times New Roman" pitchFamily="18" charset="0"/>
                <a:cs typeface="Times New Roman" pitchFamily="18" charset="0"/>
              </a:rPr>
              <a:t>Bombing </a:t>
            </a:r>
            <a:r>
              <a:rPr lang="en-US" dirty="0">
                <a:latin typeface="Times New Roman" pitchFamily="18" charset="0"/>
                <a:cs typeface="Times New Roman" pitchFamily="18" charset="0"/>
              </a:rPr>
              <a:t>or destroying a nuclear reactor</a:t>
            </a:r>
          </a:p>
          <a:p>
            <a:pPr lvl="1"/>
            <a:r>
              <a:rPr lang="en-US" dirty="0" smtClean="0">
                <a:latin typeface="Times New Roman" pitchFamily="18" charset="0"/>
                <a:cs typeface="Times New Roman" pitchFamily="18" charset="0"/>
              </a:rPr>
              <a:t>Railway/Highway spill</a:t>
            </a:r>
            <a:endParaRPr lang="en-US" dirty="0">
              <a:latin typeface="Times New Roman" pitchFamily="18" charset="0"/>
              <a:cs typeface="Times New Roman" pitchFamily="18" charset="0"/>
            </a:endParaRPr>
          </a:p>
          <a:p>
            <a:pPr lvl="1"/>
            <a:r>
              <a:rPr lang="en-US" dirty="0" smtClean="0">
                <a:latin typeface="Times New Roman" pitchFamily="18" charset="0"/>
                <a:cs typeface="Times New Roman" pitchFamily="18" charset="0"/>
              </a:rPr>
              <a:t>Exploding a nuclear weapon</a:t>
            </a:r>
            <a:endParaRPr lang="en-US" dirty="0">
              <a:latin typeface="Times New Roman" pitchFamily="18" charset="0"/>
              <a:cs typeface="Times New Roman" pitchFamily="18" charset="0"/>
            </a:endParaRPr>
          </a:p>
          <a:p>
            <a:pPr lvl="1"/>
            <a:endParaRPr lang="en-US" dirty="0"/>
          </a:p>
        </p:txBody>
      </p:sp>
      <p:sp>
        <p:nvSpPr>
          <p:cNvPr id="4" name="Rectangle 3"/>
          <p:cNvSpPr/>
          <p:nvPr/>
        </p:nvSpPr>
        <p:spPr>
          <a:xfrm>
            <a:off x="0" y="152400"/>
            <a:ext cx="609600" cy="1038225"/>
          </a:xfrm>
          <a:prstGeom prst="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pic>
        <p:nvPicPr>
          <p:cNvPr id="5" name="Picture 4" descr="E:\Planz n-more Plans\Marketing\Planz.gif"/>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609601" y="178117"/>
            <a:ext cx="1219200" cy="986790"/>
          </a:xfrm>
          <a:prstGeom prst="rect">
            <a:avLst/>
          </a:prstGeom>
          <a:noFill/>
          <a:ln>
            <a:noFill/>
          </a:ln>
        </p:spPr>
      </p:pic>
      <p:sp>
        <p:nvSpPr>
          <p:cNvPr id="6" name="Rectangle 5"/>
          <p:cNvSpPr/>
          <p:nvPr/>
        </p:nvSpPr>
        <p:spPr>
          <a:xfrm>
            <a:off x="1828801" y="152400"/>
            <a:ext cx="7315199" cy="101917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L="0" marR="0">
              <a:lnSpc>
                <a:spcPct val="115000"/>
              </a:lnSpc>
              <a:spcBef>
                <a:spcPts val="0"/>
              </a:spcBef>
              <a:spcAft>
                <a:spcPts val="0"/>
              </a:spcAft>
            </a:pPr>
            <a:r>
              <a:rPr lang="en-US" sz="1400" dirty="0">
                <a:effectLst/>
                <a:latin typeface="Times New Roman"/>
                <a:ea typeface="Calibri"/>
                <a:cs typeface="Times New Roman"/>
              </a:rPr>
              <a:t>					</a:t>
            </a:r>
            <a:r>
              <a:rPr lang="en-US" sz="1400" dirty="0" smtClean="0">
                <a:effectLst/>
                <a:latin typeface="Times New Roman"/>
                <a:ea typeface="Calibri"/>
                <a:cs typeface="Times New Roman"/>
              </a:rPr>
              <a:t>	</a:t>
            </a:r>
            <a:endParaRPr lang="en-US" sz="1100" dirty="0" smtClean="0">
              <a:effectLst/>
              <a:ea typeface="Calibri"/>
              <a:cs typeface="Times New Roman"/>
            </a:endParaRPr>
          </a:p>
          <a:p>
            <a:pPr marL="0" marR="0">
              <a:lnSpc>
                <a:spcPct val="115000"/>
              </a:lnSpc>
              <a:spcBef>
                <a:spcPts val="0"/>
              </a:spcBef>
              <a:spcAft>
                <a:spcPts val="1000"/>
              </a:spcAft>
            </a:pPr>
            <a:endParaRPr lang="en-US" sz="1200" u="sng" dirty="0" smtClean="0">
              <a:solidFill>
                <a:srgbClr val="FFFFFF"/>
              </a:solidFill>
              <a:effectLst/>
              <a:latin typeface="Times New Roman"/>
              <a:ea typeface="Calibri"/>
              <a:cs typeface="Times New Roman"/>
              <a:hlinkClick r:id="rId3"/>
            </a:endParaRPr>
          </a:p>
          <a:p>
            <a:pPr marL="0" marR="0">
              <a:lnSpc>
                <a:spcPct val="115000"/>
              </a:lnSpc>
              <a:spcBef>
                <a:spcPts val="0"/>
              </a:spcBef>
              <a:spcAft>
                <a:spcPts val="1000"/>
              </a:spcAft>
            </a:pPr>
            <a:endParaRPr lang="en-US" sz="1200" u="sng" dirty="0">
              <a:solidFill>
                <a:srgbClr val="FFFFFF"/>
              </a:solidFill>
              <a:latin typeface="Times New Roman"/>
              <a:ea typeface="Calibri"/>
              <a:cs typeface="Times New Roman"/>
              <a:hlinkClick r:id="rId3"/>
            </a:endParaRPr>
          </a:p>
          <a:p>
            <a:r>
              <a:rPr lang="en-US" sz="1600" b="1" dirty="0" smtClean="0">
                <a:effectLst/>
                <a:latin typeface="Times New Roman"/>
                <a:ea typeface="Calibri"/>
                <a:cs typeface="Times New Roman"/>
              </a:rPr>
              <a:t>MSB Consulting				</a:t>
            </a:r>
            <a:endParaRPr lang="en-US" sz="1600" dirty="0" smtClean="0">
              <a:effectLst/>
              <a:ea typeface="Calibri"/>
              <a:cs typeface="Times New Roman"/>
            </a:endParaRPr>
          </a:p>
          <a:p>
            <a:pPr>
              <a:spcAft>
                <a:spcPts val="1800"/>
              </a:spcAft>
            </a:pPr>
            <a:r>
              <a:rPr lang="en-US" sz="1600" dirty="0" err="1" smtClean="0">
                <a:effectLst/>
                <a:latin typeface="Times New Roman"/>
                <a:ea typeface="Calibri"/>
                <a:cs typeface="Times New Roman"/>
              </a:rPr>
              <a:t>Planz</a:t>
            </a:r>
            <a:r>
              <a:rPr lang="en-US" sz="1600" dirty="0" smtClean="0">
                <a:effectLst/>
                <a:latin typeface="Times New Roman"/>
                <a:ea typeface="Calibri"/>
                <a:cs typeface="Times New Roman"/>
              </a:rPr>
              <a:t> n-more Plans </a:t>
            </a:r>
          </a:p>
          <a:p>
            <a:pPr>
              <a:spcAft>
                <a:spcPts val="1800"/>
              </a:spcAft>
            </a:pPr>
            <a:r>
              <a:rPr lang="en-US" sz="1200" u="sng" dirty="0" smtClean="0">
                <a:solidFill>
                  <a:srgbClr val="FFFFFF"/>
                </a:solidFill>
                <a:effectLst/>
                <a:latin typeface="Times New Roman"/>
                <a:ea typeface="Calibri"/>
                <a:cs typeface="Times New Roman"/>
                <a:hlinkClick r:id="rId3"/>
              </a:rPr>
              <a:t>www.msb-consulting.com</a:t>
            </a:r>
            <a:r>
              <a:rPr lang="en-US" sz="1200" dirty="0" smtClean="0">
                <a:solidFill>
                  <a:srgbClr val="FFFFFF"/>
                </a:solidFill>
                <a:effectLst/>
                <a:latin typeface="Times New Roman"/>
                <a:ea typeface="Calibri"/>
                <a:cs typeface="Times New Roman"/>
              </a:rPr>
              <a:t>		</a:t>
            </a:r>
            <a:r>
              <a:rPr lang="en-US" sz="1200" b="1" i="1" dirty="0" smtClean="0">
                <a:solidFill>
                  <a:srgbClr val="FFFFFF"/>
                </a:solidFill>
                <a:effectLst/>
                <a:latin typeface="Times New Roman"/>
                <a:ea typeface="Calibri"/>
                <a:cs typeface="Times New Roman"/>
              </a:rPr>
              <a:t>“Public Health Preparedness Is Our Goal”</a:t>
            </a:r>
            <a:r>
              <a:rPr lang="en-US" sz="1200" dirty="0" smtClean="0">
                <a:solidFill>
                  <a:srgbClr val="FFFFFF"/>
                </a:solidFill>
                <a:effectLst/>
                <a:latin typeface="Times New Roman"/>
                <a:ea typeface="Calibri"/>
                <a:cs typeface="Times New Roman"/>
              </a:rPr>
              <a:t>									</a:t>
            </a:r>
            <a:endParaRPr lang="en-US" sz="1100" dirty="0" smtClean="0">
              <a:effectLst/>
              <a:ea typeface="Calibri"/>
              <a:cs typeface="Times New Roman"/>
            </a:endParaRPr>
          </a:p>
          <a:p>
            <a:pPr marL="0" marR="0">
              <a:lnSpc>
                <a:spcPct val="115000"/>
              </a:lnSpc>
              <a:spcBef>
                <a:spcPts val="0"/>
              </a:spcBef>
              <a:spcAft>
                <a:spcPts val="1000"/>
              </a:spcAft>
            </a:pPr>
            <a:r>
              <a:rPr lang="en-US" sz="1200" dirty="0">
                <a:effectLst/>
                <a:ea typeface="Calibri"/>
                <a:cs typeface="Times New Roman"/>
              </a:rPr>
              <a:t> </a:t>
            </a:r>
            <a:endParaRPr lang="en-US" sz="1100" dirty="0">
              <a:effectLst/>
              <a:ea typeface="Calibri"/>
              <a:cs typeface="Times New Roman"/>
            </a:endParaRPr>
          </a:p>
          <a:p>
            <a:pPr marL="0" marR="0">
              <a:lnSpc>
                <a:spcPct val="115000"/>
              </a:lnSpc>
              <a:spcBef>
                <a:spcPts val="0"/>
              </a:spcBef>
              <a:spcAft>
                <a:spcPts val="1000"/>
              </a:spcAft>
            </a:pPr>
            <a:r>
              <a:rPr lang="en-US" sz="1400" dirty="0">
                <a:effectLst/>
                <a:ea typeface="Calibri"/>
                <a:cs typeface="Times New Roman"/>
              </a:rPr>
              <a:t> </a:t>
            </a:r>
            <a:endParaRPr lang="en-US" sz="1100" dirty="0">
              <a:effectLst/>
              <a:ea typeface="Calibri"/>
              <a:cs typeface="Times New Roman"/>
            </a:endParaRPr>
          </a:p>
        </p:txBody>
      </p:sp>
    </p:spTree>
    <p:extLst>
      <p:ext uri="{BB962C8B-B14F-4D97-AF65-F5344CB8AC3E}">
        <p14:creationId xmlns:p14="http://schemas.microsoft.com/office/powerpoint/2010/main" xmlns="" val="30225692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7"/>
          <p:cNvSpPr>
            <a:spLocks noGrp="1"/>
          </p:cNvSpPr>
          <p:nvPr>
            <p:ph idx="1"/>
          </p:nvPr>
        </p:nvSpPr>
        <p:spPr>
          <a:xfrm>
            <a:off x="457200" y="1600200"/>
            <a:ext cx="8229600" cy="4800600"/>
          </a:xfrm>
        </p:spPr>
        <p:txBody>
          <a:bodyPr>
            <a:normAutofit/>
          </a:bodyPr>
          <a:lstStyle/>
          <a:p>
            <a:pPr>
              <a:buNone/>
            </a:pPr>
            <a:r>
              <a:rPr lang="en-US" dirty="0" smtClean="0">
                <a:latin typeface="Times New Roman" pitchFamily="18" charset="0"/>
                <a:cs typeface="Times New Roman" pitchFamily="18" charset="0"/>
              </a:rPr>
              <a:t>Public health response issues:</a:t>
            </a:r>
          </a:p>
          <a:p>
            <a:endParaRPr lang="en-US" sz="2400" dirty="0" smtClean="0">
              <a:latin typeface="Times New Roman" pitchFamily="18" charset="0"/>
              <a:cs typeface="Times New Roman" pitchFamily="18" charset="0"/>
            </a:endParaRPr>
          </a:p>
          <a:p>
            <a:pPr lvl="1"/>
            <a:r>
              <a:rPr lang="en-US" dirty="0" smtClean="0">
                <a:latin typeface="Times New Roman" pitchFamily="18" charset="0"/>
                <a:cs typeface="Times New Roman" pitchFamily="18" charset="0"/>
              </a:rPr>
              <a:t>Limited availability of medications</a:t>
            </a:r>
          </a:p>
          <a:p>
            <a:pPr lvl="2"/>
            <a:r>
              <a:rPr lang="en-US" dirty="0" smtClean="0">
                <a:latin typeface="Times New Roman" pitchFamily="18" charset="0"/>
                <a:cs typeface="Times New Roman" pitchFamily="18" charset="0"/>
              </a:rPr>
              <a:t>Potassium Iodide (KI)</a:t>
            </a:r>
          </a:p>
          <a:p>
            <a:pPr lvl="2"/>
            <a:r>
              <a:rPr lang="en-US" dirty="0" smtClean="0">
                <a:latin typeface="Times New Roman" pitchFamily="18" charset="0"/>
                <a:cs typeface="Times New Roman" pitchFamily="18" charset="0"/>
              </a:rPr>
              <a:t>Prussian Blue</a:t>
            </a:r>
          </a:p>
          <a:p>
            <a:pPr lvl="2"/>
            <a:r>
              <a:rPr lang="en-US" dirty="0" err="1" smtClean="0">
                <a:latin typeface="Times New Roman" pitchFamily="18" charset="0"/>
                <a:cs typeface="Times New Roman" pitchFamily="18" charset="0"/>
              </a:rPr>
              <a:t>Diethylene</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Triamine</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Pentaacetate</a:t>
            </a:r>
            <a:r>
              <a:rPr lang="en-US" dirty="0" smtClean="0">
                <a:latin typeface="Times New Roman" pitchFamily="18" charset="0"/>
                <a:cs typeface="Times New Roman" pitchFamily="18" charset="0"/>
              </a:rPr>
              <a:t> (DTPA)</a:t>
            </a:r>
          </a:p>
          <a:p>
            <a:pPr lvl="2"/>
            <a:r>
              <a:rPr lang="en-US" dirty="0" err="1" smtClean="0">
                <a:latin typeface="Times New Roman" pitchFamily="18" charset="0"/>
                <a:cs typeface="Times New Roman" pitchFamily="18" charset="0"/>
              </a:rPr>
              <a:t>Neupogen</a:t>
            </a:r>
            <a:endParaRPr lang="en-US" dirty="0" smtClean="0">
              <a:latin typeface="Times New Roman" pitchFamily="18" charset="0"/>
              <a:cs typeface="Times New Roman" pitchFamily="18" charset="0"/>
            </a:endParaRPr>
          </a:p>
          <a:p>
            <a:pPr lvl="1"/>
            <a:endParaRPr lang="en-US" dirty="0" smtClean="0">
              <a:latin typeface="Times New Roman" pitchFamily="18" charset="0"/>
              <a:cs typeface="Times New Roman" pitchFamily="18" charset="0"/>
            </a:endParaRPr>
          </a:p>
          <a:p>
            <a:pPr lvl="1"/>
            <a:endParaRPr lang="en-US" dirty="0">
              <a:latin typeface="Times New Roman" pitchFamily="18" charset="0"/>
              <a:cs typeface="Times New Roman" pitchFamily="18" charset="0"/>
            </a:endParaRPr>
          </a:p>
          <a:p>
            <a:pPr lvl="1"/>
            <a:endParaRPr lang="en-US" dirty="0"/>
          </a:p>
        </p:txBody>
      </p:sp>
      <p:sp>
        <p:nvSpPr>
          <p:cNvPr id="4" name="Rectangle 3"/>
          <p:cNvSpPr/>
          <p:nvPr/>
        </p:nvSpPr>
        <p:spPr>
          <a:xfrm>
            <a:off x="0" y="152400"/>
            <a:ext cx="609600" cy="1038225"/>
          </a:xfrm>
          <a:prstGeom prst="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pic>
        <p:nvPicPr>
          <p:cNvPr id="5" name="Picture 4" descr="E:\Planz n-more Plans\Marketing\Planz.gif"/>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609601" y="178117"/>
            <a:ext cx="1219200" cy="986790"/>
          </a:xfrm>
          <a:prstGeom prst="rect">
            <a:avLst/>
          </a:prstGeom>
          <a:noFill/>
          <a:ln>
            <a:noFill/>
          </a:ln>
        </p:spPr>
      </p:pic>
      <p:sp>
        <p:nvSpPr>
          <p:cNvPr id="6" name="Rectangle 5"/>
          <p:cNvSpPr/>
          <p:nvPr/>
        </p:nvSpPr>
        <p:spPr>
          <a:xfrm>
            <a:off x="1828801" y="152400"/>
            <a:ext cx="7315199" cy="101917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L="0" marR="0">
              <a:lnSpc>
                <a:spcPct val="115000"/>
              </a:lnSpc>
              <a:spcBef>
                <a:spcPts val="0"/>
              </a:spcBef>
              <a:spcAft>
                <a:spcPts val="0"/>
              </a:spcAft>
            </a:pPr>
            <a:r>
              <a:rPr lang="en-US" sz="1400" dirty="0">
                <a:effectLst/>
                <a:latin typeface="Times New Roman"/>
                <a:ea typeface="Calibri"/>
                <a:cs typeface="Times New Roman"/>
              </a:rPr>
              <a:t>					</a:t>
            </a:r>
            <a:r>
              <a:rPr lang="en-US" sz="1400" dirty="0" smtClean="0">
                <a:effectLst/>
                <a:latin typeface="Times New Roman"/>
                <a:ea typeface="Calibri"/>
                <a:cs typeface="Times New Roman"/>
              </a:rPr>
              <a:t>	</a:t>
            </a:r>
            <a:endParaRPr lang="en-US" sz="1100" dirty="0" smtClean="0">
              <a:effectLst/>
              <a:ea typeface="Calibri"/>
              <a:cs typeface="Times New Roman"/>
            </a:endParaRPr>
          </a:p>
          <a:p>
            <a:pPr marL="0" marR="0">
              <a:lnSpc>
                <a:spcPct val="115000"/>
              </a:lnSpc>
              <a:spcBef>
                <a:spcPts val="0"/>
              </a:spcBef>
              <a:spcAft>
                <a:spcPts val="1000"/>
              </a:spcAft>
            </a:pPr>
            <a:endParaRPr lang="en-US" sz="1200" u="sng" dirty="0" smtClean="0">
              <a:solidFill>
                <a:srgbClr val="FFFFFF"/>
              </a:solidFill>
              <a:effectLst/>
              <a:latin typeface="Times New Roman"/>
              <a:ea typeface="Calibri"/>
              <a:cs typeface="Times New Roman"/>
              <a:hlinkClick r:id="rId4"/>
            </a:endParaRPr>
          </a:p>
          <a:p>
            <a:pPr marL="0" marR="0">
              <a:lnSpc>
                <a:spcPct val="115000"/>
              </a:lnSpc>
              <a:spcBef>
                <a:spcPts val="0"/>
              </a:spcBef>
              <a:spcAft>
                <a:spcPts val="1000"/>
              </a:spcAft>
            </a:pPr>
            <a:endParaRPr lang="en-US" sz="1200" u="sng" dirty="0">
              <a:solidFill>
                <a:srgbClr val="FFFFFF"/>
              </a:solidFill>
              <a:latin typeface="Times New Roman"/>
              <a:ea typeface="Calibri"/>
              <a:cs typeface="Times New Roman"/>
              <a:hlinkClick r:id="rId4"/>
            </a:endParaRPr>
          </a:p>
          <a:p>
            <a:r>
              <a:rPr lang="en-US" sz="1600" b="1" dirty="0" smtClean="0">
                <a:effectLst/>
                <a:latin typeface="Times New Roman"/>
                <a:ea typeface="Calibri"/>
                <a:cs typeface="Times New Roman"/>
              </a:rPr>
              <a:t>MSB Consulting				</a:t>
            </a:r>
            <a:endParaRPr lang="en-US" sz="1600" dirty="0" smtClean="0">
              <a:effectLst/>
              <a:ea typeface="Calibri"/>
              <a:cs typeface="Times New Roman"/>
            </a:endParaRPr>
          </a:p>
          <a:p>
            <a:pPr>
              <a:spcAft>
                <a:spcPts val="1800"/>
              </a:spcAft>
            </a:pPr>
            <a:r>
              <a:rPr lang="en-US" sz="1600" dirty="0" err="1" smtClean="0">
                <a:effectLst/>
                <a:latin typeface="Times New Roman"/>
                <a:ea typeface="Calibri"/>
                <a:cs typeface="Times New Roman"/>
              </a:rPr>
              <a:t>Planz</a:t>
            </a:r>
            <a:r>
              <a:rPr lang="en-US" sz="1600" dirty="0" smtClean="0">
                <a:effectLst/>
                <a:latin typeface="Times New Roman"/>
                <a:ea typeface="Calibri"/>
                <a:cs typeface="Times New Roman"/>
              </a:rPr>
              <a:t> n-more Plans </a:t>
            </a:r>
          </a:p>
          <a:p>
            <a:pPr>
              <a:spcAft>
                <a:spcPts val="1800"/>
              </a:spcAft>
            </a:pPr>
            <a:r>
              <a:rPr lang="en-US" sz="1200" u="sng" dirty="0" smtClean="0">
                <a:solidFill>
                  <a:srgbClr val="FFFFFF"/>
                </a:solidFill>
                <a:effectLst/>
                <a:latin typeface="Times New Roman"/>
                <a:ea typeface="Calibri"/>
                <a:cs typeface="Times New Roman"/>
                <a:hlinkClick r:id="rId4"/>
              </a:rPr>
              <a:t>www.msb-consulting.com</a:t>
            </a:r>
            <a:r>
              <a:rPr lang="en-US" sz="1200" dirty="0" smtClean="0">
                <a:solidFill>
                  <a:srgbClr val="FFFFFF"/>
                </a:solidFill>
                <a:effectLst/>
                <a:latin typeface="Times New Roman"/>
                <a:ea typeface="Calibri"/>
                <a:cs typeface="Times New Roman"/>
              </a:rPr>
              <a:t>		</a:t>
            </a:r>
            <a:r>
              <a:rPr lang="en-US" sz="1200" b="1" i="1" dirty="0" smtClean="0">
                <a:solidFill>
                  <a:srgbClr val="FFFFFF"/>
                </a:solidFill>
                <a:effectLst/>
                <a:latin typeface="Times New Roman"/>
                <a:ea typeface="Calibri"/>
                <a:cs typeface="Times New Roman"/>
              </a:rPr>
              <a:t>“Public Health Preparedness Is Our Goal”</a:t>
            </a:r>
            <a:r>
              <a:rPr lang="en-US" sz="1200" dirty="0" smtClean="0">
                <a:solidFill>
                  <a:srgbClr val="FFFFFF"/>
                </a:solidFill>
                <a:effectLst/>
                <a:latin typeface="Times New Roman"/>
                <a:ea typeface="Calibri"/>
                <a:cs typeface="Times New Roman"/>
              </a:rPr>
              <a:t>									</a:t>
            </a:r>
            <a:endParaRPr lang="en-US" sz="1100" dirty="0" smtClean="0">
              <a:effectLst/>
              <a:ea typeface="Calibri"/>
              <a:cs typeface="Times New Roman"/>
            </a:endParaRPr>
          </a:p>
          <a:p>
            <a:pPr marL="0" marR="0">
              <a:lnSpc>
                <a:spcPct val="115000"/>
              </a:lnSpc>
              <a:spcBef>
                <a:spcPts val="0"/>
              </a:spcBef>
              <a:spcAft>
                <a:spcPts val="1000"/>
              </a:spcAft>
            </a:pPr>
            <a:r>
              <a:rPr lang="en-US" sz="1200" dirty="0">
                <a:effectLst/>
                <a:ea typeface="Calibri"/>
                <a:cs typeface="Times New Roman"/>
              </a:rPr>
              <a:t> </a:t>
            </a:r>
            <a:endParaRPr lang="en-US" sz="1100" dirty="0">
              <a:effectLst/>
              <a:ea typeface="Calibri"/>
              <a:cs typeface="Times New Roman"/>
            </a:endParaRPr>
          </a:p>
          <a:p>
            <a:pPr marL="0" marR="0">
              <a:lnSpc>
                <a:spcPct val="115000"/>
              </a:lnSpc>
              <a:spcBef>
                <a:spcPts val="0"/>
              </a:spcBef>
              <a:spcAft>
                <a:spcPts val="1000"/>
              </a:spcAft>
            </a:pPr>
            <a:r>
              <a:rPr lang="en-US" sz="1400" dirty="0">
                <a:effectLst/>
                <a:ea typeface="Calibri"/>
                <a:cs typeface="Times New Roman"/>
              </a:rPr>
              <a:t> </a:t>
            </a:r>
            <a:endParaRPr lang="en-US" sz="1100" dirty="0">
              <a:effectLst/>
              <a:ea typeface="Calibri"/>
              <a:cs typeface="Times New Roman"/>
            </a:endParaRPr>
          </a:p>
        </p:txBody>
      </p:sp>
    </p:spTree>
    <p:extLst>
      <p:ext uri="{BB962C8B-B14F-4D97-AF65-F5344CB8AC3E}">
        <p14:creationId xmlns:p14="http://schemas.microsoft.com/office/powerpoint/2010/main" xmlns="" val="374942426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1163397CDB191B4A817CBFC2DC2EA481" ma:contentTypeVersion="14" ma:contentTypeDescription="Create a new document." ma:contentTypeScope="" ma:versionID="6461c67d00053078c0c424253d061a65">
  <xsd:schema xmlns:xsd="http://www.w3.org/2001/XMLSchema" xmlns:p="http://schemas.microsoft.com/office/2006/metadata/properties" xmlns:ns2="ece3b8bb-3ba7-4e05-aa8b-0d2009ddb611" targetNamespace="http://schemas.microsoft.com/office/2006/metadata/properties" ma:root="true" ma:fieldsID="d681b946c5b72a87d61a1ecc9721cbdf" ns2:_="">
    <xsd:import namespace="ece3b8bb-3ba7-4e05-aa8b-0d2009ddb611"/>
    <xsd:element name="properties">
      <xsd:complexType>
        <xsd:sequence>
          <xsd:element name="documentManagement">
            <xsd:complexType>
              <xsd:all>
                <xsd:element ref="ns2:Status" minOccurs="0"/>
                <xsd:element ref="ns2:Estimate_x0020_1" minOccurs="0"/>
                <xsd:element ref="ns2:Est_x002e__x0020_Level_x0020_1" minOccurs="0"/>
                <xsd:element ref="ns2:Estimate_x0020_2" minOccurs="0"/>
                <xsd:element ref="ns2:Est_x002e__x0020_Level_x0020_2" minOccurs="0"/>
                <xsd:element ref="ns2:Remediated_x0020_by" minOccurs="0"/>
                <xsd:element ref="ns2:Actual_x0020_time_x0020_spent" minOccurs="0"/>
                <xsd:element ref="ns2:Completed_x0020_on" minOccurs="0"/>
                <xsd:element ref="ns2:Estimate_x0020_Notes" minOccurs="0"/>
                <xsd:element ref="ns2:Remediation_x0020_Notes" minOccurs="0"/>
                <xsd:element ref="ns2:_x0051_C1" minOccurs="0"/>
                <xsd:element ref="ns2:_x0051_C2" minOccurs="0"/>
                <xsd:element ref="ns2:QC_x0020_Completed_x0020_on" minOccurs="0"/>
                <xsd:element ref="ns2:QC_x0020_Notes" minOccurs="0"/>
              </xsd:all>
            </xsd:complexType>
          </xsd:element>
        </xsd:sequence>
      </xsd:complexType>
    </xsd:element>
  </xsd:schema>
  <xsd:schema xmlns:xsd="http://www.w3.org/2001/XMLSchema" xmlns:dms="http://schemas.microsoft.com/office/2006/documentManagement/types" targetNamespace="ece3b8bb-3ba7-4e05-aa8b-0d2009ddb611" elementFormDefault="qualified">
    <xsd:import namespace="http://schemas.microsoft.com/office/2006/documentManagement/types"/>
    <xsd:element name="Status" ma:index="1" nillable="true" ma:displayName="Status" ma:default="Estimate" ma:format="Dropdown" ma:internalName="Status">
      <xsd:simpleType>
        <xsd:restriction base="dms:Choice">
          <xsd:enumeration value="Estimate"/>
          <xsd:enumeration value="Remediation"/>
          <xsd:enumeration value="QC"/>
          <xsd:enumeration value="Acc. as possible"/>
          <xsd:enumeration value="Post"/>
        </xsd:restriction>
      </xsd:simpleType>
    </xsd:element>
    <xsd:element name="Estimate_x0020_1" ma:index="3" nillable="true" ma:displayName="Estimate 1" ma:list="UserInfo" ma:internalName="Estimate_x0020_1" ma:showField="ImnNam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Est_x002e__x0020_Level_x0020_1" ma:index="4" nillable="true" ma:displayName="Est. Level 1" ma:default="1" ma:format="Dropdown" ma:internalName="Est_x002e__x0020_Level_x0020_1">
      <xsd:simpleType>
        <xsd:restriction base="dms:Choice">
          <xsd:enumeration value="1"/>
          <xsd:enumeration value="2"/>
          <xsd:enumeration value="3"/>
          <xsd:enumeration value="4"/>
        </xsd:restriction>
      </xsd:simpleType>
    </xsd:element>
    <xsd:element name="Estimate_x0020_2" ma:index="5" nillable="true" ma:displayName="Estimate 2" ma:list="UserInfo" ma:internalName="Estimate_x0020_2" ma:showField="ImnNam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Est_x002e__x0020_Level_x0020_2" ma:index="6" nillable="true" ma:displayName="Est. Level 2" ma:default="1" ma:format="Dropdown" ma:internalName="Est_x002e__x0020_Level_x0020_2">
      <xsd:simpleType>
        <xsd:restriction base="dms:Choice">
          <xsd:enumeration value="1"/>
          <xsd:enumeration value="2"/>
          <xsd:enumeration value="3"/>
          <xsd:enumeration value="4"/>
        </xsd:restriction>
      </xsd:simpleType>
    </xsd:element>
    <xsd:element name="Remediated_x0020_by" ma:index="7" nillable="true" ma:displayName="Remediated by" ma:list="UserInfo" ma:internalName="Remediated_x0020_by" ma:showField="ImnNam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Actual_x0020_time_x0020_spent" ma:index="8" nillable="true" ma:displayName="Actual time spent" ma:internalName="Actual_x0020_time_x0020_spent">
      <xsd:simpleType>
        <xsd:restriction base="dms:Text">
          <xsd:maxLength value="255"/>
        </xsd:restriction>
      </xsd:simpleType>
    </xsd:element>
    <xsd:element name="Completed_x0020_on" ma:index="9" nillable="true" ma:displayName="Completed on" ma:format="DateOnly" ma:internalName="Completed_x0020_on">
      <xsd:simpleType>
        <xsd:restriction base="dms:DateTime"/>
      </xsd:simpleType>
    </xsd:element>
    <xsd:element name="Estimate_x0020_Notes" ma:index="10" nillable="true" ma:displayName="Estimate Notes" ma:internalName="Estimate_x0020_Notes">
      <xsd:simpleType>
        <xsd:restriction base="dms:Note"/>
      </xsd:simpleType>
    </xsd:element>
    <xsd:element name="Remediation_x0020_Notes" ma:index="11" nillable="true" ma:displayName="Remediation Notes" ma:internalName="Remediation_x0020_Notes">
      <xsd:simpleType>
        <xsd:restriction base="dms:Note"/>
      </xsd:simpleType>
    </xsd:element>
    <xsd:element name="_x0051_C1" ma:index="12" nillable="true" ma:displayName="QC1" ma:list="UserInfo" ma:internalName="_x0051_C1" ma:showField="ImnNam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_x0051_C2" ma:index="13" nillable="true" ma:displayName="QC2" ma:list="UserInfo" ma:internalName="_x0051_C2" ma:showField="ImnNam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QC_x0020_Completed_x0020_on" ma:index="14" nillable="true" ma:displayName="QC Completed on" ma:format="DateOnly" ma:internalName="QC_x0020_Completed_x0020_on">
      <xsd:simpleType>
        <xsd:restriction base="dms:DateTime"/>
      </xsd:simpleType>
    </xsd:element>
    <xsd:element name="QC_x0020_Notes" ma:index="15" nillable="true" ma:displayName="QC Notes" ma:internalName="QC_x0020_Notes">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18" ma:displayName="Content Type" ma:readOnly="true"/>
        <xsd:element ref="dc:title" minOccurs="0" maxOccurs="1" ma:index="2"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2.xml><?xml version="1.0" encoding="utf-8"?>
<p:properties xmlns:p="http://schemas.microsoft.com/office/2006/metadata/properties" xmlns:xsi="http://www.w3.org/2001/XMLSchema-instance">
  <documentManagement>
    <QC_x0020_Notes xmlns="ece3b8bb-3ba7-4e05-aa8b-0d2009ddb611" xsi:nil="true"/>
    <Estimate_x0020_Notes xmlns="ece3b8bb-3ba7-4e05-aa8b-0d2009ddb611">Had to fix the upper boarder into a group to appear in master slide instead of grouping on individual slides</Estimate_x0020_Notes>
    <Status xmlns="ece3b8bb-3ba7-4e05-aa8b-0d2009ddb611">Post</Status>
    <Estimate_x0020_1 xmlns="ece3b8bb-3ba7-4e05-aa8b-0d2009ddb611">
      <UserInfo>
        <DisplayName/>
        <AccountId xsi:nil="true"/>
        <AccountType/>
      </UserInfo>
    </Estimate_x0020_1>
    <Completed_x0020_on xmlns="ece3b8bb-3ba7-4e05-aa8b-0d2009ddb611">2011-06-22T04:00:00+00:00</Completed_x0020_on>
    <Est_x002e__x0020_Level_x0020_2 xmlns="ece3b8bb-3ba7-4e05-aa8b-0d2009ddb611">1</Est_x002e__x0020_Level_x0020_2>
    <Remediated_x0020_by xmlns="ece3b8bb-3ba7-4e05-aa8b-0d2009ddb611">
      <UserInfo>
        <DisplayName>Hendricks, Jennifer</DisplayName>
        <AccountId>37</AccountId>
        <AccountType/>
      </UserInfo>
    </Remediated_x0020_by>
    <Actual_x0020_time_x0020_spent xmlns="ece3b8bb-3ba7-4e05-aa8b-0d2009ddb611">30 mins</Actual_x0020_time_x0020_spent>
    <Estimate_x0020_2 xmlns="ece3b8bb-3ba7-4e05-aa8b-0d2009ddb611">
      <UserInfo>
        <DisplayName/>
        <AccountId xsi:nil="true"/>
        <AccountType/>
      </UserInfo>
    </Estimate_x0020_2>
    <Remediation_x0020_Notes xmlns="ece3b8bb-3ba7-4e05-aa8b-0d2009ddb611" xsi:nil="true"/>
    <QC_x0020_Completed_x0020_on xmlns="ece3b8bb-3ba7-4e05-aa8b-0d2009ddb611">2011-06-27T04:00:00+00:00</QC_x0020_Completed_x0020_on>
    <Est_x002e__x0020_Level_x0020_1 xmlns="ece3b8bb-3ba7-4e05-aa8b-0d2009ddb611">1</Est_x002e__x0020_Level_x0020_1>
    <_x0051_C2 xmlns="ece3b8bb-3ba7-4e05-aa8b-0d2009ddb611">
      <UserInfo>
        <DisplayName/>
        <AccountId xsi:nil="true"/>
        <AccountType/>
      </UserInfo>
    </_x0051_C2>
    <_x0051_C1 xmlns="ece3b8bb-3ba7-4e05-aa8b-0d2009ddb611">
      <UserInfo>
        <DisplayName>Kimball, Lisa</DisplayName>
        <AccountId>109</AccountId>
        <AccountType/>
      </UserInfo>
    </_x0051_C1>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19F4E511-0E53-4173-B826-EC60C8AB4D8F}"/>
</file>

<file path=customXml/itemProps2.xml><?xml version="1.0" encoding="utf-8"?>
<ds:datastoreItem xmlns:ds="http://schemas.openxmlformats.org/officeDocument/2006/customXml" ds:itemID="{57CE94E4-8990-4FA8-8301-C42B315A09F9}"/>
</file>

<file path=customXml/itemProps3.xml><?xml version="1.0" encoding="utf-8"?>
<ds:datastoreItem xmlns:ds="http://schemas.openxmlformats.org/officeDocument/2006/customXml" ds:itemID="{619F8FC6-9958-4F11-99A3-FE246594BD7C}"/>
</file>

<file path=docProps/app.xml><?xml version="1.0" encoding="utf-8"?>
<Properties xmlns="http://schemas.openxmlformats.org/officeDocument/2006/extended-properties" xmlns:vt="http://schemas.openxmlformats.org/officeDocument/2006/docPropsVTypes">
  <Template/>
  <TotalTime>645</TotalTime>
  <Words>725</Words>
  <Application>Microsoft Office PowerPoint</Application>
  <PresentationFormat>On-screen Show (4:3)</PresentationFormat>
  <Paragraphs>247</Paragraphs>
  <Slides>14</Slides>
  <Notes>9</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Office Theme</vt:lpstr>
      <vt:lpstr>Logistical Issues for          Medical Response</vt:lpstr>
      <vt:lpstr>Slide 2</vt:lpstr>
      <vt:lpstr>Slide 3</vt:lpstr>
      <vt:lpstr>Slide 4</vt:lpstr>
      <vt:lpstr>Slide 5</vt:lpstr>
      <vt:lpstr>NRC REGIONS </vt:lpstr>
      <vt:lpstr>New Nuclear Reactor Plants </vt:lpstr>
      <vt:lpstr>Slide 8</vt:lpstr>
      <vt:lpstr>Slide 9</vt:lpstr>
      <vt:lpstr>Slide 10</vt:lpstr>
      <vt:lpstr>Slide 11</vt:lpstr>
      <vt:lpstr>Slide 12</vt:lpstr>
      <vt:lpstr>Slide 13</vt:lpstr>
      <vt:lpstr>Slide 14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Logistical Issues for Medical Response</dc:title>
  <dc:subject>Logistical Issues for Medical Response</dc:subject>
  <dc:creator>PHREP</dc:creator>
  <cp:keywords>logistics; planning; nuclear power plants </cp:keywords>
  <cp:lastModifiedBy>kimballl</cp:lastModifiedBy>
  <cp:revision>47</cp:revision>
  <dcterms:created xsi:type="dcterms:W3CDTF">2011-03-05T23:25:47Z</dcterms:created>
  <dcterms:modified xsi:type="dcterms:W3CDTF">2011-06-27T17:47:38Z</dcterms:modified>
  <cp:contentType>Document</cp:contentTyp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0x0101001163397CDB191B4A817CBFC2DC2EA481</vt:lpwstr>
  </property>
  <property fmtid="{D5CDD505-2E9C-101B-9397-08002B2CF9AE}" pid="3" name="Order">
    <vt:r8>5000</vt:r8>
  </property>
  <property fmtid="{D5CDD505-2E9C-101B-9397-08002B2CF9AE}" pid="4" name="508">
    <vt:lpwstr>false</vt:lpwstr>
  </property>
</Properties>
</file>