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4"/>
  </p:sldMasterIdLst>
  <p:notesMasterIdLst>
    <p:notesMasterId r:id="rId58"/>
  </p:notesMasterIdLst>
  <p:handoutMasterIdLst>
    <p:handoutMasterId r:id="rId59"/>
  </p:handoutMasterIdLst>
  <p:sldIdLst>
    <p:sldId id="256" r:id="rId5"/>
    <p:sldId id="453" r:id="rId6"/>
    <p:sldId id="454" r:id="rId7"/>
    <p:sldId id="455" r:id="rId8"/>
    <p:sldId id="448" r:id="rId9"/>
    <p:sldId id="347" r:id="rId10"/>
    <p:sldId id="359" r:id="rId11"/>
    <p:sldId id="325" r:id="rId12"/>
    <p:sldId id="328" r:id="rId13"/>
    <p:sldId id="461" r:id="rId14"/>
    <p:sldId id="332" r:id="rId15"/>
    <p:sldId id="463" r:id="rId16"/>
    <p:sldId id="467" r:id="rId17"/>
    <p:sldId id="375" r:id="rId18"/>
    <p:sldId id="327" r:id="rId19"/>
    <p:sldId id="339" r:id="rId20"/>
    <p:sldId id="343" r:id="rId21"/>
    <p:sldId id="378" r:id="rId22"/>
    <p:sldId id="341" r:id="rId23"/>
    <p:sldId id="380" r:id="rId24"/>
    <p:sldId id="340" r:id="rId25"/>
    <p:sldId id="331" r:id="rId26"/>
    <p:sldId id="372" r:id="rId27"/>
    <p:sldId id="350" r:id="rId28"/>
    <p:sldId id="336" r:id="rId29"/>
    <p:sldId id="464" r:id="rId30"/>
    <p:sldId id="445" r:id="rId31"/>
    <p:sldId id="471" r:id="rId32"/>
    <p:sldId id="470" r:id="rId33"/>
    <p:sldId id="468" r:id="rId34"/>
    <p:sldId id="469" r:id="rId35"/>
    <p:sldId id="377" r:id="rId36"/>
    <p:sldId id="345" r:id="rId37"/>
    <p:sldId id="415" r:id="rId38"/>
    <p:sldId id="399" r:id="rId39"/>
    <p:sldId id="402" r:id="rId40"/>
    <p:sldId id="441" r:id="rId41"/>
    <p:sldId id="400" r:id="rId42"/>
    <p:sldId id="442" r:id="rId43"/>
    <p:sldId id="424" r:id="rId44"/>
    <p:sldId id="429" r:id="rId45"/>
    <p:sldId id="385" r:id="rId46"/>
    <p:sldId id="472" r:id="rId47"/>
    <p:sldId id="443" r:id="rId48"/>
    <p:sldId id="409" r:id="rId49"/>
    <p:sldId id="292" r:id="rId50"/>
    <p:sldId id="329" r:id="rId51"/>
    <p:sldId id="330" r:id="rId52"/>
    <p:sldId id="459" r:id="rId53"/>
    <p:sldId id="460" r:id="rId54"/>
    <p:sldId id="362" r:id="rId55"/>
    <p:sldId id="465" r:id="rId56"/>
    <p:sldId id="374" r:id="rId57"/>
  </p:sldIdLst>
  <p:sldSz cx="9144000" cy="6858000" type="screen4x3"/>
  <p:notesSz cx="7010400" cy="9296400"/>
  <p:defaultTextStyle>
    <a:defPPr>
      <a:defRPr lang="en-US"/>
    </a:defPPr>
    <a:lvl1pPr algn="l" rtl="0" eaLnBrk="0" fontAlgn="base" hangingPunct="0">
      <a:spcBef>
        <a:spcPct val="0"/>
      </a:spcBef>
      <a:spcAft>
        <a:spcPct val="0"/>
      </a:spcAft>
      <a:defRPr i="1"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i="1"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i="1"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i="1"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i="1" kern="1200">
        <a:solidFill>
          <a:schemeClr val="tx1"/>
        </a:solidFill>
        <a:latin typeface="Garamond" pitchFamily="18" charset="0"/>
        <a:ea typeface="+mn-ea"/>
        <a:cs typeface="+mn-cs"/>
      </a:defRPr>
    </a:lvl5pPr>
    <a:lvl6pPr marL="2286000" algn="l" defTabSz="914400" rtl="0" eaLnBrk="1" latinLnBrk="0" hangingPunct="1">
      <a:defRPr i="1" kern="1200">
        <a:solidFill>
          <a:schemeClr val="tx1"/>
        </a:solidFill>
        <a:latin typeface="Garamond" pitchFamily="18" charset="0"/>
        <a:ea typeface="+mn-ea"/>
        <a:cs typeface="+mn-cs"/>
      </a:defRPr>
    </a:lvl6pPr>
    <a:lvl7pPr marL="2743200" algn="l" defTabSz="914400" rtl="0" eaLnBrk="1" latinLnBrk="0" hangingPunct="1">
      <a:defRPr i="1" kern="1200">
        <a:solidFill>
          <a:schemeClr val="tx1"/>
        </a:solidFill>
        <a:latin typeface="Garamond" pitchFamily="18" charset="0"/>
        <a:ea typeface="+mn-ea"/>
        <a:cs typeface="+mn-cs"/>
      </a:defRPr>
    </a:lvl7pPr>
    <a:lvl8pPr marL="3200400" algn="l" defTabSz="914400" rtl="0" eaLnBrk="1" latinLnBrk="0" hangingPunct="1">
      <a:defRPr i="1" kern="1200">
        <a:solidFill>
          <a:schemeClr val="tx1"/>
        </a:solidFill>
        <a:latin typeface="Garamond" pitchFamily="18" charset="0"/>
        <a:ea typeface="+mn-ea"/>
        <a:cs typeface="+mn-cs"/>
      </a:defRPr>
    </a:lvl8pPr>
    <a:lvl9pPr marL="3657600" algn="l" defTabSz="914400" rtl="0" eaLnBrk="1" latinLnBrk="0" hangingPunct="1">
      <a:defRPr i="1"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99"/>
    <a:srgbClr val="FFFF00"/>
    <a:srgbClr val="FF00FF"/>
    <a:srgbClr val="00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53" autoAdjust="0"/>
    <p:restoredTop sz="86441" autoAdjust="0"/>
  </p:normalViewPr>
  <p:slideViewPr>
    <p:cSldViewPr>
      <p:cViewPr varScale="1">
        <p:scale>
          <a:sx n="15" d="100"/>
          <a:sy n="15" d="100"/>
        </p:scale>
        <p:origin x="-126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1" d="100"/>
        <a:sy n="91"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F97F992-9920-417B-BC82-95A8DAEBCA3E}" type="datetimeFigureOut">
              <a:rPr lang="en-US" smtClean="0"/>
              <a:pPr/>
              <a:t>5/18/2011</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DAEA687-3A6A-4407-A6E8-9BB78063C33D}"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7" rIns="93172" bIns="46587" rtlCol="0"/>
          <a:lstStyle>
            <a:lvl1pPr algn="r">
              <a:defRPr sz="1200"/>
            </a:lvl1pPr>
          </a:lstStyle>
          <a:p>
            <a:fld id="{A6BF4A3A-583C-486F-988D-A66620E03E40}" type="datetimeFigureOut">
              <a:rPr lang="en-US" smtClean="0"/>
              <a:pPr/>
              <a:t>5/18/2011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2" tIns="46587" rIns="93172" bIns="46587"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7" rIns="93172" bIns="465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7" rIns="93172"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7" rIns="93172" bIns="46587" rtlCol="0" anchor="b"/>
          <a:lstStyle>
            <a:lvl1pPr algn="r">
              <a:defRPr sz="1200"/>
            </a:lvl1pPr>
          </a:lstStyle>
          <a:p>
            <a:fld id="{E238C2C7-0C2E-4732-8339-9DD504B6309C}" type="slidenum">
              <a:rPr lang="en-US" smtClean="0"/>
              <a:pPr/>
              <a:t>‹#›</a:t>
            </a:fld>
            <a:endParaRPr lang="en-US" dirty="0"/>
          </a:p>
        </p:txBody>
      </p:sp>
    </p:spTree>
    <p:extLst>
      <p:ext uri="{BB962C8B-B14F-4D97-AF65-F5344CB8AC3E}">
        <p14:creationId xmlns:p14="http://schemas.microsoft.com/office/powerpoint/2010/main" xmlns="" val="495514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38C2C7-0C2E-4732-8339-9DD504B6309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xfrm>
            <a:off x="663576" y="4572002"/>
            <a:ext cx="5607050" cy="4183064"/>
          </a:xfrm>
          <a:noFill/>
          <a:ln/>
        </p:spPr>
        <p:txBody>
          <a:bodyPr/>
          <a:lstStyle/>
          <a:p>
            <a:pPr>
              <a:buFont typeface="Wingdings" pitchFamily="2" charset="2"/>
              <a:buChar char="q"/>
            </a:pPr>
            <a:r>
              <a:rPr lang="en-US" dirty="0" smtClean="0">
                <a:latin typeface="Arial" pitchFamily="34" charset="0"/>
              </a:rPr>
              <a:t> Radiation monitoring equipment can only be effective if used within the context of well defined radiation exposure limits.</a:t>
            </a:r>
          </a:p>
          <a:p>
            <a:pPr>
              <a:buFont typeface="Wingdings" pitchFamily="2" charset="2"/>
              <a:buChar char="q"/>
            </a:pPr>
            <a:r>
              <a:rPr lang="en-US" dirty="0" smtClean="0">
                <a:latin typeface="Arial" pitchFamily="34" charset="0"/>
              </a:rPr>
              <a:t> The Occupational Safety and Health Administration has set an enforceable legal limit of 50 mSv per year for radiation workers.  This is approximately 10x higher than the dose that one can expect from background radiation alone, as was pointed out by Dr. Miller.  This exposure limit will be most applicable to responders engaged in clean-up and recovery activities, or on the periphery of the acute response. </a:t>
            </a:r>
          </a:p>
          <a:p>
            <a:pPr>
              <a:buFont typeface="Wingdings" pitchFamily="2" charset="2"/>
              <a:buChar char="q"/>
            </a:pPr>
            <a:r>
              <a:rPr lang="en-US" dirty="0" smtClean="0">
                <a:latin typeface="Arial" pitchFamily="34" charset="0"/>
              </a:rPr>
              <a:t> For those responders involved in lifesaving activities in the higher radiation zones, more liberal exposures limits have been recommended.   The most commonly cited is that of the Environmental Protection Agency, which allows for up to 250 mSv total exposure for those responders specifically engaged in lifesaving activities.  </a:t>
            </a:r>
          </a:p>
        </p:txBody>
      </p:sp>
      <p:sp>
        <p:nvSpPr>
          <p:cNvPr id="12292" name="Slide Number Placeholder 3"/>
          <p:cNvSpPr>
            <a:spLocks noGrp="1"/>
          </p:cNvSpPr>
          <p:nvPr>
            <p:ph type="sldNum" sz="quarter" idx="5"/>
          </p:nvPr>
        </p:nvSpPr>
        <p:spPr>
          <a:noFill/>
        </p:spPr>
        <p:txBody>
          <a:bodyPr/>
          <a:lstStyle/>
          <a:p>
            <a:pPr defTabSz="930091"/>
            <a:fld id="{885C0DF0-D109-4D94-81B9-2F575B0C4DD8}" type="slidenum">
              <a:rPr lang="en-US" smtClean="0">
                <a:latin typeface="Arial" pitchFamily="34" charset="0"/>
              </a:rPr>
              <a:pPr defTabSz="930091"/>
              <a:t>12</a:t>
            </a:fld>
            <a:endParaRPr lang="en-US" dirty="0" smtClean="0">
              <a:latin typeface="Arial" pitchFamily="34" charset="0"/>
            </a:endParaRPr>
          </a:p>
        </p:txBody>
      </p:sp>
      <p:sp>
        <p:nvSpPr>
          <p:cNvPr id="7" name="Rectangle 2"/>
          <p:cNvSpPr>
            <a:spLocks noGrp="1" noChangeArrowheads="1"/>
          </p:cNvSpPr>
          <p:nvPr>
            <p:ph type="hdr" sz="quarter"/>
          </p:nvPr>
        </p:nvSpPr>
        <p:spPr bwMode="auto">
          <a:xfrm>
            <a:off x="1" y="8831262"/>
            <a:ext cx="5184774" cy="465138"/>
          </a:xfrm>
          <a:prstGeom prst="rect">
            <a:avLst/>
          </a:prstGeom>
          <a:noFill/>
          <a:ln w="9525">
            <a:noFill/>
            <a:miter lim="800000"/>
            <a:headEnd/>
            <a:tailEnd/>
          </a:ln>
          <a:effectLst/>
        </p:spPr>
        <p:txBody>
          <a:bodyPr vert="horz" wrap="square" lIns="93154" tIns="46580" rIns="93154" bIns="46580" numCol="1" anchor="t" anchorCtr="0" compatLnSpc="1">
            <a:prstTxWarp prst="textNoShape">
              <a:avLst/>
            </a:prstTxWarp>
          </a:bodyPr>
          <a:lstStyle>
            <a:lvl1pPr defTabSz="931643">
              <a:defRPr sz="1200">
                <a:latin typeface="Arial" charset="0"/>
              </a:defRPr>
            </a:lvl1pPr>
          </a:lstStyle>
          <a:p>
            <a:pPr>
              <a:defRPr/>
            </a:pPr>
            <a:r>
              <a:rPr lang="en-US" dirty="0" smtClean="0"/>
              <a:t>PHGR Radiological and Nuclear Preparedness  18 March 2010</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7EC0518-822B-4B6B-B5E6-EC1210741C86}" type="slidenum">
              <a:rPr lang="en-US"/>
              <a:pPr/>
              <a:t>14</a:t>
            </a:fld>
            <a:endParaRPr lang="en-US" dirty="0"/>
          </a:p>
        </p:txBody>
      </p:sp>
      <p:sp>
        <p:nvSpPr>
          <p:cNvPr id="279554" name="Rectangle 2"/>
          <p:cNvSpPr>
            <a:spLocks noGrp="1" noRot="1" noChangeAspect="1" noChangeArrowheads="1" noTextEdit="1"/>
          </p:cNvSpPr>
          <p:nvPr>
            <p:ph type="sldImg"/>
          </p:nvPr>
        </p:nvSpPr>
        <p:spPr>
          <a:xfrm>
            <a:off x="1184275" y="695325"/>
            <a:ext cx="4648200" cy="3486150"/>
          </a:xfrm>
          <a:ln/>
        </p:spPr>
      </p:sp>
      <p:sp>
        <p:nvSpPr>
          <p:cNvPr id="279555" name="Rectangle 3"/>
          <p:cNvSpPr>
            <a:spLocks noChangeArrowheads="1"/>
          </p:cNvSpPr>
          <p:nvPr/>
        </p:nvSpPr>
        <p:spPr bwMode="auto">
          <a:xfrm>
            <a:off x="924984" y="4414177"/>
            <a:ext cx="5160433" cy="4186608"/>
          </a:xfrm>
          <a:prstGeom prst="rect">
            <a:avLst/>
          </a:prstGeom>
          <a:noFill/>
          <a:ln w="12700">
            <a:noFill/>
            <a:miter lim="800000"/>
            <a:headEnd type="none" w="sm" len="sm"/>
            <a:tailEnd type="none" w="sm" len="sm"/>
          </a:ln>
          <a:effectLst/>
        </p:spPr>
        <p:txBody>
          <a:bodyPr lIns="92549" tIns="46274" rIns="92549" bIns="46274"/>
          <a:lstStyle/>
          <a:p>
            <a:pPr>
              <a:spcBef>
                <a:spcPct val="30000"/>
              </a:spcBef>
            </a:pPr>
            <a:endParaRPr lang="en-US" altLang="en-US" sz="1200" dirty="0"/>
          </a:p>
          <a:p>
            <a:pPr>
              <a:spcBef>
                <a:spcPct val="30000"/>
              </a:spcBef>
            </a:pPr>
            <a:r>
              <a:rPr lang="en-US" altLang="en-US" sz="1200" dirty="0"/>
              <a:t>_________________________________________________________</a:t>
            </a:r>
          </a:p>
          <a:p>
            <a:pPr>
              <a:spcBef>
                <a:spcPct val="30000"/>
              </a:spcBef>
            </a:pPr>
            <a:endParaRPr lang="en-US" altLang="en-US" sz="1200" dirty="0"/>
          </a:p>
          <a:p>
            <a:pPr>
              <a:spcBef>
                <a:spcPct val="30000"/>
              </a:spcBef>
            </a:pPr>
            <a:r>
              <a:rPr lang="en-US" altLang="en-US" sz="1200" dirty="0"/>
              <a:t>_________________________________________________________</a:t>
            </a:r>
          </a:p>
          <a:p>
            <a:pPr>
              <a:spcBef>
                <a:spcPct val="30000"/>
              </a:spcBef>
            </a:pPr>
            <a:endParaRPr lang="en-US" altLang="en-US" sz="1200" dirty="0"/>
          </a:p>
          <a:p>
            <a:pPr>
              <a:spcBef>
                <a:spcPct val="30000"/>
              </a:spcBef>
            </a:pPr>
            <a:r>
              <a:rPr lang="en-US" altLang="en-US" sz="1200" dirty="0"/>
              <a:t>_________________________________________________________</a:t>
            </a:r>
          </a:p>
          <a:p>
            <a:pPr>
              <a:spcBef>
                <a:spcPct val="30000"/>
              </a:spcBef>
            </a:pPr>
            <a:endParaRPr lang="en-US" altLang="en-US" sz="1200" dirty="0"/>
          </a:p>
          <a:p>
            <a:pPr>
              <a:spcBef>
                <a:spcPct val="30000"/>
              </a:spcBef>
            </a:pPr>
            <a:r>
              <a:rPr lang="en-US" altLang="en-US" sz="1200" dirty="0"/>
              <a:t>_________________________________________________________</a:t>
            </a:r>
          </a:p>
          <a:p>
            <a:pPr>
              <a:spcBef>
                <a:spcPct val="30000"/>
              </a:spcBef>
            </a:pPr>
            <a:endParaRPr lang="en-US" altLang="en-US" sz="1200" dirty="0"/>
          </a:p>
          <a:p>
            <a:pPr>
              <a:spcBef>
                <a:spcPct val="30000"/>
              </a:spcBef>
            </a:pPr>
            <a:r>
              <a:rPr lang="en-US" altLang="en-US" sz="1200" dirty="0"/>
              <a:t>_________________________________________________________</a:t>
            </a:r>
          </a:p>
          <a:p>
            <a:pPr>
              <a:spcBef>
                <a:spcPct val="30000"/>
              </a:spcBef>
            </a:pPr>
            <a:endParaRPr lang="en-US" altLang="en-US" sz="1200" dirty="0"/>
          </a:p>
          <a:p>
            <a:pPr>
              <a:spcBef>
                <a:spcPct val="30000"/>
              </a:spcBef>
            </a:pPr>
            <a:r>
              <a:rPr lang="en-US" altLang="en-US" sz="1200" dirty="0"/>
              <a:t>_________________________________________________________</a:t>
            </a:r>
          </a:p>
          <a:p>
            <a:pPr>
              <a:spcBef>
                <a:spcPct val="30000"/>
              </a:spcBef>
            </a:pPr>
            <a:endParaRPr lang="en-US" altLang="en-US" sz="1200" dirty="0"/>
          </a:p>
          <a:p>
            <a:pPr>
              <a:spcBef>
                <a:spcPct val="30000"/>
              </a:spcBef>
            </a:pPr>
            <a:r>
              <a:rPr lang="en-US" altLang="en-US" sz="1200" dirty="0"/>
              <a:t>_________________________________________________________</a:t>
            </a:r>
          </a:p>
          <a:p>
            <a:pPr>
              <a:spcBef>
                <a:spcPct val="30000"/>
              </a:spcBef>
            </a:pPr>
            <a:endParaRPr lang="en-US" altLang="en-US" sz="1200" dirty="0"/>
          </a:p>
          <a:p>
            <a:pPr>
              <a:spcBef>
                <a:spcPct val="30000"/>
              </a:spcBef>
            </a:pPr>
            <a:r>
              <a:rPr lang="en-US" altLang="en-US" sz="1200" dirty="0"/>
              <a:t>_________________________________________________________</a:t>
            </a:r>
          </a:p>
        </p:txBody>
      </p:sp>
      <p:sp>
        <p:nvSpPr>
          <p:cNvPr id="279556" name="Rectangle 4"/>
          <p:cNvSpPr>
            <a:spLocks noGrp="1" noChangeArrowheads="1"/>
          </p:cNvSpPr>
          <p:nvPr>
            <p:ph type="body" idx="1"/>
          </p:nvPr>
        </p:nvSpPr>
        <p:spPr>
          <a:xfrm>
            <a:off x="924984" y="4414177"/>
            <a:ext cx="5160433" cy="4186608"/>
          </a:xfrm>
        </p:spPr>
        <p:txBody>
          <a:bodyPr/>
          <a:lstStyle/>
          <a:p>
            <a:r>
              <a:rPr lang="en-US" dirty="0"/>
              <a:t>Point out that this the chance due to an acute exposure (hours, or few days) to the whole body, and not the accumulated dose over years (chronic dose). This is the risk of a fatal cancer, not the just the risk that the person develops cancer.</a:t>
            </a:r>
          </a:p>
          <a:p>
            <a:r>
              <a:rPr lang="en-US" dirty="0"/>
              <a:t>The 25,000 mrem dose is highlighted because that is the emergency response dose limit for lifesaving actions recommended by the Environmental Protection Agency (EPA). (These dose limits are discussed later in this lesson.)</a:t>
            </a:r>
          </a:p>
          <a:p>
            <a:r>
              <a:rPr lang="en-US" dirty="0"/>
              <a:t>This estimate predicts that a responder who receives the emergency dose limit of 25-rem during a rescue operation, has about a 2% extra chance of dying of cancer.  This person may get the cancer and die, for example 30 years from now and maybe not next year.</a:t>
            </a:r>
          </a:p>
          <a:p>
            <a:r>
              <a:rPr lang="en-US" dirty="0"/>
              <a:t>The rate of cancer deaths from all causes in the United States is about 20% of the deaths from all causes.  So in the example of a responder with a 25-rem acute dose, that person has about a 22% chance of dying of cancer </a:t>
            </a:r>
          </a:p>
          <a:p>
            <a:r>
              <a:rPr lang="en-US" dirty="0"/>
              <a:t>(20% from all causes + 2% from 25-rem dose = 25%)</a:t>
            </a:r>
          </a:p>
          <a:p>
            <a:endParaRPr lang="en-US" dirty="0"/>
          </a:p>
          <a:p>
            <a:r>
              <a:rPr lang="en-US" dirty="0"/>
              <a:t>Point out that people who receive massive doses of radiation more than 500 rem, are likely to die from the short-term effects of the radiation and not live long enough to develop cancer.</a:t>
            </a:r>
          </a:p>
          <a:p>
            <a:r>
              <a:rPr lang="en-US" dirty="0"/>
              <a:t>From the Biological Effects of Ionizing Radiation (BEIR) V report, there is an estimated 0.8% risk of dying of cancer per 10 R (10 rem) of gamma-ray dose.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E54AE9-BFD9-48C5-A580-9ECB9944D76C}" type="slidenum">
              <a:rPr lang="en-US"/>
              <a:pPr/>
              <a:t>16</a:t>
            </a:fld>
            <a:endParaRPr lang="en-US" dirty="0"/>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dirty="0"/>
              <a:t>In contrast to NCRP Report Number 138, the more recent NCRP Commentary Number Nineteen considers alarms and detectors from the point of view of a suspicious incident versus an incident with more certainty.  If you have an incident that is suspicious but is not yet confirmed to be a radiologic incident, the first emergency vehicles responding to that suspicious incident should be equipped with radiation monitoring instruments.  Those instruments should be able to alarm at ten milliroentgen per hour; which corresponds to the exposure rate at the outer perimeter.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FCF25B-DBA4-4205-9B63-DCA078FA2255}" type="slidenum">
              <a:rPr lang="en-US"/>
              <a:pPr/>
              <a:t>17</a:t>
            </a:fld>
            <a:endParaRPr lang="en-US" dirty="0"/>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r>
              <a:rPr lang="en-US" dirty="0"/>
              <a:t>I also said that the perimeters depend on surface contamination.  NCRP Commentary Number Nineteen recommends that first responders have simple tools to identify the presence of contamination -- that’s both on a ground surface and on personnel. I've mentioned 60,000 dpm per square centimeter for beta and gamma and 6,000 dpm per square centimeter for alpha as the amount of contamination these detectors must be able to measure, because those levels correspond to the outer perimeter.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58C191-A6A4-451E-AB92-45DE02837ECD}" type="slidenum">
              <a:rPr lang="en-US"/>
              <a:pPr/>
              <a:t>18</a:t>
            </a:fld>
            <a:endParaRPr lang="en-US" dirty="0"/>
          </a:p>
        </p:txBody>
      </p:sp>
      <p:sp>
        <p:nvSpPr>
          <p:cNvPr id="434178" name="Rectangle 2"/>
          <p:cNvSpPr>
            <a:spLocks noGrp="1" noRot="1" noChangeAspect="1" noChangeArrowheads="1" noTextEdit="1"/>
          </p:cNvSpPr>
          <p:nvPr>
            <p:ph type="sldImg"/>
          </p:nvPr>
        </p:nvSpPr>
        <p:spPr>
          <a:xfrm>
            <a:off x="1182688" y="698500"/>
            <a:ext cx="4648200" cy="3486150"/>
          </a:xfrm>
          <a:ln/>
        </p:spPr>
      </p:sp>
      <p:sp>
        <p:nvSpPr>
          <p:cNvPr id="434179" name="Rectangle 3"/>
          <p:cNvSpPr>
            <a:spLocks noGrp="1" noChangeArrowheads="1"/>
          </p:cNvSpPr>
          <p:nvPr>
            <p:ph type="body" idx="1"/>
          </p:nvPr>
        </p:nvSpPr>
        <p:spPr>
          <a:xfrm>
            <a:off x="933555" y="4416108"/>
            <a:ext cx="5143293" cy="4182427"/>
          </a:xfrm>
        </p:spPr>
        <p:txBody>
          <a:bodyPr/>
          <a:lstStyle/>
          <a:p>
            <a:r>
              <a:rPr lang="en-US" b="1" dirty="0"/>
              <a:t>Survey Meter - Purposes</a:t>
            </a:r>
            <a:endParaRPr lang="en-US" dirty="0"/>
          </a:p>
          <a:p>
            <a:r>
              <a:rPr lang="en-US" dirty="0"/>
              <a:t>Radiological instruments detect the interaction of radiation with matter.  They do not measure radiation directly, but, in general, measure the electrical charges resulting from the ionization of atoms inside the detector.  </a:t>
            </a:r>
          </a:p>
          <a:p>
            <a:r>
              <a:rPr lang="en-US" dirty="0"/>
              <a:t>A radiation survey meter is needed to: </a:t>
            </a:r>
          </a:p>
          <a:p>
            <a:r>
              <a:rPr lang="en-US" dirty="0"/>
              <a:t>Detect the presence of radioactive material</a:t>
            </a:r>
          </a:p>
          <a:p>
            <a:r>
              <a:rPr lang="en-US" dirty="0"/>
              <a:t>Measure the radiation levels (or dose rate)</a:t>
            </a:r>
          </a:p>
          <a:p>
            <a:r>
              <a:rPr lang="en-US" dirty="0"/>
              <a:t>Survey personnel to check them for radioactive contamination</a:t>
            </a:r>
            <a:endParaRPr lang="en-US" b="1" dirty="0"/>
          </a:p>
          <a:p>
            <a:r>
              <a:rPr lang="en-US" b="1" dirty="0"/>
              <a:t>Instructor note:</a:t>
            </a:r>
          </a:p>
          <a:p>
            <a:r>
              <a:rPr lang="en-US" b="1" dirty="0"/>
              <a:t>Mention that Awareness Level training does not qualify someone to perform these tasks with a radiation meter.  These require additional training above the Awareness Level.</a:t>
            </a:r>
            <a:endParaRPr lang="en-US" dirty="0"/>
          </a:p>
          <a:p>
            <a:r>
              <a:rPr lang="en-US" dirty="0"/>
              <a:t>There are two main types of radiation detection instruments, survey meters and dosimeters.</a:t>
            </a:r>
            <a:endParaRPr lang="en-US" b="1" dirty="0"/>
          </a:p>
          <a:p>
            <a:r>
              <a:rPr lang="en-US" b="1" dirty="0"/>
              <a:t/>
            </a:r>
            <a:br>
              <a:rPr lang="en-US" b="1" dirty="0"/>
            </a:br>
            <a:r>
              <a:rPr lang="en-US" b="1" dirty="0"/>
              <a:t>Survey Meters</a:t>
            </a:r>
            <a:endParaRPr lang="en-US" dirty="0"/>
          </a:p>
          <a:p>
            <a:r>
              <a:rPr lang="en-US" dirty="0"/>
              <a:t>Survey meters, or rate meters, measure the intensity of the field, which is called the exposure rate.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0B64B0-9BF5-41F4-8B7F-0E86118E9272}" type="slidenum">
              <a:rPr lang="en-US"/>
              <a:pPr/>
              <a:t>19</a:t>
            </a:fld>
            <a:endParaRPr lang="en-US" dirty="0"/>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r>
              <a:rPr lang="en-US" dirty="0"/>
              <a:t>For the initial radiation detection and measurement in a known radiologic or nuclear incident; the first or emergency responders should be equipped with unambiguously alarming personal radiation detectors. These need to alarm at 10 roentgens per hour, which corresponds to the inner perimete.  They also need to be able to alarm at 50 RADs cumulative absorbed dose, which corresponds to the decision dose we spoke about earlier.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B93500-FA3F-49E0-8E09-3222D5216B4C}" type="slidenum">
              <a:rPr lang="en-US"/>
              <a:pPr/>
              <a:t>20</a:t>
            </a:fld>
            <a:endParaRPr lang="en-US" dirty="0"/>
          </a:p>
        </p:txBody>
      </p:sp>
      <p:sp>
        <p:nvSpPr>
          <p:cNvPr id="436226" name="Rectangle 2"/>
          <p:cNvSpPr>
            <a:spLocks noGrp="1" noRot="1" noChangeAspect="1" noChangeArrowheads="1" noTextEdit="1"/>
          </p:cNvSpPr>
          <p:nvPr>
            <p:ph type="sldImg"/>
          </p:nvPr>
        </p:nvSpPr>
        <p:spPr>
          <a:xfrm>
            <a:off x="1184275" y="696913"/>
            <a:ext cx="4648200" cy="3486150"/>
          </a:xfrm>
          <a:ln/>
        </p:spPr>
      </p:sp>
      <p:sp>
        <p:nvSpPr>
          <p:cNvPr id="436227" name="Rectangle 3"/>
          <p:cNvSpPr>
            <a:spLocks noGrp="1" noChangeArrowheads="1"/>
          </p:cNvSpPr>
          <p:nvPr>
            <p:ph type="body" idx="1"/>
          </p:nvPr>
        </p:nvSpPr>
        <p:spPr>
          <a:xfrm>
            <a:off x="935144" y="4416108"/>
            <a:ext cx="5140112" cy="4184016"/>
          </a:xfrm>
        </p:spPr>
        <p:txBody>
          <a:bodyPr lIns="91932" tIns="45966" rIns="91932" bIns="45966"/>
          <a:lstStyle/>
          <a:p>
            <a:r>
              <a:rPr lang="en-US" b="1" dirty="0"/>
              <a:t>Dosimeter</a:t>
            </a:r>
            <a:endParaRPr lang="en-US" dirty="0"/>
          </a:p>
          <a:p>
            <a:r>
              <a:rPr lang="en-US" dirty="0"/>
              <a:t>A dosimeter measures the radiation dose that a person received.  These help emergency responders prevent overexposure to radiation, because you cannot rely on any biological symptoms to tell you that you are nearing the maximum dose allowed.</a:t>
            </a:r>
          </a:p>
          <a:p>
            <a:r>
              <a:rPr lang="en-US" dirty="0"/>
              <a:t>A dosimeter is like the odometer in a car, which measures the accumulated distance traveled in miles.  A dosimeter measures the accumulated radiation dose in millirems.</a:t>
            </a:r>
          </a:p>
          <a:p>
            <a:r>
              <a:rPr lang="en-US" dirty="0"/>
              <a:t>Every responder who is working at a radiological or nuclear incident should request a dosimeter if they are available.  Even the personnel who will only work in the cold zone (uncontaminated zone) should request one because they can be used to show that personnel did not receive a radiation dose during the incident.</a:t>
            </a:r>
            <a:endParaRPr lang="en-US" b="1" dirty="0"/>
          </a:p>
          <a:p>
            <a:r>
              <a:rPr lang="en-US" b="1" dirty="0"/>
              <a:t>Instructor note:</a:t>
            </a:r>
          </a:p>
          <a:p>
            <a:r>
              <a:rPr lang="en-US" b="1" dirty="0"/>
              <a:t>The three dosimeters shown (top to bottom) are the self-reading dosimeter (SRD) that you hold up to the light to read the scale, the thermoluminescent dosimeter (TLD) which is accurate but must be sent to a lab to be read, and an electronic dosimeter which can display the dose reading on the electronic display and can also alarm when a preset dose is reached.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5C8E50-E5C9-4810-A843-9A42E7A8F85E}" type="slidenum">
              <a:rPr lang="en-US"/>
              <a:pPr/>
              <a:t>21</a:t>
            </a:fld>
            <a:endParaRPr lang="en-US" dirty="0"/>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r>
              <a:rPr lang="en-US" dirty="0"/>
              <a:t>Examples of instruments that could serve that purpose, and are also small enough to be carried on a emergency responders person, are shown here.  This slide shows both credit card sized detectors and pager sized detectors.  What's important here, is that they have a direct numerical read out.  It's not just a light that turns on or turns a different color, but there's actually a numerical readout of exposure or dose or exposure rate or dose rate.  These types of detectors are ideal for a suspicious incident.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4DF3CA-173A-4303-BC3B-2B476117F3B2}" type="slidenum">
              <a:rPr lang="en-US"/>
              <a:pPr/>
              <a:t>23</a:t>
            </a:fld>
            <a:endParaRPr lang="en-US" dirty="0"/>
          </a:p>
        </p:txBody>
      </p:sp>
      <p:sp>
        <p:nvSpPr>
          <p:cNvPr id="290818" name="Rectangle 2"/>
          <p:cNvSpPr>
            <a:spLocks noGrp="1" noRot="1" noChangeAspect="1" noChangeArrowheads="1" noTextEdit="1"/>
          </p:cNvSpPr>
          <p:nvPr>
            <p:ph type="sldImg"/>
          </p:nvPr>
        </p:nvSpPr>
        <p:spPr>
          <a:xfrm>
            <a:off x="1184275" y="695325"/>
            <a:ext cx="4648200" cy="3486150"/>
          </a:xfrm>
          <a:ln/>
        </p:spPr>
      </p:sp>
      <p:sp>
        <p:nvSpPr>
          <p:cNvPr id="290819" name="Rectangle 3"/>
          <p:cNvSpPr>
            <a:spLocks noChangeArrowheads="1"/>
          </p:cNvSpPr>
          <p:nvPr/>
        </p:nvSpPr>
        <p:spPr bwMode="auto">
          <a:xfrm>
            <a:off x="924984" y="4414177"/>
            <a:ext cx="5160433" cy="4186608"/>
          </a:xfrm>
          <a:prstGeom prst="rect">
            <a:avLst/>
          </a:prstGeom>
          <a:noFill/>
          <a:ln w="12700">
            <a:noFill/>
            <a:miter lim="800000"/>
            <a:headEnd type="none" w="sm" len="sm"/>
            <a:tailEnd type="none" w="sm" len="sm"/>
          </a:ln>
          <a:effectLst/>
        </p:spPr>
        <p:txBody>
          <a:bodyPr lIns="92549" tIns="46274" rIns="92549" bIns="46274"/>
          <a:lstStyle/>
          <a:p>
            <a:pPr>
              <a:spcBef>
                <a:spcPct val="30000"/>
              </a:spcBef>
            </a:pPr>
            <a:endParaRPr lang="en-US" altLang="en-US" sz="1200" dirty="0"/>
          </a:p>
          <a:p>
            <a:pPr>
              <a:spcBef>
                <a:spcPct val="30000"/>
              </a:spcBef>
            </a:pPr>
            <a:r>
              <a:rPr lang="en-US" altLang="en-US" sz="1200" dirty="0"/>
              <a:t>_________________________________________________________</a:t>
            </a:r>
          </a:p>
          <a:p>
            <a:pPr>
              <a:spcBef>
                <a:spcPct val="30000"/>
              </a:spcBef>
            </a:pPr>
            <a:endParaRPr lang="en-US" altLang="en-US" sz="1200" dirty="0"/>
          </a:p>
          <a:p>
            <a:pPr>
              <a:spcBef>
                <a:spcPct val="30000"/>
              </a:spcBef>
            </a:pPr>
            <a:r>
              <a:rPr lang="en-US" altLang="en-US" sz="1200" dirty="0"/>
              <a:t>_________________________________________________________</a:t>
            </a:r>
          </a:p>
          <a:p>
            <a:pPr>
              <a:spcBef>
                <a:spcPct val="30000"/>
              </a:spcBef>
            </a:pPr>
            <a:endParaRPr lang="en-US" altLang="en-US" sz="1200" dirty="0"/>
          </a:p>
          <a:p>
            <a:pPr>
              <a:spcBef>
                <a:spcPct val="30000"/>
              </a:spcBef>
            </a:pPr>
            <a:r>
              <a:rPr lang="en-US" altLang="en-US" sz="1200" dirty="0"/>
              <a:t>_________________________________________________________</a:t>
            </a:r>
          </a:p>
          <a:p>
            <a:pPr>
              <a:spcBef>
                <a:spcPct val="30000"/>
              </a:spcBef>
            </a:pPr>
            <a:endParaRPr lang="en-US" altLang="en-US" sz="1200" dirty="0"/>
          </a:p>
          <a:p>
            <a:pPr>
              <a:spcBef>
                <a:spcPct val="30000"/>
              </a:spcBef>
            </a:pPr>
            <a:r>
              <a:rPr lang="en-US" altLang="en-US" sz="1200" dirty="0"/>
              <a:t>_________________________________________________________</a:t>
            </a:r>
          </a:p>
          <a:p>
            <a:pPr>
              <a:spcBef>
                <a:spcPct val="30000"/>
              </a:spcBef>
            </a:pPr>
            <a:endParaRPr lang="en-US" altLang="en-US" sz="1200" dirty="0"/>
          </a:p>
          <a:p>
            <a:pPr>
              <a:spcBef>
                <a:spcPct val="30000"/>
              </a:spcBef>
            </a:pPr>
            <a:r>
              <a:rPr lang="en-US" altLang="en-US" sz="1200" dirty="0"/>
              <a:t>_________________________________________________________</a:t>
            </a:r>
          </a:p>
          <a:p>
            <a:pPr>
              <a:spcBef>
                <a:spcPct val="30000"/>
              </a:spcBef>
            </a:pPr>
            <a:endParaRPr lang="en-US" altLang="en-US" sz="1200" dirty="0"/>
          </a:p>
          <a:p>
            <a:pPr>
              <a:spcBef>
                <a:spcPct val="30000"/>
              </a:spcBef>
            </a:pPr>
            <a:r>
              <a:rPr lang="en-US" altLang="en-US" sz="1200" dirty="0"/>
              <a:t>_________________________________________________________</a:t>
            </a:r>
          </a:p>
          <a:p>
            <a:pPr>
              <a:spcBef>
                <a:spcPct val="30000"/>
              </a:spcBef>
            </a:pPr>
            <a:endParaRPr lang="en-US" altLang="en-US" sz="1200" dirty="0"/>
          </a:p>
          <a:p>
            <a:pPr>
              <a:spcBef>
                <a:spcPct val="30000"/>
              </a:spcBef>
            </a:pPr>
            <a:r>
              <a:rPr lang="en-US" altLang="en-US" sz="1200" dirty="0"/>
              <a:t>_________________________________________________________</a:t>
            </a:r>
          </a:p>
          <a:p>
            <a:pPr>
              <a:spcBef>
                <a:spcPct val="30000"/>
              </a:spcBef>
            </a:pPr>
            <a:endParaRPr lang="en-US" altLang="en-US" sz="1200" dirty="0"/>
          </a:p>
          <a:p>
            <a:pPr>
              <a:spcBef>
                <a:spcPct val="30000"/>
              </a:spcBef>
            </a:pPr>
            <a:r>
              <a:rPr lang="en-US" altLang="en-US" sz="1200" dirty="0"/>
              <a:t>_________________________________________________________</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pPr defTabSz="930540"/>
            <a:fld id="{FEF21050-6576-4BDD-B5D9-ABE210400A7D}" type="slidenum">
              <a:rPr lang="en-US" smtClean="0"/>
              <a:pPr defTabSz="930540"/>
              <a:t>2</a:t>
            </a:fld>
            <a:endParaRPr lang="en-US" dirty="0" smtClean="0"/>
          </a:p>
        </p:txBody>
      </p:sp>
      <p:sp>
        <p:nvSpPr>
          <p:cNvPr id="10243" name="Rectangle 7"/>
          <p:cNvSpPr txBox="1">
            <a:spLocks noGrp="1" noChangeArrowheads="1"/>
          </p:cNvSpPr>
          <p:nvPr/>
        </p:nvSpPr>
        <p:spPr bwMode="auto">
          <a:xfrm>
            <a:off x="3969878" y="8829531"/>
            <a:ext cx="3038944" cy="465295"/>
          </a:xfrm>
          <a:prstGeom prst="rect">
            <a:avLst/>
          </a:prstGeom>
          <a:noFill/>
          <a:ln w="9525">
            <a:noFill/>
            <a:miter lim="800000"/>
            <a:headEnd/>
            <a:tailEnd/>
          </a:ln>
        </p:spPr>
        <p:txBody>
          <a:bodyPr lIns="93154" tIns="46580" rIns="93154" bIns="46580" anchor="b"/>
          <a:lstStyle/>
          <a:p>
            <a:pPr algn="r" defTabSz="930540"/>
            <a:fld id="{1B2492D4-2FE6-42ED-AFCD-3C4684FD6AEB}" type="slidenum">
              <a:rPr lang="en-US" sz="1200"/>
              <a:pPr algn="r" defTabSz="930540"/>
              <a:t>2</a:t>
            </a:fld>
            <a:endParaRPr lang="en-US" sz="1200" dirty="0"/>
          </a:p>
        </p:txBody>
      </p:sp>
      <p:sp>
        <p:nvSpPr>
          <p:cNvPr id="10244" name="Rectangle 2"/>
          <p:cNvSpPr>
            <a:spLocks noGrp="1" noRot="1" noChangeAspect="1" noChangeArrowheads="1" noTextEdit="1"/>
          </p:cNvSpPr>
          <p:nvPr>
            <p:ph type="sldImg"/>
          </p:nvPr>
        </p:nvSpPr>
        <p:spPr>
          <a:ln/>
        </p:spPr>
      </p:sp>
      <p:sp>
        <p:nvSpPr>
          <p:cNvPr id="10245" name="Rectangle 3"/>
          <p:cNvSpPr>
            <a:spLocks noGrp="1" noChangeArrowheads="1"/>
          </p:cNvSpPr>
          <p:nvPr>
            <p:ph type="body" idx="1"/>
          </p:nvPr>
        </p:nvSpPr>
        <p:spPr>
          <a:xfrm>
            <a:off x="664278" y="4572495"/>
            <a:ext cx="5606110" cy="4182907"/>
          </a:xfrm>
          <a:noFill/>
          <a:ln/>
        </p:spPr>
        <p:txBody>
          <a:bodyPr/>
          <a:lstStyle/>
          <a:p>
            <a:pPr eaLnBrk="1" hangingPunct="1">
              <a:buFont typeface="Wingdings" pitchFamily="2" charset="2"/>
              <a:buChar char="q"/>
            </a:pPr>
            <a:r>
              <a:rPr lang="en-US" dirty="0" smtClean="0">
                <a:solidFill>
                  <a:srgbClr val="002060"/>
                </a:solidFill>
              </a:rPr>
              <a:t> </a:t>
            </a:r>
            <a:r>
              <a:rPr lang="en-US" dirty="0" smtClean="0"/>
              <a:t>Both real-life events and possible scenarios justify public health preparedness for radiological or nuclear events.</a:t>
            </a:r>
          </a:p>
          <a:p>
            <a:pPr eaLnBrk="1" hangingPunct="1">
              <a:buFont typeface="Wingdings" pitchFamily="2" charset="2"/>
              <a:buChar char="q"/>
            </a:pPr>
            <a:r>
              <a:rPr lang="en-US" dirty="0" smtClean="0"/>
              <a:t> Sources of radiation used in health care or other industries can be lost or misused. The story of criminal use of Polonium 210 in London is a prominent example.  </a:t>
            </a:r>
            <a:endParaRPr lang="en-US" strike="sngStrike" dirty="0" smtClean="0"/>
          </a:p>
          <a:p>
            <a:pPr eaLnBrk="1" hangingPunct="1">
              <a:buFont typeface="Wingdings" pitchFamily="2" charset="2"/>
              <a:buChar char="q"/>
            </a:pPr>
            <a:r>
              <a:rPr lang="en-US" dirty="0" smtClean="0"/>
              <a:t> Accidents in the radiation industry, such Chernobyl and Three Mile Island, require public health response.</a:t>
            </a:r>
          </a:p>
          <a:p>
            <a:pPr eaLnBrk="1" hangingPunct="1">
              <a:buFont typeface="Wingdings" pitchFamily="2" charset="2"/>
              <a:buChar char="q"/>
            </a:pPr>
            <a:r>
              <a:rPr lang="en-US" dirty="0" smtClean="0"/>
              <a:t> Radiological terrorism could involve the use of a radiological dispersal device  or RDD – a device using conventional explosives to disperse radioactive materials. This could expose people to radiation and would contaminate the areas where they work and live.  </a:t>
            </a:r>
          </a:p>
          <a:p>
            <a:pPr eaLnBrk="1" hangingPunct="1">
              <a:buFont typeface="Wingdings" pitchFamily="2" charset="2"/>
              <a:buChar char="q"/>
            </a:pPr>
            <a:r>
              <a:rPr lang="en-US" dirty="0" smtClean="0"/>
              <a:t> The most devastating consequences would result from terrorist detonation of an improvised nuclear device or IND.</a:t>
            </a:r>
          </a:p>
          <a:p>
            <a:pPr eaLnBrk="1" hangingPunct="1">
              <a:buFont typeface="Wingdings" pitchFamily="2" charset="2"/>
              <a:buChar char="q"/>
            </a:pPr>
            <a:endParaRPr lang="en-US" dirty="0" smtClean="0"/>
          </a:p>
        </p:txBody>
      </p:sp>
      <p:sp>
        <p:nvSpPr>
          <p:cNvPr id="8" name="Rectangle 2"/>
          <p:cNvSpPr>
            <a:spLocks noGrp="1" noChangeArrowheads="1"/>
          </p:cNvSpPr>
          <p:nvPr>
            <p:ph type="hdr" sz="quarter"/>
          </p:nvPr>
        </p:nvSpPr>
        <p:spPr bwMode="auto">
          <a:xfrm>
            <a:off x="1" y="8831262"/>
            <a:ext cx="5184774" cy="465138"/>
          </a:xfrm>
          <a:prstGeom prst="rect">
            <a:avLst/>
          </a:prstGeom>
          <a:noFill/>
          <a:ln w="9525">
            <a:noFill/>
            <a:miter lim="800000"/>
            <a:headEnd/>
            <a:tailEnd/>
          </a:ln>
          <a:effectLst/>
        </p:spPr>
        <p:txBody>
          <a:bodyPr vert="horz" wrap="square" lIns="93154" tIns="46580" rIns="93154" bIns="46580" numCol="1" anchor="t" anchorCtr="0" compatLnSpc="1">
            <a:prstTxWarp prst="textNoShape">
              <a:avLst/>
            </a:prstTxWarp>
          </a:bodyPr>
          <a:lstStyle>
            <a:lvl1pPr defTabSz="931643">
              <a:defRPr sz="1200">
                <a:latin typeface="Arial" charset="0"/>
              </a:defRPr>
            </a:lvl1pPr>
          </a:lstStyle>
          <a:p>
            <a:pPr>
              <a:defRPr/>
            </a:pPr>
            <a:r>
              <a:rPr lang="en-US" dirty="0" smtClean="0"/>
              <a:t>PHGR Radiological and Nuclear Preparedness  18 March 2010</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717F77-DE95-4254-8FEF-46DF7C751931}" type="slidenum">
              <a:rPr lang="en-US"/>
              <a:pPr/>
              <a:t>24</a:t>
            </a:fld>
            <a:endParaRPr lang="en-US" dirty="0"/>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r>
              <a:rPr lang="en-US" dirty="0"/>
              <a:t>For victims -- and first responders who we want to prevent from becoming victims, the earliest clinical signs of acute radiation syndrome, the prodromal syndrome,  are nausea and vomiting. If you have victims or first responders who are nauseous and/or vomiting, that’s a bad sign -- and they need to be taken away from the site. They need to be especially removed from the inner perimeter.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89ACE6-446D-42EA-9EEB-E9C5C95DA2CF}" type="slidenum">
              <a:rPr lang="en-US"/>
              <a:pPr/>
              <a:t>25</a:t>
            </a:fld>
            <a:endParaRPr lang="en-US" dirty="0"/>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r>
              <a:rPr lang="en-US" dirty="0"/>
              <a:t>Now, if I have an inner perimeter and an outer perimeter, and emergency or first responders are working within that inner perimeter to address the event and to aid victims, they will be accumulating radiation dose. Those outer and inner perimeters are based on an exposure rate. But the biologic effects we've discussed depend on total or cumulative exposure or dose. So, NCRP Commentary Number Nineteen recommends a decision dose. The recommendation is 50 RADs total to an emergency responder.  We call it a decision dose because it triggers a decision on whether to withdraw a emergency responder from within or near the inner perimeter during the early phase of response.  And it triggers a decision on whether to withdraw a emergency responder from within the outer perimeter after prolonged activities.  So, the perimeters are based on an exposure rate, but the decision dose is based on a total or cumulative dose to any emergency or first responder. </a:t>
            </a:r>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xfrm>
            <a:off x="663576" y="4306888"/>
            <a:ext cx="5607050" cy="4183063"/>
          </a:xfrm>
          <a:noFill/>
          <a:ln/>
        </p:spPr>
        <p:txBody>
          <a:bodyPr/>
          <a:lstStyle/>
          <a:p>
            <a:pPr>
              <a:buFont typeface="Wingdings" pitchFamily="2" charset="2"/>
              <a:buNone/>
            </a:pPr>
            <a:endParaRPr lang="en-US" dirty="0" smtClean="0">
              <a:latin typeface="Arial" pitchFamily="34" charset="0"/>
            </a:endParaRPr>
          </a:p>
          <a:p>
            <a:pPr>
              <a:buFont typeface="Wingdings" pitchFamily="2" charset="2"/>
              <a:buChar char="q"/>
            </a:pPr>
            <a:r>
              <a:rPr lang="en-US" dirty="0" smtClean="0">
                <a:latin typeface="Arial" pitchFamily="34" charset="0"/>
              </a:rPr>
              <a:t> Personal Protective equipment, or PPE, is the third crucial component of worker safety and health.  While this equipment can not protect against direct external radiation, it can serve to protect the responder from radiological contamination, which is both an internal and external hazard.</a:t>
            </a:r>
          </a:p>
          <a:p>
            <a:pPr>
              <a:buFont typeface="Wingdings" pitchFamily="2" charset="2"/>
              <a:buChar char="q"/>
            </a:pPr>
            <a:r>
              <a:rPr lang="en-US" dirty="0" smtClean="0">
                <a:latin typeface="Arial" pitchFamily="34" charset="0"/>
              </a:rPr>
              <a:t> The need for such equipment will vary depending on the type of radiological or nuclear event.   NIOSH, as well as other organizations, have prepared guidance documents to help in the selection of appropriate PPE for radioactive environments.</a:t>
            </a:r>
          </a:p>
        </p:txBody>
      </p:sp>
      <p:sp>
        <p:nvSpPr>
          <p:cNvPr id="13316" name="Slide Number Placeholder 3"/>
          <p:cNvSpPr>
            <a:spLocks noGrp="1"/>
          </p:cNvSpPr>
          <p:nvPr>
            <p:ph type="sldNum" sz="quarter" idx="5"/>
          </p:nvPr>
        </p:nvSpPr>
        <p:spPr>
          <a:noFill/>
        </p:spPr>
        <p:txBody>
          <a:bodyPr/>
          <a:lstStyle/>
          <a:p>
            <a:pPr defTabSz="930091"/>
            <a:fld id="{F13BC998-EC5D-45AF-B33D-A08E8F298B19}" type="slidenum">
              <a:rPr lang="en-US" smtClean="0">
                <a:latin typeface="Arial" pitchFamily="34" charset="0"/>
              </a:rPr>
              <a:pPr defTabSz="930091"/>
              <a:t>26</a:t>
            </a:fld>
            <a:endParaRPr lang="en-US" dirty="0" smtClean="0">
              <a:latin typeface="Arial" pitchFamily="34" charset="0"/>
            </a:endParaRPr>
          </a:p>
        </p:txBody>
      </p:sp>
      <p:sp>
        <p:nvSpPr>
          <p:cNvPr id="7" name="Rectangle 2"/>
          <p:cNvSpPr>
            <a:spLocks noGrp="1" noChangeArrowheads="1"/>
          </p:cNvSpPr>
          <p:nvPr>
            <p:ph type="hdr" sz="quarter"/>
          </p:nvPr>
        </p:nvSpPr>
        <p:spPr bwMode="auto">
          <a:xfrm>
            <a:off x="1" y="8831262"/>
            <a:ext cx="5184774" cy="465138"/>
          </a:xfrm>
          <a:prstGeom prst="rect">
            <a:avLst/>
          </a:prstGeom>
          <a:noFill/>
          <a:ln w="9525">
            <a:noFill/>
            <a:miter lim="800000"/>
            <a:headEnd/>
            <a:tailEnd/>
          </a:ln>
          <a:effectLst/>
        </p:spPr>
        <p:txBody>
          <a:bodyPr vert="horz" wrap="square" lIns="93154" tIns="46580" rIns="93154" bIns="46580" numCol="1" anchor="t" anchorCtr="0" compatLnSpc="1">
            <a:prstTxWarp prst="textNoShape">
              <a:avLst/>
            </a:prstTxWarp>
          </a:bodyPr>
          <a:lstStyle>
            <a:lvl1pPr defTabSz="931643">
              <a:defRPr sz="1200">
                <a:latin typeface="Arial" charset="0"/>
              </a:defRPr>
            </a:lvl1pPr>
          </a:lstStyle>
          <a:p>
            <a:pPr>
              <a:defRPr/>
            </a:pPr>
            <a:r>
              <a:rPr lang="en-US" dirty="0" smtClean="0"/>
              <a:t>PHGR Radiological and Nuclear Preparedness  18 March 2010</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extLst/>
        </p:spPr>
        <p:txBody>
          <a:bodyPr/>
          <a:lstStyle>
            <a:lvl1pPr defTabSz="930844" eaLnBrk="0" hangingPunct="0">
              <a:defRPr sz="2400">
                <a:solidFill>
                  <a:schemeClr val="tx1"/>
                </a:solidFill>
                <a:latin typeface="Times New Roman" pitchFamily="18" charset="0"/>
                <a:ea typeface="MS PGothic" pitchFamily="34" charset="-128"/>
              </a:defRPr>
            </a:lvl1pPr>
            <a:lvl2pPr marL="734629" indent="-282550" defTabSz="930844" eaLnBrk="0" hangingPunct="0">
              <a:defRPr sz="2400">
                <a:solidFill>
                  <a:schemeClr val="tx1"/>
                </a:solidFill>
                <a:latin typeface="Times New Roman" pitchFamily="18" charset="0"/>
                <a:ea typeface="MS PGothic" pitchFamily="34" charset="-128"/>
              </a:defRPr>
            </a:lvl2pPr>
            <a:lvl3pPr marL="1130198" indent="-226040" defTabSz="930844" eaLnBrk="0" hangingPunct="0">
              <a:defRPr sz="2400">
                <a:solidFill>
                  <a:schemeClr val="tx1"/>
                </a:solidFill>
                <a:latin typeface="Times New Roman" pitchFamily="18" charset="0"/>
                <a:ea typeface="MS PGothic" pitchFamily="34" charset="-128"/>
              </a:defRPr>
            </a:lvl3pPr>
            <a:lvl4pPr marL="1582278" indent="-226040" defTabSz="930844" eaLnBrk="0" hangingPunct="0">
              <a:defRPr sz="2400">
                <a:solidFill>
                  <a:schemeClr val="tx1"/>
                </a:solidFill>
                <a:latin typeface="Times New Roman" pitchFamily="18" charset="0"/>
                <a:ea typeface="MS PGothic" pitchFamily="34" charset="-128"/>
              </a:defRPr>
            </a:lvl4pPr>
            <a:lvl5pPr marL="2034357" indent="-226040" defTabSz="930844" eaLnBrk="0" hangingPunct="0">
              <a:defRPr sz="2400">
                <a:solidFill>
                  <a:schemeClr val="tx1"/>
                </a:solidFill>
                <a:latin typeface="Times New Roman" pitchFamily="18" charset="0"/>
                <a:ea typeface="MS PGothic" pitchFamily="34" charset="-128"/>
              </a:defRPr>
            </a:lvl5pPr>
            <a:lvl6pPr marL="2486436" indent="-226040" defTabSz="930844"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38516" indent="-226040" defTabSz="930844"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390595" indent="-226040" defTabSz="930844"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42675" indent="-226040" defTabSz="930844"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fld id="{16B87BB5-3F4C-4CF6-A96F-1E0C59BB57D0}" type="slidenum">
              <a:rPr lang="en-US" sz="1200" smtClean="0">
                <a:latin typeface="Arial" charset="0"/>
              </a:rPr>
              <a:pPr eaLnBrk="1" hangingPunct="1">
                <a:defRPr/>
              </a:pPr>
              <a:t>28</a:t>
            </a:fld>
            <a:endParaRPr lang="en-US" sz="1200" dirty="0" smtClean="0">
              <a:latin typeface="Arial" charset="0"/>
            </a:endParaRPr>
          </a:p>
        </p:txBody>
      </p:sp>
      <p:sp>
        <p:nvSpPr>
          <p:cNvPr id="44034" name="Rectangle 2"/>
          <p:cNvSpPr>
            <a:spLocks noGrp="1" noRot="1" noChangeAspect="1" noChangeArrowheads="1" noTextEdit="1"/>
          </p:cNvSpPr>
          <p:nvPr>
            <p:ph type="sldImg"/>
          </p:nvPr>
        </p:nvSpPr>
        <p:spPr>
          <a:xfrm>
            <a:off x="1184275" y="698500"/>
            <a:ext cx="4645025" cy="3484563"/>
          </a:xfrm>
          <a:ln/>
        </p:spPr>
      </p:sp>
      <p:sp>
        <p:nvSpPr>
          <p:cNvPr id="44035" name="Rectangle 3"/>
          <p:cNvSpPr>
            <a:spLocks noGrp="1" noChangeArrowheads="1"/>
          </p:cNvSpPr>
          <p:nvPr>
            <p:ph type="body" idx="1"/>
          </p:nvPr>
        </p:nvSpPr>
        <p:spPr>
          <a:xfrm>
            <a:off x="701980" y="4415555"/>
            <a:ext cx="5606440" cy="4182908"/>
          </a:xfrm>
          <a:noFill/>
          <a:ln/>
        </p:spPr>
        <p:txBody>
          <a:bodyPr/>
          <a:lstStyle/>
          <a:p>
            <a:pPr eaLnBrk="1" hangingPunct="1"/>
            <a:endParaRPr lang="en-US" smtClean="0">
              <a:latin typeface="Arial" pitchFamily="34" charset="0"/>
              <a:ea typeface="MS PGothic"/>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ChangeArrowheads="1" noTextEdit="1"/>
          </p:cNvSpPr>
          <p:nvPr>
            <p:ph type="sldImg"/>
          </p:nvPr>
        </p:nvSpPr>
        <p:spPr>
          <a:ln cap="flat"/>
        </p:spPr>
      </p:sp>
      <p:sp>
        <p:nvSpPr>
          <p:cNvPr id="243715" name="Rectangle 3"/>
          <p:cNvSpPr>
            <a:spLocks noGrp="1" noChangeArrowheads="1"/>
          </p:cNvSpPr>
          <p:nvPr>
            <p:ph type="body" idx="1"/>
          </p:nvPr>
        </p:nvSpPr>
        <p:spPr>
          <a:noFill/>
          <a:ln/>
        </p:spPr>
        <p:txBody>
          <a:bodyPr/>
          <a:lstStyle/>
          <a:p>
            <a:pPr marL="183623" indent="-183623" eaLnBrk="0" hangingPunct="0"/>
            <a:r>
              <a:rPr lang="en-US" b="1" dirty="0"/>
              <a:t>20.  Treatment Area Layout</a:t>
            </a:r>
          </a:p>
          <a:p>
            <a:pPr marL="183623" indent="-183623" eaLnBrk="0" hangingPunct="0"/>
            <a:endParaRPr lang="en-US" b="1" dirty="0"/>
          </a:p>
          <a:p>
            <a:pPr marL="183623" indent="-183623" eaLnBrk="0" hangingPunct="0">
              <a:buFontTx/>
              <a:buChar char="•"/>
            </a:pPr>
            <a:r>
              <a:rPr lang="en-US" dirty="0"/>
              <a:t>The layout for the handling of a contaminated radiation accident victim should be established to control the spread of contamination by using universal precautions.</a:t>
            </a:r>
          </a:p>
          <a:p>
            <a:pPr marL="183623" indent="-183623" eaLnBrk="0" hangingPunct="0">
              <a:buFontTx/>
              <a:buChar char="•"/>
            </a:pPr>
            <a:endParaRPr lang="en-US" dirty="0"/>
          </a:p>
          <a:p>
            <a:pPr marL="183623" indent="-183623" eaLnBrk="0" hangingPunct="0">
              <a:buFontTx/>
              <a:buChar char="•"/>
            </a:pPr>
            <a:r>
              <a:rPr lang="en-US" dirty="0"/>
              <a:t>Control of individuals and materials going into the area.</a:t>
            </a:r>
          </a:p>
          <a:p>
            <a:pPr marL="183623" indent="-183623" eaLnBrk="0" hangingPunct="0">
              <a:buFontTx/>
              <a:buChar char="•"/>
            </a:pPr>
            <a:endParaRPr lang="en-US" b="1" dirty="0"/>
          </a:p>
          <a:p>
            <a:pPr marL="183623" indent="-183623" eaLnBrk="0" hangingPunct="0">
              <a:buFontTx/>
              <a:buChar char="•"/>
            </a:pPr>
            <a:r>
              <a:rPr lang="en-US" dirty="0"/>
              <a:t>Control and survey of materials and personnel coming out of the area.</a:t>
            </a:r>
          </a:p>
          <a:p>
            <a:pPr marL="183623" indent="-183623" eaLnBrk="0" hangingPunct="0">
              <a:buFontTx/>
              <a:buChar char="•"/>
            </a:pPr>
            <a:endParaRPr lang="en-US" dirty="0"/>
          </a:p>
          <a:p>
            <a:pPr marL="183623" indent="-183623" eaLnBrk="0" hangingPunct="0">
              <a:buFontTx/>
              <a:buChar char="•"/>
            </a:pPr>
            <a:r>
              <a:rPr lang="en-US" dirty="0"/>
              <a:t>Use appropriate steps to prevent the spread of contamination (e.g., monitor gloves and change as necessary, monitor shoes when leaving, etc.).</a:t>
            </a:r>
          </a:p>
          <a:p>
            <a:pPr marL="183623" indent="-183623" eaLnBrk="0" hangingPunct="0">
              <a:buFontTx/>
              <a:buChar char="•"/>
            </a:pPr>
            <a:endParaRPr lang="en-US" dirty="0"/>
          </a:p>
          <a:p>
            <a:pPr marL="183623" indent="-183623" eaLnBrk="0" hangingPunct="0">
              <a:buFontTx/>
              <a:buChar char="•"/>
            </a:pPr>
            <a:r>
              <a:rPr lang="en-US" dirty="0"/>
              <a:t>Monitoring of the patient and the trauma room to detect, control, and remove contamination.</a:t>
            </a:r>
          </a:p>
          <a:p>
            <a:pPr marL="183623" indent="-183623" eaLnBrk="0" hangingPunct="0">
              <a:buFontTx/>
              <a:buChar char="•"/>
            </a:pPr>
            <a:endParaRPr lang="en-US" dirty="0"/>
          </a:p>
          <a:p>
            <a:pPr marL="183623" indent="-183623" eaLnBrk="0" hangingPunct="0">
              <a:buFontTx/>
              <a:buChar char="•"/>
            </a:pPr>
            <a:r>
              <a:rPr lang="en-US" dirty="0"/>
              <a:t>Contaminated waste water need not be contained if it will unduly complicate the treatment of the patient or it is otherwise determined to be impractical. Release of wastewater can be justified in almost all situations.</a:t>
            </a:r>
          </a:p>
          <a:p>
            <a:pPr marL="183623" indent="-183623" eaLnBrk="0" hangingPunct="0">
              <a:buFontTx/>
              <a:buChar char="•"/>
            </a:pPr>
            <a:endParaRPr lang="en-US" b="1"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ChangeArrowheads="1" noTextEdit="1"/>
          </p:cNvSpPr>
          <p:nvPr>
            <p:ph type="sldImg"/>
          </p:nvPr>
        </p:nvSpPr>
        <p:spPr>
          <a:ln cap="flat"/>
        </p:spPr>
      </p:sp>
      <p:sp>
        <p:nvSpPr>
          <p:cNvPr id="245763" name="Rectangle 3"/>
          <p:cNvSpPr>
            <a:spLocks noGrp="1" noChangeArrowheads="1"/>
          </p:cNvSpPr>
          <p:nvPr>
            <p:ph type="body" idx="1"/>
          </p:nvPr>
        </p:nvSpPr>
        <p:spPr>
          <a:noFill/>
          <a:ln/>
        </p:spPr>
        <p:txBody>
          <a:bodyPr>
            <a:normAutofit fontScale="92500"/>
          </a:bodyPr>
          <a:lstStyle/>
          <a:p>
            <a:pPr marL="220348" indent="-220348" eaLnBrk="0" hangingPunct="0"/>
            <a:r>
              <a:rPr lang="en-US" b="1" dirty="0"/>
              <a:t>21.  Detecting and Measuring Radiation</a:t>
            </a:r>
            <a:r>
              <a:rPr lang="en-US" dirty="0"/>
              <a:t> </a:t>
            </a:r>
          </a:p>
          <a:p>
            <a:pPr marL="220348" indent="-220348" eaLnBrk="0" hangingPunct="0"/>
            <a:endParaRPr lang="en-US" dirty="0"/>
          </a:p>
          <a:p>
            <a:pPr marL="220348" indent="-220348" eaLnBrk="0" hangingPunct="0">
              <a:buFontTx/>
              <a:buChar char="•"/>
            </a:pPr>
            <a:r>
              <a:rPr lang="en-US" dirty="0"/>
              <a:t>You cannot see, smell, taste, feel, or hear radiation, but we have very sensitive instrumentation to detect it at very low levels. Radiation monitoring instruments detect the presence of radiation. The radiation measured is usually expressed as exposure per unit time, using various units of measure, milliroentgen per hour (mR/hr) and counts per minute (CPM). </a:t>
            </a:r>
            <a:r>
              <a:rPr lang="en-US" b="1" dirty="0"/>
              <a:t>Anything with “milli” in front of it is SMALL!</a:t>
            </a:r>
            <a:r>
              <a:rPr lang="en-US" dirty="0"/>
              <a:t> The most commonly used instruments to detect the presence of radiation include:</a:t>
            </a:r>
          </a:p>
          <a:p>
            <a:pPr marL="220348" indent="-220348" eaLnBrk="0" hangingPunct="0"/>
            <a:endParaRPr lang="en-US" dirty="0"/>
          </a:p>
          <a:p>
            <a:pPr marL="220348" indent="-220348" eaLnBrk="0" hangingPunct="0">
              <a:buFontTx/>
              <a:buChar char="•"/>
            </a:pPr>
            <a:r>
              <a:rPr lang="en-US" b="1" dirty="0"/>
              <a:t>Geiger-Mueller Survey Meter.</a:t>
            </a:r>
            <a:r>
              <a:rPr lang="en-US" dirty="0"/>
              <a:t> The Geiger-Mueller (GM) survey meter (also known as a Geiger counter) will detect low levels of gamma and most beta radiation. The instrument typically has the capability to distinguish between gamma and most beta radiation. This instrument is used to quickly determine if a person is contaminated. GM survey meters are very sensitive and other instruments may be needed to measure higher levels.</a:t>
            </a:r>
          </a:p>
          <a:p>
            <a:pPr marL="220348" indent="-220348" eaLnBrk="0" hangingPunct="0"/>
            <a:endParaRPr lang="en-US" dirty="0"/>
          </a:p>
          <a:p>
            <a:pPr marL="220348" indent="-220348" eaLnBrk="0" hangingPunct="0">
              <a:buFontTx/>
              <a:buChar char="•"/>
            </a:pPr>
            <a:r>
              <a:rPr lang="en-US" b="1" dirty="0"/>
              <a:t>Ionization Chamber Survey Meter.</a:t>
            </a:r>
            <a:r>
              <a:rPr lang="en-US" dirty="0"/>
              <a:t> This device can accurately measure radiation exposure. These meters measure from low levels (mR/hr) to higher levels (many R/hr). To find the dose an individual is receiving, multiply the dose rate by the time the person is exposed.</a:t>
            </a:r>
          </a:p>
          <a:p>
            <a:pPr marL="220348" indent="-220348" eaLnBrk="0" hangingPunct="0"/>
            <a:r>
              <a:rPr lang="en-US" dirty="0"/>
              <a:t>	</a:t>
            </a:r>
          </a:p>
          <a:p>
            <a:pPr marL="220348" indent="-220348" eaLnBrk="0" hangingPunct="0">
              <a:buFontTx/>
              <a:buChar char="•"/>
            </a:pPr>
            <a:r>
              <a:rPr lang="en-US" b="1" dirty="0"/>
              <a:t>Personal Dosimeters.</a:t>
            </a:r>
            <a:r>
              <a:rPr lang="en-US" dirty="0"/>
              <a:t> These devices measure the cumulative dose of radiation received by persons wearing them. Film and TLD badges must be analyzed by the company that supplies them, so the dose received is not typically known for several days. However, self-reading dosimeters allow the wearers to immediately see the total dose they have received.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C17242-E7A0-4F0B-BF17-EE555092FD59}" type="slidenum">
              <a:rPr lang="en-US"/>
              <a:pPr/>
              <a:t>32</a:t>
            </a:fld>
            <a:endParaRPr lang="en-US" dirty="0"/>
          </a:p>
        </p:txBody>
      </p:sp>
      <p:sp>
        <p:nvSpPr>
          <p:cNvPr id="432130" name="Rectangle 2"/>
          <p:cNvSpPr>
            <a:spLocks noGrp="1" noRot="1" noChangeAspect="1" noChangeArrowheads="1" noTextEdit="1"/>
          </p:cNvSpPr>
          <p:nvPr>
            <p:ph type="sldImg"/>
          </p:nvPr>
        </p:nvSpPr>
        <p:spPr>
          <a:xfrm>
            <a:off x="1182688" y="696913"/>
            <a:ext cx="4648200" cy="3486150"/>
          </a:xfrm>
          <a:ln/>
        </p:spPr>
      </p:sp>
      <p:sp>
        <p:nvSpPr>
          <p:cNvPr id="432131" name="Rectangle 3"/>
          <p:cNvSpPr>
            <a:spLocks noChangeArrowheads="1"/>
          </p:cNvSpPr>
          <p:nvPr/>
        </p:nvSpPr>
        <p:spPr bwMode="auto">
          <a:xfrm>
            <a:off x="925602" y="4414519"/>
            <a:ext cx="5159196" cy="4185605"/>
          </a:xfrm>
          <a:prstGeom prst="rect">
            <a:avLst/>
          </a:prstGeom>
          <a:noFill/>
          <a:ln w="12700">
            <a:noFill/>
            <a:miter lim="800000"/>
            <a:headEnd type="none" w="sm" len="sm"/>
            <a:tailEnd type="none" w="sm" len="sm"/>
          </a:ln>
          <a:effectLst/>
        </p:spPr>
        <p:txBody>
          <a:bodyPr lIns="91919" tIns="45959" rIns="91919" bIns="45959"/>
          <a:lstStyle/>
          <a:p>
            <a:pPr>
              <a:spcBef>
                <a:spcPct val="30000"/>
              </a:spcBef>
            </a:pPr>
            <a:endParaRPr lang="en-US" altLang="en-US" sz="1200" dirty="0"/>
          </a:p>
          <a:p>
            <a:pPr>
              <a:spcBef>
                <a:spcPct val="30000"/>
              </a:spcBef>
            </a:pPr>
            <a:r>
              <a:rPr lang="en-US" altLang="en-US" sz="1200" dirty="0"/>
              <a:t>_________________________________________________________</a:t>
            </a:r>
          </a:p>
          <a:p>
            <a:pPr>
              <a:spcBef>
                <a:spcPct val="30000"/>
              </a:spcBef>
            </a:pPr>
            <a:endParaRPr lang="en-US" altLang="en-US" sz="1200" dirty="0"/>
          </a:p>
          <a:p>
            <a:pPr>
              <a:spcBef>
                <a:spcPct val="30000"/>
              </a:spcBef>
            </a:pPr>
            <a:r>
              <a:rPr lang="en-US" altLang="en-US" sz="1200" dirty="0"/>
              <a:t>_________________________________________________________</a:t>
            </a:r>
          </a:p>
          <a:p>
            <a:pPr>
              <a:spcBef>
                <a:spcPct val="30000"/>
              </a:spcBef>
            </a:pPr>
            <a:endParaRPr lang="en-US" altLang="en-US" sz="1200" dirty="0"/>
          </a:p>
          <a:p>
            <a:pPr>
              <a:spcBef>
                <a:spcPct val="30000"/>
              </a:spcBef>
            </a:pPr>
            <a:r>
              <a:rPr lang="en-US" altLang="en-US" sz="1200" dirty="0"/>
              <a:t>_________________________________________________________</a:t>
            </a:r>
          </a:p>
          <a:p>
            <a:pPr>
              <a:spcBef>
                <a:spcPct val="30000"/>
              </a:spcBef>
            </a:pPr>
            <a:endParaRPr lang="en-US" altLang="en-US" sz="1200" dirty="0"/>
          </a:p>
          <a:p>
            <a:pPr>
              <a:spcBef>
                <a:spcPct val="30000"/>
              </a:spcBef>
            </a:pPr>
            <a:r>
              <a:rPr lang="en-US" altLang="en-US" sz="1200" dirty="0"/>
              <a:t>_________________________________________________________</a:t>
            </a:r>
          </a:p>
          <a:p>
            <a:pPr>
              <a:spcBef>
                <a:spcPct val="30000"/>
              </a:spcBef>
            </a:pPr>
            <a:endParaRPr lang="en-US" altLang="en-US" sz="1200" dirty="0"/>
          </a:p>
          <a:p>
            <a:pPr>
              <a:spcBef>
                <a:spcPct val="30000"/>
              </a:spcBef>
            </a:pPr>
            <a:r>
              <a:rPr lang="en-US" altLang="en-US" sz="1200" dirty="0"/>
              <a:t>_________________________________________________________</a:t>
            </a:r>
          </a:p>
          <a:p>
            <a:pPr>
              <a:spcBef>
                <a:spcPct val="30000"/>
              </a:spcBef>
            </a:pPr>
            <a:endParaRPr lang="en-US" altLang="en-US" sz="1200" dirty="0"/>
          </a:p>
          <a:p>
            <a:pPr>
              <a:spcBef>
                <a:spcPct val="30000"/>
              </a:spcBef>
            </a:pPr>
            <a:r>
              <a:rPr lang="en-US" altLang="en-US" sz="1200" dirty="0"/>
              <a:t>_________________________________________________________</a:t>
            </a:r>
          </a:p>
          <a:p>
            <a:pPr>
              <a:spcBef>
                <a:spcPct val="30000"/>
              </a:spcBef>
            </a:pPr>
            <a:endParaRPr lang="en-US" altLang="en-US" sz="1200" dirty="0"/>
          </a:p>
          <a:p>
            <a:pPr>
              <a:spcBef>
                <a:spcPct val="30000"/>
              </a:spcBef>
            </a:pPr>
            <a:r>
              <a:rPr lang="en-US" altLang="en-US" sz="1200" dirty="0"/>
              <a:t>_________________________________________________________</a:t>
            </a:r>
          </a:p>
          <a:p>
            <a:pPr>
              <a:spcBef>
                <a:spcPct val="30000"/>
              </a:spcBef>
            </a:pPr>
            <a:endParaRPr lang="en-US" altLang="en-US" sz="1200" dirty="0"/>
          </a:p>
          <a:p>
            <a:pPr>
              <a:spcBef>
                <a:spcPct val="30000"/>
              </a:spcBef>
            </a:pPr>
            <a:r>
              <a:rPr lang="en-US" altLang="en-US" sz="1200" dirty="0"/>
              <a:t>_________________________________________________________</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A213BB-DD8E-49CF-90AE-C69261F5CF3A}" type="slidenum">
              <a:rPr lang="en-US"/>
              <a:pPr/>
              <a:t>33</a:t>
            </a:fld>
            <a:endParaRPr lang="en-US" dirty="0"/>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r>
              <a:rPr lang="en-US" dirty="0"/>
              <a:t>I also want to mention personal protective equipment.  For most RED and RDD events, standard protective clothing -- bunker gear or turnout gear -- is sufficient.  Level B won't hurt of course, but there is some disagreement about whether or not Level B is necessary.  NCRP Commentary Number Nineteen recommends bunker or turnout gear.  What everyone agrees is important is respiratory protection, because first responders need to be protected from breathing in radioactive atoms that are likely to be present in the air at the site.  Some level of respiratory protection -- N95, a PAPR, an SCBA, at least some level of half-face protection and ideally full-face respiratory protection -- is desirable. </a:t>
            </a:r>
          </a:p>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w="9525"/>
        </p:spPr>
        <p:txBody>
          <a:bodyPr/>
          <a:lstStyle/>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81100" y="696913"/>
            <a:ext cx="4649788" cy="3487737"/>
          </a:xfrm>
          <a:ln/>
        </p:spPr>
      </p:sp>
      <p:sp>
        <p:nvSpPr>
          <p:cNvPr id="61443" name="Rectangle 3"/>
          <p:cNvSpPr>
            <a:spLocks noGrp="1" noChangeArrowheads="1"/>
          </p:cNvSpPr>
          <p:nvPr>
            <p:ph type="body" idx="1"/>
          </p:nvPr>
        </p:nvSpPr>
        <p:spPr>
          <a:xfrm>
            <a:off x="935144" y="4416037"/>
            <a:ext cx="5140112" cy="4183871"/>
          </a:xfrm>
          <a:noFill/>
          <a:ln w="9525"/>
        </p:spPr>
        <p:txBody>
          <a:bodyPr/>
          <a:lstStyle/>
          <a:p>
            <a:pPr eaLnBrk="1" hangingPunct="1"/>
            <a:endParaRPr lang="en-US" dirty="0" smtClean="0"/>
          </a:p>
          <a:p>
            <a:pPr eaLnBrk="1" hangingPunct="1"/>
            <a:endParaRPr lang="en-US" dirty="0" smtClean="0"/>
          </a:p>
          <a:p>
            <a:pPr eaLnBrk="1" hangingPunct="1"/>
            <a:endParaRPr lang="en-US" dirty="0" smtClean="0"/>
          </a:p>
          <a:p>
            <a:pPr eaLnBrk="1" hangingPunct="1"/>
            <a:r>
              <a:rPr lang="en-US" dirty="0" smtClean="0"/>
              <a:t>The most important fissile materials for nuclear energy and nuclear weapons are an isotope of plutonium, plutonium-239, and an isotope of uranium, uranium-235. Uranium-235 occurs in nature.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pPr defTabSz="930540"/>
            <a:fld id="{6C642BA2-6BE4-4155-B71A-8877F5F9B0E7}" type="slidenum">
              <a:rPr lang="en-US" smtClean="0"/>
              <a:pPr defTabSz="930540"/>
              <a:t>3</a:t>
            </a:fld>
            <a:endParaRPr lang="en-US" dirty="0"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xfrm>
            <a:off x="647702" y="4533902"/>
            <a:ext cx="5607050" cy="4183064"/>
          </a:xfrm>
          <a:noFill/>
          <a:ln/>
        </p:spPr>
        <p:txBody>
          <a:bodyPr/>
          <a:lstStyle/>
          <a:p>
            <a:pPr eaLnBrk="1" hangingPunct="1">
              <a:buFont typeface="Wingdings" pitchFamily="2" charset="2"/>
              <a:buChar char="q"/>
            </a:pPr>
            <a:r>
              <a:rPr lang="en-US" dirty="0" smtClean="0"/>
              <a:t> The public health sector will be essential in the response to radiological incidents, whether pre- or post-event.</a:t>
            </a:r>
          </a:p>
          <a:p>
            <a:pPr eaLnBrk="1" hangingPunct="1">
              <a:buFont typeface="Wingdings" pitchFamily="2" charset="2"/>
              <a:buChar char="q"/>
            </a:pPr>
            <a:r>
              <a:rPr lang="en-US" b="1" dirty="0" smtClean="0"/>
              <a:t>  </a:t>
            </a:r>
            <a:r>
              <a:rPr lang="en-US" b="1" u="sng" dirty="0" smtClean="0"/>
              <a:t>[CLICK]</a:t>
            </a:r>
            <a:r>
              <a:rPr lang="en-US" dirty="0" smtClean="0"/>
              <a:t> The post event response has 3 phases: early, intermediate and late. </a:t>
            </a:r>
          </a:p>
          <a:p>
            <a:pPr eaLnBrk="1" hangingPunct="1">
              <a:buFont typeface="Wingdings" pitchFamily="2" charset="2"/>
              <a:buChar char="q"/>
            </a:pPr>
            <a:r>
              <a:rPr lang="en-US" dirty="0" smtClean="0"/>
              <a:t>  </a:t>
            </a:r>
            <a:r>
              <a:rPr lang="en-US" b="1" u="sng" dirty="0" smtClean="0"/>
              <a:t>[CLICK] </a:t>
            </a:r>
            <a:r>
              <a:rPr lang="en-US" dirty="0" smtClean="0"/>
              <a:t>The early phase occurs in the initial hours.</a:t>
            </a:r>
          </a:p>
          <a:p>
            <a:pPr eaLnBrk="1" hangingPunct="1">
              <a:buFont typeface="Wingdings" pitchFamily="2" charset="2"/>
              <a:buChar char="q"/>
            </a:pPr>
            <a:r>
              <a:rPr lang="en-US" u="sng" dirty="0" smtClean="0"/>
              <a:t> </a:t>
            </a:r>
            <a:r>
              <a:rPr lang="en-US" b="1" dirty="0" smtClean="0"/>
              <a:t> </a:t>
            </a:r>
            <a:r>
              <a:rPr lang="en-US" b="1" u="sng" dirty="0" smtClean="0"/>
              <a:t>[CLICK]</a:t>
            </a:r>
            <a:r>
              <a:rPr lang="en-US" dirty="0" smtClean="0"/>
              <a:t> The intermediate phase can last from hours to days.</a:t>
            </a:r>
          </a:p>
          <a:p>
            <a:pPr eaLnBrk="1" hangingPunct="1">
              <a:buFont typeface="Wingdings" pitchFamily="2" charset="2"/>
              <a:buChar char="q"/>
            </a:pPr>
            <a:r>
              <a:rPr lang="en-US" dirty="0" smtClean="0"/>
              <a:t>  </a:t>
            </a:r>
            <a:r>
              <a:rPr lang="en-US" b="1" u="sng" dirty="0" smtClean="0"/>
              <a:t>[CLICK]</a:t>
            </a:r>
            <a:r>
              <a:rPr lang="en-US" dirty="0" smtClean="0"/>
              <a:t> The late phase can last months.</a:t>
            </a:r>
          </a:p>
          <a:p>
            <a:pPr eaLnBrk="1" hangingPunct="1">
              <a:buFont typeface="Wingdings" pitchFamily="2" charset="2"/>
              <a:buChar char="q"/>
            </a:pPr>
            <a:r>
              <a:rPr lang="en-US" dirty="0" smtClean="0"/>
              <a:t>  At all times, before and after events, public health authorities must provide a frightened public with information on how to protect themselves.</a:t>
            </a:r>
          </a:p>
          <a:p>
            <a:pPr eaLnBrk="1" hangingPunct="1">
              <a:buFont typeface="Wingdings" pitchFamily="2" charset="2"/>
              <a:buChar char="Ø"/>
            </a:pPr>
            <a:endParaRPr lang="en-US" dirty="0" smtClean="0"/>
          </a:p>
          <a:p>
            <a:pPr eaLnBrk="1" hangingPunct="1">
              <a:buFont typeface="Wingdings" pitchFamily="2" charset="2"/>
              <a:buChar char="q"/>
            </a:pPr>
            <a:endParaRPr lang="en-US" dirty="0" smtClean="0"/>
          </a:p>
        </p:txBody>
      </p:sp>
      <p:sp>
        <p:nvSpPr>
          <p:cNvPr id="7" name="Rectangle 2"/>
          <p:cNvSpPr>
            <a:spLocks noGrp="1" noChangeArrowheads="1"/>
          </p:cNvSpPr>
          <p:nvPr>
            <p:ph type="hdr" sz="quarter"/>
          </p:nvPr>
        </p:nvSpPr>
        <p:spPr bwMode="auto">
          <a:xfrm>
            <a:off x="1" y="8831262"/>
            <a:ext cx="5184774" cy="465138"/>
          </a:xfrm>
          <a:prstGeom prst="rect">
            <a:avLst/>
          </a:prstGeom>
          <a:noFill/>
          <a:ln w="9525">
            <a:noFill/>
            <a:miter lim="800000"/>
            <a:headEnd/>
            <a:tailEnd/>
          </a:ln>
          <a:effectLst/>
        </p:spPr>
        <p:txBody>
          <a:bodyPr vert="horz" wrap="square" lIns="93154" tIns="46580" rIns="93154" bIns="46580" numCol="1" anchor="t" anchorCtr="0" compatLnSpc="1">
            <a:prstTxWarp prst="textNoShape">
              <a:avLst/>
            </a:prstTxWarp>
          </a:bodyPr>
          <a:lstStyle>
            <a:lvl1pPr defTabSz="931643">
              <a:defRPr sz="1200">
                <a:latin typeface="Arial" charset="0"/>
              </a:defRPr>
            </a:lvl1pPr>
          </a:lstStyle>
          <a:p>
            <a:pPr>
              <a:defRPr/>
            </a:pPr>
            <a:r>
              <a:rPr lang="en-US" dirty="0" smtClean="0"/>
              <a:t>PHGR Radiological and Nuclear Preparedness  18 March 2010</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4404DD-EDDE-4FA1-A2F7-347AAA6C7052}" type="slidenum">
              <a:rPr lang="en-US"/>
              <a:pPr/>
              <a:t>37</a:t>
            </a:fld>
            <a:endParaRPr lang="en-US" dirty="0"/>
          </a:p>
        </p:txBody>
      </p:sp>
      <p:sp>
        <p:nvSpPr>
          <p:cNvPr id="23554" name="Rectangle 1026"/>
          <p:cNvSpPr>
            <a:spLocks noGrp="1" noRot="1" noChangeAspect="1" noChangeArrowheads="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23555" name="Rectangle 1027"/>
          <p:cNvSpPr>
            <a:spLocks noGrp="1" noChangeArrowheads="1"/>
          </p:cNvSpPr>
          <p:nvPr>
            <p:ph type="body" idx="1"/>
          </p:nvPr>
        </p:nvSpPr>
        <p:spPr bwMode="auto">
          <a:xfrm>
            <a:off x="935038" y="4416425"/>
            <a:ext cx="5140325" cy="4183063"/>
          </a:xfrm>
          <a:prstGeom prst="rect">
            <a:avLst/>
          </a:prstGeom>
          <a:solidFill>
            <a:srgbClr val="FFFFFF"/>
          </a:solidFill>
          <a:ln>
            <a:solidFill>
              <a:srgbClr val="000000"/>
            </a:solidFill>
            <a:miter lim="800000"/>
            <a:headEnd/>
            <a:tailEnd/>
          </a:ln>
        </p:spPr>
        <p:txBody>
          <a:bodyPr lIns="93177" tIns="46589" rIns="93177" bIns="46589"/>
          <a:lstStyle/>
          <a:p>
            <a:r>
              <a:rPr lang="en-US" dirty="0"/>
              <a:t>1. Biological weapons primarily result from inhalation exposures.</a:t>
            </a:r>
          </a:p>
          <a:p>
            <a:r>
              <a:rPr lang="en-US" dirty="0"/>
              <a:t>2. Issues of concern are aerodynamic size and shape of organism, infectious dose, routes of infection, face seal leakage, and biological agent detectors.  Portals of entry differ by disease! and include:</a:t>
            </a:r>
          </a:p>
          <a:p>
            <a:r>
              <a:rPr lang="en-US" dirty="0"/>
              <a:t>  - Inhaled</a:t>
            </a:r>
          </a:p>
          <a:p>
            <a:r>
              <a:rPr lang="en-US" dirty="0"/>
              <a:t>  - Mucous membrane (eye, nose, mouth)</a:t>
            </a:r>
          </a:p>
          <a:p>
            <a:r>
              <a:rPr lang="en-US" dirty="0"/>
              <a:t>  - Break in skin (cut, wound, etc)</a:t>
            </a:r>
          </a:p>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181100" y="696913"/>
            <a:ext cx="4649788" cy="3487737"/>
          </a:xfrm>
          <a:ln/>
        </p:spPr>
      </p:sp>
      <p:sp>
        <p:nvSpPr>
          <p:cNvPr id="62467" name="Rectangle 3"/>
          <p:cNvSpPr>
            <a:spLocks noGrp="1" noChangeArrowheads="1"/>
          </p:cNvSpPr>
          <p:nvPr>
            <p:ph type="body" idx="1"/>
          </p:nvPr>
        </p:nvSpPr>
        <p:spPr>
          <a:xfrm>
            <a:off x="935144" y="4416037"/>
            <a:ext cx="5140112" cy="4183871"/>
          </a:xfrm>
          <a:noFill/>
          <a:ln w="9525"/>
        </p:spPr>
        <p:txBody>
          <a:bodyPr/>
          <a:lstStyle/>
          <a:p>
            <a:pPr eaLnBrk="1" hangingPunct="1"/>
            <a:r>
              <a:rPr lang="en-US" dirty="0" smtClean="0"/>
              <a:t>Nuclear – a nuclear detonation (traditionally uranium or plutonium) resulting from fission (splitting of nucleus)</a:t>
            </a:r>
          </a:p>
          <a:p>
            <a:pPr eaLnBrk="1" hangingPunct="1"/>
            <a:endParaRPr lang="en-US" dirty="0" smtClean="0"/>
          </a:p>
          <a:p>
            <a:pPr eaLnBrk="1" hangingPunct="1"/>
            <a:endParaRPr lang="en-US" dirty="0" smtClean="0"/>
          </a:p>
          <a:p>
            <a:pPr eaLnBrk="1" hangingPunct="1"/>
            <a:r>
              <a:rPr lang="en-US" dirty="0" smtClean="0"/>
              <a:t>The most important fissile materials for nuclear energy and nuclear weapons are an isotope of plutonium, plutonium-239, and an isotope of uranium, uranium-235. Uranium-235 occurs in nature.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C136C1-0B3E-4655-AD99-23287EB5D223}" type="slidenum">
              <a:rPr lang="en-US"/>
              <a:pPr/>
              <a:t>39</a:t>
            </a:fld>
            <a:endParaRPr lang="en-US" dirty="0"/>
          </a:p>
        </p:txBody>
      </p:sp>
      <p:sp>
        <p:nvSpPr>
          <p:cNvPr id="25602" name="Rectangle 2"/>
          <p:cNvSpPr>
            <a:spLocks noGrp="1" noRot="1" noChangeAspect="1" noChangeArrowheads="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25603" name="Rectangle 3"/>
          <p:cNvSpPr>
            <a:spLocks noGrp="1" noChangeArrowheads="1"/>
          </p:cNvSpPr>
          <p:nvPr>
            <p:ph type="body" idx="1"/>
          </p:nvPr>
        </p:nvSpPr>
        <p:spPr bwMode="auto">
          <a:xfrm>
            <a:off x="935038" y="4416425"/>
            <a:ext cx="5140325" cy="4183063"/>
          </a:xfrm>
          <a:prstGeom prst="rect">
            <a:avLst/>
          </a:prstGeom>
          <a:solidFill>
            <a:srgbClr val="FFFFFF"/>
          </a:solidFill>
          <a:ln>
            <a:solidFill>
              <a:srgbClr val="000000"/>
            </a:solidFill>
            <a:miter lim="800000"/>
            <a:headEnd/>
            <a:tailEnd/>
          </a:ln>
        </p:spPr>
        <p:txBody>
          <a:bodyPr lIns="93177" tIns="46589" rIns="93177" bIns="46589"/>
          <a:lstStyle/>
          <a:p>
            <a:r>
              <a:rPr lang="en-US" dirty="0"/>
              <a:t>1. All radiological agents are alpha, beta, gamma, x-rays, neutrons, high-speed electrons, high-speed protons, and other particles capable of producing ions.  (approximately 2500 natural and artificial radionuclides have been identified).</a:t>
            </a:r>
          </a:p>
          <a:p>
            <a:r>
              <a:rPr lang="en-US" dirty="0"/>
              <a:t>2. The half-life for these radionuclides range from 6 hours (Technetium) to 1.4E10 years (Thorium).  13 of 18  are greater than 10 years creating enduring contamination of the local environments.  Fallout from Chernobyl was measured around the world.</a:t>
            </a:r>
          </a:p>
          <a:p>
            <a:r>
              <a:rPr lang="en-US" dirty="0"/>
              <a:t>3. External radiation from external sources.  Respirators can </a:t>
            </a:r>
            <a:r>
              <a:rPr lang="en-US" u="sng" dirty="0"/>
              <a:t>not</a:t>
            </a:r>
            <a:r>
              <a:rPr lang="en-US" dirty="0"/>
              <a:t> protect against this.  Internal radiation from sources taken into the body</a:t>
            </a:r>
          </a:p>
          <a:p>
            <a:pPr lvl="1"/>
            <a:r>
              <a:rPr lang="en-US" dirty="0"/>
              <a:t>Contaminated wounds</a:t>
            </a:r>
          </a:p>
          <a:p>
            <a:pPr lvl="1"/>
            <a:r>
              <a:rPr lang="en-US" dirty="0"/>
              <a:t>Ingested sources</a:t>
            </a:r>
          </a:p>
          <a:p>
            <a:pPr lvl="1"/>
            <a:r>
              <a:rPr lang="en-US" dirty="0"/>
              <a:t>Inhaled sources – </a:t>
            </a:r>
            <a:r>
              <a:rPr lang="en-US" b="1" i="1" dirty="0">
                <a:solidFill>
                  <a:srgbClr val="FF0066"/>
                </a:solidFill>
              </a:rPr>
              <a:t>respiratory protection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w="9525"/>
        </p:spPr>
        <p:txBody>
          <a:bodyPr/>
          <a:lstStyle/>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651000" y="1046163"/>
            <a:ext cx="3716338" cy="2787650"/>
          </a:xfrm>
          <a:ln/>
        </p:spPr>
      </p:sp>
      <p:sp>
        <p:nvSpPr>
          <p:cNvPr id="87043" name="Rectangle 3"/>
          <p:cNvSpPr>
            <a:spLocks noGrp="1" noChangeArrowheads="1"/>
          </p:cNvSpPr>
          <p:nvPr>
            <p:ph type="body" idx="1"/>
          </p:nvPr>
        </p:nvSpPr>
        <p:spPr>
          <a:xfrm>
            <a:off x="933555" y="4417264"/>
            <a:ext cx="5143293" cy="4178958"/>
          </a:xfrm>
          <a:noFill/>
          <a:ln w="9525"/>
        </p:spPr>
        <p:txBody>
          <a:bodyPr/>
          <a:lstStyle/>
          <a:p>
            <a:pPr eaLnBrk="1" hangingPunct="1"/>
            <a:r>
              <a:rPr lang="en-US" dirty="0" smtClean="0"/>
              <a:t>Now- scientific focus.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38C2C7-0C2E-4732-8339-9DD504B6309C}" type="slidenum">
              <a:rPr lang="en-US" smtClean="0"/>
              <a:pPr/>
              <a:t>42</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318DFE-E106-4397-B9C2-A2BF774689F2}" type="slidenum">
              <a:rPr lang="en-US"/>
              <a:pPr/>
              <a:t>44</a:t>
            </a:fld>
            <a:endParaRPr lang="en-US" dirty="0"/>
          </a:p>
        </p:txBody>
      </p:sp>
      <p:sp>
        <p:nvSpPr>
          <p:cNvPr id="27650" name="Rectangle 2"/>
          <p:cNvSpPr>
            <a:spLocks noGrp="1" noRot="1" noChangeAspect="1" noChangeArrowheads="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27651" name="Rectangle 3"/>
          <p:cNvSpPr>
            <a:spLocks noGrp="1" noChangeArrowheads="1"/>
          </p:cNvSpPr>
          <p:nvPr>
            <p:ph type="body" idx="1"/>
          </p:nvPr>
        </p:nvSpPr>
        <p:spPr bwMode="auto">
          <a:xfrm>
            <a:off x="935038" y="4416425"/>
            <a:ext cx="5140325" cy="4183063"/>
          </a:xfrm>
          <a:prstGeom prst="rect">
            <a:avLst/>
          </a:prstGeom>
          <a:solidFill>
            <a:srgbClr val="FFFFFF"/>
          </a:solidFill>
          <a:ln>
            <a:solidFill>
              <a:srgbClr val="000000"/>
            </a:solidFill>
            <a:miter lim="800000"/>
            <a:headEnd/>
            <a:tailEnd/>
          </a:ln>
        </p:spPr>
        <p:txBody>
          <a:bodyPr lIns="93177" tIns="46589" rIns="93177" bIns="46589"/>
          <a:lstStyle/>
          <a:p>
            <a:pPr marL="228600" indent="-228600">
              <a:buFontTx/>
              <a:buAutoNum type="arabicPeriod"/>
            </a:pPr>
            <a:r>
              <a:rPr lang="en-US" dirty="0"/>
              <a:t>The DOE recommendation is for HEPA filters with other chemical gas and vapor protections as needed.</a:t>
            </a:r>
          </a:p>
          <a:p>
            <a:pPr marL="228600" indent="-228600"/>
            <a:r>
              <a:rPr lang="en-US" dirty="0"/>
              <a:t>2. The Domestic Preparedness training was provided to the 158 largest U.S. cities by the U.S. Army experts.</a:t>
            </a:r>
          </a:p>
          <a:p>
            <a:pPr marL="228600" indent="-228600"/>
            <a:r>
              <a:rPr lang="en-US" dirty="0"/>
              <a:t>3. The U.S. joint services utilize the M40 mask with C2A1 cartridge to protect over 600,000 soldiers, marines, ground support airmen and sailors from RN exposures.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w="9525"/>
        </p:spPr>
        <p:txBody>
          <a:bodyPr/>
          <a:lstStyle/>
          <a:p>
            <a:pPr eaLnBrk="1" hangingPunct="1"/>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E238C2C7-0C2E-4732-8339-9DD504B6309C}" type="slidenum">
              <a:rPr lang="en-US" smtClean="0"/>
              <a:pPr/>
              <a:t>46</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pPr defTabSz="930540"/>
            <a:fld id="{6C642BA2-6BE4-4155-B71A-8877F5F9B0E7}" type="slidenum">
              <a:rPr lang="en-US" smtClean="0"/>
              <a:pPr defTabSz="930540"/>
              <a:t>4</a:t>
            </a:fld>
            <a:endParaRPr lang="en-US" dirty="0"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xfrm>
            <a:off x="665066" y="4572492"/>
            <a:ext cx="5607050" cy="4183064"/>
          </a:xfrm>
          <a:noFill/>
          <a:ln/>
        </p:spPr>
        <p:txBody>
          <a:bodyPr/>
          <a:lstStyle/>
          <a:p>
            <a:pPr eaLnBrk="1" hangingPunct="1">
              <a:buFont typeface="Wingdings" pitchFamily="2" charset="2"/>
              <a:buChar char="q"/>
            </a:pPr>
            <a:r>
              <a:rPr lang="en-US" dirty="0" smtClean="0"/>
              <a:t>Pre-event responsibilities include identifying pre-existing radiation sources to have a baseline, conducting training and exercises, and developing partnerships and coordination with others such as state and local authorities, the Dept of Homeland Security, and  the Dept of Energy.</a:t>
            </a:r>
          </a:p>
        </p:txBody>
      </p:sp>
      <p:sp>
        <p:nvSpPr>
          <p:cNvPr id="7" name="Rectangle 2"/>
          <p:cNvSpPr>
            <a:spLocks noGrp="1" noChangeArrowheads="1"/>
          </p:cNvSpPr>
          <p:nvPr>
            <p:ph type="hdr" sz="quarter"/>
          </p:nvPr>
        </p:nvSpPr>
        <p:spPr bwMode="auto">
          <a:xfrm>
            <a:off x="1" y="8831262"/>
            <a:ext cx="5184774" cy="465138"/>
          </a:xfrm>
          <a:prstGeom prst="rect">
            <a:avLst/>
          </a:prstGeom>
          <a:noFill/>
          <a:ln w="9525">
            <a:noFill/>
            <a:miter lim="800000"/>
            <a:headEnd/>
            <a:tailEnd/>
          </a:ln>
          <a:effectLst/>
        </p:spPr>
        <p:txBody>
          <a:bodyPr vert="horz" wrap="square" lIns="93154" tIns="46580" rIns="93154" bIns="46580" numCol="1" anchor="t" anchorCtr="0" compatLnSpc="1">
            <a:prstTxWarp prst="textNoShape">
              <a:avLst/>
            </a:prstTxWarp>
          </a:bodyPr>
          <a:lstStyle>
            <a:lvl1pPr defTabSz="931643">
              <a:defRPr sz="1200">
                <a:latin typeface="Arial" charset="0"/>
              </a:defRPr>
            </a:lvl1pPr>
          </a:lstStyle>
          <a:p>
            <a:pPr>
              <a:defRPr/>
            </a:pPr>
            <a:r>
              <a:rPr lang="en-US" dirty="0" smtClean="0"/>
              <a:t>PHGR Radiological and Nuclear Preparedness  18 March 2010</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xfrm>
            <a:off x="609054" y="4580380"/>
            <a:ext cx="5607688" cy="4182907"/>
          </a:xfrm>
          <a:noFill/>
          <a:ln/>
        </p:spPr>
        <p:txBody>
          <a:bodyPr/>
          <a:lstStyle/>
          <a:p>
            <a:pPr>
              <a:buClr>
                <a:schemeClr val="tx1"/>
              </a:buClr>
              <a:buFont typeface="Wingdings" pitchFamily="2" charset="2"/>
              <a:buChar char="q"/>
            </a:pPr>
            <a:r>
              <a:rPr lang="en-US" dirty="0" smtClean="0">
                <a:solidFill>
                  <a:srgbClr val="FF0000"/>
                </a:solidFill>
              </a:rPr>
              <a:t> </a:t>
            </a:r>
            <a:r>
              <a:rPr lang="en-US" dirty="0" smtClean="0"/>
              <a:t>So, what is the current state and local capability to effectively respond to radiological or nuclear incidents? </a:t>
            </a:r>
          </a:p>
          <a:p>
            <a:pPr>
              <a:buClr>
                <a:schemeClr val="tx1"/>
              </a:buClr>
              <a:buFont typeface="Wingdings" pitchFamily="2" charset="2"/>
              <a:buChar char="q"/>
            </a:pPr>
            <a:r>
              <a:rPr lang="en-US" dirty="0" smtClean="0"/>
              <a:t> The answer: It varies across state and local jurisdictions typically due to previous experience or perceived threat of such an incident in that region. </a:t>
            </a:r>
          </a:p>
          <a:p>
            <a:pPr>
              <a:buFont typeface="Wingdings" pitchFamily="2" charset="2"/>
              <a:buChar char="q"/>
            </a:pPr>
            <a:r>
              <a:rPr lang="en-US" dirty="0" smtClean="0"/>
              <a:t> For example, 31 states with commercial nuclear power plants are required to have detailed response plans and drills, but only for the designated zones around their power plants. </a:t>
            </a:r>
          </a:p>
          <a:p>
            <a:pPr>
              <a:buFont typeface="Wingdings" pitchFamily="2" charset="2"/>
              <a:buChar char="q"/>
            </a:pPr>
            <a:r>
              <a:rPr lang="en-US" dirty="0" smtClean="0"/>
              <a:t> Some major metropolitan areas are considered high probability terrorists targets, such as Los Angeles, California, and my own, NYC, and each of these localities have done extensive planning while other regions or states have modest or limited planning efforts. </a:t>
            </a:r>
          </a:p>
          <a:p>
            <a:pPr>
              <a:buFont typeface="Wingdings" pitchFamily="2" charset="2"/>
              <a:buChar char="q"/>
            </a:pPr>
            <a:r>
              <a:rPr lang="en-US" dirty="0" smtClean="0"/>
              <a:t> Furthermore, each state has one or more radiation control programs that house tremendous assets in radiological expertise. In 35 states, these programs are located within the state public health department; in the other 15 states, this expertise and man power is found elsewhere in the state government, often in the state environmental departments. To insure adequate response and planning, it is critical that state and local public health agencies engage these programs.</a:t>
            </a:r>
          </a:p>
        </p:txBody>
      </p:sp>
      <p:sp>
        <p:nvSpPr>
          <p:cNvPr id="4" name="Rectangle 7"/>
          <p:cNvSpPr>
            <a:spLocks noGrp="1" noChangeArrowheads="1"/>
          </p:cNvSpPr>
          <p:nvPr>
            <p:ph type="sldNum" sz="quarter" idx="5"/>
          </p:nvPr>
        </p:nvSpPr>
        <p:spPr>
          <a:xfrm>
            <a:off x="3970341" y="8829675"/>
            <a:ext cx="3038475" cy="465138"/>
          </a:xfrm>
          <a:noFill/>
        </p:spPr>
        <p:txBody>
          <a:bodyPr/>
          <a:lstStyle/>
          <a:p>
            <a:pPr defTabSz="930540"/>
            <a:fld id="{98B11573-0CC2-4D35-A210-483477F64921}" type="slidenum">
              <a:rPr lang="en-US" smtClean="0"/>
              <a:pPr defTabSz="930540"/>
              <a:t>49</a:t>
            </a:fld>
            <a:endParaRPr lang="en-US" dirty="0" smtClean="0"/>
          </a:p>
        </p:txBody>
      </p:sp>
      <p:sp>
        <p:nvSpPr>
          <p:cNvPr id="7" name="Rectangle 2"/>
          <p:cNvSpPr>
            <a:spLocks noGrp="1" noChangeArrowheads="1"/>
          </p:cNvSpPr>
          <p:nvPr>
            <p:ph type="hdr" sz="quarter"/>
          </p:nvPr>
        </p:nvSpPr>
        <p:spPr bwMode="auto">
          <a:xfrm>
            <a:off x="1" y="8831262"/>
            <a:ext cx="5184774" cy="465138"/>
          </a:xfrm>
          <a:prstGeom prst="rect">
            <a:avLst/>
          </a:prstGeom>
          <a:noFill/>
          <a:ln w="9525">
            <a:noFill/>
            <a:miter lim="800000"/>
            <a:headEnd/>
            <a:tailEnd/>
          </a:ln>
          <a:effectLst/>
        </p:spPr>
        <p:txBody>
          <a:bodyPr vert="horz" wrap="square" lIns="93154" tIns="46580" rIns="93154" bIns="46580" numCol="1" anchor="t" anchorCtr="0" compatLnSpc="1">
            <a:prstTxWarp prst="textNoShape">
              <a:avLst/>
            </a:prstTxWarp>
          </a:bodyPr>
          <a:lstStyle>
            <a:lvl1pPr defTabSz="931643">
              <a:defRPr sz="1200">
                <a:latin typeface="Arial" charset="0"/>
              </a:defRPr>
            </a:lvl1pPr>
          </a:lstStyle>
          <a:p>
            <a:pPr>
              <a:defRPr/>
            </a:pPr>
            <a:r>
              <a:rPr lang="en-US" dirty="0" smtClean="0"/>
              <a:t>PHGR Radiological and Nuclear Preparedness  18 March 2010</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xfrm>
            <a:off x="640611" y="4580380"/>
            <a:ext cx="5607688" cy="4182907"/>
          </a:xfrm>
          <a:noFill/>
          <a:ln/>
        </p:spPr>
        <p:txBody>
          <a:bodyPr/>
          <a:lstStyle/>
          <a:p>
            <a:pPr marL="227151" indent="-227151">
              <a:lnSpc>
                <a:spcPct val="90000"/>
              </a:lnSpc>
              <a:buFont typeface="Wingdings" pitchFamily="2" charset="2"/>
              <a:buChar char="q"/>
            </a:pPr>
            <a:r>
              <a:rPr lang="en-US" dirty="0" smtClean="0"/>
              <a:t>Beyond the limitations of capacity and capabilities, state sand localities all face similar challenges including the following:</a:t>
            </a:r>
          </a:p>
          <a:p>
            <a:pPr marL="227151" indent="-227151">
              <a:lnSpc>
                <a:spcPct val="90000"/>
              </a:lnSpc>
              <a:buFont typeface="Wingdings" pitchFamily="2" charset="2"/>
              <a:buChar char="q"/>
            </a:pPr>
            <a:r>
              <a:rPr lang="en-US" dirty="0" smtClean="0"/>
              <a:t>First, the lack of awareness of public health’s extensive role and responsibilities in radiological emergencies, especially in the role of communication, plays a significant challenge because without this awareness planning doesn’t take place.</a:t>
            </a:r>
          </a:p>
          <a:p>
            <a:pPr marL="227151" indent="-227151">
              <a:lnSpc>
                <a:spcPct val="90000"/>
              </a:lnSpc>
              <a:buFont typeface="Wingdings" pitchFamily="2" charset="2"/>
              <a:buChar char="q"/>
            </a:pPr>
            <a:r>
              <a:rPr lang="en-US" dirty="0" smtClean="0"/>
              <a:t>Even if awareness exists, lack of funding, related to the lack of prioritization at the national, state and local levels, is probably the greatest obstacle we all face for emergency planning for any hazard, and this is particularly evident in radiation and nuclear response planning.</a:t>
            </a:r>
          </a:p>
          <a:p>
            <a:pPr marL="227151" indent="-227151">
              <a:lnSpc>
                <a:spcPct val="90000"/>
              </a:lnSpc>
              <a:buFont typeface="Wingdings" pitchFamily="2" charset="2"/>
              <a:buChar char="q"/>
            </a:pPr>
            <a:r>
              <a:rPr lang="en-US" dirty="0" smtClean="0"/>
              <a:t>Thirdly, due to the lack of expertise, it is difficult for public health personnel who have little or no knowledge of radiological agents to be able to appropriately plan, drill and respond for these incidents; and,</a:t>
            </a:r>
          </a:p>
          <a:p>
            <a:pPr marL="227151" indent="-227151">
              <a:lnSpc>
                <a:spcPct val="90000"/>
              </a:lnSpc>
              <a:buFont typeface="Wingdings" pitchFamily="2" charset="2"/>
              <a:buChar char="q"/>
            </a:pPr>
            <a:r>
              <a:rPr lang="en-US" dirty="0" smtClean="0"/>
              <a:t>Lastly, even if awareness, money, and expertise exist, there is a lack of human resources to complete plans and exercises with all the other competing priorities in public health.</a:t>
            </a:r>
          </a:p>
          <a:p>
            <a:pPr marL="227151" indent="-227151">
              <a:lnSpc>
                <a:spcPct val="90000"/>
              </a:lnSpc>
              <a:buFontTx/>
              <a:buChar char="•"/>
            </a:pPr>
            <a:endParaRPr lang="en-US" dirty="0" smtClean="0"/>
          </a:p>
          <a:p>
            <a:pPr marL="227151" indent="-227151">
              <a:lnSpc>
                <a:spcPct val="90000"/>
              </a:lnSpc>
            </a:pPr>
            <a:endParaRPr lang="en-US" dirty="0" smtClean="0"/>
          </a:p>
          <a:p>
            <a:pPr marL="1142063" lvl="2" indent="-227151">
              <a:lnSpc>
                <a:spcPct val="90000"/>
              </a:lnSpc>
            </a:pPr>
            <a:endParaRPr lang="en-US" dirty="0" smtClean="0"/>
          </a:p>
          <a:p>
            <a:pPr marL="227151" indent="-227151">
              <a:lnSpc>
                <a:spcPct val="90000"/>
              </a:lnSpc>
            </a:pPr>
            <a:endParaRPr lang="en-US" dirty="0" smtClean="0"/>
          </a:p>
          <a:p>
            <a:pPr marL="1141883" lvl="2" indent="-227115">
              <a:lnSpc>
                <a:spcPct val="90000"/>
              </a:lnSpc>
            </a:pPr>
            <a:endParaRPr lang="en-US" dirty="0" smtClean="0"/>
          </a:p>
          <a:p>
            <a:pPr marL="227115" indent="-227115">
              <a:lnSpc>
                <a:spcPct val="90000"/>
              </a:lnSpc>
            </a:pPr>
            <a:endParaRPr lang="en-US" dirty="0" smtClean="0"/>
          </a:p>
        </p:txBody>
      </p:sp>
      <p:sp>
        <p:nvSpPr>
          <p:cNvPr id="4" name="Rectangle 7"/>
          <p:cNvSpPr>
            <a:spLocks noGrp="1" noChangeArrowheads="1"/>
          </p:cNvSpPr>
          <p:nvPr>
            <p:ph type="sldNum" sz="quarter" idx="5"/>
          </p:nvPr>
        </p:nvSpPr>
        <p:spPr>
          <a:xfrm>
            <a:off x="3970341" y="8829675"/>
            <a:ext cx="3038475" cy="465138"/>
          </a:xfrm>
          <a:noFill/>
        </p:spPr>
        <p:txBody>
          <a:bodyPr/>
          <a:lstStyle/>
          <a:p>
            <a:pPr defTabSz="930540"/>
            <a:fld id="{98B11573-0CC2-4D35-A210-483477F64921}" type="slidenum">
              <a:rPr lang="en-US" smtClean="0"/>
              <a:pPr defTabSz="930540"/>
              <a:t>50</a:t>
            </a:fld>
            <a:endParaRPr lang="en-US" dirty="0" smtClean="0"/>
          </a:p>
        </p:txBody>
      </p:sp>
      <p:sp>
        <p:nvSpPr>
          <p:cNvPr id="7" name="Rectangle 2"/>
          <p:cNvSpPr>
            <a:spLocks noGrp="1" noChangeArrowheads="1"/>
          </p:cNvSpPr>
          <p:nvPr>
            <p:ph type="hdr" sz="quarter"/>
          </p:nvPr>
        </p:nvSpPr>
        <p:spPr bwMode="auto">
          <a:xfrm>
            <a:off x="1" y="8831262"/>
            <a:ext cx="5184774" cy="465138"/>
          </a:xfrm>
          <a:prstGeom prst="rect">
            <a:avLst/>
          </a:prstGeom>
          <a:noFill/>
          <a:ln w="9525">
            <a:noFill/>
            <a:miter lim="800000"/>
            <a:headEnd/>
            <a:tailEnd/>
          </a:ln>
          <a:effectLst/>
        </p:spPr>
        <p:txBody>
          <a:bodyPr vert="horz" wrap="square" lIns="93154" tIns="46580" rIns="93154" bIns="46580" numCol="1" anchor="t" anchorCtr="0" compatLnSpc="1">
            <a:prstTxWarp prst="textNoShape">
              <a:avLst/>
            </a:prstTxWarp>
          </a:bodyPr>
          <a:lstStyle>
            <a:lvl1pPr defTabSz="931643">
              <a:defRPr sz="1200">
                <a:latin typeface="Arial" charset="0"/>
              </a:defRPr>
            </a:lvl1pPr>
          </a:lstStyle>
          <a:p>
            <a:pPr>
              <a:defRPr/>
            </a:pPr>
            <a:r>
              <a:rPr lang="en-US" dirty="0" smtClean="0"/>
              <a:t>PHGR Radiological and Nuclear Preparedness  18 March 2010</a:t>
            </a: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0B3D29-BA31-48BB-85C5-E1C57A9B0660}" type="slidenum">
              <a:rPr lang="en-US"/>
              <a:pPr/>
              <a:t>53</a:t>
            </a:fld>
            <a:endParaRPr lang="en-US" dirty="0"/>
          </a:p>
        </p:txBody>
      </p:sp>
      <p:sp>
        <p:nvSpPr>
          <p:cNvPr id="305154" name="Rectangle 2"/>
          <p:cNvSpPr>
            <a:spLocks noGrp="1" noRot="1" noChangeAspect="1" noChangeArrowheads="1" noTextEdit="1"/>
          </p:cNvSpPr>
          <p:nvPr>
            <p:ph type="sldImg"/>
          </p:nvPr>
        </p:nvSpPr>
        <p:spPr>
          <a:xfrm>
            <a:off x="1184275" y="696913"/>
            <a:ext cx="4648200" cy="3486150"/>
          </a:xfrm>
          <a:ln/>
        </p:spPr>
      </p:sp>
      <p:sp>
        <p:nvSpPr>
          <p:cNvPr id="305155" name="Rectangle 3"/>
          <p:cNvSpPr>
            <a:spLocks noChangeArrowheads="1"/>
          </p:cNvSpPr>
          <p:nvPr/>
        </p:nvSpPr>
        <p:spPr bwMode="auto">
          <a:xfrm>
            <a:off x="924984" y="4414177"/>
            <a:ext cx="5160433" cy="4184993"/>
          </a:xfrm>
          <a:prstGeom prst="rect">
            <a:avLst/>
          </a:prstGeom>
          <a:noFill/>
          <a:ln w="12700">
            <a:noFill/>
            <a:miter lim="800000"/>
            <a:headEnd type="none" w="sm" len="sm"/>
            <a:tailEnd type="none" w="sm" len="sm"/>
          </a:ln>
          <a:effectLst/>
        </p:spPr>
        <p:txBody>
          <a:bodyPr lIns="93796" tIns="46897" rIns="93796" bIns="46897"/>
          <a:lstStyle/>
          <a:p>
            <a:pPr>
              <a:spcBef>
                <a:spcPct val="30000"/>
              </a:spcBef>
            </a:pPr>
            <a:endParaRPr lang="en-US" altLang="en-US" sz="1200" dirty="0"/>
          </a:p>
          <a:p>
            <a:pPr>
              <a:spcBef>
                <a:spcPct val="30000"/>
              </a:spcBef>
            </a:pPr>
            <a:r>
              <a:rPr lang="en-US" altLang="en-US" sz="1200" dirty="0"/>
              <a:t>_________________________________________________________</a:t>
            </a:r>
          </a:p>
          <a:p>
            <a:pPr>
              <a:spcBef>
                <a:spcPct val="30000"/>
              </a:spcBef>
            </a:pPr>
            <a:endParaRPr lang="en-US" altLang="en-US" sz="1200" dirty="0"/>
          </a:p>
          <a:p>
            <a:pPr>
              <a:spcBef>
                <a:spcPct val="30000"/>
              </a:spcBef>
            </a:pPr>
            <a:r>
              <a:rPr lang="en-US" altLang="en-US" sz="1200" dirty="0"/>
              <a:t>_________________________________________________________</a:t>
            </a:r>
          </a:p>
          <a:p>
            <a:pPr>
              <a:spcBef>
                <a:spcPct val="30000"/>
              </a:spcBef>
            </a:pPr>
            <a:endParaRPr lang="en-US" altLang="en-US" sz="1200" dirty="0"/>
          </a:p>
          <a:p>
            <a:pPr>
              <a:spcBef>
                <a:spcPct val="30000"/>
              </a:spcBef>
            </a:pPr>
            <a:r>
              <a:rPr lang="en-US" altLang="en-US" sz="1200" dirty="0"/>
              <a:t>_________________________________________________________</a:t>
            </a:r>
          </a:p>
          <a:p>
            <a:pPr>
              <a:spcBef>
                <a:spcPct val="30000"/>
              </a:spcBef>
            </a:pPr>
            <a:endParaRPr lang="en-US" altLang="en-US" sz="1200" dirty="0"/>
          </a:p>
          <a:p>
            <a:pPr>
              <a:spcBef>
                <a:spcPct val="30000"/>
              </a:spcBef>
            </a:pPr>
            <a:r>
              <a:rPr lang="en-US" altLang="en-US" sz="1200" dirty="0"/>
              <a:t>_________________________________________________________</a:t>
            </a:r>
          </a:p>
          <a:p>
            <a:pPr>
              <a:spcBef>
                <a:spcPct val="30000"/>
              </a:spcBef>
            </a:pPr>
            <a:endParaRPr lang="en-US" altLang="en-US" sz="1200" dirty="0"/>
          </a:p>
          <a:p>
            <a:pPr>
              <a:spcBef>
                <a:spcPct val="30000"/>
              </a:spcBef>
            </a:pPr>
            <a:r>
              <a:rPr lang="en-US" altLang="en-US" sz="1200" dirty="0"/>
              <a:t>_________________________________________________________</a:t>
            </a:r>
          </a:p>
          <a:p>
            <a:pPr>
              <a:spcBef>
                <a:spcPct val="30000"/>
              </a:spcBef>
            </a:pPr>
            <a:endParaRPr lang="en-US" altLang="en-US" sz="1200" dirty="0"/>
          </a:p>
          <a:p>
            <a:pPr>
              <a:spcBef>
                <a:spcPct val="30000"/>
              </a:spcBef>
            </a:pPr>
            <a:r>
              <a:rPr lang="en-US" altLang="en-US" sz="1200" dirty="0"/>
              <a:t>_________________________________________________________</a:t>
            </a:r>
          </a:p>
          <a:p>
            <a:pPr>
              <a:spcBef>
                <a:spcPct val="30000"/>
              </a:spcBef>
            </a:pPr>
            <a:endParaRPr lang="en-US" altLang="en-US" sz="1200" dirty="0"/>
          </a:p>
          <a:p>
            <a:pPr>
              <a:spcBef>
                <a:spcPct val="30000"/>
              </a:spcBef>
            </a:pPr>
            <a:r>
              <a:rPr lang="en-US" altLang="en-US" sz="1200" dirty="0"/>
              <a:t>_________________________________________________________</a:t>
            </a:r>
          </a:p>
          <a:p>
            <a:pPr>
              <a:spcBef>
                <a:spcPct val="30000"/>
              </a:spcBef>
            </a:pPr>
            <a:endParaRPr lang="en-US" altLang="en-US" sz="1200" dirty="0"/>
          </a:p>
          <a:p>
            <a:pPr>
              <a:spcBef>
                <a:spcPct val="30000"/>
              </a:spcBef>
            </a:pPr>
            <a:r>
              <a:rPr lang="en-US" altLang="en-US" sz="1200" dirty="0"/>
              <a:t>_________________________________________________________</a:t>
            </a:r>
          </a:p>
        </p:txBody>
      </p:sp>
      <p:sp>
        <p:nvSpPr>
          <p:cNvPr id="5" name="Notes Placeholder 4"/>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38C2C7-0C2E-4732-8339-9DD504B6309C}"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BF04A4-89EC-4DFE-9C6D-32F414E45A20}" type="slidenum">
              <a:rPr lang="en-US"/>
              <a:pPr/>
              <a:t>6</a:t>
            </a:fld>
            <a:endParaRPr lang="en-US" dirty="0"/>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r>
              <a:rPr lang="en-US" dirty="0"/>
              <a:t>In responding to a radiologic terror event, a step-wise approach needs to be taken.  You first need to determine that radioactivity and radiation is in the environment.  That is your job as first responders, using the detection equipment described earlier.  Once you know you're dealing with a dirty bomb event, a radiation strike team should be called in with more sophisticated instrumentation to determine what radionuclides and what amount of those radionuclides are involved. That’s how you're going to estimate doses and the geographic dose distribution using computer models that will give you output data and images such as I showed in the previous slides. Ultimately, you’ll need to determine the need for and implement the evacuation.  </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xfrm>
            <a:off x="627065" y="4552951"/>
            <a:ext cx="5605462" cy="4183064"/>
          </a:xfrm>
          <a:noFill/>
          <a:ln/>
        </p:spPr>
        <p:txBody>
          <a:bodyPr/>
          <a:lstStyle/>
          <a:p>
            <a:pPr>
              <a:buFont typeface="Wingdings" pitchFamily="2" charset="2"/>
              <a:buChar char="q"/>
            </a:pPr>
            <a:r>
              <a:rPr lang="en-US" dirty="0" smtClean="0">
                <a:latin typeface="Arial" pitchFamily="34" charset="0"/>
              </a:rPr>
              <a:t> A radiological response has the potential to involve very large numbers of emergency responders, healthcare workers, and recovery workers, many of whom will have very little experience in radiological and nuclear response. Education and training will be crucial to ensuring their health and safety.  </a:t>
            </a:r>
          </a:p>
          <a:p>
            <a:pPr>
              <a:buFont typeface="Wingdings" pitchFamily="2" charset="2"/>
              <a:buChar char="q"/>
            </a:pPr>
            <a:r>
              <a:rPr lang="en-US" dirty="0" smtClean="0">
                <a:latin typeface="Arial" pitchFamily="34" charset="0"/>
              </a:rPr>
              <a:t> They will need to recognize the acute health effects of high dose radiation, and understand the long term risk of cancer which can result from low dose radiation.  </a:t>
            </a:r>
          </a:p>
          <a:p>
            <a:pPr>
              <a:buFont typeface="Wingdings" pitchFamily="2" charset="2"/>
              <a:buChar char="q"/>
            </a:pPr>
            <a:r>
              <a:rPr lang="en-US" dirty="0" smtClean="0">
                <a:latin typeface="Arial" pitchFamily="34" charset="0"/>
              </a:rPr>
              <a:t> They will also need to become versed in the protective principles of time, distance and shielding, and learn how to apply these principles in a safe and effective response strategy.   Radiation safety zones, such as those illustrated here, are designed to guide the types of response activities which are reasonably permitted in each zone.</a:t>
            </a:r>
          </a:p>
          <a:p>
            <a:pPr>
              <a:buFont typeface="Wingdings" pitchFamily="2" charset="2"/>
              <a:buChar char="q"/>
            </a:pPr>
            <a:r>
              <a:rPr lang="en-US" dirty="0" smtClean="0">
                <a:latin typeface="Arial" pitchFamily="34" charset="0"/>
              </a:rPr>
              <a:t> In this example, work conducted in the innermost Extreme Caution radiation zone, shown in red, should be restricted to lifesaving activities,  with further less urgent activities being appropriate to areas further from the epicenter of the event. </a:t>
            </a:r>
          </a:p>
          <a:p>
            <a:endParaRPr lang="en-US" dirty="0" smtClean="0">
              <a:latin typeface="Arial" pitchFamily="34" charset="0"/>
            </a:endParaRPr>
          </a:p>
          <a:p>
            <a:endParaRPr lang="en-US" dirty="0" smtClean="0">
              <a:latin typeface="Arial" pitchFamily="34" charset="0"/>
            </a:endParaRPr>
          </a:p>
        </p:txBody>
      </p:sp>
      <p:sp>
        <p:nvSpPr>
          <p:cNvPr id="10244" name="Slide Number Placeholder 3"/>
          <p:cNvSpPr>
            <a:spLocks noGrp="1"/>
          </p:cNvSpPr>
          <p:nvPr>
            <p:ph type="sldNum" sz="quarter" idx="5"/>
          </p:nvPr>
        </p:nvSpPr>
        <p:spPr>
          <a:noFill/>
        </p:spPr>
        <p:txBody>
          <a:bodyPr/>
          <a:lstStyle/>
          <a:p>
            <a:pPr defTabSz="930091"/>
            <a:fld id="{72D9B91C-039F-4CDA-8CAF-64F05FBF3C20}" type="slidenum">
              <a:rPr lang="en-US" smtClean="0">
                <a:latin typeface="Arial" pitchFamily="34" charset="0"/>
              </a:rPr>
              <a:pPr defTabSz="930091"/>
              <a:t>10</a:t>
            </a:fld>
            <a:endParaRPr lang="en-US" dirty="0" smtClean="0">
              <a:latin typeface="Arial" pitchFamily="34" charset="0"/>
            </a:endParaRPr>
          </a:p>
        </p:txBody>
      </p:sp>
      <p:sp>
        <p:nvSpPr>
          <p:cNvPr id="7" name="Rectangle 2"/>
          <p:cNvSpPr>
            <a:spLocks noGrp="1" noChangeArrowheads="1"/>
          </p:cNvSpPr>
          <p:nvPr>
            <p:ph type="hdr" sz="quarter"/>
          </p:nvPr>
        </p:nvSpPr>
        <p:spPr bwMode="auto">
          <a:xfrm>
            <a:off x="1" y="8831262"/>
            <a:ext cx="5184774" cy="465138"/>
          </a:xfrm>
          <a:prstGeom prst="rect">
            <a:avLst/>
          </a:prstGeom>
          <a:noFill/>
          <a:ln w="9525">
            <a:noFill/>
            <a:miter lim="800000"/>
            <a:headEnd/>
            <a:tailEnd/>
          </a:ln>
          <a:effectLst/>
        </p:spPr>
        <p:txBody>
          <a:bodyPr vert="horz" wrap="square" lIns="93154" tIns="46580" rIns="93154" bIns="46580" numCol="1" anchor="t" anchorCtr="0" compatLnSpc="1">
            <a:prstTxWarp prst="textNoShape">
              <a:avLst/>
            </a:prstTxWarp>
          </a:bodyPr>
          <a:lstStyle>
            <a:lvl1pPr defTabSz="931643">
              <a:defRPr sz="1200">
                <a:latin typeface="Arial" charset="0"/>
              </a:defRPr>
            </a:lvl1pPr>
          </a:lstStyle>
          <a:p>
            <a:pPr>
              <a:defRPr/>
            </a:pPr>
            <a:r>
              <a:rPr lang="en-US" dirty="0" smtClean="0"/>
              <a:t>PHGR Radiological and Nuclear Preparedness  18 March 2010</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2FDE47-D52B-43D5-B610-F021FAEEABA6}" type="slidenum">
              <a:rPr lang="en-US"/>
              <a:pPr/>
              <a:t>11</a:t>
            </a:fld>
            <a:endParaRPr 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r>
              <a:rPr lang="en-US" dirty="0"/>
              <a:t>The goals of radiation protection with a focus on emergency or first responders, as delineated in NCRP Commentary Number Nineteen, are:  To prevent the acute or immediate injuries and deaths due to short-term, high-level radiation exposure; that is, occurring over hours to days.  And to keep the long-term effects, that is, cancer, associated with lower levels of radiation exposure, as low as reasonably achievable.  </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AC28C0-468E-4387-8126-011018F48E9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FE2E8-994E-4E5A-862F-8426B1E0247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D8BBD9-787B-49FE-8DE4-B7B021C38D8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 y="71438"/>
            <a:ext cx="8763000" cy="9080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2813" y="1524000"/>
            <a:ext cx="3535362"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00575" y="1524000"/>
            <a:ext cx="3535363"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00575" y="3771900"/>
            <a:ext cx="3535363"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 y="71438"/>
            <a:ext cx="8763000" cy="9080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2813" y="1524000"/>
            <a:ext cx="3535362"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1524000"/>
            <a:ext cx="3535363"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90500" y="71438"/>
            <a:ext cx="8763000" cy="9080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12813" y="1524000"/>
            <a:ext cx="3535362"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00575" y="1524000"/>
            <a:ext cx="3535363"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912813" y="3771900"/>
            <a:ext cx="3535362"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00575" y="3771900"/>
            <a:ext cx="3535363"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 y="71438"/>
            <a:ext cx="8763000" cy="9080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2813" y="1524000"/>
            <a:ext cx="3535362"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00575" y="1524000"/>
            <a:ext cx="3535363"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00575" y="3771900"/>
            <a:ext cx="3535363"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24E7BA-34E6-46A7-B9AE-B7CA17A697B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5C2980-8AEC-4D22-9D95-893CB2DC672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D80042-3D5D-49A0-952E-D40DD43FA05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63073B-7688-4636-AB55-521BF8FC0FA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E1787B-6F25-44AB-AA98-F1C217E41EC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148161B-74B7-4670-9454-984F1BE256D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103654-65D3-4B22-97F1-5348D83D71A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0AE861-6425-49EA-86E6-7A3EBED2384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D469B9-6FCC-4275-8550-C136D749246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9.png"/><Relationship Id="rId5" Type="http://schemas.openxmlformats.org/officeDocument/2006/relationships/image" Target="../media/image12.png"/><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43.png"/><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42.png"/><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jpeg"/></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8.jpeg"/><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54.jpe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4.xml"/><Relationship Id="rId1" Type="http://schemas.openxmlformats.org/officeDocument/2006/relationships/slideLayout" Target="../slideLayouts/slideLayout14.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4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60.jpeg"/><Relationship Id="rId4" Type="http://schemas.openxmlformats.org/officeDocument/2006/relationships/oleObject" Target="../embeddings/oleObject7.bin"/></Relationships>
</file>

<file path=ppt/slides/_rels/slide4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oleObject" Target="../embeddings/oleObject8.bin"/><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ctrTitle"/>
          </p:nvPr>
        </p:nvSpPr>
        <p:spPr>
          <a:xfrm>
            <a:off x="228600" y="609600"/>
            <a:ext cx="8610600" cy="2133600"/>
          </a:xfrm>
        </p:spPr>
        <p:txBody>
          <a:bodyPr/>
          <a:lstStyle/>
          <a:p>
            <a:r>
              <a:rPr lang="en-US" sz="3200" dirty="0" smtClean="0">
                <a:latin typeface="Calibri" pitchFamily="34" charset="0"/>
              </a:rPr>
              <a:t>Keeping First Responders and Receivers Safe</a:t>
            </a:r>
            <a:br>
              <a:rPr lang="en-US" sz="3200" dirty="0" smtClean="0">
                <a:latin typeface="Calibri" pitchFamily="34" charset="0"/>
              </a:rPr>
            </a:br>
            <a:r>
              <a:rPr lang="en-US" sz="3200" dirty="0" smtClean="0">
                <a:latin typeface="Calibri" pitchFamily="34" charset="0"/>
              </a:rPr>
              <a:t>Personal Protective Equipment for Responders</a:t>
            </a:r>
            <a:endParaRPr lang="en-US" dirty="0">
              <a:latin typeface="Calibri" pitchFamily="34" charset="0"/>
            </a:endParaRPr>
          </a:p>
        </p:txBody>
      </p:sp>
      <p:sp>
        <p:nvSpPr>
          <p:cNvPr id="440323" name="Rectangle 3"/>
          <p:cNvSpPr>
            <a:spLocks noGrp="1" noChangeArrowheads="1"/>
          </p:cNvSpPr>
          <p:nvPr>
            <p:ph type="subTitle" idx="1"/>
          </p:nvPr>
        </p:nvSpPr>
        <p:spPr>
          <a:xfrm>
            <a:off x="1371600" y="2971800"/>
            <a:ext cx="6400800" cy="3276600"/>
          </a:xfrm>
        </p:spPr>
        <p:txBody>
          <a:bodyPr/>
          <a:lstStyle/>
          <a:p>
            <a:pPr>
              <a:lnSpc>
                <a:spcPct val="100000"/>
              </a:lnSpc>
              <a:spcBef>
                <a:spcPct val="0"/>
              </a:spcBef>
            </a:pPr>
            <a:r>
              <a:rPr lang="en-US" sz="2800" b="1" dirty="0" smtClean="0">
                <a:latin typeface="Calibri" pitchFamily="34" charset="0"/>
              </a:rPr>
              <a:t>James S. Spahr, RS, MPH</a:t>
            </a:r>
          </a:p>
          <a:p>
            <a:pPr>
              <a:lnSpc>
                <a:spcPct val="100000"/>
              </a:lnSpc>
              <a:spcBef>
                <a:spcPct val="0"/>
              </a:spcBef>
            </a:pPr>
            <a:r>
              <a:rPr lang="en-US" sz="2000" dirty="0" smtClean="0">
                <a:latin typeface="Calibri" pitchFamily="34" charset="0"/>
              </a:rPr>
              <a:t>Associate Director - Office for Emergency Preparedness &amp; Response</a:t>
            </a:r>
          </a:p>
          <a:p>
            <a:pPr>
              <a:lnSpc>
                <a:spcPct val="100000"/>
              </a:lnSpc>
              <a:spcBef>
                <a:spcPct val="0"/>
              </a:spcBef>
            </a:pPr>
            <a:endParaRPr lang="en-US" sz="800" dirty="0" smtClean="0"/>
          </a:p>
          <a:p>
            <a:pPr>
              <a:lnSpc>
                <a:spcPct val="100000"/>
              </a:lnSpc>
              <a:spcBef>
                <a:spcPct val="0"/>
              </a:spcBef>
            </a:pPr>
            <a:r>
              <a:rPr lang="en-US" sz="1600" dirty="0" smtClean="0">
                <a:solidFill>
                  <a:schemeClr val="tx1">
                    <a:lumMod val="75000"/>
                  </a:schemeClr>
                </a:solidFill>
              </a:rPr>
              <a:t>National </a:t>
            </a:r>
            <a:r>
              <a:rPr lang="en-US" sz="1600" dirty="0">
                <a:solidFill>
                  <a:schemeClr val="tx1">
                    <a:lumMod val="75000"/>
                  </a:schemeClr>
                </a:solidFill>
              </a:rPr>
              <a:t>Institute for Occupational Safety and </a:t>
            </a:r>
            <a:r>
              <a:rPr lang="en-US" sz="1600" dirty="0" smtClean="0">
                <a:solidFill>
                  <a:schemeClr val="tx1">
                    <a:lumMod val="75000"/>
                  </a:schemeClr>
                </a:solidFill>
              </a:rPr>
              <a:t>Health</a:t>
            </a:r>
          </a:p>
          <a:p>
            <a:pPr>
              <a:lnSpc>
                <a:spcPct val="100000"/>
              </a:lnSpc>
              <a:spcBef>
                <a:spcPct val="0"/>
              </a:spcBef>
            </a:pPr>
            <a:r>
              <a:rPr lang="en-US" sz="1600" dirty="0" smtClean="0">
                <a:solidFill>
                  <a:schemeClr val="tx1">
                    <a:lumMod val="75000"/>
                  </a:schemeClr>
                </a:solidFill>
              </a:rPr>
              <a:t>Centers for Disease Control and Prevention</a:t>
            </a:r>
          </a:p>
          <a:p>
            <a:pPr>
              <a:lnSpc>
                <a:spcPct val="100000"/>
              </a:lnSpc>
              <a:spcBef>
                <a:spcPct val="0"/>
              </a:spcBef>
            </a:pPr>
            <a:endParaRPr lang="en-US" sz="2000" dirty="0"/>
          </a:p>
        </p:txBody>
      </p:sp>
      <p:grpSp>
        <p:nvGrpSpPr>
          <p:cNvPr id="53" name="Group 52" descr="CDC and NIOSH logos"/>
          <p:cNvGrpSpPr/>
          <p:nvPr/>
        </p:nvGrpSpPr>
        <p:grpSpPr>
          <a:xfrm>
            <a:off x="400050" y="5902325"/>
            <a:ext cx="8386763" cy="749300"/>
            <a:chOff x="400050" y="5902325"/>
            <a:chExt cx="8386763" cy="749300"/>
          </a:xfrm>
        </p:grpSpPr>
        <p:grpSp>
          <p:nvGrpSpPr>
            <p:cNvPr id="440324" name="Group 4"/>
            <p:cNvGrpSpPr>
              <a:grpSpLocks/>
            </p:cNvGrpSpPr>
            <p:nvPr/>
          </p:nvGrpSpPr>
          <p:grpSpPr bwMode="auto">
            <a:xfrm>
              <a:off x="7561263" y="6213475"/>
              <a:ext cx="1225550" cy="327025"/>
              <a:chOff x="4033" y="3793"/>
              <a:chExt cx="928" cy="247"/>
            </a:xfrm>
          </p:grpSpPr>
          <p:sp>
            <p:nvSpPr>
              <p:cNvPr id="440325" name="Freeform 5"/>
              <p:cNvSpPr>
                <a:spLocks noEditPoints="1"/>
              </p:cNvSpPr>
              <p:nvPr/>
            </p:nvSpPr>
            <p:spPr bwMode="auto">
              <a:xfrm>
                <a:off x="4033" y="3793"/>
                <a:ext cx="289" cy="247"/>
              </a:xfrm>
              <a:custGeom>
                <a:avLst/>
                <a:gdLst/>
                <a:ahLst/>
                <a:cxnLst>
                  <a:cxn ang="0">
                    <a:pos x="242" y="0"/>
                  </a:cxn>
                  <a:cxn ang="0">
                    <a:pos x="868" y="0"/>
                  </a:cxn>
                  <a:cxn ang="0">
                    <a:pos x="627" y="743"/>
                  </a:cxn>
                  <a:cxn ang="0">
                    <a:pos x="0" y="743"/>
                  </a:cxn>
                  <a:cxn ang="0">
                    <a:pos x="242" y="0"/>
                  </a:cxn>
                  <a:cxn ang="0">
                    <a:pos x="242" y="0"/>
                  </a:cxn>
                  <a:cxn ang="0">
                    <a:pos x="41" y="712"/>
                  </a:cxn>
                  <a:cxn ang="0">
                    <a:pos x="193" y="245"/>
                  </a:cxn>
                  <a:cxn ang="0">
                    <a:pos x="406" y="245"/>
                  </a:cxn>
                  <a:cxn ang="0">
                    <a:pos x="497" y="514"/>
                  </a:cxn>
                  <a:cxn ang="0">
                    <a:pos x="586" y="245"/>
                  </a:cxn>
                  <a:cxn ang="0">
                    <a:pos x="759" y="245"/>
                  </a:cxn>
                  <a:cxn ang="0">
                    <a:pos x="608" y="712"/>
                  </a:cxn>
                  <a:cxn ang="0">
                    <a:pos x="406" y="712"/>
                  </a:cxn>
                  <a:cxn ang="0">
                    <a:pos x="299" y="439"/>
                  </a:cxn>
                  <a:cxn ang="0">
                    <a:pos x="211" y="712"/>
                  </a:cxn>
                  <a:cxn ang="0">
                    <a:pos x="41" y="712"/>
                  </a:cxn>
                  <a:cxn ang="0">
                    <a:pos x="41" y="712"/>
                  </a:cxn>
                </a:cxnLst>
                <a:rect l="0" t="0" r="r" b="b"/>
                <a:pathLst>
                  <a:path w="868" h="743">
                    <a:moveTo>
                      <a:pt x="242" y="0"/>
                    </a:moveTo>
                    <a:lnTo>
                      <a:pt x="868" y="0"/>
                    </a:lnTo>
                    <a:lnTo>
                      <a:pt x="627" y="743"/>
                    </a:lnTo>
                    <a:lnTo>
                      <a:pt x="0" y="743"/>
                    </a:lnTo>
                    <a:lnTo>
                      <a:pt x="242" y="0"/>
                    </a:lnTo>
                    <a:lnTo>
                      <a:pt x="242" y="0"/>
                    </a:lnTo>
                    <a:close/>
                    <a:moveTo>
                      <a:pt x="41" y="712"/>
                    </a:moveTo>
                    <a:lnTo>
                      <a:pt x="193" y="245"/>
                    </a:lnTo>
                    <a:lnTo>
                      <a:pt x="406" y="245"/>
                    </a:lnTo>
                    <a:lnTo>
                      <a:pt x="497" y="514"/>
                    </a:lnTo>
                    <a:lnTo>
                      <a:pt x="586" y="245"/>
                    </a:lnTo>
                    <a:lnTo>
                      <a:pt x="759" y="245"/>
                    </a:lnTo>
                    <a:lnTo>
                      <a:pt x="608" y="712"/>
                    </a:lnTo>
                    <a:lnTo>
                      <a:pt x="406" y="712"/>
                    </a:lnTo>
                    <a:lnTo>
                      <a:pt x="299" y="439"/>
                    </a:lnTo>
                    <a:lnTo>
                      <a:pt x="211" y="712"/>
                    </a:lnTo>
                    <a:lnTo>
                      <a:pt x="41" y="712"/>
                    </a:lnTo>
                    <a:lnTo>
                      <a:pt x="41" y="712"/>
                    </a:lnTo>
                    <a:close/>
                  </a:path>
                </a:pathLst>
              </a:custGeom>
              <a:solidFill>
                <a:schemeClr val="tx1"/>
              </a:solidFill>
              <a:ln w="9525">
                <a:noFill/>
                <a:round/>
                <a:headEnd/>
                <a:tailEnd/>
              </a:ln>
            </p:spPr>
            <p:txBody>
              <a:bodyPr/>
              <a:lstStyle/>
              <a:p>
                <a:endParaRPr lang="en-US" dirty="0"/>
              </a:p>
            </p:txBody>
          </p:sp>
          <p:sp>
            <p:nvSpPr>
              <p:cNvPr id="440326" name="Freeform 6"/>
              <p:cNvSpPr>
                <a:spLocks noEditPoints="1"/>
              </p:cNvSpPr>
              <p:nvPr/>
            </p:nvSpPr>
            <p:spPr bwMode="auto">
              <a:xfrm>
                <a:off x="4253" y="3871"/>
                <a:ext cx="708" cy="165"/>
              </a:xfrm>
              <a:custGeom>
                <a:avLst/>
                <a:gdLst/>
                <a:ahLst/>
                <a:cxnLst>
                  <a:cxn ang="0">
                    <a:pos x="0" y="486"/>
                  </a:cxn>
                  <a:cxn ang="0">
                    <a:pos x="449" y="300"/>
                  </a:cxn>
                  <a:cxn ang="0">
                    <a:pos x="465" y="347"/>
                  </a:cxn>
                  <a:cxn ang="0">
                    <a:pos x="523" y="371"/>
                  </a:cxn>
                  <a:cxn ang="0">
                    <a:pos x="591" y="364"/>
                  </a:cxn>
                  <a:cxn ang="0">
                    <a:pos x="646" y="331"/>
                  </a:cxn>
                  <a:cxn ang="0">
                    <a:pos x="691" y="261"/>
                  </a:cxn>
                  <a:cxn ang="0">
                    <a:pos x="707" y="192"/>
                  </a:cxn>
                  <a:cxn ang="0">
                    <a:pos x="691" y="145"/>
                  </a:cxn>
                  <a:cxn ang="0">
                    <a:pos x="632" y="121"/>
                  </a:cxn>
                  <a:cxn ang="0">
                    <a:pos x="565" y="128"/>
                  </a:cxn>
                  <a:cxn ang="0">
                    <a:pos x="510" y="161"/>
                  </a:cxn>
                  <a:cxn ang="0">
                    <a:pos x="464" y="231"/>
                  </a:cxn>
                  <a:cxn ang="0">
                    <a:pos x="288" y="190"/>
                  </a:cxn>
                  <a:cxn ang="0">
                    <a:pos x="404" y="63"/>
                  </a:cxn>
                  <a:cxn ang="0">
                    <a:pos x="549" y="9"/>
                  </a:cxn>
                  <a:cxn ang="0">
                    <a:pos x="729" y="4"/>
                  </a:cxn>
                  <a:cxn ang="0">
                    <a:pos x="845" y="41"/>
                  </a:cxn>
                  <a:cxn ang="0">
                    <a:pos x="885" y="79"/>
                  </a:cxn>
                  <a:cxn ang="0">
                    <a:pos x="905" y="139"/>
                  </a:cxn>
                  <a:cxn ang="0">
                    <a:pos x="891" y="246"/>
                  </a:cxn>
                  <a:cxn ang="0">
                    <a:pos x="798" y="395"/>
                  </a:cxn>
                  <a:cxn ang="0">
                    <a:pos x="670" y="467"/>
                  </a:cxn>
                  <a:cxn ang="0">
                    <a:pos x="498" y="492"/>
                  </a:cxn>
                  <a:cxn ang="0">
                    <a:pos x="330" y="462"/>
                  </a:cxn>
                  <a:cxn ang="0">
                    <a:pos x="284" y="430"/>
                  </a:cxn>
                  <a:cxn ang="0">
                    <a:pos x="254" y="375"/>
                  </a:cxn>
                  <a:cxn ang="0">
                    <a:pos x="257" y="276"/>
                  </a:cxn>
                  <a:cxn ang="0">
                    <a:pos x="1077" y="347"/>
                  </a:cxn>
                  <a:cxn ang="0">
                    <a:pos x="1114" y="374"/>
                  </a:cxn>
                  <a:cxn ang="0">
                    <a:pos x="1192" y="373"/>
                  </a:cxn>
                  <a:cxn ang="0">
                    <a:pos x="1230" y="343"/>
                  </a:cxn>
                  <a:cxn ang="0">
                    <a:pos x="1221" y="320"/>
                  </a:cxn>
                  <a:cxn ang="0">
                    <a:pos x="1047" y="289"/>
                  </a:cxn>
                  <a:cxn ang="0">
                    <a:pos x="956" y="261"/>
                  </a:cxn>
                  <a:cxn ang="0">
                    <a:pos x="920" y="215"/>
                  </a:cxn>
                  <a:cxn ang="0">
                    <a:pos x="925" y="150"/>
                  </a:cxn>
                  <a:cxn ang="0">
                    <a:pos x="991" y="57"/>
                  </a:cxn>
                  <a:cxn ang="0">
                    <a:pos x="1092" y="14"/>
                  </a:cxn>
                  <a:cxn ang="0">
                    <a:pos x="1242" y="0"/>
                  </a:cxn>
                  <a:cxn ang="0">
                    <a:pos x="1411" y="20"/>
                  </a:cxn>
                  <a:cxn ang="0">
                    <a:pos x="1480" y="69"/>
                  </a:cxn>
                  <a:cxn ang="0">
                    <a:pos x="1276" y="149"/>
                  </a:cxn>
                  <a:cxn ang="0">
                    <a:pos x="1269" y="122"/>
                  </a:cxn>
                  <a:cxn ang="0">
                    <a:pos x="1200" y="104"/>
                  </a:cxn>
                  <a:cxn ang="0">
                    <a:pos x="1150" y="112"/>
                  </a:cxn>
                  <a:cxn ang="0">
                    <a:pos x="1125" y="142"/>
                  </a:cxn>
                  <a:cxn ang="0">
                    <a:pos x="1150" y="161"/>
                  </a:cxn>
                  <a:cxn ang="0">
                    <a:pos x="1374" y="198"/>
                  </a:cxn>
                  <a:cxn ang="0">
                    <a:pos x="1440" y="236"/>
                  </a:cxn>
                  <a:cxn ang="0">
                    <a:pos x="1456" y="288"/>
                  </a:cxn>
                  <a:cxn ang="0">
                    <a:pos x="1431" y="368"/>
                  </a:cxn>
                  <a:cxn ang="0">
                    <a:pos x="1331" y="454"/>
                  </a:cxn>
                  <a:cxn ang="0">
                    <a:pos x="1191" y="488"/>
                  </a:cxn>
                  <a:cxn ang="0">
                    <a:pos x="1018" y="492"/>
                  </a:cxn>
                  <a:cxn ang="0">
                    <a:pos x="892" y="454"/>
                  </a:cxn>
                  <a:cxn ang="0">
                    <a:pos x="853" y="390"/>
                  </a:cxn>
                  <a:cxn ang="0">
                    <a:pos x="1557" y="13"/>
                  </a:cxn>
                  <a:cxn ang="0">
                    <a:pos x="1972" y="480"/>
                  </a:cxn>
                  <a:cxn ang="0">
                    <a:pos x="1405" y="480"/>
                  </a:cxn>
                </a:cxnLst>
                <a:rect l="0" t="0" r="r" b="b"/>
                <a:pathLst>
                  <a:path w="2124" h="494">
                    <a:moveTo>
                      <a:pt x="0" y="486"/>
                    </a:moveTo>
                    <a:lnTo>
                      <a:pt x="151" y="19"/>
                    </a:lnTo>
                    <a:lnTo>
                      <a:pt x="331" y="19"/>
                    </a:lnTo>
                    <a:lnTo>
                      <a:pt x="179" y="486"/>
                    </a:lnTo>
                    <a:lnTo>
                      <a:pt x="0" y="486"/>
                    </a:lnTo>
                    <a:lnTo>
                      <a:pt x="0" y="486"/>
                    </a:lnTo>
                    <a:close/>
                    <a:moveTo>
                      <a:pt x="459" y="246"/>
                    </a:moveTo>
                    <a:lnTo>
                      <a:pt x="459" y="246"/>
                    </a:lnTo>
                    <a:lnTo>
                      <a:pt x="454" y="261"/>
                    </a:lnTo>
                    <a:lnTo>
                      <a:pt x="451" y="276"/>
                    </a:lnTo>
                    <a:lnTo>
                      <a:pt x="449" y="288"/>
                    </a:lnTo>
                    <a:lnTo>
                      <a:pt x="449" y="300"/>
                    </a:lnTo>
                    <a:lnTo>
                      <a:pt x="449" y="311"/>
                    </a:lnTo>
                    <a:lnTo>
                      <a:pt x="451" y="321"/>
                    </a:lnTo>
                    <a:lnTo>
                      <a:pt x="455" y="331"/>
                    </a:lnTo>
                    <a:lnTo>
                      <a:pt x="459" y="339"/>
                    </a:lnTo>
                    <a:lnTo>
                      <a:pt x="459" y="339"/>
                    </a:lnTo>
                    <a:lnTo>
                      <a:pt x="465" y="347"/>
                    </a:lnTo>
                    <a:lnTo>
                      <a:pt x="471" y="353"/>
                    </a:lnTo>
                    <a:lnTo>
                      <a:pt x="479" y="359"/>
                    </a:lnTo>
                    <a:lnTo>
                      <a:pt x="488" y="364"/>
                    </a:lnTo>
                    <a:lnTo>
                      <a:pt x="499" y="368"/>
                    </a:lnTo>
                    <a:lnTo>
                      <a:pt x="510" y="370"/>
                    </a:lnTo>
                    <a:lnTo>
                      <a:pt x="523" y="371"/>
                    </a:lnTo>
                    <a:lnTo>
                      <a:pt x="537" y="371"/>
                    </a:lnTo>
                    <a:lnTo>
                      <a:pt x="537" y="371"/>
                    </a:lnTo>
                    <a:lnTo>
                      <a:pt x="552" y="371"/>
                    </a:lnTo>
                    <a:lnTo>
                      <a:pt x="565" y="370"/>
                    </a:lnTo>
                    <a:lnTo>
                      <a:pt x="579" y="368"/>
                    </a:lnTo>
                    <a:lnTo>
                      <a:pt x="591" y="364"/>
                    </a:lnTo>
                    <a:lnTo>
                      <a:pt x="603" y="359"/>
                    </a:lnTo>
                    <a:lnTo>
                      <a:pt x="614" y="353"/>
                    </a:lnTo>
                    <a:lnTo>
                      <a:pt x="625" y="347"/>
                    </a:lnTo>
                    <a:lnTo>
                      <a:pt x="636" y="339"/>
                    </a:lnTo>
                    <a:lnTo>
                      <a:pt x="636" y="339"/>
                    </a:lnTo>
                    <a:lnTo>
                      <a:pt x="646" y="331"/>
                    </a:lnTo>
                    <a:lnTo>
                      <a:pt x="656" y="321"/>
                    </a:lnTo>
                    <a:lnTo>
                      <a:pt x="664" y="311"/>
                    </a:lnTo>
                    <a:lnTo>
                      <a:pt x="672" y="300"/>
                    </a:lnTo>
                    <a:lnTo>
                      <a:pt x="679" y="288"/>
                    </a:lnTo>
                    <a:lnTo>
                      <a:pt x="686" y="276"/>
                    </a:lnTo>
                    <a:lnTo>
                      <a:pt x="691" y="261"/>
                    </a:lnTo>
                    <a:lnTo>
                      <a:pt x="697" y="246"/>
                    </a:lnTo>
                    <a:lnTo>
                      <a:pt x="697" y="246"/>
                    </a:lnTo>
                    <a:lnTo>
                      <a:pt x="701" y="231"/>
                    </a:lnTo>
                    <a:lnTo>
                      <a:pt x="705" y="218"/>
                    </a:lnTo>
                    <a:lnTo>
                      <a:pt x="706" y="204"/>
                    </a:lnTo>
                    <a:lnTo>
                      <a:pt x="707" y="192"/>
                    </a:lnTo>
                    <a:lnTo>
                      <a:pt x="706" y="181"/>
                    </a:lnTo>
                    <a:lnTo>
                      <a:pt x="705" y="171"/>
                    </a:lnTo>
                    <a:lnTo>
                      <a:pt x="701" y="161"/>
                    </a:lnTo>
                    <a:lnTo>
                      <a:pt x="696" y="153"/>
                    </a:lnTo>
                    <a:lnTo>
                      <a:pt x="696" y="153"/>
                    </a:lnTo>
                    <a:lnTo>
                      <a:pt x="691" y="145"/>
                    </a:lnTo>
                    <a:lnTo>
                      <a:pt x="684" y="138"/>
                    </a:lnTo>
                    <a:lnTo>
                      <a:pt x="677" y="133"/>
                    </a:lnTo>
                    <a:lnTo>
                      <a:pt x="667" y="128"/>
                    </a:lnTo>
                    <a:lnTo>
                      <a:pt x="657" y="124"/>
                    </a:lnTo>
                    <a:lnTo>
                      <a:pt x="646" y="122"/>
                    </a:lnTo>
                    <a:lnTo>
                      <a:pt x="632" y="121"/>
                    </a:lnTo>
                    <a:lnTo>
                      <a:pt x="619" y="120"/>
                    </a:lnTo>
                    <a:lnTo>
                      <a:pt x="619" y="120"/>
                    </a:lnTo>
                    <a:lnTo>
                      <a:pt x="604" y="121"/>
                    </a:lnTo>
                    <a:lnTo>
                      <a:pt x="591" y="122"/>
                    </a:lnTo>
                    <a:lnTo>
                      <a:pt x="577" y="124"/>
                    </a:lnTo>
                    <a:lnTo>
                      <a:pt x="565" y="128"/>
                    </a:lnTo>
                    <a:lnTo>
                      <a:pt x="553" y="133"/>
                    </a:lnTo>
                    <a:lnTo>
                      <a:pt x="542" y="138"/>
                    </a:lnTo>
                    <a:lnTo>
                      <a:pt x="530" y="145"/>
                    </a:lnTo>
                    <a:lnTo>
                      <a:pt x="520" y="153"/>
                    </a:lnTo>
                    <a:lnTo>
                      <a:pt x="520" y="153"/>
                    </a:lnTo>
                    <a:lnTo>
                      <a:pt x="510" y="161"/>
                    </a:lnTo>
                    <a:lnTo>
                      <a:pt x="500" y="171"/>
                    </a:lnTo>
                    <a:lnTo>
                      <a:pt x="492" y="181"/>
                    </a:lnTo>
                    <a:lnTo>
                      <a:pt x="483" y="192"/>
                    </a:lnTo>
                    <a:lnTo>
                      <a:pt x="477" y="204"/>
                    </a:lnTo>
                    <a:lnTo>
                      <a:pt x="470" y="218"/>
                    </a:lnTo>
                    <a:lnTo>
                      <a:pt x="464" y="231"/>
                    </a:lnTo>
                    <a:lnTo>
                      <a:pt x="459" y="246"/>
                    </a:lnTo>
                    <a:lnTo>
                      <a:pt x="459" y="246"/>
                    </a:lnTo>
                    <a:close/>
                    <a:moveTo>
                      <a:pt x="265" y="246"/>
                    </a:moveTo>
                    <a:lnTo>
                      <a:pt x="265" y="246"/>
                    </a:lnTo>
                    <a:lnTo>
                      <a:pt x="275" y="217"/>
                    </a:lnTo>
                    <a:lnTo>
                      <a:pt x="288" y="190"/>
                    </a:lnTo>
                    <a:lnTo>
                      <a:pt x="303" y="164"/>
                    </a:lnTo>
                    <a:lnTo>
                      <a:pt x="319" y="139"/>
                    </a:lnTo>
                    <a:lnTo>
                      <a:pt x="337" y="117"/>
                    </a:lnTo>
                    <a:lnTo>
                      <a:pt x="357" y="97"/>
                    </a:lnTo>
                    <a:lnTo>
                      <a:pt x="379" y="79"/>
                    </a:lnTo>
                    <a:lnTo>
                      <a:pt x="404" y="63"/>
                    </a:lnTo>
                    <a:lnTo>
                      <a:pt x="404" y="63"/>
                    </a:lnTo>
                    <a:lnTo>
                      <a:pt x="429" y="48"/>
                    </a:lnTo>
                    <a:lnTo>
                      <a:pt x="456" y="35"/>
                    </a:lnTo>
                    <a:lnTo>
                      <a:pt x="486" y="25"/>
                    </a:lnTo>
                    <a:lnTo>
                      <a:pt x="516" y="16"/>
                    </a:lnTo>
                    <a:lnTo>
                      <a:pt x="549" y="9"/>
                    </a:lnTo>
                    <a:lnTo>
                      <a:pt x="583" y="4"/>
                    </a:lnTo>
                    <a:lnTo>
                      <a:pt x="620" y="2"/>
                    </a:lnTo>
                    <a:lnTo>
                      <a:pt x="658" y="0"/>
                    </a:lnTo>
                    <a:lnTo>
                      <a:pt x="658" y="0"/>
                    </a:lnTo>
                    <a:lnTo>
                      <a:pt x="695" y="2"/>
                    </a:lnTo>
                    <a:lnTo>
                      <a:pt x="729" y="4"/>
                    </a:lnTo>
                    <a:lnTo>
                      <a:pt x="760" y="9"/>
                    </a:lnTo>
                    <a:lnTo>
                      <a:pt x="789" y="16"/>
                    </a:lnTo>
                    <a:lnTo>
                      <a:pt x="814" y="25"/>
                    </a:lnTo>
                    <a:lnTo>
                      <a:pt x="826" y="30"/>
                    </a:lnTo>
                    <a:lnTo>
                      <a:pt x="836" y="35"/>
                    </a:lnTo>
                    <a:lnTo>
                      <a:pt x="845" y="41"/>
                    </a:lnTo>
                    <a:lnTo>
                      <a:pt x="855" y="48"/>
                    </a:lnTo>
                    <a:lnTo>
                      <a:pt x="864" y="54"/>
                    </a:lnTo>
                    <a:lnTo>
                      <a:pt x="871" y="63"/>
                    </a:lnTo>
                    <a:lnTo>
                      <a:pt x="871" y="63"/>
                    </a:lnTo>
                    <a:lnTo>
                      <a:pt x="879" y="70"/>
                    </a:lnTo>
                    <a:lnTo>
                      <a:pt x="885" y="79"/>
                    </a:lnTo>
                    <a:lnTo>
                      <a:pt x="890" y="88"/>
                    </a:lnTo>
                    <a:lnTo>
                      <a:pt x="894" y="97"/>
                    </a:lnTo>
                    <a:lnTo>
                      <a:pt x="898" y="107"/>
                    </a:lnTo>
                    <a:lnTo>
                      <a:pt x="902" y="117"/>
                    </a:lnTo>
                    <a:lnTo>
                      <a:pt x="904" y="128"/>
                    </a:lnTo>
                    <a:lnTo>
                      <a:pt x="905" y="139"/>
                    </a:lnTo>
                    <a:lnTo>
                      <a:pt x="907" y="151"/>
                    </a:lnTo>
                    <a:lnTo>
                      <a:pt x="907" y="164"/>
                    </a:lnTo>
                    <a:lnTo>
                      <a:pt x="904" y="190"/>
                    </a:lnTo>
                    <a:lnTo>
                      <a:pt x="899" y="217"/>
                    </a:lnTo>
                    <a:lnTo>
                      <a:pt x="891" y="246"/>
                    </a:lnTo>
                    <a:lnTo>
                      <a:pt x="891" y="246"/>
                    </a:lnTo>
                    <a:lnTo>
                      <a:pt x="880" y="276"/>
                    </a:lnTo>
                    <a:lnTo>
                      <a:pt x="868" y="304"/>
                    </a:lnTo>
                    <a:lnTo>
                      <a:pt x="853" y="330"/>
                    </a:lnTo>
                    <a:lnTo>
                      <a:pt x="837" y="353"/>
                    </a:lnTo>
                    <a:lnTo>
                      <a:pt x="819" y="375"/>
                    </a:lnTo>
                    <a:lnTo>
                      <a:pt x="798" y="395"/>
                    </a:lnTo>
                    <a:lnTo>
                      <a:pt x="776" y="413"/>
                    </a:lnTo>
                    <a:lnTo>
                      <a:pt x="752" y="430"/>
                    </a:lnTo>
                    <a:lnTo>
                      <a:pt x="752" y="430"/>
                    </a:lnTo>
                    <a:lnTo>
                      <a:pt x="727" y="444"/>
                    </a:lnTo>
                    <a:lnTo>
                      <a:pt x="699" y="457"/>
                    </a:lnTo>
                    <a:lnTo>
                      <a:pt x="670" y="467"/>
                    </a:lnTo>
                    <a:lnTo>
                      <a:pt x="639" y="476"/>
                    </a:lnTo>
                    <a:lnTo>
                      <a:pt x="607" y="483"/>
                    </a:lnTo>
                    <a:lnTo>
                      <a:pt x="572" y="488"/>
                    </a:lnTo>
                    <a:lnTo>
                      <a:pt x="536" y="491"/>
                    </a:lnTo>
                    <a:lnTo>
                      <a:pt x="498" y="492"/>
                    </a:lnTo>
                    <a:lnTo>
                      <a:pt x="498" y="492"/>
                    </a:lnTo>
                    <a:lnTo>
                      <a:pt x="461" y="491"/>
                    </a:lnTo>
                    <a:lnTo>
                      <a:pt x="427" y="488"/>
                    </a:lnTo>
                    <a:lnTo>
                      <a:pt x="395" y="483"/>
                    </a:lnTo>
                    <a:lnTo>
                      <a:pt x="367" y="476"/>
                    </a:lnTo>
                    <a:lnTo>
                      <a:pt x="342" y="467"/>
                    </a:lnTo>
                    <a:lnTo>
                      <a:pt x="330" y="462"/>
                    </a:lnTo>
                    <a:lnTo>
                      <a:pt x="319" y="457"/>
                    </a:lnTo>
                    <a:lnTo>
                      <a:pt x="309" y="451"/>
                    </a:lnTo>
                    <a:lnTo>
                      <a:pt x="301" y="444"/>
                    </a:lnTo>
                    <a:lnTo>
                      <a:pt x="292" y="438"/>
                    </a:lnTo>
                    <a:lnTo>
                      <a:pt x="284" y="430"/>
                    </a:lnTo>
                    <a:lnTo>
                      <a:pt x="284" y="430"/>
                    </a:lnTo>
                    <a:lnTo>
                      <a:pt x="277" y="422"/>
                    </a:lnTo>
                    <a:lnTo>
                      <a:pt x="271" y="413"/>
                    </a:lnTo>
                    <a:lnTo>
                      <a:pt x="265" y="405"/>
                    </a:lnTo>
                    <a:lnTo>
                      <a:pt x="260" y="395"/>
                    </a:lnTo>
                    <a:lnTo>
                      <a:pt x="257" y="385"/>
                    </a:lnTo>
                    <a:lnTo>
                      <a:pt x="254" y="375"/>
                    </a:lnTo>
                    <a:lnTo>
                      <a:pt x="252" y="364"/>
                    </a:lnTo>
                    <a:lnTo>
                      <a:pt x="249" y="353"/>
                    </a:lnTo>
                    <a:lnTo>
                      <a:pt x="249" y="342"/>
                    </a:lnTo>
                    <a:lnTo>
                      <a:pt x="249" y="330"/>
                    </a:lnTo>
                    <a:lnTo>
                      <a:pt x="252" y="304"/>
                    </a:lnTo>
                    <a:lnTo>
                      <a:pt x="257" y="276"/>
                    </a:lnTo>
                    <a:lnTo>
                      <a:pt x="265" y="246"/>
                    </a:lnTo>
                    <a:lnTo>
                      <a:pt x="265" y="246"/>
                    </a:lnTo>
                    <a:close/>
                    <a:moveTo>
                      <a:pt x="859" y="338"/>
                    </a:moveTo>
                    <a:lnTo>
                      <a:pt x="1078" y="337"/>
                    </a:lnTo>
                    <a:lnTo>
                      <a:pt x="1078" y="337"/>
                    </a:lnTo>
                    <a:lnTo>
                      <a:pt x="1077" y="347"/>
                    </a:lnTo>
                    <a:lnTo>
                      <a:pt x="1079" y="354"/>
                    </a:lnTo>
                    <a:lnTo>
                      <a:pt x="1084" y="360"/>
                    </a:lnTo>
                    <a:lnTo>
                      <a:pt x="1092" y="366"/>
                    </a:lnTo>
                    <a:lnTo>
                      <a:pt x="1092" y="366"/>
                    </a:lnTo>
                    <a:lnTo>
                      <a:pt x="1101" y="371"/>
                    </a:lnTo>
                    <a:lnTo>
                      <a:pt x="1114" y="374"/>
                    </a:lnTo>
                    <a:lnTo>
                      <a:pt x="1128" y="376"/>
                    </a:lnTo>
                    <a:lnTo>
                      <a:pt x="1145" y="376"/>
                    </a:lnTo>
                    <a:lnTo>
                      <a:pt x="1145" y="376"/>
                    </a:lnTo>
                    <a:lnTo>
                      <a:pt x="1163" y="376"/>
                    </a:lnTo>
                    <a:lnTo>
                      <a:pt x="1178" y="375"/>
                    </a:lnTo>
                    <a:lnTo>
                      <a:pt x="1192" y="373"/>
                    </a:lnTo>
                    <a:lnTo>
                      <a:pt x="1203" y="369"/>
                    </a:lnTo>
                    <a:lnTo>
                      <a:pt x="1203" y="369"/>
                    </a:lnTo>
                    <a:lnTo>
                      <a:pt x="1213" y="364"/>
                    </a:lnTo>
                    <a:lnTo>
                      <a:pt x="1220" y="358"/>
                    </a:lnTo>
                    <a:lnTo>
                      <a:pt x="1226" y="352"/>
                    </a:lnTo>
                    <a:lnTo>
                      <a:pt x="1230" y="343"/>
                    </a:lnTo>
                    <a:lnTo>
                      <a:pt x="1230" y="343"/>
                    </a:lnTo>
                    <a:lnTo>
                      <a:pt x="1231" y="336"/>
                    </a:lnTo>
                    <a:lnTo>
                      <a:pt x="1230" y="330"/>
                    </a:lnTo>
                    <a:lnTo>
                      <a:pt x="1226" y="325"/>
                    </a:lnTo>
                    <a:lnTo>
                      <a:pt x="1221" y="320"/>
                    </a:lnTo>
                    <a:lnTo>
                      <a:pt x="1221" y="320"/>
                    </a:lnTo>
                    <a:lnTo>
                      <a:pt x="1214" y="315"/>
                    </a:lnTo>
                    <a:lnTo>
                      <a:pt x="1204" y="311"/>
                    </a:lnTo>
                    <a:lnTo>
                      <a:pt x="1192" y="309"/>
                    </a:lnTo>
                    <a:lnTo>
                      <a:pt x="1177" y="306"/>
                    </a:lnTo>
                    <a:lnTo>
                      <a:pt x="1047" y="289"/>
                    </a:lnTo>
                    <a:lnTo>
                      <a:pt x="1047" y="289"/>
                    </a:lnTo>
                    <a:lnTo>
                      <a:pt x="1029" y="287"/>
                    </a:lnTo>
                    <a:lnTo>
                      <a:pt x="1011" y="283"/>
                    </a:lnTo>
                    <a:lnTo>
                      <a:pt x="995" y="278"/>
                    </a:lnTo>
                    <a:lnTo>
                      <a:pt x="980" y="273"/>
                    </a:lnTo>
                    <a:lnTo>
                      <a:pt x="967" y="267"/>
                    </a:lnTo>
                    <a:lnTo>
                      <a:pt x="956" y="261"/>
                    </a:lnTo>
                    <a:lnTo>
                      <a:pt x="945" y="253"/>
                    </a:lnTo>
                    <a:lnTo>
                      <a:pt x="936" y="245"/>
                    </a:lnTo>
                    <a:lnTo>
                      <a:pt x="936" y="245"/>
                    </a:lnTo>
                    <a:lnTo>
                      <a:pt x="930" y="235"/>
                    </a:lnTo>
                    <a:lnTo>
                      <a:pt x="924" y="225"/>
                    </a:lnTo>
                    <a:lnTo>
                      <a:pt x="920" y="215"/>
                    </a:lnTo>
                    <a:lnTo>
                      <a:pt x="918" y="203"/>
                    </a:lnTo>
                    <a:lnTo>
                      <a:pt x="918" y="191"/>
                    </a:lnTo>
                    <a:lnTo>
                      <a:pt x="919" y="179"/>
                    </a:lnTo>
                    <a:lnTo>
                      <a:pt x="920" y="165"/>
                    </a:lnTo>
                    <a:lnTo>
                      <a:pt x="925" y="150"/>
                    </a:lnTo>
                    <a:lnTo>
                      <a:pt x="925" y="150"/>
                    </a:lnTo>
                    <a:lnTo>
                      <a:pt x="932" y="132"/>
                    </a:lnTo>
                    <a:lnTo>
                      <a:pt x="941" y="115"/>
                    </a:lnTo>
                    <a:lnTo>
                      <a:pt x="951" y="97"/>
                    </a:lnTo>
                    <a:lnTo>
                      <a:pt x="963" y="83"/>
                    </a:lnTo>
                    <a:lnTo>
                      <a:pt x="976" y="69"/>
                    </a:lnTo>
                    <a:lnTo>
                      <a:pt x="991" y="57"/>
                    </a:lnTo>
                    <a:lnTo>
                      <a:pt x="1008" y="46"/>
                    </a:lnTo>
                    <a:lnTo>
                      <a:pt x="1025" y="36"/>
                    </a:lnTo>
                    <a:lnTo>
                      <a:pt x="1025" y="36"/>
                    </a:lnTo>
                    <a:lnTo>
                      <a:pt x="1046" y="27"/>
                    </a:lnTo>
                    <a:lnTo>
                      <a:pt x="1068" y="20"/>
                    </a:lnTo>
                    <a:lnTo>
                      <a:pt x="1092" y="14"/>
                    </a:lnTo>
                    <a:lnTo>
                      <a:pt x="1117" y="9"/>
                    </a:lnTo>
                    <a:lnTo>
                      <a:pt x="1145" y="5"/>
                    </a:lnTo>
                    <a:lnTo>
                      <a:pt x="1176" y="3"/>
                    </a:lnTo>
                    <a:lnTo>
                      <a:pt x="1208" y="0"/>
                    </a:lnTo>
                    <a:lnTo>
                      <a:pt x="1242" y="0"/>
                    </a:lnTo>
                    <a:lnTo>
                      <a:pt x="1242" y="0"/>
                    </a:lnTo>
                    <a:lnTo>
                      <a:pt x="1276" y="0"/>
                    </a:lnTo>
                    <a:lnTo>
                      <a:pt x="1308" y="3"/>
                    </a:lnTo>
                    <a:lnTo>
                      <a:pt x="1339" y="5"/>
                    </a:lnTo>
                    <a:lnTo>
                      <a:pt x="1366" y="9"/>
                    </a:lnTo>
                    <a:lnTo>
                      <a:pt x="1389" y="14"/>
                    </a:lnTo>
                    <a:lnTo>
                      <a:pt x="1411" y="20"/>
                    </a:lnTo>
                    <a:lnTo>
                      <a:pt x="1429" y="27"/>
                    </a:lnTo>
                    <a:lnTo>
                      <a:pt x="1447" y="36"/>
                    </a:lnTo>
                    <a:lnTo>
                      <a:pt x="1447" y="36"/>
                    </a:lnTo>
                    <a:lnTo>
                      <a:pt x="1460" y="46"/>
                    </a:lnTo>
                    <a:lnTo>
                      <a:pt x="1471" y="57"/>
                    </a:lnTo>
                    <a:lnTo>
                      <a:pt x="1480" y="69"/>
                    </a:lnTo>
                    <a:lnTo>
                      <a:pt x="1486" y="83"/>
                    </a:lnTo>
                    <a:lnTo>
                      <a:pt x="1489" y="97"/>
                    </a:lnTo>
                    <a:lnTo>
                      <a:pt x="1491" y="113"/>
                    </a:lnTo>
                    <a:lnTo>
                      <a:pt x="1489" y="131"/>
                    </a:lnTo>
                    <a:lnTo>
                      <a:pt x="1486" y="149"/>
                    </a:lnTo>
                    <a:lnTo>
                      <a:pt x="1276" y="149"/>
                    </a:lnTo>
                    <a:lnTo>
                      <a:pt x="1276" y="149"/>
                    </a:lnTo>
                    <a:lnTo>
                      <a:pt x="1276" y="138"/>
                    </a:lnTo>
                    <a:lnTo>
                      <a:pt x="1276" y="133"/>
                    </a:lnTo>
                    <a:lnTo>
                      <a:pt x="1274" y="129"/>
                    </a:lnTo>
                    <a:lnTo>
                      <a:pt x="1273" y="126"/>
                    </a:lnTo>
                    <a:lnTo>
                      <a:pt x="1269" y="122"/>
                    </a:lnTo>
                    <a:lnTo>
                      <a:pt x="1260" y="115"/>
                    </a:lnTo>
                    <a:lnTo>
                      <a:pt x="1260" y="115"/>
                    </a:lnTo>
                    <a:lnTo>
                      <a:pt x="1249" y="110"/>
                    </a:lnTo>
                    <a:lnTo>
                      <a:pt x="1236" y="107"/>
                    </a:lnTo>
                    <a:lnTo>
                      <a:pt x="1220" y="105"/>
                    </a:lnTo>
                    <a:lnTo>
                      <a:pt x="1200" y="104"/>
                    </a:lnTo>
                    <a:lnTo>
                      <a:pt x="1200" y="104"/>
                    </a:lnTo>
                    <a:lnTo>
                      <a:pt x="1186" y="105"/>
                    </a:lnTo>
                    <a:lnTo>
                      <a:pt x="1172" y="106"/>
                    </a:lnTo>
                    <a:lnTo>
                      <a:pt x="1160" y="108"/>
                    </a:lnTo>
                    <a:lnTo>
                      <a:pt x="1150" y="112"/>
                    </a:lnTo>
                    <a:lnTo>
                      <a:pt x="1150" y="112"/>
                    </a:lnTo>
                    <a:lnTo>
                      <a:pt x="1141" y="117"/>
                    </a:lnTo>
                    <a:lnTo>
                      <a:pt x="1133" y="122"/>
                    </a:lnTo>
                    <a:lnTo>
                      <a:pt x="1128" y="128"/>
                    </a:lnTo>
                    <a:lnTo>
                      <a:pt x="1126" y="134"/>
                    </a:lnTo>
                    <a:lnTo>
                      <a:pt x="1126" y="134"/>
                    </a:lnTo>
                    <a:lnTo>
                      <a:pt x="1125" y="142"/>
                    </a:lnTo>
                    <a:lnTo>
                      <a:pt x="1125" y="147"/>
                    </a:lnTo>
                    <a:lnTo>
                      <a:pt x="1127" y="151"/>
                    </a:lnTo>
                    <a:lnTo>
                      <a:pt x="1132" y="155"/>
                    </a:lnTo>
                    <a:lnTo>
                      <a:pt x="1132" y="155"/>
                    </a:lnTo>
                    <a:lnTo>
                      <a:pt x="1139" y="159"/>
                    </a:lnTo>
                    <a:lnTo>
                      <a:pt x="1150" y="161"/>
                    </a:lnTo>
                    <a:lnTo>
                      <a:pt x="1165" y="165"/>
                    </a:lnTo>
                    <a:lnTo>
                      <a:pt x="1183" y="167"/>
                    </a:lnTo>
                    <a:lnTo>
                      <a:pt x="1340" y="192"/>
                    </a:lnTo>
                    <a:lnTo>
                      <a:pt x="1340" y="192"/>
                    </a:lnTo>
                    <a:lnTo>
                      <a:pt x="1357" y="194"/>
                    </a:lnTo>
                    <a:lnTo>
                      <a:pt x="1374" y="198"/>
                    </a:lnTo>
                    <a:lnTo>
                      <a:pt x="1389" y="203"/>
                    </a:lnTo>
                    <a:lnTo>
                      <a:pt x="1402" y="208"/>
                    </a:lnTo>
                    <a:lnTo>
                      <a:pt x="1414" y="214"/>
                    </a:lnTo>
                    <a:lnTo>
                      <a:pt x="1425" y="220"/>
                    </a:lnTo>
                    <a:lnTo>
                      <a:pt x="1433" y="228"/>
                    </a:lnTo>
                    <a:lnTo>
                      <a:pt x="1440" y="236"/>
                    </a:lnTo>
                    <a:lnTo>
                      <a:pt x="1440" y="236"/>
                    </a:lnTo>
                    <a:lnTo>
                      <a:pt x="1447" y="245"/>
                    </a:lnTo>
                    <a:lnTo>
                      <a:pt x="1451" y="255"/>
                    </a:lnTo>
                    <a:lnTo>
                      <a:pt x="1454" y="266"/>
                    </a:lnTo>
                    <a:lnTo>
                      <a:pt x="1456" y="277"/>
                    </a:lnTo>
                    <a:lnTo>
                      <a:pt x="1456" y="288"/>
                    </a:lnTo>
                    <a:lnTo>
                      <a:pt x="1455" y="300"/>
                    </a:lnTo>
                    <a:lnTo>
                      <a:pt x="1453" y="314"/>
                    </a:lnTo>
                    <a:lnTo>
                      <a:pt x="1449" y="328"/>
                    </a:lnTo>
                    <a:lnTo>
                      <a:pt x="1449" y="328"/>
                    </a:lnTo>
                    <a:lnTo>
                      <a:pt x="1440" y="348"/>
                    </a:lnTo>
                    <a:lnTo>
                      <a:pt x="1431" y="368"/>
                    </a:lnTo>
                    <a:lnTo>
                      <a:pt x="1420" y="386"/>
                    </a:lnTo>
                    <a:lnTo>
                      <a:pt x="1406" y="402"/>
                    </a:lnTo>
                    <a:lnTo>
                      <a:pt x="1390" y="417"/>
                    </a:lnTo>
                    <a:lnTo>
                      <a:pt x="1373" y="430"/>
                    </a:lnTo>
                    <a:lnTo>
                      <a:pt x="1354" y="443"/>
                    </a:lnTo>
                    <a:lnTo>
                      <a:pt x="1331" y="454"/>
                    </a:lnTo>
                    <a:lnTo>
                      <a:pt x="1331" y="454"/>
                    </a:lnTo>
                    <a:lnTo>
                      <a:pt x="1308" y="464"/>
                    </a:lnTo>
                    <a:lnTo>
                      <a:pt x="1283" y="471"/>
                    </a:lnTo>
                    <a:lnTo>
                      <a:pt x="1254" y="478"/>
                    </a:lnTo>
                    <a:lnTo>
                      <a:pt x="1224" y="484"/>
                    </a:lnTo>
                    <a:lnTo>
                      <a:pt x="1191" y="488"/>
                    </a:lnTo>
                    <a:lnTo>
                      <a:pt x="1156" y="492"/>
                    </a:lnTo>
                    <a:lnTo>
                      <a:pt x="1118" y="493"/>
                    </a:lnTo>
                    <a:lnTo>
                      <a:pt x="1079" y="494"/>
                    </a:lnTo>
                    <a:lnTo>
                      <a:pt x="1079" y="494"/>
                    </a:lnTo>
                    <a:lnTo>
                      <a:pt x="1047" y="493"/>
                    </a:lnTo>
                    <a:lnTo>
                      <a:pt x="1018" y="492"/>
                    </a:lnTo>
                    <a:lnTo>
                      <a:pt x="991" y="488"/>
                    </a:lnTo>
                    <a:lnTo>
                      <a:pt x="967" y="483"/>
                    </a:lnTo>
                    <a:lnTo>
                      <a:pt x="945" y="478"/>
                    </a:lnTo>
                    <a:lnTo>
                      <a:pt x="925" y="471"/>
                    </a:lnTo>
                    <a:lnTo>
                      <a:pt x="908" y="464"/>
                    </a:lnTo>
                    <a:lnTo>
                      <a:pt x="892" y="454"/>
                    </a:lnTo>
                    <a:lnTo>
                      <a:pt x="892" y="454"/>
                    </a:lnTo>
                    <a:lnTo>
                      <a:pt x="880" y="443"/>
                    </a:lnTo>
                    <a:lnTo>
                      <a:pt x="869" y="432"/>
                    </a:lnTo>
                    <a:lnTo>
                      <a:pt x="861" y="418"/>
                    </a:lnTo>
                    <a:lnTo>
                      <a:pt x="855" y="405"/>
                    </a:lnTo>
                    <a:lnTo>
                      <a:pt x="853" y="390"/>
                    </a:lnTo>
                    <a:lnTo>
                      <a:pt x="853" y="373"/>
                    </a:lnTo>
                    <a:lnTo>
                      <a:pt x="854" y="355"/>
                    </a:lnTo>
                    <a:lnTo>
                      <a:pt x="859" y="338"/>
                    </a:lnTo>
                    <a:lnTo>
                      <a:pt x="859" y="338"/>
                    </a:lnTo>
                    <a:close/>
                    <a:moveTo>
                      <a:pt x="1405" y="480"/>
                    </a:moveTo>
                    <a:lnTo>
                      <a:pt x="1557" y="13"/>
                    </a:lnTo>
                    <a:lnTo>
                      <a:pt x="1737" y="13"/>
                    </a:lnTo>
                    <a:lnTo>
                      <a:pt x="1684" y="175"/>
                    </a:lnTo>
                    <a:lnTo>
                      <a:pt x="1891" y="175"/>
                    </a:lnTo>
                    <a:lnTo>
                      <a:pt x="1942" y="13"/>
                    </a:lnTo>
                    <a:lnTo>
                      <a:pt x="2124" y="13"/>
                    </a:lnTo>
                    <a:lnTo>
                      <a:pt x="1972" y="480"/>
                    </a:lnTo>
                    <a:lnTo>
                      <a:pt x="1792" y="480"/>
                    </a:lnTo>
                    <a:lnTo>
                      <a:pt x="1853" y="290"/>
                    </a:lnTo>
                    <a:lnTo>
                      <a:pt x="1647" y="290"/>
                    </a:lnTo>
                    <a:lnTo>
                      <a:pt x="1586" y="480"/>
                    </a:lnTo>
                    <a:lnTo>
                      <a:pt x="1405" y="480"/>
                    </a:lnTo>
                    <a:lnTo>
                      <a:pt x="1405" y="480"/>
                    </a:lnTo>
                    <a:close/>
                  </a:path>
                </a:pathLst>
              </a:custGeom>
              <a:solidFill>
                <a:schemeClr val="tx1"/>
              </a:solidFill>
              <a:ln w="9525">
                <a:noFill/>
                <a:round/>
                <a:headEnd/>
                <a:tailEnd/>
              </a:ln>
            </p:spPr>
            <p:txBody>
              <a:bodyPr/>
              <a:lstStyle/>
              <a:p>
                <a:endParaRPr lang="en-US" dirty="0"/>
              </a:p>
            </p:txBody>
          </p:sp>
        </p:grpSp>
        <p:grpSp>
          <p:nvGrpSpPr>
            <p:cNvPr id="440327" name="Group 7"/>
            <p:cNvGrpSpPr>
              <a:grpSpLocks/>
            </p:cNvGrpSpPr>
            <p:nvPr/>
          </p:nvGrpSpPr>
          <p:grpSpPr bwMode="auto">
            <a:xfrm>
              <a:off x="400050" y="5902325"/>
              <a:ext cx="942975" cy="749300"/>
              <a:chOff x="187" y="3129"/>
              <a:chExt cx="670" cy="532"/>
            </a:xfrm>
          </p:grpSpPr>
          <p:sp>
            <p:nvSpPr>
              <p:cNvPr id="440328" name="AutoShape 8"/>
              <p:cNvSpPr>
                <a:spLocks noChangeAspect="1" noChangeArrowheads="1" noTextEdit="1"/>
              </p:cNvSpPr>
              <p:nvPr/>
            </p:nvSpPr>
            <p:spPr bwMode="auto">
              <a:xfrm>
                <a:off x="187" y="3129"/>
                <a:ext cx="670" cy="532"/>
              </a:xfrm>
              <a:prstGeom prst="rect">
                <a:avLst/>
              </a:prstGeom>
              <a:noFill/>
              <a:ln w="9525">
                <a:noFill/>
                <a:miter lim="800000"/>
                <a:headEnd/>
                <a:tailEnd/>
              </a:ln>
            </p:spPr>
            <p:txBody>
              <a:bodyPr/>
              <a:lstStyle/>
              <a:p>
                <a:endParaRPr lang="en-US" dirty="0"/>
              </a:p>
            </p:txBody>
          </p:sp>
          <p:sp>
            <p:nvSpPr>
              <p:cNvPr id="440329" name="Rectangle 9"/>
              <p:cNvSpPr>
                <a:spLocks noChangeArrowheads="1"/>
              </p:cNvSpPr>
              <p:nvPr/>
            </p:nvSpPr>
            <p:spPr bwMode="auto">
              <a:xfrm>
                <a:off x="188" y="3130"/>
                <a:ext cx="633" cy="381"/>
              </a:xfrm>
              <a:prstGeom prst="rect">
                <a:avLst/>
              </a:prstGeom>
              <a:solidFill>
                <a:schemeClr val="bg2"/>
              </a:solidFill>
              <a:ln w="9525">
                <a:noFill/>
                <a:miter lim="800000"/>
                <a:headEnd/>
                <a:tailEnd/>
              </a:ln>
            </p:spPr>
            <p:txBody>
              <a:bodyPr/>
              <a:lstStyle/>
              <a:p>
                <a:endParaRPr lang="en-US" dirty="0"/>
              </a:p>
            </p:txBody>
          </p:sp>
          <p:sp>
            <p:nvSpPr>
              <p:cNvPr id="440330" name="Freeform 10"/>
              <p:cNvSpPr>
                <a:spLocks/>
              </p:cNvSpPr>
              <p:nvPr/>
            </p:nvSpPr>
            <p:spPr bwMode="auto">
              <a:xfrm>
                <a:off x="442" y="3130"/>
                <a:ext cx="379" cy="381"/>
              </a:xfrm>
              <a:custGeom>
                <a:avLst/>
                <a:gdLst/>
                <a:ahLst/>
                <a:cxnLst>
                  <a:cxn ang="0">
                    <a:pos x="12" y="764"/>
                  </a:cxn>
                  <a:cxn ang="0">
                    <a:pos x="760" y="7"/>
                  </a:cxn>
                  <a:cxn ang="0">
                    <a:pos x="760" y="0"/>
                  </a:cxn>
                  <a:cxn ang="0">
                    <a:pos x="755" y="0"/>
                  </a:cxn>
                  <a:cxn ang="0">
                    <a:pos x="0" y="764"/>
                  </a:cxn>
                  <a:cxn ang="0">
                    <a:pos x="12" y="764"/>
                  </a:cxn>
                </a:cxnLst>
                <a:rect l="0" t="0" r="r" b="b"/>
                <a:pathLst>
                  <a:path w="760" h="764">
                    <a:moveTo>
                      <a:pt x="12" y="764"/>
                    </a:moveTo>
                    <a:lnTo>
                      <a:pt x="760" y="7"/>
                    </a:lnTo>
                    <a:lnTo>
                      <a:pt x="760" y="0"/>
                    </a:lnTo>
                    <a:lnTo>
                      <a:pt x="755" y="0"/>
                    </a:lnTo>
                    <a:lnTo>
                      <a:pt x="0" y="764"/>
                    </a:lnTo>
                    <a:lnTo>
                      <a:pt x="12" y="764"/>
                    </a:lnTo>
                    <a:close/>
                  </a:path>
                </a:pathLst>
              </a:custGeom>
              <a:solidFill>
                <a:srgbClr val="FFFFFF"/>
              </a:solidFill>
              <a:ln w="9525">
                <a:noFill/>
                <a:round/>
                <a:headEnd/>
                <a:tailEnd/>
              </a:ln>
            </p:spPr>
            <p:txBody>
              <a:bodyPr/>
              <a:lstStyle/>
              <a:p>
                <a:endParaRPr lang="en-US" dirty="0"/>
              </a:p>
            </p:txBody>
          </p:sp>
          <p:sp>
            <p:nvSpPr>
              <p:cNvPr id="440331" name="Freeform 11"/>
              <p:cNvSpPr>
                <a:spLocks/>
              </p:cNvSpPr>
              <p:nvPr/>
            </p:nvSpPr>
            <p:spPr bwMode="auto">
              <a:xfrm>
                <a:off x="209" y="3130"/>
                <a:ext cx="29" cy="381"/>
              </a:xfrm>
              <a:custGeom>
                <a:avLst/>
                <a:gdLst/>
                <a:ahLst/>
                <a:cxnLst>
                  <a:cxn ang="0">
                    <a:pos x="9" y="764"/>
                  </a:cxn>
                  <a:cxn ang="0">
                    <a:pos x="59" y="0"/>
                  </a:cxn>
                  <a:cxn ang="0">
                    <a:pos x="52" y="0"/>
                  </a:cxn>
                  <a:cxn ang="0">
                    <a:pos x="0" y="764"/>
                  </a:cxn>
                  <a:cxn ang="0">
                    <a:pos x="9" y="764"/>
                  </a:cxn>
                </a:cxnLst>
                <a:rect l="0" t="0" r="r" b="b"/>
                <a:pathLst>
                  <a:path w="59" h="764">
                    <a:moveTo>
                      <a:pt x="9" y="764"/>
                    </a:moveTo>
                    <a:lnTo>
                      <a:pt x="59" y="0"/>
                    </a:lnTo>
                    <a:lnTo>
                      <a:pt x="52" y="0"/>
                    </a:lnTo>
                    <a:lnTo>
                      <a:pt x="0" y="764"/>
                    </a:lnTo>
                    <a:lnTo>
                      <a:pt x="9" y="764"/>
                    </a:lnTo>
                    <a:close/>
                  </a:path>
                </a:pathLst>
              </a:custGeom>
              <a:solidFill>
                <a:srgbClr val="FFFFFF"/>
              </a:solidFill>
              <a:ln w="9525">
                <a:noFill/>
                <a:round/>
                <a:headEnd/>
                <a:tailEnd/>
              </a:ln>
            </p:spPr>
            <p:txBody>
              <a:bodyPr/>
              <a:lstStyle/>
              <a:p>
                <a:endParaRPr lang="en-US" dirty="0"/>
              </a:p>
            </p:txBody>
          </p:sp>
          <p:sp>
            <p:nvSpPr>
              <p:cNvPr id="440332" name="Freeform 12"/>
              <p:cNvSpPr>
                <a:spLocks/>
              </p:cNvSpPr>
              <p:nvPr/>
            </p:nvSpPr>
            <p:spPr bwMode="auto">
              <a:xfrm>
                <a:off x="229" y="3130"/>
                <a:ext cx="59" cy="381"/>
              </a:xfrm>
              <a:custGeom>
                <a:avLst/>
                <a:gdLst/>
                <a:ahLst/>
                <a:cxnLst>
                  <a:cxn ang="0">
                    <a:pos x="8" y="764"/>
                  </a:cxn>
                  <a:cxn ang="0">
                    <a:pos x="117" y="0"/>
                  </a:cxn>
                  <a:cxn ang="0">
                    <a:pos x="109" y="0"/>
                  </a:cxn>
                  <a:cxn ang="0">
                    <a:pos x="0" y="764"/>
                  </a:cxn>
                  <a:cxn ang="0">
                    <a:pos x="8" y="764"/>
                  </a:cxn>
                </a:cxnLst>
                <a:rect l="0" t="0" r="r" b="b"/>
                <a:pathLst>
                  <a:path w="117" h="764">
                    <a:moveTo>
                      <a:pt x="8" y="764"/>
                    </a:moveTo>
                    <a:lnTo>
                      <a:pt x="117" y="0"/>
                    </a:lnTo>
                    <a:lnTo>
                      <a:pt x="109" y="0"/>
                    </a:lnTo>
                    <a:lnTo>
                      <a:pt x="0" y="764"/>
                    </a:lnTo>
                    <a:lnTo>
                      <a:pt x="8" y="764"/>
                    </a:lnTo>
                    <a:close/>
                  </a:path>
                </a:pathLst>
              </a:custGeom>
              <a:solidFill>
                <a:srgbClr val="FFFFFF"/>
              </a:solidFill>
              <a:ln w="9525">
                <a:noFill/>
                <a:round/>
                <a:headEnd/>
                <a:tailEnd/>
              </a:ln>
            </p:spPr>
            <p:txBody>
              <a:bodyPr/>
              <a:lstStyle/>
              <a:p>
                <a:endParaRPr lang="en-US" dirty="0"/>
              </a:p>
            </p:txBody>
          </p:sp>
          <p:sp>
            <p:nvSpPr>
              <p:cNvPr id="440333" name="Freeform 13"/>
              <p:cNvSpPr>
                <a:spLocks/>
              </p:cNvSpPr>
              <p:nvPr/>
            </p:nvSpPr>
            <p:spPr bwMode="auto">
              <a:xfrm>
                <a:off x="251" y="3130"/>
                <a:ext cx="90" cy="381"/>
              </a:xfrm>
              <a:custGeom>
                <a:avLst/>
                <a:gdLst/>
                <a:ahLst/>
                <a:cxnLst>
                  <a:cxn ang="0">
                    <a:pos x="9" y="764"/>
                  </a:cxn>
                  <a:cxn ang="0">
                    <a:pos x="180" y="0"/>
                  </a:cxn>
                  <a:cxn ang="0">
                    <a:pos x="171" y="0"/>
                  </a:cxn>
                  <a:cxn ang="0">
                    <a:pos x="0" y="764"/>
                  </a:cxn>
                  <a:cxn ang="0">
                    <a:pos x="9" y="764"/>
                  </a:cxn>
                </a:cxnLst>
                <a:rect l="0" t="0" r="r" b="b"/>
                <a:pathLst>
                  <a:path w="180" h="764">
                    <a:moveTo>
                      <a:pt x="9" y="764"/>
                    </a:moveTo>
                    <a:lnTo>
                      <a:pt x="180" y="0"/>
                    </a:lnTo>
                    <a:lnTo>
                      <a:pt x="171" y="0"/>
                    </a:lnTo>
                    <a:lnTo>
                      <a:pt x="0" y="764"/>
                    </a:lnTo>
                    <a:lnTo>
                      <a:pt x="9" y="764"/>
                    </a:lnTo>
                    <a:close/>
                  </a:path>
                </a:pathLst>
              </a:custGeom>
              <a:solidFill>
                <a:srgbClr val="FFFFFF"/>
              </a:solidFill>
              <a:ln w="9525">
                <a:noFill/>
                <a:round/>
                <a:headEnd/>
                <a:tailEnd/>
              </a:ln>
            </p:spPr>
            <p:txBody>
              <a:bodyPr/>
              <a:lstStyle/>
              <a:p>
                <a:endParaRPr lang="en-US" dirty="0"/>
              </a:p>
            </p:txBody>
          </p:sp>
          <p:sp>
            <p:nvSpPr>
              <p:cNvPr id="440334" name="Freeform 14"/>
              <p:cNvSpPr>
                <a:spLocks/>
              </p:cNvSpPr>
              <p:nvPr/>
            </p:nvSpPr>
            <p:spPr bwMode="auto">
              <a:xfrm>
                <a:off x="274" y="3130"/>
                <a:ext cx="126" cy="381"/>
              </a:xfrm>
              <a:custGeom>
                <a:avLst/>
                <a:gdLst/>
                <a:ahLst/>
                <a:cxnLst>
                  <a:cxn ang="0">
                    <a:pos x="9" y="764"/>
                  </a:cxn>
                  <a:cxn ang="0">
                    <a:pos x="252" y="0"/>
                  </a:cxn>
                  <a:cxn ang="0">
                    <a:pos x="245" y="0"/>
                  </a:cxn>
                  <a:cxn ang="0">
                    <a:pos x="0" y="764"/>
                  </a:cxn>
                  <a:cxn ang="0">
                    <a:pos x="9" y="764"/>
                  </a:cxn>
                </a:cxnLst>
                <a:rect l="0" t="0" r="r" b="b"/>
                <a:pathLst>
                  <a:path w="252" h="764">
                    <a:moveTo>
                      <a:pt x="9" y="764"/>
                    </a:moveTo>
                    <a:lnTo>
                      <a:pt x="252" y="0"/>
                    </a:lnTo>
                    <a:lnTo>
                      <a:pt x="245" y="0"/>
                    </a:lnTo>
                    <a:lnTo>
                      <a:pt x="0" y="764"/>
                    </a:lnTo>
                    <a:lnTo>
                      <a:pt x="9" y="764"/>
                    </a:lnTo>
                    <a:close/>
                  </a:path>
                </a:pathLst>
              </a:custGeom>
              <a:solidFill>
                <a:srgbClr val="FFFFFF"/>
              </a:solidFill>
              <a:ln w="9525">
                <a:noFill/>
                <a:round/>
                <a:headEnd/>
                <a:tailEnd/>
              </a:ln>
            </p:spPr>
            <p:txBody>
              <a:bodyPr/>
              <a:lstStyle/>
              <a:p>
                <a:endParaRPr lang="en-US" dirty="0"/>
              </a:p>
            </p:txBody>
          </p:sp>
          <p:sp>
            <p:nvSpPr>
              <p:cNvPr id="440335" name="Freeform 15"/>
              <p:cNvSpPr>
                <a:spLocks/>
              </p:cNvSpPr>
              <p:nvPr/>
            </p:nvSpPr>
            <p:spPr bwMode="auto">
              <a:xfrm>
                <a:off x="297" y="3130"/>
                <a:ext cx="160" cy="381"/>
              </a:xfrm>
              <a:custGeom>
                <a:avLst/>
                <a:gdLst/>
                <a:ahLst/>
                <a:cxnLst>
                  <a:cxn ang="0">
                    <a:pos x="7" y="764"/>
                  </a:cxn>
                  <a:cxn ang="0">
                    <a:pos x="321" y="0"/>
                  </a:cxn>
                  <a:cxn ang="0">
                    <a:pos x="312" y="0"/>
                  </a:cxn>
                  <a:cxn ang="0">
                    <a:pos x="0" y="764"/>
                  </a:cxn>
                  <a:cxn ang="0">
                    <a:pos x="7" y="764"/>
                  </a:cxn>
                </a:cxnLst>
                <a:rect l="0" t="0" r="r" b="b"/>
                <a:pathLst>
                  <a:path w="321" h="764">
                    <a:moveTo>
                      <a:pt x="7" y="764"/>
                    </a:moveTo>
                    <a:lnTo>
                      <a:pt x="321" y="0"/>
                    </a:lnTo>
                    <a:lnTo>
                      <a:pt x="312" y="0"/>
                    </a:lnTo>
                    <a:lnTo>
                      <a:pt x="0" y="764"/>
                    </a:lnTo>
                    <a:lnTo>
                      <a:pt x="7" y="764"/>
                    </a:lnTo>
                    <a:close/>
                  </a:path>
                </a:pathLst>
              </a:custGeom>
              <a:solidFill>
                <a:srgbClr val="FFFFFF"/>
              </a:solidFill>
              <a:ln w="9525">
                <a:noFill/>
                <a:round/>
                <a:headEnd/>
                <a:tailEnd/>
              </a:ln>
            </p:spPr>
            <p:txBody>
              <a:bodyPr/>
              <a:lstStyle/>
              <a:p>
                <a:endParaRPr lang="en-US" dirty="0"/>
              </a:p>
            </p:txBody>
          </p:sp>
          <p:sp>
            <p:nvSpPr>
              <p:cNvPr id="440336" name="Freeform 16"/>
              <p:cNvSpPr>
                <a:spLocks/>
              </p:cNvSpPr>
              <p:nvPr/>
            </p:nvSpPr>
            <p:spPr bwMode="auto">
              <a:xfrm>
                <a:off x="322" y="3130"/>
                <a:ext cx="200" cy="381"/>
              </a:xfrm>
              <a:custGeom>
                <a:avLst/>
                <a:gdLst/>
                <a:ahLst/>
                <a:cxnLst>
                  <a:cxn ang="0">
                    <a:pos x="9" y="764"/>
                  </a:cxn>
                  <a:cxn ang="0">
                    <a:pos x="400" y="0"/>
                  </a:cxn>
                  <a:cxn ang="0">
                    <a:pos x="391" y="0"/>
                  </a:cxn>
                  <a:cxn ang="0">
                    <a:pos x="0" y="764"/>
                  </a:cxn>
                  <a:cxn ang="0">
                    <a:pos x="9" y="764"/>
                  </a:cxn>
                </a:cxnLst>
                <a:rect l="0" t="0" r="r" b="b"/>
                <a:pathLst>
                  <a:path w="400" h="764">
                    <a:moveTo>
                      <a:pt x="9" y="764"/>
                    </a:moveTo>
                    <a:lnTo>
                      <a:pt x="400" y="0"/>
                    </a:lnTo>
                    <a:lnTo>
                      <a:pt x="391" y="0"/>
                    </a:lnTo>
                    <a:lnTo>
                      <a:pt x="0" y="764"/>
                    </a:lnTo>
                    <a:lnTo>
                      <a:pt x="9" y="764"/>
                    </a:lnTo>
                    <a:close/>
                  </a:path>
                </a:pathLst>
              </a:custGeom>
              <a:solidFill>
                <a:srgbClr val="FFFFFF"/>
              </a:solidFill>
              <a:ln w="9525">
                <a:noFill/>
                <a:round/>
                <a:headEnd/>
                <a:tailEnd/>
              </a:ln>
            </p:spPr>
            <p:txBody>
              <a:bodyPr/>
              <a:lstStyle/>
              <a:p>
                <a:endParaRPr lang="en-US" dirty="0"/>
              </a:p>
            </p:txBody>
          </p:sp>
          <p:sp>
            <p:nvSpPr>
              <p:cNvPr id="440337" name="Freeform 17"/>
              <p:cNvSpPr>
                <a:spLocks/>
              </p:cNvSpPr>
              <p:nvPr/>
            </p:nvSpPr>
            <p:spPr bwMode="auto">
              <a:xfrm>
                <a:off x="361" y="3130"/>
                <a:ext cx="258" cy="381"/>
              </a:xfrm>
              <a:custGeom>
                <a:avLst/>
                <a:gdLst/>
                <a:ahLst/>
                <a:cxnLst>
                  <a:cxn ang="0">
                    <a:pos x="517" y="0"/>
                  </a:cxn>
                  <a:cxn ang="0">
                    <a:pos x="508" y="0"/>
                  </a:cxn>
                  <a:cxn ang="0">
                    <a:pos x="0" y="764"/>
                  </a:cxn>
                  <a:cxn ang="0">
                    <a:pos x="11" y="764"/>
                  </a:cxn>
                  <a:cxn ang="0">
                    <a:pos x="517" y="0"/>
                  </a:cxn>
                </a:cxnLst>
                <a:rect l="0" t="0" r="r" b="b"/>
                <a:pathLst>
                  <a:path w="517" h="764">
                    <a:moveTo>
                      <a:pt x="517" y="0"/>
                    </a:moveTo>
                    <a:lnTo>
                      <a:pt x="508" y="0"/>
                    </a:lnTo>
                    <a:lnTo>
                      <a:pt x="0" y="764"/>
                    </a:lnTo>
                    <a:lnTo>
                      <a:pt x="11" y="764"/>
                    </a:lnTo>
                    <a:lnTo>
                      <a:pt x="517" y="0"/>
                    </a:lnTo>
                    <a:close/>
                  </a:path>
                </a:pathLst>
              </a:custGeom>
              <a:solidFill>
                <a:srgbClr val="FFFFFF"/>
              </a:solidFill>
              <a:ln w="9525">
                <a:noFill/>
                <a:round/>
                <a:headEnd/>
                <a:tailEnd/>
              </a:ln>
            </p:spPr>
            <p:txBody>
              <a:bodyPr/>
              <a:lstStyle/>
              <a:p>
                <a:endParaRPr lang="en-US" dirty="0"/>
              </a:p>
            </p:txBody>
          </p:sp>
          <p:sp>
            <p:nvSpPr>
              <p:cNvPr id="440338" name="Freeform 18"/>
              <p:cNvSpPr>
                <a:spLocks/>
              </p:cNvSpPr>
              <p:nvPr/>
            </p:nvSpPr>
            <p:spPr bwMode="auto">
              <a:xfrm>
                <a:off x="397" y="3130"/>
                <a:ext cx="312" cy="381"/>
              </a:xfrm>
              <a:custGeom>
                <a:avLst/>
                <a:gdLst/>
                <a:ahLst/>
                <a:cxnLst>
                  <a:cxn ang="0">
                    <a:pos x="626" y="0"/>
                  </a:cxn>
                  <a:cxn ang="0">
                    <a:pos x="616" y="0"/>
                  </a:cxn>
                  <a:cxn ang="0">
                    <a:pos x="0" y="764"/>
                  </a:cxn>
                  <a:cxn ang="0">
                    <a:pos x="11" y="764"/>
                  </a:cxn>
                  <a:cxn ang="0">
                    <a:pos x="626" y="0"/>
                  </a:cxn>
                </a:cxnLst>
                <a:rect l="0" t="0" r="r" b="b"/>
                <a:pathLst>
                  <a:path w="626" h="764">
                    <a:moveTo>
                      <a:pt x="626" y="0"/>
                    </a:moveTo>
                    <a:lnTo>
                      <a:pt x="616" y="0"/>
                    </a:lnTo>
                    <a:lnTo>
                      <a:pt x="0" y="764"/>
                    </a:lnTo>
                    <a:lnTo>
                      <a:pt x="11" y="764"/>
                    </a:lnTo>
                    <a:lnTo>
                      <a:pt x="626" y="0"/>
                    </a:lnTo>
                    <a:close/>
                  </a:path>
                </a:pathLst>
              </a:custGeom>
              <a:solidFill>
                <a:srgbClr val="FFFFFF"/>
              </a:solidFill>
              <a:ln w="9525">
                <a:noFill/>
                <a:round/>
                <a:headEnd/>
                <a:tailEnd/>
              </a:ln>
            </p:spPr>
            <p:txBody>
              <a:bodyPr/>
              <a:lstStyle/>
              <a:p>
                <a:endParaRPr lang="en-US" dirty="0"/>
              </a:p>
            </p:txBody>
          </p:sp>
          <p:sp>
            <p:nvSpPr>
              <p:cNvPr id="440339" name="Freeform 19"/>
              <p:cNvSpPr>
                <a:spLocks/>
              </p:cNvSpPr>
              <p:nvPr/>
            </p:nvSpPr>
            <p:spPr bwMode="auto">
              <a:xfrm>
                <a:off x="517" y="3269"/>
                <a:ext cx="304" cy="242"/>
              </a:xfrm>
              <a:custGeom>
                <a:avLst/>
                <a:gdLst/>
                <a:ahLst/>
                <a:cxnLst>
                  <a:cxn ang="0">
                    <a:pos x="611" y="10"/>
                  </a:cxn>
                  <a:cxn ang="0">
                    <a:pos x="611" y="0"/>
                  </a:cxn>
                  <a:cxn ang="0">
                    <a:pos x="0" y="486"/>
                  </a:cxn>
                  <a:cxn ang="0">
                    <a:pos x="12" y="486"/>
                  </a:cxn>
                  <a:cxn ang="0">
                    <a:pos x="611" y="10"/>
                  </a:cxn>
                </a:cxnLst>
                <a:rect l="0" t="0" r="r" b="b"/>
                <a:pathLst>
                  <a:path w="611" h="486">
                    <a:moveTo>
                      <a:pt x="611" y="10"/>
                    </a:moveTo>
                    <a:lnTo>
                      <a:pt x="611" y="0"/>
                    </a:lnTo>
                    <a:lnTo>
                      <a:pt x="0" y="486"/>
                    </a:lnTo>
                    <a:lnTo>
                      <a:pt x="12" y="486"/>
                    </a:lnTo>
                    <a:lnTo>
                      <a:pt x="611" y="10"/>
                    </a:lnTo>
                    <a:close/>
                  </a:path>
                </a:pathLst>
              </a:custGeom>
              <a:solidFill>
                <a:srgbClr val="FFFFFF"/>
              </a:solidFill>
              <a:ln w="9525">
                <a:noFill/>
                <a:round/>
                <a:headEnd/>
                <a:tailEnd/>
              </a:ln>
            </p:spPr>
            <p:txBody>
              <a:bodyPr/>
              <a:lstStyle/>
              <a:p>
                <a:endParaRPr lang="en-US" dirty="0"/>
              </a:p>
            </p:txBody>
          </p:sp>
          <p:sp>
            <p:nvSpPr>
              <p:cNvPr id="440340" name="Freeform 20"/>
              <p:cNvSpPr>
                <a:spLocks/>
              </p:cNvSpPr>
              <p:nvPr/>
            </p:nvSpPr>
            <p:spPr bwMode="auto">
              <a:xfrm>
                <a:off x="602" y="3375"/>
                <a:ext cx="219" cy="136"/>
              </a:xfrm>
              <a:custGeom>
                <a:avLst/>
                <a:gdLst/>
                <a:ahLst/>
                <a:cxnLst>
                  <a:cxn ang="0">
                    <a:pos x="439" y="9"/>
                  </a:cxn>
                  <a:cxn ang="0">
                    <a:pos x="439" y="0"/>
                  </a:cxn>
                  <a:cxn ang="0">
                    <a:pos x="0" y="274"/>
                  </a:cxn>
                  <a:cxn ang="0">
                    <a:pos x="15" y="274"/>
                  </a:cxn>
                  <a:cxn ang="0">
                    <a:pos x="439" y="9"/>
                  </a:cxn>
                </a:cxnLst>
                <a:rect l="0" t="0" r="r" b="b"/>
                <a:pathLst>
                  <a:path w="439" h="274">
                    <a:moveTo>
                      <a:pt x="439" y="9"/>
                    </a:moveTo>
                    <a:lnTo>
                      <a:pt x="439" y="0"/>
                    </a:lnTo>
                    <a:lnTo>
                      <a:pt x="0" y="274"/>
                    </a:lnTo>
                    <a:lnTo>
                      <a:pt x="15" y="274"/>
                    </a:lnTo>
                    <a:lnTo>
                      <a:pt x="439" y="9"/>
                    </a:lnTo>
                    <a:close/>
                  </a:path>
                </a:pathLst>
              </a:custGeom>
              <a:solidFill>
                <a:srgbClr val="FFFFFF"/>
              </a:solidFill>
              <a:ln w="9525">
                <a:noFill/>
                <a:round/>
                <a:headEnd/>
                <a:tailEnd/>
              </a:ln>
            </p:spPr>
            <p:txBody>
              <a:bodyPr/>
              <a:lstStyle/>
              <a:p>
                <a:endParaRPr lang="en-US" dirty="0"/>
              </a:p>
            </p:txBody>
          </p:sp>
          <p:sp>
            <p:nvSpPr>
              <p:cNvPr id="440341" name="Freeform 21"/>
              <p:cNvSpPr>
                <a:spLocks/>
              </p:cNvSpPr>
              <p:nvPr/>
            </p:nvSpPr>
            <p:spPr bwMode="auto">
              <a:xfrm>
                <a:off x="740" y="3474"/>
                <a:ext cx="81" cy="37"/>
              </a:xfrm>
              <a:custGeom>
                <a:avLst/>
                <a:gdLst/>
                <a:ahLst/>
                <a:cxnLst>
                  <a:cxn ang="0">
                    <a:pos x="162" y="9"/>
                  </a:cxn>
                  <a:cxn ang="0">
                    <a:pos x="162" y="0"/>
                  </a:cxn>
                  <a:cxn ang="0">
                    <a:pos x="0" y="75"/>
                  </a:cxn>
                  <a:cxn ang="0">
                    <a:pos x="19" y="75"/>
                  </a:cxn>
                  <a:cxn ang="0">
                    <a:pos x="162" y="9"/>
                  </a:cxn>
                </a:cxnLst>
                <a:rect l="0" t="0" r="r" b="b"/>
                <a:pathLst>
                  <a:path w="162" h="75">
                    <a:moveTo>
                      <a:pt x="162" y="9"/>
                    </a:moveTo>
                    <a:lnTo>
                      <a:pt x="162" y="0"/>
                    </a:lnTo>
                    <a:lnTo>
                      <a:pt x="0" y="75"/>
                    </a:lnTo>
                    <a:lnTo>
                      <a:pt x="19" y="75"/>
                    </a:lnTo>
                    <a:lnTo>
                      <a:pt x="162" y="9"/>
                    </a:lnTo>
                    <a:close/>
                  </a:path>
                </a:pathLst>
              </a:custGeom>
              <a:solidFill>
                <a:srgbClr val="FFFFFF"/>
              </a:solidFill>
              <a:ln w="9525">
                <a:noFill/>
                <a:round/>
                <a:headEnd/>
                <a:tailEnd/>
              </a:ln>
            </p:spPr>
            <p:txBody>
              <a:bodyPr/>
              <a:lstStyle/>
              <a:p>
                <a:endParaRPr lang="en-US" dirty="0"/>
              </a:p>
            </p:txBody>
          </p:sp>
          <p:sp>
            <p:nvSpPr>
              <p:cNvPr id="440342" name="Freeform 22"/>
              <p:cNvSpPr>
                <a:spLocks/>
              </p:cNvSpPr>
              <p:nvPr/>
            </p:nvSpPr>
            <p:spPr bwMode="auto">
              <a:xfrm>
                <a:off x="220" y="3180"/>
                <a:ext cx="167" cy="215"/>
              </a:xfrm>
              <a:custGeom>
                <a:avLst/>
                <a:gdLst/>
                <a:ahLst/>
                <a:cxnLst>
                  <a:cxn ang="0">
                    <a:pos x="221" y="431"/>
                  </a:cxn>
                  <a:cxn ang="0">
                    <a:pos x="174" y="427"/>
                  </a:cxn>
                  <a:cxn ang="0">
                    <a:pos x="131" y="417"/>
                  </a:cxn>
                  <a:cxn ang="0">
                    <a:pos x="93" y="399"/>
                  </a:cxn>
                  <a:cxn ang="0">
                    <a:pos x="61" y="374"/>
                  </a:cxn>
                  <a:cxn ang="0">
                    <a:pos x="36" y="343"/>
                  </a:cxn>
                  <a:cxn ang="0">
                    <a:pos x="16" y="306"/>
                  </a:cxn>
                  <a:cxn ang="0">
                    <a:pos x="3" y="265"/>
                  </a:cxn>
                  <a:cxn ang="0">
                    <a:pos x="0" y="218"/>
                  </a:cxn>
                  <a:cxn ang="0">
                    <a:pos x="0" y="194"/>
                  </a:cxn>
                  <a:cxn ang="0">
                    <a:pos x="9" y="150"/>
                  </a:cxn>
                  <a:cxn ang="0">
                    <a:pos x="25" y="110"/>
                  </a:cxn>
                  <a:cxn ang="0">
                    <a:pos x="49" y="77"/>
                  </a:cxn>
                  <a:cxn ang="0">
                    <a:pos x="80" y="47"/>
                  </a:cxn>
                  <a:cxn ang="0">
                    <a:pos x="115" y="25"/>
                  </a:cxn>
                  <a:cxn ang="0">
                    <a:pos x="155" y="9"/>
                  </a:cxn>
                  <a:cxn ang="0">
                    <a:pos x="199" y="0"/>
                  </a:cxn>
                  <a:cxn ang="0">
                    <a:pos x="223" y="0"/>
                  </a:cxn>
                  <a:cxn ang="0">
                    <a:pos x="274" y="4"/>
                  </a:cxn>
                  <a:cxn ang="0">
                    <a:pos x="321" y="19"/>
                  </a:cxn>
                  <a:cxn ang="0">
                    <a:pos x="321" y="82"/>
                  </a:cxn>
                  <a:cxn ang="0">
                    <a:pos x="299" y="57"/>
                  </a:cxn>
                  <a:cxn ang="0">
                    <a:pos x="276" y="43"/>
                  </a:cxn>
                  <a:cxn ang="0">
                    <a:pos x="243" y="32"/>
                  </a:cxn>
                  <a:cxn ang="0">
                    <a:pos x="224" y="31"/>
                  </a:cxn>
                  <a:cxn ang="0">
                    <a:pos x="196" y="34"/>
                  </a:cxn>
                  <a:cxn ang="0">
                    <a:pos x="171" y="44"/>
                  </a:cxn>
                  <a:cxn ang="0">
                    <a:pos x="149" y="59"/>
                  </a:cxn>
                  <a:cxn ang="0">
                    <a:pos x="131" y="81"/>
                  </a:cxn>
                  <a:cxn ang="0">
                    <a:pos x="118" y="106"/>
                  </a:cxn>
                  <a:cxn ang="0">
                    <a:pos x="108" y="137"/>
                  </a:cxn>
                  <a:cxn ang="0">
                    <a:pos x="100" y="171"/>
                  </a:cxn>
                  <a:cxn ang="0">
                    <a:pos x="99" y="209"/>
                  </a:cxn>
                  <a:cxn ang="0">
                    <a:pos x="99" y="230"/>
                  </a:cxn>
                  <a:cxn ang="0">
                    <a:pos x="103" y="268"/>
                  </a:cxn>
                  <a:cxn ang="0">
                    <a:pos x="112" y="302"/>
                  </a:cxn>
                  <a:cxn ang="0">
                    <a:pos x="124" y="333"/>
                  </a:cxn>
                  <a:cxn ang="0">
                    <a:pos x="140" y="358"/>
                  </a:cxn>
                  <a:cxn ang="0">
                    <a:pos x="161" y="377"/>
                  </a:cxn>
                  <a:cxn ang="0">
                    <a:pos x="186" y="390"/>
                  </a:cxn>
                  <a:cxn ang="0">
                    <a:pos x="215" y="397"/>
                  </a:cxn>
                  <a:cxn ang="0">
                    <a:pos x="231" y="399"/>
                  </a:cxn>
                  <a:cxn ang="0">
                    <a:pos x="256" y="396"/>
                  </a:cxn>
                  <a:cxn ang="0">
                    <a:pos x="281" y="389"/>
                  </a:cxn>
                  <a:cxn ang="0">
                    <a:pos x="305" y="378"/>
                  </a:cxn>
                  <a:cxn ang="0">
                    <a:pos x="321" y="365"/>
                  </a:cxn>
                  <a:cxn ang="0">
                    <a:pos x="336" y="399"/>
                  </a:cxn>
                  <a:cxn ang="0">
                    <a:pos x="309" y="415"/>
                  </a:cxn>
                  <a:cxn ang="0">
                    <a:pos x="281" y="424"/>
                  </a:cxn>
                  <a:cxn ang="0">
                    <a:pos x="245" y="430"/>
                  </a:cxn>
                  <a:cxn ang="0">
                    <a:pos x="221" y="431"/>
                  </a:cxn>
                </a:cxnLst>
                <a:rect l="0" t="0" r="r" b="b"/>
                <a:pathLst>
                  <a:path w="336" h="431">
                    <a:moveTo>
                      <a:pt x="221" y="431"/>
                    </a:moveTo>
                    <a:lnTo>
                      <a:pt x="221" y="431"/>
                    </a:lnTo>
                    <a:lnTo>
                      <a:pt x="198" y="430"/>
                    </a:lnTo>
                    <a:lnTo>
                      <a:pt x="174" y="427"/>
                    </a:lnTo>
                    <a:lnTo>
                      <a:pt x="152" y="422"/>
                    </a:lnTo>
                    <a:lnTo>
                      <a:pt x="131" y="417"/>
                    </a:lnTo>
                    <a:lnTo>
                      <a:pt x="111" y="408"/>
                    </a:lnTo>
                    <a:lnTo>
                      <a:pt x="93" y="399"/>
                    </a:lnTo>
                    <a:lnTo>
                      <a:pt x="77" y="387"/>
                    </a:lnTo>
                    <a:lnTo>
                      <a:pt x="61" y="374"/>
                    </a:lnTo>
                    <a:lnTo>
                      <a:pt x="47" y="359"/>
                    </a:lnTo>
                    <a:lnTo>
                      <a:pt x="36" y="343"/>
                    </a:lnTo>
                    <a:lnTo>
                      <a:pt x="24" y="325"/>
                    </a:lnTo>
                    <a:lnTo>
                      <a:pt x="16" y="306"/>
                    </a:lnTo>
                    <a:lnTo>
                      <a:pt x="9" y="287"/>
                    </a:lnTo>
                    <a:lnTo>
                      <a:pt x="3" y="265"/>
                    </a:lnTo>
                    <a:lnTo>
                      <a:pt x="0" y="243"/>
                    </a:lnTo>
                    <a:lnTo>
                      <a:pt x="0" y="218"/>
                    </a:lnTo>
                    <a:lnTo>
                      <a:pt x="0" y="218"/>
                    </a:lnTo>
                    <a:lnTo>
                      <a:pt x="0" y="194"/>
                    </a:lnTo>
                    <a:lnTo>
                      <a:pt x="5" y="172"/>
                    </a:lnTo>
                    <a:lnTo>
                      <a:pt x="9" y="150"/>
                    </a:lnTo>
                    <a:lnTo>
                      <a:pt x="16" y="130"/>
                    </a:lnTo>
                    <a:lnTo>
                      <a:pt x="25" y="110"/>
                    </a:lnTo>
                    <a:lnTo>
                      <a:pt x="37" y="93"/>
                    </a:lnTo>
                    <a:lnTo>
                      <a:pt x="49" y="77"/>
                    </a:lnTo>
                    <a:lnTo>
                      <a:pt x="64" y="60"/>
                    </a:lnTo>
                    <a:lnTo>
                      <a:pt x="80" y="47"/>
                    </a:lnTo>
                    <a:lnTo>
                      <a:pt x="96" y="35"/>
                    </a:lnTo>
                    <a:lnTo>
                      <a:pt x="115" y="25"/>
                    </a:lnTo>
                    <a:lnTo>
                      <a:pt x="134" y="16"/>
                    </a:lnTo>
                    <a:lnTo>
                      <a:pt x="155" y="9"/>
                    </a:lnTo>
                    <a:lnTo>
                      <a:pt x="177" y="4"/>
                    </a:lnTo>
                    <a:lnTo>
                      <a:pt x="199" y="0"/>
                    </a:lnTo>
                    <a:lnTo>
                      <a:pt x="223" y="0"/>
                    </a:lnTo>
                    <a:lnTo>
                      <a:pt x="223" y="0"/>
                    </a:lnTo>
                    <a:lnTo>
                      <a:pt x="248" y="1"/>
                    </a:lnTo>
                    <a:lnTo>
                      <a:pt x="274" y="4"/>
                    </a:lnTo>
                    <a:lnTo>
                      <a:pt x="299" y="10"/>
                    </a:lnTo>
                    <a:lnTo>
                      <a:pt x="321" y="19"/>
                    </a:lnTo>
                    <a:lnTo>
                      <a:pt x="321" y="82"/>
                    </a:lnTo>
                    <a:lnTo>
                      <a:pt x="321" y="82"/>
                    </a:lnTo>
                    <a:lnTo>
                      <a:pt x="308" y="66"/>
                    </a:lnTo>
                    <a:lnTo>
                      <a:pt x="299" y="57"/>
                    </a:lnTo>
                    <a:lnTo>
                      <a:pt x="289" y="50"/>
                    </a:lnTo>
                    <a:lnTo>
                      <a:pt x="276" y="43"/>
                    </a:lnTo>
                    <a:lnTo>
                      <a:pt x="261" y="37"/>
                    </a:lnTo>
                    <a:lnTo>
                      <a:pt x="243" y="32"/>
                    </a:lnTo>
                    <a:lnTo>
                      <a:pt x="224" y="31"/>
                    </a:lnTo>
                    <a:lnTo>
                      <a:pt x="224" y="31"/>
                    </a:lnTo>
                    <a:lnTo>
                      <a:pt x="209" y="32"/>
                    </a:lnTo>
                    <a:lnTo>
                      <a:pt x="196" y="34"/>
                    </a:lnTo>
                    <a:lnTo>
                      <a:pt x="183" y="38"/>
                    </a:lnTo>
                    <a:lnTo>
                      <a:pt x="171" y="44"/>
                    </a:lnTo>
                    <a:lnTo>
                      <a:pt x="159" y="52"/>
                    </a:lnTo>
                    <a:lnTo>
                      <a:pt x="149" y="59"/>
                    </a:lnTo>
                    <a:lnTo>
                      <a:pt x="140" y="69"/>
                    </a:lnTo>
                    <a:lnTo>
                      <a:pt x="131" y="81"/>
                    </a:lnTo>
                    <a:lnTo>
                      <a:pt x="124" y="93"/>
                    </a:lnTo>
                    <a:lnTo>
                      <a:pt x="118" y="106"/>
                    </a:lnTo>
                    <a:lnTo>
                      <a:pt x="112" y="121"/>
                    </a:lnTo>
                    <a:lnTo>
                      <a:pt x="108" y="137"/>
                    </a:lnTo>
                    <a:lnTo>
                      <a:pt x="103" y="153"/>
                    </a:lnTo>
                    <a:lnTo>
                      <a:pt x="100" y="171"/>
                    </a:lnTo>
                    <a:lnTo>
                      <a:pt x="99" y="190"/>
                    </a:lnTo>
                    <a:lnTo>
                      <a:pt x="99" y="209"/>
                    </a:lnTo>
                    <a:lnTo>
                      <a:pt x="99" y="209"/>
                    </a:lnTo>
                    <a:lnTo>
                      <a:pt x="99" y="230"/>
                    </a:lnTo>
                    <a:lnTo>
                      <a:pt x="100" y="249"/>
                    </a:lnTo>
                    <a:lnTo>
                      <a:pt x="103" y="268"/>
                    </a:lnTo>
                    <a:lnTo>
                      <a:pt x="106" y="286"/>
                    </a:lnTo>
                    <a:lnTo>
                      <a:pt x="112" y="302"/>
                    </a:lnTo>
                    <a:lnTo>
                      <a:pt x="117" y="318"/>
                    </a:lnTo>
                    <a:lnTo>
                      <a:pt x="124" y="333"/>
                    </a:lnTo>
                    <a:lnTo>
                      <a:pt x="131" y="346"/>
                    </a:lnTo>
                    <a:lnTo>
                      <a:pt x="140" y="358"/>
                    </a:lnTo>
                    <a:lnTo>
                      <a:pt x="150" y="368"/>
                    </a:lnTo>
                    <a:lnTo>
                      <a:pt x="161" y="377"/>
                    </a:lnTo>
                    <a:lnTo>
                      <a:pt x="172" y="384"/>
                    </a:lnTo>
                    <a:lnTo>
                      <a:pt x="186" y="390"/>
                    </a:lnTo>
                    <a:lnTo>
                      <a:pt x="200" y="394"/>
                    </a:lnTo>
                    <a:lnTo>
                      <a:pt x="215" y="397"/>
                    </a:lnTo>
                    <a:lnTo>
                      <a:pt x="231" y="399"/>
                    </a:lnTo>
                    <a:lnTo>
                      <a:pt x="231" y="399"/>
                    </a:lnTo>
                    <a:lnTo>
                      <a:pt x="245" y="397"/>
                    </a:lnTo>
                    <a:lnTo>
                      <a:pt x="256" y="396"/>
                    </a:lnTo>
                    <a:lnTo>
                      <a:pt x="270" y="393"/>
                    </a:lnTo>
                    <a:lnTo>
                      <a:pt x="281" y="389"/>
                    </a:lnTo>
                    <a:lnTo>
                      <a:pt x="293" y="383"/>
                    </a:lnTo>
                    <a:lnTo>
                      <a:pt x="305" y="378"/>
                    </a:lnTo>
                    <a:lnTo>
                      <a:pt x="314" y="372"/>
                    </a:lnTo>
                    <a:lnTo>
                      <a:pt x="321" y="365"/>
                    </a:lnTo>
                    <a:lnTo>
                      <a:pt x="336" y="399"/>
                    </a:lnTo>
                    <a:lnTo>
                      <a:pt x="336" y="399"/>
                    </a:lnTo>
                    <a:lnTo>
                      <a:pt x="321" y="409"/>
                    </a:lnTo>
                    <a:lnTo>
                      <a:pt x="309" y="415"/>
                    </a:lnTo>
                    <a:lnTo>
                      <a:pt x="298" y="419"/>
                    </a:lnTo>
                    <a:lnTo>
                      <a:pt x="281" y="424"/>
                    </a:lnTo>
                    <a:lnTo>
                      <a:pt x="265" y="428"/>
                    </a:lnTo>
                    <a:lnTo>
                      <a:pt x="245" y="430"/>
                    </a:lnTo>
                    <a:lnTo>
                      <a:pt x="221" y="431"/>
                    </a:lnTo>
                    <a:lnTo>
                      <a:pt x="221" y="431"/>
                    </a:lnTo>
                    <a:close/>
                  </a:path>
                </a:pathLst>
              </a:custGeom>
              <a:solidFill>
                <a:srgbClr val="FFFFFF"/>
              </a:solidFill>
              <a:ln w="6350">
                <a:solidFill>
                  <a:srgbClr val="FFFFFF"/>
                </a:solidFill>
                <a:prstDash val="solid"/>
                <a:round/>
                <a:headEnd/>
                <a:tailEnd/>
              </a:ln>
            </p:spPr>
            <p:txBody>
              <a:bodyPr/>
              <a:lstStyle/>
              <a:p>
                <a:endParaRPr lang="en-US" dirty="0"/>
              </a:p>
            </p:txBody>
          </p:sp>
          <p:sp>
            <p:nvSpPr>
              <p:cNvPr id="440343" name="Freeform 23"/>
              <p:cNvSpPr>
                <a:spLocks noEditPoints="1"/>
              </p:cNvSpPr>
              <p:nvPr/>
            </p:nvSpPr>
            <p:spPr bwMode="auto">
              <a:xfrm>
                <a:off x="412" y="3184"/>
                <a:ext cx="182" cy="208"/>
              </a:xfrm>
              <a:custGeom>
                <a:avLst/>
                <a:gdLst/>
                <a:ahLst/>
                <a:cxnLst>
                  <a:cxn ang="0">
                    <a:pos x="266" y="209"/>
                  </a:cxn>
                  <a:cxn ang="0">
                    <a:pos x="262" y="262"/>
                  </a:cxn>
                  <a:cxn ang="0">
                    <a:pos x="250" y="305"/>
                  </a:cxn>
                  <a:cxn ang="0">
                    <a:pos x="231" y="336"/>
                  </a:cxn>
                  <a:cxn ang="0">
                    <a:pos x="206" y="357"/>
                  </a:cxn>
                  <a:cxn ang="0">
                    <a:pos x="180" y="371"/>
                  </a:cxn>
                  <a:cxn ang="0">
                    <a:pos x="149" y="379"/>
                  </a:cxn>
                  <a:cxn ang="0">
                    <a:pos x="118" y="382"/>
                  </a:cxn>
                  <a:cxn ang="0">
                    <a:pos x="88" y="31"/>
                  </a:cxn>
                  <a:cxn ang="0">
                    <a:pos x="119" y="33"/>
                  </a:cxn>
                  <a:cxn ang="0">
                    <a:pos x="150" y="36"/>
                  </a:cxn>
                  <a:cxn ang="0">
                    <a:pos x="180" y="43"/>
                  </a:cxn>
                  <a:cxn ang="0">
                    <a:pos x="207" y="58"/>
                  </a:cxn>
                  <a:cxn ang="0">
                    <a:pos x="231" y="80"/>
                  </a:cxn>
                  <a:cxn ang="0">
                    <a:pos x="250" y="111"/>
                  </a:cxn>
                  <a:cxn ang="0">
                    <a:pos x="262" y="153"/>
                  </a:cxn>
                  <a:cxn ang="0">
                    <a:pos x="266" y="209"/>
                  </a:cxn>
                  <a:cxn ang="0">
                    <a:pos x="162" y="417"/>
                  </a:cxn>
                  <a:cxn ang="0">
                    <a:pos x="177" y="415"/>
                  </a:cxn>
                  <a:cxn ang="0">
                    <a:pos x="210" y="411"/>
                  </a:cxn>
                  <a:cxn ang="0">
                    <a:pos x="244" y="399"/>
                  </a:cxn>
                  <a:cxn ang="0">
                    <a:pos x="277" y="383"/>
                  </a:cxn>
                  <a:cxn ang="0">
                    <a:pos x="308" y="358"/>
                  </a:cxn>
                  <a:cxn ang="0">
                    <a:pos x="333" y="326"/>
                  </a:cxn>
                  <a:cxn ang="0">
                    <a:pos x="352" y="286"/>
                  </a:cxn>
                  <a:cxn ang="0">
                    <a:pos x="362" y="236"/>
                  </a:cxn>
                  <a:cxn ang="0">
                    <a:pos x="364" y="206"/>
                  </a:cxn>
                  <a:cxn ang="0">
                    <a:pos x="359" y="149"/>
                  </a:cxn>
                  <a:cxn ang="0">
                    <a:pos x="343" y="103"/>
                  </a:cxn>
                  <a:cxn ang="0">
                    <a:pos x="321" y="67"/>
                  </a:cxn>
                  <a:cxn ang="0">
                    <a:pos x="291" y="40"/>
                  </a:cxn>
                  <a:cxn ang="0">
                    <a:pos x="259" y="21"/>
                  </a:cxn>
                  <a:cxn ang="0">
                    <a:pos x="224" y="9"/>
                  </a:cxn>
                  <a:cxn ang="0">
                    <a:pos x="187" y="2"/>
                  </a:cxn>
                  <a:cxn ang="0">
                    <a:pos x="152" y="0"/>
                  </a:cxn>
                  <a:cxn ang="0">
                    <a:pos x="0" y="417"/>
                  </a:cxn>
                </a:cxnLst>
                <a:rect l="0" t="0" r="r" b="b"/>
                <a:pathLst>
                  <a:path w="364" h="417">
                    <a:moveTo>
                      <a:pt x="266" y="209"/>
                    </a:moveTo>
                    <a:lnTo>
                      <a:pt x="266" y="209"/>
                    </a:lnTo>
                    <a:lnTo>
                      <a:pt x="265" y="237"/>
                    </a:lnTo>
                    <a:lnTo>
                      <a:pt x="262" y="262"/>
                    </a:lnTo>
                    <a:lnTo>
                      <a:pt x="256" y="286"/>
                    </a:lnTo>
                    <a:lnTo>
                      <a:pt x="250" y="305"/>
                    </a:lnTo>
                    <a:lnTo>
                      <a:pt x="241" y="321"/>
                    </a:lnTo>
                    <a:lnTo>
                      <a:pt x="231" y="336"/>
                    </a:lnTo>
                    <a:lnTo>
                      <a:pt x="219" y="348"/>
                    </a:lnTo>
                    <a:lnTo>
                      <a:pt x="206" y="357"/>
                    </a:lnTo>
                    <a:lnTo>
                      <a:pt x="193" y="365"/>
                    </a:lnTo>
                    <a:lnTo>
                      <a:pt x="180" y="371"/>
                    </a:lnTo>
                    <a:lnTo>
                      <a:pt x="163" y="376"/>
                    </a:lnTo>
                    <a:lnTo>
                      <a:pt x="149" y="379"/>
                    </a:lnTo>
                    <a:lnTo>
                      <a:pt x="134" y="382"/>
                    </a:lnTo>
                    <a:lnTo>
                      <a:pt x="118" y="382"/>
                    </a:lnTo>
                    <a:lnTo>
                      <a:pt x="88" y="383"/>
                    </a:lnTo>
                    <a:lnTo>
                      <a:pt x="88" y="31"/>
                    </a:lnTo>
                    <a:lnTo>
                      <a:pt x="88" y="31"/>
                    </a:lnTo>
                    <a:lnTo>
                      <a:pt x="119" y="33"/>
                    </a:lnTo>
                    <a:lnTo>
                      <a:pt x="134" y="34"/>
                    </a:lnTo>
                    <a:lnTo>
                      <a:pt x="150" y="36"/>
                    </a:lnTo>
                    <a:lnTo>
                      <a:pt x="165" y="39"/>
                    </a:lnTo>
                    <a:lnTo>
                      <a:pt x="180" y="43"/>
                    </a:lnTo>
                    <a:lnTo>
                      <a:pt x="194" y="50"/>
                    </a:lnTo>
                    <a:lnTo>
                      <a:pt x="207" y="58"/>
                    </a:lnTo>
                    <a:lnTo>
                      <a:pt x="219" y="67"/>
                    </a:lnTo>
                    <a:lnTo>
                      <a:pt x="231" y="80"/>
                    </a:lnTo>
                    <a:lnTo>
                      <a:pt x="241" y="93"/>
                    </a:lnTo>
                    <a:lnTo>
                      <a:pt x="250" y="111"/>
                    </a:lnTo>
                    <a:lnTo>
                      <a:pt x="256" y="130"/>
                    </a:lnTo>
                    <a:lnTo>
                      <a:pt x="262" y="153"/>
                    </a:lnTo>
                    <a:lnTo>
                      <a:pt x="265" y="178"/>
                    </a:lnTo>
                    <a:lnTo>
                      <a:pt x="266" y="209"/>
                    </a:lnTo>
                    <a:lnTo>
                      <a:pt x="266" y="209"/>
                    </a:lnTo>
                    <a:close/>
                    <a:moveTo>
                      <a:pt x="162" y="417"/>
                    </a:moveTo>
                    <a:lnTo>
                      <a:pt x="162" y="417"/>
                    </a:lnTo>
                    <a:lnTo>
                      <a:pt x="177" y="415"/>
                    </a:lnTo>
                    <a:lnTo>
                      <a:pt x="193" y="414"/>
                    </a:lnTo>
                    <a:lnTo>
                      <a:pt x="210" y="411"/>
                    </a:lnTo>
                    <a:lnTo>
                      <a:pt x="227" y="407"/>
                    </a:lnTo>
                    <a:lnTo>
                      <a:pt x="244" y="399"/>
                    </a:lnTo>
                    <a:lnTo>
                      <a:pt x="260" y="392"/>
                    </a:lnTo>
                    <a:lnTo>
                      <a:pt x="277" y="383"/>
                    </a:lnTo>
                    <a:lnTo>
                      <a:pt x="293" y="371"/>
                    </a:lnTo>
                    <a:lnTo>
                      <a:pt x="308" y="358"/>
                    </a:lnTo>
                    <a:lnTo>
                      <a:pt x="321" y="343"/>
                    </a:lnTo>
                    <a:lnTo>
                      <a:pt x="333" y="326"/>
                    </a:lnTo>
                    <a:lnTo>
                      <a:pt x="343" y="306"/>
                    </a:lnTo>
                    <a:lnTo>
                      <a:pt x="352" y="286"/>
                    </a:lnTo>
                    <a:lnTo>
                      <a:pt x="359" y="262"/>
                    </a:lnTo>
                    <a:lnTo>
                      <a:pt x="362" y="236"/>
                    </a:lnTo>
                    <a:lnTo>
                      <a:pt x="364" y="206"/>
                    </a:lnTo>
                    <a:lnTo>
                      <a:pt x="364" y="206"/>
                    </a:lnTo>
                    <a:lnTo>
                      <a:pt x="362" y="177"/>
                    </a:lnTo>
                    <a:lnTo>
                      <a:pt x="359" y="149"/>
                    </a:lnTo>
                    <a:lnTo>
                      <a:pt x="352" y="125"/>
                    </a:lnTo>
                    <a:lnTo>
                      <a:pt x="343" y="103"/>
                    </a:lnTo>
                    <a:lnTo>
                      <a:pt x="333" y="84"/>
                    </a:lnTo>
                    <a:lnTo>
                      <a:pt x="321" y="67"/>
                    </a:lnTo>
                    <a:lnTo>
                      <a:pt x="308" y="52"/>
                    </a:lnTo>
                    <a:lnTo>
                      <a:pt x="291" y="40"/>
                    </a:lnTo>
                    <a:lnTo>
                      <a:pt x="275" y="30"/>
                    </a:lnTo>
                    <a:lnTo>
                      <a:pt x="259" y="21"/>
                    </a:lnTo>
                    <a:lnTo>
                      <a:pt x="241" y="14"/>
                    </a:lnTo>
                    <a:lnTo>
                      <a:pt x="224" y="9"/>
                    </a:lnTo>
                    <a:lnTo>
                      <a:pt x="205" y="5"/>
                    </a:lnTo>
                    <a:lnTo>
                      <a:pt x="187" y="2"/>
                    </a:lnTo>
                    <a:lnTo>
                      <a:pt x="169" y="0"/>
                    </a:lnTo>
                    <a:lnTo>
                      <a:pt x="152" y="0"/>
                    </a:lnTo>
                    <a:lnTo>
                      <a:pt x="0" y="0"/>
                    </a:lnTo>
                    <a:lnTo>
                      <a:pt x="0" y="417"/>
                    </a:lnTo>
                    <a:lnTo>
                      <a:pt x="162" y="417"/>
                    </a:lnTo>
                    <a:close/>
                  </a:path>
                </a:pathLst>
              </a:custGeom>
              <a:solidFill>
                <a:srgbClr val="FFFFFF"/>
              </a:solidFill>
              <a:ln w="6350">
                <a:solidFill>
                  <a:srgbClr val="FFFFFF"/>
                </a:solidFill>
                <a:prstDash val="solid"/>
                <a:round/>
                <a:headEnd/>
                <a:tailEnd/>
              </a:ln>
            </p:spPr>
            <p:txBody>
              <a:bodyPr/>
              <a:lstStyle/>
              <a:p>
                <a:endParaRPr lang="en-US" dirty="0"/>
              </a:p>
            </p:txBody>
          </p:sp>
          <p:sp>
            <p:nvSpPr>
              <p:cNvPr id="440344" name="Freeform 24"/>
              <p:cNvSpPr>
                <a:spLocks/>
              </p:cNvSpPr>
              <p:nvPr/>
            </p:nvSpPr>
            <p:spPr bwMode="auto">
              <a:xfrm>
                <a:off x="618" y="3180"/>
                <a:ext cx="168" cy="215"/>
              </a:xfrm>
              <a:custGeom>
                <a:avLst/>
                <a:gdLst/>
                <a:ahLst/>
                <a:cxnLst>
                  <a:cxn ang="0">
                    <a:pos x="222" y="431"/>
                  </a:cxn>
                  <a:cxn ang="0">
                    <a:pos x="175" y="427"/>
                  </a:cxn>
                  <a:cxn ang="0">
                    <a:pos x="131" y="417"/>
                  </a:cxn>
                  <a:cxn ang="0">
                    <a:pos x="94" y="399"/>
                  </a:cxn>
                  <a:cxn ang="0">
                    <a:pos x="62" y="374"/>
                  </a:cxn>
                  <a:cxn ang="0">
                    <a:pos x="35" y="343"/>
                  </a:cxn>
                  <a:cxn ang="0">
                    <a:pos x="16" y="306"/>
                  </a:cxn>
                  <a:cxn ang="0">
                    <a:pos x="5" y="265"/>
                  </a:cxn>
                  <a:cxn ang="0">
                    <a:pos x="0" y="218"/>
                  </a:cxn>
                  <a:cxn ang="0">
                    <a:pos x="2" y="194"/>
                  </a:cxn>
                  <a:cxn ang="0">
                    <a:pos x="10" y="150"/>
                  </a:cxn>
                  <a:cxn ang="0">
                    <a:pos x="27" y="110"/>
                  </a:cxn>
                  <a:cxn ang="0">
                    <a:pos x="50" y="77"/>
                  </a:cxn>
                  <a:cxn ang="0">
                    <a:pos x="80" y="47"/>
                  </a:cxn>
                  <a:cxn ang="0">
                    <a:pos x="115" y="25"/>
                  </a:cxn>
                  <a:cxn ang="0">
                    <a:pos x="156" y="9"/>
                  </a:cxn>
                  <a:cxn ang="0">
                    <a:pos x="200" y="0"/>
                  </a:cxn>
                  <a:cxn ang="0">
                    <a:pos x="224" y="0"/>
                  </a:cxn>
                  <a:cxn ang="0">
                    <a:pos x="275" y="4"/>
                  </a:cxn>
                  <a:cxn ang="0">
                    <a:pos x="322" y="19"/>
                  </a:cxn>
                  <a:cxn ang="0">
                    <a:pos x="322" y="82"/>
                  </a:cxn>
                  <a:cxn ang="0">
                    <a:pos x="300" y="57"/>
                  </a:cxn>
                  <a:cxn ang="0">
                    <a:pos x="277" y="43"/>
                  </a:cxn>
                  <a:cxn ang="0">
                    <a:pos x="244" y="32"/>
                  </a:cxn>
                  <a:cxn ang="0">
                    <a:pos x="224" y="31"/>
                  </a:cxn>
                  <a:cxn ang="0">
                    <a:pos x="196" y="34"/>
                  </a:cxn>
                  <a:cxn ang="0">
                    <a:pos x="171" y="44"/>
                  </a:cxn>
                  <a:cxn ang="0">
                    <a:pos x="150" y="59"/>
                  </a:cxn>
                  <a:cxn ang="0">
                    <a:pos x="133" y="81"/>
                  </a:cxn>
                  <a:cxn ang="0">
                    <a:pos x="118" y="106"/>
                  </a:cxn>
                  <a:cxn ang="0">
                    <a:pos x="108" y="137"/>
                  </a:cxn>
                  <a:cxn ang="0">
                    <a:pos x="102" y="171"/>
                  </a:cxn>
                  <a:cxn ang="0">
                    <a:pos x="100" y="209"/>
                  </a:cxn>
                  <a:cxn ang="0">
                    <a:pos x="100" y="230"/>
                  </a:cxn>
                  <a:cxn ang="0">
                    <a:pos x="105" y="268"/>
                  </a:cxn>
                  <a:cxn ang="0">
                    <a:pos x="112" y="302"/>
                  </a:cxn>
                  <a:cxn ang="0">
                    <a:pos x="125" y="333"/>
                  </a:cxn>
                  <a:cxn ang="0">
                    <a:pos x="141" y="358"/>
                  </a:cxn>
                  <a:cxn ang="0">
                    <a:pos x="162" y="377"/>
                  </a:cxn>
                  <a:cxn ang="0">
                    <a:pos x="187" y="390"/>
                  </a:cxn>
                  <a:cxn ang="0">
                    <a:pos x="216" y="397"/>
                  </a:cxn>
                  <a:cxn ang="0">
                    <a:pos x="233" y="399"/>
                  </a:cxn>
                  <a:cxn ang="0">
                    <a:pos x="258" y="396"/>
                  </a:cxn>
                  <a:cxn ang="0">
                    <a:pos x="283" y="389"/>
                  </a:cxn>
                  <a:cxn ang="0">
                    <a:pos x="305" y="378"/>
                  </a:cxn>
                  <a:cxn ang="0">
                    <a:pos x="322" y="365"/>
                  </a:cxn>
                  <a:cxn ang="0">
                    <a:pos x="337" y="399"/>
                  </a:cxn>
                  <a:cxn ang="0">
                    <a:pos x="311" y="415"/>
                  </a:cxn>
                  <a:cxn ang="0">
                    <a:pos x="283" y="424"/>
                  </a:cxn>
                  <a:cxn ang="0">
                    <a:pos x="246" y="430"/>
                  </a:cxn>
                  <a:cxn ang="0">
                    <a:pos x="222" y="431"/>
                  </a:cxn>
                </a:cxnLst>
                <a:rect l="0" t="0" r="r" b="b"/>
                <a:pathLst>
                  <a:path w="337" h="431">
                    <a:moveTo>
                      <a:pt x="222" y="431"/>
                    </a:moveTo>
                    <a:lnTo>
                      <a:pt x="222" y="431"/>
                    </a:lnTo>
                    <a:lnTo>
                      <a:pt x="197" y="430"/>
                    </a:lnTo>
                    <a:lnTo>
                      <a:pt x="175" y="427"/>
                    </a:lnTo>
                    <a:lnTo>
                      <a:pt x="153" y="422"/>
                    </a:lnTo>
                    <a:lnTo>
                      <a:pt x="131" y="417"/>
                    </a:lnTo>
                    <a:lnTo>
                      <a:pt x="112" y="408"/>
                    </a:lnTo>
                    <a:lnTo>
                      <a:pt x="94" y="399"/>
                    </a:lnTo>
                    <a:lnTo>
                      <a:pt x="77" y="387"/>
                    </a:lnTo>
                    <a:lnTo>
                      <a:pt x="62" y="374"/>
                    </a:lnTo>
                    <a:lnTo>
                      <a:pt x="49" y="359"/>
                    </a:lnTo>
                    <a:lnTo>
                      <a:pt x="35" y="343"/>
                    </a:lnTo>
                    <a:lnTo>
                      <a:pt x="25" y="325"/>
                    </a:lnTo>
                    <a:lnTo>
                      <a:pt x="16" y="306"/>
                    </a:lnTo>
                    <a:lnTo>
                      <a:pt x="10" y="287"/>
                    </a:lnTo>
                    <a:lnTo>
                      <a:pt x="5" y="265"/>
                    </a:lnTo>
                    <a:lnTo>
                      <a:pt x="2" y="243"/>
                    </a:lnTo>
                    <a:lnTo>
                      <a:pt x="0" y="218"/>
                    </a:lnTo>
                    <a:lnTo>
                      <a:pt x="0" y="218"/>
                    </a:lnTo>
                    <a:lnTo>
                      <a:pt x="2" y="194"/>
                    </a:lnTo>
                    <a:lnTo>
                      <a:pt x="5" y="172"/>
                    </a:lnTo>
                    <a:lnTo>
                      <a:pt x="10" y="150"/>
                    </a:lnTo>
                    <a:lnTo>
                      <a:pt x="18" y="130"/>
                    </a:lnTo>
                    <a:lnTo>
                      <a:pt x="27" y="110"/>
                    </a:lnTo>
                    <a:lnTo>
                      <a:pt x="37" y="93"/>
                    </a:lnTo>
                    <a:lnTo>
                      <a:pt x="50" y="77"/>
                    </a:lnTo>
                    <a:lnTo>
                      <a:pt x="65" y="60"/>
                    </a:lnTo>
                    <a:lnTo>
                      <a:pt x="80" y="47"/>
                    </a:lnTo>
                    <a:lnTo>
                      <a:pt x="97" y="35"/>
                    </a:lnTo>
                    <a:lnTo>
                      <a:pt x="115" y="25"/>
                    </a:lnTo>
                    <a:lnTo>
                      <a:pt x="136" y="16"/>
                    </a:lnTo>
                    <a:lnTo>
                      <a:pt x="156" y="9"/>
                    </a:lnTo>
                    <a:lnTo>
                      <a:pt x="177" y="4"/>
                    </a:lnTo>
                    <a:lnTo>
                      <a:pt x="200" y="0"/>
                    </a:lnTo>
                    <a:lnTo>
                      <a:pt x="224" y="0"/>
                    </a:lnTo>
                    <a:lnTo>
                      <a:pt x="224" y="0"/>
                    </a:lnTo>
                    <a:lnTo>
                      <a:pt x="249" y="1"/>
                    </a:lnTo>
                    <a:lnTo>
                      <a:pt x="275" y="4"/>
                    </a:lnTo>
                    <a:lnTo>
                      <a:pt x="300" y="10"/>
                    </a:lnTo>
                    <a:lnTo>
                      <a:pt x="322" y="19"/>
                    </a:lnTo>
                    <a:lnTo>
                      <a:pt x="322" y="82"/>
                    </a:lnTo>
                    <a:lnTo>
                      <a:pt x="322" y="82"/>
                    </a:lnTo>
                    <a:lnTo>
                      <a:pt x="309" y="66"/>
                    </a:lnTo>
                    <a:lnTo>
                      <a:pt x="300" y="57"/>
                    </a:lnTo>
                    <a:lnTo>
                      <a:pt x="289" y="50"/>
                    </a:lnTo>
                    <a:lnTo>
                      <a:pt x="277" y="43"/>
                    </a:lnTo>
                    <a:lnTo>
                      <a:pt x="262" y="37"/>
                    </a:lnTo>
                    <a:lnTo>
                      <a:pt x="244" y="32"/>
                    </a:lnTo>
                    <a:lnTo>
                      <a:pt x="224" y="31"/>
                    </a:lnTo>
                    <a:lnTo>
                      <a:pt x="224" y="31"/>
                    </a:lnTo>
                    <a:lnTo>
                      <a:pt x="211" y="32"/>
                    </a:lnTo>
                    <a:lnTo>
                      <a:pt x="196" y="34"/>
                    </a:lnTo>
                    <a:lnTo>
                      <a:pt x="184" y="38"/>
                    </a:lnTo>
                    <a:lnTo>
                      <a:pt x="171" y="44"/>
                    </a:lnTo>
                    <a:lnTo>
                      <a:pt x="161" y="52"/>
                    </a:lnTo>
                    <a:lnTo>
                      <a:pt x="150" y="59"/>
                    </a:lnTo>
                    <a:lnTo>
                      <a:pt x="141" y="69"/>
                    </a:lnTo>
                    <a:lnTo>
                      <a:pt x="133" y="81"/>
                    </a:lnTo>
                    <a:lnTo>
                      <a:pt x="125" y="93"/>
                    </a:lnTo>
                    <a:lnTo>
                      <a:pt x="118" y="106"/>
                    </a:lnTo>
                    <a:lnTo>
                      <a:pt x="113" y="121"/>
                    </a:lnTo>
                    <a:lnTo>
                      <a:pt x="108" y="137"/>
                    </a:lnTo>
                    <a:lnTo>
                      <a:pt x="105" y="153"/>
                    </a:lnTo>
                    <a:lnTo>
                      <a:pt x="102" y="171"/>
                    </a:lnTo>
                    <a:lnTo>
                      <a:pt x="100" y="190"/>
                    </a:lnTo>
                    <a:lnTo>
                      <a:pt x="100" y="209"/>
                    </a:lnTo>
                    <a:lnTo>
                      <a:pt x="100" y="209"/>
                    </a:lnTo>
                    <a:lnTo>
                      <a:pt x="100" y="230"/>
                    </a:lnTo>
                    <a:lnTo>
                      <a:pt x="102" y="249"/>
                    </a:lnTo>
                    <a:lnTo>
                      <a:pt x="105" y="268"/>
                    </a:lnTo>
                    <a:lnTo>
                      <a:pt x="108" y="286"/>
                    </a:lnTo>
                    <a:lnTo>
                      <a:pt x="112" y="302"/>
                    </a:lnTo>
                    <a:lnTo>
                      <a:pt x="118" y="318"/>
                    </a:lnTo>
                    <a:lnTo>
                      <a:pt x="125" y="333"/>
                    </a:lnTo>
                    <a:lnTo>
                      <a:pt x="133" y="346"/>
                    </a:lnTo>
                    <a:lnTo>
                      <a:pt x="141" y="358"/>
                    </a:lnTo>
                    <a:lnTo>
                      <a:pt x="150" y="368"/>
                    </a:lnTo>
                    <a:lnTo>
                      <a:pt x="162" y="377"/>
                    </a:lnTo>
                    <a:lnTo>
                      <a:pt x="174" y="384"/>
                    </a:lnTo>
                    <a:lnTo>
                      <a:pt x="187" y="390"/>
                    </a:lnTo>
                    <a:lnTo>
                      <a:pt x="202" y="394"/>
                    </a:lnTo>
                    <a:lnTo>
                      <a:pt x="216" y="397"/>
                    </a:lnTo>
                    <a:lnTo>
                      <a:pt x="233" y="399"/>
                    </a:lnTo>
                    <a:lnTo>
                      <a:pt x="233" y="399"/>
                    </a:lnTo>
                    <a:lnTo>
                      <a:pt x="244" y="397"/>
                    </a:lnTo>
                    <a:lnTo>
                      <a:pt x="258" y="396"/>
                    </a:lnTo>
                    <a:lnTo>
                      <a:pt x="271" y="393"/>
                    </a:lnTo>
                    <a:lnTo>
                      <a:pt x="283" y="389"/>
                    </a:lnTo>
                    <a:lnTo>
                      <a:pt x="295" y="383"/>
                    </a:lnTo>
                    <a:lnTo>
                      <a:pt x="305" y="378"/>
                    </a:lnTo>
                    <a:lnTo>
                      <a:pt x="315" y="372"/>
                    </a:lnTo>
                    <a:lnTo>
                      <a:pt x="322" y="365"/>
                    </a:lnTo>
                    <a:lnTo>
                      <a:pt x="337" y="399"/>
                    </a:lnTo>
                    <a:lnTo>
                      <a:pt x="337" y="399"/>
                    </a:lnTo>
                    <a:lnTo>
                      <a:pt x="321" y="409"/>
                    </a:lnTo>
                    <a:lnTo>
                      <a:pt x="311" y="415"/>
                    </a:lnTo>
                    <a:lnTo>
                      <a:pt x="297" y="419"/>
                    </a:lnTo>
                    <a:lnTo>
                      <a:pt x="283" y="424"/>
                    </a:lnTo>
                    <a:lnTo>
                      <a:pt x="265" y="428"/>
                    </a:lnTo>
                    <a:lnTo>
                      <a:pt x="246" y="430"/>
                    </a:lnTo>
                    <a:lnTo>
                      <a:pt x="222" y="431"/>
                    </a:lnTo>
                    <a:lnTo>
                      <a:pt x="222" y="431"/>
                    </a:lnTo>
                    <a:close/>
                  </a:path>
                </a:pathLst>
              </a:custGeom>
              <a:solidFill>
                <a:srgbClr val="FFFFFF"/>
              </a:solidFill>
              <a:ln w="6350">
                <a:solidFill>
                  <a:srgbClr val="FFFFFF"/>
                </a:solidFill>
                <a:prstDash val="solid"/>
                <a:round/>
                <a:headEnd/>
                <a:tailEnd/>
              </a:ln>
            </p:spPr>
            <p:txBody>
              <a:bodyPr/>
              <a:lstStyle/>
              <a:p>
                <a:endParaRPr lang="en-US" dirty="0"/>
              </a:p>
            </p:txBody>
          </p:sp>
          <p:sp>
            <p:nvSpPr>
              <p:cNvPr id="440345" name="Freeform 25"/>
              <p:cNvSpPr>
                <a:spLocks/>
              </p:cNvSpPr>
              <p:nvPr/>
            </p:nvSpPr>
            <p:spPr bwMode="auto">
              <a:xfrm>
                <a:off x="827" y="3496"/>
                <a:ext cx="13" cy="15"/>
              </a:xfrm>
              <a:custGeom>
                <a:avLst/>
                <a:gdLst/>
                <a:ahLst/>
                <a:cxnLst>
                  <a:cxn ang="0">
                    <a:pos x="0" y="0"/>
                  </a:cxn>
                  <a:cxn ang="0">
                    <a:pos x="25" y="0"/>
                  </a:cxn>
                  <a:cxn ang="0">
                    <a:pos x="25" y="3"/>
                  </a:cxn>
                  <a:cxn ang="0">
                    <a:pos x="14" y="3"/>
                  </a:cxn>
                  <a:cxn ang="0">
                    <a:pos x="14" y="30"/>
                  </a:cxn>
                  <a:cxn ang="0">
                    <a:pos x="10" y="30"/>
                  </a:cxn>
                  <a:cxn ang="0">
                    <a:pos x="10" y="3"/>
                  </a:cxn>
                  <a:cxn ang="0">
                    <a:pos x="0" y="3"/>
                  </a:cxn>
                  <a:cxn ang="0">
                    <a:pos x="0" y="0"/>
                  </a:cxn>
                </a:cxnLst>
                <a:rect l="0" t="0" r="r" b="b"/>
                <a:pathLst>
                  <a:path w="25" h="30">
                    <a:moveTo>
                      <a:pt x="0" y="0"/>
                    </a:moveTo>
                    <a:lnTo>
                      <a:pt x="25" y="0"/>
                    </a:lnTo>
                    <a:lnTo>
                      <a:pt x="25" y="3"/>
                    </a:lnTo>
                    <a:lnTo>
                      <a:pt x="14" y="3"/>
                    </a:lnTo>
                    <a:lnTo>
                      <a:pt x="14" y="30"/>
                    </a:lnTo>
                    <a:lnTo>
                      <a:pt x="10" y="30"/>
                    </a:lnTo>
                    <a:lnTo>
                      <a:pt x="10" y="3"/>
                    </a:lnTo>
                    <a:lnTo>
                      <a:pt x="0" y="3"/>
                    </a:lnTo>
                    <a:lnTo>
                      <a:pt x="0" y="0"/>
                    </a:lnTo>
                    <a:close/>
                  </a:path>
                </a:pathLst>
              </a:custGeom>
              <a:solidFill>
                <a:schemeClr val="bg2"/>
              </a:solidFill>
              <a:ln w="9525">
                <a:noFill/>
                <a:round/>
                <a:headEnd/>
                <a:tailEnd/>
              </a:ln>
            </p:spPr>
            <p:txBody>
              <a:bodyPr/>
              <a:lstStyle/>
              <a:p>
                <a:endParaRPr lang="en-US" dirty="0"/>
              </a:p>
            </p:txBody>
          </p:sp>
          <p:sp>
            <p:nvSpPr>
              <p:cNvPr id="440346" name="Freeform 26"/>
              <p:cNvSpPr>
                <a:spLocks/>
              </p:cNvSpPr>
              <p:nvPr/>
            </p:nvSpPr>
            <p:spPr bwMode="auto">
              <a:xfrm>
                <a:off x="841" y="3496"/>
                <a:ext cx="15" cy="15"/>
              </a:xfrm>
              <a:custGeom>
                <a:avLst/>
                <a:gdLst/>
                <a:ahLst/>
                <a:cxnLst>
                  <a:cxn ang="0">
                    <a:pos x="25" y="30"/>
                  </a:cxn>
                  <a:cxn ang="0">
                    <a:pos x="25" y="12"/>
                  </a:cxn>
                  <a:cxn ang="0">
                    <a:pos x="25" y="12"/>
                  </a:cxn>
                  <a:cxn ang="0">
                    <a:pos x="25" y="5"/>
                  </a:cxn>
                  <a:cxn ang="0">
                    <a:pos x="25" y="5"/>
                  </a:cxn>
                  <a:cxn ang="0">
                    <a:pos x="16" y="30"/>
                  </a:cxn>
                  <a:cxn ang="0">
                    <a:pos x="11" y="30"/>
                  </a:cxn>
                  <a:cxn ang="0">
                    <a:pos x="4" y="5"/>
                  </a:cxn>
                  <a:cxn ang="0">
                    <a:pos x="4" y="5"/>
                  </a:cxn>
                  <a:cxn ang="0">
                    <a:pos x="4" y="5"/>
                  </a:cxn>
                  <a:cxn ang="0">
                    <a:pos x="4" y="12"/>
                  </a:cxn>
                  <a:cxn ang="0">
                    <a:pos x="4" y="30"/>
                  </a:cxn>
                  <a:cxn ang="0">
                    <a:pos x="0" y="30"/>
                  </a:cxn>
                  <a:cxn ang="0">
                    <a:pos x="0" y="0"/>
                  </a:cxn>
                  <a:cxn ang="0">
                    <a:pos x="6" y="0"/>
                  </a:cxn>
                  <a:cxn ang="0">
                    <a:pos x="14" y="25"/>
                  </a:cxn>
                  <a:cxn ang="0">
                    <a:pos x="14" y="25"/>
                  </a:cxn>
                  <a:cxn ang="0">
                    <a:pos x="23" y="0"/>
                  </a:cxn>
                  <a:cxn ang="0">
                    <a:pos x="29" y="0"/>
                  </a:cxn>
                  <a:cxn ang="0">
                    <a:pos x="29" y="30"/>
                  </a:cxn>
                  <a:cxn ang="0">
                    <a:pos x="25" y="30"/>
                  </a:cxn>
                </a:cxnLst>
                <a:rect l="0" t="0" r="r" b="b"/>
                <a:pathLst>
                  <a:path w="29" h="30">
                    <a:moveTo>
                      <a:pt x="25" y="30"/>
                    </a:moveTo>
                    <a:lnTo>
                      <a:pt x="25" y="12"/>
                    </a:lnTo>
                    <a:lnTo>
                      <a:pt x="25" y="12"/>
                    </a:lnTo>
                    <a:lnTo>
                      <a:pt x="25" y="5"/>
                    </a:lnTo>
                    <a:lnTo>
                      <a:pt x="25" y="5"/>
                    </a:lnTo>
                    <a:lnTo>
                      <a:pt x="16" y="30"/>
                    </a:lnTo>
                    <a:lnTo>
                      <a:pt x="11" y="30"/>
                    </a:lnTo>
                    <a:lnTo>
                      <a:pt x="4" y="5"/>
                    </a:lnTo>
                    <a:lnTo>
                      <a:pt x="4" y="5"/>
                    </a:lnTo>
                    <a:lnTo>
                      <a:pt x="4" y="5"/>
                    </a:lnTo>
                    <a:lnTo>
                      <a:pt x="4" y="12"/>
                    </a:lnTo>
                    <a:lnTo>
                      <a:pt x="4" y="30"/>
                    </a:lnTo>
                    <a:lnTo>
                      <a:pt x="0" y="30"/>
                    </a:lnTo>
                    <a:lnTo>
                      <a:pt x="0" y="0"/>
                    </a:lnTo>
                    <a:lnTo>
                      <a:pt x="6" y="0"/>
                    </a:lnTo>
                    <a:lnTo>
                      <a:pt x="14" y="25"/>
                    </a:lnTo>
                    <a:lnTo>
                      <a:pt x="14" y="25"/>
                    </a:lnTo>
                    <a:lnTo>
                      <a:pt x="23" y="0"/>
                    </a:lnTo>
                    <a:lnTo>
                      <a:pt x="29" y="0"/>
                    </a:lnTo>
                    <a:lnTo>
                      <a:pt x="29" y="30"/>
                    </a:lnTo>
                    <a:lnTo>
                      <a:pt x="25" y="30"/>
                    </a:lnTo>
                    <a:close/>
                  </a:path>
                </a:pathLst>
              </a:custGeom>
              <a:solidFill>
                <a:schemeClr val="bg2"/>
              </a:solidFill>
              <a:ln w="9525">
                <a:noFill/>
                <a:round/>
                <a:headEnd/>
                <a:tailEnd/>
              </a:ln>
            </p:spPr>
            <p:txBody>
              <a:bodyPr/>
              <a:lstStyle/>
              <a:p>
                <a:endParaRPr lang="en-US" dirty="0"/>
              </a:p>
            </p:txBody>
          </p:sp>
          <p:sp>
            <p:nvSpPr>
              <p:cNvPr id="440347" name="Rectangle 27"/>
              <p:cNvSpPr>
                <a:spLocks noChangeArrowheads="1"/>
              </p:cNvSpPr>
              <p:nvPr/>
            </p:nvSpPr>
            <p:spPr bwMode="auto">
              <a:xfrm>
                <a:off x="188" y="3524"/>
                <a:ext cx="632" cy="136"/>
              </a:xfrm>
              <a:prstGeom prst="rect">
                <a:avLst/>
              </a:prstGeom>
              <a:solidFill>
                <a:schemeClr val="bg2"/>
              </a:solidFill>
              <a:ln w="9525">
                <a:noFill/>
                <a:miter lim="800000"/>
                <a:headEnd/>
                <a:tailEnd/>
              </a:ln>
            </p:spPr>
            <p:txBody>
              <a:bodyPr/>
              <a:lstStyle/>
              <a:p>
                <a:endParaRPr lang="en-US" dirty="0"/>
              </a:p>
            </p:txBody>
          </p:sp>
          <p:sp>
            <p:nvSpPr>
              <p:cNvPr id="440348" name="Freeform 28"/>
              <p:cNvSpPr>
                <a:spLocks/>
              </p:cNvSpPr>
              <p:nvPr/>
            </p:nvSpPr>
            <p:spPr bwMode="auto">
              <a:xfrm>
                <a:off x="243" y="3535"/>
                <a:ext cx="88" cy="45"/>
              </a:xfrm>
              <a:custGeom>
                <a:avLst/>
                <a:gdLst/>
                <a:ahLst/>
                <a:cxnLst>
                  <a:cxn ang="0">
                    <a:pos x="134" y="91"/>
                  </a:cxn>
                  <a:cxn ang="0">
                    <a:pos x="115" y="91"/>
                  </a:cxn>
                  <a:cxn ang="0">
                    <a:pos x="89" y="28"/>
                  </a:cxn>
                  <a:cxn ang="0">
                    <a:pos x="61" y="91"/>
                  </a:cxn>
                  <a:cxn ang="0">
                    <a:pos x="42" y="91"/>
                  </a:cxn>
                  <a:cxn ang="0">
                    <a:pos x="0" y="0"/>
                  </a:cxn>
                  <a:cxn ang="0">
                    <a:pos x="22" y="0"/>
                  </a:cxn>
                  <a:cxn ang="0">
                    <a:pos x="52" y="69"/>
                  </a:cxn>
                  <a:cxn ang="0">
                    <a:pos x="80" y="0"/>
                  </a:cxn>
                  <a:cxn ang="0">
                    <a:pos x="96" y="0"/>
                  </a:cxn>
                  <a:cxn ang="0">
                    <a:pos x="125" y="68"/>
                  </a:cxn>
                  <a:cxn ang="0">
                    <a:pos x="153" y="0"/>
                  </a:cxn>
                  <a:cxn ang="0">
                    <a:pos x="176" y="0"/>
                  </a:cxn>
                  <a:cxn ang="0">
                    <a:pos x="134" y="91"/>
                  </a:cxn>
                </a:cxnLst>
                <a:rect l="0" t="0" r="r" b="b"/>
                <a:pathLst>
                  <a:path w="176" h="91">
                    <a:moveTo>
                      <a:pt x="134" y="91"/>
                    </a:moveTo>
                    <a:lnTo>
                      <a:pt x="115" y="91"/>
                    </a:lnTo>
                    <a:lnTo>
                      <a:pt x="89" y="28"/>
                    </a:lnTo>
                    <a:lnTo>
                      <a:pt x="61" y="91"/>
                    </a:lnTo>
                    <a:lnTo>
                      <a:pt x="42" y="91"/>
                    </a:lnTo>
                    <a:lnTo>
                      <a:pt x="0" y="0"/>
                    </a:lnTo>
                    <a:lnTo>
                      <a:pt x="22" y="0"/>
                    </a:lnTo>
                    <a:lnTo>
                      <a:pt x="52" y="69"/>
                    </a:lnTo>
                    <a:lnTo>
                      <a:pt x="80" y="0"/>
                    </a:lnTo>
                    <a:lnTo>
                      <a:pt x="96" y="0"/>
                    </a:lnTo>
                    <a:lnTo>
                      <a:pt x="125" y="68"/>
                    </a:lnTo>
                    <a:lnTo>
                      <a:pt x="153" y="0"/>
                    </a:lnTo>
                    <a:lnTo>
                      <a:pt x="176" y="0"/>
                    </a:lnTo>
                    <a:lnTo>
                      <a:pt x="134" y="91"/>
                    </a:lnTo>
                    <a:close/>
                  </a:path>
                </a:pathLst>
              </a:custGeom>
              <a:solidFill>
                <a:srgbClr val="FFFFFF"/>
              </a:solidFill>
              <a:ln w="9525">
                <a:noFill/>
                <a:round/>
                <a:headEnd/>
                <a:tailEnd/>
              </a:ln>
            </p:spPr>
            <p:txBody>
              <a:bodyPr/>
              <a:lstStyle/>
              <a:p>
                <a:endParaRPr lang="en-US" dirty="0"/>
              </a:p>
            </p:txBody>
          </p:sp>
          <p:sp>
            <p:nvSpPr>
              <p:cNvPr id="440349" name="Freeform 29"/>
              <p:cNvSpPr>
                <a:spLocks noEditPoints="1"/>
              </p:cNvSpPr>
              <p:nvPr/>
            </p:nvSpPr>
            <p:spPr bwMode="auto">
              <a:xfrm>
                <a:off x="333" y="3545"/>
                <a:ext cx="59" cy="36"/>
              </a:xfrm>
              <a:custGeom>
                <a:avLst/>
                <a:gdLst/>
                <a:ahLst/>
                <a:cxnLst>
                  <a:cxn ang="0">
                    <a:pos x="119" y="36"/>
                  </a:cxn>
                  <a:cxn ang="0">
                    <a:pos x="115" y="51"/>
                  </a:cxn>
                  <a:cxn ang="0">
                    <a:pos x="102" y="62"/>
                  </a:cxn>
                  <a:cxn ang="0">
                    <a:pos x="82" y="70"/>
                  </a:cxn>
                  <a:cxn ang="0">
                    <a:pos x="59" y="73"/>
                  </a:cxn>
                  <a:cxn ang="0">
                    <a:pos x="47" y="71"/>
                  </a:cxn>
                  <a:cxn ang="0">
                    <a:pos x="26" y="67"/>
                  </a:cxn>
                  <a:cxn ang="0">
                    <a:pos x="10" y="56"/>
                  </a:cxn>
                  <a:cxn ang="0">
                    <a:pos x="1" y="43"/>
                  </a:cxn>
                  <a:cxn ang="0">
                    <a:pos x="0" y="36"/>
                  </a:cxn>
                  <a:cxn ang="0">
                    <a:pos x="4" y="23"/>
                  </a:cxn>
                  <a:cxn ang="0">
                    <a:pos x="18" y="11"/>
                  </a:cxn>
                  <a:cxn ang="0">
                    <a:pos x="37" y="3"/>
                  </a:cxn>
                  <a:cxn ang="0">
                    <a:pos x="59" y="0"/>
                  </a:cxn>
                  <a:cxn ang="0">
                    <a:pos x="72" y="2"/>
                  </a:cxn>
                  <a:cxn ang="0">
                    <a:pos x="93" y="8"/>
                  </a:cxn>
                  <a:cxn ang="0">
                    <a:pos x="109" y="17"/>
                  </a:cxn>
                  <a:cxn ang="0">
                    <a:pos x="118" y="30"/>
                  </a:cxn>
                  <a:cxn ang="0">
                    <a:pos x="119" y="36"/>
                  </a:cxn>
                  <a:cxn ang="0">
                    <a:pos x="99" y="37"/>
                  </a:cxn>
                  <a:cxn ang="0">
                    <a:pos x="96" y="27"/>
                  </a:cxn>
                  <a:cxn ang="0">
                    <a:pos x="87" y="20"/>
                  </a:cxn>
                  <a:cxn ang="0">
                    <a:pos x="75" y="15"/>
                  </a:cxn>
                  <a:cxn ang="0">
                    <a:pos x="59" y="12"/>
                  </a:cxn>
                  <a:cxn ang="0">
                    <a:pos x="51" y="14"/>
                  </a:cxn>
                  <a:cxn ang="0">
                    <a:pos x="37" y="17"/>
                  </a:cxn>
                  <a:cxn ang="0">
                    <a:pos x="26" y="23"/>
                  </a:cxn>
                  <a:cxn ang="0">
                    <a:pos x="21" y="31"/>
                  </a:cxn>
                  <a:cxn ang="0">
                    <a:pos x="21" y="37"/>
                  </a:cxn>
                  <a:cxn ang="0">
                    <a:pos x="23" y="46"/>
                  </a:cxn>
                  <a:cxn ang="0">
                    <a:pos x="32" y="53"/>
                  </a:cxn>
                  <a:cxn ang="0">
                    <a:pos x="44" y="59"/>
                  </a:cxn>
                  <a:cxn ang="0">
                    <a:pos x="59" y="61"/>
                  </a:cxn>
                  <a:cxn ang="0">
                    <a:pos x="68" y="61"/>
                  </a:cxn>
                  <a:cxn ang="0">
                    <a:pos x="81" y="56"/>
                  </a:cxn>
                  <a:cxn ang="0">
                    <a:pos x="91" y="51"/>
                  </a:cxn>
                  <a:cxn ang="0">
                    <a:pos x="97" y="42"/>
                  </a:cxn>
                  <a:cxn ang="0">
                    <a:pos x="99" y="37"/>
                  </a:cxn>
                </a:cxnLst>
                <a:rect l="0" t="0" r="r" b="b"/>
                <a:pathLst>
                  <a:path w="119" h="73">
                    <a:moveTo>
                      <a:pt x="119" y="36"/>
                    </a:moveTo>
                    <a:lnTo>
                      <a:pt x="119" y="36"/>
                    </a:lnTo>
                    <a:lnTo>
                      <a:pt x="118" y="43"/>
                    </a:lnTo>
                    <a:lnTo>
                      <a:pt x="115" y="51"/>
                    </a:lnTo>
                    <a:lnTo>
                      <a:pt x="109" y="56"/>
                    </a:lnTo>
                    <a:lnTo>
                      <a:pt x="102" y="62"/>
                    </a:lnTo>
                    <a:lnTo>
                      <a:pt x="93" y="67"/>
                    </a:lnTo>
                    <a:lnTo>
                      <a:pt x="82" y="70"/>
                    </a:lnTo>
                    <a:lnTo>
                      <a:pt x="72" y="71"/>
                    </a:lnTo>
                    <a:lnTo>
                      <a:pt x="59" y="73"/>
                    </a:lnTo>
                    <a:lnTo>
                      <a:pt x="59" y="73"/>
                    </a:lnTo>
                    <a:lnTo>
                      <a:pt x="47" y="71"/>
                    </a:lnTo>
                    <a:lnTo>
                      <a:pt x="37" y="70"/>
                    </a:lnTo>
                    <a:lnTo>
                      <a:pt x="26" y="67"/>
                    </a:lnTo>
                    <a:lnTo>
                      <a:pt x="18" y="62"/>
                    </a:lnTo>
                    <a:lnTo>
                      <a:pt x="10" y="56"/>
                    </a:lnTo>
                    <a:lnTo>
                      <a:pt x="4" y="51"/>
                    </a:lnTo>
                    <a:lnTo>
                      <a:pt x="1" y="43"/>
                    </a:lnTo>
                    <a:lnTo>
                      <a:pt x="0" y="36"/>
                    </a:lnTo>
                    <a:lnTo>
                      <a:pt x="0" y="36"/>
                    </a:lnTo>
                    <a:lnTo>
                      <a:pt x="1" y="30"/>
                    </a:lnTo>
                    <a:lnTo>
                      <a:pt x="4" y="23"/>
                    </a:lnTo>
                    <a:lnTo>
                      <a:pt x="10" y="17"/>
                    </a:lnTo>
                    <a:lnTo>
                      <a:pt x="18" y="11"/>
                    </a:lnTo>
                    <a:lnTo>
                      <a:pt x="26" y="8"/>
                    </a:lnTo>
                    <a:lnTo>
                      <a:pt x="37" y="3"/>
                    </a:lnTo>
                    <a:lnTo>
                      <a:pt x="47" y="2"/>
                    </a:lnTo>
                    <a:lnTo>
                      <a:pt x="59" y="0"/>
                    </a:lnTo>
                    <a:lnTo>
                      <a:pt x="59" y="0"/>
                    </a:lnTo>
                    <a:lnTo>
                      <a:pt x="72" y="2"/>
                    </a:lnTo>
                    <a:lnTo>
                      <a:pt x="82" y="3"/>
                    </a:lnTo>
                    <a:lnTo>
                      <a:pt x="93" y="8"/>
                    </a:lnTo>
                    <a:lnTo>
                      <a:pt x="102" y="11"/>
                    </a:lnTo>
                    <a:lnTo>
                      <a:pt x="109" y="17"/>
                    </a:lnTo>
                    <a:lnTo>
                      <a:pt x="115" y="23"/>
                    </a:lnTo>
                    <a:lnTo>
                      <a:pt x="118" y="30"/>
                    </a:lnTo>
                    <a:lnTo>
                      <a:pt x="119" y="36"/>
                    </a:lnTo>
                    <a:lnTo>
                      <a:pt x="119" y="36"/>
                    </a:lnTo>
                    <a:close/>
                    <a:moveTo>
                      <a:pt x="99" y="37"/>
                    </a:moveTo>
                    <a:lnTo>
                      <a:pt x="99" y="37"/>
                    </a:lnTo>
                    <a:lnTo>
                      <a:pt x="97" y="31"/>
                    </a:lnTo>
                    <a:lnTo>
                      <a:pt x="96" y="27"/>
                    </a:lnTo>
                    <a:lnTo>
                      <a:pt x="91" y="23"/>
                    </a:lnTo>
                    <a:lnTo>
                      <a:pt x="87" y="20"/>
                    </a:lnTo>
                    <a:lnTo>
                      <a:pt x="81" y="17"/>
                    </a:lnTo>
                    <a:lnTo>
                      <a:pt x="75" y="15"/>
                    </a:lnTo>
                    <a:lnTo>
                      <a:pt x="68" y="14"/>
                    </a:lnTo>
                    <a:lnTo>
                      <a:pt x="59" y="12"/>
                    </a:lnTo>
                    <a:lnTo>
                      <a:pt x="59" y="12"/>
                    </a:lnTo>
                    <a:lnTo>
                      <a:pt x="51" y="14"/>
                    </a:lnTo>
                    <a:lnTo>
                      <a:pt x="44" y="15"/>
                    </a:lnTo>
                    <a:lnTo>
                      <a:pt x="37" y="17"/>
                    </a:lnTo>
                    <a:lnTo>
                      <a:pt x="32" y="20"/>
                    </a:lnTo>
                    <a:lnTo>
                      <a:pt x="26" y="23"/>
                    </a:lnTo>
                    <a:lnTo>
                      <a:pt x="23" y="27"/>
                    </a:lnTo>
                    <a:lnTo>
                      <a:pt x="21" y="31"/>
                    </a:lnTo>
                    <a:lnTo>
                      <a:pt x="21" y="37"/>
                    </a:lnTo>
                    <a:lnTo>
                      <a:pt x="21" y="37"/>
                    </a:lnTo>
                    <a:lnTo>
                      <a:pt x="21" y="42"/>
                    </a:lnTo>
                    <a:lnTo>
                      <a:pt x="23" y="46"/>
                    </a:lnTo>
                    <a:lnTo>
                      <a:pt x="26" y="51"/>
                    </a:lnTo>
                    <a:lnTo>
                      <a:pt x="32" y="53"/>
                    </a:lnTo>
                    <a:lnTo>
                      <a:pt x="37" y="56"/>
                    </a:lnTo>
                    <a:lnTo>
                      <a:pt x="44" y="59"/>
                    </a:lnTo>
                    <a:lnTo>
                      <a:pt x="51" y="61"/>
                    </a:lnTo>
                    <a:lnTo>
                      <a:pt x="59" y="61"/>
                    </a:lnTo>
                    <a:lnTo>
                      <a:pt x="59" y="61"/>
                    </a:lnTo>
                    <a:lnTo>
                      <a:pt x="68" y="61"/>
                    </a:lnTo>
                    <a:lnTo>
                      <a:pt x="75" y="59"/>
                    </a:lnTo>
                    <a:lnTo>
                      <a:pt x="81" y="56"/>
                    </a:lnTo>
                    <a:lnTo>
                      <a:pt x="87" y="53"/>
                    </a:lnTo>
                    <a:lnTo>
                      <a:pt x="91" y="51"/>
                    </a:lnTo>
                    <a:lnTo>
                      <a:pt x="96" y="46"/>
                    </a:lnTo>
                    <a:lnTo>
                      <a:pt x="97" y="42"/>
                    </a:lnTo>
                    <a:lnTo>
                      <a:pt x="99" y="37"/>
                    </a:lnTo>
                    <a:lnTo>
                      <a:pt x="99" y="37"/>
                    </a:lnTo>
                    <a:close/>
                  </a:path>
                </a:pathLst>
              </a:custGeom>
              <a:solidFill>
                <a:srgbClr val="FFFFFF"/>
              </a:solidFill>
              <a:ln w="9525">
                <a:noFill/>
                <a:round/>
                <a:headEnd/>
                <a:tailEnd/>
              </a:ln>
            </p:spPr>
            <p:txBody>
              <a:bodyPr/>
              <a:lstStyle/>
              <a:p>
                <a:endParaRPr lang="en-US" dirty="0"/>
              </a:p>
            </p:txBody>
          </p:sp>
          <p:sp>
            <p:nvSpPr>
              <p:cNvPr id="440350" name="Freeform 30"/>
              <p:cNvSpPr>
                <a:spLocks/>
              </p:cNvSpPr>
              <p:nvPr/>
            </p:nvSpPr>
            <p:spPr bwMode="auto">
              <a:xfrm>
                <a:off x="403" y="3545"/>
                <a:ext cx="24" cy="35"/>
              </a:xfrm>
              <a:custGeom>
                <a:avLst/>
                <a:gdLst/>
                <a:ahLst/>
                <a:cxnLst>
                  <a:cxn ang="0">
                    <a:pos x="20" y="71"/>
                  </a:cxn>
                  <a:cxn ang="0">
                    <a:pos x="0" y="71"/>
                  </a:cxn>
                  <a:cxn ang="0">
                    <a:pos x="0" y="3"/>
                  </a:cxn>
                  <a:cxn ang="0">
                    <a:pos x="19" y="3"/>
                  </a:cxn>
                  <a:cxn ang="0">
                    <a:pos x="19" y="9"/>
                  </a:cxn>
                  <a:cxn ang="0">
                    <a:pos x="19" y="9"/>
                  </a:cxn>
                  <a:cxn ang="0">
                    <a:pos x="25" y="5"/>
                  </a:cxn>
                  <a:cxn ang="0">
                    <a:pos x="31" y="3"/>
                  </a:cxn>
                  <a:cxn ang="0">
                    <a:pos x="40" y="2"/>
                  </a:cxn>
                  <a:cxn ang="0">
                    <a:pos x="48" y="0"/>
                  </a:cxn>
                  <a:cxn ang="0">
                    <a:pos x="48" y="14"/>
                  </a:cxn>
                  <a:cxn ang="0">
                    <a:pos x="48" y="14"/>
                  </a:cxn>
                  <a:cxn ang="0">
                    <a:pos x="35" y="15"/>
                  </a:cxn>
                  <a:cxn ang="0">
                    <a:pos x="28" y="20"/>
                  </a:cxn>
                  <a:cxn ang="0">
                    <a:pos x="25" y="23"/>
                  </a:cxn>
                  <a:cxn ang="0">
                    <a:pos x="22" y="25"/>
                  </a:cxn>
                  <a:cxn ang="0">
                    <a:pos x="20" y="30"/>
                  </a:cxn>
                  <a:cxn ang="0">
                    <a:pos x="20" y="34"/>
                  </a:cxn>
                  <a:cxn ang="0">
                    <a:pos x="20" y="71"/>
                  </a:cxn>
                </a:cxnLst>
                <a:rect l="0" t="0" r="r" b="b"/>
                <a:pathLst>
                  <a:path w="48" h="71">
                    <a:moveTo>
                      <a:pt x="20" y="71"/>
                    </a:moveTo>
                    <a:lnTo>
                      <a:pt x="0" y="71"/>
                    </a:lnTo>
                    <a:lnTo>
                      <a:pt x="0" y="3"/>
                    </a:lnTo>
                    <a:lnTo>
                      <a:pt x="19" y="3"/>
                    </a:lnTo>
                    <a:lnTo>
                      <a:pt x="19" y="9"/>
                    </a:lnTo>
                    <a:lnTo>
                      <a:pt x="19" y="9"/>
                    </a:lnTo>
                    <a:lnTo>
                      <a:pt x="25" y="5"/>
                    </a:lnTo>
                    <a:lnTo>
                      <a:pt x="31" y="3"/>
                    </a:lnTo>
                    <a:lnTo>
                      <a:pt x="40" y="2"/>
                    </a:lnTo>
                    <a:lnTo>
                      <a:pt x="48" y="0"/>
                    </a:lnTo>
                    <a:lnTo>
                      <a:pt x="48" y="14"/>
                    </a:lnTo>
                    <a:lnTo>
                      <a:pt x="48" y="14"/>
                    </a:lnTo>
                    <a:lnTo>
                      <a:pt x="35" y="15"/>
                    </a:lnTo>
                    <a:lnTo>
                      <a:pt x="28" y="20"/>
                    </a:lnTo>
                    <a:lnTo>
                      <a:pt x="25" y="23"/>
                    </a:lnTo>
                    <a:lnTo>
                      <a:pt x="22" y="25"/>
                    </a:lnTo>
                    <a:lnTo>
                      <a:pt x="20" y="30"/>
                    </a:lnTo>
                    <a:lnTo>
                      <a:pt x="20" y="34"/>
                    </a:lnTo>
                    <a:lnTo>
                      <a:pt x="20" y="71"/>
                    </a:lnTo>
                    <a:close/>
                  </a:path>
                </a:pathLst>
              </a:custGeom>
              <a:solidFill>
                <a:srgbClr val="FFFFFF"/>
              </a:solidFill>
              <a:ln w="9525">
                <a:noFill/>
                <a:round/>
                <a:headEnd/>
                <a:tailEnd/>
              </a:ln>
            </p:spPr>
            <p:txBody>
              <a:bodyPr/>
              <a:lstStyle/>
              <a:p>
                <a:endParaRPr lang="en-US" dirty="0"/>
              </a:p>
            </p:txBody>
          </p:sp>
          <p:sp>
            <p:nvSpPr>
              <p:cNvPr id="440351" name="Freeform 31"/>
              <p:cNvSpPr>
                <a:spLocks/>
              </p:cNvSpPr>
              <p:nvPr/>
            </p:nvSpPr>
            <p:spPr bwMode="auto">
              <a:xfrm>
                <a:off x="435" y="3535"/>
                <a:ext cx="46" cy="45"/>
              </a:xfrm>
              <a:custGeom>
                <a:avLst/>
                <a:gdLst/>
                <a:ahLst/>
                <a:cxnLst>
                  <a:cxn ang="0">
                    <a:pos x="60" y="23"/>
                  </a:cxn>
                  <a:cxn ang="0">
                    <a:pos x="85" y="23"/>
                  </a:cxn>
                  <a:cxn ang="0">
                    <a:pos x="44" y="54"/>
                  </a:cxn>
                  <a:cxn ang="0">
                    <a:pos x="91" y="91"/>
                  </a:cxn>
                  <a:cxn ang="0">
                    <a:pos x="64" y="91"/>
                  </a:cxn>
                  <a:cxn ang="0">
                    <a:pos x="20" y="56"/>
                  </a:cxn>
                  <a:cxn ang="0">
                    <a:pos x="20" y="91"/>
                  </a:cxn>
                  <a:cxn ang="0">
                    <a:pos x="0" y="91"/>
                  </a:cxn>
                  <a:cxn ang="0">
                    <a:pos x="0" y="0"/>
                  </a:cxn>
                  <a:cxn ang="0">
                    <a:pos x="20" y="0"/>
                  </a:cxn>
                  <a:cxn ang="0">
                    <a:pos x="20" y="56"/>
                  </a:cxn>
                  <a:cxn ang="0">
                    <a:pos x="60" y="23"/>
                  </a:cxn>
                </a:cxnLst>
                <a:rect l="0" t="0" r="r" b="b"/>
                <a:pathLst>
                  <a:path w="91" h="91">
                    <a:moveTo>
                      <a:pt x="60" y="23"/>
                    </a:moveTo>
                    <a:lnTo>
                      <a:pt x="85" y="23"/>
                    </a:lnTo>
                    <a:lnTo>
                      <a:pt x="44" y="54"/>
                    </a:lnTo>
                    <a:lnTo>
                      <a:pt x="91" y="91"/>
                    </a:lnTo>
                    <a:lnTo>
                      <a:pt x="64" y="91"/>
                    </a:lnTo>
                    <a:lnTo>
                      <a:pt x="20" y="56"/>
                    </a:lnTo>
                    <a:lnTo>
                      <a:pt x="20" y="91"/>
                    </a:lnTo>
                    <a:lnTo>
                      <a:pt x="0" y="91"/>
                    </a:lnTo>
                    <a:lnTo>
                      <a:pt x="0" y="0"/>
                    </a:lnTo>
                    <a:lnTo>
                      <a:pt x="20" y="0"/>
                    </a:lnTo>
                    <a:lnTo>
                      <a:pt x="20" y="56"/>
                    </a:lnTo>
                    <a:lnTo>
                      <a:pt x="60" y="23"/>
                    </a:lnTo>
                    <a:close/>
                  </a:path>
                </a:pathLst>
              </a:custGeom>
              <a:solidFill>
                <a:srgbClr val="FFFFFF"/>
              </a:solidFill>
              <a:ln w="9525">
                <a:noFill/>
                <a:round/>
                <a:headEnd/>
                <a:tailEnd/>
              </a:ln>
            </p:spPr>
            <p:txBody>
              <a:bodyPr/>
              <a:lstStyle/>
              <a:p>
                <a:endParaRPr lang="en-US" dirty="0"/>
              </a:p>
            </p:txBody>
          </p:sp>
          <p:sp>
            <p:nvSpPr>
              <p:cNvPr id="440352" name="Freeform 32"/>
              <p:cNvSpPr>
                <a:spLocks noEditPoints="1"/>
              </p:cNvSpPr>
              <p:nvPr/>
            </p:nvSpPr>
            <p:spPr bwMode="auto">
              <a:xfrm>
                <a:off x="487" y="3545"/>
                <a:ext cx="58" cy="46"/>
              </a:xfrm>
              <a:custGeom>
                <a:avLst/>
                <a:gdLst/>
                <a:ahLst/>
                <a:cxnLst>
                  <a:cxn ang="0">
                    <a:pos x="0" y="3"/>
                  </a:cxn>
                  <a:cxn ang="0">
                    <a:pos x="19" y="14"/>
                  </a:cxn>
                  <a:cxn ang="0">
                    <a:pos x="27" y="8"/>
                  </a:cxn>
                  <a:cxn ang="0">
                    <a:pos x="47" y="2"/>
                  </a:cxn>
                  <a:cxn ang="0">
                    <a:pos x="59" y="0"/>
                  </a:cxn>
                  <a:cxn ang="0">
                    <a:pos x="83" y="3"/>
                  </a:cxn>
                  <a:cxn ang="0">
                    <a:pos x="100" y="12"/>
                  </a:cxn>
                  <a:cxn ang="0">
                    <a:pos x="112" y="23"/>
                  </a:cxn>
                  <a:cxn ang="0">
                    <a:pos x="116" y="37"/>
                  </a:cxn>
                  <a:cxn ang="0">
                    <a:pos x="115" y="45"/>
                  </a:cxn>
                  <a:cxn ang="0">
                    <a:pos x="108" y="58"/>
                  </a:cxn>
                  <a:cxn ang="0">
                    <a:pos x="93" y="67"/>
                  </a:cxn>
                  <a:cxn ang="0">
                    <a:pos x="72" y="73"/>
                  </a:cxn>
                  <a:cxn ang="0">
                    <a:pos x="60" y="73"/>
                  </a:cxn>
                  <a:cxn ang="0">
                    <a:pos x="37" y="70"/>
                  </a:cxn>
                  <a:cxn ang="0">
                    <a:pos x="21" y="61"/>
                  </a:cxn>
                  <a:cxn ang="0">
                    <a:pos x="0" y="93"/>
                  </a:cxn>
                  <a:cxn ang="0">
                    <a:pos x="96" y="37"/>
                  </a:cxn>
                  <a:cxn ang="0">
                    <a:pos x="93" y="27"/>
                  </a:cxn>
                  <a:cxn ang="0">
                    <a:pos x="84" y="20"/>
                  </a:cxn>
                  <a:cxn ang="0">
                    <a:pos x="72" y="15"/>
                  </a:cxn>
                  <a:cxn ang="0">
                    <a:pos x="57" y="12"/>
                  </a:cxn>
                  <a:cxn ang="0">
                    <a:pos x="50" y="14"/>
                  </a:cxn>
                  <a:cxn ang="0">
                    <a:pos x="37" y="17"/>
                  </a:cxn>
                  <a:cxn ang="0">
                    <a:pos x="27" y="23"/>
                  </a:cxn>
                  <a:cxn ang="0">
                    <a:pos x="21" y="31"/>
                  </a:cxn>
                  <a:cxn ang="0">
                    <a:pos x="21" y="37"/>
                  </a:cxn>
                  <a:cxn ang="0">
                    <a:pos x="24" y="46"/>
                  </a:cxn>
                  <a:cxn ang="0">
                    <a:pos x="31" y="53"/>
                  </a:cxn>
                  <a:cxn ang="0">
                    <a:pos x="44" y="59"/>
                  </a:cxn>
                  <a:cxn ang="0">
                    <a:pos x="59" y="61"/>
                  </a:cxn>
                  <a:cxn ang="0">
                    <a:pos x="66" y="61"/>
                  </a:cxn>
                  <a:cxn ang="0">
                    <a:pos x="80" y="56"/>
                  </a:cxn>
                  <a:cxn ang="0">
                    <a:pos x="90" y="51"/>
                  </a:cxn>
                  <a:cxn ang="0">
                    <a:pos x="96" y="42"/>
                  </a:cxn>
                  <a:cxn ang="0">
                    <a:pos x="96" y="37"/>
                  </a:cxn>
                </a:cxnLst>
                <a:rect l="0" t="0" r="r" b="b"/>
                <a:pathLst>
                  <a:path w="116" h="93">
                    <a:moveTo>
                      <a:pt x="0" y="93"/>
                    </a:moveTo>
                    <a:lnTo>
                      <a:pt x="0" y="3"/>
                    </a:lnTo>
                    <a:lnTo>
                      <a:pt x="19" y="3"/>
                    </a:lnTo>
                    <a:lnTo>
                      <a:pt x="19" y="14"/>
                    </a:lnTo>
                    <a:lnTo>
                      <a:pt x="19" y="14"/>
                    </a:lnTo>
                    <a:lnTo>
                      <a:pt x="27" y="8"/>
                    </a:lnTo>
                    <a:lnTo>
                      <a:pt x="37" y="5"/>
                    </a:lnTo>
                    <a:lnTo>
                      <a:pt x="47" y="2"/>
                    </a:lnTo>
                    <a:lnTo>
                      <a:pt x="59" y="0"/>
                    </a:lnTo>
                    <a:lnTo>
                      <a:pt x="59" y="0"/>
                    </a:lnTo>
                    <a:lnTo>
                      <a:pt x="71" y="2"/>
                    </a:lnTo>
                    <a:lnTo>
                      <a:pt x="83" y="3"/>
                    </a:lnTo>
                    <a:lnTo>
                      <a:pt x="91" y="8"/>
                    </a:lnTo>
                    <a:lnTo>
                      <a:pt x="100" y="12"/>
                    </a:lnTo>
                    <a:lnTo>
                      <a:pt x="108" y="17"/>
                    </a:lnTo>
                    <a:lnTo>
                      <a:pt x="112" y="23"/>
                    </a:lnTo>
                    <a:lnTo>
                      <a:pt x="115" y="30"/>
                    </a:lnTo>
                    <a:lnTo>
                      <a:pt x="116" y="37"/>
                    </a:lnTo>
                    <a:lnTo>
                      <a:pt x="116" y="37"/>
                    </a:lnTo>
                    <a:lnTo>
                      <a:pt x="115" y="45"/>
                    </a:lnTo>
                    <a:lnTo>
                      <a:pt x="112" y="52"/>
                    </a:lnTo>
                    <a:lnTo>
                      <a:pt x="108" y="58"/>
                    </a:lnTo>
                    <a:lnTo>
                      <a:pt x="100" y="62"/>
                    </a:lnTo>
                    <a:lnTo>
                      <a:pt x="93" y="67"/>
                    </a:lnTo>
                    <a:lnTo>
                      <a:pt x="83" y="70"/>
                    </a:lnTo>
                    <a:lnTo>
                      <a:pt x="72" y="73"/>
                    </a:lnTo>
                    <a:lnTo>
                      <a:pt x="60" y="73"/>
                    </a:lnTo>
                    <a:lnTo>
                      <a:pt x="60" y="73"/>
                    </a:lnTo>
                    <a:lnTo>
                      <a:pt x="49" y="71"/>
                    </a:lnTo>
                    <a:lnTo>
                      <a:pt x="37" y="70"/>
                    </a:lnTo>
                    <a:lnTo>
                      <a:pt x="28" y="65"/>
                    </a:lnTo>
                    <a:lnTo>
                      <a:pt x="21" y="61"/>
                    </a:lnTo>
                    <a:lnTo>
                      <a:pt x="21" y="93"/>
                    </a:lnTo>
                    <a:lnTo>
                      <a:pt x="0" y="93"/>
                    </a:lnTo>
                    <a:close/>
                    <a:moveTo>
                      <a:pt x="96" y="37"/>
                    </a:moveTo>
                    <a:lnTo>
                      <a:pt x="96" y="37"/>
                    </a:lnTo>
                    <a:lnTo>
                      <a:pt x="96" y="31"/>
                    </a:lnTo>
                    <a:lnTo>
                      <a:pt x="93" y="27"/>
                    </a:lnTo>
                    <a:lnTo>
                      <a:pt x="90" y="24"/>
                    </a:lnTo>
                    <a:lnTo>
                      <a:pt x="84" y="20"/>
                    </a:lnTo>
                    <a:lnTo>
                      <a:pt x="80" y="17"/>
                    </a:lnTo>
                    <a:lnTo>
                      <a:pt x="72" y="15"/>
                    </a:lnTo>
                    <a:lnTo>
                      <a:pt x="65" y="14"/>
                    </a:lnTo>
                    <a:lnTo>
                      <a:pt x="57" y="12"/>
                    </a:lnTo>
                    <a:lnTo>
                      <a:pt x="57" y="12"/>
                    </a:lnTo>
                    <a:lnTo>
                      <a:pt x="50" y="14"/>
                    </a:lnTo>
                    <a:lnTo>
                      <a:pt x="43" y="15"/>
                    </a:lnTo>
                    <a:lnTo>
                      <a:pt x="37" y="17"/>
                    </a:lnTo>
                    <a:lnTo>
                      <a:pt x="31" y="20"/>
                    </a:lnTo>
                    <a:lnTo>
                      <a:pt x="27" y="23"/>
                    </a:lnTo>
                    <a:lnTo>
                      <a:pt x="24" y="27"/>
                    </a:lnTo>
                    <a:lnTo>
                      <a:pt x="21" y="31"/>
                    </a:lnTo>
                    <a:lnTo>
                      <a:pt x="21" y="37"/>
                    </a:lnTo>
                    <a:lnTo>
                      <a:pt x="21" y="37"/>
                    </a:lnTo>
                    <a:lnTo>
                      <a:pt x="21" y="42"/>
                    </a:lnTo>
                    <a:lnTo>
                      <a:pt x="24" y="46"/>
                    </a:lnTo>
                    <a:lnTo>
                      <a:pt x="27" y="51"/>
                    </a:lnTo>
                    <a:lnTo>
                      <a:pt x="31" y="53"/>
                    </a:lnTo>
                    <a:lnTo>
                      <a:pt x="37" y="56"/>
                    </a:lnTo>
                    <a:lnTo>
                      <a:pt x="44" y="59"/>
                    </a:lnTo>
                    <a:lnTo>
                      <a:pt x="50" y="61"/>
                    </a:lnTo>
                    <a:lnTo>
                      <a:pt x="59" y="61"/>
                    </a:lnTo>
                    <a:lnTo>
                      <a:pt x="59" y="61"/>
                    </a:lnTo>
                    <a:lnTo>
                      <a:pt x="66" y="61"/>
                    </a:lnTo>
                    <a:lnTo>
                      <a:pt x="74" y="59"/>
                    </a:lnTo>
                    <a:lnTo>
                      <a:pt x="80" y="56"/>
                    </a:lnTo>
                    <a:lnTo>
                      <a:pt x="85" y="53"/>
                    </a:lnTo>
                    <a:lnTo>
                      <a:pt x="90" y="51"/>
                    </a:lnTo>
                    <a:lnTo>
                      <a:pt x="93" y="46"/>
                    </a:lnTo>
                    <a:lnTo>
                      <a:pt x="96" y="42"/>
                    </a:lnTo>
                    <a:lnTo>
                      <a:pt x="96" y="37"/>
                    </a:lnTo>
                    <a:lnTo>
                      <a:pt x="96" y="37"/>
                    </a:lnTo>
                    <a:close/>
                  </a:path>
                </a:pathLst>
              </a:custGeom>
              <a:solidFill>
                <a:srgbClr val="FFFFFF"/>
              </a:solidFill>
              <a:ln w="9525">
                <a:noFill/>
                <a:round/>
                <a:headEnd/>
                <a:tailEnd/>
              </a:ln>
            </p:spPr>
            <p:txBody>
              <a:bodyPr/>
              <a:lstStyle/>
              <a:p>
                <a:endParaRPr lang="en-US" dirty="0"/>
              </a:p>
            </p:txBody>
          </p:sp>
          <p:sp>
            <p:nvSpPr>
              <p:cNvPr id="440353" name="Rectangle 33"/>
              <p:cNvSpPr>
                <a:spLocks noChangeArrowheads="1"/>
              </p:cNvSpPr>
              <p:nvPr/>
            </p:nvSpPr>
            <p:spPr bwMode="auto">
              <a:xfrm>
                <a:off x="555" y="3535"/>
                <a:ext cx="11" cy="45"/>
              </a:xfrm>
              <a:prstGeom prst="rect">
                <a:avLst/>
              </a:prstGeom>
              <a:solidFill>
                <a:srgbClr val="FFFFFF"/>
              </a:solidFill>
              <a:ln w="9525">
                <a:noFill/>
                <a:miter lim="800000"/>
                <a:headEnd/>
                <a:tailEnd/>
              </a:ln>
            </p:spPr>
            <p:txBody>
              <a:bodyPr/>
              <a:lstStyle/>
              <a:p>
                <a:endParaRPr lang="en-US" dirty="0"/>
              </a:p>
            </p:txBody>
          </p:sp>
          <p:sp>
            <p:nvSpPr>
              <p:cNvPr id="440354" name="Freeform 34"/>
              <p:cNvSpPr>
                <a:spLocks noEditPoints="1"/>
              </p:cNvSpPr>
              <p:nvPr/>
            </p:nvSpPr>
            <p:spPr bwMode="auto">
              <a:xfrm>
                <a:off x="576" y="3545"/>
                <a:ext cx="59" cy="36"/>
              </a:xfrm>
              <a:custGeom>
                <a:avLst/>
                <a:gdLst/>
                <a:ahLst/>
                <a:cxnLst>
                  <a:cxn ang="0">
                    <a:pos x="99" y="71"/>
                  </a:cxn>
                  <a:cxn ang="0">
                    <a:pos x="99" y="61"/>
                  </a:cxn>
                  <a:cxn ang="0">
                    <a:pos x="87" y="68"/>
                  </a:cxn>
                  <a:cxn ang="0">
                    <a:pos x="72" y="71"/>
                  </a:cxn>
                  <a:cxn ang="0">
                    <a:pos x="58" y="73"/>
                  </a:cxn>
                  <a:cxn ang="0">
                    <a:pos x="34" y="70"/>
                  </a:cxn>
                  <a:cxn ang="0">
                    <a:pos x="16" y="62"/>
                  </a:cxn>
                  <a:cxn ang="0">
                    <a:pos x="5" y="51"/>
                  </a:cxn>
                  <a:cxn ang="0">
                    <a:pos x="0" y="37"/>
                  </a:cxn>
                  <a:cxn ang="0">
                    <a:pos x="2" y="30"/>
                  </a:cxn>
                  <a:cxn ang="0">
                    <a:pos x="11" y="17"/>
                  </a:cxn>
                  <a:cxn ang="0">
                    <a:pos x="25" y="6"/>
                  </a:cxn>
                  <a:cxn ang="0">
                    <a:pos x="46" y="2"/>
                  </a:cxn>
                  <a:cxn ang="0">
                    <a:pos x="58" y="0"/>
                  </a:cxn>
                  <a:cxn ang="0">
                    <a:pos x="83" y="5"/>
                  </a:cxn>
                  <a:cxn ang="0">
                    <a:pos x="99" y="12"/>
                  </a:cxn>
                  <a:cxn ang="0">
                    <a:pos x="118" y="3"/>
                  </a:cxn>
                  <a:cxn ang="0">
                    <a:pos x="97" y="37"/>
                  </a:cxn>
                  <a:cxn ang="0">
                    <a:pos x="96" y="33"/>
                  </a:cxn>
                  <a:cxn ang="0">
                    <a:pos x="91" y="24"/>
                  </a:cxn>
                  <a:cxn ang="0">
                    <a:pos x="81" y="17"/>
                  </a:cxn>
                  <a:cxn ang="0">
                    <a:pos x="66" y="14"/>
                  </a:cxn>
                  <a:cxn ang="0">
                    <a:pos x="59" y="12"/>
                  </a:cxn>
                  <a:cxn ang="0">
                    <a:pos x="44" y="15"/>
                  </a:cxn>
                  <a:cxn ang="0">
                    <a:pos x="33" y="20"/>
                  </a:cxn>
                  <a:cxn ang="0">
                    <a:pos x="24" y="27"/>
                  </a:cxn>
                  <a:cxn ang="0">
                    <a:pos x="21" y="37"/>
                  </a:cxn>
                  <a:cxn ang="0">
                    <a:pos x="22" y="42"/>
                  </a:cxn>
                  <a:cxn ang="0">
                    <a:pos x="28" y="51"/>
                  </a:cxn>
                  <a:cxn ang="0">
                    <a:pos x="38" y="56"/>
                  </a:cxn>
                  <a:cxn ang="0">
                    <a:pos x="52" y="61"/>
                  </a:cxn>
                  <a:cxn ang="0">
                    <a:pos x="59" y="61"/>
                  </a:cxn>
                  <a:cxn ang="0">
                    <a:pos x="74" y="59"/>
                  </a:cxn>
                  <a:cxn ang="0">
                    <a:pos x="86" y="53"/>
                  </a:cxn>
                  <a:cxn ang="0">
                    <a:pos x="94" y="46"/>
                  </a:cxn>
                  <a:cxn ang="0">
                    <a:pos x="97" y="37"/>
                  </a:cxn>
                </a:cxnLst>
                <a:rect l="0" t="0" r="r" b="b"/>
                <a:pathLst>
                  <a:path w="118" h="73">
                    <a:moveTo>
                      <a:pt x="118" y="71"/>
                    </a:moveTo>
                    <a:lnTo>
                      <a:pt x="99" y="71"/>
                    </a:lnTo>
                    <a:lnTo>
                      <a:pt x="99" y="61"/>
                    </a:lnTo>
                    <a:lnTo>
                      <a:pt x="99" y="61"/>
                    </a:lnTo>
                    <a:lnTo>
                      <a:pt x="93" y="65"/>
                    </a:lnTo>
                    <a:lnTo>
                      <a:pt x="87" y="68"/>
                    </a:lnTo>
                    <a:lnTo>
                      <a:pt x="87" y="68"/>
                    </a:lnTo>
                    <a:lnTo>
                      <a:pt x="72" y="71"/>
                    </a:lnTo>
                    <a:lnTo>
                      <a:pt x="58" y="73"/>
                    </a:lnTo>
                    <a:lnTo>
                      <a:pt x="58" y="73"/>
                    </a:lnTo>
                    <a:lnTo>
                      <a:pt x="46" y="71"/>
                    </a:lnTo>
                    <a:lnTo>
                      <a:pt x="34" y="70"/>
                    </a:lnTo>
                    <a:lnTo>
                      <a:pt x="25" y="67"/>
                    </a:lnTo>
                    <a:lnTo>
                      <a:pt x="16" y="62"/>
                    </a:lnTo>
                    <a:lnTo>
                      <a:pt x="9" y="56"/>
                    </a:lnTo>
                    <a:lnTo>
                      <a:pt x="5" y="51"/>
                    </a:lnTo>
                    <a:lnTo>
                      <a:pt x="2" y="45"/>
                    </a:lnTo>
                    <a:lnTo>
                      <a:pt x="0" y="37"/>
                    </a:lnTo>
                    <a:lnTo>
                      <a:pt x="0" y="37"/>
                    </a:lnTo>
                    <a:lnTo>
                      <a:pt x="2" y="30"/>
                    </a:lnTo>
                    <a:lnTo>
                      <a:pt x="5" y="23"/>
                    </a:lnTo>
                    <a:lnTo>
                      <a:pt x="11" y="17"/>
                    </a:lnTo>
                    <a:lnTo>
                      <a:pt x="16" y="11"/>
                    </a:lnTo>
                    <a:lnTo>
                      <a:pt x="25" y="6"/>
                    </a:lnTo>
                    <a:lnTo>
                      <a:pt x="36" y="3"/>
                    </a:lnTo>
                    <a:lnTo>
                      <a:pt x="46" y="2"/>
                    </a:lnTo>
                    <a:lnTo>
                      <a:pt x="58" y="0"/>
                    </a:lnTo>
                    <a:lnTo>
                      <a:pt x="58" y="0"/>
                    </a:lnTo>
                    <a:lnTo>
                      <a:pt x="71" y="2"/>
                    </a:lnTo>
                    <a:lnTo>
                      <a:pt x="83" y="5"/>
                    </a:lnTo>
                    <a:lnTo>
                      <a:pt x="91" y="8"/>
                    </a:lnTo>
                    <a:lnTo>
                      <a:pt x="99" y="12"/>
                    </a:lnTo>
                    <a:lnTo>
                      <a:pt x="99" y="3"/>
                    </a:lnTo>
                    <a:lnTo>
                      <a:pt x="118" y="3"/>
                    </a:lnTo>
                    <a:lnTo>
                      <a:pt x="118" y="71"/>
                    </a:lnTo>
                    <a:close/>
                    <a:moveTo>
                      <a:pt x="97" y="37"/>
                    </a:moveTo>
                    <a:lnTo>
                      <a:pt x="97" y="37"/>
                    </a:lnTo>
                    <a:lnTo>
                      <a:pt x="96" y="33"/>
                    </a:lnTo>
                    <a:lnTo>
                      <a:pt x="94" y="27"/>
                    </a:lnTo>
                    <a:lnTo>
                      <a:pt x="91" y="24"/>
                    </a:lnTo>
                    <a:lnTo>
                      <a:pt x="86" y="20"/>
                    </a:lnTo>
                    <a:lnTo>
                      <a:pt x="81" y="17"/>
                    </a:lnTo>
                    <a:lnTo>
                      <a:pt x="74" y="15"/>
                    </a:lnTo>
                    <a:lnTo>
                      <a:pt x="66" y="14"/>
                    </a:lnTo>
                    <a:lnTo>
                      <a:pt x="59" y="12"/>
                    </a:lnTo>
                    <a:lnTo>
                      <a:pt x="59" y="12"/>
                    </a:lnTo>
                    <a:lnTo>
                      <a:pt x="52" y="14"/>
                    </a:lnTo>
                    <a:lnTo>
                      <a:pt x="44" y="15"/>
                    </a:lnTo>
                    <a:lnTo>
                      <a:pt x="37" y="17"/>
                    </a:lnTo>
                    <a:lnTo>
                      <a:pt x="33" y="20"/>
                    </a:lnTo>
                    <a:lnTo>
                      <a:pt x="28" y="24"/>
                    </a:lnTo>
                    <a:lnTo>
                      <a:pt x="24" y="27"/>
                    </a:lnTo>
                    <a:lnTo>
                      <a:pt x="22" y="31"/>
                    </a:lnTo>
                    <a:lnTo>
                      <a:pt x="21" y="37"/>
                    </a:lnTo>
                    <a:lnTo>
                      <a:pt x="21" y="37"/>
                    </a:lnTo>
                    <a:lnTo>
                      <a:pt x="22" y="42"/>
                    </a:lnTo>
                    <a:lnTo>
                      <a:pt x="24" y="46"/>
                    </a:lnTo>
                    <a:lnTo>
                      <a:pt x="28" y="51"/>
                    </a:lnTo>
                    <a:lnTo>
                      <a:pt x="33" y="53"/>
                    </a:lnTo>
                    <a:lnTo>
                      <a:pt x="38" y="56"/>
                    </a:lnTo>
                    <a:lnTo>
                      <a:pt x="44" y="59"/>
                    </a:lnTo>
                    <a:lnTo>
                      <a:pt x="52" y="61"/>
                    </a:lnTo>
                    <a:lnTo>
                      <a:pt x="59" y="61"/>
                    </a:lnTo>
                    <a:lnTo>
                      <a:pt x="59" y="61"/>
                    </a:lnTo>
                    <a:lnTo>
                      <a:pt x="66" y="61"/>
                    </a:lnTo>
                    <a:lnTo>
                      <a:pt x="74" y="59"/>
                    </a:lnTo>
                    <a:lnTo>
                      <a:pt x="80" y="56"/>
                    </a:lnTo>
                    <a:lnTo>
                      <a:pt x="86" y="53"/>
                    </a:lnTo>
                    <a:lnTo>
                      <a:pt x="90" y="51"/>
                    </a:lnTo>
                    <a:lnTo>
                      <a:pt x="94" y="46"/>
                    </a:lnTo>
                    <a:lnTo>
                      <a:pt x="96" y="42"/>
                    </a:lnTo>
                    <a:lnTo>
                      <a:pt x="97" y="37"/>
                    </a:lnTo>
                    <a:lnTo>
                      <a:pt x="97" y="37"/>
                    </a:lnTo>
                    <a:close/>
                  </a:path>
                </a:pathLst>
              </a:custGeom>
              <a:solidFill>
                <a:srgbClr val="FFFFFF"/>
              </a:solidFill>
              <a:ln w="9525">
                <a:noFill/>
                <a:round/>
                <a:headEnd/>
                <a:tailEnd/>
              </a:ln>
            </p:spPr>
            <p:txBody>
              <a:bodyPr/>
              <a:lstStyle/>
              <a:p>
                <a:endParaRPr lang="en-US" dirty="0"/>
              </a:p>
            </p:txBody>
          </p:sp>
          <p:sp>
            <p:nvSpPr>
              <p:cNvPr id="440355" name="Freeform 35"/>
              <p:cNvSpPr>
                <a:spLocks/>
              </p:cNvSpPr>
              <p:nvPr/>
            </p:nvSpPr>
            <p:spPr bwMode="auto">
              <a:xfrm>
                <a:off x="645" y="3545"/>
                <a:ext cx="55" cy="36"/>
              </a:xfrm>
              <a:custGeom>
                <a:avLst/>
                <a:gdLst/>
                <a:ahLst/>
                <a:cxnLst>
                  <a:cxn ang="0">
                    <a:pos x="111" y="49"/>
                  </a:cxn>
                  <a:cxn ang="0">
                    <a:pos x="103" y="58"/>
                  </a:cxn>
                  <a:cxn ang="0">
                    <a:pos x="89" y="67"/>
                  </a:cxn>
                  <a:cxn ang="0">
                    <a:pos x="75" y="71"/>
                  </a:cxn>
                  <a:cxn ang="0">
                    <a:pos x="56" y="73"/>
                  </a:cxn>
                  <a:cxn ang="0">
                    <a:pos x="33" y="70"/>
                  </a:cxn>
                  <a:cxn ang="0">
                    <a:pos x="16" y="62"/>
                  </a:cxn>
                  <a:cxn ang="0">
                    <a:pos x="4" y="51"/>
                  </a:cxn>
                  <a:cxn ang="0">
                    <a:pos x="0" y="37"/>
                  </a:cxn>
                  <a:cxn ang="0">
                    <a:pos x="1" y="30"/>
                  </a:cxn>
                  <a:cxn ang="0">
                    <a:pos x="8" y="17"/>
                  </a:cxn>
                  <a:cxn ang="0">
                    <a:pos x="25" y="8"/>
                  </a:cxn>
                  <a:cxn ang="0">
                    <a:pos x="45" y="2"/>
                  </a:cxn>
                  <a:cxn ang="0">
                    <a:pos x="57" y="0"/>
                  </a:cxn>
                  <a:cxn ang="0">
                    <a:pos x="75" y="3"/>
                  </a:cxn>
                  <a:cxn ang="0">
                    <a:pos x="91" y="8"/>
                  </a:cxn>
                  <a:cxn ang="0">
                    <a:pos x="104" y="15"/>
                  </a:cxn>
                  <a:cxn ang="0">
                    <a:pos x="111" y="25"/>
                  </a:cxn>
                  <a:cxn ang="0">
                    <a:pos x="88" y="25"/>
                  </a:cxn>
                  <a:cxn ang="0">
                    <a:pos x="75" y="15"/>
                  </a:cxn>
                  <a:cxn ang="0">
                    <a:pos x="57" y="12"/>
                  </a:cxn>
                  <a:cxn ang="0">
                    <a:pos x="50" y="14"/>
                  </a:cxn>
                  <a:cxn ang="0">
                    <a:pos x="36" y="17"/>
                  </a:cxn>
                  <a:cxn ang="0">
                    <a:pos x="26" y="23"/>
                  </a:cxn>
                  <a:cxn ang="0">
                    <a:pos x="20" y="31"/>
                  </a:cxn>
                  <a:cxn ang="0">
                    <a:pos x="20" y="37"/>
                  </a:cxn>
                  <a:cxn ang="0">
                    <a:pos x="23" y="46"/>
                  </a:cxn>
                  <a:cxn ang="0">
                    <a:pos x="30" y="53"/>
                  </a:cxn>
                  <a:cxn ang="0">
                    <a:pos x="42" y="59"/>
                  </a:cxn>
                  <a:cxn ang="0">
                    <a:pos x="56" y="61"/>
                  </a:cxn>
                  <a:cxn ang="0">
                    <a:pos x="66" y="61"/>
                  </a:cxn>
                  <a:cxn ang="0">
                    <a:pos x="82" y="53"/>
                  </a:cxn>
                  <a:cxn ang="0">
                    <a:pos x="111" y="49"/>
                  </a:cxn>
                </a:cxnLst>
                <a:rect l="0" t="0" r="r" b="b"/>
                <a:pathLst>
                  <a:path w="111" h="73">
                    <a:moveTo>
                      <a:pt x="111" y="49"/>
                    </a:moveTo>
                    <a:lnTo>
                      <a:pt x="111" y="49"/>
                    </a:lnTo>
                    <a:lnTo>
                      <a:pt x="107" y="53"/>
                    </a:lnTo>
                    <a:lnTo>
                      <a:pt x="103" y="58"/>
                    </a:lnTo>
                    <a:lnTo>
                      <a:pt x="97" y="62"/>
                    </a:lnTo>
                    <a:lnTo>
                      <a:pt x="89" y="67"/>
                    </a:lnTo>
                    <a:lnTo>
                      <a:pt x="82" y="68"/>
                    </a:lnTo>
                    <a:lnTo>
                      <a:pt x="75" y="71"/>
                    </a:lnTo>
                    <a:lnTo>
                      <a:pt x="56" y="73"/>
                    </a:lnTo>
                    <a:lnTo>
                      <a:pt x="56" y="73"/>
                    </a:lnTo>
                    <a:lnTo>
                      <a:pt x="45" y="71"/>
                    </a:lnTo>
                    <a:lnTo>
                      <a:pt x="33" y="70"/>
                    </a:lnTo>
                    <a:lnTo>
                      <a:pt x="25" y="67"/>
                    </a:lnTo>
                    <a:lnTo>
                      <a:pt x="16" y="62"/>
                    </a:lnTo>
                    <a:lnTo>
                      <a:pt x="8" y="56"/>
                    </a:lnTo>
                    <a:lnTo>
                      <a:pt x="4" y="51"/>
                    </a:lnTo>
                    <a:lnTo>
                      <a:pt x="1" y="45"/>
                    </a:lnTo>
                    <a:lnTo>
                      <a:pt x="0" y="37"/>
                    </a:lnTo>
                    <a:lnTo>
                      <a:pt x="0" y="37"/>
                    </a:lnTo>
                    <a:lnTo>
                      <a:pt x="1" y="30"/>
                    </a:lnTo>
                    <a:lnTo>
                      <a:pt x="4" y="23"/>
                    </a:lnTo>
                    <a:lnTo>
                      <a:pt x="8" y="17"/>
                    </a:lnTo>
                    <a:lnTo>
                      <a:pt x="16" y="11"/>
                    </a:lnTo>
                    <a:lnTo>
                      <a:pt x="25" y="8"/>
                    </a:lnTo>
                    <a:lnTo>
                      <a:pt x="33" y="3"/>
                    </a:lnTo>
                    <a:lnTo>
                      <a:pt x="45" y="2"/>
                    </a:lnTo>
                    <a:lnTo>
                      <a:pt x="57" y="0"/>
                    </a:lnTo>
                    <a:lnTo>
                      <a:pt x="57" y="0"/>
                    </a:lnTo>
                    <a:lnTo>
                      <a:pt x="66" y="2"/>
                    </a:lnTo>
                    <a:lnTo>
                      <a:pt x="75" y="3"/>
                    </a:lnTo>
                    <a:lnTo>
                      <a:pt x="83" y="5"/>
                    </a:lnTo>
                    <a:lnTo>
                      <a:pt x="91" y="8"/>
                    </a:lnTo>
                    <a:lnTo>
                      <a:pt x="98" y="12"/>
                    </a:lnTo>
                    <a:lnTo>
                      <a:pt x="104" y="15"/>
                    </a:lnTo>
                    <a:lnTo>
                      <a:pt x="109" y="21"/>
                    </a:lnTo>
                    <a:lnTo>
                      <a:pt x="111" y="25"/>
                    </a:lnTo>
                    <a:lnTo>
                      <a:pt x="88" y="25"/>
                    </a:lnTo>
                    <a:lnTo>
                      <a:pt x="88" y="25"/>
                    </a:lnTo>
                    <a:lnTo>
                      <a:pt x="82" y="20"/>
                    </a:lnTo>
                    <a:lnTo>
                      <a:pt x="75" y="15"/>
                    </a:lnTo>
                    <a:lnTo>
                      <a:pt x="66" y="14"/>
                    </a:lnTo>
                    <a:lnTo>
                      <a:pt x="57" y="12"/>
                    </a:lnTo>
                    <a:lnTo>
                      <a:pt x="57" y="12"/>
                    </a:lnTo>
                    <a:lnTo>
                      <a:pt x="50" y="14"/>
                    </a:lnTo>
                    <a:lnTo>
                      <a:pt x="42" y="15"/>
                    </a:lnTo>
                    <a:lnTo>
                      <a:pt x="36" y="17"/>
                    </a:lnTo>
                    <a:lnTo>
                      <a:pt x="30" y="20"/>
                    </a:lnTo>
                    <a:lnTo>
                      <a:pt x="26" y="23"/>
                    </a:lnTo>
                    <a:lnTo>
                      <a:pt x="23" y="27"/>
                    </a:lnTo>
                    <a:lnTo>
                      <a:pt x="20" y="31"/>
                    </a:lnTo>
                    <a:lnTo>
                      <a:pt x="20" y="37"/>
                    </a:lnTo>
                    <a:lnTo>
                      <a:pt x="20" y="37"/>
                    </a:lnTo>
                    <a:lnTo>
                      <a:pt x="20" y="42"/>
                    </a:lnTo>
                    <a:lnTo>
                      <a:pt x="23" y="46"/>
                    </a:lnTo>
                    <a:lnTo>
                      <a:pt x="26" y="51"/>
                    </a:lnTo>
                    <a:lnTo>
                      <a:pt x="30" y="53"/>
                    </a:lnTo>
                    <a:lnTo>
                      <a:pt x="36" y="56"/>
                    </a:lnTo>
                    <a:lnTo>
                      <a:pt x="42" y="59"/>
                    </a:lnTo>
                    <a:lnTo>
                      <a:pt x="48" y="61"/>
                    </a:lnTo>
                    <a:lnTo>
                      <a:pt x="56" y="61"/>
                    </a:lnTo>
                    <a:lnTo>
                      <a:pt x="56" y="61"/>
                    </a:lnTo>
                    <a:lnTo>
                      <a:pt x="66" y="61"/>
                    </a:lnTo>
                    <a:lnTo>
                      <a:pt x="75" y="58"/>
                    </a:lnTo>
                    <a:lnTo>
                      <a:pt x="82" y="53"/>
                    </a:lnTo>
                    <a:lnTo>
                      <a:pt x="88" y="49"/>
                    </a:lnTo>
                    <a:lnTo>
                      <a:pt x="111" y="49"/>
                    </a:lnTo>
                    <a:close/>
                  </a:path>
                </a:pathLst>
              </a:custGeom>
              <a:solidFill>
                <a:srgbClr val="FFFFFF"/>
              </a:solidFill>
              <a:ln w="9525">
                <a:noFill/>
                <a:round/>
                <a:headEnd/>
                <a:tailEnd/>
              </a:ln>
            </p:spPr>
            <p:txBody>
              <a:bodyPr/>
              <a:lstStyle/>
              <a:p>
                <a:endParaRPr lang="en-US" dirty="0"/>
              </a:p>
            </p:txBody>
          </p:sp>
          <p:sp>
            <p:nvSpPr>
              <p:cNvPr id="440356" name="Freeform 36"/>
              <p:cNvSpPr>
                <a:spLocks noEditPoints="1"/>
              </p:cNvSpPr>
              <p:nvPr/>
            </p:nvSpPr>
            <p:spPr bwMode="auto">
              <a:xfrm>
                <a:off x="706" y="3545"/>
                <a:ext cx="57" cy="36"/>
              </a:xfrm>
              <a:custGeom>
                <a:avLst/>
                <a:gdLst/>
                <a:ahLst/>
                <a:cxnLst>
                  <a:cxn ang="0">
                    <a:pos x="111" y="49"/>
                  </a:cxn>
                  <a:cxn ang="0">
                    <a:pos x="102" y="59"/>
                  </a:cxn>
                  <a:cxn ang="0">
                    <a:pos x="90" y="67"/>
                  </a:cxn>
                  <a:cxn ang="0">
                    <a:pos x="58" y="73"/>
                  </a:cxn>
                  <a:cxn ang="0">
                    <a:pos x="46" y="71"/>
                  </a:cxn>
                  <a:cxn ang="0">
                    <a:pos x="25" y="67"/>
                  </a:cxn>
                  <a:cxn ang="0">
                    <a:pos x="11" y="56"/>
                  </a:cxn>
                  <a:cxn ang="0">
                    <a:pos x="2" y="43"/>
                  </a:cxn>
                  <a:cxn ang="0">
                    <a:pos x="0" y="37"/>
                  </a:cxn>
                  <a:cxn ang="0">
                    <a:pos x="5" y="23"/>
                  </a:cxn>
                  <a:cxn ang="0">
                    <a:pos x="18" y="11"/>
                  </a:cxn>
                  <a:cxn ang="0">
                    <a:pos x="36" y="3"/>
                  </a:cxn>
                  <a:cxn ang="0">
                    <a:pos x="58" y="0"/>
                  </a:cxn>
                  <a:cxn ang="0">
                    <a:pos x="69" y="2"/>
                  </a:cxn>
                  <a:cxn ang="0">
                    <a:pos x="89" y="6"/>
                  </a:cxn>
                  <a:cxn ang="0">
                    <a:pos x="105" y="17"/>
                  </a:cxn>
                  <a:cxn ang="0">
                    <a:pos x="112" y="28"/>
                  </a:cxn>
                  <a:cxn ang="0">
                    <a:pos x="114" y="36"/>
                  </a:cxn>
                  <a:cxn ang="0">
                    <a:pos x="21" y="42"/>
                  </a:cxn>
                  <a:cxn ang="0">
                    <a:pos x="24" y="46"/>
                  </a:cxn>
                  <a:cxn ang="0">
                    <a:pos x="34" y="56"/>
                  </a:cxn>
                  <a:cxn ang="0">
                    <a:pos x="58" y="61"/>
                  </a:cxn>
                  <a:cxn ang="0">
                    <a:pos x="68" y="61"/>
                  </a:cxn>
                  <a:cxn ang="0">
                    <a:pos x="84" y="55"/>
                  </a:cxn>
                  <a:cxn ang="0">
                    <a:pos x="111" y="49"/>
                  </a:cxn>
                  <a:cxn ang="0">
                    <a:pos x="93" y="33"/>
                  </a:cxn>
                  <a:cxn ang="0">
                    <a:pos x="93" y="28"/>
                  </a:cxn>
                  <a:cxn ang="0">
                    <a:pos x="87" y="21"/>
                  </a:cxn>
                  <a:cxn ang="0">
                    <a:pos x="71" y="14"/>
                  </a:cxn>
                  <a:cxn ang="0">
                    <a:pos x="58" y="12"/>
                  </a:cxn>
                  <a:cxn ang="0">
                    <a:pos x="43" y="14"/>
                  </a:cxn>
                  <a:cxn ang="0">
                    <a:pos x="30" y="20"/>
                  </a:cxn>
                  <a:cxn ang="0">
                    <a:pos x="24" y="25"/>
                  </a:cxn>
                  <a:cxn ang="0">
                    <a:pos x="21" y="33"/>
                  </a:cxn>
                </a:cxnLst>
                <a:rect l="0" t="0" r="r" b="b"/>
                <a:pathLst>
                  <a:path w="114" h="73">
                    <a:moveTo>
                      <a:pt x="111" y="49"/>
                    </a:moveTo>
                    <a:lnTo>
                      <a:pt x="111" y="49"/>
                    </a:lnTo>
                    <a:lnTo>
                      <a:pt x="106" y="55"/>
                    </a:lnTo>
                    <a:lnTo>
                      <a:pt x="102" y="59"/>
                    </a:lnTo>
                    <a:lnTo>
                      <a:pt x="96" y="62"/>
                    </a:lnTo>
                    <a:lnTo>
                      <a:pt x="90" y="67"/>
                    </a:lnTo>
                    <a:lnTo>
                      <a:pt x="74" y="71"/>
                    </a:lnTo>
                    <a:lnTo>
                      <a:pt x="58" y="73"/>
                    </a:lnTo>
                    <a:lnTo>
                      <a:pt x="58" y="73"/>
                    </a:lnTo>
                    <a:lnTo>
                      <a:pt x="46" y="71"/>
                    </a:lnTo>
                    <a:lnTo>
                      <a:pt x="36" y="70"/>
                    </a:lnTo>
                    <a:lnTo>
                      <a:pt x="25" y="67"/>
                    </a:lnTo>
                    <a:lnTo>
                      <a:pt x="18" y="62"/>
                    </a:lnTo>
                    <a:lnTo>
                      <a:pt x="11" y="56"/>
                    </a:lnTo>
                    <a:lnTo>
                      <a:pt x="5" y="51"/>
                    </a:lnTo>
                    <a:lnTo>
                      <a:pt x="2" y="43"/>
                    </a:lnTo>
                    <a:lnTo>
                      <a:pt x="0" y="37"/>
                    </a:lnTo>
                    <a:lnTo>
                      <a:pt x="0" y="37"/>
                    </a:lnTo>
                    <a:lnTo>
                      <a:pt x="2" y="30"/>
                    </a:lnTo>
                    <a:lnTo>
                      <a:pt x="5" y="23"/>
                    </a:lnTo>
                    <a:lnTo>
                      <a:pt x="11" y="17"/>
                    </a:lnTo>
                    <a:lnTo>
                      <a:pt x="18" y="11"/>
                    </a:lnTo>
                    <a:lnTo>
                      <a:pt x="25" y="6"/>
                    </a:lnTo>
                    <a:lnTo>
                      <a:pt x="36" y="3"/>
                    </a:lnTo>
                    <a:lnTo>
                      <a:pt x="46" y="2"/>
                    </a:lnTo>
                    <a:lnTo>
                      <a:pt x="58" y="0"/>
                    </a:lnTo>
                    <a:lnTo>
                      <a:pt x="58" y="0"/>
                    </a:lnTo>
                    <a:lnTo>
                      <a:pt x="69" y="2"/>
                    </a:lnTo>
                    <a:lnTo>
                      <a:pt x="80" y="3"/>
                    </a:lnTo>
                    <a:lnTo>
                      <a:pt x="89" y="6"/>
                    </a:lnTo>
                    <a:lnTo>
                      <a:pt x="97" y="11"/>
                    </a:lnTo>
                    <a:lnTo>
                      <a:pt x="105" y="17"/>
                    </a:lnTo>
                    <a:lnTo>
                      <a:pt x="109" y="23"/>
                    </a:lnTo>
                    <a:lnTo>
                      <a:pt x="112" y="28"/>
                    </a:lnTo>
                    <a:lnTo>
                      <a:pt x="114" y="36"/>
                    </a:lnTo>
                    <a:lnTo>
                      <a:pt x="114" y="36"/>
                    </a:lnTo>
                    <a:lnTo>
                      <a:pt x="114" y="42"/>
                    </a:lnTo>
                    <a:lnTo>
                      <a:pt x="21" y="42"/>
                    </a:lnTo>
                    <a:lnTo>
                      <a:pt x="21" y="42"/>
                    </a:lnTo>
                    <a:lnTo>
                      <a:pt x="24" y="46"/>
                    </a:lnTo>
                    <a:lnTo>
                      <a:pt x="27" y="51"/>
                    </a:lnTo>
                    <a:lnTo>
                      <a:pt x="34" y="56"/>
                    </a:lnTo>
                    <a:lnTo>
                      <a:pt x="46" y="59"/>
                    </a:lnTo>
                    <a:lnTo>
                      <a:pt x="58" y="61"/>
                    </a:lnTo>
                    <a:lnTo>
                      <a:pt x="58" y="61"/>
                    </a:lnTo>
                    <a:lnTo>
                      <a:pt x="68" y="61"/>
                    </a:lnTo>
                    <a:lnTo>
                      <a:pt x="77" y="58"/>
                    </a:lnTo>
                    <a:lnTo>
                      <a:pt x="84" y="55"/>
                    </a:lnTo>
                    <a:lnTo>
                      <a:pt x="90" y="49"/>
                    </a:lnTo>
                    <a:lnTo>
                      <a:pt x="111" y="49"/>
                    </a:lnTo>
                    <a:close/>
                    <a:moveTo>
                      <a:pt x="21" y="33"/>
                    </a:moveTo>
                    <a:lnTo>
                      <a:pt x="93" y="33"/>
                    </a:lnTo>
                    <a:lnTo>
                      <a:pt x="93" y="33"/>
                    </a:lnTo>
                    <a:lnTo>
                      <a:pt x="93" y="28"/>
                    </a:lnTo>
                    <a:lnTo>
                      <a:pt x="90" y="24"/>
                    </a:lnTo>
                    <a:lnTo>
                      <a:pt x="87" y="21"/>
                    </a:lnTo>
                    <a:lnTo>
                      <a:pt x="83" y="18"/>
                    </a:lnTo>
                    <a:lnTo>
                      <a:pt x="71" y="14"/>
                    </a:lnTo>
                    <a:lnTo>
                      <a:pt x="58" y="12"/>
                    </a:lnTo>
                    <a:lnTo>
                      <a:pt x="58" y="12"/>
                    </a:lnTo>
                    <a:lnTo>
                      <a:pt x="50" y="12"/>
                    </a:lnTo>
                    <a:lnTo>
                      <a:pt x="43" y="14"/>
                    </a:lnTo>
                    <a:lnTo>
                      <a:pt x="36" y="17"/>
                    </a:lnTo>
                    <a:lnTo>
                      <a:pt x="30" y="20"/>
                    </a:lnTo>
                    <a:lnTo>
                      <a:pt x="30" y="20"/>
                    </a:lnTo>
                    <a:lnTo>
                      <a:pt x="24" y="25"/>
                    </a:lnTo>
                    <a:lnTo>
                      <a:pt x="21" y="33"/>
                    </a:lnTo>
                    <a:lnTo>
                      <a:pt x="21" y="33"/>
                    </a:lnTo>
                    <a:close/>
                  </a:path>
                </a:pathLst>
              </a:custGeom>
              <a:solidFill>
                <a:srgbClr val="FFFFFF"/>
              </a:solidFill>
              <a:ln w="9525">
                <a:noFill/>
                <a:round/>
                <a:headEnd/>
                <a:tailEnd/>
              </a:ln>
            </p:spPr>
            <p:txBody>
              <a:bodyPr/>
              <a:lstStyle/>
              <a:p>
                <a:endParaRPr lang="en-US" dirty="0"/>
              </a:p>
            </p:txBody>
          </p:sp>
          <p:sp>
            <p:nvSpPr>
              <p:cNvPr id="440357" name="Freeform 37"/>
              <p:cNvSpPr>
                <a:spLocks/>
              </p:cNvSpPr>
              <p:nvPr/>
            </p:nvSpPr>
            <p:spPr bwMode="auto">
              <a:xfrm>
                <a:off x="240" y="3592"/>
                <a:ext cx="28" cy="47"/>
              </a:xfrm>
              <a:custGeom>
                <a:avLst/>
                <a:gdLst/>
                <a:ahLst/>
                <a:cxnLst>
                  <a:cxn ang="0">
                    <a:pos x="41" y="25"/>
                  </a:cxn>
                  <a:cxn ang="0">
                    <a:pos x="38" y="14"/>
                  </a:cxn>
                  <a:cxn ang="0">
                    <a:pos x="29" y="11"/>
                  </a:cxn>
                  <a:cxn ang="0">
                    <a:pos x="25" y="13"/>
                  </a:cxn>
                  <a:cxn ang="0">
                    <a:pos x="18" y="19"/>
                  </a:cxn>
                  <a:cxn ang="0">
                    <a:pos x="16" y="23"/>
                  </a:cxn>
                  <a:cxn ang="0">
                    <a:pos x="21" y="32"/>
                  </a:cxn>
                  <a:cxn ang="0">
                    <a:pos x="32" y="38"/>
                  </a:cxn>
                  <a:cxn ang="0">
                    <a:pos x="44" y="42"/>
                  </a:cxn>
                  <a:cxn ang="0">
                    <a:pos x="52" y="48"/>
                  </a:cxn>
                  <a:cxn ang="0">
                    <a:pos x="56" y="56"/>
                  </a:cxn>
                  <a:cxn ang="0">
                    <a:pos x="56" y="64"/>
                  </a:cxn>
                  <a:cxn ang="0">
                    <a:pos x="54" y="76"/>
                  </a:cxn>
                  <a:cxn ang="0">
                    <a:pos x="49" y="85"/>
                  </a:cxn>
                  <a:cxn ang="0">
                    <a:pos x="40" y="91"/>
                  </a:cxn>
                  <a:cxn ang="0">
                    <a:pos x="28" y="94"/>
                  </a:cxn>
                  <a:cxn ang="0">
                    <a:pos x="22" y="94"/>
                  </a:cxn>
                  <a:cxn ang="0">
                    <a:pos x="12" y="89"/>
                  </a:cxn>
                  <a:cxn ang="0">
                    <a:pos x="4" y="82"/>
                  </a:cxn>
                  <a:cxn ang="0">
                    <a:pos x="0" y="72"/>
                  </a:cxn>
                  <a:cxn ang="0">
                    <a:pos x="13" y="64"/>
                  </a:cxn>
                  <a:cxn ang="0">
                    <a:pos x="15" y="72"/>
                  </a:cxn>
                  <a:cxn ang="0">
                    <a:pos x="22" y="81"/>
                  </a:cxn>
                  <a:cxn ang="0">
                    <a:pos x="28" y="82"/>
                  </a:cxn>
                  <a:cxn ang="0">
                    <a:pos x="38" y="78"/>
                  </a:cxn>
                  <a:cxn ang="0">
                    <a:pos x="43" y="66"/>
                  </a:cxn>
                  <a:cxn ang="0">
                    <a:pos x="43" y="61"/>
                  </a:cxn>
                  <a:cxn ang="0">
                    <a:pos x="37" y="56"/>
                  </a:cxn>
                  <a:cxn ang="0">
                    <a:pos x="28" y="51"/>
                  </a:cxn>
                  <a:cxn ang="0">
                    <a:pos x="25" y="51"/>
                  </a:cxn>
                  <a:cxn ang="0">
                    <a:pos x="10" y="42"/>
                  </a:cxn>
                  <a:cxn ang="0">
                    <a:pos x="6" y="35"/>
                  </a:cxn>
                  <a:cxn ang="0">
                    <a:pos x="3" y="26"/>
                  </a:cxn>
                  <a:cxn ang="0">
                    <a:pos x="6" y="16"/>
                  </a:cxn>
                  <a:cxn ang="0">
                    <a:pos x="12" y="7"/>
                  </a:cxn>
                  <a:cxn ang="0">
                    <a:pos x="19" y="1"/>
                  </a:cxn>
                  <a:cxn ang="0">
                    <a:pos x="29" y="0"/>
                  </a:cxn>
                  <a:cxn ang="0">
                    <a:pos x="35" y="0"/>
                  </a:cxn>
                  <a:cxn ang="0">
                    <a:pos x="44" y="3"/>
                  </a:cxn>
                  <a:cxn ang="0">
                    <a:pos x="50" y="10"/>
                  </a:cxn>
                  <a:cxn ang="0">
                    <a:pos x="54" y="19"/>
                  </a:cxn>
                  <a:cxn ang="0">
                    <a:pos x="41" y="25"/>
                  </a:cxn>
                </a:cxnLst>
                <a:rect l="0" t="0" r="r" b="b"/>
                <a:pathLst>
                  <a:path w="56" h="94">
                    <a:moveTo>
                      <a:pt x="41" y="25"/>
                    </a:moveTo>
                    <a:lnTo>
                      <a:pt x="41" y="25"/>
                    </a:lnTo>
                    <a:lnTo>
                      <a:pt x="40" y="19"/>
                    </a:lnTo>
                    <a:lnTo>
                      <a:pt x="38" y="14"/>
                    </a:lnTo>
                    <a:lnTo>
                      <a:pt x="34" y="13"/>
                    </a:lnTo>
                    <a:lnTo>
                      <a:pt x="29" y="11"/>
                    </a:lnTo>
                    <a:lnTo>
                      <a:pt x="29" y="11"/>
                    </a:lnTo>
                    <a:lnTo>
                      <a:pt x="25" y="13"/>
                    </a:lnTo>
                    <a:lnTo>
                      <a:pt x="21" y="14"/>
                    </a:lnTo>
                    <a:lnTo>
                      <a:pt x="18" y="19"/>
                    </a:lnTo>
                    <a:lnTo>
                      <a:pt x="16" y="23"/>
                    </a:lnTo>
                    <a:lnTo>
                      <a:pt x="16" y="23"/>
                    </a:lnTo>
                    <a:lnTo>
                      <a:pt x="18" y="29"/>
                    </a:lnTo>
                    <a:lnTo>
                      <a:pt x="21" y="32"/>
                    </a:lnTo>
                    <a:lnTo>
                      <a:pt x="25" y="35"/>
                    </a:lnTo>
                    <a:lnTo>
                      <a:pt x="32" y="38"/>
                    </a:lnTo>
                    <a:lnTo>
                      <a:pt x="32" y="38"/>
                    </a:lnTo>
                    <a:lnTo>
                      <a:pt x="44" y="42"/>
                    </a:lnTo>
                    <a:lnTo>
                      <a:pt x="49" y="45"/>
                    </a:lnTo>
                    <a:lnTo>
                      <a:pt x="52" y="48"/>
                    </a:lnTo>
                    <a:lnTo>
                      <a:pt x="52" y="48"/>
                    </a:lnTo>
                    <a:lnTo>
                      <a:pt x="56" y="56"/>
                    </a:lnTo>
                    <a:lnTo>
                      <a:pt x="56" y="64"/>
                    </a:lnTo>
                    <a:lnTo>
                      <a:pt x="56" y="64"/>
                    </a:lnTo>
                    <a:lnTo>
                      <a:pt x="56" y="70"/>
                    </a:lnTo>
                    <a:lnTo>
                      <a:pt x="54" y="76"/>
                    </a:lnTo>
                    <a:lnTo>
                      <a:pt x="52" y="81"/>
                    </a:lnTo>
                    <a:lnTo>
                      <a:pt x="49" y="85"/>
                    </a:lnTo>
                    <a:lnTo>
                      <a:pt x="44" y="89"/>
                    </a:lnTo>
                    <a:lnTo>
                      <a:pt x="40" y="91"/>
                    </a:lnTo>
                    <a:lnTo>
                      <a:pt x="34" y="94"/>
                    </a:lnTo>
                    <a:lnTo>
                      <a:pt x="28" y="94"/>
                    </a:lnTo>
                    <a:lnTo>
                      <a:pt x="28" y="94"/>
                    </a:lnTo>
                    <a:lnTo>
                      <a:pt x="22" y="94"/>
                    </a:lnTo>
                    <a:lnTo>
                      <a:pt x="18" y="92"/>
                    </a:lnTo>
                    <a:lnTo>
                      <a:pt x="12" y="89"/>
                    </a:lnTo>
                    <a:lnTo>
                      <a:pt x="9" y="86"/>
                    </a:lnTo>
                    <a:lnTo>
                      <a:pt x="4" y="82"/>
                    </a:lnTo>
                    <a:lnTo>
                      <a:pt x="3" y="76"/>
                    </a:lnTo>
                    <a:lnTo>
                      <a:pt x="0" y="72"/>
                    </a:lnTo>
                    <a:lnTo>
                      <a:pt x="0" y="64"/>
                    </a:lnTo>
                    <a:lnTo>
                      <a:pt x="13" y="64"/>
                    </a:lnTo>
                    <a:lnTo>
                      <a:pt x="13" y="64"/>
                    </a:lnTo>
                    <a:lnTo>
                      <a:pt x="15" y="72"/>
                    </a:lnTo>
                    <a:lnTo>
                      <a:pt x="18" y="78"/>
                    </a:lnTo>
                    <a:lnTo>
                      <a:pt x="22" y="81"/>
                    </a:lnTo>
                    <a:lnTo>
                      <a:pt x="28" y="82"/>
                    </a:lnTo>
                    <a:lnTo>
                      <a:pt x="28" y="82"/>
                    </a:lnTo>
                    <a:lnTo>
                      <a:pt x="34" y="81"/>
                    </a:lnTo>
                    <a:lnTo>
                      <a:pt x="38" y="78"/>
                    </a:lnTo>
                    <a:lnTo>
                      <a:pt x="43" y="73"/>
                    </a:lnTo>
                    <a:lnTo>
                      <a:pt x="43" y="66"/>
                    </a:lnTo>
                    <a:lnTo>
                      <a:pt x="43" y="66"/>
                    </a:lnTo>
                    <a:lnTo>
                      <a:pt x="43" y="61"/>
                    </a:lnTo>
                    <a:lnTo>
                      <a:pt x="40" y="59"/>
                    </a:lnTo>
                    <a:lnTo>
                      <a:pt x="37" y="56"/>
                    </a:lnTo>
                    <a:lnTo>
                      <a:pt x="32" y="53"/>
                    </a:lnTo>
                    <a:lnTo>
                      <a:pt x="28" y="51"/>
                    </a:lnTo>
                    <a:lnTo>
                      <a:pt x="25" y="51"/>
                    </a:lnTo>
                    <a:lnTo>
                      <a:pt x="25" y="51"/>
                    </a:lnTo>
                    <a:lnTo>
                      <a:pt x="15" y="47"/>
                    </a:lnTo>
                    <a:lnTo>
                      <a:pt x="10" y="42"/>
                    </a:lnTo>
                    <a:lnTo>
                      <a:pt x="10" y="42"/>
                    </a:lnTo>
                    <a:lnTo>
                      <a:pt x="6" y="35"/>
                    </a:lnTo>
                    <a:lnTo>
                      <a:pt x="3" y="26"/>
                    </a:lnTo>
                    <a:lnTo>
                      <a:pt x="3" y="26"/>
                    </a:lnTo>
                    <a:lnTo>
                      <a:pt x="4" y="20"/>
                    </a:lnTo>
                    <a:lnTo>
                      <a:pt x="6" y="16"/>
                    </a:lnTo>
                    <a:lnTo>
                      <a:pt x="7" y="10"/>
                    </a:lnTo>
                    <a:lnTo>
                      <a:pt x="12" y="7"/>
                    </a:lnTo>
                    <a:lnTo>
                      <a:pt x="15" y="4"/>
                    </a:lnTo>
                    <a:lnTo>
                      <a:pt x="19" y="1"/>
                    </a:lnTo>
                    <a:lnTo>
                      <a:pt x="25" y="0"/>
                    </a:lnTo>
                    <a:lnTo>
                      <a:pt x="29" y="0"/>
                    </a:lnTo>
                    <a:lnTo>
                      <a:pt x="29" y="0"/>
                    </a:lnTo>
                    <a:lnTo>
                      <a:pt x="35" y="0"/>
                    </a:lnTo>
                    <a:lnTo>
                      <a:pt x="40" y="1"/>
                    </a:lnTo>
                    <a:lnTo>
                      <a:pt x="44" y="3"/>
                    </a:lnTo>
                    <a:lnTo>
                      <a:pt x="47" y="6"/>
                    </a:lnTo>
                    <a:lnTo>
                      <a:pt x="50" y="10"/>
                    </a:lnTo>
                    <a:lnTo>
                      <a:pt x="53" y="14"/>
                    </a:lnTo>
                    <a:lnTo>
                      <a:pt x="54" y="19"/>
                    </a:lnTo>
                    <a:lnTo>
                      <a:pt x="54" y="25"/>
                    </a:lnTo>
                    <a:lnTo>
                      <a:pt x="41" y="25"/>
                    </a:lnTo>
                    <a:close/>
                  </a:path>
                </a:pathLst>
              </a:custGeom>
              <a:solidFill>
                <a:srgbClr val="FFFFFF"/>
              </a:solidFill>
              <a:ln w="9525">
                <a:noFill/>
                <a:round/>
                <a:headEnd/>
                <a:tailEnd/>
              </a:ln>
            </p:spPr>
            <p:txBody>
              <a:bodyPr/>
              <a:lstStyle/>
              <a:p>
                <a:endParaRPr lang="en-US" dirty="0"/>
              </a:p>
            </p:txBody>
          </p:sp>
          <p:sp>
            <p:nvSpPr>
              <p:cNvPr id="440358" name="Freeform 38"/>
              <p:cNvSpPr>
                <a:spLocks noEditPoints="1"/>
              </p:cNvSpPr>
              <p:nvPr/>
            </p:nvSpPr>
            <p:spPr bwMode="auto">
              <a:xfrm>
                <a:off x="273" y="3603"/>
                <a:ext cx="36" cy="36"/>
              </a:xfrm>
              <a:custGeom>
                <a:avLst/>
                <a:gdLst/>
                <a:ahLst/>
                <a:cxnLst>
                  <a:cxn ang="0">
                    <a:pos x="61" y="70"/>
                  </a:cxn>
                  <a:cxn ang="0">
                    <a:pos x="61" y="60"/>
                  </a:cxn>
                  <a:cxn ang="0">
                    <a:pos x="53" y="67"/>
                  </a:cxn>
                  <a:cxn ang="0">
                    <a:pos x="44" y="70"/>
                  </a:cxn>
                  <a:cxn ang="0">
                    <a:pos x="34" y="72"/>
                  </a:cxn>
                  <a:cxn ang="0">
                    <a:pos x="21" y="69"/>
                  </a:cxn>
                  <a:cxn ang="0">
                    <a:pos x="9" y="62"/>
                  </a:cxn>
                  <a:cxn ang="0">
                    <a:pos x="2" y="50"/>
                  </a:cxn>
                  <a:cxn ang="0">
                    <a:pos x="0" y="37"/>
                  </a:cxn>
                  <a:cxn ang="0">
                    <a:pos x="0" y="29"/>
                  </a:cxn>
                  <a:cxn ang="0">
                    <a:pos x="6" y="16"/>
                  </a:cxn>
                  <a:cxn ang="0">
                    <a:pos x="15" y="6"/>
                  </a:cxn>
                  <a:cxn ang="0">
                    <a:pos x="28" y="1"/>
                  </a:cxn>
                  <a:cxn ang="0">
                    <a:pos x="36" y="0"/>
                  </a:cxn>
                  <a:cxn ang="0">
                    <a:pos x="50" y="3"/>
                  </a:cxn>
                  <a:cxn ang="0">
                    <a:pos x="61" y="12"/>
                  </a:cxn>
                  <a:cxn ang="0">
                    <a:pos x="72" y="1"/>
                  </a:cxn>
                  <a:cxn ang="0">
                    <a:pos x="59" y="37"/>
                  </a:cxn>
                  <a:cxn ang="0">
                    <a:pos x="59" y="31"/>
                  </a:cxn>
                  <a:cxn ang="0">
                    <a:pos x="55" y="22"/>
                  </a:cxn>
                  <a:cxn ang="0">
                    <a:pos x="49" y="16"/>
                  </a:cxn>
                  <a:cxn ang="0">
                    <a:pos x="40" y="12"/>
                  </a:cxn>
                  <a:cxn ang="0">
                    <a:pos x="36" y="12"/>
                  </a:cxn>
                  <a:cxn ang="0">
                    <a:pos x="27" y="13"/>
                  </a:cxn>
                  <a:cxn ang="0">
                    <a:pos x="19" y="19"/>
                  </a:cxn>
                  <a:cxn ang="0">
                    <a:pos x="13" y="26"/>
                  </a:cxn>
                  <a:cxn ang="0">
                    <a:pos x="12" y="37"/>
                  </a:cxn>
                  <a:cxn ang="0">
                    <a:pos x="12" y="41"/>
                  </a:cxn>
                  <a:cxn ang="0">
                    <a:pos x="19" y="53"/>
                  </a:cxn>
                  <a:cxn ang="0">
                    <a:pos x="27" y="59"/>
                  </a:cxn>
                  <a:cxn ang="0">
                    <a:pos x="36" y="60"/>
                  </a:cxn>
                  <a:cxn ang="0">
                    <a:pos x="40" y="60"/>
                  </a:cxn>
                  <a:cxn ang="0">
                    <a:pos x="49" y="56"/>
                  </a:cxn>
                  <a:cxn ang="0">
                    <a:pos x="58" y="45"/>
                  </a:cxn>
                  <a:cxn ang="0">
                    <a:pos x="59" y="37"/>
                  </a:cxn>
                </a:cxnLst>
                <a:rect l="0" t="0" r="r" b="b"/>
                <a:pathLst>
                  <a:path w="72" h="72">
                    <a:moveTo>
                      <a:pt x="72" y="70"/>
                    </a:moveTo>
                    <a:lnTo>
                      <a:pt x="61" y="70"/>
                    </a:lnTo>
                    <a:lnTo>
                      <a:pt x="61" y="60"/>
                    </a:lnTo>
                    <a:lnTo>
                      <a:pt x="61" y="60"/>
                    </a:lnTo>
                    <a:lnTo>
                      <a:pt x="56" y="64"/>
                    </a:lnTo>
                    <a:lnTo>
                      <a:pt x="53" y="67"/>
                    </a:lnTo>
                    <a:lnTo>
                      <a:pt x="53" y="67"/>
                    </a:lnTo>
                    <a:lnTo>
                      <a:pt x="44" y="70"/>
                    </a:lnTo>
                    <a:lnTo>
                      <a:pt x="34" y="72"/>
                    </a:lnTo>
                    <a:lnTo>
                      <a:pt x="34" y="72"/>
                    </a:lnTo>
                    <a:lnTo>
                      <a:pt x="27" y="72"/>
                    </a:lnTo>
                    <a:lnTo>
                      <a:pt x="21" y="69"/>
                    </a:lnTo>
                    <a:lnTo>
                      <a:pt x="15" y="66"/>
                    </a:lnTo>
                    <a:lnTo>
                      <a:pt x="9" y="62"/>
                    </a:lnTo>
                    <a:lnTo>
                      <a:pt x="5" y="56"/>
                    </a:lnTo>
                    <a:lnTo>
                      <a:pt x="2" y="50"/>
                    </a:lnTo>
                    <a:lnTo>
                      <a:pt x="0" y="44"/>
                    </a:lnTo>
                    <a:lnTo>
                      <a:pt x="0" y="37"/>
                    </a:lnTo>
                    <a:lnTo>
                      <a:pt x="0" y="37"/>
                    </a:lnTo>
                    <a:lnTo>
                      <a:pt x="0" y="29"/>
                    </a:lnTo>
                    <a:lnTo>
                      <a:pt x="2" y="22"/>
                    </a:lnTo>
                    <a:lnTo>
                      <a:pt x="6" y="16"/>
                    </a:lnTo>
                    <a:lnTo>
                      <a:pt x="9" y="10"/>
                    </a:lnTo>
                    <a:lnTo>
                      <a:pt x="15" y="6"/>
                    </a:lnTo>
                    <a:lnTo>
                      <a:pt x="21" y="3"/>
                    </a:lnTo>
                    <a:lnTo>
                      <a:pt x="28" y="1"/>
                    </a:lnTo>
                    <a:lnTo>
                      <a:pt x="36" y="0"/>
                    </a:lnTo>
                    <a:lnTo>
                      <a:pt x="36" y="0"/>
                    </a:lnTo>
                    <a:lnTo>
                      <a:pt x="43" y="1"/>
                    </a:lnTo>
                    <a:lnTo>
                      <a:pt x="50" y="3"/>
                    </a:lnTo>
                    <a:lnTo>
                      <a:pt x="56" y="7"/>
                    </a:lnTo>
                    <a:lnTo>
                      <a:pt x="61" y="12"/>
                    </a:lnTo>
                    <a:lnTo>
                      <a:pt x="61" y="1"/>
                    </a:lnTo>
                    <a:lnTo>
                      <a:pt x="72" y="1"/>
                    </a:lnTo>
                    <a:lnTo>
                      <a:pt x="72" y="70"/>
                    </a:lnTo>
                    <a:close/>
                    <a:moveTo>
                      <a:pt x="59" y="37"/>
                    </a:moveTo>
                    <a:lnTo>
                      <a:pt x="59" y="37"/>
                    </a:lnTo>
                    <a:lnTo>
                      <a:pt x="59" y="31"/>
                    </a:lnTo>
                    <a:lnTo>
                      <a:pt x="58" y="26"/>
                    </a:lnTo>
                    <a:lnTo>
                      <a:pt x="55" y="22"/>
                    </a:lnTo>
                    <a:lnTo>
                      <a:pt x="52" y="19"/>
                    </a:lnTo>
                    <a:lnTo>
                      <a:pt x="49" y="16"/>
                    </a:lnTo>
                    <a:lnTo>
                      <a:pt x="44" y="13"/>
                    </a:lnTo>
                    <a:lnTo>
                      <a:pt x="40" y="12"/>
                    </a:lnTo>
                    <a:lnTo>
                      <a:pt x="36" y="12"/>
                    </a:lnTo>
                    <a:lnTo>
                      <a:pt x="36" y="12"/>
                    </a:lnTo>
                    <a:lnTo>
                      <a:pt x="31" y="12"/>
                    </a:lnTo>
                    <a:lnTo>
                      <a:pt x="27" y="13"/>
                    </a:lnTo>
                    <a:lnTo>
                      <a:pt x="22" y="16"/>
                    </a:lnTo>
                    <a:lnTo>
                      <a:pt x="19" y="19"/>
                    </a:lnTo>
                    <a:lnTo>
                      <a:pt x="16" y="22"/>
                    </a:lnTo>
                    <a:lnTo>
                      <a:pt x="13" y="26"/>
                    </a:lnTo>
                    <a:lnTo>
                      <a:pt x="12" y="31"/>
                    </a:lnTo>
                    <a:lnTo>
                      <a:pt x="12" y="37"/>
                    </a:lnTo>
                    <a:lnTo>
                      <a:pt x="12" y="37"/>
                    </a:lnTo>
                    <a:lnTo>
                      <a:pt x="12" y="41"/>
                    </a:lnTo>
                    <a:lnTo>
                      <a:pt x="13" y="45"/>
                    </a:lnTo>
                    <a:lnTo>
                      <a:pt x="19" y="53"/>
                    </a:lnTo>
                    <a:lnTo>
                      <a:pt x="22" y="56"/>
                    </a:lnTo>
                    <a:lnTo>
                      <a:pt x="27" y="59"/>
                    </a:lnTo>
                    <a:lnTo>
                      <a:pt x="31" y="60"/>
                    </a:lnTo>
                    <a:lnTo>
                      <a:pt x="36" y="60"/>
                    </a:lnTo>
                    <a:lnTo>
                      <a:pt x="36" y="60"/>
                    </a:lnTo>
                    <a:lnTo>
                      <a:pt x="40" y="60"/>
                    </a:lnTo>
                    <a:lnTo>
                      <a:pt x="44" y="59"/>
                    </a:lnTo>
                    <a:lnTo>
                      <a:pt x="49" y="56"/>
                    </a:lnTo>
                    <a:lnTo>
                      <a:pt x="52" y="53"/>
                    </a:lnTo>
                    <a:lnTo>
                      <a:pt x="58" y="45"/>
                    </a:lnTo>
                    <a:lnTo>
                      <a:pt x="59" y="41"/>
                    </a:lnTo>
                    <a:lnTo>
                      <a:pt x="59" y="37"/>
                    </a:lnTo>
                    <a:lnTo>
                      <a:pt x="59" y="37"/>
                    </a:lnTo>
                    <a:close/>
                  </a:path>
                </a:pathLst>
              </a:custGeom>
              <a:solidFill>
                <a:srgbClr val="FFFFFF"/>
              </a:solidFill>
              <a:ln w="9525">
                <a:noFill/>
                <a:round/>
                <a:headEnd/>
                <a:tailEnd/>
              </a:ln>
            </p:spPr>
            <p:txBody>
              <a:bodyPr/>
              <a:lstStyle/>
              <a:p>
                <a:endParaRPr lang="en-US" dirty="0"/>
              </a:p>
            </p:txBody>
          </p:sp>
          <p:sp>
            <p:nvSpPr>
              <p:cNvPr id="440359" name="Freeform 39"/>
              <p:cNvSpPr>
                <a:spLocks/>
              </p:cNvSpPr>
              <p:nvPr/>
            </p:nvSpPr>
            <p:spPr bwMode="auto">
              <a:xfrm>
                <a:off x="315" y="3593"/>
                <a:ext cx="15" cy="45"/>
              </a:xfrm>
              <a:custGeom>
                <a:avLst/>
                <a:gdLst/>
                <a:ahLst/>
                <a:cxnLst>
                  <a:cxn ang="0">
                    <a:pos x="19" y="91"/>
                  </a:cxn>
                  <a:cxn ang="0">
                    <a:pos x="6" y="91"/>
                  </a:cxn>
                  <a:cxn ang="0">
                    <a:pos x="6" y="34"/>
                  </a:cxn>
                  <a:cxn ang="0">
                    <a:pos x="0" y="34"/>
                  </a:cxn>
                  <a:cxn ang="0">
                    <a:pos x="0" y="22"/>
                  </a:cxn>
                  <a:cxn ang="0">
                    <a:pos x="6" y="22"/>
                  </a:cxn>
                  <a:cxn ang="0">
                    <a:pos x="6" y="19"/>
                  </a:cxn>
                  <a:cxn ang="0">
                    <a:pos x="6" y="19"/>
                  </a:cxn>
                  <a:cxn ang="0">
                    <a:pos x="6" y="15"/>
                  </a:cxn>
                  <a:cxn ang="0">
                    <a:pos x="8" y="12"/>
                  </a:cxn>
                  <a:cxn ang="0">
                    <a:pos x="10" y="7"/>
                  </a:cxn>
                  <a:cxn ang="0">
                    <a:pos x="13" y="5"/>
                  </a:cxn>
                  <a:cxn ang="0">
                    <a:pos x="13" y="5"/>
                  </a:cxn>
                  <a:cxn ang="0">
                    <a:pos x="19" y="2"/>
                  </a:cxn>
                  <a:cxn ang="0">
                    <a:pos x="30" y="0"/>
                  </a:cxn>
                  <a:cxn ang="0">
                    <a:pos x="31" y="0"/>
                  </a:cxn>
                  <a:cxn ang="0">
                    <a:pos x="31" y="10"/>
                  </a:cxn>
                  <a:cxn ang="0">
                    <a:pos x="30" y="10"/>
                  </a:cxn>
                  <a:cxn ang="0">
                    <a:pos x="30" y="10"/>
                  </a:cxn>
                  <a:cxn ang="0">
                    <a:pos x="25" y="12"/>
                  </a:cxn>
                  <a:cxn ang="0">
                    <a:pos x="21" y="13"/>
                  </a:cxn>
                  <a:cxn ang="0">
                    <a:pos x="19" y="16"/>
                  </a:cxn>
                  <a:cxn ang="0">
                    <a:pos x="19" y="19"/>
                  </a:cxn>
                  <a:cxn ang="0">
                    <a:pos x="19" y="22"/>
                  </a:cxn>
                  <a:cxn ang="0">
                    <a:pos x="31" y="22"/>
                  </a:cxn>
                  <a:cxn ang="0">
                    <a:pos x="31" y="34"/>
                  </a:cxn>
                  <a:cxn ang="0">
                    <a:pos x="19" y="34"/>
                  </a:cxn>
                  <a:cxn ang="0">
                    <a:pos x="19" y="91"/>
                  </a:cxn>
                </a:cxnLst>
                <a:rect l="0" t="0" r="r" b="b"/>
                <a:pathLst>
                  <a:path w="31" h="91">
                    <a:moveTo>
                      <a:pt x="19" y="91"/>
                    </a:moveTo>
                    <a:lnTo>
                      <a:pt x="6" y="91"/>
                    </a:lnTo>
                    <a:lnTo>
                      <a:pt x="6" y="34"/>
                    </a:lnTo>
                    <a:lnTo>
                      <a:pt x="0" y="34"/>
                    </a:lnTo>
                    <a:lnTo>
                      <a:pt x="0" y="22"/>
                    </a:lnTo>
                    <a:lnTo>
                      <a:pt x="6" y="22"/>
                    </a:lnTo>
                    <a:lnTo>
                      <a:pt x="6" y="19"/>
                    </a:lnTo>
                    <a:lnTo>
                      <a:pt x="6" y="19"/>
                    </a:lnTo>
                    <a:lnTo>
                      <a:pt x="6" y="15"/>
                    </a:lnTo>
                    <a:lnTo>
                      <a:pt x="8" y="12"/>
                    </a:lnTo>
                    <a:lnTo>
                      <a:pt x="10" y="7"/>
                    </a:lnTo>
                    <a:lnTo>
                      <a:pt x="13" y="5"/>
                    </a:lnTo>
                    <a:lnTo>
                      <a:pt x="13" y="5"/>
                    </a:lnTo>
                    <a:lnTo>
                      <a:pt x="19" y="2"/>
                    </a:lnTo>
                    <a:lnTo>
                      <a:pt x="30" y="0"/>
                    </a:lnTo>
                    <a:lnTo>
                      <a:pt x="31" y="0"/>
                    </a:lnTo>
                    <a:lnTo>
                      <a:pt x="31" y="10"/>
                    </a:lnTo>
                    <a:lnTo>
                      <a:pt x="30" y="10"/>
                    </a:lnTo>
                    <a:lnTo>
                      <a:pt x="30" y="10"/>
                    </a:lnTo>
                    <a:lnTo>
                      <a:pt x="25" y="12"/>
                    </a:lnTo>
                    <a:lnTo>
                      <a:pt x="21" y="13"/>
                    </a:lnTo>
                    <a:lnTo>
                      <a:pt x="19" y="16"/>
                    </a:lnTo>
                    <a:lnTo>
                      <a:pt x="19" y="19"/>
                    </a:lnTo>
                    <a:lnTo>
                      <a:pt x="19" y="22"/>
                    </a:lnTo>
                    <a:lnTo>
                      <a:pt x="31" y="22"/>
                    </a:lnTo>
                    <a:lnTo>
                      <a:pt x="31" y="34"/>
                    </a:lnTo>
                    <a:lnTo>
                      <a:pt x="19" y="34"/>
                    </a:lnTo>
                    <a:lnTo>
                      <a:pt x="19" y="91"/>
                    </a:lnTo>
                    <a:close/>
                  </a:path>
                </a:pathLst>
              </a:custGeom>
              <a:solidFill>
                <a:srgbClr val="FFFFFF"/>
              </a:solidFill>
              <a:ln w="9525">
                <a:noFill/>
                <a:round/>
                <a:headEnd/>
                <a:tailEnd/>
              </a:ln>
            </p:spPr>
            <p:txBody>
              <a:bodyPr/>
              <a:lstStyle/>
              <a:p>
                <a:endParaRPr lang="en-US" dirty="0"/>
              </a:p>
            </p:txBody>
          </p:sp>
          <p:sp>
            <p:nvSpPr>
              <p:cNvPr id="440360" name="Freeform 40"/>
              <p:cNvSpPr>
                <a:spLocks noEditPoints="1"/>
              </p:cNvSpPr>
              <p:nvPr/>
            </p:nvSpPr>
            <p:spPr bwMode="auto">
              <a:xfrm>
                <a:off x="333" y="3603"/>
                <a:ext cx="34" cy="36"/>
              </a:xfrm>
              <a:custGeom>
                <a:avLst/>
                <a:gdLst/>
                <a:ahLst/>
                <a:cxnLst>
                  <a:cxn ang="0">
                    <a:pos x="66" y="48"/>
                  </a:cxn>
                  <a:cxn ang="0">
                    <a:pos x="66" y="48"/>
                  </a:cxn>
                  <a:cxn ang="0">
                    <a:pos x="62" y="59"/>
                  </a:cxn>
                  <a:cxn ang="0">
                    <a:pos x="54" y="66"/>
                  </a:cxn>
                  <a:cxn ang="0">
                    <a:pos x="44" y="70"/>
                  </a:cxn>
                  <a:cxn ang="0">
                    <a:pos x="34" y="72"/>
                  </a:cxn>
                  <a:cxn ang="0">
                    <a:pos x="34" y="72"/>
                  </a:cxn>
                  <a:cxn ang="0">
                    <a:pos x="26" y="72"/>
                  </a:cxn>
                  <a:cxn ang="0">
                    <a:pos x="21" y="69"/>
                  </a:cxn>
                  <a:cxn ang="0">
                    <a:pos x="15" y="66"/>
                  </a:cxn>
                  <a:cxn ang="0">
                    <a:pos x="9" y="62"/>
                  </a:cxn>
                  <a:cxn ang="0">
                    <a:pos x="6" y="56"/>
                  </a:cxn>
                  <a:cxn ang="0">
                    <a:pos x="1" y="50"/>
                  </a:cxn>
                  <a:cxn ang="0">
                    <a:pos x="0" y="42"/>
                  </a:cxn>
                  <a:cxn ang="0">
                    <a:pos x="0" y="35"/>
                  </a:cxn>
                  <a:cxn ang="0">
                    <a:pos x="0" y="35"/>
                  </a:cxn>
                  <a:cxn ang="0">
                    <a:pos x="0" y="28"/>
                  </a:cxn>
                  <a:cxn ang="0">
                    <a:pos x="1" y="22"/>
                  </a:cxn>
                  <a:cxn ang="0">
                    <a:pos x="6" y="16"/>
                  </a:cxn>
                  <a:cxn ang="0">
                    <a:pos x="9" y="10"/>
                  </a:cxn>
                  <a:cxn ang="0">
                    <a:pos x="15" y="6"/>
                  </a:cxn>
                  <a:cxn ang="0">
                    <a:pos x="21" y="3"/>
                  </a:cxn>
                  <a:cxn ang="0">
                    <a:pos x="28" y="0"/>
                  </a:cxn>
                  <a:cxn ang="0">
                    <a:pos x="34" y="0"/>
                  </a:cxn>
                  <a:cxn ang="0">
                    <a:pos x="34" y="0"/>
                  </a:cxn>
                  <a:cxn ang="0">
                    <a:pos x="41" y="0"/>
                  </a:cxn>
                  <a:cxn ang="0">
                    <a:pos x="47" y="3"/>
                  </a:cxn>
                  <a:cxn ang="0">
                    <a:pos x="53" y="6"/>
                  </a:cxn>
                  <a:cxn ang="0">
                    <a:pos x="59" y="10"/>
                  </a:cxn>
                  <a:cxn ang="0">
                    <a:pos x="63" y="14"/>
                  </a:cxn>
                  <a:cxn ang="0">
                    <a:pos x="66" y="22"/>
                  </a:cxn>
                  <a:cxn ang="0">
                    <a:pos x="68" y="28"/>
                  </a:cxn>
                  <a:cxn ang="0">
                    <a:pos x="69" y="35"/>
                  </a:cxn>
                  <a:cxn ang="0">
                    <a:pos x="69" y="35"/>
                  </a:cxn>
                  <a:cxn ang="0">
                    <a:pos x="69" y="41"/>
                  </a:cxn>
                  <a:cxn ang="0">
                    <a:pos x="12" y="41"/>
                  </a:cxn>
                  <a:cxn ang="0">
                    <a:pos x="12" y="41"/>
                  </a:cxn>
                  <a:cxn ang="0">
                    <a:pos x="15" y="50"/>
                  </a:cxn>
                  <a:cxn ang="0">
                    <a:pos x="21" y="56"/>
                  </a:cxn>
                  <a:cxn ang="0">
                    <a:pos x="26" y="59"/>
                  </a:cxn>
                  <a:cxn ang="0">
                    <a:pos x="35" y="60"/>
                  </a:cxn>
                  <a:cxn ang="0">
                    <a:pos x="35" y="60"/>
                  </a:cxn>
                  <a:cxn ang="0">
                    <a:pos x="40" y="60"/>
                  </a:cxn>
                  <a:cxn ang="0">
                    <a:pos x="46" y="57"/>
                  </a:cxn>
                  <a:cxn ang="0">
                    <a:pos x="50" y="54"/>
                  </a:cxn>
                  <a:cxn ang="0">
                    <a:pos x="54" y="48"/>
                  </a:cxn>
                  <a:cxn ang="0">
                    <a:pos x="66" y="48"/>
                  </a:cxn>
                  <a:cxn ang="0">
                    <a:pos x="12" y="32"/>
                  </a:cxn>
                  <a:cxn ang="0">
                    <a:pos x="56" y="32"/>
                  </a:cxn>
                  <a:cxn ang="0">
                    <a:pos x="56" y="32"/>
                  </a:cxn>
                  <a:cxn ang="0">
                    <a:pos x="54" y="23"/>
                  </a:cxn>
                  <a:cxn ang="0">
                    <a:pos x="50" y="17"/>
                  </a:cxn>
                  <a:cxn ang="0">
                    <a:pos x="43" y="13"/>
                  </a:cxn>
                  <a:cxn ang="0">
                    <a:pos x="34" y="12"/>
                  </a:cxn>
                  <a:cxn ang="0">
                    <a:pos x="34" y="12"/>
                  </a:cxn>
                  <a:cxn ang="0">
                    <a:pos x="29" y="12"/>
                  </a:cxn>
                  <a:cxn ang="0">
                    <a:pos x="25" y="13"/>
                  </a:cxn>
                  <a:cxn ang="0">
                    <a:pos x="21" y="16"/>
                  </a:cxn>
                  <a:cxn ang="0">
                    <a:pos x="18" y="19"/>
                  </a:cxn>
                  <a:cxn ang="0">
                    <a:pos x="18" y="19"/>
                  </a:cxn>
                  <a:cxn ang="0">
                    <a:pos x="13" y="23"/>
                  </a:cxn>
                  <a:cxn ang="0">
                    <a:pos x="12" y="32"/>
                  </a:cxn>
                  <a:cxn ang="0">
                    <a:pos x="12" y="32"/>
                  </a:cxn>
                </a:cxnLst>
                <a:rect l="0" t="0" r="r" b="b"/>
                <a:pathLst>
                  <a:path w="69" h="72">
                    <a:moveTo>
                      <a:pt x="66" y="48"/>
                    </a:moveTo>
                    <a:lnTo>
                      <a:pt x="66" y="48"/>
                    </a:lnTo>
                    <a:lnTo>
                      <a:pt x="62" y="59"/>
                    </a:lnTo>
                    <a:lnTo>
                      <a:pt x="54" y="66"/>
                    </a:lnTo>
                    <a:lnTo>
                      <a:pt x="44" y="70"/>
                    </a:lnTo>
                    <a:lnTo>
                      <a:pt x="34" y="72"/>
                    </a:lnTo>
                    <a:lnTo>
                      <a:pt x="34" y="72"/>
                    </a:lnTo>
                    <a:lnTo>
                      <a:pt x="26" y="72"/>
                    </a:lnTo>
                    <a:lnTo>
                      <a:pt x="21" y="69"/>
                    </a:lnTo>
                    <a:lnTo>
                      <a:pt x="15" y="66"/>
                    </a:lnTo>
                    <a:lnTo>
                      <a:pt x="9" y="62"/>
                    </a:lnTo>
                    <a:lnTo>
                      <a:pt x="6" y="56"/>
                    </a:lnTo>
                    <a:lnTo>
                      <a:pt x="1" y="50"/>
                    </a:lnTo>
                    <a:lnTo>
                      <a:pt x="0" y="42"/>
                    </a:lnTo>
                    <a:lnTo>
                      <a:pt x="0" y="35"/>
                    </a:lnTo>
                    <a:lnTo>
                      <a:pt x="0" y="35"/>
                    </a:lnTo>
                    <a:lnTo>
                      <a:pt x="0" y="28"/>
                    </a:lnTo>
                    <a:lnTo>
                      <a:pt x="1" y="22"/>
                    </a:lnTo>
                    <a:lnTo>
                      <a:pt x="6" y="16"/>
                    </a:lnTo>
                    <a:lnTo>
                      <a:pt x="9" y="10"/>
                    </a:lnTo>
                    <a:lnTo>
                      <a:pt x="15" y="6"/>
                    </a:lnTo>
                    <a:lnTo>
                      <a:pt x="21" y="3"/>
                    </a:lnTo>
                    <a:lnTo>
                      <a:pt x="28" y="0"/>
                    </a:lnTo>
                    <a:lnTo>
                      <a:pt x="34" y="0"/>
                    </a:lnTo>
                    <a:lnTo>
                      <a:pt x="34" y="0"/>
                    </a:lnTo>
                    <a:lnTo>
                      <a:pt x="41" y="0"/>
                    </a:lnTo>
                    <a:lnTo>
                      <a:pt x="47" y="3"/>
                    </a:lnTo>
                    <a:lnTo>
                      <a:pt x="53" y="6"/>
                    </a:lnTo>
                    <a:lnTo>
                      <a:pt x="59" y="10"/>
                    </a:lnTo>
                    <a:lnTo>
                      <a:pt x="63" y="14"/>
                    </a:lnTo>
                    <a:lnTo>
                      <a:pt x="66" y="22"/>
                    </a:lnTo>
                    <a:lnTo>
                      <a:pt x="68" y="28"/>
                    </a:lnTo>
                    <a:lnTo>
                      <a:pt x="69" y="35"/>
                    </a:lnTo>
                    <a:lnTo>
                      <a:pt x="69" y="35"/>
                    </a:lnTo>
                    <a:lnTo>
                      <a:pt x="69" y="41"/>
                    </a:lnTo>
                    <a:lnTo>
                      <a:pt x="12" y="41"/>
                    </a:lnTo>
                    <a:lnTo>
                      <a:pt x="12" y="41"/>
                    </a:lnTo>
                    <a:lnTo>
                      <a:pt x="15" y="50"/>
                    </a:lnTo>
                    <a:lnTo>
                      <a:pt x="21" y="56"/>
                    </a:lnTo>
                    <a:lnTo>
                      <a:pt x="26" y="59"/>
                    </a:lnTo>
                    <a:lnTo>
                      <a:pt x="35" y="60"/>
                    </a:lnTo>
                    <a:lnTo>
                      <a:pt x="35" y="60"/>
                    </a:lnTo>
                    <a:lnTo>
                      <a:pt x="40" y="60"/>
                    </a:lnTo>
                    <a:lnTo>
                      <a:pt x="46" y="57"/>
                    </a:lnTo>
                    <a:lnTo>
                      <a:pt x="50" y="54"/>
                    </a:lnTo>
                    <a:lnTo>
                      <a:pt x="54" y="48"/>
                    </a:lnTo>
                    <a:lnTo>
                      <a:pt x="66" y="48"/>
                    </a:lnTo>
                    <a:close/>
                    <a:moveTo>
                      <a:pt x="12" y="32"/>
                    </a:moveTo>
                    <a:lnTo>
                      <a:pt x="56" y="32"/>
                    </a:lnTo>
                    <a:lnTo>
                      <a:pt x="56" y="32"/>
                    </a:lnTo>
                    <a:lnTo>
                      <a:pt x="54" y="23"/>
                    </a:lnTo>
                    <a:lnTo>
                      <a:pt x="50" y="17"/>
                    </a:lnTo>
                    <a:lnTo>
                      <a:pt x="43" y="13"/>
                    </a:lnTo>
                    <a:lnTo>
                      <a:pt x="34" y="12"/>
                    </a:lnTo>
                    <a:lnTo>
                      <a:pt x="34" y="12"/>
                    </a:lnTo>
                    <a:lnTo>
                      <a:pt x="29" y="12"/>
                    </a:lnTo>
                    <a:lnTo>
                      <a:pt x="25" y="13"/>
                    </a:lnTo>
                    <a:lnTo>
                      <a:pt x="21" y="16"/>
                    </a:lnTo>
                    <a:lnTo>
                      <a:pt x="18" y="19"/>
                    </a:lnTo>
                    <a:lnTo>
                      <a:pt x="18" y="19"/>
                    </a:lnTo>
                    <a:lnTo>
                      <a:pt x="13" y="23"/>
                    </a:lnTo>
                    <a:lnTo>
                      <a:pt x="12" y="32"/>
                    </a:lnTo>
                    <a:lnTo>
                      <a:pt x="12" y="32"/>
                    </a:lnTo>
                    <a:close/>
                  </a:path>
                </a:pathLst>
              </a:custGeom>
              <a:solidFill>
                <a:srgbClr val="FFFFFF"/>
              </a:solidFill>
              <a:ln w="9525">
                <a:noFill/>
                <a:round/>
                <a:headEnd/>
                <a:tailEnd/>
              </a:ln>
            </p:spPr>
            <p:txBody>
              <a:bodyPr/>
              <a:lstStyle/>
              <a:p>
                <a:endParaRPr lang="en-US" dirty="0"/>
              </a:p>
            </p:txBody>
          </p:sp>
          <p:sp>
            <p:nvSpPr>
              <p:cNvPr id="440361" name="Freeform 41"/>
              <p:cNvSpPr>
                <a:spLocks/>
              </p:cNvSpPr>
              <p:nvPr/>
            </p:nvSpPr>
            <p:spPr bwMode="auto">
              <a:xfrm>
                <a:off x="370" y="3593"/>
                <a:ext cx="16" cy="45"/>
              </a:xfrm>
              <a:custGeom>
                <a:avLst/>
                <a:gdLst/>
                <a:ahLst/>
                <a:cxnLst>
                  <a:cxn ang="0">
                    <a:pos x="22" y="34"/>
                  </a:cxn>
                  <a:cxn ang="0">
                    <a:pos x="22" y="91"/>
                  </a:cxn>
                  <a:cxn ang="0">
                    <a:pos x="10" y="91"/>
                  </a:cxn>
                  <a:cxn ang="0">
                    <a:pos x="10" y="34"/>
                  </a:cxn>
                  <a:cxn ang="0">
                    <a:pos x="0" y="34"/>
                  </a:cxn>
                  <a:cxn ang="0">
                    <a:pos x="0" y="22"/>
                  </a:cxn>
                  <a:cxn ang="0">
                    <a:pos x="10" y="22"/>
                  </a:cxn>
                  <a:cxn ang="0">
                    <a:pos x="10" y="0"/>
                  </a:cxn>
                  <a:cxn ang="0">
                    <a:pos x="22" y="0"/>
                  </a:cxn>
                  <a:cxn ang="0">
                    <a:pos x="22" y="22"/>
                  </a:cxn>
                  <a:cxn ang="0">
                    <a:pos x="33" y="22"/>
                  </a:cxn>
                  <a:cxn ang="0">
                    <a:pos x="33" y="34"/>
                  </a:cxn>
                  <a:cxn ang="0">
                    <a:pos x="22" y="34"/>
                  </a:cxn>
                </a:cxnLst>
                <a:rect l="0" t="0" r="r" b="b"/>
                <a:pathLst>
                  <a:path w="33" h="91">
                    <a:moveTo>
                      <a:pt x="22" y="34"/>
                    </a:moveTo>
                    <a:lnTo>
                      <a:pt x="22" y="91"/>
                    </a:lnTo>
                    <a:lnTo>
                      <a:pt x="10" y="91"/>
                    </a:lnTo>
                    <a:lnTo>
                      <a:pt x="10" y="34"/>
                    </a:lnTo>
                    <a:lnTo>
                      <a:pt x="0" y="34"/>
                    </a:lnTo>
                    <a:lnTo>
                      <a:pt x="0" y="22"/>
                    </a:lnTo>
                    <a:lnTo>
                      <a:pt x="10" y="22"/>
                    </a:lnTo>
                    <a:lnTo>
                      <a:pt x="10" y="0"/>
                    </a:lnTo>
                    <a:lnTo>
                      <a:pt x="22" y="0"/>
                    </a:lnTo>
                    <a:lnTo>
                      <a:pt x="22" y="22"/>
                    </a:lnTo>
                    <a:lnTo>
                      <a:pt x="33" y="22"/>
                    </a:lnTo>
                    <a:lnTo>
                      <a:pt x="33" y="34"/>
                    </a:lnTo>
                    <a:lnTo>
                      <a:pt x="22" y="34"/>
                    </a:lnTo>
                    <a:close/>
                  </a:path>
                </a:pathLst>
              </a:custGeom>
              <a:solidFill>
                <a:srgbClr val="FFFFFF"/>
              </a:solidFill>
              <a:ln w="9525">
                <a:noFill/>
                <a:round/>
                <a:headEnd/>
                <a:tailEnd/>
              </a:ln>
            </p:spPr>
            <p:txBody>
              <a:bodyPr/>
              <a:lstStyle/>
              <a:p>
                <a:endParaRPr lang="en-US" dirty="0"/>
              </a:p>
            </p:txBody>
          </p:sp>
          <p:sp>
            <p:nvSpPr>
              <p:cNvPr id="440362" name="Freeform 42"/>
              <p:cNvSpPr>
                <a:spLocks/>
              </p:cNvSpPr>
              <p:nvPr/>
            </p:nvSpPr>
            <p:spPr bwMode="auto">
              <a:xfrm>
                <a:off x="387" y="3604"/>
                <a:ext cx="34" cy="45"/>
              </a:xfrm>
              <a:custGeom>
                <a:avLst/>
                <a:gdLst/>
                <a:ahLst/>
                <a:cxnLst>
                  <a:cxn ang="0">
                    <a:pos x="68" y="0"/>
                  </a:cxn>
                  <a:cxn ang="0">
                    <a:pos x="31" y="91"/>
                  </a:cxn>
                  <a:cxn ang="0">
                    <a:pos x="18" y="91"/>
                  </a:cxn>
                  <a:cxn ang="0">
                    <a:pos x="28" y="68"/>
                  </a:cxn>
                  <a:cxn ang="0">
                    <a:pos x="0" y="0"/>
                  </a:cxn>
                  <a:cxn ang="0">
                    <a:pos x="13" y="0"/>
                  </a:cxn>
                  <a:cxn ang="0">
                    <a:pos x="34" y="53"/>
                  </a:cxn>
                  <a:cxn ang="0">
                    <a:pos x="54" y="0"/>
                  </a:cxn>
                  <a:cxn ang="0">
                    <a:pos x="68" y="0"/>
                  </a:cxn>
                </a:cxnLst>
                <a:rect l="0" t="0" r="r" b="b"/>
                <a:pathLst>
                  <a:path w="68" h="91">
                    <a:moveTo>
                      <a:pt x="68" y="0"/>
                    </a:moveTo>
                    <a:lnTo>
                      <a:pt x="31" y="91"/>
                    </a:lnTo>
                    <a:lnTo>
                      <a:pt x="18" y="91"/>
                    </a:lnTo>
                    <a:lnTo>
                      <a:pt x="28" y="68"/>
                    </a:lnTo>
                    <a:lnTo>
                      <a:pt x="0" y="0"/>
                    </a:lnTo>
                    <a:lnTo>
                      <a:pt x="13" y="0"/>
                    </a:lnTo>
                    <a:lnTo>
                      <a:pt x="34" y="53"/>
                    </a:lnTo>
                    <a:lnTo>
                      <a:pt x="54" y="0"/>
                    </a:lnTo>
                    <a:lnTo>
                      <a:pt x="68" y="0"/>
                    </a:lnTo>
                    <a:close/>
                  </a:path>
                </a:pathLst>
              </a:custGeom>
              <a:solidFill>
                <a:srgbClr val="FFFFFF"/>
              </a:solidFill>
              <a:ln w="9525">
                <a:noFill/>
                <a:round/>
                <a:headEnd/>
                <a:tailEnd/>
              </a:ln>
            </p:spPr>
            <p:txBody>
              <a:bodyPr/>
              <a:lstStyle/>
              <a:p>
                <a:endParaRPr lang="en-US" dirty="0"/>
              </a:p>
            </p:txBody>
          </p:sp>
          <p:sp>
            <p:nvSpPr>
              <p:cNvPr id="440363" name="Freeform 43"/>
              <p:cNvSpPr>
                <a:spLocks noEditPoints="1"/>
              </p:cNvSpPr>
              <p:nvPr/>
            </p:nvSpPr>
            <p:spPr bwMode="auto">
              <a:xfrm>
                <a:off x="440" y="3603"/>
                <a:ext cx="36" cy="36"/>
              </a:xfrm>
              <a:custGeom>
                <a:avLst/>
                <a:gdLst/>
                <a:ahLst/>
                <a:cxnLst>
                  <a:cxn ang="0">
                    <a:pos x="60" y="70"/>
                  </a:cxn>
                  <a:cxn ang="0">
                    <a:pos x="60" y="60"/>
                  </a:cxn>
                  <a:cxn ang="0">
                    <a:pos x="53" y="67"/>
                  </a:cxn>
                  <a:cxn ang="0">
                    <a:pos x="45" y="70"/>
                  </a:cxn>
                  <a:cxn ang="0">
                    <a:pos x="35" y="72"/>
                  </a:cxn>
                  <a:cxn ang="0">
                    <a:pos x="22" y="69"/>
                  </a:cxn>
                  <a:cxn ang="0">
                    <a:pos x="10" y="62"/>
                  </a:cxn>
                  <a:cxn ang="0">
                    <a:pos x="3" y="50"/>
                  </a:cxn>
                  <a:cxn ang="0">
                    <a:pos x="0" y="37"/>
                  </a:cxn>
                  <a:cxn ang="0">
                    <a:pos x="1" y="29"/>
                  </a:cxn>
                  <a:cxn ang="0">
                    <a:pos x="6" y="16"/>
                  </a:cxn>
                  <a:cxn ang="0">
                    <a:pos x="16" y="6"/>
                  </a:cxn>
                  <a:cxn ang="0">
                    <a:pos x="28" y="1"/>
                  </a:cxn>
                  <a:cxn ang="0">
                    <a:pos x="35" y="0"/>
                  </a:cxn>
                  <a:cxn ang="0">
                    <a:pos x="50" y="3"/>
                  </a:cxn>
                  <a:cxn ang="0">
                    <a:pos x="60" y="12"/>
                  </a:cxn>
                  <a:cxn ang="0">
                    <a:pos x="72" y="1"/>
                  </a:cxn>
                  <a:cxn ang="0">
                    <a:pos x="60" y="37"/>
                  </a:cxn>
                  <a:cxn ang="0">
                    <a:pos x="59" y="31"/>
                  </a:cxn>
                  <a:cxn ang="0">
                    <a:pos x="56" y="22"/>
                  </a:cxn>
                  <a:cxn ang="0">
                    <a:pos x="50" y="16"/>
                  </a:cxn>
                  <a:cxn ang="0">
                    <a:pos x="41" y="12"/>
                  </a:cxn>
                  <a:cxn ang="0">
                    <a:pos x="37" y="12"/>
                  </a:cxn>
                  <a:cxn ang="0">
                    <a:pos x="28" y="13"/>
                  </a:cxn>
                  <a:cxn ang="0">
                    <a:pos x="20" y="19"/>
                  </a:cxn>
                  <a:cxn ang="0">
                    <a:pos x="15" y="26"/>
                  </a:cxn>
                  <a:cxn ang="0">
                    <a:pos x="13" y="37"/>
                  </a:cxn>
                  <a:cxn ang="0">
                    <a:pos x="13" y="41"/>
                  </a:cxn>
                  <a:cxn ang="0">
                    <a:pos x="20" y="53"/>
                  </a:cxn>
                  <a:cxn ang="0">
                    <a:pos x="28" y="59"/>
                  </a:cxn>
                  <a:cxn ang="0">
                    <a:pos x="37" y="60"/>
                  </a:cxn>
                  <a:cxn ang="0">
                    <a:pos x="41" y="60"/>
                  </a:cxn>
                  <a:cxn ang="0">
                    <a:pos x="50" y="56"/>
                  </a:cxn>
                  <a:cxn ang="0">
                    <a:pos x="57" y="45"/>
                  </a:cxn>
                  <a:cxn ang="0">
                    <a:pos x="60" y="37"/>
                  </a:cxn>
                </a:cxnLst>
                <a:rect l="0" t="0" r="r" b="b"/>
                <a:pathLst>
                  <a:path w="72" h="72">
                    <a:moveTo>
                      <a:pt x="72" y="70"/>
                    </a:moveTo>
                    <a:lnTo>
                      <a:pt x="60" y="70"/>
                    </a:lnTo>
                    <a:lnTo>
                      <a:pt x="60" y="60"/>
                    </a:lnTo>
                    <a:lnTo>
                      <a:pt x="60" y="60"/>
                    </a:lnTo>
                    <a:lnTo>
                      <a:pt x="57" y="64"/>
                    </a:lnTo>
                    <a:lnTo>
                      <a:pt x="53" y="67"/>
                    </a:lnTo>
                    <a:lnTo>
                      <a:pt x="53" y="67"/>
                    </a:lnTo>
                    <a:lnTo>
                      <a:pt x="45" y="70"/>
                    </a:lnTo>
                    <a:lnTo>
                      <a:pt x="35" y="72"/>
                    </a:lnTo>
                    <a:lnTo>
                      <a:pt x="35" y="72"/>
                    </a:lnTo>
                    <a:lnTo>
                      <a:pt x="28" y="72"/>
                    </a:lnTo>
                    <a:lnTo>
                      <a:pt x="22" y="69"/>
                    </a:lnTo>
                    <a:lnTo>
                      <a:pt x="16" y="66"/>
                    </a:lnTo>
                    <a:lnTo>
                      <a:pt x="10" y="62"/>
                    </a:lnTo>
                    <a:lnTo>
                      <a:pt x="6" y="56"/>
                    </a:lnTo>
                    <a:lnTo>
                      <a:pt x="3" y="50"/>
                    </a:lnTo>
                    <a:lnTo>
                      <a:pt x="1" y="44"/>
                    </a:lnTo>
                    <a:lnTo>
                      <a:pt x="0" y="37"/>
                    </a:lnTo>
                    <a:lnTo>
                      <a:pt x="0" y="37"/>
                    </a:lnTo>
                    <a:lnTo>
                      <a:pt x="1" y="29"/>
                    </a:lnTo>
                    <a:lnTo>
                      <a:pt x="3" y="22"/>
                    </a:lnTo>
                    <a:lnTo>
                      <a:pt x="6" y="16"/>
                    </a:lnTo>
                    <a:lnTo>
                      <a:pt x="10" y="10"/>
                    </a:lnTo>
                    <a:lnTo>
                      <a:pt x="16" y="6"/>
                    </a:lnTo>
                    <a:lnTo>
                      <a:pt x="22" y="3"/>
                    </a:lnTo>
                    <a:lnTo>
                      <a:pt x="28" y="1"/>
                    </a:lnTo>
                    <a:lnTo>
                      <a:pt x="35" y="0"/>
                    </a:lnTo>
                    <a:lnTo>
                      <a:pt x="35" y="0"/>
                    </a:lnTo>
                    <a:lnTo>
                      <a:pt x="44" y="1"/>
                    </a:lnTo>
                    <a:lnTo>
                      <a:pt x="50" y="3"/>
                    </a:lnTo>
                    <a:lnTo>
                      <a:pt x="56" y="7"/>
                    </a:lnTo>
                    <a:lnTo>
                      <a:pt x="60" y="12"/>
                    </a:lnTo>
                    <a:lnTo>
                      <a:pt x="60" y="1"/>
                    </a:lnTo>
                    <a:lnTo>
                      <a:pt x="72" y="1"/>
                    </a:lnTo>
                    <a:lnTo>
                      <a:pt x="72" y="70"/>
                    </a:lnTo>
                    <a:close/>
                    <a:moveTo>
                      <a:pt x="60" y="37"/>
                    </a:moveTo>
                    <a:lnTo>
                      <a:pt x="60" y="37"/>
                    </a:lnTo>
                    <a:lnTo>
                      <a:pt x="59" y="31"/>
                    </a:lnTo>
                    <a:lnTo>
                      <a:pt x="57" y="26"/>
                    </a:lnTo>
                    <a:lnTo>
                      <a:pt x="56" y="22"/>
                    </a:lnTo>
                    <a:lnTo>
                      <a:pt x="53" y="19"/>
                    </a:lnTo>
                    <a:lnTo>
                      <a:pt x="50" y="16"/>
                    </a:lnTo>
                    <a:lnTo>
                      <a:pt x="45" y="13"/>
                    </a:lnTo>
                    <a:lnTo>
                      <a:pt x="41" y="12"/>
                    </a:lnTo>
                    <a:lnTo>
                      <a:pt x="37" y="12"/>
                    </a:lnTo>
                    <a:lnTo>
                      <a:pt x="37" y="12"/>
                    </a:lnTo>
                    <a:lnTo>
                      <a:pt x="32" y="12"/>
                    </a:lnTo>
                    <a:lnTo>
                      <a:pt x="28" y="13"/>
                    </a:lnTo>
                    <a:lnTo>
                      <a:pt x="23" y="16"/>
                    </a:lnTo>
                    <a:lnTo>
                      <a:pt x="20" y="19"/>
                    </a:lnTo>
                    <a:lnTo>
                      <a:pt x="18" y="22"/>
                    </a:lnTo>
                    <a:lnTo>
                      <a:pt x="15" y="26"/>
                    </a:lnTo>
                    <a:lnTo>
                      <a:pt x="13" y="31"/>
                    </a:lnTo>
                    <a:lnTo>
                      <a:pt x="13" y="37"/>
                    </a:lnTo>
                    <a:lnTo>
                      <a:pt x="13" y="37"/>
                    </a:lnTo>
                    <a:lnTo>
                      <a:pt x="13" y="41"/>
                    </a:lnTo>
                    <a:lnTo>
                      <a:pt x="15" y="45"/>
                    </a:lnTo>
                    <a:lnTo>
                      <a:pt x="20" y="53"/>
                    </a:lnTo>
                    <a:lnTo>
                      <a:pt x="23" y="56"/>
                    </a:lnTo>
                    <a:lnTo>
                      <a:pt x="28" y="59"/>
                    </a:lnTo>
                    <a:lnTo>
                      <a:pt x="32" y="60"/>
                    </a:lnTo>
                    <a:lnTo>
                      <a:pt x="37" y="60"/>
                    </a:lnTo>
                    <a:lnTo>
                      <a:pt x="37" y="60"/>
                    </a:lnTo>
                    <a:lnTo>
                      <a:pt x="41" y="60"/>
                    </a:lnTo>
                    <a:lnTo>
                      <a:pt x="45" y="59"/>
                    </a:lnTo>
                    <a:lnTo>
                      <a:pt x="50" y="56"/>
                    </a:lnTo>
                    <a:lnTo>
                      <a:pt x="53" y="53"/>
                    </a:lnTo>
                    <a:lnTo>
                      <a:pt x="57" y="45"/>
                    </a:lnTo>
                    <a:lnTo>
                      <a:pt x="59" y="41"/>
                    </a:lnTo>
                    <a:lnTo>
                      <a:pt x="60" y="37"/>
                    </a:lnTo>
                    <a:lnTo>
                      <a:pt x="60" y="37"/>
                    </a:lnTo>
                    <a:close/>
                  </a:path>
                </a:pathLst>
              </a:custGeom>
              <a:solidFill>
                <a:srgbClr val="FFFFFF"/>
              </a:solidFill>
              <a:ln w="9525">
                <a:noFill/>
                <a:round/>
                <a:headEnd/>
                <a:tailEnd/>
              </a:ln>
            </p:spPr>
            <p:txBody>
              <a:bodyPr/>
              <a:lstStyle/>
              <a:p>
                <a:endParaRPr lang="en-US" dirty="0"/>
              </a:p>
            </p:txBody>
          </p:sp>
          <p:sp>
            <p:nvSpPr>
              <p:cNvPr id="440364" name="Freeform 44"/>
              <p:cNvSpPr>
                <a:spLocks/>
              </p:cNvSpPr>
              <p:nvPr/>
            </p:nvSpPr>
            <p:spPr bwMode="auto">
              <a:xfrm>
                <a:off x="484" y="3603"/>
                <a:ext cx="31" cy="35"/>
              </a:xfrm>
              <a:custGeom>
                <a:avLst/>
                <a:gdLst/>
                <a:ahLst/>
                <a:cxnLst>
                  <a:cxn ang="0">
                    <a:pos x="61" y="70"/>
                  </a:cxn>
                  <a:cxn ang="0">
                    <a:pos x="49" y="70"/>
                  </a:cxn>
                  <a:cxn ang="0">
                    <a:pos x="49" y="34"/>
                  </a:cxn>
                  <a:cxn ang="0">
                    <a:pos x="49" y="34"/>
                  </a:cxn>
                  <a:cxn ang="0">
                    <a:pos x="47" y="25"/>
                  </a:cxn>
                  <a:cxn ang="0">
                    <a:pos x="46" y="19"/>
                  </a:cxn>
                  <a:cxn ang="0">
                    <a:pos x="46" y="19"/>
                  </a:cxn>
                  <a:cxn ang="0">
                    <a:pos x="43" y="16"/>
                  </a:cxn>
                  <a:cxn ang="0">
                    <a:pos x="40" y="13"/>
                  </a:cxn>
                  <a:cxn ang="0">
                    <a:pos x="36" y="12"/>
                  </a:cxn>
                  <a:cxn ang="0">
                    <a:pos x="31" y="12"/>
                  </a:cxn>
                  <a:cxn ang="0">
                    <a:pos x="31" y="12"/>
                  </a:cxn>
                  <a:cxn ang="0">
                    <a:pos x="24" y="13"/>
                  </a:cxn>
                  <a:cxn ang="0">
                    <a:pos x="18" y="17"/>
                  </a:cxn>
                  <a:cxn ang="0">
                    <a:pos x="15" y="23"/>
                  </a:cxn>
                  <a:cxn ang="0">
                    <a:pos x="13" y="34"/>
                  </a:cxn>
                  <a:cxn ang="0">
                    <a:pos x="13" y="70"/>
                  </a:cxn>
                  <a:cxn ang="0">
                    <a:pos x="0" y="70"/>
                  </a:cxn>
                  <a:cxn ang="0">
                    <a:pos x="0" y="1"/>
                  </a:cxn>
                  <a:cxn ang="0">
                    <a:pos x="12" y="1"/>
                  </a:cxn>
                  <a:cxn ang="0">
                    <a:pos x="12" y="9"/>
                  </a:cxn>
                  <a:cxn ang="0">
                    <a:pos x="12" y="9"/>
                  </a:cxn>
                  <a:cxn ang="0">
                    <a:pos x="16" y="6"/>
                  </a:cxn>
                  <a:cxn ang="0">
                    <a:pos x="21" y="3"/>
                  </a:cxn>
                  <a:cxn ang="0">
                    <a:pos x="27" y="1"/>
                  </a:cxn>
                  <a:cxn ang="0">
                    <a:pos x="33" y="0"/>
                  </a:cxn>
                  <a:cxn ang="0">
                    <a:pos x="33" y="0"/>
                  </a:cxn>
                  <a:cxn ang="0">
                    <a:pos x="38" y="0"/>
                  </a:cxn>
                  <a:cxn ang="0">
                    <a:pos x="44" y="3"/>
                  </a:cxn>
                  <a:cxn ang="0">
                    <a:pos x="49" y="4"/>
                  </a:cxn>
                  <a:cxn ang="0">
                    <a:pos x="53" y="7"/>
                  </a:cxn>
                  <a:cxn ang="0">
                    <a:pos x="56" y="12"/>
                  </a:cxn>
                  <a:cxn ang="0">
                    <a:pos x="59" y="16"/>
                  </a:cxn>
                  <a:cxn ang="0">
                    <a:pos x="61" y="22"/>
                  </a:cxn>
                  <a:cxn ang="0">
                    <a:pos x="61" y="28"/>
                  </a:cxn>
                  <a:cxn ang="0">
                    <a:pos x="61" y="70"/>
                  </a:cxn>
                </a:cxnLst>
                <a:rect l="0" t="0" r="r" b="b"/>
                <a:pathLst>
                  <a:path w="61" h="70">
                    <a:moveTo>
                      <a:pt x="61" y="70"/>
                    </a:moveTo>
                    <a:lnTo>
                      <a:pt x="49" y="70"/>
                    </a:lnTo>
                    <a:lnTo>
                      <a:pt x="49" y="34"/>
                    </a:lnTo>
                    <a:lnTo>
                      <a:pt x="49" y="34"/>
                    </a:lnTo>
                    <a:lnTo>
                      <a:pt x="47" y="25"/>
                    </a:lnTo>
                    <a:lnTo>
                      <a:pt x="46" y="19"/>
                    </a:lnTo>
                    <a:lnTo>
                      <a:pt x="46" y="19"/>
                    </a:lnTo>
                    <a:lnTo>
                      <a:pt x="43" y="16"/>
                    </a:lnTo>
                    <a:lnTo>
                      <a:pt x="40" y="13"/>
                    </a:lnTo>
                    <a:lnTo>
                      <a:pt x="36" y="12"/>
                    </a:lnTo>
                    <a:lnTo>
                      <a:pt x="31" y="12"/>
                    </a:lnTo>
                    <a:lnTo>
                      <a:pt x="31" y="12"/>
                    </a:lnTo>
                    <a:lnTo>
                      <a:pt x="24" y="13"/>
                    </a:lnTo>
                    <a:lnTo>
                      <a:pt x="18" y="17"/>
                    </a:lnTo>
                    <a:lnTo>
                      <a:pt x="15" y="23"/>
                    </a:lnTo>
                    <a:lnTo>
                      <a:pt x="13" y="34"/>
                    </a:lnTo>
                    <a:lnTo>
                      <a:pt x="13" y="70"/>
                    </a:lnTo>
                    <a:lnTo>
                      <a:pt x="0" y="70"/>
                    </a:lnTo>
                    <a:lnTo>
                      <a:pt x="0" y="1"/>
                    </a:lnTo>
                    <a:lnTo>
                      <a:pt x="12" y="1"/>
                    </a:lnTo>
                    <a:lnTo>
                      <a:pt x="12" y="9"/>
                    </a:lnTo>
                    <a:lnTo>
                      <a:pt x="12" y="9"/>
                    </a:lnTo>
                    <a:lnTo>
                      <a:pt x="16" y="6"/>
                    </a:lnTo>
                    <a:lnTo>
                      <a:pt x="21" y="3"/>
                    </a:lnTo>
                    <a:lnTo>
                      <a:pt x="27" y="1"/>
                    </a:lnTo>
                    <a:lnTo>
                      <a:pt x="33" y="0"/>
                    </a:lnTo>
                    <a:lnTo>
                      <a:pt x="33" y="0"/>
                    </a:lnTo>
                    <a:lnTo>
                      <a:pt x="38" y="0"/>
                    </a:lnTo>
                    <a:lnTo>
                      <a:pt x="44" y="3"/>
                    </a:lnTo>
                    <a:lnTo>
                      <a:pt x="49" y="4"/>
                    </a:lnTo>
                    <a:lnTo>
                      <a:pt x="53" y="7"/>
                    </a:lnTo>
                    <a:lnTo>
                      <a:pt x="56" y="12"/>
                    </a:lnTo>
                    <a:lnTo>
                      <a:pt x="59" y="16"/>
                    </a:lnTo>
                    <a:lnTo>
                      <a:pt x="61" y="22"/>
                    </a:lnTo>
                    <a:lnTo>
                      <a:pt x="61" y="28"/>
                    </a:lnTo>
                    <a:lnTo>
                      <a:pt x="61" y="70"/>
                    </a:lnTo>
                    <a:close/>
                  </a:path>
                </a:pathLst>
              </a:custGeom>
              <a:solidFill>
                <a:srgbClr val="FFFFFF"/>
              </a:solidFill>
              <a:ln w="9525">
                <a:noFill/>
                <a:round/>
                <a:headEnd/>
                <a:tailEnd/>
              </a:ln>
            </p:spPr>
            <p:txBody>
              <a:bodyPr/>
              <a:lstStyle/>
              <a:p>
                <a:endParaRPr lang="en-US" dirty="0"/>
              </a:p>
            </p:txBody>
          </p:sp>
          <p:sp>
            <p:nvSpPr>
              <p:cNvPr id="440365" name="Freeform 45"/>
              <p:cNvSpPr>
                <a:spLocks noEditPoints="1"/>
              </p:cNvSpPr>
              <p:nvPr/>
            </p:nvSpPr>
            <p:spPr bwMode="auto">
              <a:xfrm>
                <a:off x="521" y="3593"/>
                <a:ext cx="35" cy="46"/>
              </a:xfrm>
              <a:custGeom>
                <a:avLst/>
                <a:gdLst/>
                <a:ahLst/>
                <a:cxnLst>
                  <a:cxn ang="0">
                    <a:pos x="59" y="91"/>
                  </a:cxn>
                  <a:cxn ang="0">
                    <a:pos x="59" y="81"/>
                  </a:cxn>
                  <a:cxn ang="0">
                    <a:pos x="48" y="90"/>
                  </a:cxn>
                  <a:cxn ang="0">
                    <a:pos x="35" y="93"/>
                  </a:cxn>
                  <a:cxn ang="0">
                    <a:pos x="28" y="93"/>
                  </a:cxn>
                  <a:cxn ang="0">
                    <a:pos x="15" y="87"/>
                  </a:cxn>
                  <a:cxn ang="0">
                    <a:pos x="6" y="77"/>
                  </a:cxn>
                  <a:cxn ang="0">
                    <a:pos x="0" y="63"/>
                  </a:cxn>
                  <a:cxn ang="0">
                    <a:pos x="0" y="56"/>
                  </a:cxn>
                  <a:cxn ang="0">
                    <a:pos x="1" y="43"/>
                  </a:cxn>
                  <a:cxn ang="0">
                    <a:pos x="9" y="31"/>
                  </a:cxn>
                  <a:cxn ang="0">
                    <a:pos x="20" y="24"/>
                  </a:cxn>
                  <a:cxn ang="0">
                    <a:pos x="34" y="21"/>
                  </a:cxn>
                  <a:cxn ang="0">
                    <a:pos x="41" y="22"/>
                  </a:cxn>
                  <a:cxn ang="0">
                    <a:pos x="53" y="28"/>
                  </a:cxn>
                  <a:cxn ang="0">
                    <a:pos x="59" y="0"/>
                  </a:cxn>
                  <a:cxn ang="0">
                    <a:pos x="70" y="91"/>
                  </a:cxn>
                  <a:cxn ang="0">
                    <a:pos x="59" y="56"/>
                  </a:cxn>
                  <a:cxn ang="0">
                    <a:pos x="57" y="47"/>
                  </a:cxn>
                  <a:cxn ang="0">
                    <a:pos x="51" y="40"/>
                  </a:cxn>
                  <a:cxn ang="0">
                    <a:pos x="44" y="34"/>
                  </a:cxn>
                  <a:cxn ang="0">
                    <a:pos x="35" y="33"/>
                  </a:cxn>
                  <a:cxn ang="0">
                    <a:pos x="31" y="33"/>
                  </a:cxn>
                  <a:cxn ang="0">
                    <a:pos x="22" y="37"/>
                  </a:cxn>
                  <a:cxn ang="0">
                    <a:pos x="16" y="43"/>
                  </a:cxn>
                  <a:cxn ang="0">
                    <a:pos x="13" y="52"/>
                  </a:cxn>
                  <a:cxn ang="0">
                    <a:pos x="12" y="56"/>
                  </a:cxn>
                  <a:cxn ang="0">
                    <a:pos x="13" y="66"/>
                  </a:cxn>
                  <a:cxn ang="0">
                    <a:pos x="19" y="74"/>
                  </a:cxn>
                  <a:cxn ang="0">
                    <a:pos x="26" y="80"/>
                  </a:cxn>
                  <a:cxn ang="0">
                    <a:pos x="35" y="81"/>
                  </a:cxn>
                  <a:cxn ang="0">
                    <a:pos x="40" y="81"/>
                  </a:cxn>
                  <a:cxn ang="0">
                    <a:pos x="48" y="77"/>
                  </a:cxn>
                  <a:cxn ang="0">
                    <a:pos x="54" y="71"/>
                  </a:cxn>
                  <a:cxn ang="0">
                    <a:pos x="59" y="60"/>
                  </a:cxn>
                  <a:cxn ang="0">
                    <a:pos x="59" y="56"/>
                  </a:cxn>
                </a:cxnLst>
                <a:rect l="0" t="0" r="r" b="b"/>
                <a:pathLst>
                  <a:path w="70" h="93">
                    <a:moveTo>
                      <a:pt x="70" y="91"/>
                    </a:moveTo>
                    <a:lnTo>
                      <a:pt x="59" y="91"/>
                    </a:lnTo>
                    <a:lnTo>
                      <a:pt x="59" y="81"/>
                    </a:lnTo>
                    <a:lnTo>
                      <a:pt x="59" y="81"/>
                    </a:lnTo>
                    <a:lnTo>
                      <a:pt x="54" y="87"/>
                    </a:lnTo>
                    <a:lnTo>
                      <a:pt x="48" y="90"/>
                    </a:lnTo>
                    <a:lnTo>
                      <a:pt x="41" y="93"/>
                    </a:lnTo>
                    <a:lnTo>
                      <a:pt x="35" y="93"/>
                    </a:lnTo>
                    <a:lnTo>
                      <a:pt x="35" y="93"/>
                    </a:lnTo>
                    <a:lnTo>
                      <a:pt x="28" y="93"/>
                    </a:lnTo>
                    <a:lnTo>
                      <a:pt x="20" y="90"/>
                    </a:lnTo>
                    <a:lnTo>
                      <a:pt x="15" y="87"/>
                    </a:lnTo>
                    <a:lnTo>
                      <a:pt x="9" y="83"/>
                    </a:lnTo>
                    <a:lnTo>
                      <a:pt x="6" y="77"/>
                    </a:lnTo>
                    <a:lnTo>
                      <a:pt x="1" y="71"/>
                    </a:lnTo>
                    <a:lnTo>
                      <a:pt x="0" y="63"/>
                    </a:lnTo>
                    <a:lnTo>
                      <a:pt x="0" y="56"/>
                    </a:lnTo>
                    <a:lnTo>
                      <a:pt x="0" y="56"/>
                    </a:lnTo>
                    <a:lnTo>
                      <a:pt x="0" y="49"/>
                    </a:lnTo>
                    <a:lnTo>
                      <a:pt x="1" y="43"/>
                    </a:lnTo>
                    <a:lnTo>
                      <a:pt x="6" y="37"/>
                    </a:lnTo>
                    <a:lnTo>
                      <a:pt x="9" y="31"/>
                    </a:lnTo>
                    <a:lnTo>
                      <a:pt x="15" y="27"/>
                    </a:lnTo>
                    <a:lnTo>
                      <a:pt x="20" y="24"/>
                    </a:lnTo>
                    <a:lnTo>
                      <a:pt x="26" y="22"/>
                    </a:lnTo>
                    <a:lnTo>
                      <a:pt x="34" y="21"/>
                    </a:lnTo>
                    <a:lnTo>
                      <a:pt x="34" y="21"/>
                    </a:lnTo>
                    <a:lnTo>
                      <a:pt x="41" y="22"/>
                    </a:lnTo>
                    <a:lnTo>
                      <a:pt x="47" y="24"/>
                    </a:lnTo>
                    <a:lnTo>
                      <a:pt x="53" y="28"/>
                    </a:lnTo>
                    <a:lnTo>
                      <a:pt x="59" y="31"/>
                    </a:lnTo>
                    <a:lnTo>
                      <a:pt x="59" y="0"/>
                    </a:lnTo>
                    <a:lnTo>
                      <a:pt x="70" y="0"/>
                    </a:lnTo>
                    <a:lnTo>
                      <a:pt x="70" y="91"/>
                    </a:lnTo>
                    <a:close/>
                    <a:moveTo>
                      <a:pt x="59" y="56"/>
                    </a:moveTo>
                    <a:lnTo>
                      <a:pt x="59" y="56"/>
                    </a:lnTo>
                    <a:lnTo>
                      <a:pt x="59" y="52"/>
                    </a:lnTo>
                    <a:lnTo>
                      <a:pt x="57" y="47"/>
                    </a:lnTo>
                    <a:lnTo>
                      <a:pt x="54" y="43"/>
                    </a:lnTo>
                    <a:lnTo>
                      <a:pt x="51" y="40"/>
                    </a:lnTo>
                    <a:lnTo>
                      <a:pt x="48" y="37"/>
                    </a:lnTo>
                    <a:lnTo>
                      <a:pt x="44" y="34"/>
                    </a:lnTo>
                    <a:lnTo>
                      <a:pt x="40" y="33"/>
                    </a:lnTo>
                    <a:lnTo>
                      <a:pt x="35" y="33"/>
                    </a:lnTo>
                    <a:lnTo>
                      <a:pt x="35" y="33"/>
                    </a:lnTo>
                    <a:lnTo>
                      <a:pt x="31" y="33"/>
                    </a:lnTo>
                    <a:lnTo>
                      <a:pt x="26" y="34"/>
                    </a:lnTo>
                    <a:lnTo>
                      <a:pt x="22" y="37"/>
                    </a:lnTo>
                    <a:lnTo>
                      <a:pt x="19" y="40"/>
                    </a:lnTo>
                    <a:lnTo>
                      <a:pt x="16" y="43"/>
                    </a:lnTo>
                    <a:lnTo>
                      <a:pt x="13" y="47"/>
                    </a:lnTo>
                    <a:lnTo>
                      <a:pt x="13" y="52"/>
                    </a:lnTo>
                    <a:lnTo>
                      <a:pt x="12" y="56"/>
                    </a:lnTo>
                    <a:lnTo>
                      <a:pt x="12" y="56"/>
                    </a:lnTo>
                    <a:lnTo>
                      <a:pt x="13" y="62"/>
                    </a:lnTo>
                    <a:lnTo>
                      <a:pt x="13" y="66"/>
                    </a:lnTo>
                    <a:lnTo>
                      <a:pt x="16" y="71"/>
                    </a:lnTo>
                    <a:lnTo>
                      <a:pt x="19" y="74"/>
                    </a:lnTo>
                    <a:lnTo>
                      <a:pt x="22" y="77"/>
                    </a:lnTo>
                    <a:lnTo>
                      <a:pt x="26" y="80"/>
                    </a:lnTo>
                    <a:lnTo>
                      <a:pt x="31" y="81"/>
                    </a:lnTo>
                    <a:lnTo>
                      <a:pt x="35" y="81"/>
                    </a:lnTo>
                    <a:lnTo>
                      <a:pt x="35" y="81"/>
                    </a:lnTo>
                    <a:lnTo>
                      <a:pt x="40" y="81"/>
                    </a:lnTo>
                    <a:lnTo>
                      <a:pt x="44" y="80"/>
                    </a:lnTo>
                    <a:lnTo>
                      <a:pt x="48" y="77"/>
                    </a:lnTo>
                    <a:lnTo>
                      <a:pt x="51" y="74"/>
                    </a:lnTo>
                    <a:lnTo>
                      <a:pt x="54" y="71"/>
                    </a:lnTo>
                    <a:lnTo>
                      <a:pt x="57" y="66"/>
                    </a:lnTo>
                    <a:lnTo>
                      <a:pt x="59" y="60"/>
                    </a:lnTo>
                    <a:lnTo>
                      <a:pt x="59" y="56"/>
                    </a:lnTo>
                    <a:lnTo>
                      <a:pt x="59" y="56"/>
                    </a:lnTo>
                    <a:close/>
                  </a:path>
                </a:pathLst>
              </a:custGeom>
              <a:solidFill>
                <a:srgbClr val="FFFFFF"/>
              </a:solidFill>
              <a:ln w="9525">
                <a:noFill/>
                <a:round/>
                <a:headEnd/>
                <a:tailEnd/>
              </a:ln>
            </p:spPr>
            <p:txBody>
              <a:bodyPr/>
              <a:lstStyle/>
              <a:p>
                <a:endParaRPr lang="en-US" dirty="0"/>
              </a:p>
            </p:txBody>
          </p:sp>
          <p:sp>
            <p:nvSpPr>
              <p:cNvPr id="440366" name="Freeform 46"/>
              <p:cNvSpPr>
                <a:spLocks/>
              </p:cNvSpPr>
              <p:nvPr/>
            </p:nvSpPr>
            <p:spPr bwMode="auto">
              <a:xfrm>
                <a:off x="582" y="3593"/>
                <a:ext cx="32" cy="45"/>
              </a:xfrm>
              <a:custGeom>
                <a:avLst/>
                <a:gdLst/>
                <a:ahLst/>
                <a:cxnLst>
                  <a:cxn ang="0">
                    <a:pos x="65" y="91"/>
                  </a:cxn>
                  <a:cxn ang="0">
                    <a:pos x="51" y="91"/>
                  </a:cxn>
                  <a:cxn ang="0">
                    <a:pos x="51" y="52"/>
                  </a:cxn>
                  <a:cxn ang="0">
                    <a:pos x="13" y="52"/>
                  </a:cxn>
                  <a:cxn ang="0">
                    <a:pos x="13" y="91"/>
                  </a:cxn>
                  <a:cxn ang="0">
                    <a:pos x="0" y="91"/>
                  </a:cxn>
                  <a:cxn ang="0">
                    <a:pos x="0" y="0"/>
                  </a:cxn>
                  <a:cxn ang="0">
                    <a:pos x="13" y="0"/>
                  </a:cxn>
                  <a:cxn ang="0">
                    <a:pos x="13" y="40"/>
                  </a:cxn>
                  <a:cxn ang="0">
                    <a:pos x="51" y="40"/>
                  </a:cxn>
                  <a:cxn ang="0">
                    <a:pos x="51" y="0"/>
                  </a:cxn>
                  <a:cxn ang="0">
                    <a:pos x="65" y="0"/>
                  </a:cxn>
                  <a:cxn ang="0">
                    <a:pos x="65" y="91"/>
                  </a:cxn>
                </a:cxnLst>
                <a:rect l="0" t="0" r="r" b="b"/>
                <a:pathLst>
                  <a:path w="65" h="91">
                    <a:moveTo>
                      <a:pt x="65" y="91"/>
                    </a:moveTo>
                    <a:lnTo>
                      <a:pt x="51" y="91"/>
                    </a:lnTo>
                    <a:lnTo>
                      <a:pt x="51" y="52"/>
                    </a:lnTo>
                    <a:lnTo>
                      <a:pt x="13" y="52"/>
                    </a:lnTo>
                    <a:lnTo>
                      <a:pt x="13" y="91"/>
                    </a:lnTo>
                    <a:lnTo>
                      <a:pt x="0" y="91"/>
                    </a:lnTo>
                    <a:lnTo>
                      <a:pt x="0" y="0"/>
                    </a:lnTo>
                    <a:lnTo>
                      <a:pt x="13" y="0"/>
                    </a:lnTo>
                    <a:lnTo>
                      <a:pt x="13" y="40"/>
                    </a:lnTo>
                    <a:lnTo>
                      <a:pt x="51" y="40"/>
                    </a:lnTo>
                    <a:lnTo>
                      <a:pt x="51" y="0"/>
                    </a:lnTo>
                    <a:lnTo>
                      <a:pt x="65" y="0"/>
                    </a:lnTo>
                    <a:lnTo>
                      <a:pt x="65" y="91"/>
                    </a:lnTo>
                    <a:close/>
                  </a:path>
                </a:pathLst>
              </a:custGeom>
              <a:solidFill>
                <a:srgbClr val="FFFFFF"/>
              </a:solidFill>
              <a:ln w="9525">
                <a:noFill/>
                <a:round/>
                <a:headEnd/>
                <a:tailEnd/>
              </a:ln>
            </p:spPr>
            <p:txBody>
              <a:bodyPr/>
              <a:lstStyle/>
              <a:p>
                <a:endParaRPr lang="en-US" dirty="0"/>
              </a:p>
            </p:txBody>
          </p:sp>
          <p:sp>
            <p:nvSpPr>
              <p:cNvPr id="440367" name="Freeform 47"/>
              <p:cNvSpPr>
                <a:spLocks noEditPoints="1"/>
              </p:cNvSpPr>
              <p:nvPr/>
            </p:nvSpPr>
            <p:spPr bwMode="auto">
              <a:xfrm>
                <a:off x="621" y="3603"/>
                <a:ext cx="34" cy="36"/>
              </a:xfrm>
              <a:custGeom>
                <a:avLst/>
                <a:gdLst/>
                <a:ahLst/>
                <a:cxnLst>
                  <a:cxn ang="0">
                    <a:pos x="68" y="48"/>
                  </a:cxn>
                  <a:cxn ang="0">
                    <a:pos x="68" y="48"/>
                  </a:cxn>
                  <a:cxn ang="0">
                    <a:pos x="62" y="59"/>
                  </a:cxn>
                  <a:cxn ang="0">
                    <a:pos x="54" y="66"/>
                  </a:cxn>
                  <a:cxn ang="0">
                    <a:pos x="46" y="70"/>
                  </a:cxn>
                  <a:cxn ang="0">
                    <a:pos x="34" y="72"/>
                  </a:cxn>
                  <a:cxn ang="0">
                    <a:pos x="34" y="72"/>
                  </a:cxn>
                  <a:cxn ang="0">
                    <a:pos x="28" y="72"/>
                  </a:cxn>
                  <a:cxn ang="0">
                    <a:pos x="21" y="69"/>
                  </a:cxn>
                  <a:cxn ang="0">
                    <a:pos x="15" y="66"/>
                  </a:cxn>
                  <a:cxn ang="0">
                    <a:pos x="10" y="62"/>
                  </a:cxn>
                  <a:cxn ang="0">
                    <a:pos x="6" y="56"/>
                  </a:cxn>
                  <a:cxn ang="0">
                    <a:pos x="3" y="50"/>
                  </a:cxn>
                  <a:cxn ang="0">
                    <a:pos x="0" y="42"/>
                  </a:cxn>
                  <a:cxn ang="0">
                    <a:pos x="0" y="35"/>
                  </a:cxn>
                  <a:cxn ang="0">
                    <a:pos x="0" y="35"/>
                  </a:cxn>
                  <a:cxn ang="0">
                    <a:pos x="0" y="28"/>
                  </a:cxn>
                  <a:cxn ang="0">
                    <a:pos x="3" y="22"/>
                  </a:cxn>
                  <a:cxn ang="0">
                    <a:pos x="6" y="16"/>
                  </a:cxn>
                  <a:cxn ang="0">
                    <a:pos x="10" y="10"/>
                  </a:cxn>
                  <a:cxn ang="0">
                    <a:pos x="15" y="6"/>
                  </a:cxn>
                  <a:cxn ang="0">
                    <a:pos x="21" y="3"/>
                  </a:cxn>
                  <a:cxn ang="0">
                    <a:pos x="28" y="0"/>
                  </a:cxn>
                  <a:cxn ang="0">
                    <a:pos x="35" y="0"/>
                  </a:cxn>
                  <a:cxn ang="0">
                    <a:pos x="35" y="0"/>
                  </a:cxn>
                  <a:cxn ang="0">
                    <a:pos x="41" y="0"/>
                  </a:cxn>
                  <a:cxn ang="0">
                    <a:pos x="49" y="3"/>
                  </a:cxn>
                  <a:cxn ang="0">
                    <a:pos x="54" y="6"/>
                  </a:cxn>
                  <a:cxn ang="0">
                    <a:pos x="59" y="10"/>
                  </a:cxn>
                  <a:cxn ang="0">
                    <a:pos x="63" y="14"/>
                  </a:cxn>
                  <a:cxn ang="0">
                    <a:pos x="66" y="22"/>
                  </a:cxn>
                  <a:cxn ang="0">
                    <a:pos x="69" y="28"/>
                  </a:cxn>
                  <a:cxn ang="0">
                    <a:pos x="69" y="35"/>
                  </a:cxn>
                  <a:cxn ang="0">
                    <a:pos x="69" y="35"/>
                  </a:cxn>
                  <a:cxn ang="0">
                    <a:pos x="69" y="41"/>
                  </a:cxn>
                  <a:cxn ang="0">
                    <a:pos x="12" y="41"/>
                  </a:cxn>
                  <a:cxn ang="0">
                    <a:pos x="12" y="41"/>
                  </a:cxn>
                  <a:cxn ang="0">
                    <a:pos x="16" y="50"/>
                  </a:cxn>
                  <a:cxn ang="0">
                    <a:pos x="21" y="56"/>
                  </a:cxn>
                  <a:cxn ang="0">
                    <a:pos x="26" y="59"/>
                  </a:cxn>
                  <a:cxn ang="0">
                    <a:pos x="35" y="60"/>
                  </a:cxn>
                  <a:cxn ang="0">
                    <a:pos x="35" y="60"/>
                  </a:cxn>
                  <a:cxn ang="0">
                    <a:pos x="41" y="60"/>
                  </a:cxn>
                  <a:cxn ang="0">
                    <a:pos x="46" y="57"/>
                  </a:cxn>
                  <a:cxn ang="0">
                    <a:pos x="50" y="54"/>
                  </a:cxn>
                  <a:cxn ang="0">
                    <a:pos x="54" y="48"/>
                  </a:cxn>
                  <a:cxn ang="0">
                    <a:pos x="68" y="48"/>
                  </a:cxn>
                  <a:cxn ang="0">
                    <a:pos x="12" y="32"/>
                  </a:cxn>
                  <a:cxn ang="0">
                    <a:pos x="56" y="32"/>
                  </a:cxn>
                  <a:cxn ang="0">
                    <a:pos x="56" y="32"/>
                  </a:cxn>
                  <a:cxn ang="0">
                    <a:pos x="54" y="23"/>
                  </a:cxn>
                  <a:cxn ang="0">
                    <a:pos x="50" y="17"/>
                  </a:cxn>
                  <a:cxn ang="0">
                    <a:pos x="43" y="13"/>
                  </a:cxn>
                  <a:cxn ang="0">
                    <a:pos x="34" y="12"/>
                  </a:cxn>
                  <a:cxn ang="0">
                    <a:pos x="34" y="12"/>
                  </a:cxn>
                  <a:cxn ang="0">
                    <a:pos x="29" y="12"/>
                  </a:cxn>
                  <a:cxn ang="0">
                    <a:pos x="25" y="13"/>
                  </a:cxn>
                  <a:cxn ang="0">
                    <a:pos x="21" y="16"/>
                  </a:cxn>
                  <a:cxn ang="0">
                    <a:pos x="18" y="19"/>
                  </a:cxn>
                  <a:cxn ang="0">
                    <a:pos x="18" y="19"/>
                  </a:cxn>
                  <a:cxn ang="0">
                    <a:pos x="15" y="23"/>
                  </a:cxn>
                  <a:cxn ang="0">
                    <a:pos x="12" y="32"/>
                  </a:cxn>
                  <a:cxn ang="0">
                    <a:pos x="12" y="32"/>
                  </a:cxn>
                </a:cxnLst>
                <a:rect l="0" t="0" r="r" b="b"/>
                <a:pathLst>
                  <a:path w="69" h="72">
                    <a:moveTo>
                      <a:pt x="68" y="48"/>
                    </a:moveTo>
                    <a:lnTo>
                      <a:pt x="68" y="48"/>
                    </a:lnTo>
                    <a:lnTo>
                      <a:pt x="62" y="59"/>
                    </a:lnTo>
                    <a:lnTo>
                      <a:pt x="54" y="66"/>
                    </a:lnTo>
                    <a:lnTo>
                      <a:pt x="46" y="70"/>
                    </a:lnTo>
                    <a:lnTo>
                      <a:pt x="34" y="72"/>
                    </a:lnTo>
                    <a:lnTo>
                      <a:pt x="34" y="72"/>
                    </a:lnTo>
                    <a:lnTo>
                      <a:pt x="28" y="72"/>
                    </a:lnTo>
                    <a:lnTo>
                      <a:pt x="21" y="69"/>
                    </a:lnTo>
                    <a:lnTo>
                      <a:pt x="15" y="66"/>
                    </a:lnTo>
                    <a:lnTo>
                      <a:pt x="10" y="62"/>
                    </a:lnTo>
                    <a:lnTo>
                      <a:pt x="6" y="56"/>
                    </a:lnTo>
                    <a:lnTo>
                      <a:pt x="3" y="50"/>
                    </a:lnTo>
                    <a:lnTo>
                      <a:pt x="0" y="42"/>
                    </a:lnTo>
                    <a:lnTo>
                      <a:pt x="0" y="35"/>
                    </a:lnTo>
                    <a:lnTo>
                      <a:pt x="0" y="35"/>
                    </a:lnTo>
                    <a:lnTo>
                      <a:pt x="0" y="28"/>
                    </a:lnTo>
                    <a:lnTo>
                      <a:pt x="3" y="22"/>
                    </a:lnTo>
                    <a:lnTo>
                      <a:pt x="6" y="16"/>
                    </a:lnTo>
                    <a:lnTo>
                      <a:pt x="10" y="10"/>
                    </a:lnTo>
                    <a:lnTo>
                      <a:pt x="15" y="6"/>
                    </a:lnTo>
                    <a:lnTo>
                      <a:pt x="21" y="3"/>
                    </a:lnTo>
                    <a:lnTo>
                      <a:pt x="28" y="0"/>
                    </a:lnTo>
                    <a:lnTo>
                      <a:pt x="35" y="0"/>
                    </a:lnTo>
                    <a:lnTo>
                      <a:pt x="35" y="0"/>
                    </a:lnTo>
                    <a:lnTo>
                      <a:pt x="41" y="0"/>
                    </a:lnTo>
                    <a:lnTo>
                      <a:pt x="49" y="3"/>
                    </a:lnTo>
                    <a:lnTo>
                      <a:pt x="54" y="6"/>
                    </a:lnTo>
                    <a:lnTo>
                      <a:pt x="59" y="10"/>
                    </a:lnTo>
                    <a:lnTo>
                      <a:pt x="63" y="14"/>
                    </a:lnTo>
                    <a:lnTo>
                      <a:pt x="66" y="22"/>
                    </a:lnTo>
                    <a:lnTo>
                      <a:pt x="69" y="28"/>
                    </a:lnTo>
                    <a:lnTo>
                      <a:pt x="69" y="35"/>
                    </a:lnTo>
                    <a:lnTo>
                      <a:pt x="69" y="35"/>
                    </a:lnTo>
                    <a:lnTo>
                      <a:pt x="69" y="41"/>
                    </a:lnTo>
                    <a:lnTo>
                      <a:pt x="12" y="41"/>
                    </a:lnTo>
                    <a:lnTo>
                      <a:pt x="12" y="41"/>
                    </a:lnTo>
                    <a:lnTo>
                      <a:pt x="16" y="50"/>
                    </a:lnTo>
                    <a:lnTo>
                      <a:pt x="21" y="56"/>
                    </a:lnTo>
                    <a:lnTo>
                      <a:pt x="26" y="59"/>
                    </a:lnTo>
                    <a:lnTo>
                      <a:pt x="35" y="60"/>
                    </a:lnTo>
                    <a:lnTo>
                      <a:pt x="35" y="60"/>
                    </a:lnTo>
                    <a:lnTo>
                      <a:pt x="41" y="60"/>
                    </a:lnTo>
                    <a:lnTo>
                      <a:pt x="46" y="57"/>
                    </a:lnTo>
                    <a:lnTo>
                      <a:pt x="50" y="54"/>
                    </a:lnTo>
                    <a:lnTo>
                      <a:pt x="54" y="48"/>
                    </a:lnTo>
                    <a:lnTo>
                      <a:pt x="68" y="48"/>
                    </a:lnTo>
                    <a:close/>
                    <a:moveTo>
                      <a:pt x="12" y="32"/>
                    </a:moveTo>
                    <a:lnTo>
                      <a:pt x="56" y="32"/>
                    </a:lnTo>
                    <a:lnTo>
                      <a:pt x="56" y="32"/>
                    </a:lnTo>
                    <a:lnTo>
                      <a:pt x="54" y="23"/>
                    </a:lnTo>
                    <a:lnTo>
                      <a:pt x="50" y="17"/>
                    </a:lnTo>
                    <a:lnTo>
                      <a:pt x="43" y="13"/>
                    </a:lnTo>
                    <a:lnTo>
                      <a:pt x="34" y="12"/>
                    </a:lnTo>
                    <a:lnTo>
                      <a:pt x="34" y="12"/>
                    </a:lnTo>
                    <a:lnTo>
                      <a:pt x="29" y="12"/>
                    </a:lnTo>
                    <a:lnTo>
                      <a:pt x="25" y="13"/>
                    </a:lnTo>
                    <a:lnTo>
                      <a:pt x="21" y="16"/>
                    </a:lnTo>
                    <a:lnTo>
                      <a:pt x="18" y="19"/>
                    </a:lnTo>
                    <a:lnTo>
                      <a:pt x="18" y="19"/>
                    </a:lnTo>
                    <a:lnTo>
                      <a:pt x="15" y="23"/>
                    </a:lnTo>
                    <a:lnTo>
                      <a:pt x="12" y="32"/>
                    </a:lnTo>
                    <a:lnTo>
                      <a:pt x="12" y="32"/>
                    </a:lnTo>
                    <a:close/>
                  </a:path>
                </a:pathLst>
              </a:custGeom>
              <a:solidFill>
                <a:srgbClr val="FFFFFF"/>
              </a:solidFill>
              <a:ln w="9525">
                <a:noFill/>
                <a:round/>
                <a:headEnd/>
                <a:tailEnd/>
              </a:ln>
            </p:spPr>
            <p:txBody>
              <a:bodyPr/>
              <a:lstStyle/>
              <a:p>
                <a:endParaRPr lang="en-US" dirty="0"/>
              </a:p>
            </p:txBody>
          </p:sp>
          <p:sp>
            <p:nvSpPr>
              <p:cNvPr id="440368" name="Freeform 48"/>
              <p:cNvSpPr>
                <a:spLocks noEditPoints="1"/>
              </p:cNvSpPr>
              <p:nvPr/>
            </p:nvSpPr>
            <p:spPr bwMode="auto">
              <a:xfrm>
                <a:off x="660" y="3603"/>
                <a:ext cx="35" cy="36"/>
              </a:xfrm>
              <a:custGeom>
                <a:avLst/>
                <a:gdLst/>
                <a:ahLst/>
                <a:cxnLst>
                  <a:cxn ang="0">
                    <a:pos x="60" y="70"/>
                  </a:cxn>
                  <a:cxn ang="0">
                    <a:pos x="60" y="60"/>
                  </a:cxn>
                  <a:cxn ang="0">
                    <a:pos x="53" y="67"/>
                  </a:cxn>
                  <a:cxn ang="0">
                    <a:pos x="44" y="70"/>
                  </a:cxn>
                  <a:cxn ang="0">
                    <a:pos x="35" y="72"/>
                  </a:cxn>
                  <a:cxn ang="0">
                    <a:pos x="21" y="69"/>
                  </a:cxn>
                  <a:cxn ang="0">
                    <a:pos x="10" y="62"/>
                  </a:cxn>
                  <a:cxn ang="0">
                    <a:pos x="3" y="50"/>
                  </a:cxn>
                  <a:cxn ang="0">
                    <a:pos x="0" y="37"/>
                  </a:cxn>
                  <a:cxn ang="0">
                    <a:pos x="0" y="29"/>
                  </a:cxn>
                  <a:cxn ang="0">
                    <a:pos x="6" y="16"/>
                  </a:cxn>
                  <a:cxn ang="0">
                    <a:pos x="15" y="6"/>
                  </a:cxn>
                  <a:cxn ang="0">
                    <a:pos x="28" y="1"/>
                  </a:cxn>
                  <a:cxn ang="0">
                    <a:pos x="35" y="0"/>
                  </a:cxn>
                  <a:cxn ang="0">
                    <a:pos x="50" y="3"/>
                  </a:cxn>
                  <a:cxn ang="0">
                    <a:pos x="60" y="12"/>
                  </a:cxn>
                  <a:cxn ang="0">
                    <a:pos x="72" y="1"/>
                  </a:cxn>
                  <a:cxn ang="0">
                    <a:pos x="59" y="37"/>
                  </a:cxn>
                  <a:cxn ang="0">
                    <a:pos x="59" y="31"/>
                  </a:cxn>
                  <a:cxn ang="0">
                    <a:pos x="56" y="22"/>
                  </a:cxn>
                  <a:cxn ang="0">
                    <a:pos x="49" y="16"/>
                  </a:cxn>
                  <a:cxn ang="0">
                    <a:pos x="41" y="12"/>
                  </a:cxn>
                  <a:cxn ang="0">
                    <a:pos x="35" y="12"/>
                  </a:cxn>
                  <a:cxn ang="0">
                    <a:pos x="27" y="13"/>
                  </a:cxn>
                  <a:cxn ang="0">
                    <a:pos x="19" y="19"/>
                  </a:cxn>
                  <a:cxn ang="0">
                    <a:pos x="15" y="26"/>
                  </a:cxn>
                  <a:cxn ang="0">
                    <a:pos x="13" y="37"/>
                  </a:cxn>
                  <a:cxn ang="0">
                    <a:pos x="13" y="41"/>
                  </a:cxn>
                  <a:cxn ang="0">
                    <a:pos x="19" y="53"/>
                  </a:cxn>
                  <a:cxn ang="0">
                    <a:pos x="27" y="59"/>
                  </a:cxn>
                  <a:cxn ang="0">
                    <a:pos x="35" y="60"/>
                  </a:cxn>
                  <a:cxn ang="0">
                    <a:pos x="41" y="60"/>
                  </a:cxn>
                  <a:cxn ang="0">
                    <a:pos x="49" y="56"/>
                  </a:cxn>
                  <a:cxn ang="0">
                    <a:pos x="57" y="45"/>
                  </a:cxn>
                  <a:cxn ang="0">
                    <a:pos x="59" y="37"/>
                  </a:cxn>
                </a:cxnLst>
                <a:rect l="0" t="0" r="r" b="b"/>
                <a:pathLst>
                  <a:path w="72" h="72">
                    <a:moveTo>
                      <a:pt x="72" y="70"/>
                    </a:moveTo>
                    <a:lnTo>
                      <a:pt x="60" y="70"/>
                    </a:lnTo>
                    <a:lnTo>
                      <a:pt x="60" y="60"/>
                    </a:lnTo>
                    <a:lnTo>
                      <a:pt x="60" y="60"/>
                    </a:lnTo>
                    <a:lnTo>
                      <a:pt x="57" y="64"/>
                    </a:lnTo>
                    <a:lnTo>
                      <a:pt x="53" y="67"/>
                    </a:lnTo>
                    <a:lnTo>
                      <a:pt x="53" y="67"/>
                    </a:lnTo>
                    <a:lnTo>
                      <a:pt x="44" y="70"/>
                    </a:lnTo>
                    <a:lnTo>
                      <a:pt x="35" y="72"/>
                    </a:lnTo>
                    <a:lnTo>
                      <a:pt x="35" y="72"/>
                    </a:lnTo>
                    <a:lnTo>
                      <a:pt x="28" y="72"/>
                    </a:lnTo>
                    <a:lnTo>
                      <a:pt x="21" y="69"/>
                    </a:lnTo>
                    <a:lnTo>
                      <a:pt x="15" y="66"/>
                    </a:lnTo>
                    <a:lnTo>
                      <a:pt x="10" y="62"/>
                    </a:lnTo>
                    <a:lnTo>
                      <a:pt x="6" y="56"/>
                    </a:lnTo>
                    <a:lnTo>
                      <a:pt x="3" y="50"/>
                    </a:lnTo>
                    <a:lnTo>
                      <a:pt x="0" y="44"/>
                    </a:lnTo>
                    <a:lnTo>
                      <a:pt x="0" y="37"/>
                    </a:lnTo>
                    <a:lnTo>
                      <a:pt x="0" y="37"/>
                    </a:lnTo>
                    <a:lnTo>
                      <a:pt x="0" y="29"/>
                    </a:lnTo>
                    <a:lnTo>
                      <a:pt x="3" y="22"/>
                    </a:lnTo>
                    <a:lnTo>
                      <a:pt x="6" y="16"/>
                    </a:lnTo>
                    <a:lnTo>
                      <a:pt x="10" y="10"/>
                    </a:lnTo>
                    <a:lnTo>
                      <a:pt x="15" y="6"/>
                    </a:lnTo>
                    <a:lnTo>
                      <a:pt x="21" y="3"/>
                    </a:lnTo>
                    <a:lnTo>
                      <a:pt x="28" y="1"/>
                    </a:lnTo>
                    <a:lnTo>
                      <a:pt x="35" y="0"/>
                    </a:lnTo>
                    <a:lnTo>
                      <a:pt x="35" y="0"/>
                    </a:lnTo>
                    <a:lnTo>
                      <a:pt x="43" y="1"/>
                    </a:lnTo>
                    <a:lnTo>
                      <a:pt x="50" y="3"/>
                    </a:lnTo>
                    <a:lnTo>
                      <a:pt x="56" y="7"/>
                    </a:lnTo>
                    <a:lnTo>
                      <a:pt x="60" y="12"/>
                    </a:lnTo>
                    <a:lnTo>
                      <a:pt x="60" y="1"/>
                    </a:lnTo>
                    <a:lnTo>
                      <a:pt x="72" y="1"/>
                    </a:lnTo>
                    <a:lnTo>
                      <a:pt x="72" y="70"/>
                    </a:lnTo>
                    <a:close/>
                    <a:moveTo>
                      <a:pt x="59" y="37"/>
                    </a:moveTo>
                    <a:lnTo>
                      <a:pt x="59" y="37"/>
                    </a:lnTo>
                    <a:lnTo>
                      <a:pt x="59" y="31"/>
                    </a:lnTo>
                    <a:lnTo>
                      <a:pt x="57" y="26"/>
                    </a:lnTo>
                    <a:lnTo>
                      <a:pt x="56" y="22"/>
                    </a:lnTo>
                    <a:lnTo>
                      <a:pt x="53" y="19"/>
                    </a:lnTo>
                    <a:lnTo>
                      <a:pt x="49" y="16"/>
                    </a:lnTo>
                    <a:lnTo>
                      <a:pt x="46" y="13"/>
                    </a:lnTo>
                    <a:lnTo>
                      <a:pt x="41" y="12"/>
                    </a:lnTo>
                    <a:lnTo>
                      <a:pt x="35" y="12"/>
                    </a:lnTo>
                    <a:lnTo>
                      <a:pt x="35" y="12"/>
                    </a:lnTo>
                    <a:lnTo>
                      <a:pt x="31" y="12"/>
                    </a:lnTo>
                    <a:lnTo>
                      <a:pt x="27" y="13"/>
                    </a:lnTo>
                    <a:lnTo>
                      <a:pt x="22" y="16"/>
                    </a:lnTo>
                    <a:lnTo>
                      <a:pt x="19" y="19"/>
                    </a:lnTo>
                    <a:lnTo>
                      <a:pt x="16" y="22"/>
                    </a:lnTo>
                    <a:lnTo>
                      <a:pt x="15" y="26"/>
                    </a:lnTo>
                    <a:lnTo>
                      <a:pt x="13" y="31"/>
                    </a:lnTo>
                    <a:lnTo>
                      <a:pt x="13" y="37"/>
                    </a:lnTo>
                    <a:lnTo>
                      <a:pt x="13" y="37"/>
                    </a:lnTo>
                    <a:lnTo>
                      <a:pt x="13" y="41"/>
                    </a:lnTo>
                    <a:lnTo>
                      <a:pt x="15" y="45"/>
                    </a:lnTo>
                    <a:lnTo>
                      <a:pt x="19" y="53"/>
                    </a:lnTo>
                    <a:lnTo>
                      <a:pt x="24" y="56"/>
                    </a:lnTo>
                    <a:lnTo>
                      <a:pt x="27" y="59"/>
                    </a:lnTo>
                    <a:lnTo>
                      <a:pt x="31" y="60"/>
                    </a:lnTo>
                    <a:lnTo>
                      <a:pt x="35" y="60"/>
                    </a:lnTo>
                    <a:lnTo>
                      <a:pt x="35" y="60"/>
                    </a:lnTo>
                    <a:lnTo>
                      <a:pt x="41" y="60"/>
                    </a:lnTo>
                    <a:lnTo>
                      <a:pt x="46" y="59"/>
                    </a:lnTo>
                    <a:lnTo>
                      <a:pt x="49" y="56"/>
                    </a:lnTo>
                    <a:lnTo>
                      <a:pt x="53" y="53"/>
                    </a:lnTo>
                    <a:lnTo>
                      <a:pt x="57" y="45"/>
                    </a:lnTo>
                    <a:lnTo>
                      <a:pt x="59" y="41"/>
                    </a:lnTo>
                    <a:lnTo>
                      <a:pt x="59" y="37"/>
                    </a:lnTo>
                    <a:lnTo>
                      <a:pt x="59" y="37"/>
                    </a:lnTo>
                    <a:close/>
                  </a:path>
                </a:pathLst>
              </a:custGeom>
              <a:solidFill>
                <a:srgbClr val="FFFFFF"/>
              </a:solidFill>
              <a:ln w="9525">
                <a:noFill/>
                <a:round/>
                <a:headEnd/>
                <a:tailEnd/>
              </a:ln>
            </p:spPr>
            <p:txBody>
              <a:bodyPr/>
              <a:lstStyle/>
              <a:p>
                <a:endParaRPr lang="en-US" dirty="0"/>
              </a:p>
            </p:txBody>
          </p:sp>
          <p:sp>
            <p:nvSpPr>
              <p:cNvPr id="440369" name="Rectangle 49"/>
              <p:cNvSpPr>
                <a:spLocks noChangeArrowheads="1"/>
              </p:cNvSpPr>
              <p:nvPr/>
            </p:nvSpPr>
            <p:spPr bwMode="auto">
              <a:xfrm>
                <a:off x="703" y="3593"/>
                <a:ext cx="7" cy="45"/>
              </a:xfrm>
              <a:prstGeom prst="rect">
                <a:avLst/>
              </a:prstGeom>
              <a:solidFill>
                <a:srgbClr val="FFFFFF"/>
              </a:solidFill>
              <a:ln w="9525">
                <a:noFill/>
                <a:miter lim="800000"/>
                <a:headEnd/>
                <a:tailEnd/>
              </a:ln>
            </p:spPr>
            <p:txBody>
              <a:bodyPr/>
              <a:lstStyle/>
              <a:p>
                <a:endParaRPr lang="en-US" dirty="0"/>
              </a:p>
            </p:txBody>
          </p:sp>
          <p:sp>
            <p:nvSpPr>
              <p:cNvPr id="440370" name="Freeform 50"/>
              <p:cNvSpPr>
                <a:spLocks/>
              </p:cNvSpPr>
              <p:nvPr/>
            </p:nvSpPr>
            <p:spPr bwMode="auto">
              <a:xfrm>
                <a:off x="714" y="3593"/>
                <a:ext cx="17" cy="45"/>
              </a:xfrm>
              <a:custGeom>
                <a:avLst/>
                <a:gdLst/>
                <a:ahLst/>
                <a:cxnLst>
                  <a:cxn ang="0">
                    <a:pos x="22" y="34"/>
                  </a:cxn>
                  <a:cxn ang="0">
                    <a:pos x="22" y="91"/>
                  </a:cxn>
                  <a:cxn ang="0">
                    <a:pos x="9" y="91"/>
                  </a:cxn>
                  <a:cxn ang="0">
                    <a:pos x="9" y="34"/>
                  </a:cxn>
                  <a:cxn ang="0">
                    <a:pos x="0" y="34"/>
                  </a:cxn>
                  <a:cxn ang="0">
                    <a:pos x="0" y="22"/>
                  </a:cxn>
                  <a:cxn ang="0">
                    <a:pos x="9" y="22"/>
                  </a:cxn>
                  <a:cxn ang="0">
                    <a:pos x="9" y="0"/>
                  </a:cxn>
                  <a:cxn ang="0">
                    <a:pos x="22" y="0"/>
                  </a:cxn>
                  <a:cxn ang="0">
                    <a:pos x="22" y="22"/>
                  </a:cxn>
                  <a:cxn ang="0">
                    <a:pos x="33" y="22"/>
                  </a:cxn>
                  <a:cxn ang="0">
                    <a:pos x="33" y="34"/>
                  </a:cxn>
                  <a:cxn ang="0">
                    <a:pos x="22" y="34"/>
                  </a:cxn>
                </a:cxnLst>
                <a:rect l="0" t="0" r="r" b="b"/>
                <a:pathLst>
                  <a:path w="33" h="91">
                    <a:moveTo>
                      <a:pt x="22" y="34"/>
                    </a:moveTo>
                    <a:lnTo>
                      <a:pt x="22" y="91"/>
                    </a:lnTo>
                    <a:lnTo>
                      <a:pt x="9" y="91"/>
                    </a:lnTo>
                    <a:lnTo>
                      <a:pt x="9" y="34"/>
                    </a:lnTo>
                    <a:lnTo>
                      <a:pt x="0" y="34"/>
                    </a:lnTo>
                    <a:lnTo>
                      <a:pt x="0" y="22"/>
                    </a:lnTo>
                    <a:lnTo>
                      <a:pt x="9" y="22"/>
                    </a:lnTo>
                    <a:lnTo>
                      <a:pt x="9" y="0"/>
                    </a:lnTo>
                    <a:lnTo>
                      <a:pt x="22" y="0"/>
                    </a:lnTo>
                    <a:lnTo>
                      <a:pt x="22" y="22"/>
                    </a:lnTo>
                    <a:lnTo>
                      <a:pt x="33" y="22"/>
                    </a:lnTo>
                    <a:lnTo>
                      <a:pt x="33" y="34"/>
                    </a:lnTo>
                    <a:lnTo>
                      <a:pt x="22" y="34"/>
                    </a:lnTo>
                    <a:close/>
                  </a:path>
                </a:pathLst>
              </a:custGeom>
              <a:solidFill>
                <a:srgbClr val="FFFFFF"/>
              </a:solidFill>
              <a:ln w="9525">
                <a:noFill/>
                <a:round/>
                <a:headEnd/>
                <a:tailEnd/>
              </a:ln>
            </p:spPr>
            <p:txBody>
              <a:bodyPr/>
              <a:lstStyle/>
              <a:p>
                <a:endParaRPr lang="en-US" dirty="0"/>
              </a:p>
            </p:txBody>
          </p:sp>
          <p:sp>
            <p:nvSpPr>
              <p:cNvPr id="440371" name="Freeform 51"/>
              <p:cNvSpPr>
                <a:spLocks/>
              </p:cNvSpPr>
              <p:nvPr/>
            </p:nvSpPr>
            <p:spPr bwMode="auto">
              <a:xfrm>
                <a:off x="736" y="3593"/>
                <a:ext cx="30" cy="45"/>
              </a:xfrm>
              <a:custGeom>
                <a:avLst/>
                <a:gdLst/>
                <a:ahLst/>
                <a:cxnLst>
                  <a:cxn ang="0">
                    <a:pos x="60" y="91"/>
                  </a:cxn>
                  <a:cxn ang="0">
                    <a:pos x="47" y="91"/>
                  </a:cxn>
                  <a:cxn ang="0">
                    <a:pos x="47" y="53"/>
                  </a:cxn>
                  <a:cxn ang="0">
                    <a:pos x="47" y="53"/>
                  </a:cxn>
                  <a:cxn ang="0">
                    <a:pos x="47" y="44"/>
                  </a:cxn>
                  <a:cxn ang="0">
                    <a:pos x="44" y="37"/>
                  </a:cxn>
                  <a:cxn ang="0">
                    <a:pos x="38" y="34"/>
                  </a:cxn>
                  <a:cxn ang="0">
                    <a:pos x="31" y="33"/>
                  </a:cxn>
                  <a:cxn ang="0">
                    <a:pos x="31" y="33"/>
                  </a:cxn>
                  <a:cxn ang="0">
                    <a:pos x="24" y="34"/>
                  </a:cxn>
                  <a:cxn ang="0">
                    <a:pos x="18" y="38"/>
                  </a:cxn>
                  <a:cxn ang="0">
                    <a:pos x="15" y="44"/>
                  </a:cxn>
                  <a:cxn ang="0">
                    <a:pos x="13" y="53"/>
                  </a:cxn>
                  <a:cxn ang="0">
                    <a:pos x="13" y="91"/>
                  </a:cxn>
                  <a:cxn ang="0">
                    <a:pos x="0" y="91"/>
                  </a:cxn>
                  <a:cxn ang="0">
                    <a:pos x="0" y="0"/>
                  </a:cxn>
                  <a:cxn ang="0">
                    <a:pos x="13" y="0"/>
                  </a:cxn>
                  <a:cxn ang="0">
                    <a:pos x="13" y="30"/>
                  </a:cxn>
                  <a:cxn ang="0">
                    <a:pos x="13" y="30"/>
                  </a:cxn>
                  <a:cxn ang="0">
                    <a:pos x="18" y="25"/>
                  </a:cxn>
                  <a:cxn ang="0">
                    <a:pos x="22" y="24"/>
                  </a:cxn>
                  <a:cxn ang="0">
                    <a:pos x="27" y="21"/>
                  </a:cxn>
                  <a:cxn ang="0">
                    <a:pos x="32" y="21"/>
                  </a:cxn>
                  <a:cxn ang="0">
                    <a:pos x="32" y="21"/>
                  </a:cxn>
                  <a:cxn ang="0">
                    <a:pos x="38" y="21"/>
                  </a:cxn>
                  <a:cxn ang="0">
                    <a:pos x="44" y="22"/>
                  </a:cxn>
                  <a:cxn ang="0">
                    <a:pos x="49" y="25"/>
                  </a:cxn>
                  <a:cxn ang="0">
                    <a:pos x="53" y="28"/>
                  </a:cxn>
                  <a:cxn ang="0">
                    <a:pos x="56" y="33"/>
                  </a:cxn>
                  <a:cxn ang="0">
                    <a:pos x="59" y="37"/>
                  </a:cxn>
                  <a:cxn ang="0">
                    <a:pos x="60" y="43"/>
                  </a:cxn>
                  <a:cxn ang="0">
                    <a:pos x="60" y="49"/>
                  </a:cxn>
                  <a:cxn ang="0">
                    <a:pos x="60" y="91"/>
                  </a:cxn>
                </a:cxnLst>
                <a:rect l="0" t="0" r="r" b="b"/>
                <a:pathLst>
                  <a:path w="60" h="91">
                    <a:moveTo>
                      <a:pt x="60" y="91"/>
                    </a:moveTo>
                    <a:lnTo>
                      <a:pt x="47" y="91"/>
                    </a:lnTo>
                    <a:lnTo>
                      <a:pt x="47" y="53"/>
                    </a:lnTo>
                    <a:lnTo>
                      <a:pt x="47" y="53"/>
                    </a:lnTo>
                    <a:lnTo>
                      <a:pt x="47" y="44"/>
                    </a:lnTo>
                    <a:lnTo>
                      <a:pt x="44" y="37"/>
                    </a:lnTo>
                    <a:lnTo>
                      <a:pt x="38" y="34"/>
                    </a:lnTo>
                    <a:lnTo>
                      <a:pt x="31" y="33"/>
                    </a:lnTo>
                    <a:lnTo>
                      <a:pt x="31" y="33"/>
                    </a:lnTo>
                    <a:lnTo>
                      <a:pt x="24" y="34"/>
                    </a:lnTo>
                    <a:lnTo>
                      <a:pt x="18" y="38"/>
                    </a:lnTo>
                    <a:lnTo>
                      <a:pt x="15" y="44"/>
                    </a:lnTo>
                    <a:lnTo>
                      <a:pt x="13" y="53"/>
                    </a:lnTo>
                    <a:lnTo>
                      <a:pt x="13" y="91"/>
                    </a:lnTo>
                    <a:lnTo>
                      <a:pt x="0" y="91"/>
                    </a:lnTo>
                    <a:lnTo>
                      <a:pt x="0" y="0"/>
                    </a:lnTo>
                    <a:lnTo>
                      <a:pt x="13" y="0"/>
                    </a:lnTo>
                    <a:lnTo>
                      <a:pt x="13" y="30"/>
                    </a:lnTo>
                    <a:lnTo>
                      <a:pt x="13" y="30"/>
                    </a:lnTo>
                    <a:lnTo>
                      <a:pt x="18" y="25"/>
                    </a:lnTo>
                    <a:lnTo>
                      <a:pt x="22" y="24"/>
                    </a:lnTo>
                    <a:lnTo>
                      <a:pt x="27" y="21"/>
                    </a:lnTo>
                    <a:lnTo>
                      <a:pt x="32" y="21"/>
                    </a:lnTo>
                    <a:lnTo>
                      <a:pt x="32" y="21"/>
                    </a:lnTo>
                    <a:lnTo>
                      <a:pt x="38" y="21"/>
                    </a:lnTo>
                    <a:lnTo>
                      <a:pt x="44" y="22"/>
                    </a:lnTo>
                    <a:lnTo>
                      <a:pt x="49" y="25"/>
                    </a:lnTo>
                    <a:lnTo>
                      <a:pt x="53" y="28"/>
                    </a:lnTo>
                    <a:lnTo>
                      <a:pt x="56" y="33"/>
                    </a:lnTo>
                    <a:lnTo>
                      <a:pt x="59" y="37"/>
                    </a:lnTo>
                    <a:lnTo>
                      <a:pt x="60" y="43"/>
                    </a:lnTo>
                    <a:lnTo>
                      <a:pt x="60" y="49"/>
                    </a:lnTo>
                    <a:lnTo>
                      <a:pt x="60" y="91"/>
                    </a:lnTo>
                    <a:close/>
                  </a:path>
                </a:pathLst>
              </a:custGeom>
              <a:solidFill>
                <a:srgbClr val="FFFFFF"/>
              </a:solidFill>
              <a:ln w="9525">
                <a:noFill/>
                <a:round/>
                <a:headEnd/>
                <a:tailEnd/>
              </a:ln>
            </p:spPr>
            <p:txBody>
              <a:bodyPr/>
              <a:lstStyle/>
              <a:p>
                <a:endParaRPr lang="en-US" dirty="0"/>
              </a:p>
            </p:txBody>
          </p:sp>
        </p:grpSp>
        <p:pic>
          <p:nvPicPr>
            <p:cNvPr id="54" name="Picture 4" descr="CDC Conference"/>
            <p:cNvPicPr>
              <a:picLocks noChangeAspect="1" noChangeArrowheads="1"/>
            </p:cNvPicPr>
            <p:nvPr/>
          </p:nvPicPr>
          <p:blipFill>
            <a:blip r:embed="rId3" cstate="print"/>
            <a:srcRect/>
            <a:stretch>
              <a:fillRect/>
            </a:stretch>
          </p:blipFill>
          <p:spPr bwMode="auto">
            <a:xfrm>
              <a:off x="2362200" y="5943600"/>
              <a:ext cx="4186238" cy="697706"/>
            </a:xfrm>
            <a:prstGeom prst="rect">
              <a:avLst/>
            </a:prstGeom>
            <a:noFill/>
            <a:ln w="9525">
              <a:solidFill>
                <a:schemeClr val="tx1"/>
              </a:solidFill>
              <a:miter lim="800000"/>
              <a:headEnd/>
              <a:tailEnd/>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smtClean="0">
                <a:latin typeface="Calibri" pitchFamily="34" charset="0"/>
              </a:rPr>
              <a:t>Education and Training</a:t>
            </a:r>
          </a:p>
        </p:txBody>
      </p:sp>
      <p:sp>
        <p:nvSpPr>
          <p:cNvPr id="3075" name="Rectangle 3"/>
          <p:cNvSpPr>
            <a:spLocks noGrp="1" noChangeArrowheads="1"/>
          </p:cNvSpPr>
          <p:nvPr>
            <p:ph idx="1"/>
          </p:nvPr>
        </p:nvSpPr>
        <p:spPr>
          <a:xfrm>
            <a:off x="152400" y="1485900"/>
            <a:ext cx="4419600" cy="4525963"/>
          </a:xfrm>
        </p:spPr>
        <p:txBody>
          <a:bodyPr/>
          <a:lstStyle/>
          <a:p>
            <a:pPr>
              <a:lnSpc>
                <a:spcPct val="100000"/>
              </a:lnSpc>
              <a:buSzPct val="90000"/>
              <a:buFont typeface="Wingdings" pitchFamily="2" charset="2"/>
              <a:buChar char="§"/>
            </a:pPr>
            <a:r>
              <a:rPr lang="en-US" sz="3200" b="1" dirty="0" smtClean="0">
                <a:latin typeface="Calibri" pitchFamily="34" charset="0"/>
              </a:rPr>
              <a:t>Workers should have a   basic understanding of</a:t>
            </a:r>
          </a:p>
          <a:p>
            <a:pPr lvl="1">
              <a:lnSpc>
                <a:spcPct val="100000"/>
              </a:lnSpc>
              <a:buClr>
                <a:srgbClr val="FFFF00"/>
              </a:buClr>
              <a:buSzPct val="90000"/>
              <a:buNone/>
            </a:pPr>
            <a:endParaRPr lang="en-US" sz="800" b="1" dirty="0" smtClean="0">
              <a:latin typeface="Calibri" pitchFamily="34" charset="0"/>
            </a:endParaRPr>
          </a:p>
          <a:p>
            <a:pPr>
              <a:lnSpc>
                <a:spcPct val="100000"/>
              </a:lnSpc>
              <a:buSzPct val="90000"/>
              <a:buFont typeface="Wingdings" pitchFamily="2" charset="2"/>
              <a:buChar char="§"/>
            </a:pPr>
            <a:r>
              <a:rPr lang="en-US" sz="2400" b="1" dirty="0" smtClean="0">
                <a:latin typeface="Calibri" pitchFamily="34" charset="0"/>
              </a:rPr>
              <a:t>Health risks</a:t>
            </a:r>
            <a:r>
              <a:rPr lang="en-US" sz="2400" dirty="0" smtClean="0">
                <a:latin typeface="Calibri" pitchFamily="34" charset="0"/>
              </a:rPr>
              <a:t>: </a:t>
            </a:r>
          </a:p>
          <a:p>
            <a:pPr lvl="1">
              <a:lnSpc>
                <a:spcPct val="100000"/>
              </a:lnSpc>
              <a:buClr>
                <a:srgbClr val="FFFF00"/>
              </a:buClr>
              <a:buSzPct val="90000"/>
              <a:buNone/>
            </a:pPr>
            <a:r>
              <a:rPr lang="en-US" sz="2200" dirty="0" smtClean="0">
                <a:latin typeface="Calibri" pitchFamily="34" charset="0"/>
              </a:rPr>
              <a:t>Acute vs. long-term effects of exposure</a:t>
            </a:r>
          </a:p>
          <a:p>
            <a:pPr>
              <a:lnSpc>
                <a:spcPct val="100000"/>
              </a:lnSpc>
              <a:buSzPct val="90000"/>
              <a:buFont typeface="Wingdings" pitchFamily="2" charset="2"/>
              <a:buChar char="§"/>
            </a:pPr>
            <a:r>
              <a:rPr lang="en-US" sz="2400" b="1" dirty="0" smtClean="0">
                <a:latin typeface="Calibri" pitchFamily="34" charset="0"/>
              </a:rPr>
              <a:t>Radiation protection</a:t>
            </a:r>
            <a:r>
              <a:rPr lang="en-US" sz="2400" dirty="0" smtClean="0">
                <a:latin typeface="Calibri" pitchFamily="34" charset="0"/>
              </a:rPr>
              <a:t>: </a:t>
            </a:r>
          </a:p>
          <a:p>
            <a:pPr lvl="1">
              <a:lnSpc>
                <a:spcPct val="100000"/>
              </a:lnSpc>
              <a:buClr>
                <a:srgbClr val="FFFF00"/>
              </a:buClr>
              <a:buSzPct val="90000"/>
              <a:buNone/>
            </a:pPr>
            <a:r>
              <a:rPr lang="en-US" sz="2200" dirty="0" smtClean="0">
                <a:latin typeface="Calibri" pitchFamily="34" charset="0"/>
              </a:rPr>
              <a:t>Time, distance and shielding</a:t>
            </a:r>
          </a:p>
          <a:p>
            <a:pPr>
              <a:lnSpc>
                <a:spcPct val="100000"/>
              </a:lnSpc>
              <a:buSzPct val="90000"/>
              <a:buFont typeface="Wingdings" pitchFamily="2" charset="2"/>
              <a:buChar char="§"/>
            </a:pPr>
            <a:r>
              <a:rPr lang="en-US" sz="2400" b="1" dirty="0" smtClean="0">
                <a:latin typeface="Calibri" pitchFamily="34" charset="0"/>
              </a:rPr>
              <a:t>Radiation response zones</a:t>
            </a:r>
            <a:r>
              <a:rPr lang="en-US" sz="2400" dirty="0" smtClean="0">
                <a:latin typeface="Calibri" pitchFamily="34" charset="0"/>
              </a:rPr>
              <a:t>:      </a:t>
            </a:r>
            <a:r>
              <a:rPr lang="en-US" sz="2000" dirty="0" smtClean="0">
                <a:latin typeface="Calibri" pitchFamily="34" charset="0"/>
              </a:rPr>
              <a:t>Restrict responder access</a:t>
            </a:r>
            <a:endParaRPr lang="en-US" sz="2400" dirty="0" smtClean="0">
              <a:latin typeface="Calibri" pitchFamily="34" charset="0"/>
            </a:endParaRPr>
          </a:p>
        </p:txBody>
      </p:sp>
      <p:pic>
        <p:nvPicPr>
          <p:cNvPr id="6" name="Picture 7" descr="diagram showing boundry areas of radiation from extreme caution to low radiation"/>
          <p:cNvPicPr>
            <a:picLocks noChangeAspect="1"/>
          </p:cNvPicPr>
          <p:nvPr/>
        </p:nvPicPr>
        <p:blipFill>
          <a:blip r:embed="rId3" cstate="print">
            <a:lum bright="-3000" contrast="12000"/>
          </a:blip>
          <a:srcRect/>
          <a:stretch>
            <a:fillRect/>
          </a:stretch>
        </p:blipFill>
        <p:spPr bwMode="auto">
          <a:xfrm>
            <a:off x="4592521" y="1524000"/>
            <a:ext cx="4551479" cy="4525963"/>
          </a:xfrm>
          <a:prstGeom prst="rect">
            <a:avLst/>
          </a:prstGeom>
          <a:solidFill>
            <a:schemeClr val="accent5">
              <a:lumMod val="20000"/>
              <a:lumOff val="80000"/>
            </a:schemeClr>
          </a:solidFill>
          <a:ln w="9525">
            <a:noFill/>
            <a:miter lim="800000"/>
            <a:headEnd/>
            <a:tailEnd/>
          </a:ln>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title"/>
          </p:nvPr>
        </p:nvSpPr>
        <p:spPr>
          <a:xfrm>
            <a:off x="0" y="274638"/>
            <a:ext cx="8991600" cy="1143000"/>
          </a:xfrm>
        </p:spPr>
        <p:txBody>
          <a:bodyPr>
            <a:normAutofit fontScale="90000"/>
          </a:bodyPr>
          <a:lstStyle/>
          <a:p>
            <a:r>
              <a:rPr lang="en-US" dirty="0">
                <a:latin typeface="Calibri" pitchFamily="34" charset="0"/>
              </a:rPr>
              <a:t>Goals of Radiation Protection: </a:t>
            </a:r>
            <a:r>
              <a:rPr lang="en-US" dirty="0" smtClean="0">
                <a:latin typeface="Calibri" pitchFamily="34" charset="0"/>
              </a:rPr>
              <a:t/>
            </a:r>
            <a:br>
              <a:rPr lang="en-US" dirty="0" smtClean="0">
                <a:latin typeface="Calibri" pitchFamily="34" charset="0"/>
              </a:rPr>
            </a:br>
            <a:r>
              <a:rPr lang="en-US" dirty="0" smtClean="0">
                <a:latin typeface="Calibri" pitchFamily="34" charset="0"/>
              </a:rPr>
              <a:t>First </a:t>
            </a:r>
            <a:r>
              <a:rPr lang="en-US" dirty="0">
                <a:latin typeface="Calibri" pitchFamily="34" charset="0"/>
              </a:rPr>
              <a:t>Responders</a:t>
            </a:r>
          </a:p>
        </p:txBody>
      </p:sp>
      <p:sp>
        <p:nvSpPr>
          <p:cNvPr id="2054" name="Rectangle 6"/>
          <p:cNvSpPr>
            <a:spLocks noGrp="1" noChangeArrowheads="1"/>
          </p:cNvSpPr>
          <p:nvPr>
            <p:ph idx="1"/>
          </p:nvPr>
        </p:nvSpPr>
        <p:spPr>
          <a:xfrm>
            <a:off x="457200" y="1828800"/>
            <a:ext cx="8229600" cy="3429000"/>
          </a:xfrm>
        </p:spPr>
        <p:txBody>
          <a:bodyPr>
            <a:normAutofit fontScale="92500" lnSpcReduction="10000"/>
          </a:bodyPr>
          <a:lstStyle/>
          <a:p>
            <a:r>
              <a:rPr lang="en-US" dirty="0">
                <a:latin typeface="Calibri" pitchFamily="34" charset="0"/>
              </a:rPr>
              <a:t>Prevent acute (immediate) injuries and deaths due to short-term high-level radiation exposure (occurring over a few hours to a few days</a:t>
            </a:r>
            <a:r>
              <a:rPr lang="en-US" dirty="0" smtClean="0">
                <a:latin typeface="Calibri" pitchFamily="34" charset="0"/>
              </a:rPr>
              <a:t>)</a:t>
            </a:r>
          </a:p>
          <a:p>
            <a:endParaRPr lang="en-US" dirty="0">
              <a:latin typeface="Calibri" pitchFamily="34" charset="0"/>
            </a:endParaRPr>
          </a:p>
          <a:p>
            <a:r>
              <a:rPr lang="en-US" dirty="0">
                <a:latin typeface="Calibri" pitchFamily="34" charset="0"/>
              </a:rPr>
              <a:t>Keep long-term effects (cancer) associated with lower levels of radiation exposure as low as reasonably achievable</a:t>
            </a:r>
          </a:p>
        </p:txBody>
      </p:sp>
      <p:sp>
        <p:nvSpPr>
          <p:cNvPr id="2052" name="Text Box 4"/>
          <p:cNvSpPr txBox="1">
            <a:spLocks noChangeArrowheads="1"/>
          </p:cNvSpPr>
          <p:nvPr/>
        </p:nvSpPr>
        <p:spPr bwMode="auto">
          <a:xfrm>
            <a:off x="4953000" y="6172200"/>
            <a:ext cx="3859213" cy="457200"/>
          </a:xfrm>
          <a:prstGeom prst="rect">
            <a:avLst/>
          </a:prstGeom>
          <a:noFill/>
          <a:ln w="9525">
            <a:noFill/>
            <a:miter lim="800000"/>
            <a:headEnd/>
            <a:tailEnd/>
          </a:ln>
          <a:effectLst/>
        </p:spPr>
        <p:txBody>
          <a:bodyPr wrap="none">
            <a:spAutoFit/>
          </a:bodyPr>
          <a:lstStyle/>
          <a:p>
            <a:pPr eaLnBrk="0" hangingPunct="0">
              <a:buClrTx/>
              <a:buSzTx/>
              <a:buFontTx/>
              <a:buNone/>
            </a:pPr>
            <a:r>
              <a:rPr lang="en-US" sz="2400" dirty="0">
                <a:latin typeface="Arial" charset="0"/>
              </a:rPr>
              <a:t>NCRP Commentary No. 19</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p:txBody>
          <a:bodyPr/>
          <a:lstStyle/>
          <a:p>
            <a:pPr eaLnBrk="1" hangingPunct="1"/>
            <a:r>
              <a:rPr lang="en-US" dirty="0" smtClean="0"/>
              <a:t>Radiation Exposure Limits</a:t>
            </a:r>
          </a:p>
        </p:txBody>
      </p:sp>
      <p:sp>
        <p:nvSpPr>
          <p:cNvPr id="5123" name="Rectangle 3"/>
          <p:cNvSpPr>
            <a:spLocks noGrp="1" noChangeArrowheads="1"/>
          </p:cNvSpPr>
          <p:nvPr>
            <p:ph idx="1"/>
          </p:nvPr>
        </p:nvSpPr>
        <p:spPr>
          <a:xfrm>
            <a:off x="419100" y="1447800"/>
            <a:ext cx="8724900" cy="4525963"/>
          </a:xfrm>
        </p:spPr>
        <p:txBody>
          <a:bodyPr/>
          <a:lstStyle/>
          <a:p>
            <a:pPr eaLnBrk="1" hangingPunct="1">
              <a:lnSpc>
                <a:spcPct val="100000"/>
              </a:lnSpc>
              <a:spcBef>
                <a:spcPts val="100"/>
              </a:spcBef>
            </a:pPr>
            <a:r>
              <a:rPr lang="en-US" b="1" dirty="0" smtClean="0"/>
              <a:t>Safe response requires well defined limits for exposure to radiation</a:t>
            </a:r>
          </a:p>
          <a:p>
            <a:pPr lvl="1" eaLnBrk="1" hangingPunct="1">
              <a:lnSpc>
                <a:spcPct val="100000"/>
              </a:lnSpc>
              <a:spcBef>
                <a:spcPts val="100"/>
              </a:spcBef>
            </a:pPr>
            <a:r>
              <a:rPr lang="en-US" dirty="0" smtClean="0"/>
              <a:t>OSHA: Sets occupational limit for radiation workers</a:t>
            </a:r>
          </a:p>
          <a:p>
            <a:pPr lvl="2" eaLnBrk="1" hangingPunct="1">
              <a:lnSpc>
                <a:spcPct val="100000"/>
              </a:lnSpc>
              <a:spcBef>
                <a:spcPts val="100"/>
              </a:spcBef>
            </a:pPr>
            <a:r>
              <a:rPr lang="en-US" sz="2000" dirty="0" smtClean="0"/>
              <a:t>50 milliSievert/yr</a:t>
            </a:r>
          </a:p>
          <a:p>
            <a:pPr lvl="2" eaLnBrk="1" hangingPunct="1">
              <a:lnSpc>
                <a:spcPct val="100000"/>
              </a:lnSpc>
              <a:spcBef>
                <a:spcPts val="100"/>
              </a:spcBef>
            </a:pPr>
            <a:r>
              <a:rPr lang="en-US" sz="2000" dirty="0" smtClean="0"/>
              <a:t>Enforceable by law</a:t>
            </a:r>
          </a:p>
          <a:p>
            <a:pPr lvl="2" eaLnBrk="1" hangingPunct="1">
              <a:lnSpc>
                <a:spcPct val="100000"/>
              </a:lnSpc>
              <a:spcBef>
                <a:spcPts val="100"/>
              </a:spcBef>
              <a:buNone/>
            </a:pPr>
            <a:endParaRPr lang="en-US" sz="2000" dirty="0" smtClean="0"/>
          </a:p>
          <a:p>
            <a:pPr lvl="1" eaLnBrk="1" hangingPunct="1">
              <a:lnSpc>
                <a:spcPct val="100000"/>
              </a:lnSpc>
              <a:spcBef>
                <a:spcPts val="100"/>
              </a:spcBef>
            </a:pPr>
            <a:r>
              <a:rPr lang="en-US" dirty="0" smtClean="0"/>
              <a:t>Other U.S. organizations provide recommendations for emergency responders</a:t>
            </a:r>
          </a:p>
          <a:p>
            <a:pPr lvl="2" eaLnBrk="1" hangingPunct="1">
              <a:lnSpc>
                <a:spcPct val="100000"/>
              </a:lnSpc>
              <a:spcBef>
                <a:spcPts val="100"/>
              </a:spcBef>
            </a:pPr>
            <a:r>
              <a:rPr lang="en-US" sz="2000" dirty="0" smtClean="0"/>
              <a:t>EPA recommendation: 250 milliSievert total exposure</a:t>
            </a:r>
          </a:p>
          <a:p>
            <a:pPr lvl="2" eaLnBrk="1" hangingPunct="1">
              <a:lnSpc>
                <a:spcPct val="100000"/>
              </a:lnSpc>
              <a:spcBef>
                <a:spcPts val="100"/>
              </a:spcBef>
            </a:pPr>
            <a:r>
              <a:rPr lang="en-US" sz="2000" dirty="0" smtClean="0"/>
              <a:t>Balances risk of exposure with opportunity to perform life-saving activities or to maintain essential critical infrastructure</a:t>
            </a:r>
          </a:p>
          <a:p>
            <a:pPr lvl="1" eaLnBrk="1" hangingPunct="1"/>
            <a:endParaRPr lang="en-US" b="1" dirty="0" smtClean="0"/>
          </a:p>
          <a:p>
            <a:pPr lvl="3" eaLnBrk="1" hangingPunct="1">
              <a:spcBef>
                <a:spcPct val="0"/>
              </a:spcBef>
              <a:spcAft>
                <a:spcPts val="125"/>
              </a:spcAft>
            </a:pPr>
            <a:endParaRPr lang="en-US" sz="2000" b="1" dirty="0" smtClean="0"/>
          </a:p>
          <a:p>
            <a:pPr lvl="3" eaLnBrk="1" hangingPunct="1">
              <a:spcBef>
                <a:spcPct val="0"/>
              </a:spcBef>
              <a:spcAft>
                <a:spcPts val="125"/>
              </a:spcAft>
              <a:buFontTx/>
              <a:buNone/>
            </a:pPr>
            <a:endParaRPr lang="en-US" b="1" dirty="0" smtClean="0"/>
          </a:p>
          <a:p>
            <a:pPr lvl="1" eaLnBrk="1" hangingPunct="1">
              <a:buFont typeface="Wingdings" pitchFamily="2" charset="2"/>
              <a:buNone/>
            </a:pPr>
            <a:endParaRPr lang="en-US" b="1" dirty="0" smtClean="0"/>
          </a:p>
          <a:p>
            <a:pPr eaLnBrk="1" hangingPunct="1">
              <a:buFont typeface="Wingdings" pitchFamily="2" charset="2"/>
              <a:buNone/>
            </a:pPr>
            <a:endParaRPr lang="en-US" b="1" dirty="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2451" name="Object 3"/>
          <p:cNvGraphicFramePr>
            <a:graphicFrameLocks noChangeAspect="1"/>
          </p:cNvGraphicFramePr>
          <p:nvPr/>
        </p:nvGraphicFramePr>
        <p:xfrm>
          <a:off x="762000" y="0"/>
          <a:ext cx="7091363" cy="6797675"/>
        </p:xfrm>
        <a:graphic>
          <a:graphicData uri="http://schemas.openxmlformats.org/presentationml/2006/ole">
            <p:oleObj spid="_x0000_s232451" name="Worksheet" r:id="rId3" imgW="8934602" imgH="8563051" progId="Excel.Sheet.12">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8556" name="Group 28"/>
          <p:cNvGraphicFramePr>
            <a:graphicFrameLocks noGrp="1"/>
          </p:cNvGraphicFramePr>
          <p:nvPr/>
        </p:nvGraphicFramePr>
        <p:xfrm>
          <a:off x="304800" y="1828800"/>
          <a:ext cx="4572000" cy="3563548"/>
        </p:xfrm>
        <a:graphic>
          <a:graphicData uri="http://schemas.openxmlformats.org/drawingml/2006/table">
            <a:tbl>
              <a:tblPr/>
              <a:tblGrid>
                <a:gridCol w="2778125"/>
                <a:gridCol w="1793875"/>
              </a:tblGrid>
              <a:tr h="5550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cs typeface="Times New Roman" pitchFamily="18" charset="0"/>
                        </a:rPr>
                        <a:t>Dose (mrem)</a:t>
                      </a:r>
                      <a:endPar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cs typeface="Times New Roman" pitchFamily="18" charset="0"/>
                        </a:rPr>
                        <a:t>Percent</a:t>
                      </a:r>
                      <a:endPar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17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cs typeface="Times New Roman" pitchFamily="18" charset="0"/>
                        </a:rPr>
                        <a:t>1,000</a:t>
                      </a:r>
                      <a:endParaRPr kumimoji="0" lang="en-US" sz="2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cs typeface="Times New Roman" pitchFamily="18" charset="0"/>
                        </a:rPr>
                        <a:t>0.08</a:t>
                      </a:r>
                      <a:endParaRPr kumimoji="0" lang="en-US" sz="2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31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cs typeface="Times New Roman" pitchFamily="18" charset="0"/>
                        </a:rPr>
                        <a:t>5,000</a:t>
                      </a:r>
                      <a:endParaRPr kumimoji="0" lang="en-US" sz="2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cs typeface="Times New Roman" pitchFamily="18" charset="0"/>
                        </a:rPr>
                        <a:t>0.4</a:t>
                      </a:r>
                      <a:endParaRPr kumimoji="0" lang="en-US" sz="2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17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cs typeface="Times New Roman" pitchFamily="18" charset="0"/>
                        </a:rPr>
                        <a:t>10,000</a:t>
                      </a:r>
                      <a:endParaRPr kumimoji="0" lang="en-US" sz="2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cs typeface="Times New Roman" pitchFamily="18" charset="0"/>
                        </a:rPr>
                        <a:t>0.8</a:t>
                      </a:r>
                      <a:endParaRPr kumimoji="0" lang="en-US" sz="2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493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cs typeface="Times New Roman" pitchFamily="18" charset="0"/>
                        </a:rPr>
                        <a:t>25,000*</a:t>
                      </a:r>
                      <a:endPar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cs typeface="Times New Roman" pitchFamily="18" charset="0"/>
                        </a:rPr>
                        <a:t>2.0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cs typeface="Times New Roman" pitchFamily="18" charset="0"/>
                        </a:rPr>
                        <a:t> </a:t>
                      </a:r>
                      <a:r>
                        <a:rPr kumimoji="0" lang="en-US" sz="900" b="1" i="0" u="none" strike="noStrike" cap="none" normalizeH="0" baseline="0" dirty="0" smtClean="0">
                          <a:ln>
                            <a:noFill/>
                          </a:ln>
                          <a:solidFill>
                            <a:schemeClr val="tx1"/>
                          </a:solidFill>
                          <a:effectLst/>
                          <a:latin typeface="Calibri" pitchFamily="34" charset="0"/>
                          <a:cs typeface="Times New Roman" pitchFamily="18" charset="0"/>
                        </a:rPr>
                        <a:t>(ie: a 2% chance of dying from cancer)</a:t>
                      </a:r>
                      <a:endParaRPr kumimoji="0" lang="en-US" sz="3200" b="1"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17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cs typeface="Times New Roman" pitchFamily="18" charset="0"/>
                        </a:rPr>
                        <a:t>50,000</a:t>
                      </a:r>
                      <a:endPar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cs typeface="Times New Roman" pitchFamily="18" charset="0"/>
                        </a:rPr>
                        <a:t>4.0</a:t>
                      </a:r>
                      <a:endPar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78553" name="Rectangle 25"/>
          <p:cNvSpPr>
            <a:spLocks noGrp="1" noChangeArrowheads="1"/>
          </p:cNvSpPr>
          <p:nvPr>
            <p:ph type="title" idx="4294967295"/>
          </p:nvPr>
        </p:nvSpPr>
        <p:spPr>
          <a:xfrm>
            <a:off x="0" y="228600"/>
            <a:ext cx="9144000" cy="762000"/>
          </a:xfrm>
        </p:spPr>
        <p:txBody>
          <a:bodyPr/>
          <a:lstStyle/>
          <a:p>
            <a:r>
              <a:rPr lang="en-US" sz="4000" dirty="0">
                <a:latin typeface="Calibri" pitchFamily="34" charset="0"/>
              </a:rPr>
              <a:t>Acute Exposure </a:t>
            </a:r>
            <a:r>
              <a:rPr lang="en-US" sz="4000" dirty="0" smtClean="0">
                <a:latin typeface="Calibri" pitchFamily="34" charset="0"/>
              </a:rPr>
              <a:t>&amp; </a:t>
            </a:r>
            <a:r>
              <a:rPr lang="en-US" sz="4000" dirty="0">
                <a:latin typeface="Calibri" pitchFamily="34" charset="0"/>
              </a:rPr>
              <a:t>Fatal </a:t>
            </a:r>
            <a:r>
              <a:rPr lang="en-US" sz="4000" dirty="0" smtClean="0">
                <a:latin typeface="Calibri" pitchFamily="34" charset="0"/>
              </a:rPr>
              <a:t>Cancer Risk</a:t>
            </a:r>
            <a:endParaRPr lang="en-US" sz="4000" dirty="0">
              <a:latin typeface="Calibri" pitchFamily="34" charset="0"/>
            </a:endParaRPr>
          </a:p>
        </p:txBody>
      </p:sp>
      <p:sp>
        <p:nvSpPr>
          <p:cNvPr id="6" name="TextBox 5"/>
          <p:cNvSpPr txBox="1"/>
          <p:nvPr/>
        </p:nvSpPr>
        <p:spPr>
          <a:xfrm>
            <a:off x="228600" y="4343400"/>
            <a:ext cx="2971800" cy="276999"/>
          </a:xfrm>
          <a:prstGeom prst="rect">
            <a:avLst/>
          </a:prstGeom>
          <a:noFill/>
        </p:spPr>
        <p:txBody>
          <a:bodyPr wrap="square" rtlCol="0">
            <a:spAutoFit/>
          </a:bodyPr>
          <a:lstStyle/>
          <a:p>
            <a:pPr algn="ctr"/>
            <a:r>
              <a:rPr lang="en-US" sz="1200" b="1" i="0" dirty="0" smtClean="0">
                <a:solidFill>
                  <a:schemeClr val="bg2"/>
                </a:solidFill>
                <a:effectLst>
                  <a:outerShdw blurRad="38100" dist="38100" dir="2700000" algn="tl">
                    <a:srgbClr val="000000">
                      <a:alpha val="43137"/>
                    </a:srgbClr>
                  </a:outerShdw>
                </a:effectLst>
                <a:latin typeface="Calibri" pitchFamily="34" charset="0"/>
              </a:rPr>
              <a:t>EPA mrem dose limit for lifesaving actions</a:t>
            </a:r>
            <a:endParaRPr lang="en-US" sz="1200" b="1" i="0" dirty="0">
              <a:solidFill>
                <a:schemeClr val="bg2"/>
              </a:solidFill>
              <a:effectLst>
                <a:outerShdw blurRad="38100" dist="38100" dir="2700000" algn="tl">
                  <a:srgbClr val="000000">
                    <a:alpha val="43137"/>
                  </a:srgbClr>
                </a:outerShdw>
              </a:effectLst>
              <a:latin typeface="Calibri" pitchFamily="34" charset="0"/>
            </a:endParaRPr>
          </a:p>
        </p:txBody>
      </p:sp>
      <p:sp>
        <p:nvSpPr>
          <p:cNvPr id="5" name="Rectangle 3"/>
          <p:cNvSpPr txBox="1">
            <a:spLocks noChangeArrowheads="1"/>
          </p:cNvSpPr>
          <p:nvPr/>
        </p:nvSpPr>
        <p:spPr>
          <a:xfrm>
            <a:off x="4876800" y="2057400"/>
            <a:ext cx="4114800" cy="3657600"/>
          </a:xfrm>
          <a:prstGeom prst="rect">
            <a:avLst/>
          </a:prstGeom>
        </p:spPr>
        <p:txBody>
          <a:bodyPr/>
          <a:lstStyle/>
          <a:p>
            <a:pPr marL="342900" marR="0" lvl="0" indent="-342900" algn="l" defTabSz="914400" rtl="0" eaLnBrk="1" fontAlgn="base" latinLnBrk="0" hangingPunct="1">
              <a:lnSpc>
                <a:spcPct val="90000"/>
              </a:lnSpc>
              <a:spcBef>
                <a:spcPct val="40000"/>
              </a:spcBef>
              <a:spcAft>
                <a:spcPct val="0"/>
              </a:spcAft>
              <a:buClr>
                <a:srgbClr val="FFFF00"/>
              </a:buClr>
              <a:buSzPct val="70000"/>
              <a:buFont typeface="Wingdings" pitchFamily="2" charset="2"/>
              <a:buChar char="n"/>
              <a:tabLst/>
              <a:defRPr/>
            </a:pPr>
            <a:endParaRPr kumimoji="0" lang="en-US" sz="24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7" name="Text Placeholder 6"/>
          <p:cNvSpPr>
            <a:spLocks noGrp="1"/>
          </p:cNvSpPr>
          <p:nvPr>
            <p:ph type="body" idx="4294967295"/>
          </p:nvPr>
        </p:nvSpPr>
        <p:spPr>
          <a:xfrm>
            <a:off x="5105400" y="1600200"/>
            <a:ext cx="3581400" cy="4525963"/>
          </a:xfrm>
        </p:spPr>
        <p:txBody>
          <a:bodyPr>
            <a:normAutofit fontScale="92500" lnSpcReduction="20000"/>
          </a:bodyPr>
          <a:lstStyle/>
          <a:p>
            <a:pPr rtl="0" eaLnBrk="1" fontAlgn="base" latinLnBrk="0" hangingPunct="1"/>
            <a:r>
              <a:rPr lang="en-US" sz="3200" b="0" i="0" kern="1200" baseline="0" dirty="0" smtClean="0">
                <a:solidFill>
                  <a:schemeClr val="tx1"/>
                </a:solidFill>
                <a:effectLst>
                  <a:outerShdw blurRad="50800" dist="38100" algn="tr" rotWithShape="0">
                    <a:prstClr val="black">
                      <a:alpha val="40000"/>
                    </a:prstClr>
                  </a:outerShdw>
                </a:effectLst>
                <a:latin typeface="+mn-lt"/>
                <a:ea typeface="+mn-ea"/>
                <a:cs typeface="+mn-cs"/>
              </a:rPr>
              <a:t>10,000 </a:t>
            </a:r>
            <a:r>
              <a:rPr lang="en-US" sz="3200" b="0" i="0" kern="1200" baseline="0" dirty="0" err="1" smtClean="0">
                <a:solidFill>
                  <a:schemeClr val="tx1"/>
                </a:solidFill>
                <a:effectLst>
                  <a:outerShdw blurRad="50800" dist="38100" algn="tr" rotWithShape="0">
                    <a:prstClr val="black">
                      <a:alpha val="40000"/>
                    </a:prstClr>
                  </a:outerShdw>
                </a:effectLst>
                <a:latin typeface="+mn-lt"/>
                <a:ea typeface="+mn-ea"/>
                <a:cs typeface="+mn-cs"/>
              </a:rPr>
              <a:t>mrem</a:t>
            </a:r>
            <a:r>
              <a:rPr lang="en-US" sz="3200" b="0" i="0" kern="1200" baseline="0" dirty="0" smtClean="0">
                <a:solidFill>
                  <a:schemeClr val="tx1"/>
                </a:solidFill>
                <a:effectLst>
                  <a:outerShdw blurRad="50800" dist="38100" algn="tr" rotWithShape="0">
                    <a:prstClr val="black">
                      <a:alpha val="40000"/>
                    </a:prstClr>
                  </a:outerShdw>
                </a:effectLst>
                <a:latin typeface="+mn-lt"/>
                <a:ea typeface="+mn-ea"/>
                <a:cs typeface="+mn-cs"/>
              </a:rPr>
              <a:t> dose – extra 0.8% </a:t>
            </a:r>
            <a:endParaRPr lang="en-US" sz="3200" dirty="0" smtClean="0"/>
          </a:p>
          <a:p>
            <a:pPr rtl="0" eaLnBrk="1" fontAlgn="base" latinLnBrk="0" hangingPunct="1"/>
            <a:r>
              <a:rPr lang="en-US" sz="3200" b="0" i="0" kern="1200" baseline="0" dirty="0" smtClean="0">
                <a:solidFill>
                  <a:schemeClr val="tx1"/>
                </a:solidFill>
                <a:effectLst>
                  <a:outerShdw blurRad="50800" dist="38100" algn="tr" rotWithShape="0">
                    <a:prstClr val="black">
                      <a:alpha val="40000"/>
                    </a:prstClr>
                  </a:outerShdw>
                </a:effectLst>
                <a:latin typeface="+mn-lt"/>
                <a:ea typeface="+mn-ea"/>
                <a:cs typeface="+mn-cs"/>
              </a:rPr>
              <a:t>1,000 survivors receive 10,000 </a:t>
            </a:r>
            <a:r>
              <a:rPr lang="en-US" sz="3200" b="0" i="0" kern="1200" baseline="0" dirty="0" err="1" smtClean="0">
                <a:solidFill>
                  <a:schemeClr val="tx1"/>
                </a:solidFill>
                <a:effectLst>
                  <a:outerShdw blurRad="50800" dist="38100" algn="tr" rotWithShape="0">
                    <a:prstClr val="black">
                      <a:alpha val="40000"/>
                    </a:prstClr>
                  </a:outerShdw>
                </a:effectLst>
                <a:latin typeface="+mn-lt"/>
                <a:ea typeface="+mn-ea"/>
                <a:cs typeface="+mn-cs"/>
              </a:rPr>
              <a:t>mrem</a:t>
            </a:r>
            <a:r>
              <a:rPr lang="en-US" sz="3200" b="0" i="0" kern="1200" baseline="0" dirty="0" smtClean="0">
                <a:solidFill>
                  <a:schemeClr val="tx1"/>
                </a:solidFill>
                <a:effectLst>
                  <a:outerShdw blurRad="50800" dist="38100" algn="tr" rotWithShape="0">
                    <a:prstClr val="black">
                      <a:alpha val="40000"/>
                    </a:prstClr>
                  </a:outerShdw>
                </a:effectLst>
                <a:latin typeface="+mn-lt"/>
                <a:ea typeface="+mn-ea"/>
                <a:cs typeface="+mn-cs"/>
              </a:rPr>
              <a:t> – estimated 8 </a:t>
            </a:r>
            <a:r>
              <a:rPr lang="en-US" sz="3200" b="0" i="1" kern="1200" baseline="0" dirty="0" smtClean="0">
                <a:solidFill>
                  <a:schemeClr val="tx1"/>
                </a:solidFill>
                <a:effectLst>
                  <a:outerShdw blurRad="50800" dist="38100" algn="tr" rotWithShape="0">
                    <a:prstClr val="black">
                      <a:alpha val="40000"/>
                    </a:prstClr>
                  </a:outerShdw>
                </a:effectLst>
                <a:latin typeface="+mn-lt"/>
                <a:ea typeface="+mn-ea"/>
                <a:cs typeface="+mn-cs"/>
              </a:rPr>
              <a:t>extra</a:t>
            </a:r>
            <a:r>
              <a:rPr lang="en-US" sz="3200" b="0" i="0" kern="1200" baseline="0" dirty="0" smtClean="0">
                <a:solidFill>
                  <a:schemeClr val="tx1"/>
                </a:solidFill>
                <a:effectLst>
                  <a:outerShdw blurRad="50800" dist="38100" algn="tr" rotWithShape="0">
                    <a:prstClr val="black">
                      <a:alpha val="40000"/>
                    </a:prstClr>
                  </a:outerShdw>
                </a:effectLst>
                <a:latin typeface="+mn-lt"/>
                <a:ea typeface="+mn-ea"/>
                <a:cs typeface="+mn-cs"/>
              </a:rPr>
              <a:t> cancer deaths</a:t>
            </a:r>
            <a:endParaRPr lang="en-US" dirty="0" smtClean="0"/>
          </a:p>
          <a:p>
            <a:pPr rtl="0" eaLnBrk="1" fontAlgn="base" latinLnBrk="0" hangingPunct="1"/>
            <a:r>
              <a:rPr lang="en-US" sz="3200" b="0" i="0" kern="1200" baseline="0" dirty="0" smtClean="0">
                <a:solidFill>
                  <a:schemeClr val="tx1"/>
                </a:solidFill>
                <a:effectLst>
                  <a:outerShdw blurRad="50800" dist="38100" algn="tr" rotWithShape="0">
                    <a:prstClr val="black">
                      <a:alpha val="40000"/>
                    </a:prstClr>
                  </a:outerShdw>
                </a:effectLst>
                <a:latin typeface="+mn-lt"/>
                <a:ea typeface="+mn-ea"/>
                <a:cs typeface="+mn-cs"/>
              </a:rPr>
              <a:t>200 cancer deaths from other causes</a:t>
            </a:r>
            <a:endParaRPr lang="en-US" dirty="0" smtClean="0"/>
          </a:p>
          <a:p>
            <a:pPr rtl="0" eaLnBrk="1" fontAlgn="base" latinLnBrk="0" hangingPunct="1"/>
            <a:r>
              <a:rPr lang="en-US" sz="3200" b="0" i="0" kern="1200" baseline="0" dirty="0" smtClean="0">
                <a:solidFill>
                  <a:schemeClr val="tx1"/>
                </a:solidFill>
                <a:effectLst>
                  <a:outerShdw blurRad="50800" dist="38100" algn="tr" rotWithShape="0">
                    <a:prstClr val="black">
                      <a:alpha val="40000"/>
                    </a:prstClr>
                  </a:outerShdw>
                </a:effectLst>
                <a:latin typeface="+mn-lt"/>
                <a:ea typeface="+mn-ea"/>
                <a:cs typeface="+mn-cs"/>
              </a:rPr>
              <a:t>208 total cancer deaths</a:t>
            </a:r>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152400"/>
            <a:ext cx="9144000" cy="1143000"/>
          </a:xfrm>
        </p:spPr>
        <p:txBody>
          <a:bodyPr>
            <a:normAutofit fontScale="90000"/>
          </a:bodyPr>
          <a:lstStyle/>
          <a:p>
            <a:r>
              <a:rPr lang="en-US" sz="4800" dirty="0" smtClean="0">
                <a:latin typeface="Calibri" pitchFamily="34" charset="0"/>
              </a:rPr>
              <a:t>Essential </a:t>
            </a:r>
            <a:br>
              <a:rPr lang="en-US" sz="4800" dirty="0" smtClean="0">
                <a:latin typeface="Calibri" pitchFamily="34" charset="0"/>
              </a:rPr>
            </a:br>
            <a:r>
              <a:rPr lang="en-US" sz="4800" dirty="0" smtClean="0">
                <a:latin typeface="Calibri" pitchFamily="34" charset="0"/>
              </a:rPr>
              <a:t>Personal Protective Equipment</a:t>
            </a:r>
          </a:p>
        </p:txBody>
      </p:sp>
      <p:sp>
        <p:nvSpPr>
          <p:cNvPr id="6147" name="Content Placeholder 2"/>
          <p:cNvSpPr>
            <a:spLocks noGrp="1"/>
          </p:cNvSpPr>
          <p:nvPr>
            <p:ph idx="1"/>
          </p:nvPr>
        </p:nvSpPr>
        <p:spPr>
          <a:xfrm>
            <a:off x="304800" y="1447800"/>
            <a:ext cx="8839200" cy="2590799"/>
          </a:xfrm>
        </p:spPr>
        <p:txBody>
          <a:bodyPr/>
          <a:lstStyle/>
          <a:p>
            <a:pPr marL="342900" lvl="1" indent="-342900" algn="ctr">
              <a:buNone/>
            </a:pPr>
            <a:r>
              <a:rPr lang="en-US" sz="2400" dirty="0" smtClean="0">
                <a:latin typeface="Calibri" pitchFamily="34" charset="0"/>
              </a:rPr>
              <a:t>Personal dosimetry</a:t>
            </a:r>
          </a:p>
          <a:p>
            <a:pPr marL="342900" lvl="1" indent="-342900" algn="ctr">
              <a:buNone/>
            </a:pPr>
            <a:r>
              <a:rPr lang="en-US" sz="2400" dirty="0" smtClean="0">
                <a:latin typeface="Calibri" pitchFamily="34" charset="0"/>
              </a:rPr>
              <a:t>Radiation detection equipment</a:t>
            </a:r>
          </a:p>
          <a:p>
            <a:pPr marL="342900" lvl="1" indent="-342900" algn="ctr">
              <a:buNone/>
            </a:pPr>
            <a:r>
              <a:rPr lang="en-US" sz="2400" dirty="0" smtClean="0">
                <a:latin typeface="Calibri" pitchFamily="34" charset="0"/>
              </a:rPr>
              <a:t>PPE (ideally certified for CBRN purposes)</a:t>
            </a:r>
          </a:p>
          <a:p>
            <a:pPr marL="342900" lvl="1" indent="-342900" algn="ctr">
              <a:buNone/>
            </a:pPr>
            <a:r>
              <a:rPr lang="en-US" sz="2400" dirty="0" smtClean="0">
                <a:latin typeface="Calibri" pitchFamily="34" charset="0"/>
              </a:rPr>
              <a:t>Communication equipment effective after Electromagnetic Pulse</a:t>
            </a:r>
          </a:p>
          <a:p>
            <a:pPr marL="342900" lvl="1" indent="-342900" algn="ctr">
              <a:buNone/>
            </a:pPr>
            <a:r>
              <a:rPr lang="en-US" sz="2400" dirty="0" smtClean="0">
                <a:latin typeface="Calibri" pitchFamily="34" charset="0"/>
              </a:rPr>
              <a:t>Medical Countermeasures for radiation injury</a:t>
            </a:r>
          </a:p>
          <a:p>
            <a:pPr marL="742950" lvl="2" indent="-342900">
              <a:buFont typeface="Wingdings" pitchFamily="2" charset="2"/>
              <a:buChar char="q"/>
            </a:pPr>
            <a:endParaRPr lang="en-US" sz="2200" b="1" dirty="0" smtClean="0"/>
          </a:p>
          <a:p>
            <a:pPr marL="742950" lvl="2" indent="-342900">
              <a:buFont typeface="Wingdings" pitchFamily="2" charset="2"/>
              <a:buChar char="q"/>
            </a:pPr>
            <a:endParaRPr lang="en-US" sz="2000" dirty="0" smtClean="0"/>
          </a:p>
          <a:p>
            <a:pPr marL="742950" lvl="2" indent="-342900">
              <a:buFont typeface="Wingdings" pitchFamily="2" charset="2"/>
              <a:buChar char="q"/>
            </a:pPr>
            <a:endParaRPr lang="en-US" sz="2200" b="1" dirty="0" smtClean="0"/>
          </a:p>
          <a:p>
            <a:pPr marL="742950" lvl="2" indent="-342900">
              <a:buFont typeface="Wingdings" pitchFamily="2" charset="2"/>
              <a:buChar char="q"/>
            </a:pPr>
            <a:endParaRPr lang="en-US" sz="2200" b="1" dirty="0" smtClean="0"/>
          </a:p>
          <a:p>
            <a:pPr marL="342900" lvl="1" indent="-342900">
              <a:buFont typeface="Wingdings" pitchFamily="2" charset="2"/>
              <a:buChar char="q"/>
            </a:pPr>
            <a:endParaRPr lang="en-US" sz="2800" b="1" dirty="0" smtClean="0"/>
          </a:p>
          <a:p>
            <a:endParaRPr lang="en-US" dirty="0" smtClean="0"/>
          </a:p>
        </p:txBody>
      </p:sp>
      <p:pic>
        <p:nvPicPr>
          <p:cNvPr id="6149" name="Picture 5" descr="photo of radiation detection equipment"/>
          <p:cNvPicPr>
            <a:picLocks noChangeAspect="1" noChangeArrowheads="1"/>
          </p:cNvPicPr>
          <p:nvPr/>
        </p:nvPicPr>
        <p:blipFill>
          <a:blip r:embed="rId2" cstate="print"/>
          <a:srcRect l="6250" t="16667" r="51563" b="46204"/>
          <a:stretch>
            <a:fillRect/>
          </a:stretch>
        </p:blipFill>
        <p:spPr bwMode="auto">
          <a:xfrm>
            <a:off x="533400" y="4648200"/>
            <a:ext cx="2597150" cy="1714500"/>
          </a:xfrm>
          <a:prstGeom prst="rect">
            <a:avLst/>
          </a:prstGeom>
          <a:noFill/>
          <a:ln w="9525">
            <a:noFill/>
            <a:miter lim="800000"/>
            <a:headEnd/>
            <a:tailEnd/>
          </a:ln>
        </p:spPr>
      </p:pic>
      <p:pic>
        <p:nvPicPr>
          <p:cNvPr id="6150" name="Picture 1035" descr="photo of radiation detection equipment"/>
          <p:cNvPicPr>
            <a:picLocks noChangeAspect="1" noChangeArrowheads="1"/>
          </p:cNvPicPr>
          <p:nvPr/>
        </p:nvPicPr>
        <p:blipFill>
          <a:blip r:embed="rId3" cstate="print"/>
          <a:srcRect/>
          <a:stretch>
            <a:fillRect/>
          </a:stretch>
        </p:blipFill>
        <p:spPr bwMode="auto">
          <a:xfrm>
            <a:off x="3733800" y="4572000"/>
            <a:ext cx="2362200" cy="1819275"/>
          </a:xfrm>
          <a:prstGeom prst="rect">
            <a:avLst/>
          </a:prstGeom>
          <a:noFill/>
          <a:ln w="9525">
            <a:noFill/>
            <a:miter lim="800000"/>
            <a:headEnd/>
            <a:tailEnd/>
          </a:ln>
        </p:spPr>
      </p:pic>
      <p:pic>
        <p:nvPicPr>
          <p:cNvPr id="7" name="Picture 7" descr="photo of radiation detection equipment"/>
          <p:cNvPicPr>
            <a:picLocks noChangeAspect="1" noChangeArrowheads="1"/>
          </p:cNvPicPr>
          <p:nvPr/>
        </p:nvPicPr>
        <p:blipFill>
          <a:blip r:embed="rId4" cstate="print"/>
          <a:srcRect/>
          <a:stretch>
            <a:fillRect/>
          </a:stretch>
        </p:blipFill>
        <p:spPr bwMode="auto">
          <a:xfrm>
            <a:off x="6705600" y="4495800"/>
            <a:ext cx="1901952" cy="1981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p:cNvSpPr>
            <a:spLocks noGrp="1" noChangeArrowheads="1"/>
          </p:cNvSpPr>
          <p:nvPr>
            <p:ph type="title"/>
          </p:nvPr>
        </p:nvSpPr>
        <p:spPr>
          <a:xfrm>
            <a:off x="0" y="274638"/>
            <a:ext cx="9144000" cy="1325562"/>
          </a:xfrm>
        </p:spPr>
        <p:txBody>
          <a:bodyPr/>
          <a:lstStyle/>
          <a:p>
            <a:r>
              <a:rPr lang="en-US" sz="4000" dirty="0">
                <a:latin typeface="Calibri" pitchFamily="34" charset="0"/>
              </a:rPr>
              <a:t>Initial Radiation Detection: </a:t>
            </a:r>
            <a:r>
              <a:rPr lang="en-US" sz="4000" dirty="0" smtClean="0">
                <a:latin typeface="Calibri" pitchFamily="34" charset="0"/>
              </a:rPr>
              <a:t/>
            </a:r>
            <a:br>
              <a:rPr lang="en-US" sz="4000" dirty="0" smtClean="0">
                <a:latin typeface="Calibri" pitchFamily="34" charset="0"/>
              </a:rPr>
            </a:br>
            <a:r>
              <a:rPr lang="en-US" sz="4000" dirty="0" smtClean="0">
                <a:latin typeface="Calibri" pitchFamily="34" charset="0"/>
              </a:rPr>
              <a:t>Suspicious </a:t>
            </a:r>
            <a:r>
              <a:rPr lang="en-US" sz="4000" dirty="0">
                <a:latin typeface="Calibri" pitchFamily="34" charset="0"/>
              </a:rPr>
              <a:t>Incident</a:t>
            </a:r>
          </a:p>
        </p:txBody>
      </p:sp>
      <p:sp>
        <p:nvSpPr>
          <p:cNvPr id="10246" name="Rectangle 6"/>
          <p:cNvSpPr>
            <a:spLocks noGrp="1" noChangeArrowheads="1"/>
          </p:cNvSpPr>
          <p:nvPr>
            <p:ph idx="1"/>
          </p:nvPr>
        </p:nvSpPr>
        <p:spPr>
          <a:xfrm>
            <a:off x="457200" y="1905001"/>
            <a:ext cx="8686800" cy="2667000"/>
          </a:xfrm>
        </p:spPr>
        <p:txBody>
          <a:bodyPr/>
          <a:lstStyle/>
          <a:p>
            <a:r>
              <a:rPr lang="en-US" dirty="0">
                <a:latin typeface="Calibri" pitchFamily="34" charset="0"/>
              </a:rPr>
              <a:t>First emergency vehicles responding to a suspicious incident should be equipped with radiation-monitoring instruments</a:t>
            </a:r>
          </a:p>
          <a:p>
            <a:r>
              <a:rPr lang="en-US" dirty="0">
                <a:latin typeface="Calibri" pitchFamily="34" charset="0"/>
              </a:rPr>
              <a:t>These instruments should alarm at 10 mR/h (corresponding to the </a:t>
            </a:r>
            <a:r>
              <a:rPr lang="en-US" i="1" dirty="0">
                <a:latin typeface="Calibri" pitchFamily="34" charset="0"/>
              </a:rPr>
              <a:t>outer perimeter</a:t>
            </a:r>
            <a:r>
              <a:rPr lang="en-US" dirty="0">
                <a:latin typeface="Calibri" pitchFamily="34" charset="0"/>
              </a:rPr>
              <a:t>)</a:t>
            </a:r>
          </a:p>
        </p:txBody>
      </p:sp>
      <p:sp>
        <p:nvSpPr>
          <p:cNvPr id="10244" name="Text Box 4"/>
          <p:cNvSpPr txBox="1">
            <a:spLocks noChangeArrowheads="1"/>
          </p:cNvSpPr>
          <p:nvPr/>
        </p:nvSpPr>
        <p:spPr bwMode="auto">
          <a:xfrm>
            <a:off x="4953000" y="6172200"/>
            <a:ext cx="3859213" cy="457200"/>
          </a:xfrm>
          <a:prstGeom prst="rect">
            <a:avLst/>
          </a:prstGeom>
          <a:noFill/>
          <a:ln w="9525">
            <a:noFill/>
            <a:miter lim="800000"/>
            <a:headEnd/>
            <a:tailEnd/>
          </a:ln>
          <a:effectLst/>
        </p:spPr>
        <p:txBody>
          <a:bodyPr wrap="none">
            <a:spAutoFit/>
          </a:bodyPr>
          <a:lstStyle/>
          <a:p>
            <a:pPr eaLnBrk="0" hangingPunct="0">
              <a:buClrTx/>
              <a:buSzTx/>
              <a:buFontTx/>
              <a:buNone/>
            </a:pPr>
            <a:r>
              <a:rPr lang="en-US" sz="2400" dirty="0">
                <a:latin typeface="Arial" charset="0"/>
              </a:rPr>
              <a:t>NCRP Commentary No. 19</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1143000"/>
          </a:xfrm>
        </p:spPr>
        <p:txBody>
          <a:bodyPr/>
          <a:lstStyle/>
          <a:p>
            <a:r>
              <a:rPr lang="en-US" sz="4400" dirty="0">
                <a:latin typeface="Calibri" pitchFamily="34" charset="0"/>
              </a:rPr>
              <a:t>Contamination Detection</a:t>
            </a:r>
          </a:p>
        </p:txBody>
      </p:sp>
      <p:sp>
        <p:nvSpPr>
          <p:cNvPr id="12291" name="Rectangle 3"/>
          <p:cNvSpPr>
            <a:spLocks noGrp="1" noChangeArrowheads="1"/>
          </p:cNvSpPr>
          <p:nvPr>
            <p:ph idx="1"/>
          </p:nvPr>
        </p:nvSpPr>
        <p:spPr>
          <a:xfrm>
            <a:off x="990600" y="1066800"/>
            <a:ext cx="7391400" cy="4525963"/>
          </a:xfrm>
        </p:spPr>
        <p:txBody>
          <a:bodyPr>
            <a:normAutofit fontScale="92500"/>
          </a:bodyPr>
          <a:lstStyle/>
          <a:p>
            <a:r>
              <a:rPr lang="en-US" b="1" dirty="0">
                <a:latin typeface="Calibri" pitchFamily="34" charset="0"/>
              </a:rPr>
              <a:t>First responders should have simple tools to identify the presence of contamination (both ground surface and personnel)</a:t>
            </a:r>
          </a:p>
          <a:p>
            <a:pPr lvl="1"/>
            <a:r>
              <a:rPr lang="en-US" dirty="0">
                <a:latin typeface="Calibri" pitchFamily="34" charset="0"/>
              </a:rPr>
              <a:t>60,000 dpm/cm</a:t>
            </a:r>
            <a:r>
              <a:rPr lang="en-US" baseline="30000" dirty="0">
                <a:latin typeface="Calibri" pitchFamily="34" charset="0"/>
              </a:rPr>
              <a:t>2</a:t>
            </a:r>
            <a:r>
              <a:rPr lang="en-US" dirty="0">
                <a:latin typeface="Calibri" pitchFamily="34" charset="0"/>
              </a:rPr>
              <a:t> beta and gamma</a:t>
            </a:r>
          </a:p>
          <a:p>
            <a:pPr lvl="1"/>
            <a:r>
              <a:rPr lang="en-US" dirty="0">
                <a:latin typeface="Calibri" pitchFamily="34" charset="0"/>
              </a:rPr>
              <a:t>6,000 dpm/cm</a:t>
            </a:r>
            <a:r>
              <a:rPr lang="en-US" baseline="30000" dirty="0">
                <a:latin typeface="Calibri" pitchFamily="34" charset="0"/>
              </a:rPr>
              <a:t>2</a:t>
            </a:r>
            <a:r>
              <a:rPr lang="en-US" dirty="0">
                <a:latin typeface="Calibri" pitchFamily="34" charset="0"/>
              </a:rPr>
              <a:t> alpha</a:t>
            </a:r>
          </a:p>
          <a:p>
            <a:pPr lvl="1"/>
            <a:r>
              <a:rPr lang="en-US" dirty="0">
                <a:latin typeface="Calibri" pitchFamily="34" charset="0"/>
              </a:rPr>
              <a:t>Corresponding to the </a:t>
            </a:r>
            <a:r>
              <a:rPr lang="en-US" i="1" dirty="0">
                <a:latin typeface="Calibri" pitchFamily="34" charset="0"/>
              </a:rPr>
              <a:t>outer </a:t>
            </a:r>
            <a:r>
              <a:rPr lang="en-US" i="1" dirty="0" smtClean="0">
                <a:latin typeface="Calibri" pitchFamily="34" charset="0"/>
              </a:rPr>
              <a:t>perimeter</a:t>
            </a:r>
          </a:p>
          <a:p>
            <a:r>
              <a:rPr lang="en-US" dirty="0" smtClean="0">
                <a:latin typeface="Calibri" pitchFamily="34" charset="0"/>
              </a:rPr>
              <a:t>Inner perimeter - risk of acute radiation injury to emergency responders</a:t>
            </a:r>
          </a:p>
          <a:p>
            <a:pPr lvl="1"/>
            <a:r>
              <a:rPr lang="en-US" dirty="0" smtClean="0">
                <a:latin typeface="Calibri" pitchFamily="34" charset="0"/>
              </a:rPr>
              <a:t>10 R/h</a:t>
            </a:r>
          </a:p>
        </p:txBody>
      </p:sp>
      <p:sp>
        <p:nvSpPr>
          <p:cNvPr id="12292" name="Text Box 4"/>
          <p:cNvSpPr txBox="1">
            <a:spLocks noChangeArrowheads="1"/>
          </p:cNvSpPr>
          <p:nvPr/>
        </p:nvSpPr>
        <p:spPr bwMode="auto">
          <a:xfrm>
            <a:off x="2743200" y="5638800"/>
            <a:ext cx="2356735" cy="369332"/>
          </a:xfrm>
          <a:prstGeom prst="rect">
            <a:avLst/>
          </a:prstGeom>
          <a:noFill/>
          <a:ln w="9525">
            <a:noFill/>
            <a:miter lim="800000"/>
            <a:headEnd/>
            <a:tailEnd/>
          </a:ln>
          <a:effectLst/>
        </p:spPr>
        <p:txBody>
          <a:bodyPr wrap="none">
            <a:spAutoFit/>
          </a:bodyPr>
          <a:lstStyle/>
          <a:p>
            <a:pPr eaLnBrk="0" hangingPunct="0">
              <a:buClrTx/>
              <a:buSzTx/>
              <a:buFontTx/>
              <a:buNone/>
            </a:pPr>
            <a:r>
              <a:rPr lang="en-US" dirty="0">
                <a:latin typeface="Calibri" pitchFamily="34" charset="0"/>
              </a:rPr>
              <a:t>NCRP </a:t>
            </a:r>
            <a:r>
              <a:rPr lang="en-US" sz="1400" dirty="0">
                <a:latin typeface="Calibri" pitchFamily="34" charset="0"/>
              </a:rPr>
              <a:t>Commentary</a:t>
            </a:r>
            <a:r>
              <a:rPr lang="en-US" dirty="0">
                <a:latin typeface="Calibri" pitchFamily="34" charset="0"/>
              </a:rPr>
              <a:t> No. 19</a:t>
            </a:r>
          </a:p>
        </p:txBody>
      </p:sp>
      <p:grpSp>
        <p:nvGrpSpPr>
          <p:cNvPr id="7" name="Group 6" descr="radiation detection tools&#10;"/>
          <p:cNvGrpSpPr/>
          <p:nvPr/>
        </p:nvGrpSpPr>
        <p:grpSpPr>
          <a:xfrm>
            <a:off x="5715000" y="5029200"/>
            <a:ext cx="2895600" cy="1524000"/>
            <a:chOff x="5257800" y="4572000"/>
            <a:chExt cx="3688766" cy="1943220"/>
          </a:xfrm>
        </p:grpSpPr>
        <p:pic>
          <p:nvPicPr>
            <p:cNvPr id="5" name="Picture 2"/>
            <p:cNvPicPr>
              <a:picLocks noChangeAspect="1" noChangeArrowheads="1"/>
            </p:cNvPicPr>
            <p:nvPr/>
          </p:nvPicPr>
          <p:blipFill>
            <a:blip r:embed="rId3" cstate="print"/>
            <a:srcRect/>
            <a:stretch>
              <a:fillRect/>
            </a:stretch>
          </p:blipFill>
          <p:spPr bwMode="auto">
            <a:xfrm>
              <a:off x="5257800" y="4572000"/>
              <a:ext cx="1760098" cy="1925379"/>
            </a:xfrm>
            <a:prstGeom prst="rect">
              <a:avLst/>
            </a:prstGeom>
            <a:noFill/>
          </p:spPr>
        </p:pic>
        <p:pic>
          <p:nvPicPr>
            <p:cNvPr id="6" name="Picture 3"/>
            <p:cNvPicPr>
              <a:picLocks noChangeAspect="1" noChangeArrowheads="1"/>
            </p:cNvPicPr>
            <p:nvPr/>
          </p:nvPicPr>
          <p:blipFill>
            <a:blip r:embed="rId4" cstate="print"/>
            <a:srcRect/>
            <a:stretch>
              <a:fillRect/>
            </a:stretch>
          </p:blipFill>
          <p:spPr bwMode="auto">
            <a:xfrm>
              <a:off x="7162800" y="4572000"/>
              <a:ext cx="1783766" cy="1943220"/>
            </a:xfrm>
            <a:prstGeom prst="rect">
              <a:avLst/>
            </a:prstGeom>
            <a:noFill/>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ChangeArrowheads="1"/>
          </p:cNvSpPr>
          <p:nvPr/>
        </p:nvSpPr>
        <p:spPr bwMode="auto">
          <a:xfrm>
            <a:off x="0" y="114300"/>
            <a:ext cx="9144000" cy="1143000"/>
          </a:xfrm>
          <a:prstGeom prst="rect">
            <a:avLst/>
          </a:prstGeom>
          <a:noFill/>
          <a:ln w="9525">
            <a:noFill/>
            <a:miter lim="800000"/>
            <a:headEnd/>
            <a:tailEnd/>
          </a:ln>
          <a:effectLst/>
        </p:spPr>
        <p:txBody>
          <a:bodyPr anchor="ctr"/>
          <a:lstStyle/>
          <a:p>
            <a:pPr algn="ctr">
              <a:lnSpc>
                <a:spcPct val="80000"/>
              </a:lnSpc>
            </a:pPr>
            <a:endParaRPr lang="en-US" sz="3600" b="1" dirty="0">
              <a:latin typeface="Arial" pitchFamily="34" charset="0"/>
            </a:endParaRPr>
          </a:p>
        </p:txBody>
      </p:sp>
      <p:sp>
        <p:nvSpPr>
          <p:cNvPr id="433155" name="Rectangle 3"/>
          <p:cNvSpPr>
            <a:spLocks noChangeArrowheads="1"/>
          </p:cNvSpPr>
          <p:nvPr/>
        </p:nvSpPr>
        <p:spPr bwMode="auto">
          <a:xfrm>
            <a:off x="0" y="3692525"/>
            <a:ext cx="8915400" cy="2555875"/>
          </a:xfrm>
          <a:prstGeom prst="rect">
            <a:avLst/>
          </a:prstGeom>
          <a:noFill/>
          <a:ln w="9525">
            <a:noFill/>
            <a:miter lim="800000"/>
            <a:headEnd/>
            <a:tailEnd/>
          </a:ln>
          <a:effectLst/>
        </p:spPr>
        <p:txBody>
          <a:bodyPr/>
          <a:lstStyle/>
          <a:p>
            <a:pPr marL="342900" indent="-342900" algn="r">
              <a:spcBef>
                <a:spcPct val="30000"/>
              </a:spcBef>
            </a:pPr>
            <a:endParaRPr lang="en-US" sz="2800" b="1" dirty="0">
              <a:effectLst>
                <a:outerShdw blurRad="38100" dist="38100" dir="2700000" algn="tl">
                  <a:srgbClr val="000000">
                    <a:alpha val="43137"/>
                  </a:srgbClr>
                </a:outerShdw>
              </a:effectLst>
              <a:latin typeface="Arial" pitchFamily="34" charset="0"/>
            </a:endParaRPr>
          </a:p>
        </p:txBody>
      </p:sp>
      <p:grpSp>
        <p:nvGrpSpPr>
          <p:cNvPr id="8" name="Group 7"/>
          <p:cNvGrpSpPr/>
          <p:nvPr/>
        </p:nvGrpSpPr>
        <p:grpSpPr>
          <a:xfrm>
            <a:off x="304800" y="1219200"/>
            <a:ext cx="8839200" cy="2419350"/>
            <a:chOff x="304800" y="1219200"/>
            <a:chExt cx="8839200" cy="2419350"/>
          </a:xfrm>
        </p:grpSpPr>
        <p:graphicFrame>
          <p:nvGraphicFramePr>
            <p:cNvPr id="433157" name="Object 5"/>
            <p:cNvGraphicFramePr>
              <a:graphicFrameLocks noChangeAspect="1"/>
            </p:cNvGraphicFramePr>
            <p:nvPr/>
          </p:nvGraphicFramePr>
          <p:xfrm>
            <a:off x="3505200" y="1219200"/>
            <a:ext cx="2641600" cy="1946275"/>
          </p:xfrm>
          <a:graphic>
            <a:graphicData uri="http://schemas.openxmlformats.org/presentationml/2006/ole">
              <p:oleObj spid="_x0000_s90114" name="Picture" r:id="rId4" imgW="3646800" imgH="2399040" progId="Word.Picture.8">
                <p:embed/>
              </p:oleObj>
            </a:graphicData>
          </a:graphic>
        </p:graphicFrame>
        <p:pic>
          <p:nvPicPr>
            <p:cNvPr id="6" name="Picture 6" descr="productImg_21649"/>
            <p:cNvPicPr>
              <a:picLocks noChangeAspect="1" noChangeArrowheads="1"/>
            </p:cNvPicPr>
            <p:nvPr/>
          </p:nvPicPr>
          <p:blipFill>
            <a:blip r:embed="rId5" cstate="print"/>
            <a:srcRect/>
            <a:stretch>
              <a:fillRect/>
            </a:stretch>
          </p:blipFill>
          <p:spPr bwMode="auto">
            <a:xfrm>
              <a:off x="304800" y="1219200"/>
              <a:ext cx="3087269" cy="2419350"/>
            </a:xfrm>
            <a:prstGeom prst="rect">
              <a:avLst/>
            </a:prstGeom>
            <a:noFill/>
            <a:ln w="9525">
              <a:noFill/>
              <a:miter lim="800000"/>
              <a:headEnd/>
              <a:tailEnd/>
            </a:ln>
          </p:spPr>
        </p:pic>
        <p:pic>
          <p:nvPicPr>
            <p:cNvPr id="7" name="Picture 8" descr="cdv715-new"/>
            <p:cNvPicPr>
              <a:picLocks noChangeAspect="1" noChangeArrowheads="1"/>
            </p:cNvPicPr>
            <p:nvPr/>
          </p:nvPicPr>
          <p:blipFill>
            <a:blip r:embed="rId6" cstate="print"/>
            <a:srcRect/>
            <a:stretch>
              <a:fillRect/>
            </a:stretch>
          </p:blipFill>
          <p:spPr bwMode="auto">
            <a:xfrm>
              <a:off x="6211586" y="1219200"/>
              <a:ext cx="2932414" cy="1905000"/>
            </a:xfrm>
            <a:prstGeom prst="rect">
              <a:avLst/>
            </a:prstGeom>
            <a:ln>
              <a:noFill/>
            </a:ln>
            <a:effectLst>
              <a:outerShdw blurRad="50800" dist="38100" dir="2700000" algn="tl" rotWithShape="0">
                <a:prstClr val="black">
                  <a:alpha val="40000"/>
                </a:prstClr>
              </a:outerShdw>
              <a:reflection blurRad="6350" stA="52000" endA="300" endPos="35000" dir="5400000" sy="-100000" algn="bl" rotWithShape="0"/>
            </a:effectLst>
          </p:spPr>
        </p:pic>
      </p:grpSp>
      <p:sp>
        <p:nvSpPr>
          <p:cNvPr id="9" name="Text Placeholder 8"/>
          <p:cNvSpPr>
            <a:spLocks noGrp="1"/>
          </p:cNvSpPr>
          <p:nvPr>
            <p:ph type="body" idx="4294967295"/>
          </p:nvPr>
        </p:nvSpPr>
        <p:spPr>
          <a:xfrm>
            <a:off x="457200" y="3581400"/>
            <a:ext cx="8229600" cy="2544763"/>
          </a:xfrm>
        </p:spPr>
        <p:txBody>
          <a:bodyPr/>
          <a:lstStyle/>
          <a:p>
            <a:pPr algn="r" rtl="0" eaLnBrk="0" fontAlgn="base" hangingPunct="0"/>
            <a:r>
              <a:rPr lang="en-US" sz="3200" b="1" i="0" kern="1200" dirty="0" smtClean="0">
                <a:solidFill>
                  <a:schemeClr val="tx1"/>
                </a:solidFill>
                <a:effectLst>
                  <a:outerShdw blurRad="50800" dist="38100" algn="tr" rotWithShape="0">
                    <a:prstClr val="black">
                      <a:alpha val="40000"/>
                    </a:prstClr>
                  </a:outerShdw>
                </a:effectLst>
                <a:latin typeface="+mn-lt"/>
                <a:ea typeface="+mn-ea"/>
                <a:cs typeface="+mn-cs"/>
              </a:rPr>
              <a:t>A radiation survey meter is needed to: </a:t>
            </a:r>
            <a:endParaRPr lang="en-US" dirty="0" smtClean="0"/>
          </a:p>
          <a:p>
            <a:pPr algn="r" rtl="0" eaLnBrk="0" fontAlgn="base" hangingPunct="0"/>
            <a:r>
              <a:rPr lang="en-US" sz="3200" b="1" i="1" kern="1200" dirty="0" smtClean="0">
                <a:solidFill>
                  <a:schemeClr val="tx1"/>
                </a:solidFill>
                <a:effectLst>
                  <a:outerShdw blurRad="50800" dist="38100" algn="tr" rotWithShape="0">
                    <a:prstClr val="black">
                      <a:alpha val="40000"/>
                    </a:prstClr>
                  </a:outerShdw>
                </a:effectLst>
                <a:latin typeface="+mn-lt"/>
                <a:ea typeface="+mn-ea"/>
                <a:cs typeface="+mn-cs"/>
              </a:rPr>
              <a:t>Detect radioactive material</a:t>
            </a:r>
            <a:endParaRPr lang="en-US" dirty="0" smtClean="0"/>
          </a:p>
          <a:p>
            <a:pPr algn="r" rtl="0" eaLnBrk="0" fontAlgn="base" hangingPunct="0"/>
            <a:r>
              <a:rPr lang="en-US" sz="3200" b="1" i="1" kern="1200" dirty="0" smtClean="0">
                <a:solidFill>
                  <a:schemeClr val="tx1"/>
                </a:solidFill>
                <a:effectLst>
                  <a:outerShdw blurRad="50800" dist="38100" algn="tr" rotWithShape="0">
                    <a:prstClr val="black">
                      <a:alpha val="40000"/>
                    </a:prstClr>
                  </a:outerShdw>
                </a:effectLst>
                <a:latin typeface="+mn-lt"/>
                <a:ea typeface="+mn-ea"/>
                <a:cs typeface="+mn-cs"/>
              </a:rPr>
              <a:t>Measure radiation levels </a:t>
            </a:r>
            <a:endParaRPr lang="en-US" dirty="0" smtClean="0"/>
          </a:p>
          <a:p>
            <a:pPr algn="r" rtl="0" eaLnBrk="0" fontAlgn="base" hangingPunct="0"/>
            <a:r>
              <a:rPr lang="en-US" sz="3200" b="1" i="1" kern="1200" dirty="0" smtClean="0">
                <a:solidFill>
                  <a:schemeClr val="tx1"/>
                </a:solidFill>
                <a:effectLst>
                  <a:outerShdw blurRad="50800" dist="38100" algn="tr" rotWithShape="0">
                    <a:prstClr val="black">
                      <a:alpha val="40000"/>
                    </a:prstClr>
                  </a:outerShdw>
                </a:effectLst>
                <a:latin typeface="+mn-lt"/>
                <a:ea typeface="+mn-ea"/>
                <a:cs typeface="+mn-cs"/>
              </a:rPr>
              <a:t>Survey personnel</a:t>
            </a:r>
            <a:endParaRPr lang="en-US" dirty="0" smtClean="0"/>
          </a:p>
          <a:p>
            <a:pPr algn="r"/>
            <a:endParaRPr lang="en-US" dirty="0"/>
          </a:p>
        </p:txBody>
      </p:sp>
      <p:sp>
        <p:nvSpPr>
          <p:cNvPr id="10" name="Title 9"/>
          <p:cNvSpPr>
            <a:spLocks noGrp="1"/>
          </p:cNvSpPr>
          <p:nvPr>
            <p:ph type="title" idx="4294967295"/>
          </p:nvPr>
        </p:nvSpPr>
        <p:spPr/>
        <p:txBody>
          <a:bodyPr/>
          <a:lstStyle/>
          <a:p>
            <a:pPr algn="ctr">
              <a:lnSpc>
                <a:spcPct val="80000"/>
              </a:lnSpc>
            </a:pPr>
            <a:r>
              <a:rPr lang="en-US" sz="3600" b="1" dirty="0" smtClean="0">
                <a:latin typeface="Arial" pitchFamily="34" charset="0"/>
              </a:rPr>
              <a:t>Portal Monitors &amp; Survey Meters </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5"/>
          <p:cNvSpPr>
            <a:spLocks noGrp="1" noChangeArrowheads="1"/>
          </p:cNvSpPr>
          <p:nvPr>
            <p:ph type="title"/>
          </p:nvPr>
        </p:nvSpPr>
        <p:spPr/>
        <p:txBody>
          <a:bodyPr/>
          <a:lstStyle/>
          <a:p>
            <a:r>
              <a:rPr lang="en-US" dirty="0"/>
              <a:t>Initial Radiation Detection</a:t>
            </a:r>
          </a:p>
        </p:txBody>
      </p:sp>
      <p:sp>
        <p:nvSpPr>
          <p:cNvPr id="11270" name="Rectangle 6"/>
          <p:cNvSpPr>
            <a:spLocks noGrp="1" noChangeArrowheads="1"/>
          </p:cNvSpPr>
          <p:nvPr>
            <p:ph idx="1"/>
          </p:nvPr>
        </p:nvSpPr>
        <p:spPr/>
        <p:txBody>
          <a:bodyPr/>
          <a:lstStyle/>
          <a:p>
            <a:r>
              <a:rPr lang="en-US" dirty="0"/>
              <a:t>In a known radiological or nuclear incident</a:t>
            </a:r>
          </a:p>
          <a:p>
            <a:pPr>
              <a:buNone/>
            </a:pPr>
            <a:r>
              <a:rPr lang="en-US" dirty="0" smtClean="0"/>
              <a:t>    First </a:t>
            </a:r>
            <a:r>
              <a:rPr lang="en-US" dirty="0"/>
              <a:t>emergency responders should be equipped with unambiguously alarming personal radiation detectors</a:t>
            </a:r>
          </a:p>
          <a:p>
            <a:pPr lvl="1"/>
            <a:r>
              <a:rPr lang="en-US" dirty="0"/>
              <a:t>Alarm at 10 R/h (corresponding to the </a:t>
            </a:r>
            <a:r>
              <a:rPr lang="en-US" i="1" dirty="0"/>
              <a:t>inner perimeter</a:t>
            </a:r>
            <a:r>
              <a:rPr lang="en-US" dirty="0"/>
              <a:t>)</a:t>
            </a:r>
          </a:p>
          <a:p>
            <a:pPr lvl="1"/>
            <a:r>
              <a:rPr lang="en-US" dirty="0"/>
              <a:t>Alarm at 50 rad </a:t>
            </a:r>
            <a:r>
              <a:rPr lang="en-US" u="sng" dirty="0"/>
              <a:t>cumulative absorbed dose </a:t>
            </a:r>
            <a:r>
              <a:rPr lang="en-US" dirty="0"/>
              <a:t>(corresponding to the </a:t>
            </a:r>
            <a:r>
              <a:rPr lang="en-US" dirty="0" smtClean="0"/>
              <a:t>“</a:t>
            </a:r>
            <a:r>
              <a:rPr lang="en-US" i="1" dirty="0" smtClean="0"/>
              <a:t>decision dose”</a:t>
            </a:r>
            <a:r>
              <a:rPr lang="en-US" dirty="0" smtClean="0"/>
              <a:t>)</a:t>
            </a:r>
            <a:endParaRPr lang="en-US" dirty="0"/>
          </a:p>
        </p:txBody>
      </p:sp>
      <p:sp>
        <p:nvSpPr>
          <p:cNvPr id="11268" name="Text Box 4"/>
          <p:cNvSpPr txBox="1">
            <a:spLocks noChangeArrowheads="1"/>
          </p:cNvSpPr>
          <p:nvPr/>
        </p:nvSpPr>
        <p:spPr bwMode="auto">
          <a:xfrm>
            <a:off x="4953000" y="6172200"/>
            <a:ext cx="3859213" cy="457200"/>
          </a:xfrm>
          <a:prstGeom prst="rect">
            <a:avLst/>
          </a:prstGeom>
          <a:noFill/>
          <a:ln w="9525">
            <a:noFill/>
            <a:miter lim="800000"/>
            <a:headEnd/>
            <a:tailEnd/>
          </a:ln>
          <a:effectLst/>
        </p:spPr>
        <p:txBody>
          <a:bodyPr wrap="none">
            <a:spAutoFit/>
          </a:bodyPr>
          <a:lstStyle/>
          <a:p>
            <a:pPr eaLnBrk="0" hangingPunct="0">
              <a:buClrTx/>
              <a:buSzTx/>
              <a:buFontTx/>
              <a:buNone/>
            </a:pPr>
            <a:r>
              <a:rPr lang="en-US" sz="2400" dirty="0">
                <a:latin typeface="Arial" charset="0"/>
              </a:rPr>
              <a:t>NCRP Commentary No. 19</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eaLnBrk="1" hangingPunct="1"/>
            <a:r>
              <a:rPr lang="en-US" sz="3200" dirty="0" smtClean="0">
                <a:latin typeface="Calibri" pitchFamily="34" charset="0"/>
              </a:rPr>
              <a:t>Background:</a:t>
            </a:r>
            <a:r>
              <a:rPr lang="en-US" sz="4400" dirty="0" smtClean="0">
                <a:latin typeface="Calibri" pitchFamily="34" charset="0"/>
              </a:rPr>
              <a:t/>
            </a:r>
            <a:br>
              <a:rPr lang="en-US" sz="4400" dirty="0" smtClean="0">
                <a:latin typeface="Calibri" pitchFamily="34" charset="0"/>
              </a:rPr>
            </a:br>
            <a:r>
              <a:rPr lang="en-US" sz="4400" dirty="0" smtClean="0">
                <a:latin typeface="Calibri" pitchFamily="34" charset="0"/>
              </a:rPr>
              <a:t>Why is Radiation a Concern?</a:t>
            </a:r>
          </a:p>
        </p:txBody>
      </p:sp>
      <p:sp>
        <p:nvSpPr>
          <p:cNvPr id="3075" name="Rectangle 3"/>
          <p:cNvSpPr>
            <a:spLocks noGrp="1" noChangeArrowheads="1"/>
          </p:cNvSpPr>
          <p:nvPr>
            <p:ph sz="half" idx="1"/>
          </p:nvPr>
        </p:nvSpPr>
        <p:spPr>
          <a:xfrm>
            <a:off x="304800" y="2209800"/>
            <a:ext cx="8267700" cy="1447800"/>
          </a:xfrm>
        </p:spPr>
        <p:txBody>
          <a:bodyPr>
            <a:normAutofit lnSpcReduction="10000"/>
          </a:bodyPr>
          <a:lstStyle/>
          <a:p>
            <a:pPr eaLnBrk="1" hangingPunct="1">
              <a:lnSpc>
                <a:spcPct val="100000"/>
              </a:lnSpc>
              <a:spcBef>
                <a:spcPts val="100"/>
              </a:spcBef>
            </a:pPr>
            <a:r>
              <a:rPr lang="en-US" sz="2400" b="1" dirty="0" smtClean="0">
                <a:latin typeface="Calibri" pitchFamily="34" charset="0"/>
                <a:cs typeface="Arial" charset="0"/>
              </a:rPr>
              <a:t>Loss/misuse of radiation sources</a:t>
            </a:r>
          </a:p>
          <a:p>
            <a:pPr eaLnBrk="1" hangingPunct="1">
              <a:lnSpc>
                <a:spcPct val="100000"/>
              </a:lnSpc>
              <a:spcBef>
                <a:spcPts val="100"/>
              </a:spcBef>
            </a:pPr>
            <a:r>
              <a:rPr lang="en-US" sz="2400" b="1" dirty="0" smtClean="0">
                <a:latin typeface="Calibri" pitchFamily="34" charset="0"/>
                <a:cs typeface="Arial" charset="0"/>
              </a:rPr>
              <a:t>Accident in radiation industry</a:t>
            </a:r>
          </a:p>
          <a:p>
            <a:pPr lvl="1">
              <a:lnSpc>
                <a:spcPct val="100000"/>
              </a:lnSpc>
              <a:spcBef>
                <a:spcPts val="100"/>
              </a:spcBef>
            </a:pPr>
            <a:r>
              <a:rPr lang="en-US" sz="2000" dirty="0" smtClean="0">
                <a:latin typeface="Calibri" pitchFamily="34" charset="0"/>
                <a:cs typeface="Arial" charset="0"/>
              </a:rPr>
              <a:t>Nuclear Power Plant</a:t>
            </a:r>
          </a:p>
          <a:p>
            <a:pPr eaLnBrk="1" hangingPunct="1">
              <a:lnSpc>
                <a:spcPct val="100000"/>
              </a:lnSpc>
              <a:spcBef>
                <a:spcPts val="100"/>
              </a:spcBef>
            </a:pPr>
            <a:r>
              <a:rPr lang="en-US" sz="2400" b="1" dirty="0" smtClean="0">
                <a:latin typeface="Calibri" pitchFamily="34" charset="0"/>
                <a:cs typeface="Arial" charset="0"/>
              </a:rPr>
              <a:t>Terrorism threat </a:t>
            </a:r>
          </a:p>
        </p:txBody>
      </p:sp>
      <p:sp>
        <p:nvSpPr>
          <p:cNvPr id="3079" name="Rectangle 3"/>
          <p:cNvSpPr>
            <a:spLocks noGrp="1" noChangeArrowheads="1"/>
          </p:cNvSpPr>
          <p:nvPr>
            <p:ph sz="half" idx="2"/>
          </p:nvPr>
        </p:nvSpPr>
        <p:spPr>
          <a:xfrm>
            <a:off x="304800" y="3733800"/>
            <a:ext cx="5181600" cy="1524000"/>
          </a:xfrm>
        </p:spPr>
        <p:txBody>
          <a:bodyPr>
            <a:normAutofit lnSpcReduction="10000"/>
          </a:bodyPr>
          <a:lstStyle/>
          <a:p>
            <a:pPr lvl="1" eaLnBrk="1" hangingPunct="1">
              <a:lnSpc>
                <a:spcPct val="100000"/>
              </a:lnSpc>
              <a:spcBef>
                <a:spcPts val="100"/>
              </a:spcBef>
            </a:pPr>
            <a:r>
              <a:rPr lang="en-US" sz="2000" dirty="0" smtClean="0">
                <a:latin typeface="Calibri" pitchFamily="34" charset="0"/>
                <a:cs typeface="Arial" charset="0"/>
              </a:rPr>
              <a:t>Radiological dispersal device (RDD)</a:t>
            </a:r>
          </a:p>
          <a:p>
            <a:pPr lvl="1" eaLnBrk="1" hangingPunct="1">
              <a:lnSpc>
                <a:spcPct val="100000"/>
              </a:lnSpc>
              <a:spcBef>
                <a:spcPts val="100"/>
              </a:spcBef>
            </a:pPr>
            <a:r>
              <a:rPr lang="en-US" sz="2000" dirty="0" smtClean="0">
                <a:latin typeface="Calibri" pitchFamily="34" charset="0"/>
                <a:cs typeface="Arial" charset="0"/>
              </a:rPr>
              <a:t>Improvised nuclear device (IND)</a:t>
            </a:r>
          </a:p>
          <a:p>
            <a:pPr eaLnBrk="1" hangingPunct="1">
              <a:lnSpc>
                <a:spcPct val="90000"/>
              </a:lnSpc>
              <a:spcBef>
                <a:spcPct val="30000"/>
              </a:spcBef>
            </a:pPr>
            <a:endParaRPr lang="en-US" b="1" dirty="0" smtClean="0">
              <a:cs typeface="Arial" charset="0"/>
            </a:endParaRPr>
          </a:p>
          <a:p>
            <a:pPr lvl="1" eaLnBrk="1" hangingPunct="1">
              <a:lnSpc>
                <a:spcPct val="90000"/>
              </a:lnSpc>
              <a:spcBef>
                <a:spcPct val="30000"/>
              </a:spcBef>
            </a:pPr>
            <a:endParaRPr lang="en-US" i="1" dirty="0" smtClean="0"/>
          </a:p>
        </p:txBody>
      </p:sp>
      <p:sp>
        <p:nvSpPr>
          <p:cNvPr id="3077" name="Footer Placeholder 3"/>
          <p:cNvSpPr txBox="1">
            <a:spLocks noGrp="1"/>
          </p:cNvSpPr>
          <p:nvPr/>
        </p:nvSpPr>
        <p:spPr bwMode="auto">
          <a:xfrm>
            <a:off x="0" y="6553200"/>
            <a:ext cx="8229600" cy="381000"/>
          </a:xfrm>
          <a:prstGeom prst="rect">
            <a:avLst/>
          </a:prstGeom>
          <a:noFill/>
          <a:ln w="9525">
            <a:noFill/>
            <a:miter lim="800000"/>
            <a:headEnd/>
            <a:tailEnd/>
          </a:ln>
        </p:spPr>
        <p:txBody>
          <a:bodyPr/>
          <a:lstStyle/>
          <a:p>
            <a:fld id="{7D6D88A7-9F21-4C64-B790-C4AED86B01B6}" type="slidenum">
              <a:rPr lang="en-US" sz="1000">
                <a:solidFill>
                  <a:schemeClr val="bg1"/>
                </a:solidFill>
              </a:rPr>
              <a:pPr/>
              <a:t>2</a:t>
            </a:fld>
            <a:endParaRPr lang="ru-RU" sz="1000">
              <a:solidFill>
                <a:schemeClr val="bg1"/>
              </a:solidFill>
            </a:endParaRPr>
          </a:p>
        </p:txBody>
      </p:sp>
      <p:grpSp>
        <p:nvGrpSpPr>
          <p:cNvPr id="8" name="Group 7" descr="&quot; &quot;"/>
          <p:cNvGrpSpPr/>
          <p:nvPr/>
        </p:nvGrpSpPr>
        <p:grpSpPr>
          <a:xfrm>
            <a:off x="3810000" y="1752600"/>
            <a:ext cx="4924592" cy="4962526"/>
            <a:chOff x="3810000" y="1752600"/>
            <a:chExt cx="4924592" cy="4962526"/>
          </a:xfrm>
        </p:grpSpPr>
        <p:pic>
          <p:nvPicPr>
            <p:cNvPr id="3078" name="Picture 7" descr="&quot; &quot;"/>
            <p:cNvPicPr>
              <a:picLocks noChangeAspect="1" noChangeArrowheads="1"/>
            </p:cNvPicPr>
            <p:nvPr/>
          </p:nvPicPr>
          <p:blipFill>
            <a:blip r:embed="rId3" cstate="print"/>
            <a:srcRect t="-1006"/>
            <a:stretch>
              <a:fillRect/>
            </a:stretch>
          </p:blipFill>
          <p:spPr bwMode="auto">
            <a:xfrm>
              <a:off x="6096000" y="1752600"/>
              <a:ext cx="2638592" cy="2455506"/>
            </a:xfrm>
            <a:prstGeom prst="rect">
              <a:avLst/>
            </a:prstGeom>
            <a:noFill/>
            <a:ln w="9525">
              <a:noFill/>
              <a:miter lim="800000"/>
              <a:headEnd/>
              <a:tailEnd/>
            </a:ln>
            <a:effectLst>
              <a:outerShdw sx="1000" sy="1000" kx="1200000" algn="br" rotWithShape="0">
                <a:prstClr val="black"/>
              </a:outerShdw>
            </a:effectLst>
          </p:spPr>
        </p:pic>
        <p:pic>
          <p:nvPicPr>
            <p:cNvPr id="7" name="Picture 4" descr="&quot; &quot;"/>
            <p:cNvPicPr>
              <a:picLocks noChangeAspect="1" noChangeArrowheads="1"/>
            </p:cNvPicPr>
            <p:nvPr/>
          </p:nvPicPr>
          <p:blipFill>
            <a:blip r:embed="rId4" cstate="print">
              <a:extLst>
                <a:ext uri="{28A0092B-C50C-407E-A947-70E740481C1C}">
                  <a14:useLocalDpi xmlns="" xmlns:a14="http://schemas.microsoft.com/office/drawing/2010/main"/>
                </a:ext>
              </a:extLst>
            </a:blip>
            <a:srcRect/>
            <a:stretch>
              <a:fillRect/>
            </a:stretch>
          </p:blipFill>
          <p:spPr bwMode="auto">
            <a:xfrm>
              <a:off x="3810000" y="4419600"/>
              <a:ext cx="4038600" cy="229552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gr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a:xfrm>
            <a:off x="3733800" y="228600"/>
            <a:ext cx="5181600" cy="1143000"/>
          </a:xfrm>
        </p:spPr>
        <p:txBody>
          <a:bodyPr/>
          <a:lstStyle/>
          <a:p>
            <a:r>
              <a:rPr lang="en-US" sz="3600" dirty="0" smtClean="0"/>
              <a:t>Personal Dosimetry</a:t>
            </a:r>
            <a:endParaRPr lang="en-US" sz="3600" dirty="0"/>
          </a:p>
        </p:txBody>
      </p:sp>
      <p:sp>
        <p:nvSpPr>
          <p:cNvPr id="435203" name="Rectangle 3"/>
          <p:cNvSpPr>
            <a:spLocks noChangeArrowheads="1"/>
          </p:cNvSpPr>
          <p:nvPr/>
        </p:nvSpPr>
        <p:spPr bwMode="auto">
          <a:xfrm>
            <a:off x="2438400" y="2371725"/>
            <a:ext cx="9144000" cy="0"/>
          </a:xfrm>
          <a:prstGeom prst="rect">
            <a:avLst/>
          </a:prstGeom>
          <a:noFill/>
          <a:ln w="9525">
            <a:noFill/>
            <a:miter lim="800000"/>
            <a:headEnd/>
            <a:tailEnd/>
          </a:ln>
          <a:effectLst/>
        </p:spPr>
        <p:txBody>
          <a:bodyPr>
            <a:spAutoFit/>
          </a:bodyPr>
          <a:lstStyle/>
          <a:p>
            <a:endParaRPr lang="en-US" dirty="0"/>
          </a:p>
        </p:txBody>
      </p:sp>
      <p:graphicFrame>
        <p:nvGraphicFramePr>
          <p:cNvPr id="435209" name="Object 9" descr="&quot; &quot;"/>
          <p:cNvGraphicFramePr>
            <a:graphicFrameLocks noChangeAspect="1"/>
          </p:cNvGraphicFramePr>
          <p:nvPr/>
        </p:nvGraphicFramePr>
        <p:xfrm>
          <a:off x="228600" y="3429000"/>
          <a:ext cx="2471738" cy="3098800"/>
        </p:xfrm>
        <a:graphic>
          <a:graphicData uri="http://schemas.openxmlformats.org/presentationml/2006/ole">
            <p:oleObj spid="_x0000_s91138" name="Bitmap Image" r:id="rId4" imgW="3505689" imgH="3019048" progId="PBrush">
              <p:embed/>
            </p:oleObj>
          </a:graphicData>
        </a:graphic>
      </p:graphicFrame>
      <p:sp>
        <p:nvSpPr>
          <p:cNvPr id="435210" name="Text Box 10"/>
          <p:cNvSpPr txBox="1">
            <a:spLocks noChangeArrowheads="1"/>
          </p:cNvSpPr>
          <p:nvPr/>
        </p:nvSpPr>
        <p:spPr bwMode="auto">
          <a:xfrm>
            <a:off x="2819400" y="1371600"/>
            <a:ext cx="6324600" cy="2246769"/>
          </a:xfrm>
          <a:prstGeom prst="rect">
            <a:avLst/>
          </a:prstGeom>
          <a:noFill/>
          <a:ln w="9525">
            <a:noFill/>
            <a:miter lim="800000"/>
            <a:headEnd/>
            <a:tailEnd/>
          </a:ln>
          <a:effectLst/>
        </p:spPr>
        <p:txBody>
          <a:bodyPr wrap="square">
            <a:spAutoFit/>
          </a:bodyPr>
          <a:lstStyle/>
          <a:p>
            <a:pPr eaLnBrk="0" hangingPunct="0">
              <a:spcBef>
                <a:spcPct val="50000"/>
              </a:spcBef>
            </a:pPr>
            <a:r>
              <a:rPr lang="en-US" sz="2800" dirty="0" smtClean="0">
                <a:latin typeface="Calibri" pitchFamily="34" charset="0"/>
              </a:rPr>
              <a:t>Newer technologies measure </a:t>
            </a:r>
            <a:r>
              <a:rPr lang="en-US" sz="2800" dirty="0">
                <a:latin typeface="Calibri" pitchFamily="34" charset="0"/>
              </a:rPr>
              <a:t>the radiation dose </a:t>
            </a:r>
            <a:r>
              <a:rPr lang="en-US" sz="2800" dirty="0" smtClean="0">
                <a:latin typeface="Calibri" pitchFamily="34" charset="0"/>
              </a:rPr>
              <a:t>rate, total dose, and remaining “stay time”  for the responder, and may provide flashing display, audible and vibration alarms and data logging capabilities</a:t>
            </a:r>
            <a:endParaRPr lang="en-US" sz="3200" dirty="0">
              <a:latin typeface="Calibri" pitchFamily="34" charset="0"/>
            </a:endParaRPr>
          </a:p>
        </p:txBody>
      </p:sp>
      <p:pic>
        <p:nvPicPr>
          <p:cNvPr id="12" name="Picture 7" descr="&quot; &quot;"/>
          <p:cNvPicPr>
            <a:picLocks noChangeAspect="1" noChangeArrowheads="1"/>
          </p:cNvPicPr>
          <p:nvPr/>
        </p:nvPicPr>
        <p:blipFill>
          <a:blip r:embed="rId5" cstate="print"/>
          <a:srcRect/>
          <a:stretch>
            <a:fillRect/>
          </a:stretch>
        </p:blipFill>
        <p:spPr bwMode="auto">
          <a:xfrm>
            <a:off x="2895600" y="4343400"/>
            <a:ext cx="2121408" cy="2209800"/>
          </a:xfrm>
          <a:prstGeom prst="rect">
            <a:avLst/>
          </a:prstGeom>
          <a:ln>
            <a:noFill/>
          </a:ln>
          <a:effectLst>
            <a:outerShdw blurRad="292100" dist="139700" dir="2700000" algn="tl" rotWithShape="0">
              <a:srgbClr val="333333">
                <a:alpha val="65000"/>
              </a:srgbClr>
            </a:outerShdw>
          </a:effectLst>
        </p:spPr>
      </p:pic>
      <p:pic>
        <p:nvPicPr>
          <p:cNvPr id="91140" name="Picture 4" descr="Ultra Radiac Plus Personal Radiation Monitor"/>
          <p:cNvPicPr>
            <a:picLocks noChangeAspect="1" noChangeArrowheads="1"/>
          </p:cNvPicPr>
          <p:nvPr/>
        </p:nvPicPr>
        <p:blipFill>
          <a:blip r:embed="rId6" cstate="print"/>
          <a:srcRect/>
          <a:stretch>
            <a:fillRect/>
          </a:stretch>
        </p:blipFill>
        <p:spPr bwMode="auto">
          <a:xfrm>
            <a:off x="5105400" y="4378960"/>
            <a:ext cx="3933825" cy="2098040"/>
          </a:xfrm>
          <a:prstGeom prst="rect">
            <a:avLst/>
          </a:prstGeom>
          <a:noFill/>
        </p:spPr>
      </p:pic>
      <p:pic>
        <p:nvPicPr>
          <p:cNvPr id="14" name="Picture 10" descr="&quot; &quot;"/>
          <p:cNvPicPr>
            <a:picLocks noChangeAspect="1" noChangeArrowheads="1"/>
          </p:cNvPicPr>
          <p:nvPr/>
        </p:nvPicPr>
        <p:blipFill>
          <a:blip r:embed="rId7" cstate="print"/>
          <a:srcRect/>
          <a:stretch>
            <a:fillRect/>
          </a:stretch>
        </p:blipFill>
        <p:spPr bwMode="auto">
          <a:xfrm>
            <a:off x="381000" y="609600"/>
            <a:ext cx="2043872" cy="1558925"/>
          </a:xfrm>
          <a:prstGeom prst="rect">
            <a:avLst/>
          </a:prstGeom>
          <a:noFill/>
          <a:ln w="9525">
            <a:noFill/>
            <a:miter lim="800000"/>
            <a:headEnd/>
            <a:tailEnd/>
          </a:ln>
          <a:effectLst/>
        </p:spPr>
      </p:pic>
      <p:sp>
        <p:nvSpPr>
          <p:cNvPr id="15" name="Text Box 11"/>
          <p:cNvSpPr txBox="1">
            <a:spLocks noChangeArrowheads="1"/>
          </p:cNvSpPr>
          <p:nvPr/>
        </p:nvSpPr>
        <p:spPr bwMode="auto">
          <a:xfrm>
            <a:off x="838200" y="2514600"/>
            <a:ext cx="1219200" cy="523220"/>
          </a:xfrm>
          <a:prstGeom prst="rect">
            <a:avLst/>
          </a:prstGeom>
          <a:noFill/>
          <a:ln w="9525">
            <a:noFill/>
            <a:miter lim="800000"/>
            <a:headEnd/>
            <a:tailEnd/>
          </a:ln>
          <a:effectLst/>
        </p:spPr>
        <p:txBody>
          <a:bodyPr wrap="square">
            <a:spAutoFit/>
          </a:bodyPr>
          <a:lstStyle/>
          <a:p>
            <a:r>
              <a:rPr lang="en-US" sz="2800" b="1" i="0" dirty="0">
                <a:solidFill>
                  <a:srgbClr val="FFFF00"/>
                </a:solidFill>
                <a:effectLst>
                  <a:outerShdw blurRad="38100" dist="38100" dir="2700000" algn="tl">
                    <a:srgbClr val="000000">
                      <a:alpha val="43137"/>
                    </a:srgbClr>
                  </a:outerShdw>
                </a:effectLst>
                <a:latin typeface="Calibri" pitchFamily="34" charset="0"/>
              </a:rPr>
              <a:t>Pagers</a:t>
            </a:r>
          </a:p>
        </p:txBody>
      </p:sp>
      <p:sp>
        <p:nvSpPr>
          <p:cNvPr id="16" name="Text Box 11"/>
          <p:cNvSpPr txBox="1">
            <a:spLocks noChangeArrowheads="1"/>
          </p:cNvSpPr>
          <p:nvPr/>
        </p:nvSpPr>
        <p:spPr bwMode="auto">
          <a:xfrm>
            <a:off x="5257800" y="3962400"/>
            <a:ext cx="3581400" cy="400110"/>
          </a:xfrm>
          <a:prstGeom prst="rect">
            <a:avLst/>
          </a:prstGeom>
          <a:noFill/>
          <a:ln w="9525">
            <a:noFill/>
            <a:miter lim="800000"/>
            <a:headEnd/>
            <a:tailEnd/>
          </a:ln>
          <a:effectLst/>
        </p:spPr>
        <p:txBody>
          <a:bodyPr wrap="square">
            <a:spAutoFit/>
          </a:bodyPr>
          <a:lstStyle/>
          <a:p>
            <a:r>
              <a:rPr lang="en-US" sz="2000" b="1" i="0" dirty="0" smtClean="0">
                <a:effectLst>
                  <a:outerShdw blurRad="38100" dist="38100" dir="2700000" algn="tl">
                    <a:srgbClr val="000000">
                      <a:alpha val="43137"/>
                    </a:srgbClr>
                  </a:outerShdw>
                </a:effectLst>
                <a:latin typeface="Calibri" pitchFamily="34" charset="0"/>
              </a:rPr>
              <a:t>Ruggedized design for field use</a:t>
            </a:r>
            <a:endParaRPr lang="en-US" sz="2000" b="1" i="0" dirty="0">
              <a:effectLst>
                <a:outerShdw blurRad="38100" dist="38100" dir="2700000" algn="tl">
                  <a:srgbClr val="000000">
                    <a:alpha val="43137"/>
                  </a:srgbClr>
                </a:outerShdw>
              </a:effectLst>
              <a:latin typeface="Calibri" pitchFamily="34" charset="0"/>
            </a:endParaRPr>
          </a:p>
        </p:txBody>
      </p:sp>
      <p:sp>
        <p:nvSpPr>
          <p:cNvPr id="17" name="TextBox 16"/>
          <p:cNvSpPr txBox="1"/>
          <p:nvPr/>
        </p:nvSpPr>
        <p:spPr>
          <a:xfrm>
            <a:off x="7086600" y="6477000"/>
            <a:ext cx="1905000" cy="261610"/>
          </a:xfrm>
          <a:prstGeom prst="rect">
            <a:avLst/>
          </a:prstGeom>
          <a:noFill/>
        </p:spPr>
        <p:txBody>
          <a:bodyPr wrap="square" rtlCol="0">
            <a:spAutoFit/>
          </a:bodyPr>
          <a:lstStyle/>
          <a:p>
            <a:r>
              <a:rPr lang="en-US" sz="1100" dirty="0" smtClean="0"/>
              <a:t>Canberra UltraRadiac-Plus</a:t>
            </a:r>
            <a:endParaRPr lang="en-US" sz="11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quot; &quot;"/>
          <p:cNvPicPr>
            <a:picLocks noChangeAspect="1" noChangeArrowheads="1"/>
          </p:cNvPicPr>
          <p:nvPr/>
        </p:nvPicPr>
        <p:blipFill>
          <a:blip r:embed="rId3" cstate="print"/>
          <a:srcRect/>
          <a:stretch>
            <a:fillRect/>
          </a:stretch>
        </p:blipFill>
        <p:spPr bwMode="auto">
          <a:xfrm>
            <a:off x="228600" y="762000"/>
            <a:ext cx="4057650" cy="2640013"/>
          </a:xfrm>
          <a:prstGeom prst="rect">
            <a:avLst/>
          </a:prstGeom>
          <a:noFill/>
        </p:spPr>
      </p:pic>
      <p:pic>
        <p:nvPicPr>
          <p:cNvPr id="70659" name="Picture 3" descr="&quot; &quot;"/>
          <p:cNvPicPr>
            <a:picLocks noChangeAspect="1" noChangeArrowheads="1"/>
          </p:cNvPicPr>
          <p:nvPr/>
        </p:nvPicPr>
        <p:blipFill>
          <a:blip r:embed="rId4" cstate="print"/>
          <a:srcRect/>
          <a:stretch>
            <a:fillRect/>
          </a:stretch>
        </p:blipFill>
        <p:spPr bwMode="auto">
          <a:xfrm>
            <a:off x="4343400" y="762000"/>
            <a:ext cx="4505325" cy="2928938"/>
          </a:xfrm>
          <a:prstGeom prst="rect">
            <a:avLst/>
          </a:prstGeom>
          <a:noFill/>
        </p:spPr>
      </p:pic>
      <p:pic>
        <p:nvPicPr>
          <p:cNvPr id="70660" name="Picture 4" descr="&quot; &quot;"/>
          <p:cNvPicPr>
            <a:picLocks noChangeAspect="1" noChangeArrowheads="1"/>
          </p:cNvPicPr>
          <p:nvPr/>
        </p:nvPicPr>
        <p:blipFill>
          <a:blip r:embed="rId5" cstate="print"/>
          <a:srcRect/>
          <a:stretch>
            <a:fillRect/>
          </a:stretch>
        </p:blipFill>
        <p:spPr bwMode="auto">
          <a:xfrm>
            <a:off x="1295400" y="3276600"/>
            <a:ext cx="3992563" cy="3340100"/>
          </a:xfrm>
          <a:prstGeom prst="rect">
            <a:avLst/>
          </a:prstGeom>
          <a:noFill/>
        </p:spPr>
      </p:pic>
      <p:sp>
        <p:nvSpPr>
          <p:cNvPr id="70662" name="Rectangle 6"/>
          <p:cNvSpPr>
            <a:spLocks noGrp="1" noChangeArrowheads="1"/>
          </p:cNvSpPr>
          <p:nvPr>
            <p:ph type="title"/>
          </p:nvPr>
        </p:nvSpPr>
        <p:spPr>
          <a:xfrm>
            <a:off x="457200" y="0"/>
            <a:ext cx="8229600" cy="792162"/>
          </a:xfrm>
        </p:spPr>
        <p:txBody>
          <a:bodyPr>
            <a:normAutofit fontScale="90000"/>
          </a:bodyPr>
          <a:lstStyle/>
          <a:p>
            <a:r>
              <a:rPr lang="en-US" sz="5400" dirty="0">
                <a:latin typeface="Calibri" pitchFamily="34" charset="0"/>
              </a:rPr>
              <a:t>Radiation Detection</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0" y="274638"/>
            <a:ext cx="9144000" cy="1143000"/>
          </a:xfrm>
        </p:spPr>
        <p:txBody>
          <a:bodyPr>
            <a:normAutofit fontScale="90000"/>
          </a:bodyPr>
          <a:lstStyle/>
          <a:p>
            <a:pPr eaLnBrk="1" hangingPunct="1"/>
            <a:r>
              <a:rPr lang="en-US" dirty="0" smtClean="0"/>
              <a:t>Key Challenges for Responder Safety and Health</a:t>
            </a:r>
          </a:p>
        </p:txBody>
      </p:sp>
      <p:sp>
        <p:nvSpPr>
          <p:cNvPr id="10243" name="Rectangle 3"/>
          <p:cNvSpPr>
            <a:spLocks noGrp="1" noChangeArrowheads="1"/>
          </p:cNvSpPr>
          <p:nvPr>
            <p:ph sz="half" idx="1"/>
          </p:nvPr>
        </p:nvSpPr>
        <p:spPr>
          <a:xfrm>
            <a:off x="152400" y="1828800"/>
            <a:ext cx="4152900" cy="4525963"/>
          </a:xfrm>
        </p:spPr>
        <p:txBody>
          <a:bodyPr/>
          <a:lstStyle/>
          <a:p>
            <a:pPr eaLnBrk="1" hangingPunct="1">
              <a:lnSpc>
                <a:spcPct val="90000"/>
              </a:lnSpc>
            </a:pPr>
            <a:r>
              <a:rPr lang="en-US" sz="2400" b="1" dirty="0" smtClean="0">
                <a:latin typeface="Calibri" pitchFamily="34" charset="0"/>
              </a:rPr>
              <a:t>Need  for consensus on hazard exposure limits for emergency response</a:t>
            </a:r>
          </a:p>
          <a:p>
            <a:pPr lvl="1" eaLnBrk="1" hangingPunct="1">
              <a:lnSpc>
                <a:spcPct val="90000"/>
              </a:lnSpc>
            </a:pPr>
            <a:r>
              <a:rPr lang="en-US" sz="2000" b="1" dirty="0" smtClean="0">
                <a:latin typeface="Calibri" pitchFamily="34" charset="0"/>
              </a:rPr>
              <a:t>EPA, DHS, NCRP, IAEA, CRCPD, ICRP</a:t>
            </a:r>
          </a:p>
          <a:p>
            <a:pPr lvl="1" eaLnBrk="1" hangingPunct="1">
              <a:lnSpc>
                <a:spcPct val="90000"/>
              </a:lnSpc>
            </a:pPr>
            <a:r>
              <a:rPr lang="en-US" sz="2000" b="1" dirty="0" smtClean="0">
                <a:latin typeface="Calibri" pitchFamily="34" charset="0"/>
              </a:rPr>
              <a:t>OSHA limits not focused on emergency response</a:t>
            </a:r>
          </a:p>
          <a:p>
            <a:pPr lvl="1" eaLnBrk="1" hangingPunct="1">
              <a:lnSpc>
                <a:spcPct val="90000"/>
              </a:lnSpc>
              <a:buFont typeface="Wingdings" pitchFamily="2" charset="2"/>
              <a:buNone/>
            </a:pPr>
            <a:endParaRPr lang="en-US" sz="2000" b="1" dirty="0" smtClean="0">
              <a:latin typeface="Calibri" pitchFamily="34" charset="0"/>
            </a:endParaRPr>
          </a:p>
          <a:p>
            <a:pPr eaLnBrk="1" hangingPunct="1">
              <a:lnSpc>
                <a:spcPct val="90000"/>
              </a:lnSpc>
            </a:pPr>
            <a:r>
              <a:rPr lang="en-US" sz="2400" b="1" dirty="0" smtClean="0">
                <a:latin typeface="Calibri" pitchFamily="34" charset="0"/>
              </a:rPr>
              <a:t>Will emergency response exposure limits be realistic and practical?</a:t>
            </a:r>
            <a:endParaRPr lang="en-US" sz="2000" b="1" dirty="0" smtClean="0">
              <a:latin typeface="Calibri" pitchFamily="34" charset="0"/>
            </a:endParaRPr>
          </a:p>
          <a:p>
            <a:pPr lvl="1" eaLnBrk="1" hangingPunct="1">
              <a:lnSpc>
                <a:spcPct val="90000"/>
              </a:lnSpc>
              <a:buFont typeface="Wingdings" pitchFamily="2" charset="2"/>
              <a:buNone/>
            </a:pPr>
            <a:endParaRPr lang="en-US" sz="2000" b="1" dirty="0" smtClean="0"/>
          </a:p>
        </p:txBody>
      </p:sp>
      <p:grpSp>
        <p:nvGrpSpPr>
          <p:cNvPr id="7" name="Group 6" descr="EPA “Protective Action Guides”&#10;"/>
          <p:cNvGrpSpPr/>
          <p:nvPr/>
        </p:nvGrpSpPr>
        <p:grpSpPr>
          <a:xfrm>
            <a:off x="4322763" y="1714500"/>
            <a:ext cx="4821237" cy="4217988"/>
            <a:chOff x="4322763" y="1714500"/>
            <a:chExt cx="4821237" cy="4217988"/>
          </a:xfrm>
        </p:grpSpPr>
        <p:pic>
          <p:nvPicPr>
            <p:cNvPr id="10244" name="Picture 4"/>
            <p:cNvPicPr>
              <a:picLocks noChangeAspect="1" noChangeArrowheads="1"/>
            </p:cNvPicPr>
            <p:nvPr/>
          </p:nvPicPr>
          <p:blipFill>
            <a:blip r:embed="rId3" cstate="print"/>
            <a:srcRect l="1563" t="39584" r="31250" b="9375"/>
            <a:stretch>
              <a:fillRect/>
            </a:stretch>
          </p:blipFill>
          <p:spPr bwMode="auto">
            <a:xfrm>
              <a:off x="4329113" y="1714500"/>
              <a:ext cx="4814887" cy="2743200"/>
            </a:xfrm>
            <a:prstGeom prst="rect">
              <a:avLst/>
            </a:prstGeom>
            <a:noFill/>
            <a:ln w="9525">
              <a:noFill/>
              <a:miter lim="800000"/>
              <a:headEnd/>
              <a:tailEnd/>
            </a:ln>
          </p:spPr>
        </p:pic>
        <p:pic>
          <p:nvPicPr>
            <p:cNvPr id="10245" name="Picture 5"/>
            <p:cNvPicPr>
              <a:picLocks noChangeAspect="1" noChangeArrowheads="1"/>
            </p:cNvPicPr>
            <p:nvPr/>
          </p:nvPicPr>
          <p:blipFill>
            <a:blip r:embed="rId4" cstate="print"/>
            <a:srcRect l="1563" t="44792" r="31250" b="27083"/>
            <a:stretch>
              <a:fillRect/>
            </a:stretch>
          </p:blipFill>
          <p:spPr bwMode="auto">
            <a:xfrm>
              <a:off x="4322763" y="4419600"/>
              <a:ext cx="4821237" cy="1512888"/>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Text Box 2"/>
          <p:cNvSpPr txBox="1">
            <a:spLocks noChangeArrowheads="1"/>
          </p:cNvSpPr>
          <p:nvPr/>
        </p:nvSpPr>
        <p:spPr bwMode="auto">
          <a:xfrm>
            <a:off x="1524000" y="2209800"/>
            <a:ext cx="228600" cy="396875"/>
          </a:xfrm>
          <a:prstGeom prst="rect">
            <a:avLst/>
          </a:prstGeom>
          <a:noFill/>
          <a:ln w="9525">
            <a:noFill/>
            <a:miter lim="800000"/>
            <a:headEnd/>
            <a:tailEnd/>
          </a:ln>
          <a:effectLst/>
        </p:spPr>
        <p:txBody>
          <a:bodyPr>
            <a:spAutoFit/>
          </a:bodyPr>
          <a:lstStyle/>
          <a:p>
            <a:pPr algn="ctr" eaLnBrk="0" hangingPunct="0">
              <a:spcBef>
                <a:spcPct val="50000"/>
              </a:spcBef>
            </a:pPr>
            <a:endParaRPr lang="en-US" sz="2000" b="0" dirty="0">
              <a:solidFill>
                <a:schemeClr val="tx2"/>
              </a:solidFill>
              <a:latin typeface="Arial" pitchFamily="34" charset="0"/>
            </a:endParaRPr>
          </a:p>
        </p:txBody>
      </p:sp>
      <p:sp>
        <p:nvSpPr>
          <p:cNvPr id="289821" name="Rectangle 29"/>
          <p:cNvSpPr>
            <a:spLocks noGrp="1" noChangeArrowheads="1"/>
          </p:cNvSpPr>
          <p:nvPr>
            <p:ph type="title" idx="4294967295"/>
          </p:nvPr>
        </p:nvSpPr>
        <p:spPr>
          <a:xfrm>
            <a:off x="0" y="-38100"/>
            <a:ext cx="9144000" cy="1143000"/>
          </a:xfrm>
        </p:spPr>
        <p:txBody>
          <a:bodyPr/>
          <a:lstStyle/>
          <a:p>
            <a:pPr>
              <a:lnSpc>
                <a:spcPct val="70000"/>
              </a:lnSpc>
            </a:pPr>
            <a:r>
              <a:rPr lang="en-US" sz="3600" dirty="0">
                <a:latin typeface="Calibri" pitchFamily="34" charset="0"/>
              </a:rPr>
              <a:t>EPA Guidelines </a:t>
            </a:r>
            <a:r>
              <a:rPr lang="en-US" sz="3600" dirty="0" smtClean="0">
                <a:latin typeface="Calibri" pitchFamily="34" charset="0"/>
              </a:rPr>
              <a:t>for </a:t>
            </a:r>
            <a:r>
              <a:rPr lang="en-US" sz="3600" dirty="0">
                <a:latin typeface="Calibri" pitchFamily="34" charset="0"/>
              </a:rPr>
              <a:t>Emergency Procedures*</a:t>
            </a:r>
          </a:p>
        </p:txBody>
      </p:sp>
      <p:graphicFrame>
        <p:nvGraphicFramePr>
          <p:cNvPr id="289937" name="Group 145"/>
          <p:cNvGraphicFramePr>
            <a:graphicFrameLocks noGrp="1"/>
          </p:cNvGraphicFramePr>
          <p:nvPr/>
        </p:nvGraphicFramePr>
        <p:xfrm>
          <a:off x="533400" y="1676400"/>
          <a:ext cx="8077200" cy="4315143"/>
        </p:xfrm>
        <a:graphic>
          <a:graphicData uri="http://schemas.openxmlformats.org/drawingml/2006/table">
            <a:tbl>
              <a:tblPr/>
              <a:tblGrid>
                <a:gridCol w="1868488"/>
                <a:gridCol w="3113087"/>
                <a:gridCol w="3095625"/>
              </a:tblGrid>
              <a:tr h="574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cs typeface="Times New Roman" pitchFamily="18" charset="0"/>
                        </a:rPr>
                        <a:t>Dose limit</a:t>
                      </a:r>
                      <a:endParaRPr kumimoji="0" lang="en-US" sz="2400" b="0" i="1"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cs typeface="Times New Roman" pitchFamily="18" charset="0"/>
                        </a:rPr>
                        <a:t>Emergency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cs typeface="Times New Roman" pitchFamily="18" charset="0"/>
                        </a:rPr>
                        <a:t>Activity Performed</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cs typeface="Times New Roman" pitchFamily="18" charset="0"/>
                        </a:rPr>
                        <a:t>Condition</a:t>
                      </a:r>
                      <a:endParaRPr kumimoji="0" lang="en-US" sz="2400" b="0" i="1"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84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2"/>
                          </a:solidFill>
                          <a:effectLst>
                            <a:outerShdw blurRad="38100" dist="38100" dir="2700000" algn="tl">
                              <a:srgbClr val="000000">
                                <a:alpha val="43137"/>
                              </a:srgbClr>
                            </a:outerShdw>
                          </a:effectLst>
                          <a:latin typeface="Calibri" pitchFamily="34" charset="0"/>
                          <a:cs typeface="Times New Roman" pitchFamily="18" charset="0"/>
                        </a:rPr>
                        <a:t>5,000 mrem</a:t>
                      </a:r>
                      <a:endParaRPr kumimoji="0" lang="en-US" sz="2000" b="0" i="0" u="none" strike="noStrike" cap="none" normalizeH="0" baseline="0" dirty="0" smtClean="0">
                        <a:ln>
                          <a:noFill/>
                        </a:ln>
                        <a:solidFill>
                          <a:schemeClr val="bg2"/>
                        </a:solidFill>
                        <a:effectLst>
                          <a:outerShdw blurRad="38100" dist="38100" dir="2700000" algn="tl">
                            <a:srgbClr val="000000">
                              <a:alpha val="43137"/>
                            </a:srgbClr>
                          </a:outerShdw>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2"/>
                          </a:solidFill>
                          <a:effectLst>
                            <a:outerShdw blurRad="38100" dist="38100" dir="2700000" algn="tl">
                              <a:srgbClr val="000000">
                                <a:alpha val="43137"/>
                              </a:srgbClr>
                            </a:outerShdw>
                          </a:effectLst>
                          <a:latin typeface="Calibri" pitchFamily="34" charset="0"/>
                          <a:cs typeface="Times New Roman" pitchFamily="18" charset="0"/>
                        </a:rPr>
                        <a:t>All activities</a:t>
                      </a:r>
                      <a:endParaRPr kumimoji="0" lang="en-US" sz="2000" b="0" i="0" u="none" strike="noStrike" cap="none" normalizeH="0" baseline="0" dirty="0" smtClean="0">
                        <a:ln>
                          <a:noFill/>
                        </a:ln>
                        <a:solidFill>
                          <a:schemeClr val="bg2"/>
                        </a:solidFill>
                        <a:effectLst>
                          <a:outerShdw blurRad="38100" dist="38100" dir="2700000" algn="tl">
                            <a:srgbClr val="000000">
                              <a:alpha val="43137"/>
                            </a:srgbClr>
                          </a:outerShdw>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2"/>
                          </a:solidFill>
                          <a:effectLst>
                            <a:outerShdw blurRad="38100" dist="38100" dir="2700000" algn="tl">
                              <a:srgbClr val="000000">
                                <a:alpha val="43137"/>
                              </a:srgbClr>
                            </a:outerShdw>
                          </a:effectLst>
                          <a:latin typeface="Calibri" pitchFamily="34" charset="0"/>
                        </a:rPr>
                        <a:t>All activities during emergency</a:t>
                      </a:r>
                      <a:r>
                        <a:rPr kumimoji="0" lang="en-US" sz="2800" b="0" i="0" u="none" strike="noStrike" cap="none" normalizeH="0" baseline="0" dirty="0" smtClean="0">
                          <a:ln>
                            <a:noFill/>
                          </a:ln>
                          <a:solidFill>
                            <a:schemeClr val="bg2"/>
                          </a:solidFill>
                          <a:effectLst>
                            <a:outerShdw blurRad="38100" dist="38100" dir="2700000" algn="tl">
                              <a:srgbClr val="000000">
                                <a:alpha val="43137"/>
                              </a:srgbClr>
                            </a:outerShdw>
                          </a:effectLst>
                          <a:latin typeface="Calibri" pitchFamily="34"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574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2"/>
                          </a:solidFill>
                          <a:effectLst>
                            <a:outerShdw blurRad="38100" dist="38100" dir="2700000" algn="tl">
                              <a:srgbClr val="000000">
                                <a:alpha val="43137"/>
                              </a:srgbClr>
                            </a:outerShdw>
                          </a:effectLst>
                          <a:latin typeface="Calibri" pitchFamily="34" charset="0"/>
                          <a:cs typeface="Times New Roman" pitchFamily="18" charset="0"/>
                        </a:rPr>
                        <a:t>10,000 mrem</a:t>
                      </a:r>
                      <a:endParaRPr kumimoji="0" lang="en-US" sz="2000" b="0" i="0" u="none" strike="noStrike" cap="none" normalizeH="0" baseline="0" dirty="0" smtClean="0">
                        <a:ln>
                          <a:noFill/>
                        </a:ln>
                        <a:solidFill>
                          <a:schemeClr val="bg2"/>
                        </a:solidFill>
                        <a:effectLst>
                          <a:outerShdw blurRad="38100" dist="38100" dir="2700000" algn="tl">
                            <a:srgbClr val="000000">
                              <a:alpha val="43137"/>
                            </a:srgbClr>
                          </a:outerShdw>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2"/>
                          </a:solidFill>
                          <a:effectLst>
                            <a:outerShdw blurRad="38100" dist="38100" dir="2700000" algn="tl">
                              <a:srgbClr val="000000">
                                <a:alpha val="43137"/>
                              </a:srgbClr>
                            </a:outerShdw>
                          </a:effectLst>
                          <a:latin typeface="Calibri" pitchFamily="34" charset="0"/>
                          <a:cs typeface="Times New Roman" pitchFamily="18" charset="0"/>
                        </a:rPr>
                        <a:t>Protecting major property</a:t>
                      </a:r>
                      <a:endParaRPr kumimoji="0" lang="en-US" sz="2000" b="0" i="0" u="none" strike="noStrike" cap="none" normalizeH="0" baseline="0" dirty="0" smtClean="0">
                        <a:ln>
                          <a:noFill/>
                        </a:ln>
                        <a:solidFill>
                          <a:schemeClr val="bg2"/>
                        </a:solidFill>
                        <a:effectLst>
                          <a:outerShdw blurRad="38100" dist="38100" dir="2700000" algn="tl">
                            <a:srgbClr val="000000">
                              <a:alpha val="43137"/>
                            </a:srgbClr>
                          </a:outerShdw>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2"/>
                          </a:solidFill>
                          <a:effectLst>
                            <a:outerShdw blurRad="38100" dist="38100" dir="2700000" algn="tl">
                              <a:srgbClr val="000000">
                                <a:alpha val="43137"/>
                              </a:srgbClr>
                            </a:outerShdw>
                          </a:effectLst>
                          <a:latin typeface="Calibri" pitchFamily="34" charset="0"/>
                          <a:cs typeface="Times New Roman" pitchFamily="18" charset="0"/>
                        </a:rPr>
                        <a:t>Where lower dose not practicable</a:t>
                      </a:r>
                      <a:endParaRPr kumimoji="0" lang="en-US" sz="2000" b="0" i="0" u="none" strike="noStrike" cap="none" normalizeH="0" baseline="0" dirty="0" smtClean="0">
                        <a:ln>
                          <a:noFill/>
                        </a:ln>
                        <a:solidFill>
                          <a:schemeClr val="bg2"/>
                        </a:solidFill>
                        <a:effectLst>
                          <a:outerShdw blurRad="38100" dist="38100" dir="2700000" algn="tl">
                            <a:srgbClr val="000000">
                              <a:alpha val="43137"/>
                            </a:srgbClr>
                          </a:outerShdw>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730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2"/>
                          </a:solidFill>
                          <a:effectLst>
                            <a:outerShdw blurRad="38100" dist="38100" dir="2700000" algn="tl">
                              <a:srgbClr val="000000">
                                <a:alpha val="43137"/>
                              </a:srgbClr>
                            </a:outerShdw>
                          </a:effectLst>
                          <a:latin typeface="Calibri" pitchFamily="34" charset="0"/>
                          <a:cs typeface="Times New Roman" pitchFamily="18" charset="0"/>
                        </a:rPr>
                        <a:t>25,000 mrem</a:t>
                      </a:r>
                      <a:endParaRPr kumimoji="0" lang="en-US" sz="2000" b="0" i="0" u="none" strike="noStrike" cap="none" normalizeH="0" baseline="0" dirty="0" smtClean="0">
                        <a:ln>
                          <a:noFill/>
                        </a:ln>
                        <a:solidFill>
                          <a:schemeClr val="bg2"/>
                        </a:solidFill>
                        <a:effectLst>
                          <a:outerShdw blurRad="38100" dist="38100" dir="2700000" algn="tl">
                            <a:srgbClr val="000000">
                              <a:alpha val="43137"/>
                            </a:srgbClr>
                          </a:outerShdw>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898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2"/>
                          </a:solidFill>
                          <a:effectLst>
                            <a:outerShdw blurRad="38100" dist="38100" dir="2700000" algn="tl">
                              <a:srgbClr val="000000">
                                <a:alpha val="43137"/>
                              </a:srgbClr>
                            </a:outerShdw>
                          </a:effectLst>
                          <a:latin typeface="Calibri" pitchFamily="34" charset="0"/>
                          <a:cs typeface="Times New Roman" pitchFamily="18" charset="0"/>
                        </a:rPr>
                        <a:t>Lifesaving or protection of critical infrastructure</a:t>
                      </a:r>
                      <a:endParaRPr kumimoji="0" lang="en-US" sz="2000" b="0" i="0" u="none" strike="noStrike" cap="none" normalizeH="0" baseline="0" dirty="0" smtClean="0">
                        <a:ln>
                          <a:noFill/>
                        </a:ln>
                        <a:solidFill>
                          <a:schemeClr val="bg2"/>
                        </a:solidFill>
                        <a:effectLst>
                          <a:outerShdw blurRad="38100" dist="38100" dir="2700000" algn="tl">
                            <a:srgbClr val="000000">
                              <a:alpha val="43137"/>
                            </a:srgbClr>
                          </a:outerShdw>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898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2"/>
                          </a:solidFill>
                          <a:effectLst>
                            <a:outerShdw blurRad="38100" dist="38100" dir="2700000" algn="tl">
                              <a:srgbClr val="000000">
                                <a:alpha val="43137"/>
                              </a:srgbClr>
                            </a:outerShdw>
                          </a:effectLst>
                          <a:latin typeface="Calibri" pitchFamily="34" charset="0"/>
                          <a:cs typeface="Times New Roman" pitchFamily="18" charset="0"/>
                        </a:rPr>
                        <a:t>Where lower dose not practicable</a:t>
                      </a:r>
                      <a:endParaRPr kumimoji="0" lang="en-US" sz="2000" b="0" i="0" u="none" strike="noStrike" cap="none" normalizeH="0" baseline="0" dirty="0" smtClean="0">
                        <a:ln>
                          <a:noFill/>
                        </a:ln>
                        <a:solidFill>
                          <a:schemeClr val="bg2"/>
                        </a:solidFill>
                        <a:effectLst>
                          <a:outerShdw blurRad="38100" dist="38100" dir="2700000" algn="tl">
                            <a:srgbClr val="000000">
                              <a:alpha val="43137"/>
                            </a:srgbClr>
                          </a:outerShdw>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8989"/>
                    </a:solidFill>
                  </a:tcPr>
                </a:tc>
              </a:tr>
              <a:tr h="830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2"/>
                          </a:solidFill>
                          <a:effectLst>
                            <a:outerShdw blurRad="38100" dist="38100" dir="2700000" algn="tl">
                              <a:srgbClr val="000000">
                                <a:alpha val="43137"/>
                              </a:srgbClr>
                            </a:outerShdw>
                          </a:effectLst>
                          <a:latin typeface="Calibri" pitchFamily="34" charset="0"/>
                          <a:cs typeface="Times New Roman" pitchFamily="18" charset="0"/>
                        </a:rPr>
                        <a:t>More than        25,000 mrem</a:t>
                      </a:r>
                      <a:endParaRPr kumimoji="0" lang="en-US" sz="2000" b="0" i="0" u="none" strike="noStrike" cap="none" normalizeH="0" baseline="0" dirty="0" smtClean="0">
                        <a:ln>
                          <a:noFill/>
                        </a:ln>
                        <a:solidFill>
                          <a:schemeClr val="bg2"/>
                        </a:solidFill>
                        <a:effectLst>
                          <a:outerShdw blurRad="38100" dist="38100" dir="2700000" algn="tl">
                            <a:srgbClr val="000000">
                              <a:alpha val="43137"/>
                            </a:srgbClr>
                          </a:outerShdw>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898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2"/>
                          </a:solidFill>
                          <a:effectLst>
                            <a:outerShdw blurRad="38100" dist="38100" dir="2700000" algn="tl">
                              <a:srgbClr val="000000">
                                <a:alpha val="43137"/>
                              </a:srgbClr>
                            </a:outerShdw>
                          </a:effectLst>
                          <a:latin typeface="Calibri" pitchFamily="34" charset="0"/>
                          <a:cs typeface="Times New Roman" pitchFamily="18" charset="0"/>
                        </a:rPr>
                        <a:t>Lifesaving or protection of large populations</a:t>
                      </a:r>
                      <a:endParaRPr kumimoji="0" lang="en-US" sz="2000" b="0" i="0" u="none" strike="noStrike" cap="none" normalizeH="0" baseline="0" dirty="0" smtClean="0">
                        <a:ln>
                          <a:noFill/>
                        </a:ln>
                        <a:solidFill>
                          <a:schemeClr val="bg2"/>
                        </a:solidFill>
                        <a:effectLst>
                          <a:outerShdw blurRad="38100" dist="38100" dir="2700000" algn="tl">
                            <a:srgbClr val="000000">
                              <a:alpha val="43137"/>
                            </a:srgbClr>
                          </a:outerShdw>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898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2"/>
                          </a:solidFill>
                          <a:effectLst>
                            <a:outerShdw blurRad="38100" dist="38100" dir="2700000" algn="tl">
                              <a:srgbClr val="000000">
                                <a:alpha val="43137"/>
                              </a:srgbClr>
                            </a:outerShdw>
                          </a:effectLst>
                          <a:latin typeface="Calibri" pitchFamily="34" charset="0"/>
                          <a:cs typeface="Times New Roman" pitchFamily="18" charset="0"/>
                        </a:rPr>
                        <a:t>Only on a volunteer basis to persons fully aware of the risks involved.</a:t>
                      </a:r>
                      <a:endParaRPr kumimoji="0" lang="en-US" sz="2000" b="0" i="0" u="none" strike="noStrike" cap="none" normalizeH="0" baseline="0" dirty="0" smtClean="0">
                        <a:ln>
                          <a:noFill/>
                        </a:ln>
                        <a:solidFill>
                          <a:schemeClr val="bg2"/>
                        </a:solidFill>
                        <a:effectLst>
                          <a:outerShdw blurRad="38100" dist="38100" dir="2700000" algn="tl">
                            <a:srgbClr val="000000">
                              <a:alpha val="43137"/>
                            </a:srgbClr>
                          </a:outerShdw>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8989"/>
                    </a:solidFill>
                  </a:tcPr>
                </a:tc>
              </a:tr>
            </a:tbl>
          </a:graphicData>
        </a:graphic>
      </p:graphicFrame>
      <p:sp>
        <p:nvSpPr>
          <p:cNvPr id="9" name="Text Placeholder 8"/>
          <p:cNvSpPr>
            <a:spLocks noGrp="1"/>
          </p:cNvSpPr>
          <p:nvPr>
            <p:ph type="body" idx="4294967295"/>
          </p:nvPr>
        </p:nvSpPr>
        <p:spPr>
          <a:xfrm>
            <a:off x="533400" y="838201"/>
            <a:ext cx="8229600" cy="6019800"/>
          </a:xfrm>
        </p:spPr>
        <p:txBody>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dirty="0" smtClean="0">
                <a:latin typeface="Calibri" pitchFamily="34" charset="0"/>
              </a:rPr>
              <a:t>(expected only once in a lifetime)</a:t>
            </a:r>
          </a:p>
          <a:p>
            <a: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b="1" i="1" kern="1200" dirty="0" smtClean="0">
                <a:solidFill>
                  <a:schemeClr val="tx1"/>
                </a:solidFill>
                <a:effectLst>
                  <a:outerShdw blurRad="50800" dist="38100" algn="tr" rotWithShape="0">
                    <a:prstClr val="black">
                      <a:alpha val="40000"/>
                    </a:prstClr>
                  </a:outerShdw>
                </a:effectLst>
                <a:latin typeface="+mn-lt"/>
                <a:ea typeface="+mn-ea"/>
                <a:cs typeface="+mn-cs"/>
              </a:rPr>
              <a:t>* Minors and pregnant females have much lower limits</a:t>
            </a:r>
            <a:endParaRPr lang="en-US" sz="1600" dirty="0" smtClean="0"/>
          </a:p>
          <a:p>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a:xfrm>
            <a:off x="0" y="274638"/>
            <a:ext cx="9144000" cy="1143000"/>
          </a:xfrm>
        </p:spPr>
        <p:txBody>
          <a:bodyPr/>
          <a:lstStyle/>
          <a:p>
            <a:r>
              <a:rPr lang="en-US" sz="5400" dirty="0">
                <a:latin typeface="Calibri" pitchFamily="34" charset="0"/>
              </a:rPr>
              <a:t>Acute Radiation Syndrome</a:t>
            </a:r>
          </a:p>
        </p:txBody>
      </p:sp>
      <p:sp>
        <p:nvSpPr>
          <p:cNvPr id="15365" name="Rectangle 5"/>
          <p:cNvSpPr>
            <a:spLocks noGrp="1" noChangeArrowheads="1"/>
          </p:cNvSpPr>
          <p:nvPr>
            <p:ph idx="1"/>
          </p:nvPr>
        </p:nvSpPr>
        <p:spPr>
          <a:xfrm>
            <a:off x="457200" y="1676400"/>
            <a:ext cx="8229600" cy="4267200"/>
          </a:xfrm>
        </p:spPr>
        <p:txBody>
          <a:bodyPr>
            <a:normAutofit fontScale="92500" lnSpcReduction="10000"/>
          </a:bodyPr>
          <a:lstStyle/>
          <a:p>
            <a:r>
              <a:rPr lang="en-US" dirty="0" smtClean="0">
                <a:latin typeface="Calibri" pitchFamily="34" charset="0"/>
              </a:rPr>
              <a:t>Pre-determined Responder Exposure Levels will reduce the risk from unintentional higher exposures.</a:t>
            </a:r>
          </a:p>
          <a:p>
            <a:endParaRPr lang="en-US" dirty="0" smtClean="0">
              <a:latin typeface="Calibri" pitchFamily="34" charset="0"/>
            </a:endParaRPr>
          </a:p>
          <a:p>
            <a:endParaRPr lang="en-US" dirty="0" smtClean="0">
              <a:latin typeface="Calibri" pitchFamily="34" charset="0"/>
            </a:endParaRPr>
          </a:p>
          <a:p>
            <a:r>
              <a:rPr lang="en-US" dirty="0" smtClean="0">
                <a:latin typeface="Calibri" pitchFamily="34" charset="0"/>
              </a:rPr>
              <a:t>Earliest </a:t>
            </a:r>
            <a:r>
              <a:rPr lang="en-US" dirty="0">
                <a:latin typeface="Calibri" pitchFamily="34" charset="0"/>
              </a:rPr>
              <a:t>clinical signs = nausea and vomiting (at &gt; 100 rad)</a:t>
            </a:r>
          </a:p>
          <a:p>
            <a:r>
              <a:rPr lang="en-US" dirty="0">
                <a:latin typeface="Calibri" pitchFamily="34" charset="0"/>
              </a:rPr>
              <a:t>Remove victims (including first responders who become victims) from the </a:t>
            </a:r>
            <a:r>
              <a:rPr lang="en-US" i="1" dirty="0">
                <a:latin typeface="Calibri" pitchFamily="34" charset="0"/>
              </a:rPr>
              <a:t>inner perimeter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Grp="1" noChangeArrowheads="1"/>
          </p:cNvSpPr>
          <p:nvPr>
            <p:ph type="title"/>
          </p:nvPr>
        </p:nvSpPr>
        <p:spPr/>
        <p:txBody>
          <a:bodyPr/>
          <a:lstStyle/>
          <a:p>
            <a:r>
              <a:rPr lang="en-US" sz="6600" dirty="0">
                <a:latin typeface="Calibri" pitchFamily="34" charset="0"/>
              </a:rPr>
              <a:t>Decision Dose</a:t>
            </a:r>
          </a:p>
        </p:txBody>
      </p:sp>
      <p:sp>
        <p:nvSpPr>
          <p:cNvPr id="9223" name="Rectangle 7"/>
          <p:cNvSpPr>
            <a:spLocks noGrp="1" noChangeArrowheads="1"/>
          </p:cNvSpPr>
          <p:nvPr>
            <p:ph idx="1"/>
          </p:nvPr>
        </p:nvSpPr>
        <p:spPr>
          <a:xfrm>
            <a:off x="457200" y="1600200"/>
            <a:ext cx="8534400" cy="4525963"/>
          </a:xfrm>
        </p:spPr>
        <p:txBody>
          <a:bodyPr/>
          <a:lstStyle/>
          <a:p>
            <a:pPr>
              <a:buNone/>
            </a:pPr>
            <a:r>
              <a:rPr lang="en-US" sz="3200" b="1" dirty="0">
                <a:latin typeface="Calibri" pitchFamily="34" charset="0"/>
              </a:rPr>
              <a:t>50 </a:t>
            </a:r>
            <a:r>
              <a:rPr lang="en-US" sz="3200" b="1" dirty="0" smtClean="0">
                <a:latin typeface="Calibri" pitchFamily="34" charset="0"/>
              </a:rPr>
              <a:t>rad </a:t>
            </a:r>
            <a:r>
              <a:rPr lang="en-US" b="1" dirty="0" smtClean="0">
                <a:latin typeface="Calibri" pitchFamily="34" charset="0"/>
              </a:rPr>
              <a:t>(500mSv)</a:t>
            </a:r>
            <a:r>
              <a:rPr lang="en-US" sz="3200" b="1" dirty="0" smtClean="0">
                <a:latin typeface="Calibri" pitchFamily="34" charset="0"/>
              </a:rPr>
              <a:t> </a:t>
            </a:r>
            <a:r>
              <a:rPr lang="en-US" sz="3200" b="1" dirty="0">
                <a:latin typeface="Calibri" pitchFamily="34" charset="0"/>
              </a:rPr>
              <a:t>to emergency responders</a:t>
            </a:r>
          </a:p>
          <a:p>
            <a:r>
              <a:rPr lang="en-US" dirty="0">
                <a:latin typeface="Calibri" pitchFamily="34" charset="0"/>
              </a:rPr>
              <a:t>Triggers decision on whether to withdraw an emergency responder from within or near (but outside) the </a:t>
            </a:r>
            <a:r>
              <a:rPr lang="en-US" i="1" dirty="0">
                <a:latin typeface="Calibri" pitchFamily="34" charset="0"/>
              </a:rPr>
              <a:t>inner perimeter</a:t>
            </a:r>
            <a:r>
              <a:rPr lang="en-US" dirty="0">
                <a:latin typeface="Calibri" pitchFamily="34" charset="0"/>
              </a:rPr>
              <a:t> during the early phase of response</a:t>
            </a:r>
          </a:p>
          <a:p>
            <a:r>
              <a:rPr lang="en-US" dirty="0">
                <a:latin typeface="Calibri" pitchFamily="34" charset="0"/>
              </a:rPr>
              <a:t>Triggers decision on whether to withdraw an emergency responder from within the </a:t>
            </a:r>
            <a:r>
              <a:rPr lang="en-US" i="1" dirty="0">
                <a:latin typeface="Calibri" pitchFamily="34" charset="0"/>
              </a:rPr>
              <a:t>outer perimeter</a:t>
            </a:r>
            <a:r>
              <a:rPr lang="en-US" dirty="0">
                <a:latin typeface="Calibri" pitchFamily="34" charset="0"/>
              </a:rPr>
              <a:t> after prolonged activities</a:t>
            </a:r>
          </a:p>
        </p:txBody>
      </p:sp>
      <p:sp>
        <p:nvSpPr>
          <p:cNvPr id="9221" name="Text Box 5"/>
          <p:cNvSpPr txBox="1">
            <a:spLocks noChangeArrowheads="1"/>
          </p:cNvSpPr>
          <p:nvPr/>
        </p:nvSpPr>
        <p:spPr bwMode="auto">
          <a:xfrm>
            <a:off x="4489450" y="5791200"/>
            <a:ext cx="4503738" cy="731838"/>
          </a:xfrm>
          <a:prstGeom prst="rect">
            <a:avLst/>
          </a:prstGeom>
          <a:noFill/>
          <a:ln w="9525">
            <a:noFill/>
            <a:miter lim="800000"/>
            <a:headEnd/>
            <a:tailEnd/>
          </a:ln>
          <a:effectLst/>
        </p:spPr>
        <p:txBody>
          <a:bodyPr wrap="none">
            <a:spAutoFit/>
          </a:bodyPr>
          <a:lstStyle/>
          <a:p>
            <a:pPr eaLnBrk="0" hangingPunct="0">
              <a:buClrTx/>
              <a:buSzTx/>
              <a:buFontTx/>
              <a:buNone/>
            </a:pPr>
            <a:r>
              <a:rPr lang="en-US" sz="2400" dirty="0">
                <a:latin typeface="Arial" charset="0"/>
              </a:rPr>
              <a:t>NCRP Commentary No. 19</a:t>
            </a:r>
          </a:p>
          <a:p>
            <a:pPr eaLnBrk="0" hangingPunct="0">
              <a:buClrTx/>
              <a:buSzTx/>
              <a:buFontTx/>
              <a:buNone/>
            </a:pPr>
            <a:r>
              <a:rPr lang="en-US" sz="1800" dirty="0">
                <a:latin typeface="Arial" charset="0"/>
              </a:rPr>
              <a:t>(consistent with CRCPD HS-5 Task Force)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idx="4294967295"/>
          </p:nvPr>
        </p:nvSpPr>
        <p:spPr>
          <a:xfrm>
            <a:off x="0" y="274638"/>
            <a:ext cx="8229600" cy="1143000"/>
          </a:xfrm>
        </p:spPr>
        <p:txBody>
          <a:bodyPr/>
          <a:lstStyle/>
          <a:p>
            <a:r>
              <a:rPr lang="en-US" dirty="0" smtClean="0"/>
              <a:t> </a:t>
            </a:r>
            <a:r>
              <a:rPr lang="en-US" sz="4400" dirty="0" smtClean="0">
                <a:latin typeface="Calibri" pitchFamily="34" charset="0"/>
              </a:rPr>
              <a:t>Personal Protective Equipment</a:t>
            </a:r>
            <a:endParaRPr lang="en-US" dirty="0" smtClean="0">
              <a:latin typeface="Calibri" pitchFamily="34" charset="0"/>
            </a:endParaRPr>
          </a:p>
        </p:txBody>
      </p:sp>
      <p:sp>
        <p:nvSpPr>
          <p:cNvPr id="6148" name="Content Placeholder 2"/>
          <p:cNvSpPr>
            <a:spLocks noGrp="1"/>
          </p:cNvSpPr>
          <p:nvPr>
            <p:ph idx="4294967295"/>
          </p:nvPr>
        </p:nvSpPr>
        <p:spPr>
          <a:xfrm>
            <a:off x="952500" y="1447800"/>
            <a:ext cx="8191500" cy="2438400"/>
          </a:xfrm>
        </p:spPr>
        <p:txBody>
          <a:bodyPr/>
          <a:lstStyle/>
          <a:p>
            <a:pPr marL="342900" lvl="1" indent="-342900">
              <a:lnSpc>
                <a:spcPct val="100000"/>
              </a:lnSpc>
              <a:buClr>
                <a:srgbClr val="FFFF00"/>
              </a:buClr>
              <a:buSzPct val="90000"/>
              <a:buFont typeface="Wingdings" pitchFamily="2" charset="2"/>
              <a:buChar char="§"/>
            </a:pPr>
            <a:r>
              <a:rPr lang="en-US" sz="2400" b="1" dirty="0" smtClean="0">
                <a:latin typeface="Calibri" pitchFamily="34" charset="0"/>
              </a:rPr>
              <a:t>Affords protection from</a:t>
            </a:r>
          </a:p>
          <a:p>
            <a:pPr marL="742950" lvl="2" indent="-342900">
              <a:lnSpc>
                <a:spcPct val="100000"/>
              </a:lnSpc>
              <a:buFont typeface="Wingdings" pitchFamily="2" charset="2"/>
              <a:buChar char="Ø"/>
            </a:pPr>
            <a:r>
              <a:rPr lang="en-US" sz="2000" u="sng" dirty="0" smtClean="0">
                <a:latin typeface="Calibri" pitchFamily="34" charset="0"/>
              </a:rPr>
              <a:t>Internal contamination</a:t>
            </a:r>
            <a:r>
              <a:rPr lang="en-US" sz="2000" dirty="0" smtClean="0">
                <a:latin typeface="Calibri" pitchFamily="34" charset="0"/>
              </a:rPr>
              <a:t>: radioactive material entering the body via inhalation, ingestion, or open wounds</a:t>
            </a:r>
            <a:endParaRPr lang="en-US" sz="2400" dirty="0" smtClean="0">
              <a:latin typeface="Calibri" pitchFamily="34" charset="0"/>
            </a:endParaRPr>
          </a:p>
          <a:p>
            <a:pPr marL="742950" lvl="2" indent="-342900">
              <a:lnSpc>
                <a:spcPct val="100000"/>
              </a:lnSpc>
              <a:buFont typeface="Wingdings" pitchFamily="2" charset="2"/>
              <a:buChar char="Ø"/>
            </a:pPr>
            <a:r>
              <a:rPr lang="en-US" sz="2000" u="sng" dirty="0" smtClean="0">
                <a:latin typeface="Calibri" pitchFamily="34" charset="0"/>
              </a:rPr>
              <a:t>External contamination</a:t>
            </a:r>
            <a:r>
              <a:rPr lang="en-US" sz="2000" dirty="0" smtClean="0">
                <a:latin typeface="Calibri" pitchFamily="34" charset="0"/>
              </a:rPr>
              <a:t>: radioactive dust deposited on ones body</a:t>
            </a:r>
          </a:p>
        </p:txBody>
      </p:sp>
      <p:pic>
        <p:nvPicPr>
          <p:cNvPr id="8" name="Picture 5" descr="&quot; &quot;"/>
          <p:cNvPicPr>
            <a:picLocks noChangeAspect="1" noChangeArrowheads="1"/>
          </p:cNvPicPr>
          <p:nvPr/>
        </p:nvPicPr>
        <p:blipFill>
          <a:blip r:embed="rId3" cstate="print"/>
          <a:srcRect l="13911" r="18124"/>
          <a:stretch>
            <a:fillRect/>
          </a:stretch>
        </p:blipFill>
        <p:spPr bwMode="auto">
          <a:xfrm>
            <a:off x="3276600" y="3200400"/>
            <a:ext cx="1686393" cy="3429000"/>
          </a:xfrm>
          <a:prstGeom prst="rect">
            <a:avLst/>
          </a:prstGeom>
          <a:noFill/>
          <a:ln w="9525">
            <a:noFill/>
            <a:miter lim="800000"/>
            <a:headEnd/>
            <a:tailEnd/>
          </a:ln>
        </p:spPr>
      </p:pic>
      <p:pic>
        <p:nvPicPr>
          <p:cNvPr id="9" name="Picture 9" descr="&quot; &quot;"/>
          <p:cNvPicPr>
            <a:picLocks noChangeAspect="1" noChangeArrowheads="1"/>
          </p:cNvPicPr>
          <p:nvPr/>
        </p:nvPicPr>
        <p:blipFill>
          <a:blip r:embed="rId4" cstate="print"/>
          <a:srcRect l="53845" r="7692" b="28206"/>
          <a:stretch>
            <a:fillRect/>
          </a:stretch>
        </p:blipFill>
        <p:spPr>
          <a:xfrm>
            <a:off x="762000" y="3200400"/>
            <a:ext cx="1641475" cy="3399161"/>
          </a:xfrm>
          <a:prstGeom prst="rect">
            <a:avLst/>
          </a:prstGeom>
          <a:noFill/>
          <a:ln/>
        </p:spPr>
      </p:pic>
      <p:pic>
        <p:nvPicPr>
          <p:cNvPr id="6" name="Picture 5" descr="&quot; &quot;"/>
          <p:cNvPicPr>
            <a:picLocks noChangeAspect="1"/>
          </p:cNvPicPr>
          <p:nvPr/>
        </p:nvPicPr>
        <p:blipFill>
          <a:blip r:embed="rId5" cstate="email">
            <a:extLst>
              <a:ext uri="{28A0092B-C50C-407E-A947-70E740481C1C}">
                <a14:useLocalDpi xmlns="" xmlns:a14="http://schemas.microsoft.com/office/drawing/2010/main"/>
              </a:ext>
            </a:extLst>
          </a:blip>
          <a:stretch>
            <a:fillRect/>
          </a:stretch>
        </p:blipFill>
        <p:spPr>
          <a:xfrm>
            <a:off x="5791200" y="3276600"/>
            <a:ext cx="2462212" cy="3352800"/>
          </a:xfrm>
          <a:prstGeom prst="rect">
            <a:avLst/>
          </a:prstGeo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descr="OSHA Best Practices for first receivers book cover"/>
          <p:cNvGrpSpPr/>
          <p:nvPr/>
        </p:nvGrpSpPr>
        <p:grpSpPr>
          <a:xfrm>
            <a:off x="0" y="1447800"/>
            <a:ext cx="9187624" cy="4419600"/>
            <a:chOff x="0" y="1447800"/>
            <a:chExt cx="9187624" cy="4419600"/>
          </a:xfrm>
        </p:grpSpPr>
        <p:pic>
          <p:nvPicPr>
            <p:cNvPr id="1026" name="Picture 2"/>
            <p:cNvPicPr>
              <a:picLocks noChangeAspect="1" noChangeArrowheads="1"/>
            </p:cNvPicPr>
            <p:nvPr/>
          </p:nvPicPr>
          <p:blipFill>
            <a:blip r:embed="rId2" cstate="print"/>
            <a:srcRect l="67500" t="26573" r="9063" b="5594"/>
            <a:stretch>
              <a:fillRect/>
            </a:stretch>
          </p:blipFill>
          <p:spPr bwMode="auto">
            <a:xfrm>
              <a:off x="0" y="1447800"/>
              <a:ext cx="3417218" cy="44196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66563" t="26573" r="7500" b="30826"/>
            <a:stretch>
              <a:fillRect/>
            </a:stretch>
          </p:blipFill>
          <p:spPr bwMode="auto">
            <a:xfrm>
              <a:off x="3581399" y="1447800"/>
              <a:ext cx="5606225" cy="4114800"/>
            </a:xfrm>
            <a:prstGeom prst="rect">
              <a:avLst/>
            </a:prstGeom>
            <a:noFill/>
            <a:ln w="9525">
              <a:solidFill>
                <a:schemeClr val="tx1"/>
              </a:solidFill>
              <a:miter lim="800000"/>
              <a:headEnd/>
              <a:tailEnd/>
            </a:ln>
          </p:spPr>
        </p:pic>
      </p:grpSp>
      <p:sp>
        <p:nvSpPr>
          <p:cNvPr id="6" name="Title 5"/>
          <p:cNvSpPr>
            <a:spLocks noGrp="1"/>
          </p:cNvSpPr>
          <p:nvPr>
            <p:ph type="ctrTitle"/>
          </p:nvPr>
        </p:nvSpPr>
        <p:spPr>
          <a:xfrm>
            <a:off x="609600" y="228600"/>
            <a:ext cx="7772400" cy="1470025"/>
          </a:xfrm>
        </p:spPr>
        <p:txBody>
          <a:bodyPr/>
          <a:lstStyle/>
          <a:p>
            <a:pPr rtl="0" eaLnBrk="0" fontAlgn="base" hangingPunct="0"/>
            <a:r>
              <a:rPr lang="en-US" sz="4000" b="1" i="0" kern="1200" dirty="0" smtClean="0">
                <a:solidFill>
                  <a:schemeClr val="tx1"/>
                </a:solidFill>
                <a:effectLst>
                  <a:outerShdw blurRad="50800" dist="38100" algn="tr" rotWithShape="0">
                    <a:prstClr val="black">
                      <a:alpha val="40000"/>
                    </a:prstClr>
                  </a:outerShdw>
                </a:effectLst>
                <a:latin typeface="Calibri"/>
                <a:ea typeface="+mn-ea"/>
                <a:cs typeface="+mn-cs"/>
              </a:rPr>
              <a:t>First Receiver ~ PPE</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descr="Health Threat matrix from a nuclear accident"/>
          <p:cNvGrpSpPr/>
          <p:nvPr/>
        </p:nvGrpSpPr>
        <p:grpSpPr>
          <a:xfrm>
            <a:off x="2667000" y="259555"/>
            <a:ext cx="5864024" cy="6065045"/>
            <a:chOff x="10996" y="611505"/>
            <a:chExt cx="5864024" cy="6065045"/>
          </a:xfrm>
        </p:grpSpPr>
        <p:cxnSp>
          <p:nvCxnSpPr>
            <p:cNvPr id="112" name="Straight Connector 111"/>
            <p:cNvCxnSpPr/>
            <p:nvPr/>
          </p:nvCxnSpPr>
          <p:spPr>
            <a:xfrm>
              <a:off x="2214563" y="797243"/>
              <a:ext cx="152019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2240280" y="2928938"/>
              <a:ext cx="150161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2231708" y="4897755"/>
              <a:ext cx="150876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 name="Straight Connector 2"/>
            <p:cNvCxnSpPr/>
            <p:nvPr/>
          </p:nvCxnSpPr>
          <p:spPr>
            <a:xfrm>
              <a:off x="1074420" y="1995965"/>
              <a:ext cx="22860" cy="3950493"/>
            </a:xfrm>
            <a:prstGeom prst="line">
              <a:avLst/>
            </a:prstGeom>
          </p:spPr>
          <p:style>
            <a:lnRef idx="3">
              <a:schemeClr val="accent1"/>
            </a:lnRef>
            <a:fillRef idx="0">
              <a:schemeClr val="accent1"/>
            </a:fillRef>
            <a:effectRef idx="2">
              <a:schemeClr val="accent1"/>
            </a:effectRef>
            <a:fontRef idx="minor">
              <a:schemeClr val="tx1"/>
            </a:fontRef>
          </p:style>
        </p:cxnSp>
        <p:sp>
          <p:nvSpPr>
            <p:cNvPr id="9253" name="AutoShape 37"/>
            <p:cNvSpPr>
              <a:spLocks noChangeArrowheads="1"/>
            </p:cNvSpPr>
            <p:nvPr/>
          </p:nvSpPr>
          <p:spPr bwMode="auto">
            <a:xfrm>
              <a:off x="3961924" y="1097280"/>
              <a:ext cx="1638776" cy="1448753"/>
            </a:xfrm>
            <a:prstGeom prst="roundRect">
              <a:avLst>
                <a:gd name="adj" fmla="val 16667"/>
              </a:avLst>
            </a:prstGeom>
            <a:solidFill>
              <a:schemeClr val="accent6">
                <a:lumMod val="75000"/>
              </a:schemeClr>
            </a:solidFill>
            <a:ln>
              <a:solidFill>
                <a:schemeClr val="accent6">
                  <a:lumMod val="75000"/>
                </a:schemeClr>
              </a:solidFill>
              <a:headEnd/>
              <a:tailEn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39" tIns="45719" rIns="91439" bIns="45719" anchor="ctr"/>
            <a:lstStyle/>
            <a:p>
              <a:pPr>
                <a:defRPr/>
              </a:pPr>
              <a:endParaRPr lang="en-US" sz="900" b="1" dirty="0">
                <a:solidFill>
                  <a:schemeClr val="bg1"/>
                </a:solidFill>
                <a:latin typeface="Arial" pitchFamily="34" charset="0"/>
                <a:cs typeface="Arial" pitchFamily="34" charset="0"/>
              </a:endParaRPr>
            </a:p>
            <a:p>
              <a:pPr>
                <a:defRPr/>
              </a:pPr>
              <a:r>
                <a:rPr lang="en-US" sz="900" b="1" dirty="0">
                  <a:solidFill>
                    <a:schemeClr val="bg1"/>
                  </a:solidFill>
                  <a:latin typeface="Arial" pitchFamily="34" charset="0"/>
                  <a:cs typeface="Arial" pitchFamily="34" charset="0"/>
                </a:rPr>
                <a:t> </a:t>
              </a:r>
            </a:p>
            <a:p>
              <a:pPr>
                <a:defRPr/>
              </a:pPr>
              <a:r>
                <a:rPr lang="en-US" sz="900" b="1" dirty="0">
                  <a:solidFill>
                    <a:schemeClr val="tx1"/>
                  </a:solidFill>
                  <a:latin typeface="Arial" pitchFamily="34" charset="0"/>
                  <a:cs typeface="Arial" pitchFamily="34" charset="0"/>
                </a:rPr>
                <a:t>Exposure</a:t>
              </a:r>
            </a:p>
            <a:p>
              <a:pPr>
                <a:defRPr/>
              </a:pPr>
              <a:r>
                <a:rPr lang="en-US" sz="900" b="1" dirty="0">
                  <a:solidFill>
                    <a:schemeClr val="tx1"/>
                  </a:solidFill>
                  <a:latin typeface="Arial" pitchFamily="34" charset="0"/>
                  <a:cs typeface="Arial" pitchFamily="34" charset="0"/>
                </a:rPr>
                <a:t>Burns to eyes/skin</a:t>
              </a:r>
            </a:p>
            <a:p>
              <a:pPr>
                <a:defRPr/>
              </a:pPr>
              <a:r>
                <a:rPr lang="en-US" sz="900" b="1" dirty="0">
                  <a:solidFill>
                    <a:schemeClr val="tx1"/>
                  </a:solidFill>
                  <a:latin typeface="Arial" pitchFamily="34" charset="0"/>
                  <a:cs typeface="Arial" pitchFamily="34" charset="0"/>
                </a:rPr>
                <a:t>Molds/Allergens</a:t>
              </a:r>
            </a:p>
            <a:p>
              <a:pPr>
                <a:defRPr/>
              </a:pPr>
              <a:r>
                <a:rPr lang="en-US" sz="900" b="1" dirty="0">
                  <a:solidFill>
                    <a:schemeClr val="tx1"/>
                  </a:solidFill>
                  <a:latin typeface="Arial" pitchFamily="34" charset="0"/>
                  <a:cs typeface="Arial" pitchFamily="34" charset="0"/>
                </a:rPr>
                <a:t>Inhalation</a:t>
              </a:r>
            </a:p>
            <a:p>
              <a:pPr>
                <a:defRPr/>
              </a:pPr>
              <a:r>
                <a:rPr lang="en-US" sz="900" b="1" dirty="0">
                  <a:solidFill>
                    <a:schemeClr val="tx1"/>
                  </a:solidFill>
                  <a:latin typeface="Arial" pitchFamily="34" charset="0"/>
                  <a:cs typeface="Arial" pitchFamily="34" charset="0"/>
                </a:rPr>
                <a:t>GI Tract</a:t>
              </a:r>
            </a:p>
            <a:p>
              <a:pPr>
                <a:defRPr/>
              </a:pPr>
              <a:r>
                <a:rPr lang="en-US" sz="900" b="1" dirty="0">
                  <a:solidFill>
                    <a:schemeClr val="tx1"/>
                  </a:solidFill>
                  <a:latin typeface="Arial" pitchFamily="34" charset="0"/>
                  <a:cs typeface="Arial" pitchFamily="34" charset="0"/>
                </a:rPr>
                <a:t>ARS</a:t>
              </a:r>
            </a:p>
            <a:p>
              <a:pPr>
                <a:defRPr/>
              </a:pPr>
              <a:r>
                <a:rPr lang="en-US" sz="900" b="1" dirty="0">
                  <a:solidFill>
                    <a:schemeClr val="tx1"/>
                  </a:solidFill>
                  <a:latin typeface="Arial" pitchFamily="34" charset="0"/>
                  <a:cs typeface="Arial" pitchFamily="34" charset="0"/>
                </a:rPr>
                <a:t>Thyroid</a:t>
              </a:r>
            </a:p>
            <a:p>
              <a:pPr>
                <a:defRPr/>
              </a:pPr>
              <a:r>
                <a:rPr lang="en-US" sz="900" b="1" dirty="0">
                  <a:solidFill>
                    <a:schemeClr val="tx1"/>
                  </a:solidFill>
                  <a:latin typeface="Arial" pitchFamily="34" charset="0"/>
                  <a:cs typeface="Arial" pitchFamily="34" charset="0"/>
                </a:rPr>
                <a:t>Cancer</a:t>
              </a:r>
            </a:p>
            <a:p>
              <a:pPr>
                <a:defRPr/>
              </a:pPr>
              <a:endParaRPr lang="en-US" sz="900" b="1" dirty="0">
                <a:solidFill>
                  <a:schemeClr val="bg1"/>
                </a:solidFill>
                <a:latin typeface="Arial" pitchFamily="34" charset="0"/>
                <a:cs typeface="Arial" pitchFamily="34" charset="0"/>
              </a:endParaRPr>
            </a:p>
          </p:txBody>
        </p:sp>
        <p:cxnSp>
          <p:nvCxnSpPr>
            <p:cNvPr id="36" name="Straight Connector 35"/>
            <p:cNvCxnSpPr>
              <a:stCxn id="9228" idx="0"/>
            </p:cNvCxnSpPr>
            <p:nvPr/>
          </p:nvCxnSpPr>
          <p:spPr>
            <a:xfrm flipH="1" flipV="1">
              <a:off x="2924652" y="1351598"/>
              <a:ext cx="37148" cy="21432"/>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Straight Connector 10"/>
            <p:cNvCxnSpPr/>
            <p:nvPr/>
          </p:nvCxnSpPr>
          <p:spPr>
            <a:xfrm>
              <a:off x="1051560" y="1985963"/>
              <a:ext cx="2904649" cy="55722"/>
            </a:xfrm>
            <a:prstGeom prst="line">
              <a:avLst/>
            </a:prstGeom>
          </p:spPr>
          <p:style>
            <a:lnRef idx="3">
              <a:schemeClr val="accent1"/>
            </a:lnRef>
            <a:fillRef idx="0">
              <a:schemeClr val="accent1"/>
            </a:fillRef>
            <a:effectRef idx="2">
              <a:schemeClr val="accent1"/>
            </a:effectRef>
            <a:fontRef idx="minor">
              <a:schemeClr val="tx1"/>
            </a:fontRef>
          </p:style>
        </p:cxnSp>
        <p:cxnSp>
          <p:nvCxnSpPr>
            <p:cNvPr id="44" name="Straight Connector 43"/>
            <p:cNvCxnSpPr/>
            <p:nvPr/>
          </p:nvCxnSpPr>
          <p:spPr>
            <a:xfrm>
              <a:off x="1074420" y="4166235"/>
              <a:ext cx="315468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6" name="Straight Connector 45"/>
            <p:cNvCxnSpPr/>
            <p:nvPr/>
          </p:nvCxnSpPr>
          <p:spPr>
            <a:xfrm flipV="1">
              <a:off x="1097280" y="5949315"/>
              <a:ext cx="3367564" cy="8573"/>
            </a:xfrm>
            <a:prstGeom prst="line">
              <a:avLst/>
            </a:prstGeom>
          </p:spPr>
          <p:style>
            <a:lnRef idx="3">
              <a:schemeClr val="accent1"/>
            </a:lnRef>
            <a:fillRef idx="0">
              <a:schemeClr val="accent1"/>
            </a:fillRef>
            <a:effectRef idx="2">
              <a:schemeClr val="accent1"/>
            </a:effectRef>
            <a:fontRef idx="minor">
              <a:schemeClr val="tx1"/>
            </a:fontRef>
          </p:style>
        </p:cxnSp>
        <p:sp>
          <p:nvSpPr>
            <p:cNvPr id="9221" name="AutoShape 5"/>
            <p:cNvSpPr>
              <a:spLocks noChangeArrowheads="1"/>
            </p:cNvSpPr>
            <p:nvPr/>
          </p:nvSpPr>
          <p:spPr bwMode="auto">
            <a:xfrm>
              <a:off x="1218724" y="1844517"/>
              <a:ext cx="838676" cy="304323"/>
            </a:xfrm>
            <a:prstGeom prst="roundRect">
              <a:avLst>
                <a:gd name="adj" fmla="val 16667"/>
              </a:avLst>
            </a:prstGeom>
            <a:solidFill>
              <a:schemeClr val="accent6">
                <a:lumMod val="75000"/>
              </a:schemeClr>
            </a:solidFill>
            <a:ln>
              <a:solidFill>
                <a:schemeClr val="accent6">
                  <a:lumMod val="75000"/>
                </a:schemeClr>
              </a:solidFill>
              <a:headEnd/>
              <a:tailEnd/>
            </a:ln>
          </p:spPr>
          <p:style>
            <a:lnRef idx="2">
              <a:schemeClr val="accent1">
                <a:shade val="50000"/>
              </a:schemeClr>
            </a:lnRef>
            <a:fillRef idx="1">
              <a:schemeClr val="accent1"/>
            </a:fillRef>
            <a:effectRef idx="0">
              <a:schemeClr val="accent1"/>
            </a:effectRef>
            <a:fontRef idx="minor">
              <a:schemeClr val="lt1"/>
            </a:fontRef>
          </p:style>
          <p:txBody>
            <a:bodyPr wrap="none" lIns="91439" tIns="45719" rIns="91439" bIns="45719" anchor="ctr"/>
            <a:lstStyle/>
            <a:p>
              <a:pPr algn="ctr">
                <a:defRPr/>
              </a:pPr>
              <a:r>
                <a:rPr lang="en-US" sz="900" b="1" dirty="0">
                  <a:solidFill>
                    <a:schemeClr val="tx1"/>
                  </a:solidFill>
                  <a:latin typeface="Arial" pitchFamily="34" charset="0"/>
                  <a:cs typeface="Arial" pitchFamily="34" charset="0"/>
                </a:rPr>
                <a:t>Environmental</a:t>
              </a:r>
            </a:p>
          </p:txBody>
        </p:sp>
        <p:sp>
          <p:nvSpPr>
            <p:cNvPr id="9222" name="AutoShape 6"/>
            <p:cNvSpPr>
              <a:spLocks noChangeArrowheads="1"/>
            </p:cNvSpPr>
            <p:nvPr/>
          </p:nvSpPr>
          <p:spPr bwMode="auto">
            <a:xfrm>
              <a:off x="1219200" y="4028038"/>
              <a:ext cx="914400" cy="304799"/>
            </a:xfrm>
            <a:prstGeom prst="roundRect">
              <a:avLst>
                <a:gd name="adj" fmla="val 16667"/>
              </a:avLst>
            </a:prstGeom>
            <a:solidFill>
              <a:schemeClr val="accent3">
                <a:lumMod val="50000"/>
              </a:schemeClr>
            </a:solidFill>
            <a:ln>
              <a:headEnd/>
              <a:tailEnd/>
            </a:ln>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none" lIns="91439" tIns="45719" rIns="91439" bIns="45719" anchor="ctr"/>
            <a:lstStyle/>
            <a:p>
              <a:pPr algn="ctr">
                <a:defRPr/>
              </a:pPr>
              <a:r>
                <a:rPr lang="en-US" sz="900" b="1" dirty="0">
                  <a:solidFill>
                    <a:schemeClr val="tx1"/>
                  </a:solidFill>
                  <a:latin typeface="Arial" pitchFamily="34" charset="0"/>
                  <a:cs typeface="Arial" pitchFamily="34" charset="0"/>
                </a:rPr>
                <a:t>Infrastructure</a:t>
              </a:r>
            </a:p>
          </p:txBody>
        </p:sp>
        <p:sp>
          <p:nvSpPr>
            <p:cNvPr id="9223" name="AutoShape 7"/>
            <p:cNvSpPr>
              <a:spLocks noChangeArrowheads="1"/>
            </p:cNvSpPr>
            <p:nvPr/>
          </p:nvSpPr>
          <p:spPr bwMode="auto">
            <a:xfrm>
              <a:off x="1143000" y="5758353"/>
              <a:ext cx="990601" cy="381000"/>
            </a:xfrm>
            <a:prstGeom prst="roundRect">
              <a:avLst>
                <a:gd name="adj" fmla="val 16667"/>
              </a:avLst>
            </a:prstGeom>
            <a:solidFill>
              <a:srgbClr val="7030A0"/>
            </a:solidFill>
            <a:ln>
              <a:headEnd/>
              <a:tailEnd/>
            </a:ln>
          </p:spPr>
          <p:style>
            <a:lnRef idx="0">
              <a:schemeClr val="accent6"/>
            </a:lnRef>
            <a:fillRef idx="3">
              <a:schemeClr val="accent6"/>
            </a:fillRef>
            <a:effectRef idx="3">
              <a:schemeClr val="accent6"/>
            </a:effectRef>
            <a:fontRef idx="minor">
              <a:schemeClr val="lt1"/>
            </a:fontRef>
          </p:style>
          <p:txBody>
            <a:bodyPr wrap="none" lIns="91439" tIns="45719" rIns="91439" bIns="45719" anchor="ctr"/>
            <a:lstStyle/>
            <a:p>
              <a:pPr algn="ctr">
                <a:defRPr/>
              </a:pPr>
              <a:r>
                <a:rPr lang="en-US" sz="900" b="1" dirty="0">
                  <a:solidFill>
                    <a:schemeClr val="tx1"/>
                  </a:solidFill>
                  <a:latin typeface="Arial" pitchFamily="34" charset="0"/>
                  <a:cs typeface="Arial" pitchFamily="34" charset="0"/>
                </a:rPr>
                <a:t>Socio-Economic</a:t>
              </a:r>
            </a:p>
          </p:txBody>
        </p:sp>
        <p:cxnSp>
          <p:nvCxnSpPr>
            <p:cNvPr id="49" name="Straight Connector 48"/>
            <p:cNvCxnSpPr/>
            <p:nvPr/>
          </p:nvCxnSpPr>
          <p:spPr>
            <a:xfrm>
              <a:off x="2204562" y="821532"/>
              <a:ext cx="20003" cy="2078831"/>
            </a:xfrm>
            <a:prstGeom prst="line">
              <a:avLst/>
            </a:prstGeom>
          </p:spPr>
          <p:style>
            <a:lnRef idx="3">
              <a:schemeClr val="accent1"/>
            </a:lnRef>
            <a:fillRef idx="0">
              <a:schemeClr val="accent1"/>
            </a:fillRef>
            <a:effectRef idx="2">
              <a:schemeClr val="accent1"/>
            </a:effectRef>
            <a:fontRef idx="minor">
              <a:schemeClr val="tx1"/>
            </a:fontRef>
          </p:style>
        </p:cxnSp>
        <p:cxnSp>
          <p:nvCxnSpPr>
            <p:cNvPr id="51" name="Straight Connector 50"/>
            <p:cNvCxnSpPr/>
            <p:nvPr/>
          </p:nvCxnSpPr>
          <p:spPr>
            <a:xfrm flipH="1">
              <a:off x="2204562" y="3411855"/>
              <a:ext cx="14288" cy="1494473"/>
            </a:xfrm>
            <a:prstGeom prst="line">
              <a:avLst/>
            </a:prstGeom>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a:off x="2211705" y="5393532"/>
              <a:ext cx="18574" cy="1283018"/>
            </a:xfrm>
            <a:prstGeom prst="line">
              <a:avLst/>
            </a:prstGeom>
          </p:spPr>
          <p:style>
            <a:lnRef idx="3">
              <a:schemeClr val="accent1"/>
            </a:lnRef>
            <a:fillRef idx="0">
              <a:schemeClr val="accent1"/>
            </a:fillRef>
            <a:effectRef idx="2">
              <a:schemeClr val="accent1"/>
            </a:effectRef>
            <a:fontRef idx="minor">
              <a:schemeClr val="tx1"/>
            </a:fontRef>
          </p:style>
        </p:cxnSp>
        <p:cxnSp>
          <p:nvCxnSpPr>
            <p:cNvPr id="26" name="Straight Connector 25"/>
            <p:cNvCxnSpPr/>
            <p:nvPr/>
          </p:nvCxnSpPr>
          <p:spPr>
            <a:xfrm>
              <a:off x="2218849" y="1320165"/>
              <a:ext cx="152019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2230280" y="1675924"/>
              <a:ext cx="149304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2230279" y="1994535"/>
              <a:ext cx="27432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2241709" y="2613184"/>
              <a:ext cx="150161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2204562" y="3411855"/>
              <a:ext cx="151447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2221707" y="3719037"/>
              <a:ext cx="151733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2240280" y="4487704"/>
              <a:ext cx="150876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2213134" y="5349240"/>
              <a:ext cx="152590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2248853" y="6303645"/>
              <a:ext cx="148447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2240280" y="5566410"/>
              <a:ext cx="148304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2227422" y="6676549"/>
              <a:ext cx="1521618" cy="0"/>
            </a:xfrm>
            <a:prstGeom prst="line">
              <a:avLst/>
            </a:prstGeom>
          </p:spPr>
          <p:style>
            <a:lnRef idx="2">
              <a:schemeClr val="accent1"/>
            </a:lnRef>
            <a:fillRef idx="0">
              <a:schemeClr val="accent1"/>
            </a:fillRef>
            <a:effectRef idx="1">
              <a:schemeClr val="accent1"/>
            </a:effectRef>
            <a:fontRef idx="minor">
              <a:schemeClr val="tx1"/>
            </a:fontRef>
          </p:style>
        </p:cxnSp>
        <p:sp>
          <p:nvSpPr>
            <p:cNvPr id="9234" name="AutoShape 18"/>
            <p:cNvSpPr>
              <a:spLocks noChangeArrowheads="1"/>
            </p:cNvSpPr>
            <p:nvPr/>
          </p:nvSpPr>
          <p:spPr bwMode="auto">
            <a:xfrm>
              <a:off x="2318385" y="5103998"/>
              <a:ext cx="1286928" cy="327804"/>
            </a:xfrm>
            <a:prstGeom prst="roundRect">
              <a:avLst>
                <a:gd name="adj" fmla="val 16667"/>
              </a:avLst>
            </a:prstGeom>
            <a:solidFill>
              <a:srgbClr val="7030A0"/>
            </a:solidFill>
            <a:ln>
              <a:headEnd/>
              <a:tailEnd/>
            </a:ln>
          </p:spPr>
          <p:style>
            <a:lnRef idx="0">
              <a:schemeClr val="accent6"/>
            </a:lnRef>
            <a:fillRef idx="3">
              <a:schemeClr val="accent6"/>
            </a:fillRef>
            <a:effectRef idx="3">
              <a:schemeClr val="accent6"/>
            </a:effectRef>
            <a:fontRef idx="minor">
              <a:schemeClr val="lt1"/>
            </a:fontRef>
          </p:style>
          <p:txBody>
            <a:bodyPr wrap="none" lIns="91439" tIns="45719" rIns="91439" bIns="45719" anchor="ctr"/>
            <a:lstStyle/>
            <a:p>
              <a:pPr algn="ctr">
                <a:defRPr/>
              </a:pPr>
              <a:r>
                <a:rPr lang="en-US" sz="900" b="1" dirty="0">
                  <a:solidFill>
                    <a:schemeClr val="tx1"/>
                  </a:solidFill>
                  <a:latin typeface="Arial" pitchFamily="34" charset="0"/>
                  <a:cs typeface="Arial" pitchFamily="34" charset="0"/>
                </a:rPr>
                <a:t>Loss of Assets</a:t>
              </a:r>
            </a:p>
          </p:txBody>
        </p:sp>
        <p:sp>
          <p:nvSpPr>
            <p:cNvPr id="9237" name="AutoShape 21"/>
            <p:cNvSpPr>
              <a:spLocks noChangeArrowheads="1"/>
            </p:cNvSpPr>
            <p:nvPr/>
          </p:nvSpPr>
          <p:spPr bwMode="auto">
            <a:xfrm>
              <a:off x="2318385" y="6165071"/>
              <a:ext cx="1286928" cy="327804"/>
            </a:xfrm>
            <a:prstGeom prst="roundRect">
              <a:avLst>
                <a:gd name="adj" fmla="val 16667"/>
              </a:avLst>
            </a:prstGeom>
            <a:solidFill>
              <a:srgbClr val="7030A0"/>
            </a:solidFill>
            <a:ln>
              <a:headEnd/>
              <a:tailEnd/>
            </a:ln>
          </p:spPr>
          <p:style>
            <a:lnRef idx="0">
              <a:schemeClr val="accent6"/>
            </a:lnRef>
            <a:fillRef idx="3">
              <a:schemeClr val="accent6"/>
            </a:fillRef>
            <a:effectRef idx="3">
              <a:schemeClr val="accent6"/>
            </a:effectRef>
            <a:fontRef idx="minor">
              <a:schemeClr val="lt1"/>
            </a:fontRef>
          </p:style>
          <p:txBody>
            <a:bodyPr wrap="none" lIns="91439" tIns="45719" rIns="91439" bIns="45719" anchor="ctr"/>
            <a:lstStyle/>
            <a:p>
              <a:pPr algn="ctr">
                <a:defRPr/>
              </a:pPr>
              <a:r>
                <a:rPr lang="en-US" sz="900" b="1" dirty="0">
                  <a:solidFill>
                    <a:schemeClr val="tx1"/>
                  </a:solidFill>
                  <a:latin typeface="Arial" pitchFamily="34" charset="0"/>
                  <a:cs typeface="Arial" pitchFamily="34" charset="0"/>
                </a:rPr>
                <a:t>Loss of  Employment</a:t>
              </a:r>
            </a:p>
          </p:txBody>
        </p:sp>
        <p:sp>
          <p:nvSpPr>
            <p:cNvPr id="9235" name="AutoShape 19"/>
            <p:cNvSpPr>
              <a:spLocks noChangeArrowheads="1"/>
            </p:cNvSpPr>
            <p:nvPr/>
          </p:nvSpPr>
          <p:spPr bwMode="auto">
            <a:xfrm>
              <a:off x="2318385" y="5460546"/>
              <a:ext cx="1286928" cy="327804"/>
            </a:xfrm>
            <a:prstGeom prst="roundRect">
              <a:avLst>
                <a:gd name="adj" fmla="val 16667"/>
              </a:avLst>
            </a:prstGeom>
            <a:solidFill>
              <a:srgbClr val="7030A0"/>
            </a:solidFill>
            <a:ln>
              <a:headEnd/>
              <a:tailEnd/>
            </a:ln>
          </p:spPr>
          <p:style>
            <a:lnRef idx="0">
              <a:schemeClr val="accent6"/>
            </a:lnRef>
            <a:fillRef idx="3">
              <a:schemeClr val="accent6"/>
            </a:fillRef>
            <a:effectRef idx="3">
              <a:schemeClr val="accent6"/>
            </a:effectRef>
            <a:fontRef idx="minor">
              <a:schemeClr val="lt1"/>
            </a:fontRef>
          </p:style>
          <p:txBody>
            <a:bodyPr wrap="none" lIns="91439" tIns="45719" rIns="91439" bIns="45719" anchor="ctr"/>
            <a:lstStyle/>
            <a:p>
              <a:pPr algn="ctr">
                <a:defRPr/>
              </a:pPr>
              <a:r>
                <a:rPr lang="en-US" sz="900" b="1" dirty="0">
                  <a:solidFill>
                    <a:schemeClr val="tx1"/>
                  </a:solidFill>
                  <a:latin typeface="Arial" pitchFamily="34" charset="0"/>
                  <a:cs typeface="Arial" pitchFamily="34" charset="0"/>
                </a:rPr>
                <a:t>Displacement</a:t>
              </a:r>
            </a:p>
          </p:txBody>
        </p:sp>
        <p:sp>
          <p:nvSpPr>
            <p:cNvPr id="9236" name="AutoShape 20"/>
            <p:cNvSpPr>
              <a:spLocks noChangeArrowheads="1"/>
            </p:cNvSpPr>
            <p:nvPr/>
          </p:nvSpPr>
          <p:spPr bwMode="auto">
            <a:xfrm>
              <a:off x="2318385" y="5808522"/>
              <a:ext cx="1286928" cy="327804"/>
            </a:xfrm>
            <a:prstGeom prst="roundRect">
              <a:avLst>
                <a:gd name="adj" fmla="val 16667"/>
              </a:avLst>
            </a:prstGeom>
            <a:solidFill>
              <a:srgbClr val="7030A0"/>
            </a:solidFill>
            <a:ln>
              <a:headEnd/>
              <a:tailEnd/>
            </a:ln>
          </p:spPr>
          <p:style>
            <a:lnRef idx="0">
              <a:schemeClr val="accent6"/>
            </a:lnRef>
            <a:fillRef idx="3">
              <a:schemeClr val="accent6"/>
            </a:fillRef>
            <a:effectRef idx="3">
              <a:schemeClr val="accent6"/>
            </a:effectRef>
            <a:fontRef idx="minor">
              <a:schemeClr val="lt1"/>
            </a:fontRef>
          </p:style>
          <p:txBody>
            <a:bodyPr wrap="none" lIns="91439" tIns="45719" rIns="91439" bIns="45719" anchor="ctr"/>
            <a:lstStyle/>
            <a:p>
              <a:pPr algn="ctr">
                <a:defRPr/>
              </a:pPr>
              <a:r>
                <a:rPr lang="en-US" sz="900" b="1" dirty="0">
                  <a:solidFill>
                    <a:schemeClr val="tx1"/>
                  </a:solidFill>
                  <a:latin typeface="Arial" pitchFamily="34" charset="0"/>
                  <a:cs typeface="Arial" pitchFamily="34" charset="0"/>
                </a:rPr>
                <a:t>Loss of Shelter</a:t>
              </a:r>
            </a:p>
          </p:txBody>
        </p:sp>
        <p:sp>
          <p:nvSpPr>
            <p:cNvPr id="9258" name="AutoShape 42"/>
            <p:cNvSpPr>
              <a:spLocks noChangeArrowheads="1"/>
            </p:cNvSpPr>
            <p:nvPr/>
          </p:nvSpPr>
          <p:spPr bwMode="auto">
            <a:xfrm>
              <a:off x="4038600" y="3230613"/>
              <a:ext cx="1836420" cy="1492496"/>
            </a:xfrm>
            <a:prstGeom prst="roundRect">
              <a:avLst>
                <a:gd name="adj" fmla="val 16667"/>
              </a:avLst>
            </a:prstGeom>
            <a:solidFill>
              <a:schemeClr val="accent3">
                <a:lumMod val="50000"/>
              </a:schemeClr>
            </a:solidFill>
            <a:ln>
              <a:headEnd/>
              <a:tailEnd/>
            </a:ln>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none" lIns="91439" tIns="45719" rIns="91439" bIns="45719" anchor="ctr"/>
            <a:lstStyle/>
            <a:p>
              <a:pPr>
                <a:defRPr/>
              </a:pPr>
              <a:r>
                <a:rPr lang="en-US" sz="900" b="1" dirty="0">
                  <a:solidFill>
                    <a:schemeClr val="tx1"/>
                  </a:solidFill>
                  <a:latin typeface="Arial" pitchFamily="34" charset="0"/>
                  <a:cs typeface="Arial" pitchFamily="34" charset="0"/>
                </a:rPr>
                <a:t>Delays/ Inability to Evacuate </a:t>
              </a:r>
            </a:p>
            <a:p>
              <a:pPr>
                <a:defRPr/>
              </a:pPr>
              <a:r>
                <a:rPr lang="en-US" sz="900" b="1" dirty="0">
                  <a:solidFill>
                    <a:schemeClr val="tx1"/>
                  </a:solidFill>
                  <a:latin typeface="Arial" pitchFamily="34" charset="0"/>
                  <a:cs typeface="Arial" pitchFamily="34" charset="0"/>
                </a:rPr>
                <a:t>Access to care prohibited</a:t>
              </a:r>
            </a:p>
            <a:p>
              <a:pPr>
                <a:defRPr/>
              </a:pPr>
              <a:r>
                <a:rPr lang="en-US" sz="900" b="1" dirty="0">
                  <a:solidFill>
                    <a:schemeClr val="tx1"/>
                  </a:solidFill>
                  <a:latin typeface="Arial" pitchFamily="34" charset="0"/>
                  <a:cs typeface="Arial" pitchFamily="34" charset="0"/>
                </a:rPr>
                <a:t>Trauma/Wounds</a:t>
              </a:r>
            </a:p>
            <a:p>
              <a:pPr>
                <a:defRPr/>
              </a:pPr>
              <a:r>
                <a:rPr lang="en-US" sz="900" b="1" dirty="0">
                  <a:solidFill>
                    <a:schemeClr val="tx1"/>
                  </a:solidFill>
                  <a:latin typeface="Arial" pitchFamily="34" charset="0"/>
                  <a:cs typeface="Arial" pitchFamily="34" charset="0"/>
                </a:rPr>
                <a:t>Burns</a:t>
              </a:r>
            </a:p>
            <a:p>
              <a:pPr>
                <a:defRPr/>
              </a:pPr>
              <a:r>
                <a:rPr lang="en-US" sz="900" b="1" dirty="0">
                  <a:solidFill>
                    <a:schemeClr val="tx1"/>
                  </a:solidFill>
                  <a:latin typeface="Arial" pitchFamily="34" charset="0"/>
                  <a:cs typeface="Arial" pitchFamily="34" charset="0"/>
                </a:rPr>
                <a:t>Radiation</a:t>
              </a:r>
            </a:p>
            <a:p>
              <a:pPr>
                <a:defRPr/>
              </a:pPr>
              <a:r>
                <a:rPr lang="en-US" sz="900" b="1" dirty="0">
                  <a:solidFill>
                    <a:schemeClr val="tx1"/>
                  </a:solidFill>
                  <a:latin typeface="Arial" pitchFamily="34" charset="0"/>
                  <a:cs typeface="Arial" pitchFamily="34" charset="0"/>
                </a:rPr>
                <a:t>Blast</a:t>
              </a:r>
            </a:p>
            <a:p>
              <a:pPr>
                <a:defRPr/>
              </a:pPr>
              <a:r>
                <a:rPr lang="en-US" sz="900" b="1" dirty="0">
                  <a:solidFill>
                    <a:schemeClr val="tx1"/>
                  </a:solidFill>
                  <a:latin typeface="Arial" pitchFamily="34" charset="0"/>
                  <a:cs typeface="Arial" pitchFamily="34" charset="0"/>
                </a:rPr>
                <a:t>Maternal &amp; Neonatal</a:t>
              </a:r>
            </a:p>
            <a:p>
              <a:pPr>
                <a:defRPr/>
              </a:pPr>
              <a:r>
                <a:rPr lang="en-US" sz="900" b="1" dirty="0">
                  <a:solidFill>
                    <a:schemeClr val="tx1"/>
                  </a:solidFill>
                  <a:latin typeface="Arial" pitchFamily="34" charset="0"/>
                  <a:cs typeface="Arial" pitchFamily="34" charset="0"/>
                </a:rPr>
                <a:t>Chronic Disease</a:t>
              </a:r>
            </a:p>
            <a:p>
              <a:pPr>
                <a:defRPr/>
              </a:pPr>
              <a:r>
                <a:rPr lang="en-US" sz="900" b="1" dirty="0">
                  <a:solidFill>
                    <a:schemeClr val="tx1"/>
                  </a:solidFill>
                  <a:latin typeface="Arial" pitchFamily="34" charset="0"/>
                  <a:cs typeface="Arial" pitchFamily="34" charset="0"/>
                </a:rPr>
                <a:t>Burns/Smoke Inhalation</a:t>
              </a:r>
            </a:p>
            <a:p>
              <a:pPr>
                <a:defRPr/>
              </a:pPr>
              <a:r>
                <a:rPr lang="en-US" sz="900" b="1" dirty="0">
                  <a:solidFill>
                    <a:schemeClr val="tx1"/>
                  </a:solidFill>
                  <a:latin typeface="Arial" pitchFamily="34" charset="0"/>
                  <a:cs typeface="Arial" pitchFamily="34" charset="0"/>
                </a:rPr>
                <a:t>Exposure</a:t>
              </a:r>
            </a:p>
          </p:txBody>
        </p:sp>
        <p:sp>
          <p:nvSpPr>
            <p:cNvPr id="9263" name="AutoShape 47"/>
            <p:cNvSpPr>
              <a:spLocks noChangeArrowheads="1"/>
            </p:cNvSpPr>
            <p:nvPr/>
          </p:nvSpPr>
          <p:spPr bwMode="auto">
            <a:xfrm>
              <a:off x="3962401" y="5393055"/>
              <a:ext cx="1738644" cy="983412"/>
            </a:xfrm>
            <a:prstGeom prst="roundRect">
              <a:avLst>
                <a:gd name="adj" fmla="val 16667"/>
              </a:avLst>
            </a:prstGeom>
            <a:solidFill>
              <a:srgbClr val="7030A0"/>
            </a:solidFill>
            <a:ln>
              <a:headEnd/>
              <a:tailEnd/>
            </a:ln>
          </p:spPr>
          <p:style>
            <a:lnRef idx="0">
              <a:schemeClr val="accent6"/>
            </a:lnRef>
            <a:fillRef idx="3">
              <a:schemeClr val="accent6"/>
            </a:fillRef>
            <a:effectRef idx="3">
              <a:schemeClr val="accent6"/>
            </a:effectRef>
            <a:fontRef idx="minor">
              <a:schemeClr val="lt1"/>
            </a:fontRef>
          </p:style>
          <p:txBody>
            <a:bodyPr wrap="none" lIns="91439" tIns="45719" rIns="91439" bIns="45719" anchor="ctr"/>
            <a:lstStyle/>
            <a:p>
              <a:pPr>
                <a:defRPr/>
              </a:pPr>
              <a:r>
                <a:rPr lang="en-US" sz="900" b="1" dirty="0" smtClean="0">
                  <a:solidFill>
                    <a:schemeClr val="tx1"/>
                  </a:solidFill>
                  <a:latin typeface="Arial" pitchFamily="34" charset="0"/>
                  <a:cs typeface="Arial" pitchFamily="34" charset="0"/>
                </a:rPr>
                <a:t>Meningitis</a:t>
              </a:r>
              <a:endParaRPr lang="en-US" sz="900" b="1" dirty="0">
                <a:solidFill>
                  <a:schemeClr val="tx1"/>
                </a:solidFill>
                <a:latin typeface="Arial" pitchFamily="34" charset="0"/>
                <a:cs typeface="Arial" pitchFamily="34" charset="0"/>
              </a:endParaRPr>
            </a:p>
            <a:p>
              <a:pPr>
                <a:defRPr/>
              </a:pPr>
              <a:r>
                <a:rPr lang="en-US" sz="900" b="1" dirty="0">
                  <a:solidFill>
                    <a:schemeClr val="tx1"/>
                  </a:solidFill>
                  <a:latin typeface="Arial" pitchFamily="34" charset="0"/>
                  <a:cs typeface="Arial" pitchFamily="34" charset="0"/>
                </a:rPr>
                <a:t>Measles</a:t>
              </a:r>
            </a:p>
            <a:p>
              <a:pPr>
                <a:defRPr/>
              </a:pPr>
              <a:r>
                <a:rPr lang="en-US" sz="900" b="1" dirty="0">
                  <a:solidFill>
                    <a:schemeClr val="tx1"/>
                  </a:solidFill>
                  <a:latin typeface="Arial" pitchFamily="34" charset="0"/>
                  <a:cs typeface="Arial" pitchFamily="34" charset="0"/>
                </a:rPr>
                <a:t>Malnutrition</a:t>
              </a:r>
            </a:p>
            <a:p>
              <a:pPr>
                <a:defRPr/>
              </a:pPr>
              <a:r>
                <a:rPr lang="en-US" sz="900" b="1" dirty="0">
                  <a:solidFill>
                    <a:schemeClr val="tx1"/>
                  </a:solidFill>
                  <a:latin typeface="Arial" pitchFamily="34" charset="0"/>
                  <a:cs typeface="Arial" pitchFamily="34" charset="0"/>
                </a:rPr>
                <a:t>Dehydration</a:t>
              </a:r>
            </a:p>
            <a:p>
              <a:pPr>
                <a:defRPr/>
              </a:pPr>
              <a:r>
                <a:rPr lang="en-US" sz="900" b="1" dirty="0">
                  <a:solidFill>
                    <a:schemeClr val="tx1"/>
                  </a:solidFill>
                  <a:latin typeface="Arial" pitchFamily="34" charset="0"/>
                  <a:cs typeface="Arial" pitchFamily="34" charset="0"/>
                </a:rPr>
                <a:t>Diarrhea</a:t>
              </a:r>
            </a:p>
          </p:txBody>
        </p:sp>
        <p:cxnSp>
          <p:nvCxnSpPr>
            <p:cNvPr id="92" name="Straight Connector 91"/>
            <p:cNvCxnSpPr/>
            <p:nvPr/>
          </p:nvCxnSpPr>
          <p:spPr>
            <a:xfrm>
              <a:off x="800100" y="4083368"/>
              <a:ext cx="274320" cy="0"/>
            </a:xfrm>
            <a:prstGeom prst="line">
              <a:avLst/>
            </a:prstGeom>
          </p:spPr>
          <p:style>
            <a:lnRef idx="2">
              <a:schemeClr val="accent1"/>
            </a:lnRef>
            <a:fillRef idx="0">
              <a:schemeClr val="accent1"/>
            </a:fillRef>
            <a:effectRef idx="1">
              <a:schemeClr val="accent1"/>
            </a:effectRef>
            <a:fontRef idx="minor">
              <a:schemeClr val="tx1"/>
            </a:fontRef>
          </p:style>
        </p:cxnSp>
        <p:sp>
          <p:nvSpPr>
            <p:cNvPr id="9220" name="AutoShape 4"/>
            <p:cNvSpPr>
              <a:spLocks noChangeArrowheads="1"/>
            </p:cNvSpPr>
            <p:nvPr/>
          </p:nvSpPr>
          <p:spPr bwMode="auto">
            <a:xfrm>
              <a:off x="10996" y="3751448"/>
              <a:ext cx="850586" cy="320040"/>
            </a:xfrm>
            <a:prstGeom prst="roundRect">
              <a:avLst>
                <a:gd name="adj" fmla="val 16667"/>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wrap="none" lIns="91439" tIns="45719" rIns="91439" bIns="45719" anchor="ctr"/>
            <a:lstStyle/>
            <a:p>
              <a:pPr algn="ctr">
                <a:defRPr/>
              </a:pPr>
              <a:r>
                <a:rPr lang="en-US" sz="900" b="1" dirty="0">
                  <a:solidFill>
                    <a:schemeClr val="tx1"/>
                  </a:solidFill>
                  <a:latin typeface="Arial" pitchFamily="34" charset="0"/>
                  <a:cs typeface="Arial" pitchFamily="34" charset="0"/>
                </a:rPr>
                <a:t>Nuclear</a:t>
              </a:r>
            </a:p>
            <a:p>
              <a:pPr algn="ctr">
                <a:defRPr/>
              </a:pPr>
              <a:r>
                <a:rPr lang="en-US" sz="900" b="1" dirty="0">
                  <a:solidFill>
                    <a:schemeClr val="tx1"/>
                  </a:solidFill>
                  <a:latin typeface="Arial" pitchFamily="34" charset="0"/>
                  <a:cs typeface="Arial" pitchFamily="34" charset="0"/>
                </a:rPr>
                <a:t>Accident</a:t>
              </a:r>
            </a:p>
          </p:txBody>
        </p:sp>
        <p:cxnSp>
          <p:nvCxnSpPr>
            <p:cNvPr id="93" name="Straight Connector 92"/>
            <p:cNvCxnSpPr/>
            <p:nvPr/>
          </p:nvCxnSpPr>
          <p:spPr>
            <a:xfrm>
              <a:off x="3739039" y="774383"/>
              <a:ext cx="0" cy="2125980"/>
            </a:xfrm>
            <a:prstGeom prst="line">
              <a:avLst/>
            </a:prstGeom>
          </p:spPr>
          <p:style>
            <a:lnRef idx="3">
              <a:schemeClr val="accent1"/>
            </a:lnRef>
            <a:fillRef idx="0">
              <a:schemeClr val="accent1"/>
            </a:fillRef>
            <a:effectRef idx="2">
              <a:schemeClr val="accent1"/>
            </a:effectRef>
            <a:fontRef idx="minor">
              <a:schemeClr val="tx1"/>
            </a:fontRef>
          </p:style>
        </p:cxnSp>
        <p:cxnSp>
          <p:nvCxnSpPr>
            <p:cNvPr id="94" name="Straight Connector 93"/>
            <p:cNvCxnSpPr/>
            <p:nvPr/>
          </p:nvCxnSpPr>
          <p:spPr>
            <a:xfrm>
              <a:off x="3740468" y="3394710"/>
              <a:ext cx="0" cy="1484472"/>
            </a:xfrm>
            <a:prstGeom prst="line">
              <a:avLst/>
            </a:prstGeom>
          </p:spPr>
          <p:style>
            <a:lnRef idx="3">
              <a:schemeClr val="accent1"/>
            </a:lnRef>
            <a:fillRef idx="0">
              <a:schemeClr val="accent1"/>
            </a:fillRef>
            <a:effectRef idx="2">
              <a:schemeClr val="accent1"/>
            </a:effectRef>
            <a:fontRef idx="minor">
              <a:schemeClr val="tx1"/>
            </a:fontRef>
          </p:style>
        </p:cxnSp>
        <p:cxnSp>
          <p:nvCxnSpPr>
            <p:cNvPr id="96" name="Straight Connector 95"/>
            <p:cNvCxnSpPr/>
            <p:nvPr/>
          </p:nvCxnSpPr>
          <p:spPr>
            <a:xfrm>
              <a:off x="3736182" y="5349240"/>
              <a:ext cx="28575" cy="1327309"/>
            </a:xfrm>
            <a:prstGeom prst="line">
              <a:avLst/>
            </a:prstGeom>
          </p:spPr>
          <p:style>
            <a:lnRef idx="3">
              <a:schemeClr val="accent1"/>
            </a:lnRef>
            <a:fillRef idx="0">
              <a:schemeClr val="accent1"/>
            </a:fillRef>
            <a:effectRef idx="2">
              <a:schemeClr val="accent1"/>
            </a:effectRef>
            <a:fontRef idx="minor">
              <a:schemeClr val="tx1"/>
            </a:fontRef>
          </p:style>
        </p:cxnSp>
        <p:sp>
          <p:nvSpPr>
            <p:cNvPr id="85" name="AutoShape 16"/>
            <p:cNvSpPr>
              <a:spLocks noChangeArrowheads="1"/>
            </p:cNvSpPr>
            <p:nvPr/>
          </p:nvSpPr>
          <p:spPr bwMode="auto">
            <a:xfrm>
              <a:off x="2318385" y="3973149"/>
              <a:ext cx="1286928" cy="327804"/>
            </a:xfrm>
            <a:prstGeom prst="roundRect">
              <a:avLst>
                <a:gd name="adj" fmla="val 16667"/>
              </a:avLst>
            </a:prstGeom>
            <a:solidFill>
              <a:schemeClr val="accent3">
                <a:lumMod val="50000"/>
              </a:schemeClr>
            </a:solidFill>
            <a:ln>
              <a:headEnd/>
              <a:tailEnd/>
            </a:ln>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none" lIns="91439" tIns="45719" rIns="91439" bIns="45719" anchor="ctr"/>
            <a:lstStyle/>
            <a:p>
              <a:pPr algn="ctr">
                <a:defRPr/>
              </a:pPr>
              <a:r>
                <a:rPr lang="en-US" sz="900" b="1" dirty="0">
                  <a:solidFill>
                    <a:schemeClr val="tx1"/>
                  </a:solidFill>
                  <a:latin typeface="Arial" pitchFamily="34" charset="0"/>
                  <a:cs typeface="Arial" pitchFamily="34" charset="0"/>
                </a:rPr>
                <a:t>Loss of Utilities</a:t>
              </a:r>
            </a:p>
          </p:txBody>
        </p:sp>
        <p:sp>
          <p:nvSpPr>
            <p:cNvPr id="89" name="AutoShape 17"/>
            <p:cNvSpPr>
              <a:spLocks noChangeArrowheads="1"/>
            </p:cNvSpPr>
            <p:nvPr/>
          </p:nvSpPr>
          <p:spPr bwMode="auto">
            <a:xfrm>
              <a:off x="2318385" y="4715684"/>
              <a:ext cx="1286928" cy="327804"/>
            </a:xfrm>
            <a:prstGeom prst="roundRect">
              <a:avLst>
                <a:gd name="adj" fmla="val 16667"/>
              </a:avLst>
            </a:prstGeom>
            <a:solidFill>
              <a:schemeClr val="accent3">
                <a:lumMod val="50000"/>
              </a:schemeClr>
            </a:solidFill>
            <a:ln>
              <a:headEnd/>
              <a:tailEnd/>
            </a:ln>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none" lIns="91439" tIns="45719" rIns="91439" bIns="45719" anchor="ctr"/>
            <a:lstStyle/>
            <a:p>
              <a:pPr algn="ctr">
                <a:defRPr/>
              </a:pPr>
              <a:r>
                <a:rPr lang="en-US" sz="900" b="1" dirty="0">
                  <a:solidFill>
                    <a:schemeClr val="tx1"/>
                  </a:solidFill>
                  <a:latin typeface="Arial" pitchFamily="34" charset="0"/>
                  <a:cs typeface="Arial" pitchFamily="34" charset="0"/>
                </a:rPr>
                <a:t>Loss of Transportation </a:t>
              </a:r>
            </a:p>
            <a:p>
              <a:pPr algn="ctr">
                <a:defRPr/>
              </a:pPr>
              <a:r>
                <a:rPr lang="en-US" sz="900" b="1" dirty="0">
                  <a:solidFill>
                    <a:schemeClr val="tx1"/>
                  </a:solidFill>
                  <a:latin typeface="Arial" pitchFamily="34" charset="0"/>
                  <a:cs typeface="Arial" pitchFamily="34" charset="0"/>
                </a:rPr>
                <a:t>Networks</a:t>
              </a:r>
            </a:p>
          </p:txBody>
        </p:sp>
        <p:sp>
          <p:nvSpPr>
            <p:cNvPr id="97" name="AutoShape 32"/>
            <p:cNvSpPr>
              <a:spLocks noChangeArrowheads="1"/>
            </p:cNvSpPr>
            <p:nvPr/>
          </p:nvSpPr>
          <p:spPr bwMode="auto">
            <a:xfrm>
              <a:off x="2318385" y="3601881"/>
              <a:ext cx="1286352" cy="327804"/>
            </a:xfrm>
            <a:prstGeom prst="roundRect">
              <a:avLst>
                <a:gd name="adj" fmla="val 16667"/>
              </a:avLst>
            </a:prstGeom>
            <a:solidFill>
              <a:schemeClr val="accent3">
                <a:lumMod val="50000"/>
              </a:schemeClr>
            </a:solidFill>
            <a:ln>
              <a:headEnd/>
              <a:tailEnd/>
            </a:ln>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none" lIns="91439" tIns="45719" rIns="91439" bIns="45719" anchor="ctr"/>
            <a:lstStyle/>
            <a:p>
              <a:pPr algn="ctr">
                <a:defRPr/>
              </a:pPr>
              <a:r>
                <a:rPr lang="en-US" sz="900" b="1" dirty="0">
                  <a:solidFill>
                    <a:schemeClr val="tx1"/>
                  </a:solidFill>
                  <a:latin typeface="Arial" pitchFamily="34" charset="0"/>
                  <a:cs typeface="Arial" pitchFamily="34" charset="0"/>
                </a:rPr>
                <a:t>Loss of Essential</a:t>
              </a:r>
            </a:p>
            <a:p>
              <a:pPr algn="ctr">
                <a:defRPr/>
              </a:pPr>
              <a:r>
                <a:rPr lang="en-US" sz="900" b="1" dirty="0">
                  <a:solidFill>
                    <a:schemeClr val="tx1"/>
                  </a:solidFill>
                  <a:latin typeface="Arial" pitchFamily="34" charset="0"/>
                  <a:cs typeface="Arial" pitchFamily="34" charset="0"/>
                </a:rPr>
                <a:t>Services</a:t>
              </a:r>
            </a:p>
          </p:txBody>
        </p:sp>
        <p:sp>
          <p:nvSpPr>
            <p:cNvPr id="98" name="AutoShape 17"/>
            <p:cNvSpPr>
              <a:spLocks noChangeArrowheads="1"/>
            </p:cNvSpPr>
            <p:nvPr/>
          </p:nvSpPr>
          <p:spPr bwMode="auto">
            <a:xfrm>
              <a:off x="2318385" y="4344417"/>
              <a:ext cx="1286928" cy="327804"/>
            </a:xfrm>
            <a:prstGeom prst="roundRect">
              <a:avLst>
                <a:gd name="adj" fmla="val 16667"/>
              </a:avLst>
            </a:prstGeom>
            <a:solidFill>
              <a:schemeClr val="accent3">
                <a:lumMod val="50000"/>
              </a:schemeClr>
            </a:solidFill>
            <a:ln>
              <a:headEnd/>
              <a:tailEnd/>
            </a:ln>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none" lIns="91439" tIns="45719" rIns="91439" bIns="45719" anchor="ctr"/>
            <a:lstStyle/>
            <a:p>
              <a:pPr algn="ctr">
                <a:defRPr/>
              </a:pPr>
              <a:r>
                <a:rPr lang="en-US" sz="900" b="1" dirty="0">
                  <a:solidFill>
                    <a:schemeClr val="tx1"/>
                  </a:solidFill>
                  <a:latin typeface="Arial" pitchFamily="34" charset="0"/>
                  <a:cs typeface="Arial" pitchFamily="34" charset="0"/>
                </a:rPr>
                <a:t>Fires and Explosions</a:t>
              </a:r>
            </a:p>
          </p:txBody>
        </p:sp>
        <p:sp>
          <p:nvSpPr>
            <p:cNvPr id="99" name="AutoShape 32"/>
            <p:cNvSpPr>
              <a:spLocks noChangeArrowheads="1"/>
            </p:cNvSpPr>
            <p:nvPr/>
          </p:nvSpPr>
          <p:spPr bwMode="auto">
            <a:xfrm>
              <a:off x="2314150" y="3230613"/>
              <a:ext cx="1297731" cy="327804"/>
            </a:xfrm>
            <a:prstGeom prst="roundRect">
              <a:avLst>
                <a:gd name="adj" fmla="val 16667"/>
              </a:avLst>
            </a:prstGeom>
            <a:solidFill>
              <a:schemeClr val="accent3">
                <a:lumMod val="50000"/>
              </a:schemeClr>
            </a:solidFill>
            <a:ln>
              <a:headEnd/>
              <a:tailEnd/>
            </a:ln>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none" lIns="91439" tIns="45719" rIns="91439" bIns="45719" anchor="ctr"/>
            <a:lstStyle/>
            <a:p>
              <a:pPr algn="ctr">
                <a:defRPr/>
              </a:pPr>
              <a:r>
                <a:rPr lang="en-US" sz="900" b="1" dirty="0">
                  <a:solidFill>
                    <a:schemeClr val="tx1"/>
                  </a:solidFill>
                  <a:latin typeface="Arial" pitchFamily="34" charset="0"/>
                  <a:cs typeface="Arial" pitchFamily="34" charset="0"/>
                </a:rPr>
                <a:t>Loss of </a:t>
              </a:r>
            </a:p>
            <a:p>
              <a:pPr algn="ctr">
                <a:defRPr/>
              </a:pPr>
              <a:r>
                <a:rPr lang="en-US" sz="900" b="1" dirty="0">
                  <a:solidFill>
                    <a:schemeClr val="tx1"/>
                  </a:solidFill>
                  <a:latin typeface="Arial" pitchFamily="34" charset="0"/>
                  <a:cs typeface="Arial" pitchFamily="34" charset="0"/>
                </a:rPr>
                <a:t>Communications</a:t>
              </a:r>
            </a:p>
          </p:txBody>
        </p:sp>
        <p:sp>
          <p:nvSpPr>
            <p:cNvPr id="109" name="AutoShape 12"/>
            <p:cNvSpPr>
              <a:spLocks noChangeArrowheads="1"/>
            </p:cNvSpPr>
            <p:nvPr/>
          </p:nvSpPr>
          <p:spPr bwMode="auto">
            <a:xfrm>
              <a:off x="2303145" y="991553"/>
              <a:ext cx="1287304" cy="325755"/>
            </a:xfrm>
            <a:prstGeom prst="roundRect">
              <a:avLst>
                <a:gd name="adj" fmla="val 16667"/>
              </a:avLst>
            </a:prstGeom>
            <a:solidFill>
              <a:schemeClr val="accent6">
                <a:lumMod val="75000"/>
              </a:schemeClr>
            </a:solidFill>
            <a:ln>
              <a:solidFill>
                <a:schemeClr val="accent6">
                  <a:lumMod val="75000"/>
                </a:schemeClr>
              </a:solidFill>
              <a:headEnd/>
              <a:tailEn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39" tIns="45719" rIns="91439" bIns="45719" anchor="ctr"/>
            <a:lstStyle/>
            <a:p>
              <a:pPr algn="ctr">
                <a:defRPr/>
              </a:pPr>
              <a:r>
                <a:rPr lang="en-US" sz="900" b="1" dirty="0">
                  <a:solidFill>
                    <a:schemeClr val="tx1"/>
                  </a:solidFill>
                  <a:latin typeface="Arial" pitchFamily="34" charset="0"/>
                  <a:cs typeface="Arial" pitchFamily="34" charset="0"/>
                </a:rPr>
                <a:t>Contaminated  Air</a:t>
              </a:r>
            </a:p>
          </p:txBody>
        </p:sp>
        <p:sp>
          <p:nvSpPr>
            <p:cNvPr id="110" name="AutoShape 12"/>
            <p:cNvSpPr>
              <a:spLocks noChangeArrowheads="1"/>
            </p:cNvSpPr>
            <p:nvPr/>
          </p:nvSpPr>
          <p:spPr bwMode="auto">
            <a:xfrm>
              <a:off x="2291715" y="611505"/>
              <a:ext cx="1287304" cy="325755"/>
            </a:xfrm>
            <a:prstGeom prst="roundRect">
              <a:avLst>
                <a:gd name="adj" fmla="val 16667"/>
              </a:avLst>
            </a:prstGeom>
            <a:solidFill>
              <a:schemeClr val="accent6">
                <a:lumMod val="75000"/>
              </a:schemeClr>
            </a:solidFill>
            <a:ln>
              <a:solidFill>
                <a:schemeClr val="accent6">
                  <a:lumMod val="75000"/>
                </a:schemeClr>
              </a:solidFill>
              <a:headEnd/>
              <a:tailEn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39" tIns="45719" rIns="91439" bIns="45719" anchor="ctr"/>
            <a:lstStyle/>
            <a:p>
              <a:pPr algn="ctr">
                <a:defRPr/>
              </a:pPr>
              <a:r>
                <a:rPr lang="en-US" sz="900" b="1" dirty="0">
                  <a:solidFill>
                    <a:schemeClr val="tx1"/>
                  </a:solidFill>
                  <a:latin typeface="Arial" pitchFamily="34" charset="0"/>
                  <a:cs typeface="Arial" pitchFamily="34" charset="0"/>
                </a:rPr>
                <a:t>Contaminated Soil</a:t>
              </a:r>
            </a:p>
          </p:txBody>
        </p:sp>
        <p:sp>
          <p:nvSpPr>
            <p:cNvPr id="9228" name="AutoShape 12"/>
            <p:cNvSpPr>
              <a:spLocks noChangeArrowheads="1"/>
            </p:cNvSpPr>
            <p:nvPr/>
          </p:nvSpPr>
          <p:spPr bwMode="auto">
            <a:xfrm>
              <a:off x="2317433" y="1373029"/>
              <a:ext cx="1287304" cy="325755"/>
            </a:xfrm>
            <a:prstGeom prst="roundRect">
              <a:avLst>
                <a:gd name="adj" fmla="val 16667"/>
              </a:avLst>
            </a:prstGeom>
            <a:solidFill>
              <a:schemeClr val="accent6">
                <a:lumMod val="75000"/>
              </a:schemeClr>
            </a:solidFill>
            <a:ln>
              <a:solidFill>
                <a:schemeClr val="accent6">
                  <a:lumMod val="75000"/>
                </a:schemeClr>
              </a:solidFill>
              <a:headEnd/>
              <a:tailEn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39" tIns="45719" rIns="91439" bIns="45719" anchor="ctr"/>
            <a:lstStyle/>
            <a:p>
              <a:pPr algn="ctr">
                <a:defRPr/>
              </a:pPr>
              <a:r>
                <a:rPr lang="en-US" sz="900" b="1" dirty="0">
                  <a:solidFill>
                    <a:schemeClr val="tx1"/>
                  </a:solidFill>
                  <a:latin typeface="Arial" pitchFamily="34" charset="0"/>
                  <a:cs typeface="Arial" pitchFamily="34" charset="0"/>
                </a:rPr>
                <a:t>Contaminated</a:t>
              </a:r>
            </a:p>
            <a:p>
              <a:pPr algn="ctr">
                <a:defRPr/>
              </a:pPr>
              <a:r>
                <a:rPr lang="en-US" sz="900" b="1" dirty="0">
                  <a:solidFill>
                    <a:schemeClr val="tx1"/>
                  </a:solidFill>
                  <a:latin typeface="Arial" pitchFamily="34" charset="0"/>
                  <a:cs typeface="Arial" pitchFamily="34" charset="0"/>
                </a:rPr>
                <a:t>Water</a:t>
              </a:r>
            </a:p>
          </p:txBody>
        </p:sp>
        <p:sp>
          <p:nvSpPr>
            <p:cNvPr id="9229" name="AutoShape 13"/>
            <p:cNvSpPr>
              <a:spLocks noChangeArrowheads="1"/>
            </p:cNvSpPr>
            <p:nvPr/>
          </p:nvSpPr>
          <p:spPr bwMode="auto">
            <a:xfrm>
              <a:off x="2311718" y="1757363"/>
              <a:ext cx="1287304" cy="325755"/>
            </a:xfrm>
            <a:prstGeom prst="roundRect">
              <a:avLst>
                <a:gd name="adj" fmla="val 16667"/>
              </a:avLst>
            </a:prstGeom>
            <a:solidFill>
              <a:schemeClr val="accent6">
                <a:lumMod val="75000"/>
              </a:schemeClr>
            </a:solidFill>
            <a:ln>
              <a:solidFill>
                <a:schemeClr val="accent6">
                  <a:lumMod val="75000"/>
                </a:schemeClr>
              </a:solidFill>
              <a:headEnd/>
              <a:tailEn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39" tIns="45719" rIns="91439" bIns="45719" anchor="ctr"/>
            <a:lstStyle/>
            <a:p>
              <a:pPr algn="ctr">
                <a:defRPr/>
              </a:pPr>
              <a:r>
                <a:rPr lang="en-US" sz="900" b="1" dirty="0">
                  <a:solidFill>
                    <a:schemeClr val="tx1"/>
                  </a:solidFill>
                  <a:latin typeface="Arial" pitchFamily="34" charset="0"/>
                  <a:cs typeface="Arial" pitchFamily="34" charset="0"/>
                </a:rPr>
                <a:t>Radiation </a:t>
              </a:r>
            </a:p>
            <a:p>
              <a:pPr algn="ctr">
                <a:defRPr/>
              </a:pPr>
              <a:r>
                <a:rPr lang="en-US" sz="900" b="1" dirty="0">
                  <a:solidFill>
                    <a:schemeClr val="tx1"/>
                  </a:solidFill>
                  <a:latin typeface="Arial" pitchFamily="34" charset="0"/>
                  <a:cs typeface="Arial" pitchFamily="34" charset="0"/>
                </a:rPr>
                <a:t>Contamination</a:t>
              </a:r>
            </a:p>
          </p:txBody>
        </p:sp>
        <p:sp>
          <p:nvSpPr>
            <p:cNvPr id="9230" name="AutoShape 14"/>
            <p:cNvSpPr>
              <a:spLocks noChangeArrowheads="1"/>
            </p:cNvSpPr>
            <p:nvPr/>
          </p:nvSpPr>
          <p:spPr bwMode="auto">
            <a:xfrm>
              <a:off x="2327435" y="2143125"/>
              <a:ext cx="1287303" cy="278607"/>
            </a:xfrm>
            <a:prstGeom prst="roundRect">
              <a:avLst>
                <a:gd name="adj" fmla="val 16667"/>
              </a:avLst>
            </a:prstGeom>
            <a:solidFill>
              <a:schemeClr val="accent6">
                <a:lumMod val="75000"/>
              </a:schemeClr>
            </a:solidFill>
            <a:ln>
              <a:solidFill>
                <a:schemeClr val="accent6">
                  <a:lumMod val="75000"/>
                </a:schemeClr>
              </a:solidFill>
              <a:headEnd/>
              <a:tailEn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39" tIns="45719" rIns="91439" bIns="45719" anchor="ctr"/>
            <a:lstStyle/>
            <a:p>
              <a:pPr algn="ctr">
                <a:defRPr/>
              </a:pPr>
              <a:r>
                <a:rPr lang="en-US" sz="900" b="1" dirty="0">
                  <a:solidFill>
                    <a:schemeClr val="tx1"/>
                  </a:solidFill>
                  <a:latin typeface="Arial" pitchFamily="34" charset="0"/>
                  <a:cs typeface="Arial" pitchFamily="34" charset="0"/>
                </a:rPr>
                <a:t>Radiation</a:t>
              </a:r>
            </a:p>
            <a:p>
              <a:pPr algn="ctr">
                <a:defRPr/>
              </a:pPr>
              <a:r>
                <a:rPr lang="en-US" sz="900" b="1" dirty="0">
                  <a:solidFill>
                    <a:schemeClr val="tx1"/>
                  </a:solidFill>
                  <a:latin typeface="Arial" pitchFamily="34" charset="0"/>
                  <a:cs typeface="Arial" pitchFamily="34" charset="0"/>
                </a:rPr>
                <a:t>Exposure</a:t>
              </a:r>
            </a:p>
          </p:txBody>
        </p:sp>
        <p:sp>
          <p:nvSpPr>
            <p:cNvPr id="9250" name="AutoShape 34"/>
            <p:cNvSpPr>
              <a:spLocks noChangeArrowheads="1"/>
            </p:cNvSpPr>
            <p:nvPr/>
          </p:nvSpPr>
          <p:spPr bwMode="auto">
            <a:xfrm>
              <a:off x="2317433" y="2474595"/>
              <a:ext cx="1287304" cy="328613"/>
            </a:xfrm>
            <a:prstGeom prst="roundRect">
              <a:avLst>
                <a:gd name="adj" fmla="val 16667"/>
              </a:avLst>
            </a:prstGeom>
            <a:solidFill>
              <a:schemeClr val="accent6">
                <a:lumMod val="75000"/>
              </a:schemeClr>
            </a:solidFill>
            <a:ln>
              <a:solidFill>
                <a:schemeClr val="accent6">
                  <a:lumMod val="75000"/>
                </a:schemeClr>
              </a:solidFill>
              <a:headEnd/>
              <a:tailEn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39" tIns="45719" rIns="91439" bIns="45719" anchor="ctr"/>
            <a:lstStyle/>
            <a:p>
              <a:pPr algn="ctr">
                <a:defRPr/>
              </a:pPr>
              <a:r>
                <a:rPr lang="en-US" sz="900" b="1" dirty="0">
                  <a:solidFill>
                    <a:schemeClr val="tx1"/>
                  </a:solidFill>
                  <a:latin typeface="Arial" pitchFamily="34" charset="0"/>
                  <a:cs typeface="Arial" pitchFamily="34" charset="0"/>
                </a:rPr>
                <a:t>Contaminated Food</a:t>
              </a:r>
            </a:p>
          </p:txBody>
        </p:sp>
        <p:sp>
          <p:nvSpPr>
            <p:cNvPr id="66" name="AutoShape 34"/>
            <p:cNvSpPr>
              <a:spLocks noChangeArrowheads="1"/>
            </p:cNvSpPr>
            <p:nvPr/>
          </p:nvSpPr>
          <p:spPr bwMode="auto">
            <a:xfrm>
              <a:off x="2324577" y="2848928"/>
              <a:ext cx="1297305" cy="328613"/>
            </a:xfrm>
            <a:prstGeom prst="roundRect">
              <a:avLst>
                <a:gd name="adj" fmla="val 16667"/>
              </a:avLst>
            </a:prstGeom>
            <a:solidFill>
              <a:schemeClr val="accent6">
                <a:lumMod val="75000"/>
              </a:schemeClr>
            </a:solidFill>
            <a:ln>
              <a:solidFill>
                <a:schemeClr val="accent6">
                  <a:lumMod val="75000"/>
                </a:schemeClr>
              </a:solidFill>
              <a:headEnd/>
              <a:tailEn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39" tIns="45719" rIns="91439" bIns="45719" anchor="ctr"/>
            <a:lstStyle/>
            <a:p>
              <a:pPr algn="ctr">
                <a:defRPr/>
              </a:pPr>
              <a:r>
                <a:rPr lang="en-US" sz="900" b="1" dirty="0">
                  <a:solidFill>
                    <a:schemeClr val="tx1"/>
                  </a:solidFill>
                  <a:latin typeface="Arial" pitchFamily="34" charset="0"/>
                  <a:cs typeface="Arial" pitchFamily="34" charset="0"/>
                </a:rPr>
                <a:t>Secondary Fires</a:t>
              </a:r>
            </a:p>
          </p:txBody>
        </p:sp>
      </p:grpSp>
      <p:sp>
        <p:nvSpPr>
          <p:cNvPr id="65" name="AutoShape 21"/>
          <p:cNvSpPr>
            <a:spLocks noChangeArrowheads="1"/>
          </p:cNvSpPr>
          <p:nvPr/>
        </p:nvSpPr>
        <p:spPr bwMode="auto">
          <a:xfrm>
            <a:off x="4953000" y="6172200"/>
            <a:ext cx="1286928" cy="327804"/>
          </a:xfrm>
          <a:prstGeom prst="roundRect">
            <a:avLst>
              <a:gd name="adj" fmla="val 16667"/>
            </a:avLst>
          </a:prstGeom>
          <a:solidFill>
            <a:srgbClr val="7030A0"/>
          </a:solidFill>
          <a:ln>
            <a:headEnd/>
            <a:tailEnd/>
          </a:ln>
        </p:spPr>
        <p:style>
          <a:lnRef idx="0">
            <a:schemeClr val="accent6"/>
          </a:lnRef>
          <a:fillRef idx="3">
            <a:schemeClr val="accent6"/>
          </a:fillRef>
          <a:effectRef idx="3">
            <a:schemeClr val="accent6"/>
          </a:effectRef>
          <a:fontRef idx="minor">
            <a:schemeClr val="lt1"/>
          </a:fontRef>
        </p:style>
        <p:txBody>
          <a:bodyPr wrap="none" lIns="91439" tIns="45719" rIns="91439" bIns="45719" anchor="ctr"/>
          <a:lstStyle/>
          <a:p>
            <a:pPr algn="ctr">
              <a:defRPr/>
            </a:pPr>
            <a:r>
              <a:rPr lang="en-US" sz="900" b="1" dirty="0">
                <a:solidFill>
                  <a:schemeClr val="tx1"/>
                </a:solidFill>
                <a:latin typeface="Arial" pitchFamily="34" charset="0"/>
                <a:cs typeface="Arial" pitchFamily="34" charset="0"/>
              </a:rPr>
              <a:t>Loss of Access</a:t>
            </a:r>
          </a:p>
          <a:p>
            <a:pPr algn="ctr">
              <a:defRPr/>
            </a:pPr>
            <a:r>
              <a:rPr lang="en-US" sz="900" b="1" dirty="0">
                <a:solidFill>
                  <a:schemeClr val="tx1"/>
                </a:solidFill>
                <a:latin typeface="Arial" pitchFamily="34" charset="0"/>
                <a:cs typeface="Arial" pitchFamily="34" charset="0"/>
              </a:rPr>
              <a:t>To Food/Water</a:t>
            </a:r>
          </a:p>
        </p:txBody>
      </p:sp>
      <p:sp>
        <p:nvSpPr>
          <p:cNvPr id="54" name="Title 53"/>
          <p:cNvSpPr>
            <a:spLocks noGrp="1"/>
          </p:cNvSpPr>
          <p:nvPr>
            <p:ph type="title"/>
          </p:nvPr>
        </p:nvSpPr>
        <p:spPr>
          <a:xfrm>
            <a:off x="0" y="762000"/>
            <a:ext cx="4648200" cy="1143000"/>
          </a:xfrm>
        </p:spPr>
        <p:txBody>
          <a:bodyPr>
            <a:normAutofit fontScale="90000"/>
          </a:bodyPr>
          <a:lstStyle/>
          <a:p>
            <a:pPr rtl="0" eaLnBrk="0" fontAlgn="base" hangingPunct="0"/>
            <a:r>
              <a:rPr lang="en-US" sz="3200" b="1" i="0" kern="1200" dirty="0" smtClean="0">
                <a:solidFill>
                  <a:schemeClr val="tx1"/>
                </a:solidFill>
                <a:effectLst>
                  <a:outerShdw blurRad="50800" dist="38100" algn="tr" rotWithShape="0">
                    <a:prstClr val="black">
                      <a:alpha val="40000"/>
                    </a:prstClr>
                  </a:outerShdw>
                </a:effectLst>
                <a:latin typeface="Calibri"/>
                <a:ea typeface="MS PGothic"/>
                <a:cs typeface="Arial"/>
              </a:rPr>
              <a:t>HEALTH THREAT </a:t>
            </a:r>
          </a:p>
          <a:p>
            <a:pPr rtl="0" eaLnBrk="0" fontAlgn="base" hangingPunct="0"/>
            <a:r>
              <a:rPr lang="en-US" sz="3200" b="1" i="0" kern="1200" dirty="0" smtClean="0">
                <a:solidFill>
                  <a:schemeClr val="tx1"/>
                </a:solidFill>
                <a:effectLst>
                  <a:outerShdw blurRad="50800" dist="38100" algn="tr" rotWithShape="0">
                    <a:prstClr val="black">
                      <a:alpha val="40000"/>
                    </a:prstClr>
                  </a:outerShdw>
                </a:effectLst>
                <a:latin typeface="Calibri"/>
                <a:ea typeface="MS PGothic"/>
                <a:cs typeface="Arial"/>
              </a:rPr>
              <a:t>FROM A </a:t>
            </a:r>
            <a:endParaRPr lang="en-US" dirty="0" smtClean="0"/>
          </a:p>
          <a:p>
            <a:pPr rtl="0" eaLnBrk="0" fontAlgn="base" hangingPunct="0"/>
            <a:r>
              <a:rPr lang="en-US" sz="3200" b="1" i="0" kern="1200" dirty="0" smtClean="0">
                <a:solidFill>
                  <a:schemeClr val="tx1"/>
                </a:solidFill>
                <a:effectLst>
                  <a:outerShdw blurRad="50800" dist="38100" algn="tr" rotWithShape="0">
                    <a:prstClr val="black">
                      <a:alpha val="40000"/>
                    </a:prstClr>
                  </a:outerShdw>
                </a:effectLst>
                <a:latin typeface="Calibri"/>
                <a:ea typeface="MS PGothic"/>
                <a:cs typeface="Arial"/>
              </a:rPr>
              <a:t>NUCLEAR ACCIDENT</a:t>
            </a:r>
            <a:endParaRPr lang="en-US" b="1" i="0" kern="1200" dirty="0" smtClean="0">
              <a:solidFill>
                <a:schemeClr val="tx1"/>
              </a:solidFill>
              <a:effectLst>
                <a:outerShdw blurRad="50800" dist="38100" algn="tr" rotWithShape="0">
                  <a:prstClr val="black">
                    <a:alpha val="40000"/>
                  </a:prstClr>
                </a:outerShdw>
              </a:effectLst>
              <a:latin typeface="Calibri"/>
              <a:ea typeface="MS PGothic"/>
              <a:cs typeface="Arial"/>
            </a:endParaRPr>
          </a:p>
          <a:p>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latin typeface="Calibri" pitchFamily="34" charset="0"/>
              </a:rPr>
              <a:t>Prototype for Zones to Handle Patients in Medical Facility at Mass Casualty Incident</a:t>
            </a:r>
            <a:endParaRPr lang="en-US" dirty="0">
              <a:latin typeface="Calibri" pitchFamily="34" charset="0"/>
            </a:endParaRPr>
          </a:p>
        </p:txBody>
      </p:sp>
      <p:pic>
        <p:nvPicPr>
          <p:cNvPr id="304130" name="Picture 2" descr="Mass casualty Incident flow chart "/>
          <p:cNvPicPr>
            <a:picLocks noGrp="1" noChangeAspect="1" noChangeArrowheads="1"/>
          </p:cNvPicPr>
          <p:nvPr>
            <p:ph idx="1"/>
          </p:nvPr>
        </p:nvPicPr>
        <p:blipFill>
          <a:blip r:embed="rId2" cstate="print"/>
          <a:srcRect/>
          <a:stretch>
            <a:fillRect/>
          </a:stretch>
        </p:blipFill>
        <p:spPr bwMode="auto">
          <a:xfrm>
            <a:off x="2438400" y="1447800"/>
            <a:ext cx="6603357" cy="4800600"/>
          </a:xfrm>
          <a:prstGeom prst="rect">
            <a:avLst/>
          </a:prstGeom>
          <a:noFill/>
          <a:ln w="9525">
            <a:noFill/>
            <a:miter lim="800000"/>
            <a:headEnd/>
            <a:tailEnd/>
          </a:ln>
        </p:spPr>
      </p:pic>
      <p:grpSp>
        <p:nvGrpSpPr>
          <p:cNvPr id="4" name="Group 3" descr="&quot; &quot;"/>
          <p:cNvGrpSpPr/>
          <p:nvPr/>
        </p:nvGrpSpPr>
        <p:grpSpPr>
          <a:xfrm>
            <a:off x="0" y="2209800"/>
            <a:ext cx="2804841" cy="3559939"/>
            <a:chOff x="6116683" y="2072504"/>
            <a:chExt cx="2804841" cy="3559939"/>
          </a:xfrm>
        </p:grpSpPr>
        <p:pic>
          <p:nvPicPr>
            <p:cNvPr id="5" name="Picture 2" descr="http://joongangdaily.joins.com/_data/photo/2011/03/15220017.jpg"/>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6116683" y="2072504"/>
              <a:ext cx="2768918" cy="292322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6" name="Rectangle 5"/>
            <p:cNvSpPr/>
            <p:nvPr/>
          </p:nvSpPr>
          <p:spPr>
            <a:xfrm>
              <a:off x="6152606" y="5133845"/>
              <a:ext cx="2768918" cy="498598"/>
            </a:xfrm>
            <a:prstGeom prst="rect">
              <a:avLst/>
            </a:prstGeom>
          </p:spPr>
          <p:txBody>
            <a:bodyPr wrap="square" lIns="82296" tIns="41148" rIns="82296" bIns="41148">
              <a:spAutoFit/>
            </a:bodyPr>
            <a:lstStyle/>
            <a:p>
              <a:r>
                <a:rPr lang="en-US" sz="900" dirty="0" smtClean="0">
                  <a:latin typeface="Arial" pitchFamily="34" charset="0"/>
                  <a:cs typeface="Arial" pitchFamily="34" charset="0"/>
                </a:rPr>
                <a:t>A baby is checked for radiation exposure after being decontaminated in Fukushima, Japan, Monday. [AP/YONHAP]</a:t>
              </a:r>
              <a:endParaRPr lang="en-US" sz="900" dirty="0">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90500" y="0"/>
            <a:ext cx="9525000" cy="2133600"/>
          </a:xfrm>
        </p:spPr>
        <p:txBody>
          <a:bodyPr/>
          <a:lstStyle/>
          <a:p>
            <a:pPr eaLnBrk="1" hangingPunct="1"/>
            <a:r>
              <a:rPr lang="en-US" sz="2800" dirty="0" smtClean="0">
                <a:latin typeface="Calibri" pitchFamily="34" charset="0"/>
              </a:rPr>
              <a:t>Background:</a:t>
            </a:r>
            <a:r>
              <a:rPr lang="en-US" dirty="0" smtClean="0">
                <a:latin typeface="Calibri" pitchFamily="34" charset="0"/>
              </a:rPr>
              <a:t/>
            </a:r>
            <a:br>
              <a:rPr lang="en-US" dirty="0" smtClean="0">
                <a:latin typeface="Calibri" pitchFamily="34" charset="0"/>
              </a:rPr>
            </a:br>
            <a:r>
              <a:rPr lang="en-US" dirty="0" smtClean="0">
                <a:latin typeface="Calibri" pitchFamily="34" charset="0"/>
              </a:rPr>
              <a:t>Public Health Functions in Preparedness and Response to Radiological Incidents</a:t>
            </a:r>
            <a:endParaRPr lang="en-US" sz="2000" dirty="0" smtClean="0">
              <a:latin typeface="Calibri" pitchFamily="34" charset="0"/>
            </a:endParaRPr>
          </a:p>
        </p:txBody>
      </p:sp>
      <p:sp>
        <p:nvSpPr>
          <p:cNvPr id="17" name="Content Placeholder 5"/>
          <p:cNvSpPr>
            <a:spLocks noGrp="1"/>
          </p:cNvSpPr>
          <p:nvPr>
            <p:ph sz="half" idx="1"/>
          </p:nvPr>
        </p:nvSpPr>
        <p:spPr>
          <a:xfrm>
            <a:off x="685800" y="4419600"/>
            <a:ext cx="4953000" cy="1828800"/>
          </a:xfrm>
        </p:spPr>
        <p:txBody>
          <a:bodyPr/>
          <a:lstStyle/>
          <a:p>
            <a:r>
              <a:rPr lang="en-US" sz="2000" b="1" dirty="0" smtClean="0">
                <a:latin typeface="Calibri" pitchFamily="34" charset="0"/>
              </a:rPr>
              <a:t>Early-phase: initial hours</a:t>
            </a:r>
          </a:p>
          <a:p>
            <a:r>
              <a:rPr lang="en-US" sz="2000" b="1" dirty="0" smtClean="0">
                <a:latin typeface="Calibri" pitchFamily="34" charset="0"/>
              </a:rPr>
              <a:t>Intermediate phase: hours to days</a:t>
            </a:r>
          </a:p>
          <a:p>
            <a:r>
              <a:rPr lang="en-US" sz="2000" b="1" dirty="0" smtClean="0">
                <a:latin typeface="Calibri" pitchFamily="34" charset="0"/>
              </a:rPr>
              <a:t>Late phase: days to months  </a:t>
            </a:r>
          </a:p>
          <a:p>
            <a:endParaRPr lang="en-US" sz="2000" b="1" u="sng" dirty="0" smtClean="0"/>
          </a:p>
        </p:txBody>
      </p:sp>
      <p:sp>
        <p:nvSpPr>
          <p:cNvPr id="4100" name="Text Box 92"/>
          <p:cNvSpPr txBox="1">
            <a:spLocks noChangeArrowheads="1"/>
          </p:cNvSpPr>
          <p:nvPr/>
        </p:nvSpPr>
        <p:spPr bwMode="auto">
          <a:xfrm>
            <a:off x="798513" y="6116638"/>
            <a:ext cx="3400425" cy="246062"/>
          </a:xfrm>
          <a:prstGeom prst="rect">
            <a:avLst/>
          </a:prstGeom>
          <a:noFill/>
          <a:ln w="9525">
            <a:noFill/>
            <a:miter lim="800000"/>
            <a:headEnd/>
            <a:tailEnd/>
          </a:ln>
        </p:spPr>
        <p:txBody>
          <a:bodyPr wrap="none">
            <a:spAutoFit/>
          </a:bodyPr>
          <a:lstStyle/>
          <a:p>
            <a:r>
              <a:rPr lang="en-US" sz="1000" dirty="0">
                <a:solidFill>
                  <a:schemeClr val="bg1"/>
                </a:solidFill>
              </a:rPr>
              <a:t>Adapted from IOM, 2008, DHS, 2008, and RAND, 2009</a:t>
            </a:r>
          </a:p>
        </p:txBody>
      </p:sp>
      <p:grpSp>
        <p:nvGrpSpPr>
          <p:cNvPr id="20" name="Group 19" descr="&quot; &quot;"/>
          <p:cNvGrpSpPr/>
          <p:nvPr/>
        </p:nvGrpSpPr>
        <p:grpSpPr>
          <a:xfrm>
            <a:off x="152400" y="2590800"/>
            <a:ext cx="8839200" cy="2057400"/>
            <a:chOff x="152400" y="2209800"/>
            <a:chExt cx="8839200" cy="2000310"/>
          </a:xfrm>
        </p:grpSpPr>
        <p:sp>
          <p:nvSpPr>
            <p:cNvPr id="18" name="Rectangle 17"/>
            <p:cNvSpPr/>
            <p:nvPr/>
          </p:nvSpPr>
          <p:spPr>
            <a:xfrm>
              <a:off x="152400" y="2209800"/>
              <a:ext cx="2209800" cy="647700"/>
            </a:xfrm>
            <a:prstGeom prst="rect">
              <a:avLst/>
            </a:prstGeom>
            <a:solidFill>
              <a:srgbClr val="FFE6B3"/>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p:cNvSpPr txBox="1"/>
            <p:nvPr/>
          </p:nvSpPr>
          <p:spPr>
            <a:xfrm>
              <a:off x="240792" y="2366546"/>
              <a:ext cx="2033016" cy="338554"/>
            </a:xfrm>
            <a:prstGeom prst="rect">
              <a:avLst/>
            </a:prstGeom>
            <a:noFill/>
          </p:spPr>
          <p:txBody>
            <a:bodyPr wrap="square" rtlCol="0">
              <a:spAutoFit/>
            </a:bodyPr>
            <a:lstStyle/>
            <a:p>
              <a:pPr algn="ctr"/>
              <a:r>
                <a:rPr lang="en-US" sz="1600" b="1" dirty="0" smtClean="0"/>
                <a:t>Pre-event</a:t>
              </a:r>
              <a:endParaRPr lang="en-US" sz="1600" b="1" dirty="0"/>
            </a:p>
          </p:txBody>
        </p:sp>
        <p:grpSp>
          <p:nvGrpSpPr>
            <p:cNvPr id="3" name="Group 19"/>
            <p:cNvGrpSpPr/>
            <p:nvPr/>
          </p:nvGrpSpPr>
          <p:grpSpPr>
            <a:xfrm>
              <a:off x="2362200" y="2209800"/>
              <a:ext cx="6629400" cy="2000310"/>
              <a:chOff x="2362200" y="2209800"/>
              <a:chExt cx="6629400" cy="2000310"/>
            </a:xfrm>
          </p:grpSpPr>
          <p:sp>
            <p:nvSpPr>
              <p:cNvPr id="24" name="Rectangle 23"/>
              <p:cNvSpPr/>
              <p:nvPr/>
            </p:nvSpPr>
            <p:spPr>
              <a:xfrm>
                <a:off x="2362200" y="2209800"/>
                <a:ext cx="2209800" cy="647700"/>
              </a:xfrm>
              <a:prstGeom prst="rect">
                <a:avLst/>
              </a:prstGeom>
              <a:solidFill>
                <a:schemeClr val="accent6">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p:cNvSpPr txBox="1"/>
              <p:nvPr/>
            </p:nvSpPr>
            <p:spPr>
              <a:xfrm>
                <a:off x="2538984" y="2362200"/>
                <a:ext cx="1812036" cy="338554"/>
              </a:xfrm>
              <a:prstGeom prst="rect">
                <a:avLst/>
              </a:prstGeom>
              <a:noFill/>
            </p:spPr>
            <p:txBody>
              <a:bodyPr wrap="square" rtlCol="0">
                <a:spAutoFit/>
              </a:bodyPr>
              <a:lstStyle/>
              <a:p>
                <a:pPr algn="ctr"/>
                <a:r>
                  <a:rPr lang="en-US" sz="1600" b="1" dirty="0" smtClean="0"/>
                  <a:t>Early-phase</a:t>
                </a:r>
                <a:endParaRPr lang="en-US" sz="1600" b="1" dirty="0"/>
              </a:p>
            </p:txBody>
          </p:sp>
          <p:sp>
            <p:nvSpPr>
              <p:cNvPr id="25" name="Rectangle 24"/>
              <p:cNvSpPr/>
              <p:nvPr/>
            </p:nvSpPr>
            <p:spPr>
              <a:xfrm>
                <a:off x="4572000" y="2209800"/>
                <a:ext cx="2209800" cy="647700"/>
              </a:xfrm>
              <a:prstGeom prst="rect">
                <a:avLst/>
              </a:prstGeom>
              <a:solidFill>
                <a:srgbClr val="CCFFCC"/>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p:cNvSpPr txBox="1"/>
              <p:nvPr/>
            </p:nvSpPr>
            <p:spPr>
              <a:xfrm>
                <a:off x="4648200" y="2362200"/>
                <a:ext cx="2033016" cy="338554"/>
              </a:xfrm>
              <a:prstGeom prst="rect">
                <a:avLst/>
              </a:prstGeom>
              <a:noFill/>
            </p:spPr>
            <p:txBody>
              <a:bodyPr wrap="square" rtlCol="0">
                <a:spAutoFit/>
              </a:bodyPr>
              <a:lstStyle/>
              <a:p>
                <a:pPr algn="ctr"/>
                <a:r>
                  <a:rPr lang="en-US" sz="1600" b="1" dirty="0" smtClean="0"/>
                  <a:t>Intermediate-phase</a:t>
                </a:r>
                <a:endParaRPr lang="en-US" sz="1600" b="1" dirty="0"/>
              </a:p>
            </p:txBody>
          </p:sp>
          <p:sp>
            <p:nvSpPr>
              <p:cNvPr id="26" name="Rectangle 25"/>
              <p:cNvSpPr/>
              <p:nvPr/>
            </p:nvSpPr>
            <p:spPr>
              <a:xfrm>
                <a:off x="6781800" y="2209800"/>
                <a:ext cx="2209800" cy="647700"/>
              </a:xfrm>
              <a:prstGeom prst="rect">
                <a:avLst/>
              </a:prstGeom>
              <a:solidFill>
                <a:srgbClr val="FFC1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schemeClr val="tx1"/>
                  </a:solidFill>
                </a:endParaRPr>
              </a:p>
            </p:txBody>
          </p:sp>
          <p:sp>
            <p:nvSpPr>
              <p:cNvPr id="27" name="TextBox 26"/>
              <p:cNvSpPr txBox="1"/>
              <p:nvPr/>
            </p:nvSpPr>
            <p:spPr>
              <a:xfrm>
                <a:off x="6958584" y="2362200"/>
                <a:ext cx="1812036" cy="338554"/>
              </a:xfrm>
              <a:prstGeom prst="rect">
                <a:avLst/>
              </a:prstGeom>
              <a:noFill/>
            </p:spPr>
            <p:txBody>
              <a:bodyPr wrap="square" rtlCol="0">
                <a:spAutoFit/>
              </a:bodyPr>
              <a:lstStyle/>
              <a:p>
                <a:pPr algn="ctr"/>
                <a:r>
                  <a:rPr lang="en-US" sz="1600" b="1" dirty="0" smtClean="0"/>
                  <a:t> Late-phase</a:t>
                </a:r>
                <a:endParaRPr lang="en-US" sz="1600" b="1" dirty="0"/>
              </a:p>
            </p:txBody>
          </p:sp>
          <p:sp>
            <p:nvSpPr>
              <p:cNvPr id="33" name="Right Brace 32"/>
              <p:cNvSpPr/>
              <p:nvPr/>
            </p:nvSpPr>
            <p:spPr>
              <a:xfrm rot="5400000">
                <a:off x="5276850" y="95250"/>
                <a:ext cx="800100" cy="6553200"/>
              </a:xfrm>
              <a:prstGeom prst="rightBrace">
                <a:avLst>
                  <a:gd name="adj1" fmla="val 8333"/>
                  <a:gd name="adj2" fmla="val 51769"/>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4" name="Rectangle 33"/>
              <p:cNvSpPr/>
              <p:nvPr/>
            </p:nvSpPr>
            <p:spPr>
              <a:xfrm>
                <a:off x="4724400" y="3810000"/>
                <a:ext cx="1943100" cy="400110"/>
              </a:xfrm>
              <a:prstGeom prst="rect">
                <a:avLst/>
              </a:prstGeom>
            </p:spPr>
            <p:txBody>
              <a:bodyPr wrap="square">
                <a:spAutoFit/>
              </a:bodyPr>
              <a:lstStyle/>
              <a:p>
                <a:r>
                  <a:rPr lang="en-US" sz="2000" b="1" dirty="0" smtClean="0"/>
                  <a:t>Post-event</a:t>
                </a:r>
                <a:endParaRPr lang="en-US" sz="2000" dirty="0"/>
              </a:p>
            </p:txBody>
          </p:sp>
        </p:grpSp>
      </p:gr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descr="diagram dipicts a treatment area layout for radiation surveying and charting"/>
          <p:cNvGrpSpPr/>
          <p:nvPr/>
        </p:nvGrpSpPr>
        <p:grpSpPr>
          <a:xfrm>
            <a:off x="1181078" y="755650"/>
            <a:ext cx="6786695" cy="5721350"/>
            <a:chOff x="1181078" y="755650"/>
            <a:chExt cx="6786695" cy="5721350"/>
          </a:xfrm>
        </p:grpSpPr>
        <p:sp>
          <p:nvSpPr>
            <p:cNvPr id="242690" name="Rectangle 2"/>
            <p:cNvSpPr>
              <a:spLocks noChangeArrowheads="1"/>
            </p:cNvSpPr>
            <p:nvPr/>
          </p:nvSpPr>
          <p:spPr bwMode="auto">
            <a:xfrm>
              <a:off x="1896533" y="762000"/>
              <a:ext cx="4308123" cy="5715000"/>
            </a:xfrm>
            <a:prstGeom prst="rect">
              <a:avLst/>
            </a:prstGeom>
            <a:noFill/>
            <a:ln w="38100">
              <a:solidFill>
                <a:srgbClr val="FFFFFF"/>
              </a:solidFill>
              <a:miter lim="800000"/>
              <a:headEnd/>
              <a:tailEnd/>
            </a:ln>
            <a:effectLst/>
          </p:spPr>
          <p:txBody>
            <a:bodyPr wrap="none" anchor="ctr"/>
            <a:lstStyle/>
            <a:p>
              <a:endParaRPr lang="en-US" dirty="0"/>
            </a:p>
          </p:txBody>
        </p:sp>
        <p:grpSp>
          <p:nvGrpSpPr>
            <p:cNvPr id="2" name="Group 3"/>
            <p:cNvGrpSpPr>
              <a:grpSpLocks/>
            </p:cNvGrpSpPr>
            <p:nvPr/>
          </p:nvGrpSpPr>
          <p:grpSpPr bwMode="auto">
            <a:xfrm>
              <a:off x="1964267" y="2743201"/>
              <a:ext cx="1313745" cy="612775"/>
              <a:chOff x="1248" y="1776"/>
              <a:chExt cx="931" cy="386"/>
            </a:xfrm>
          </p:grpSpPr>
          <p:sp>
            <p:nvSpPr>
              <p:cNvPr id="242692" name="Rectangle 4"/>
              <p:cNvSpPr>
                <a:spLocks noChangeArrowheads="1"/>
              </p:cNvSpPr>
              <p:nvPr/>
            </p:nvSpPr>
            <p:spPr bwMode="auto">
              <a:xfrm>
                <a:off x="1248" y="1776"/>
                <a:ext cx="931" cy="386"/>
              </a:xfrm>
              <a:prstGeom prst="rect">
                <a:avLst/>
              </a:prstGeom>
              <a:noFill/>
              <a:ln w="9525">
                <a:solidFill>
                  <a:srgbClr val="FFFFFF"/>
                </a:solidFill>
                <a:miter lim="800000"/>
                <a:headEnd/>
                <a:tailEnd/>
              </a:ln>
              <a:effectLst/>
            </p:spPr>
            <p:txBody>
              <a:bodyPr wrap="none" anchor="ctr"/>
              <a:lstStyle/>
              <a:p>
                <a:endParaRPr lang="en-US" dirty="0"/>
              </a:p>
            </p:txBody>
          </p:sp>
          <p:sp>
            <p:nvSpPr>
              <p:cNvPr id="242693" name="Text Box 5"/>
              <p:cNvSpPr txBox="1">
                <a:spLocks noChangeArrowheads="1"/>
              </p:cNvSpPr>
              <p:nvPr/>
            </p:nvSpPr>
            <p:spPr bwMode="auto">
              <a:xfrm>
                <a:off x="1275" y="1824"/>
                <a:ext cx="901" cy="330"/>
              </a:xfrm>
              <a:prstGeom prst="rect">
                <a:avLst/>
              </a:prstGeom>
              <a:noFill/>
              <a:ln w="9525">
                <a:noFill/>
                <a:miter lim="800000"/>
                <a:headEnd/>
                <a:tailEnd/>
              </a:ln>
              <a:effectLst/>
            </p:spPr>
            <p:txBody>
              <a:bodyPr wrap="none">
                <a:spAutoFit/>
              </a:bodyPr>
              <a:lstStyle/>
              <a:p>
                <a:pPr algn="ctr" eaLnBrk="0" hangingPunct="0"/>
                <a:r>
                  <a:rPr lang="en-US" sz="1400" b="1" dirty="0"/>
                  <a:t>Contaminated</a:t>
                </a:r>
              </a:p>
              <a:p>
                <a:pPr algn="ctr" eaLnBrk="0" hangingPunct="0"/>
                <a:r>
                  <a:rPr lang="en-US" sz="1400" b="1" dirty="0"/>
                  <a:t>Waste</a:t>
                </a:r>
                <a:endParaRPr lang="en-US" sz="1400" dirty="0"/>
              </a:p>
            </p:txBody>
          </p:sp>
        </p:grpSp>
        <p:grpSp>
          <p:nvGrpSpPr>
            <p:cNvPr id="3" name="Group 6"/>
            <p:cNvGrpSpPr>
              <a:grpSpLocks/>
            </p:cNvGrpSpPr>
            <p:nvPr/>
          </p:nvGrpSpPr>
          <p:grpSpPr bwMode="auto">
            <a:xfrm>
              <a:off x="2302934" y="3733800"/>
              <a:ext cx="880533" cy="457200"/>
              <a:chOff x="1469" y="2338"/>
              <a:chExt cx="624" cy="288"/>
            </a:xfrm>
          </p:grpSpPr>
          <p:sp>
            <p:nvSpPr>
              <p:cNvPr id="242695" name="Rectangle 7"/>
              <p:cNvSpPr>
                <a:spLocks noChangeArrowheads="1"/>
              </p:cNvSpPr>
              <p:nvPr/>
            </p:nvSpPr>
            <p:spPr bwMode="auto">
              <a:xfrm>
                <a:off x="1469" y="2338"/>
                <a:ext cx="624" cy="288"/>
              </a:xfrm>
              <a:prstGeom prst="rect">
                <a:avLst/>
              </a:prstGeom>
              <a:noFill/>
              <a:ln w="9525">
                <a:solidFill>
                  <a:srgbClr val="FFFFFF"/>
                </a:solidFill>
                <a:miter lim="800000"/>
                <a:headEnd/>
                <a:tailEnd/>
              </a:ln>
              <a:effectLst/>
            </p:spPr>
            <p:txBody>
              <a:bodyPr wrap="none" anchor="ctr"/>
              <a:lstStyle/>
              <a:p>
                <a:endParaRPr lang="en-US" dirty="0"/>
              </a:p>
            </p:txBody>
          </p:sp>
          <p:sp>
            <p:nvSpPr>
              <p:cNvPr id="242696" name="Text Box 8"/>
              <p:cNvSpPr txBox="1">
                <a:spLocks noChangeArrowheads="1"/>
              </p:cNvSpPr>
              <p:nvPr/>
            </p:nvSpPr>
            <p:spPr bwMode="auto">
              <a:xfrm>
                <a:off x="1522" y="2393"/>
                <a:ext cx="451" cy="194"/>
              </a:xfrm>
              <a:prstGeom prst="rect">
                <a:avLst/>
              </a:prstGeom>
              <a:noFill/>
              <a:ln w="9525">
                <a:noFill/>
                <a:miter lim="800000"/>
                <a:headEnd/>
                <a:tailEnd/>
              </a:ln>
              <a:effectLst/>
            </p:spPr>
            <p:txBody>
              <a:bodyPr wrap="none">
                <a:spAutoFit/>
              </a:bodyPr>
              <a:lstStyle/>
              <a:p>
                <a:pPr eaLnBrk="0" hangingPunct="0"/>
                <a:r>
                  <a:rPr lang="en-US" sz="1400" b="1" dirty="0"/>
                  <a:t>Waste</a:t>
                </a:r>
                <a:endParaRPr lang="en-US" sz="1400" dirty="0"/>
              </a:p>
            </p:txBody>
          </p:sp>
        </p:grpSp>
        <p:sp>
          <p:nvSpPr>
            <p:cNvPr id="242697" name="Line 9" descr="Diagram showing treatment area layout"/>
            <p:cNvSpPr>
              <a:spLocks noChangeShapeType="1"/>
            </p:cNvSpPr>
            <p:nvPr/>
          </p:nvSpPr>
          <p:spPr bwMode="auto">
            <a:xfrm>
              <a:off x="1625600" y="3505200"/>
              <a:ext cx="6299200" cy="0"/>
            </a:xfrm>
            <a:prstGeom prst="line">
              <a:avLst/>
            </a:prstGeom>
            <a:noFill/>
            <a:ln w="38100">
              <a:solidFill>
                <a:srgbClr val="FFFFFF"/>
              </a:solidFill>
              <a:prstDash val="sysDot"/>
              <a:round/>
              <a:headEnd/>
              <a:tailEnd/>
            </a:ln>
            <a:effectLst/>
          </p:spPr>
          <p:txBody>
            <a:bodyPr wrap="none" anchor="ctr"/>
            <a:lstStyle/>
            <a:p>
              <a:endParaRPr lang="en-US" dirty="0"/>
            </a:p>
          </p:txBody>
        </p:sp>
        <p:grpSp>
          <p:nvGrpSpPr>
            <p:cNvPr id="4" name="Group 11"/>
            <p:cNvGrpSpPr>
              <a:grpSpLocks/>
            </p:cNvGrpSpPr>
            <p:nvPr/>
          </p:nvGrpSpPr>
          <p:grpSpPr bwMode="auto">
            <a:xfrm>
              <a:off x="5080000" y="3657600"/>
              <a:ext cx="1061156" cy="533400"/>
              <a:chOff x="3696" y="2304"/>
              <a:chExt cx="608" cy="336"/>
            </a:xfrm>
          </p:grpSpPr>
          <p:sp>
            <p:nvSpPr>
              <p:cNvPr id="242700" name="Rectangle 12"/>
              <p:cNvSpPr>
                <a:spLocks noChangeArrowheads="1"/>
              </p:cNvSpPr>
              <p:nvPr/>
            </p:nvSpPr>
            <p:spPr bwMode="auto">
              <a:xfrm>
                <a:off x="3756" y="2304"/>
                <a:ext cx="480" cy="336"/>
              </a:xfrm>
              <a:prstGeom prst="rect">
                <a:avLst/>
              </a:prstGeom>
              <a:noFill/>
              <a:ln w="9525">
                <a:solidFill>
                  <a:srgbClr val="FFFFFF"/>
                </a:solidFill>
                <a:miter lim="800000"/>
                <a:headEnd/>
                <a:tailEnd/>
              </a:ln>
              <a:effectLst/>
            </p:spPr>
            <p:txBody>
              <a:bodyPr wrap="none" anchor="ctr"/>
              <a:lstStyle/>
              <a:p>
                <a:endParaRPr lang="en-US" dirty="0"/>
              </a:p>
            </p:txBody>
          </p:sp>
          <p:sp>
            <p:nvSpPr>
              <p:cNvPr id="242701" name="Text Box 13"/>
              <p:cNvSpPr txBox="1">
                <a:spLocks noChangeArrowheads="1"/>
              </p:cNvSpPr>
              <p:nvPr/>
            </p:nvSpPr>
            <p:spPr bwMode="auto">
              <a:xfrm>
                <a:off x="3696" y="2304"/>
                <a:ext cx="608" cy="330"/>
              </a:xfrm>
              <a:prstGeom prst="rect">
                <a:avLst/>
              </a:prstGeom>
              <a:noFill/>
              <a:ln w="9525">
                <a:noFill/>
                <a:miter lim="800000"/>
                <a:headEnd/>
                <a:tailEnd/>
              </a:ln>
              <a:effectLst/>
            </p:spPr>
            <p:txBody>
              <a:bodyPr>
                <a:spAutoFit/>
              </a:bodyPr>
              <a:lstStyle/>
              <a:p>
                <a:pPr algn="ctr" eaLnBrk="0" hangingPunct="0"/>
                <a:r>
                  <a:rPr lang="en-US" sz="1400" b="1" dirty="0"/>
                  <a:t>Radiation</a:t>
                </a:r>
              </a:p>
              <a:p>
                <a:pPr algn="ctr" eaLnBrk="0" hangingPunct="0"/>
                <a:r>
                  <a:rPr lang="en-US" sz="1400" b="1" dirty="0"/>
                  <a:t>Survey</a:t>
                </a:r>
              </a:p>
            </p:txBody>
          </p:sp>
        </p:grpSp>
        <p:sp>
          <p:nvSpPr>
            <p:cNvPr id="242702" name="Text Box 14"/>
            <p:cNvSpPr txBox="1">
              <a:spLocks noChangeArrowheads="1"/>
            </p:cNvSpPr>
            <p:nvPr/>
          </p:nvSpPr>
          <p:spPr bwMode="auto">
            <a:xfrm>
              <a:off x="7186790" y="3197225"/>
              <a:ext cx="780983" cy="646331"/>
            </a:xfrm>
            <a:prstGeom prst="rect">
              <a:avLst/>
            </a:prstGeom>
            <a:noFill/>
            <a:ln w="9525">
              <a:noFill/>
              <a:miter lim="800000"/>
              <a:headEnd/>
              <a:tailEnd/>
            </a:ln>
            <a:effectLst/>
          </p:spPr>
          <p:txBody>
            <a:bodyPr wrap="none">
              <a:spAutoFit/>
            </a:bodyPr>
            <a:lstStyle/>
            <a:p>
              <a:pPr eaLnBrk="0" hangingPunct="0"/>
              <a:r>
                <a:rPr lang="en-US" sz="1800" b="1" dirty="0"/>
                <a:t>HOT</a:t>
              </a:r>
            </a:p>
            <a:p>
              <a:pPr eaLnBrk="0" hangingPunct="0"/>
              <a:r>
                <a:rPr lang="en-US" sz="1800" b="1" dirty="0"/>
                <a:t>LINE</a:t>
              </a:r>
              <a:endParaRPr lang="en-US" sz="1400" dirty="0"/>
            </a:p>
          </p:txBody>
        </p:sp>
        <p:grpSp>
          <p:nvGrpSpPr>
            <p:cNvPr id="5" name="Group 15"/>
            <p:cNvGrpSpPr>
              <a:grpSpLocks/>
            </p:cNvGrpSpPr>
            <p:nvPr/>
          </p:nvGrpSpPr>
          <p:grpSpPr bwMode="auto">
            <a:xfrm>
              <a:off x="3725333" y="3657603"/>
              <a:ext cx="948267" cy="738188"/>
              <a:chOff x="2784" y="2352"/>
              <a:chExt cx="672" cy="465"/>
            </a:xfrm>
          </p:grpSpPr>
          <p:sp>
            <p:nvSpPr>
              <p:cNvPr id="242704" name="Rectangle 16"/>
              <p:cNvSpPr>
                <a:spLocks noChangeArrowheads="1"/>
              </p:cNvSpPr>
              <p:nvPr/>
            </p:nvSpPr>
            <p:spPr bwMode="auto">
              <a:xfrm>
                <a:off x="2784" y="2364"/>
                <a:ext cx="672" cy="432"/>
              </a:xfrm>
              <a:prstGeom prst="rect">
                <a:avLst/>
              </a:prstGeom>
              <a:solidFill>
                <a:schemeClr val="tx1"/>
              </a:solidFill>
              <a:ln w="9525">
                <a:solidFill>
                  <a:srgbClr val="FFFFFF"/>
                </a:solidFill>
                <a:miter lim="800000"/>
                <a:headEnd/>
                <a:tailEnd/>
              </a:ln>
              <a:effectLst/>
            </p:spPr>
            <p:txBody>
              <a:bodyPr wrap="none" anchor="ctr"/>
              <a:lstStyle/>
              <a:p>
                <a:endParaRPr lang="en-US" dirty="0"/>
              </a:p>
            </p:txBody>
          </p:sp>
          <p:sp>
            <p:nvSpPr>
              <p:cNvPr id="242705" name="Text Box 17"/>
              <p:cNvSpPr txBox="1">
                <a:spLocks noChangeArrowheads="1"/>
              </p:cNvSpPr>
              <p:nvPr/>
            </p:nvSpPr>
            <p:spPr bwMode="auto">
              <a:xfrm>
                <a:off x="2898" y="2352"/>
                <a:ext cx="451" cy="465"/>
              </a:xfrm>
              <a:prstGeom prst="rect">
                <a:avLst/>
              </a:prstGeom>
              <a:noFill/>
              <a:ln w="9525">
                <a:noFill/>
                <a:miter lim="800000"/>
                <a:headEnd/>
                <a:tailEnd/>
              </a:ln>
              <a:effectLst/>
            </p:spPr>
            <p:txBody>
              <a:bodyPr wrap="none">
                <a:spAutoFit/>
              </a:bodyPr>
              <a:lstStyle/>
              <a:p>
                <a:pPr algn="ctr" eaLnBrk="0" hangingPunct="0"/>
                <a:r>
                  <a:rPr lang="en-US" sz="1400" b="1" dirty="0"/>
                  <a:t>STEP</a:t>
                </a:r>
              </a:p>
              <a:p>
                <a:pPr algn="ctr" eaLnBrk="0" hangingPunct="0"/>
                <a:r>
                  <a:rPr lang="en-US" sz="1400" b="1" dirty="0"/>
                  <a:t>OFF</a:t>
                </a:r>
              </a:p>
              <a:p>
                <a:pPr algn="ctr" eaLnBrk="0" hangingPunct="0"/>
                <a:r>
                  <a:rPr lang="en-US" sz="1400" b="1" dirty="0"/>
                  <a:t>PAD</a:t>
                </a:r>
                <a:endParaRPr lang="en-US" sz="1400" dirty="0"/>
              </a:p>
            </p:txBody>
          </p:sp>
        </p:grpSp>
        <p:sp>
          <p:nvSpPr>
            <p:cNvPr id="242706" name="Text Box 18"/>
            <p:cNvSpPr txBox="1">
              <a:spLocks noChangeArrowheads="1"/>
            </p:cNvSpPr>
            <p:nvPr/>
          </p:nvSpPr>
          <p:spPr bwMode="auto">
            <a:xfrm rot="-5400000">
              <a:off x="422410" y="1839010"/>
              <a:ext cx="2163669" cy="646331"/>
            </a:xfrm>
            <a:prstGeom prst="rect">
              <a:avLst/>
            </a:prstGeom>
            <a:noFill/>
            <a:ln w="9525">
              <a:noFill/>
              <a:miter lim="800000"/>
              <a:headEnd/>
              <a:tailEnd/>
            </a:ln>
            <a:effectLst/>
          </p:spPr>
          <p:txBody>
            <a:bodyPr wrap="none">
              <a:spAutoFit/>
            </a:bodyPr>
            <a:lstStyle/>
            <a:p>
              <a:pPr algn="ctr" eaLnBrk="0" hangingPunct="0"/>
              <a:r>
                <a:rPr lang="en-US" sz="1800" b="1" dirty="0"/>
                <a:t>CONTAMINATED</a:t>
              </a:r>
            </a:p>
            <a:p>
              <a:pPr algn="ctr" eaLnBrk="0" hangingPunct="0"/>
              <a:r>
                <a:rPr lang="en-US" sz="1800" b="1" dirty="0"/>
                <a:t> AREA</a:t>
              </a:r>
            </a:p>
          </p:txBody>
        </p:sp>
        <p:sp>
          <p:nvSpPr>
            <p:cNvPr id="242707" name="Text Box 19"/>
            <p:cNvSpPr txBox="1">
              <a:spLocks noChangeArrowheads="1"/>
            </p:cNvSpPr>
            <p:nvPr/>
          </p:nvSpPr>
          <p:spPr bwMode="auto">
            <a:xfrm rot="-5400000">
              <a:off x="942552" y="4063098"/>
              <a:ext cx="1123384" cy="646331"/>
            </a:xfrm>
            <a:prstGeom prst="rect">
              <a:avLst/>
            </a:prstGeom>
            <a:noFill/>
            <a:ln w="9525">
              <a:noFill/>
              <a:miter lim="800000"/>
              <a:headEnd/>
              <a:tailEnd/>
            </a:ln>
            <a:effectLst/>
          </p:spPr>
          <p:txBody>
            <a:bodyPr wrap="none">
              <a:spAutoFit/>
            </a:bodyPr>
            <a:lstStyle/>
            <a:p>
              <a:pPr algn="ctr" eaLnBrk="0" hangingPunct="0"/>
              <a:r>
                <a:rPr lang="en-US" sz="1800" b="1" dirty="0"/>
                <a:t>BUFFER</a:t>
              </a:r>
            </a:p>
            <a:p>
              <a:pPr algn="ctr" eaLnBrk="0" hangingPunct="0"/>
              <a:r>
                <a:rPr lang="en-US" sz="1800" b="1" dirty="0"/>
                <a:t> ZONE</a:t>
              </a:r>
              <a:endParaRPr lang="en-US" sz="1600" b="1" dirty="0"/>
            </a:p>
          </p:txBody>
        </p:sp>
        <p:sp>
          <p:nvSpPr>
            <p:cNvPr id="242708" name="Text Box 20"/>
            <p:cNvSpPr txBox="1">
              <a:spLocks noChangeArrowheads="1"/>
            </p:cNvSpPr>
            <p:nvPr/>
          </p:nvSpPr>
          <p:spPr bwMode="auto">
            <a:xfrm rot="-5400000">
              <a:off x="1004749" y="5420410"/>
              <a:ext cx="998991" cy="646331"/>
            </a:xfrm>
            <a:prstGeom prst="rect">
              <a:avLst/>
            </a:prstGeom>
            <a:noFill/>
            <a:ln w="9525">
              <a:noFill/>
              <a:miter lim="800000"/>
              <a:headEnd/>
              <a:tailEnd/>
            </a:ln>
            <a:effectLst/>
          </p:spPr>
          <p:txBody>
            <a:bodyPr wrap="none">
              <a:spAutoFit/>
            </a:bodyPr>
            <a:lstStyle/>
            <a:p>
              <a:pPr algn="ctr" eaLnBrk="0" hangingPunct="0"/>
              <a:r>
                <a:rPr lang="en-US" sz="1800" b="1" dirty="0"/>
                <a:t>CLEAN</a:t>
              </a:r>
            </a:p>
            <a:p>
              <a:pPr algn="ctr" eaLnBrk="0" hangingPunct="0"/>
              <a:r>
                <a:rPr lang="en-US" sz="1800" b="1" dirty="0"/>
                <a:t> AREA</a:t>
              </a:r>
              <a:endParaRPr lang="en-US" sz="1600" b="1" dirty="0"/>
            </a:p>
          </p:txBody>
        </p:sp>
        <p:grpSp>
          <p:nvGrpSpPr>
            <p:cNvPr id="6" name="Group 21"/>
            <p:cNvGrpSpPr>
              <a:grpSpLocks/>
            </p:cNvGrpSpPr>
            <p:nvPr/>
          </p:nvGrpSpPr>
          <p:grpSpPr bwMode="auto">
            <a:xfrm>
              <a:off x="3725333" y="1066800"/>
              <a:ext cx="812800" cy="1524000"/>
              <a:chOff x="2448" y="720"/>
              <a:chExt cx="432" cy="864"/>
            </a:xfrm>
          </p:grpSpPr>
          <p:sp>
            <p:nvSpPr>
              <p:cNvPr id="242710" name="Rectangle 22"/>
              <p:cNvSpPr>
                <a:spLocks noChangeArrowheads="1"/>
              </p:cNvSpPr>
              <p:nvPr/>
            </p:nvSpPr>
            <p:spPr bwMode="auto">
              <a:xfrm>
                <a:off x="2448" y="720"/>
                <a:ext cx="432" cy="864"/>
              </a:xfrm>
              <a:prstGeom prst="rect">
                <a:avLst/>
              </a:prstGeom>
              <a:solidFill>
                <a:schemeClr val="folHlink"/>
              </a:solidFill>
              <a:ln w="9525">
                <a:solidFill>
                  <a:schemeClr val="bg1"/>
                </a:solidFill>
                <a:miter lim="800000"/>
                <a:headEnd/>
                <a:tailEnd/>
              </a:ln>
              <a:effectLst/>
            </p:spPr>
            <p:txBody>
              <a:bodyPr wrap="none" anchor="ctr"/>
              <a:lstStyle/>
              <a:p>
                <a:endParaRPr lang="en-US" dirty="0"/>
              </a:p>
            </p:txBody>
          </p:sp>
          <p:sp>
            <p:nvSpPr>
              <p:cNvPr id="242711" name="Freeform 23"/>
              <p:cNvSpPr>
                <a:spLocks/>
              </p:cNvSpPr>
              <p:nvPr/>
            </p:nvSpPr>
            <p:spPr bwMode="auto">
              <a:xfrm>
                <a:off x="2544" y="864"/>
                <a:ext cx="282" cy="570"/>
              </a:xfrm>
              <a:custGeom>
                <a:avLst/>
                <a:gdLst/>
                <a:ahLst/>
                <a:cxnLst>
                  <a:cxn ang="0">
                    <a:pos x="162" y="89"/>
                  </a:cxn>
                  <a:cxn ang="0">
                    <a:pos x="168" y="89"/>
                  </a:cxn>
                  <a:cxn ang="0">
                    <a:pos x="180" y="77"/>
                  </a:cxn>
                  <a:cxn ang="0">
                    <a:pos x="186" y="65"/>
                  </a:cxn>
                  <a:cxn ang="0">
                    <a:pos x="186" y="30"/>
                  </a:cxn>
                  <a:cxn ang="0">
                    <a:pos x="156" y="0"/>
                  </a:cxn>
                  <a:cxn ang="0">
                    <a:pos x="126" y="0"/>
                  </a:cxn>
                  <a:cxn ang="0">
                    <a:pos x="102" y="24"/>
                  </a:cxn>
                  <a:cxn ang="0">
                    <a:pos x="102" y="30"/>
                  </a:cxn>
                  <a:cxn ang="0">
                    <a:pos x="96" y="36"/>
                  </a:cxn>
                  <a:cxn ang="0">
                    <a:pos x="96" y="59"/>
                  </a:cxn>
                  <a:cxn ang="0">
                    <a:pos x="102" y="65"/>
                  </a:cxn>
                  <a:cxn ang="0">
                    <a:pos x="102" y="77"/>
                  </a:cxn>
                  <a:cxn ang="0">
                    <a:pos x="114" y="89"/>
                  </a:cxn>
                  <a:cxn ang="0">
                    <a:pos x="120" y="89"/>
                  </a:cxn>
                  <a:cxn ang="0">
                    <a:pos x="120" y="107"/>
                  </a:cxn>
                  <a:cxn ang="0">
                    <a:pos x="60" y="137"/>
                  </a:cxn>
                  <a:cxn ang="0">
                    <a:pos x="0" y="327"/>
                  </a:cxn>
                  <a:cxn ang="0">
                    <a:pos x="18" y="339"/>
                  </a:cxn>
                  <a:cxn ang="0">
                    <a:pos x="78" y="202"/>
                  </a:cxn>
                  <a:cxn ang="0">
                    <a:pos x="96" y="273"/>
                  </a:cxn>
                  <a:cxn ang="0">
                    <a:pos x="66" y="541"/>
                  </a:cxn>
                  <a:cxn ang="0">
                    <a:pos x="36" y="565"/>
                  </a:cxn>
                  <a:cxn ang="0">
                    <a:pos x="36" y="570"/>
                  </a:cxn>
                  <a:cxn ang="0">
                    <a:pos x="96" y="565"/>
                  </a:cxn>
                  <a:cxn ang="0">
                    <a:pos x="144" y="315"/>
                  </a:cxn>
                  <a:cxn ang="0">
                    <a:pos x="186" y="565"/>
                  </a:cxn>
                  <a:cxn ang="0">
                    <a:pos x="246" y="570"/>
                  </a:cxn>
                  <a:cxn ang="0">
                    <a:pos x="246" y="565"/>
                  </a:cxn>
                  <a:cxn ang="0">
                    <a:pos x="222" y="541"/>
                  </a:cxn>
                  <a:cxn ang="0">
                    <a:pos x="192" y="273"/>
                  </a:cxn>
                  <a:cxn ang="0">
                    <a:pos x="210" y="202"/>
                  </a:cxn>
                  <a:cxn ang="0">
                    <a:pos x="264" y="339"/>
                  </a:cxn>
                  <a:cxn ang="0">
                    <a:pos x="282" y="327"/>
                  </a:cxn>
                  <a:cxn ang="0">
                    <a:pos x="228" y="137"/>
                  </a:cxn>
                  <a:cxn ang="0">
                    <a:pos x="162" y="107"/>
                  </a:cxn>
                  <a:cxn ang="0">
                    <a:pos x="162" y="89"/>
                  </a:cxn>
                </a:cxnLst>
                <a:rect l="0" t="0" r="r" b="b"/>
                <a:pathLst>
                  <a:path w="282" h="570">
                    <a:moveTo>
                      <a:pt x="162" y="89"/>
                    </a:moveTo>
                    <a:lnTo>
                      <a:pt x="168" y="89"/>
                    </a:lnTo>
                    <a:lnTo>
                      <a:pt x="180" y="77"/>
                    </a:lnTo>
                    <a:lnTo>
                      <a:pt x="186" y="65"/>
                    </a:lnTo>
                    <a:lnTo>
                      <a:pt x="186" y="30"/>
                    </a:lnTo>
                    <a:lnTo>
                      <a:pt x="156" y="0"/>
                    </a:lnTo>
                    <a:lnTo>
                      <a:pt x="126" y="0"/>
                    </a:lnTo>
                    <a:lnTo>
                      <a:pt x="102" y="24"/>
                    </a:lnTo>
                    <a:lnTo>
                      <a:pt x="102" y="30"/>
                    </a:lnTo>
                    <a:lnTo>
                      <a:pt x="96" y="36"/>
                    </a:lnTo>
                    <a:lnTo>
                      <a:pt x="96" y="59"/>
                    </a:lnTo>
                    <a:lnTo>
                      <a:pt x="102" y="65"/>
                    </a:lnTo>
                    <a:lnTo>
                      <a:pt x="102" y="77"/>
                    </a:lnTo>
                    <a:lnTo>
                      <a:pt x="114" y="89"/>
                    </a:lnTo>
                    <a:lnTo>
                      <a:pt x="120" y="89"/>
                    </a:lnTo>
                    <a:lnTo>
                      <a:pt x="120" y="107"/>
                    </a:lnTo>
                    <a:lnTo>
                      <a:pt x="60" y="137"/>
                    </a:lnTo>
                    <a:lnTo>
                      <a:pt x="0" y="327"/>
                    </a:lnTo>
                    <a:lnTo>
                      <a:pt x="18" y="339"/>
                    </a:lnTo>
                    <a:lnTo>
                      <a:pt x="78" y="202"/>
                    </a:lnTo>
                    <a:lnTo>
                      <a:pt x="96" y="273"/>
                    </a:lnTo>
                    <a:lnTo>
                      <a:pt x="66" y="541"/>
                    </a:lnTo>
                    <a:lnTo>
                      <a:pt x="36" y="565"/>
                    </a:lnTo>
                    <a:lnTo>
                      <a:pt x="36" y="570"/>
                    </a:lnTo>
                    <a:lnTo>
                      <a:pt x="96" y="565"/>
                    </a:lnTo>
                    <a:lnTo>
                      <a:pt x="144" y="315"/>
                    </a:lnTo>
                    <a:lnTo>
                      <a:pt x="186" y="565"/>
                    </a:lnTo>
                    <a:lnTo>
                      <a:pt x="246" y="570"/>
                    </a:lnTo>
                    <a:lnTo>
                      <a:pt x="246" y="565"/>
                    </a:lnTo>
                    <a:lnTo>
                      <a:pt x="222" y="541"/>
                    </a:lnTo>
                    <a:lnTo>
                      <a:pt x="192" y="273"/>
                    </a:lnTo>
                    <a:lnTo>
                      <a:pt x="210" y="202"/>
                    </a:lnTo>
                    <a:lnTo>
                      <a:pt x="264" y="339"/>
                    </a:lnTo>
                    <a:lnTo>
                      <a:pt x="282" y="327"/>
                    </a:lnTo>
                    <a:lnTo>
                      <a:pt x="228" y="137"/>
                    </a:lnTo>
                    <a:lnTo>
                      <a:pt x="162" y="107"/>
                    </a:lnTo>
                    <a:lnTo>
                      <a:pt x="162" y="89"/>
                    </a:lnTo>
                    <a:close/>
                  </a:path>
                </a:pathLst>
              </a:custGeom>
              <a:solidFill>
                <a:srgbClr val="000000"/>
              </a:solidFill>
              <a:ln w="9525">
                <a:solidFill>
                  <a:schemeClr val="bg1"/>
                </a:solidFill>
                <a:round/>
                <a:headEnd/>
                <a:tailEnd/>
              </a:ln>
            </p:spPr>
            <p:txBody>
              <a:bodyPr/>
              <a:lstStyle/>
              <a:p>
                <a:endParaRPr lang="en-US" dirty="0"/>
              </a:p>
            </p:txBody>
          </p:sp>
        </p:grpSp>
        <p:grpSp>
          <p:nvGrpSpPr>
            <p:cNvPr id="7" name="Group 24"/>
            <p:cNvGrpSpPr>
              <a:grpSpLocks/>
            </p:cNvGrpSpPr>
            <p:nvPr/>
          </p:nvGrpSpPr>
          <p:grpSpPr bwMode="auto">
            <a:xfrm>
              <a:off x="2302934" y="1371601"/>
              <a:ext cx="997656" cy="1030288"/>
              <a:chOff x="1824" y="1008"/>
              <a:chExt cx="707" cy="649"/>
            </a:xfrm>
          </p:grpSpPr>
          <p:sp>
            <p:nvSpPr>
              <p:cNvPr id="242713" name="Rectangle 25"/>
              <p:cNvSpPr>
                <a:spLocks noChangeArrowheads="1"/>
              </p:cNvSpPr>
              <p:nvPr/>
            </p:nvSpPr>
            <p:spPr bwMode="auto">
              <a:xfrm>
                <a:off x="1824" y="1008"/>
                <a:ext cx="662" cy="528"/>
              </a:xfrm>
              <a:prstGeom prst="rect">
                <a:avLst/>
              </a:prstGeom>
              <a:noFill/>
              <a:ln w="9525">
                <a:solidFill>
                  <a:srgbClr val="FFFFFF"/>
                </a:solidFill>
                <a:miter lim="800000"/>
                <a:headEnd/>
                <a:tailEnd/>
              </a:ln>
              <a:effectLst/>
            </p:spPr>
            <p:txBody>
              <a:bodyPr wrap="none" anchor="ctr"/>
              <a:lstStyle/>
              <a:p>
                <a:endParaRPr lang="en-US" dirty="0"/>
              </a:p>
            </p:txBody>
          </p:sp>
          <p:sp>
            <p:nvSpPr>
              <p:cNvPr id="242714" name="Text Box 26"/>
              <p:cNvSpPr txBox="1">
                <a:spLocks noChangeArrowheads="1"/>
              </p:cNvSpPr>
              <p:nvPr/>
            </p:nvSpPr>
            <p:spPr bwMode="auto">
              <a:xfrm>
                <a:off x="1824" y="1056"/>
                <a:ext cx="707" cy="601"/>
              </a:xfrm>
              <a:prstGeom prst="rect">
                <a:avLst/>
              </a:prstGeom>
              <a:noFill/>
              <a:ln w="9525">
                <a:noFill/>
                <a:miter lim="800000"/>
                <a:headEnd/>
                <a:tailEnd/>
              </a:ln>
              <a:effectLst/>
            </p:spPr>
            <p:txBody>
              <a:bodyPr>
                <a:spAutoFit/>
              </a:bodyPr>
              <a:lstStyle/>
              <a:p>
                <a:pPr algn="ctr" eaLnBrk="0" hangingPunct="0"/>
                <a:r>
                  <a:rPr lang="en-US" sz="1400" b="1" dirty="0"/>
                  <a:t>Radiation Survey</a:t>
                </a:r>
              </a:p>
              <a:p>
                <a:pPr algn="ctr" eaLnBrk="0" hangingPunct="0"/>
                <a:r>
                  <a:rPr lang="en-US" sz="1400" b="1" dirty="0"/>
                  <a:t>&amp; Charting</a:t>
                </a:r>
                <a:endParaRPr lang="en-US" sz="1400" dirty="0"/>
              </a:p>
            </p:txBody>
          </p:sp>
        </p:grpSp>
        <p:grpSp>
          <p:nvGrpSpPr>
            <p:cNvPr id="8" name="Group 27"/>
            <p:cNvGrpSpPr>
              <a:grpSpLocks/>
            </p:cNvGrpSpPr>
            <p:nvPr/>
          </p:nvGrpSpPr>
          <p:grpSpPr bwMode="auto">
            <a:xfrm>
              <a:off x="5080000" y="1219200"/>
              <a:ext cx="745067" cy="838200"/>
              <a:chOff x="3581" y="958"/>
              <a:chExt cx="528" cy="528"/>
            </a:xfrm>
          </p:grpSpPr>
          <p:sp>
            <p:nvSpPr>
              <p:cNvPr id="242716" name="Rectangle 28"/>
              <p:cNvSpPr>
                <a:spLocks noChangeArrowheads="1"/>
              </p:cNvSpPr>
              <p:nvPr/>
            </p:nvSpPr>
            <p:spPr bwMode="auto">
              <a:xfrm>
                <a:off x="3581" y="958"/>
                <a:ext cx="486" cy="528"/>
              </a:xfrm>
              <a:prstGeom prst="rect">
                <a:avLst/>
              </a:prstGeom>
              <a:noFill/>
              <a:ln w="9525">
                <a:solidFill>
                  <a:srgbClr val="FFFFFF"/>
                </a:solidFill>
                <a:miter lim="800000"/>
                <a:headEnd/>
                <a:tailEnd/>
              </a:ln>
              <a:effectLst/>
            </p:spPr>
            <p:txBody>
              <a:bodyPr wrap="none" anchor="ctr"/>
              <a:lstStyle/>
              <a:p>
                <a:endParaRPr lang="en-US" dirty="0"/>
              </a:p>
            </p:txBody>
          </p:sp>
          <p:sp>
            <p:nvSpPr>
              <p:cNvPr id="242717" name="Text Box 29"/>
              <p:cNvSpPr txBox="1">
                <a:spLocks noChangeArrowheads="1"/>
              </p:cNvSpPr>
              <p:nvPr/>
            </p:nvSpPr>
            <p:spPr bwMode="auto">
              <a:xfrm>
                <a:off x="3591" y="988"/>
                <a:ext cx="518" cy="330"/>
              </a:xfrm>
              <a:prstGeom prst="rect">
                <a:avLst/>
              </a:prstGeom>
              <a:noFill/>
              <a:ln w="9525">
                <a:noFill/>
                <a:miter lim="800000"/>
                <a:headEnd/>
                <a:tailEnd/>
              </a:ln>
              <a:effectLst/>
            </p:spPr>
            <p:txBody>
              <a:bodyPr>
                <a:spAutoFit/>
              </a:bodyPr>
              <a:lstStyle/>
              <a:p>
                <a:pPr algn="ctr" eaLnBrk="0" hangingPunct="0"/>
                <a:r>
                  <a:rPr lang="en-US" sz="1400" b="1" dirty="0"/>
                  <a:t>ED Staff</a:t>
                </a:r>
                <a:endParaRPr lang="en-US" sz="1400" dirty="0"/>
              </a:p>
            </p:txBody>
          </p:sp>
        </p:grpSp>
        <p:sp>
          <p:nvSpPr>
            <p:cNvPr id="242718" name="Rectangle 30"/>
            <p:cNvSpPr>
              <a:spLocks noChangeArrowheads="1"/>
            </p:cNvSpPr>
            <p:nvPr/>
          </p:nvSpPr>
          <p:spPr bwMode="auto">
            <a:xfrm>
              <a:off x="4131733" y="5334000"/>
              <a:ext cx="1422400" cy="838200"/>
            </a:xfrm>
            <a:prstGeom prst="rect">
              <a:avLst/>
            </a:prstGeom>
            <a:noFill/>
            <a:ln w="9525">
              <a:solidFill>
                <a:srgbClr val="FFFFFF"/>
              </a:solidFill>
              <a:miter lim="800000"/>
              <a:headEnd/>
              <a:tailEnd/>
            </a:ln>
            <a:effectLst/>
          </p:spPr>
          <p:txBody>
            <a:bodyPr wrap="none" anchor="ctr"/>
            <a:lstStyle/>
            <a:p>
              <a:endParaRPr lang="en-US" dirty="0"/>
            </a:p>
          </p:txBody>
        </p:sp>
        <p:sp>
          <p:nvSpPr>
            <p:cNvPr id="242719" name="Text Box 31"/>
            <p:cNvSpPr txBox="1">
              <a:spLocks noChangeArrowheads="1"/>
            </p:cNvSpPr>
            <p:nvPr/>
          </p:nvSpPr>
          <p:spPr bwMode="auto">
            <a:xfrm>
              <a:off x="4131733" y="5334000"/>
              <a:ext cx="1422400" cy="738664"/>
            </a:xfrm>
            <a:prstGeom prst="rect">
              <a:avLst/>
            </a:prstGeom>
            <a:noFill/>
            <a:ln w="9525">
              <a:noFill/>
              <a:miter lim="800000"/>
              <a:headEnd/>
              <a:tailEnd/>
            </a:ln>
            <a:effectLst/>
          </p:spPr>
          <p:txBody>
            <a:bodyPr>
              <a:spAutoFit/>
            </a:bodyPr>
            <a:lstStyle/>
            <a:p>
              <a:pPr algn="ctr" eaLnBrk="0" hangingPunct="0"/>
              <a:r>
                <a:rPr lang="en-US" sz="1400" b="1" dirty="0"/>
                <a:t>Clean </a:t>
              </a:r>
            </a:p>
            <a:p>
              <a:pPr algn="ctr" eaLnBrk="0" hangingPunct="0"/>
              <a:r>
                <a:rPr lang="en-US" sz="1400" b="1" dirty="0"/>
                <a:t>Gloves, Masks,</a:t>
              </a:r>
            </a:p>
            <a:p>
              <a:pPr algn="ctr" eaLnBrk="0" hangingPunct="0"/>
              <a:r>
                <a:rPr lang="en-US" sz="1400" b="1" dirty="0"/>
                <a:t>Gowns, Booties</a:t>
              </a:r>
              <a:endParaRPr lang="en-US" sz="1400" dirty="0"/>
            </a:p>
          </p:txBody>
        </p:sp>
        <p:sp>
          <p:nvSpPr>
            <p:cNvPr id="242720" name="Arc 32"/>
            <p:cNvSpPr>
              <a:spLocks/>
            </p:cNvSpPr>
            <p:nvPr/>
          </p:nvSpPr>
          <p:spPr bwMode="auto">
            <a:xfrm flipV="1">
              <a:off x="6204656" y="758825"/>
              <a:ext cx="474133" cy="6858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FFFFFF"/>
              </a:solidFill>
              <a:round/>
              <a:headEnd/>
              <a:tailEnd/>
            </a:ln>
            <a:effectLst/>
          </p:spPr>
          <p:txBody>
            <a:bodyPr wrap="none" anchor="ctr"/>
            <a:lstStyle/>
            <a:p>
              <a:endParaRPr lang="en-US" dirty="0"/>
            </a:p>
          </p:txBody>
        </p:sp>
        <p:sp>
          <p:nvSpPr>
            <p:cNvPr id="242721" name="Line 33"/>
            <p:cNvSpPr>
              <a:spLocks noChangeShapeType="1"/>
            </p:cNvSpPr>
            <p:nvPr/>
          </p:nvSpPr>
          <p:spPr bwMode="auto">
            <a:xfrm>
              <a:off x="6204656" y="758825"/>
              <a:ext cx="478366" cy="6350"/>
            </a:xfrm>
            <a:prstGeom prst="line">
              <a:avLst/>
            </a:prstGeom>
            <a:noFill/>
            <a:ln w="38100">
              <a:solidFill>
                <a:srgbClr val="FFFFFF"/>
              </a:solidFill>
              <a:round/>
              <a:headEnd/>
              <a:tailEnd/>
            </a:ln>
            <a:effectLst/>
          </p:spPr>
          <p:txBody>
            <a:bodyPr wrap="none" anchor="ctr"/>
            <a:lstStyle/>
            <a:p>
              <a:endParaRPr lang="en-US" dirty="0"/>
            </a:p>
          </p:txBody>
        </p:sp>
        <p:sp>
          <p:nvSpPr>
            <p:cNvPr id="242722" name="Text Box 34"/>
            <p:cNvSpPr txBox="1">
              <a:spLocks noChangeArrowheads="1"/>
            </p:cNvSpPr>
            <p:nvPr/>
          </p:nvSpPr>
          <p:spPr bwMode="auto">
            <a:xfrm>
              <a:off x="6691489" y="755650"/>
              <a:ext cx="1138767" cy="641350"/>
            </a:xfrm>
            <a:prstGeom prst="rect">
              <a:avLst/>
            </a:prstGeom>
            <a:noFill/>
            <a:ln w="9525">
              <a:noFill/>
              <a:miter lim="800000"/>
              <a:headEnd/>
              <a:tailEnd/>
            </a:ln>
            <a:effectLst/>
          </p:spPr>
          <p:txBody>
            <a:bodyPr>
              <a:spAutoFit/>
            </a:bodyPr>
            <a:lstStyle/>
            <a:p>
              <a:pPr eaLnBrk="0" hangingPunct="0"/>
              <a:r>
                <a:rPr lang="en-US" sz="1800" b="1" dirty="0"/>
                <a:t>Separate Entrance</a:t>
              </a:r>
              <a:endParaRPr lang="en-US" sz="1800" dirty="0"/>
            </a:p>
          </p:txBody>
        </p:sp>
        <p:sp>
          <p:nvSpPr>
            <p:cNvPr id="242723" name="Text Box 35"/>
            <p:cNvSpPr txBox="1">
              <a:spLocks noChangeArrowheads="1"/>
            </p:cNvSpPr>
            <p:nvPr/>
          </p:nvSpPr>
          <p:spPr bwMode="auto">
            <a:xfrm>
              <a:off x="3534075" y="2819401"/>
              <a:ext cx="1607363" cy="369332"/>
            </a:xfrm>
            <a:prstGeom prst="rect">
              <a:avLst/>
            </a:prstGeom>
            <a:noFill/>
            <a:ln w="9525">
              <a:noFill/>
              <a:miter lim="800000"/>
              <a:headEnd/>
              <a:tailEnd/>
            </a:ln>
            <a:effectLst/>
          </p:spPr>
          <p:txBody>
            <a:bodyPr wrap="none">
              <a:spAutoFit/>
            </a:bodyPr>
            <a:lstStyle/>
            <a:p>
              <a:pPr algn="ctr" eaLnBrk="0" hangingPunct="0"/>
              <a:r>
                <a:rPr lang="en-US" sz="1800" b="1" dirty="0"/>
                <a:t>Trauma Room</a:t>
              </a:r>
              <a:endParaRPr lang="en-US" sz="1800" dirty="0"/>
            </a:p>
          </p:txBody>
        </p:sp>
        <p:sp>
          <p:nvSpPr>
            <p:cNvPr id="242724" name="Line 36"/>
            <p:cNvSpPr>
              <a:spLocks noChangeShapeType="1"/>
            </p:cNvSpPr>
            <p:nvPr/>
          </p:nvSpPr>
          <p:spPr bwMode="auto">
            <a:xfrm>
              <a:off x="1659467" y="5105400"/>
              <a:ext cx="6299200" cy="0"/>
            </a:xfrm>
            <a:prstGeom prst="line">
              <a:avLst/>
            </a:prstGeom>
            <a:noFill/>
            <a:ln w="38100">
              <a:solidFill>
                <a:srgbClr val="FFFFFF"/>
              </a:solidFill>
              <a:prstDash val="sysDot"/>
              <a:round/>
              <a:headEnd/>
              <a:tailEnd/>
            </a:ln>
            <a:effectLst/>
          </p:spPr>
          <p:txBody>
            <a:bodyPr wrap="none" anchor="ctr"/>
            <a:lstStyle/>
            <a:p>
              <a:endParaRPr lang="en-US" dirty="0"/>
            </a:p>
          </p:txBody>
        </p:sp>
      </p:grpSp>
      <p:sp>
        <p:nvSpPr>
          <p:cNvPr id="38" name="Title 37"/>
          <p:cNvSpPr>
            <a:spLocks noGrp="1"/>
          </p:cNvSpPr>
          <p:nvPr>
            <p:ph type="title"/>
          </p:nvPr>
        </p:nvSpPr>
        <p:spPr/>
        <p:txBody>
          <a:bodyPr/>
          <a:lstStyle/>
          <a:p>
            <a:pPr eaLnBrk="0" hangingPunct="0"/>
            <a:r>
              <a:rPr lang="en-US" sz="4000" b="1" dirty="0" smtClean="0">
                <a:latin typeface="Calibri" pitchFamily="34" charset="0"/>
              </a:rPr>
              <a:t>Treatment Area Layout</a:t>
            </a:r>
            <a:endParaRPr lang="en-US" sz="4000" dirty="0" smtClean="0">
              <a:latin typeface="Calibri" pitchFamily="34" charset="0"/>
            </a:endParaRP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bwMode="auto">
          <a:xfrm>
            <a:off x="0" y="0"/>
            <a:ext cx="9142589" cy="762000"/>
          </a:xfrm>
          <a:noFill/>
          <a:ln>
            <a:miter lim="800000"/>
            <a:headEnd/>
            <a:tailEnd/>
          </a:ln>
        </p:spPr>
        <p:txBody>
          <a:bodyPr vert="horz" wrap="square" lIns="90488" tIns="44450" rIns="90488" bIns="44450" numCol="1" anchor="ctr" anchorCtr="0" compatLnSpc="1">
            <a:prstTxWarp prst="textNoShape">
              <a:avLst/>
            </a:prstTxWarp>
          </a:bodyPr>
          <a:lstStyle/>
          <a:p>
            <a:pPr eaLnBrk="0" hangingPunct="0"/>
            <a:r>
              <a:rPr lang="en-US" dirty="0">
                <a:latin typeface="Calibri" pitchFamily="34" charset="0"/>
              </a:rPr>
              <a:t>Detecting and Measuring Radiation</a:t>
            </a:r>
          </a:p>
        </p:txBody>
      </p:sp>
      <p:sp>
        <p:nvSpPr>
          <p:cNvPr id="244739" name="Rectangle 3"/>
          <p:cNvSpPr>
            <a:spLocks noGrp="1" noChangeArrowheads="1"/>
          </p:cNvSpPr>
          <p:nvPr>
            <p:ph idx="1"/>
          </p:nvPr>
        </p:nvSpPr>
        <p:spPr>
          <a:xfrm>
            <a:off x="685800" y="914400"/>
            <a:ext cx="7924800" cy="3124200"/>
          </a:xfrm>
          <a:noFill/>
          <a:ln/>
        </p:spPr>
        <p:txBody>
          <a:bodyPr>
            <a:normAutofit fontScale="92500" lnSpcReduction="10000"/>
          </a:bodyPr>
          <a:lstStyle/>
          <a:p>
            <a:pPr eaLnBrk="0" hangingPunct="0">
              <a:lnSpc>
                <a:spcPct val="80000"/>
              </a:lnSpc>
            </a:pPr>
            <a:r>
              <a:rPr lang="en-US" b="1" dirty="0">
                <a:latin typeface="Calibri" pitchFamily="34" charset="0"/>
              </a:rPr>
              <a:t>Instruments</a:t>
            </a:r>
            <a:endParaRPr lang="en-US" dirty="0">
              <a:latin typeface="Calibri" pitchFamily="34" charset="0"/>
            </a:endParaRPr>
          </a:p>
          <a:p>
            <a:pPr lvl="1" eaLnBrk="0" hangingPunct="0">
              <a:lnSpc>
                <a:spcPct val="80000"/>
              </a:lnSpc>
            </a:pPr>
            <a:r>
              <a:rPr lang="en-US" dirty="0">
                <a:latin typeface="Calibri" pitchFamily="34" charset="0"/>
              </a:rPr>
              <a:t>Locate contamination - GM Survey Meter (Geiger counter)</a:t>
            </a:r>
          </a:p>
          <a:p>
            <a:pPr lvl="1" eaLnBrk="0" hangingPunct="0">
              <a:lnSpc>
                <a:spcPct val="80000"/>
              </a:lnSpc>
            </a:pPr>
            <a:r>
              <a:rPr lang="en-US" dirty="0">
                <a:latin typeface="Calibri" pitchFamily="34" charset="0"/>
              </a:rPr>
              <a:t>Measure exposure rate - Ion Chamber</a:t>
            </a:r>
            <a:endParaRPr lang="en-US" sz="2800" dirty="0">
              <a:latin typeface="Calibri" pitchFamily="34" charset="0"/>
            </a:endParaRPr>
          </a:p>
          <a:p>
            <a:pPr eaLnBrk="0" hangingPunct="0">
              <a:lnSpc>
                <a:spcPct val="80000"/>
              </a:lnSpc>
            </a:pPr>
            <a:r>
              <a:rPr lang="en-US" b="1" dirty="0">
                <a:latin typeface="Calibri" pitchFamily="34" charset="0"/>
              </a:rPr>
              <a:t>Personal Dosimeters - Measure doses to staff</a:t>
            </a:r>
            <a:endParaRPr lang="en-US" dirty="0">
              <a:latin typeface="Calibri" pitchFamily="34" charset="0"/>
            </a:endParaRPr>
          </a:p>
          <a:p>
            <a:pPr lvl="1" eaLnBrk="0" hangingPunct="0">
              <a:lnSpc>
                <a:spcPct val="80000"/>
              </a:lnSpc>
            </a:pPr>
            <a:r>
              <a:rPr lang="en-US" dirty="0">
                <a:latin typeface="Calibri" pitchFamily="34" charset="0"/>
              </a:rPr>
              <a:t>Radiation Badge - Film/TLD</a:t>
            </a:r>
          </a:p>
          <a:p>
            <a:pPr lvl="1" eaLnBrk="0" hangingPunct="0">
              <a:lnSpc>
                <a:spcPct val="80000"/>
              </a:lnSpc>
            </a:pPr>
            <a:r>
              <a:rPr lang="en-US" dirty="0">
                <a:latin typeface="Calibri" pitchFamily="34" charset="0"/>
              </a:rPr>
              <a:t>Self-reading dosimeter                                                     (analog and digital)</a:t>
            </a:r>
          </a:p>
        </p:txBody>
      </p:sp>
      <p:grpSp>
        <p:nvGrpSpPr>
          <p:cNvPr id="7" name="Group 6" descr="&quot; &quot;"/>
          <p:cNvGrpSpPr/>
          <p:nvPr/>
        </p:nvGrpSpPr>
        <p:grpSpPr>
          <a:xfrm>
            <a:off x="914400" y="3581401"/>
            <a:ext cx="7620000" cy="2759075"/>
            <a:chOff x="914400" y="3581401"/>
            <a:chExt cx="7620000" cy="2759075"/>
          </a:xfrm>
        </p:grpSpPr>
        <p:pic>
          <p:nvPicPr>
            <p:cNvPr id="244740" name="Picture 4" descr="&quot; &quot;"/>
            <p:cNvPicPr>
              <a:picLocks noChangeAspect="1" noChangeArrowheads="1"/>
            </p:cNvPicPr>
            <p:nvPr/>
          </p:nvPicPr>
          <p:blipFill>
            <a:blip r:embed="rId3" cstate="print"/>
            <a:srcRect/>
            <a:stretch>
              <a:fillRect/>
            </a:stretch>
          </p:blipFill>
          <p:spPr bwMode="auto">
            <a:xfrm>
              <a:off x="914400" y="5029200"/>
              <a:ext cx="1964267" cy="1290638"/>
            </a:xfrm>
            <a:prstGeom prst="rect">
              <a:avLst/>
            </a:prstGeom>
            <a:noFill/>
            <a:ln w="9525">
              <a:solidFill>
                <a:schemeClr val="tx1"/>
              </a:solidFill>
              <a:miter lim="800000"/>
              <a:headEnd/>
              <a:tailEnd/>
            </a:ln>
          </p:spPr>
        </p:pic>
        <p:pic>
          <p:nvPicPr>
            <p:cNvPr id="244741" name="Picture 5" descr="&quot; &quot;"/>
            <p:cNvPicPr>
              <a:picLocks noChangeAspect="1" noChangeArrowheads="1"/>
            </p:cNvPicPr>
            <p:nvPr/>
          </p:nvPicPr>
          <p:blipFill>
            <a:blip r:embed="rId4" cstate="print"/>
            <a:srcRect/>
            <a:stretch>
              <a:fillRect/>
            </a:stretch>
          </p:blipFill>
          <p:spPr bwMode="auto">
            <a:xfrm>
              <a:off x="5825067" y="3581401"/>
              <a:ext cx="2709333" cy="2759075"/>
            </a:xfrm>
            <a:prstGeom prst="rect">
              <a:avLst/>
            </a:prstGeom>
            <a:noFill/>
            <a:ln w="12700">
              <a:noFill/>
              <a:miter lim="800000"/>
              <a:headEnd type="none" w="sm" len="sm"/>
              <a:tailEnd type="none" w="sm" len="sm"/>
            </a:ln>
            <a:effectLst/>
          </p:spPr>
        </p:pic>
        <p:pic>
          <p:nvPicPr>
            <p:cNvPr id="244743" name="Picture 7" descr="&quot; &quot;"/>
            <p:cNvPicPr>
              <a:picLocks noChangeAspect="1" noChangeArrowheads="1"/>
            </p:cNvPicPr>
            <p:nvPr/>
          </p:nvPicPr>
          <p:blipFill>
            <a:blip r:embed="rId5" cstate="print"/>
            <a:srcRect/>
            <a:stretch>
              <a:fillRect/>
            </a:stretch>
          </p:blipFill>
          <p:spPr bwMode="auto">
            <a:xfrm>
              <a:off x="2971800" y="4343400"/>
              <a:ext cx="2777067" cy="1987550"/>
            </a:xfrm>
            <a:prstGeom prst="rect">
              <a:avLst/>
            </a:prstGeom>
            <a:noFill/>
          </p:spPr>
        </p:pic>
      </p:gr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a:xfrm>
            <a:off x="0" y="304800"/>
            <a:ext cx="9144000" cy="762000"/>
          </a:xfrm>
        </p:spPr>
        <p:txBody>
          <a:bodyPr/>
          <a:lstStyle/>
          <a:p>
            <a:pPr>
              <a:spcBef>
                <a:spcPct val="30000"/>
              </a:spcBef>
            </a:pPr>
            <a:r>
              <a:rPr lang="en-US" sz="3600" dirty="0"/>
              <a:t>Personal Protective Equipment (PPE)</a:t>
            </a:r>
          </a:p>
        </p:txBody>
      </p:sp>
      <p:sp>
        <p:nvSpPr>
          <p:cNvPr id="431107" name="Rectangle 3"/>
          <p:cNvSpPr>
            <a:spLocks noChangeArrowheads="1"/>
          </p:cNvSpPr>
          <p:nvPr/>
        </p:nvSpPr>
        <p:spPr bwMode="auto">
          <a:xfrm>
            <a:off x="0" y="-796925"/>
            <a:ext cx="9144000" cy="0"/>
          </a:xfrm>
          <a:prstGeom prst="rect">
            <a:avLst/>
          </a:prstGeom>
          <a:noFill/>
          <a:ln w="12700">
            <a:noFill/>
            <a:miter lim="800000"/>
            <a:headEnd type="none" w="sm" len="sm"/>
            <a:tailEnd type="none" w="sm" len="sm"/>
          </a:ln>
          <a:effectLst/>
        </p:spPr>
        <p:txBody>
          <a:bodyPr wrap="none" anchor="ctr">
            <a:spAutoFit/>
          </a:bodyPr>
          <a:lstStyle/>
          <a:p>
            <a:endParaRPr lang="en-US" dirty="0"/>
          </a:p>
        </p:txBody>
      </p:sp>
      <p:sp>
        <p:nvSpPr>
          <p:cNvPr id="431109" name="Rectangle 5"/>
          <p:cNvSpPr>
            <a:spLocks noChangeArrowheads="1"/>
          </p:cNvSpPr>
          <p:nvPr/>
        </p:nvSpPr>
        <p:spPr bwMode="auto">
          <a:xfrm>
            <a:off x="457200" y="1727200"/>
            <a:ext cx="2012950" cy="274638"/>
          </a:xfrm>
          <a:prstGeom prst="rect">
            <a:avLst/>
          </a:prstGeom>
          <a:noFill/>
          <a:ln w="12700">
            <a:noFill/>
            <a:miter lim="800000"/>
            <a:headEnd type="none" w="sm" len="sm"/>
            <a:tailEnd type="none" w="sm" len="sm"/>
          </a:ln>
          <a:effectLst/>
        </p:spPr>
        <p:txBody>
          <a:bodyPr wrap="none" anchor="ctr">
            <a:spAutoFit/>
          </a:bodyPr>
          <a:lstStyle/>
          <a:p>
            <a:pPr eaLnBrk="0" hangingPunct="0"/>
            <a:r>
              <a:rPr lang="en-US" sz="1200" dirty="0">
                <a:solidFill>
                  <a:srgbClr val="FFFF00"/>
                </a:solidFill>
                <a:latin typeface="Arial" pitchFamily="34" charset="0"/>
                <a:cs typeface="Times New Roman" pitchFamily="18" charset="0"/>
              </a:rPr>
              <a:t>		</a:t>
            </a:r>
            <a:endParaRPr lang="en-US" dirty="0">
              <a:solidFill>
                <a:srgbClr val="FFFF00"/>
              </a:solidFill>
              <a:latin typeface="Arial" pitchFamily="34" charset="0"/>
            </a:endParaRPr>
          </a:p>
        </p:txBody>
      </p:sp>
      <p:sp>
        <p:nvSpPr>
          <p:cNvPr id="431110" name="Rectangle 6"/>
          <p:cNvSpPr>
            <a:spLocks noChangeArrowheads="1"/>
          </p:cNvSpPr>
          <p:nvPr/>
        </p:nvSpPr>
        <p:spPr bwMode="auto">
          <a:xfrm>
            <a:off x="457200" y="4554538"/>
            <a:ext cx="1098550" cy="274637"/>
          </a:xfrm>
          <a:prstGeom prst="rect">
            <a:avLst/>
          </a:prstGeom>
          <a:noFill/>
          <a:ln w="12700">
            <a:noFill/>
            <a:miter lim="800000"/>
            <a:headEnd type="none" w="sm" len="sm"/>
            <a:tailEnd type="none" w="sm" len="sm"/>
          </a:ln>
          <a:effectLst/>
        </p:spPr>
        <p:txBody>
          <a:bodyPr wrap="none" anchor="ctr">
            <a:spAutoFit/>
          </a:bodyPr>
          <a:lstStyle/>
          <a:p>
            <a:pPr eaLnBrk="0" hangingPunct="0"/>
            <a:r>
              <a:rPr lang="en-US" sz="1200" dirty="0">
                <a:solidFill>
                  <a:srgbClr val="FFFF00"/>
                </a:solidFill>
                <a:latin typeface="Arial" pitchFamily="34" charset="0"/>
                <a:cs typeface="Times New Roman" pitchFamily="18" charset="0"/>
              </a:rPr>
              <a:t>	</a:t>
            </a:r>
            <a:endParaRPr lang="en-US" dirty="0">
              <a:solidFill>
                <a:srgbClr val="FFFF00"/>
              </a:solidFill>
              <a:latin typeface="Arial" pitchFamily="34" charset="0"/>
            </a:endParaRPr>
          </a:p>
        </p:txBody>
      </p:sp>
      <p:pic>
        <p:nvPicPr>
          <p:cNvPr id="431113" name="Picture 9" descr="rad exercise"/>
          <p:cNvPicPr>
            <a:picLocks noGrp="1" noChangeAspect="1" noChangeArrowheads="1"/>
          </p:cNvPicPr>
          <p:nvPr>
            <p:ph idx="1"/>
          </p:nvPr>
        </p:nvPicPr>
        <p:blipFill>
          <a:blip r:embed="rId3" cstate="print"/>
          <a:srcRect l="53845" r="7692" b="28206"/>
          <a:stretch>
            <a:fillRect/>
          </a:stretch>
        </p:blipFill>
        <p:spPr>
          <a:xfrm>
            <a:off x="3962400" y="1524000"/>
            <a:ext cx="1793875" cy="3714750"/>
          </a:xfrm>
          <a:noFill/>
          <a:ln/>
        </p:spPr>
      </p:pic>
      <p:grpSp>
        <p:nvGrpSpPr>
          <p:cNvPr id="16" name="Group 15" descr="photos of people wearing different types of PPE"/>
          <p:cNvGrpSpPr/>
          <p:nvPr/>
        </p:nvGrpSpPr>
        <p:grpSpPr>
          <a:xfrm>
            <a:off x="457200" y="1524000"/>
            <a:ext cx="8153400" cy="4356100"/>
            <a:chOff x="457200" y="1524000"/>
            <a:chExt cx="8153400" cy="4356100"/>
          </a:xfrm>
        </p:grpSpPr>
        <p:grpSp>
          <p:nvGrpSpPr>
            <p:cNvPr id="15" name="Group 14"/>
            <p:cNvGrpSpPr/>
            <p:nvPr/>
          </p:nvGrpSpPr>
          <p:grpSpPr>
            <a:xfrm>
              <a:off x="457200" y="1524000"/>
              <a:ext cx="3289300" cy="3725862"/>
              <a:chOff x="457200" y="1524000"/>
              <a:chExt cx="3289300" cy="3725862"/>
            </a:xfrm>
          </p:grpSpPr>
          <p:pic>
            <p:nvPicPr>
              <p:cNvPr id="431108" name="Picture 4" descr="PPE-Level-c"/>
              <p:cNvPicPr>
                <a:picLocks noChangeAspect="1" noChangeArrowheads="1"/>
              </p:cNvPicPr>
              <p:nvPr/>
            </p:nvPicPr>
            <p:blipFill>
              <a:blip r:embed="rId4" cstate="print"/>
              <a:srcRect/>
              <a:stretch>
                <a:fillRect/>
              </a:stretch>
            </p:blipFill>
            <p:spPr bwMode="auto">
              <a:xfrm>
                <a:off x="2438400" y="1524000"/>
                <a:ext cx="1308100" cy="3725862"/>
              </a:xfrm>
              <a:prstGeom prst="rect">
                <a:avLst/>
              </a:prstGeom>
              <a:noFill/>
            </p:spPr>
          </p:pic>
          <p:pic>
            <p:nvPicPr>
              <p:cNvPr id="11" name="Picture 12" descr="CBRN-FireHawk-technology"/>
              <p:cNvPicPr>
                <a:picLocks noChangeAspect="1" noChangeArrowheads="1"/>
              </p:cNvPicPr>
              <p:nvPr/>
            </p:nvPicPr>
            <p:blipFill>
              <a:blip r:embed="rId5" cstate="print"/>
              <a:srcRect/>
              <a:stretch>
                <a:fillRect/>
              </a:stretch>
            </p:blipFill>
            <p:spPr bwMode="auto">
              <a:xfrm>
                <a:off x="457200" y="2209800"/>
                <a:ext cx="1767523" cy="2209800"/>
              </a:xfrm>
              <a:prstGeom prst="rect">
                <a:avLst/>
              </a:prstGeom>
              <a:noFill/>
              <a:ln w="12700" algn="ctr">
                <a:solidFill>
                  <a:schemeClr val="bg2"/>
                </a:solidFill>
                <a:miter lim="800000"/>
                <a:headEnd/>
                <a:tailEnd/>
              </a:ln>
              <a:effectLst>
                <a:outerShdw dist="99190" dir="2388334" algn="ctr" rotWithShape="0">
                  <a:srgbClr val="043DA4"/>
                </a:outerShdw>
              </a:effectLst>
            </p:spPr>
          </p:pic>
        </p:grpSp>
        <p:grpSp>
          <p:nvGrpSpPr>
            <p:cNvPr id="14" name="Group 13"/>
            <p:cNvGrpSpPr/>
            <p:nvPr/>
          </p:nvGrpSpPr>
          <p:grpSpPr>
            <a:xfrm>
              <a:off x="6019800" y="1524000"/>
              <a:ext cx="2590800" cy="4356100"/>
              <a:chOff x="6019800" y="1524000"/>
              <a:chExt cx="2590800" cy="4356100"/>
            </a:xfrm>
          </p:grpSpPr>
          <p:pic>
            <p:nvPicPr>
              <p:cNvPr id="12" name="Picture 2" descr="OptimAir-6HC-ambulance-app"/>
              <p:cNvPicPr>
                <a:picLocks noChangeAspect="1" noChangeArrowheads="1"/>
              </p:cNvPicPr>
              <p:nvPr/>
            </p:nvPicPr>
            <p:blipFill>
              <a:blip r:embed="rId6" cstate="print"/>
              <a:srcRect l="23701" t="16457"/>
              <a:stretch>
                <a:fillRect/>
              </a:stretch>
            </p:blipFill>
            <p:spPr bwMode="auto">
              <a:xfrm>
                <a:off x="6400800" y="3810000"/>
                <a:ext cx="1890712" cy="2070100"/>
              </a:xfrm>
              <a:prstGeom prst="rect">
                <a:avLst/>
              </a:prstGeom>
              <a:solidFill>
                <a:schemeClr val="bg2"/>
              </a:solidFill>
              <a:ln w="9525">
                <a:solidFill>
                  <a:schemeClr val="bg2"/>
                </a:solidFill>
                <a:miter lim="800000"/>
                <a:headEnd/>
                <a:tailEnd/>
              </a:ln>
            </p:spPr>
          </p:pic>
          <p:pic>
            <p:nvPicPr>
              <p:cNvPr id="13" name="Picture 5"/>
              <p:cNvPicPr>
                <a:picLocks noChangeAspect="1" noChangeArrowheads="1"/>
              </p:cNvPicPr>
              <p:nvPr/>
            </p:nvPicPr>
            <p:blipFill>
              <a:blip r:embed="rId7" cstate="print"/>
              <a:srcRect/>
              <a:stretch>
                <a:fillRect/>
              </a:stretch>
            </p:blipFill>
            <p:spPr bwMode="auto">
              <a:xfrm>
                <a:off x="6019800" y="1524000"/>
                <a:ext cx="2590800" cy="2144412"/>
              </a:xfrm>
              <a:prstGeom prst="rect">
                <a:avLst/>
              </a:prstGeom>
              <a:noFill/>
              <a:ln w="9525">
                <a:noFill/>
                <a:miter lim="800000"/>
                <a:headEnd/>
                <a:tailEnd/>
              </a:ln>
            </p:spPr>
          </p:pic>
        </p:gr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p:txBody>
          <a:bodyPr/>
          <a:lstStyle/>
          <a:p>
            <a:r>
              <a:rPr lang="en-US" sz="4400" dirty="0">
                <a:latin typeface="Calibri" pitchFamily="34" charset="0"/>
              </a:rPr>
              <a:t>Personal Protective Equipment</a:t>
            </a:r>
          </a:p>
        </p:txBody>
      </p:sp>
      <p:sp>
        <p:nvSpPr>
          <p:cNvPr id="13317" name="Rectangle 5"/>
          <p:cNvSpPr>
            <a:spLocks noGrp="1" noChangeArrowheads="1"/>
          </p:cNvSpPr>
          <p:nvPr>
            <p:ph sz="half" idx="1"/>
          </p:nvPr>
        </p:nvSpPr>
        <p:spPr/>
        <p:txBody>
          <a:bodyPr>
            <a:normAutofit fontScale="92500" lnSpcReduction="20000"/>
          </a:bodyPr>
          <a:lstStyle/>
          <a:p>
            <a:r>
              <a:rPr lang="en-US" dirty="0">
                <a:latin typeface="Calibri" pitchFamily="34" charset="0"/>
              </a:rPr>
              <a:t>Standard protective clothing</a:t>
            </a:r>
          </a:p>
          <a:p>
            <a:pPr lvl="1"/>
            <a:r>
              <a:rPr lang="en-US" dirty="0" smtClean="0">
                <a:latin typeface="Calibri" pitchFamily="34" charset="0"/>
              </a:rPr>
              <a:t>Bunker/Turnout </a:t>
            </a:r>
            <a:r>
              <a:rPr lang="en-US" dirty="0">
                <a:latin typeface="Calibri" pitchFamily="34" charset="0"/>
              </a:rPr>
              <a:t>gear</a:t>
            </a:r>
          </a:p>
          <a:p>
            <a:pPr lvl="1"/>
            <a:r>
              <a:rPr lang="en-US" dirty="0">
                <a:latin typeface="Calibri" pitchFamily="34" charset="0"/>
              </a:rPr>
              <a:t>Level B</a:t>
            </a:r>
          </a:p>
          <a:p>
            <a:r>
              <a:rPr lang="en-US" dirty="0">
                <a:latin typeface="Calibri" pitchFamily="34" charset="0"/>
              </a:rPr>
              <a:t>Respiratory protection</a:t>
            </a:r>
          </a:p>
          <a:p>
            <a:pPr lvl="1"/>
            <a:r>
              <a:rPr lang="en-US" dirty="0" smtClean="0">
                <a:latin typeface="Calibri" pitchFamily="34" charset="0"/>
              </a:rPr>
              <a:t>APR</a:t>
            </a:r>
            <a:endParaRPr lang="en-US" dirty="0">
              <a:latin typeface="Calibri" pitchFamily="34" charset="0"/>
            </a:endParaRPr>
          </a:p>
          <a:p>
            <a:pPr lvl="1"/>
            <a:r>
              <a:rPr lang="en-US" dirty="0">
                <a:latin typeface="Calibri" pitchFamily="34" charset="0"/>
              </a:rPr>
              <a:t>PAPR</a:t>
            </a:r>
          </a:p>
          <a:p>
            <a:pPr lvl="1"/>
            <a:r>
              <a:rPr lang="en-US" dirty="0">
                <a:latin typeface="Calibri" pitchFamily="34" charset="0"/>
              </a:rPr>
              <a:t>SCBA</a:t>
            </a:r>
          </a:p>
        </p:txBody>
      </p:sp>
      <p:sp>
        <p:nvSpPr>
          <p:cNvPr id="6" name="Content Placeholder 5"/>
          <p:cNvSpPr>
            <a:spLocks noGrp="1"/>
          </p:cNvSpPr>
          <p:nvPr>
            <p:ph sz="half" idx="2"/>
          </p:nvPr>
        </p:nvSpPr>
        <p:spPr>
          <a:xfrm>
            <a:off x="4648200" y="1295400"/>
            <a:ext cx="4038600" cy="4830763"/>
          </a:xfrm>
        </p:spPr>
        <p:txBody>
          <a:bodyPr>
            <a:normAutofit fontScale="92500" lnSpcReduction="20000"/>
          </a:bodyPr>
          <a:lstStyle/>
          <a:p>
            <a:r>
              <a:rPr lang="en-US" sz="1200" b="1" dirty="0" smtClean="0">
                <a:effectLst>
                  <a:outerShdw blurRad="38100" dist="38100" dir="2700000" algn="tl">
                    <a:srgbClr val="000000">
                      <a:alpha val="43137"/>
                    </a:srgbClr>
                  </a:outerShdw>
                </a:effectLst>
                <a:latin typeface="Calibri" pitchFamily="34" charset="0"/>
              </a:rPr>
              <a:t>Civilian PPE</a:t>
            </a:r>
          </a:p>
          <a:p>
            <a:r>
              <a:rPr lang="en-US" sz="1200" dirty="0" smtClean="0">
                <a:latin typeface="Calibri" pitchFamily="34" charset="0"/>
              </a:rPr>
              <a:t>Two classification systems used in the US </a:t>
            </a:r>
          </a:p>
          <a:p>
            <a:pPr lvl="1"/>
            <a:r>
              <a:rPr lang="en-US" sz="1200" b="0" dirty="0" smtClean="0">
                <a:solidFill>
                  <a:schemeClr val="tx1"/>
                </a:solidFill>
                <a:latin typeface="Calibri" pitchFamily="34" charset="0"/>
              </a:rPr>
              <a:t>Occupational Safety and Health Administration (OSHA) /Environmental Protection Agency (EPA) PPE ensemble classification system</a:t>
            </a:r>
          </a:p>
          <a:p>
            <a:pPr lvl="2"/>
            <a:r>
              <a:rPr lang="en-US" sz="1200" b="0" i="0" dirty="0" smtClean="0">
                <a:solidFill>
                  <a:schemeClr val="tx1"/>
                </a:solidFill>
                <a:latin typeface="Calibri" pitchFamily="34" charset="0"/>
              </a:rPr>
              <a:t>Level A (most protective) </a:t>
            </a:r>
          </a:p>
          <a:p>
            <a:pPr lvl="2"/>
            <a:r>
              <a:rPr lang="en-US" sz="1200" b="0" i="0" dirty="0" smtClean="0">
                <a:solidFill>
                  <a:schemeClr val="tx1"/>
                </a:solidFill>
                <a:latin typeface="Calibri" pitchFamily="34" charset="0"/>
              </a:rPr>
              <a:t>Level B </a:t>
            </a:r>
          </a:p>
          <a:p>
            <a:pPr lvl="2"/>
            <a:r>
              <a:rPr lang="en-US" sz="1200" b="0" i="0" dirty="0" smtClean="0">
                <a:solidFill>
                  <a:schemeClr val="tx1"/>
                </a:solidFill>
                <a:latin typeface="Calibri" pitchFamily="34" charset="0"/>
              </a:rPr>
              <a:t>Level C </a:t>
            </a:r>
          </a:p>
          <a:p>
            <a:pPr lvl="2"/>
            <a:r>
              <a:rPr lang="en-US" sz="1200" b="0" i="0" dirty="0" smtClean="0">
                <a:solidFill>
                  <a:schemeClr val="tx1"/>
                </a:solidFill>
                <a:latin typeface="Calibri" pitchFamily="34" charset="0"/>
              </a:rPr>
              <a:t>Level D (least protective) </a:t>
            </a:r>
          </a:p>
          <a:p>
            <a:pPr lvl="1"/>
            <a:r>
              <a:rPr lang="en-US" sz="1200" b="0" dirty="0" smtClean="0">
                <a:solidFill>
                  <a:schemeClr val="tx1"/>
                </a:solidFill>
                <a:latin typeface="Calibri" pitchFamily="34" charset="0"/>
              </a:rPr>
              <a:t>National Fire Protection Association (NFPA) PPE ensemble classification system</a:t>
            </a:r>
          </a:p>
          <a:p>
            <a:pPr lvl="2"/>
            <a:r>
              <a:rPr lang="en-US" sz="1200" b="0" i="0" dirty="0" smtClean="0">
                <a:solidFill>
                  <a:schemeClr val="tx1"/>
                </a:solidFill>
                <a:latin typeface="Calibri" pitchFamily="34" charset="0"/>
              </a:rPr>
              <a:t>Class 1 (most protective) </a:t>
            </a:r>
          </a:p>
          <a:p>
            <a:pPr lvl="2"/>
            <a:r>
              <a:rPr lang="en-US" sz="1200" b="0" i="0" dirty="0" smtClean="0">
                <a:solidFill>
                  <a:schemeClr val="tx1"/>
                </a:solidFill>
                <a:latin typeface="Calibri" pitchFamily="34" charset="0"/>
              </a:rPr>
              <a:t>Class 2 </a:t>
            </a:r>
          </a:p>
          <a:p>
            <a:pPr lvl="2"/>
            <a:r>
              <a:rPr lang="en-US" sz="1200" b="0" i="0" dirty="0" smtClean="0">
                <a:solidFill>
                  <a:schemeClr val="tx1"/>
                </a:solidFill>
                <a:latin typeface="Calibri" pitchFamily="34" charset="0"/>
              </a:rPr>
              <a:t>Class 3 </a:t>
            </a:r>
          </a:p>
          <a:p>
            <a:pPr lvl="2"/>
            <a:r>
              <a:rPr lang="en-US" sz="1200" b="0" i="0" dirty="0" smtClean="0">
                <a:solidFill>
                  <a:schemeClr val="tx1"/>
                </a:solidFill>
                <a:latin typeface="Calibri" pitchFamily="34" charset="0"/>
              </a:rPr>
              <a:t>Class 4 (least </a:t>
            </a:r>
            <a:r>
              <a:rPr lang="en-US" sz="1200" b="1" i="0" dirty="0" smtClean="0">
                <a:latin typeface="Calibri" pitchFamily="34" charset="0"/>
              </a:rPr>
              <a:t>protective) </a:t>
            </a:r>
          </a:p>
          <a:p>
            <a:pPr lvl="2"/>
            <a:endParaRPr lang="en-US" sz="1200" dirty="0" smtClean="0">
              <a:latin typeface="Calibri" pitchFamily="34" charset="0"/>
            </a:endParaRPr>
          </a:p>
          <a:p>
            <a:r>
              <a:rPr lang="en-US" sz="1200" b="1" dirty="0" smtClean="0">
                <a:effectLst>
                  <a:outerShdw blurRad="38100" dist="38100" dir="2700000" algn="tl">
                    <a:srgbClr val="000000">
                      <a:alpha val="43137"/>
                    </a:srgbClr>
                  </a:outerShdw>
                </a:effectLst>
                <a:latin typeface="Calibri" pitchFamily="34" charset="0"/>
              </a:rPr>
              <a:t>US Military PPE</a:t>
            </a:r>
          </a:p>
          <a:p>
            <a:r>
              <a:rPr lang="en-US" sz="1200" dirty="0" smtClean="0">
                <a:latin typeface="Calibri" pitchFamily="34" charset="0"/>
              </a:rPr>
              <a:t>Mission Oriented Protective (MOPP) gear: six different readiness levels achieved by adding or removing individual MOPP gear ensemble components </a:t>
            </a:r>
          </a:p>
          <a:p>
            <a:r>
              <a:rPr lang="en-US" sz="1200" i="0" dirty="0" smtClean="0">
                <a:latin typeface="Calibri" pitchFamily="34" charset="0"/>
              </a:rPr>
              <a:t>            </a:t>
            </a:r>
            <a:r>
              <a:rPr lang="en-US" sz="1200" b="1" i="0" dirty="0" smtClean="0">
                <a:latin typeface="Calibri" pitchFamily="34" charset="0"/>
              </a:rPr>
              <a:t>MOPP Ready </a:t>
            </a:r>
            <a:r>
              <a:rPr lang="en-US" sz="1200" i="0" dirty="0" smtClean="0">
                <a:latin typeface="Calibri" pitchFamily="34" charset="0"/>
              </a:rPr>
              <a:t>[lowest level of readiness (i.e., no ensemble elements are worn)] </a:t>
            </a:r>
          </a:p>
          <a:p>
            <a:pPr lvl="1"/>
            <a:r>
              <a:rPr lang="en-US" sz="1200" b="1" i="0" dirty="0" smtClean="0">
                <a:latin typeface="Calibri" pitchFamily="34" charset="0"/>
              </a:rPr>
              <a:t>MOPP 0 </a:t>
            </a:r>
          </a:p>
          <a:p>
            <a:pPr lvl="1"/>
            <a:r>
              <a:rPr lang="en-US" sz="1200" b="1" i="0" dirty="0" smtClean="0">
                <a:latin typeface="Calibri" pitchFamily="34" charset="0"/>
              </a:rPr>
              <a:t>MOPP 1 </a:t>
            </a:r>
          </a:p>
          <a:p>
            <a:pPr lvl="1"/>
            <a:r>
              <a:rPr lang="en-US" sz="1200" b="1" i="0" dirty="0" smtClean="0">
                <a:latin typeface="Calibri" pitchFamily="34" charset="0"/>
              </a:rPr>
              <a:t>MOPP 2 </a:t>
            </a:r>
          </a:p>
          <a:p>
            <a:pPr lvl="1"/>
            <a:r>
              <a:rPr lang="en-US" sz="1200" b="1" i="0" dirty="0" smtClean="0">
                <a:latin typeface="Calibri" pitchFamily="34" charset="0"/>
              </a:rPr>
              <a:t>MOPP 3 </a:t>
            </a:r>
          </a:p>
          <a:p>
            <a:pPr lvl="1"/>
            <a:r>
              <a:rPr lang="en-US" sz="1200" b="1" i="0" dirty="0" smtClean="0">
                <a:latin typeface="Calibri" pitchFamily="34" charset="0"/>
              </a:rPr>
              <a:t>MOPP 4 </a:t>
            </a:r>
            <a:r>
              <a:rPr lang="en-US" sz="1200" i="0" dirty="0" smtClean="0">
                <a:latin typeface="Calibri" pitchFamily="34" charset="0"/>
              </a:rPr>
              <a:t>[highest level of readiness (i.e., all ensemble elements are worn)] </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ChangeArrowheads="1"/>
          </p:cNvSpPr>
          <p:nvPr/>
        </p:nvSpPr>
        <p:spPr bwMode="auto">
          <a:xfrm>
            <a:off x="215900" y="472917"/>
            <a:ext cx="8715375" cy="5724644"/>
          </a:xfrm>
          <a:prstGeom prst="rect">
            <a:avLst/>
          </a:prstGeom>
          <a:noFill/>
          <a:ln w="9525" algn="ctr">
            <a:noFill/>
            <a:miter lim="800000"/>
            <a:headEnd/>
            <a:tailEnd/>
          </a:ln>
        </p:spPr>
        <p:txBody>
          <a:bodyPr wrap="square" lIns="0" tIns="0" rIns="0" bIns="0" anchor="ctr">
            <a:spAutoFit/>
          </a:bodyPr>
          <a:lstStyle/>
          <a:p>
            <a:pPr algn="l"/>
            <a:endParaRPr lang="en-US" sz="2800" b="1" dirty="0">
              <a:latin typeface="Calibri" pitchFamily="34" charset="0"/>
            </a:endParaRPr>
          </a:p>
          <a:p>
            <a:pPr algn="l"/>
            <a:r>
              <a:rPr lang="en-US" sz="2000" b="1" u="sng" dirty="0">
                <a:latin typeface="Calibri" pitchFamily="34" charset="0"/>
              </a:rPr>
              <a:t>CBRN Terrorism Agents:</a:t>
            </a:r>
            <a:r>
              <a:rPr lang="en-US" sz="2000" b="1" dirty="0">
                <a:latin typeface="Calibri" pitchFamily="34" charset="0"/>
              </a:rPr>
              <a:t>  Chemicals, biological agents, radiological </a:t>
            </a:r>
          </a:p>
          <a:p>
            <a:pPr algn="l"/>
            <a:r>
              <a:rPr lang="en-US" sz="2000" b="1" dirty="0">
                <a:latin typeface="Calibri" pitchFamily="34" charset="0"/>
              </a:rPr>
              <a:t>particulates which could be potentially released as an act of terrorism. </a:t>
            </a:r>
          </a:p>
          <a:p>
            <a:pPr algn="l"/>
            <a:r>
              <a:rPr lang="en-US" sz="2000" b="1" dirty="0">
                <a:latin typeface="Calibri" pitchFamily="34" charset="0"/>
              </a:rPr>
              <a:t>(See Chemical Terrorism Agents, Biological Terrorism Agents, Radiological </a:t>
            </a:r>
          </a:p>
          <a:p>
            <a:pPr algn="l"/>
            <a:r>
              <a:rPr lang="en-US" sz="2000" b="1" dirty="0">
                <a:latin typeface="Calibri" pitchFamily="34" charset="0"/>
              </a:rPr>
              <a:t>Particulate Terrorism Agents)</a:t>
            </a:r>
          </a:p>
          <a:p>
            <a:pPr algn="l"/>
            <a:endParaRPr lang="en-US" sz="2000" i="0" dirty="0">
              <a:latin typeface="Calibri" pitchFamily="34" charset="0"/>
            </a:endParaRPr>
          </a:p>
          <a:p>
            <a:pPr algn="l"/>
            <a:r>
              <a:rPr lang="en-US" sz="2000" b="1" i="0" u="sng" dirty="0">
                <a:latin typeface="Calibri" pitchFamily="34" charset="0"/>
              </a:rPr>
              <a:t>Chemical Terrorism Agents:</a:t>
            </a:r>
            <a:r>
              <a:rPr lang="en-US" sz="2000" b="1" i="0" dirty="0">
                <a:latin typeface="Calibri" pitchFamily="34" charset="0"/>
              </a:rPr>
              <a:t>  </a:t>
            </a:r>
            <a:r>
              <a:rPr lang="en-US" sz="2000" i="0" dirty="0">
                <a:latin typeface="Calibri" pitchFamily="34" charset="0"/>
              </a:rPr>
              <a:t>Liquid, solid, gaseous, and vapor chemical </a:t>
            </a:r>
          </a:p>
          <a:p>
            <a:pPr algn="l"/>
            <a:r>
              <a:rPr lang="en-US" sz="2000" i="0" dirty="0">
                <a:latin typeface="Calibri" pitchFamily="34" charset="0"/>
              </a:rPr>
              <a:t>warfare agents and dual-use industrial chemicals used to inflict lethal </a:t>
            </a:r>
          </a:p>
          <a:p>
            <a:pPr algn="l"/>
            <a:r>
              <a:rPr lang="en-US" sz="2000" i="0" dirty="0">
                <a:latin typeface="Calibri" pitchFamily="34" charset="0"/>
              </a:rPr>
              <a:t>or incapacitating casualties as a result of a terrorist attack. </a:t>
            </a:r>
          </a:p>
          <a:p>
            <a:pPr algn="l"/>
            <a:endParaRPr lang="en-US" sz="2000" i="0" dirty="0">
              <a:latin typeface="Calibri" pitchFamily="34" charset="0"/>
            </a:endParaRPr>
          </a:p>
          <a:p>
            <a:pPr algn="l"/>
            <a:r>
              <a:rPr lang="en-US" sz="2000" b="1" i="0" u="sng" dirty="0">
                <a:latin typeface="Calibri" pitchFamily="34" charset="0"/>
              </a:rPr>
              <a:t>Biological Terrorism Incident:</a:t>
            </a:r>
            <a:r>
              <a:rPr lang="en-US" sz="2000" b="1" i="0" dirty="0">
                <a:latin typeface="Calibri" pitchFamily="34" charset="0"/>
              </a:rPr>
              <a:t>  </a:t>
            </a:r>
            <a:r>
              <a:rPr lang="en-US" sz="2000" i="0" dirty="0">
                <a:latin typeface="Calibri" pitchFamily="34" charset="0"/>
              </a:rPr>
              <a:t>Liquid or particulate agents that can </a:t>
            </a:r>
          </a:p>
          <a:p>
            <a:pPr algn="l"/>
            <a:r>
              <a:rPr lang="en-US" sz="2000" i="0" dirty="0">
                <a:latin typeface="Calibri" pitchFamily="34" charset="0"/>
              </a:rPr>
              <a:t>consist of biologically derived toxin or pathogen used to inflict lethal or </a:t>
            </a:r>
          </a:p>
          <a:p>
            <a:pPr algn="l"/>
            <a:r>
              <a:rPr lang="en-US" sz="2000" i="0" dirty="0">
                <a:latin typeface="Calibri" pitchFamily="34" charset="0"/>
              </a:rPr>
              <a:t>incapacitating causalities as a result of a terrorist attack</a:t>
            </a:r>
          </a:p>
          <a:p>
            <a:pPr algn="l"/>
            <a:endParaRPr lang="en-US" sz="2000" i="0" dirty="0">
              <a:latin typeface="Calibri" pitchFamily="34" charset="0"/>
            </a:endParaRPr>
          </a:p>
          <a:p>
            <a:pPr algn="l"/>
            <a:r>
              <a:rPr lang="en-US" sz="2000" b="1" i="0" u="sng" dirty="0">
                <a:latin typeface="Calibri" pitchFamily="34" charset="0"/>
              </a:rPr>
              <a:t>Radiological Particulate Terrorism Agents:</a:t>
            </a:r>
            <a:r>
              <a:rPr lang="en-US" sz="2000" b="1" i="0" dirty="0">
                <a:latin typeface="Calibri" pitchFamily="34" charset="0"/>
              </a:rPr>
              <a:t>  </a:t>
            </a:r>
            <a:r>
              <a:rPr lang="en-US" sz="2000" i="0" dirty="0">
                <a:latin typeface="Calibri" pitchFamily="34" charset="0"/>
              </a:rPr>
              <a:t>Particles that emit ionizing </a:t>
            </a:r>
          </a:p>
          <a:p>
            <a:pPr algn="l"/>
            <a:r>
              <a:rPr lang="en-US" sz="2000" i="0" dirty="0">
                <a:latin typeface="Calibri" pitchFamily="34" charset="0"/>
              </a:rPr>
              <a:t>radiation in excess of normal background levels used to inflict lethal or </a:t>
            </a:r>
          </a:p>
          <a:p>
            <a:pPr algn="l"/>
            <a:r>
              <a:rPr lang="en-US" sz="2000" i="0" dirty="0">
                <a:latin typeface="Calibri" pitchFamily="34" charset="0"/>
              </a:rPr>
              <a:t>incapacitating casualties as a result of terrorist attack.</a:t>
            </a:r>
          </a:p>
          <a:p>
            <a:pPr algn="l"/>
            <a:endParaRPr lang="en-US" sz="2400" dirty="0">
              <a:latin typeface="Calibri" pitchFamily="34" charset="0"/>
            </a:endParaRPr>
          </a:p>
        </p:txBody>
      </p:sp>
      <p:graphicFrame>
        <p:nvGraphicFramePr>
          <p:cNvPr id="2050" name="Object 3"/>
          <p:cNvGraphicFramePr>
            <a:graphicFrameLocks/>
          </p:cNvGraphicFramePr>
          <p:nvPr>
            <p:ph sz="half" idx="1"/>
          </p:nvPr>
        </p:nvGraphicFramePr>
        <p:xfrm>
          <a:off x="7848600" y="4572000"/>
          <a:ext cx="976313" cy="1077913"/>
        </p:xfrm>
        <a:graphic>
          <a:graphicData uri="http://schemas.openxmlformats.org/presentationml/2006/ole">
            <p:oleObj spid="_x0000_s119810" name="CorelDRAW" r:id="rId4" imgW="2079360" imgH="2079360" progId="">
              <p:embed/>
            </p:oleObj>
          </a:graphicData>
        </a:graphic>
      </p:graphicFrame>
      <p:graphicFrame>
        <p:nvGraphicFramePr>
          <p:cNvPr id="2051" name="Object 4"/>
          <p:cNvGraphicFramePr>
            <a:graphicFrameLocks/>
          </p:cNvGraphicFramePr>
          <p:nvPr>
            <p:ph sz="quarter" idx="2"/>
          </p:nvPr>
        </p:nvGraphicFramePr>
        <p:xfrm>
          <a:off x="7696200" y="3352800"/>
          <a:ext cx="1143000" cy="1181100"/>
        </p:xfrm>
        <a:graphic>
          <a:graphicData uri="http://schemas.openxmlformats.org/presentationml/2006/ole">
            <p:oleObj spid="_x0000_s119811" name="CorelDRAW" r:id="rId5" imgW="2590560" imgH="2590560" progId="">
              <p:embed/>
            </p:oleObj>
          </a:graphicData>
        </a:graphic>
      </p:graphicFrame>
      <p:pic>
        <p:nvPicPr>
          <p:cNvPr id="2053" name="Picture 5" descr="&quot; &quot;"/>
          <p:cNvPicPr>
            <a:picLocks noGrp="1" noChangeAspect="1" noChangeArrowheads="1"/>
          </p:cNvPicPr>
          <p:nvPr>
            <p:ph sz="quarter" idx="3"/>
          </p:nvPr>
        </p:nvPicPr>
        <p:blipFill>
          <a:blip r:embed="rId6" cstate="print"/>
          <a:srcRect t="5455" b="17575"/>
          <a:stretch>
            <a:fillRect/>
          </a:stretch>
        </p:blipFill>
        <p:spPr>
          <a:xfrm>
            <a:off x="8001000" y="2286000"/>
            <a:ext cx="944562" cy="939800"/>
          </a:xfrm>
          <a:noFill/>
        </p:spPr>
      </p:pic>
      <p:pic>
        <p:nvPicPr>
          <p:cNvPr id="2054" name="Picture 6" descr="&quot; &quot;"/>
          <p:cNvPicPr>
            <a:picLocks noChangeAspect="1" noChangeArrowheads="1"/>
          </p:cNvPicPr>
          <p:nvPr/>
        </p:nvPicPr>
        <p:blipFill>
          <a:blip r:embed="rId7" cstate="print"/>
          <a:srcRect/>
          <a:stretch>
            <a:fillRect/>
          </a:stretch>
        </p:blipFill>
        <p:spPr bwMode="auto">
          <a:xfrm>
            <a:off x="8077200" y="914400"/>
            <a:ext cx="628650" cy="685800"/>
          </a:xfrm>
          <a:prstGeom prst="rect">
            <a:avLst/>
          </a:prstGeom>
          <a:noFill/>
          <a:ln w="9525">
            <a:noFill/>
            <a:miter lim="800000"/>
            <a:headEnd/>
            <a:tailEnd/>
          </a:ln>
        </p:spPr>
      </p:pic>
      <p:sp>
        <p:nvSpPr>
          <p:cNvPr id="7" name="Title 6"/>
          <p:cNvSpPr>
            <a:spLocks noGrp="1"/>
          </p:cNvSpPr>
          <p:nvPr>
            <p:ph type="title"/>
          </p:nvPr>
        </p:nvSpPr>
        <p:spPr>
          <a:xfrm>
            <a:off x="0" y="228600"/>
            <a:ext cx="8763000" cy="908050"/>
          </a:xfrm>
        </p:spPr>
        <p:txBody>
          <a:bodyPr>
            <a:normAutofit fontScale="90000"/>
          </a:bodyPr>
          <a:lstStyle/>
          <a:p>
            <a:pPr algn="l" rtl="0" eaLnBrk="0" fontAlgn="base" hangingPunct="0"/>
            <a:r>
              <a:rPr lang="en-US" sz="4000" b="1" i="0" u="sng" kern="1200" dirty="0" smtClean="0">
                <a:solidFill>
                  <a:schemeClr val="tx1"/>
                </a:solidFill>
                <a:latin typeface="Calibri"/>
                <a:ea typeface="+mn-ea"/>
                <a:cs typeface="+mn-cs"/>
              </a:rPr>
              <a:t>CBRN:</a:t>
            </a:r>
            <a:r>
              <a:rPr lang="en-US" sz="4000" b="1" i="0" kern="1200" dirty="0" smtClean="0">
                <a:solidFill>
                  <a:schemeClr val="tx1"/>
                </a:solidFill>
                <a:latin typeface="Calibri"/>
                <a:ea typeface="+mn-ea"/>
                <a:cs typeface="+mn-cs"/>
              </a:rPr>
              <a:t>  </a:t>
            </a:r>
            <a:r>
              <a:rPr lang="en-US" sz="2800" b="1" i="0" kern="1200" dirty="0" smtClean="0">
                <a:solidFill>
                  <a:schemeClr val="tx1"/>
                </a:solidFill>
                <a:latin typeface="Calibri"/>
                <a:ea typeface="+mn-ea"/>
                <a:cs typeface="+mn-cs"/>
              </a:rPr>
              <a:t>An abbreviation for chemicals, biological agents and radiological particulates hazards. </a:t>
            </a:r>
            <a:endParaRPr lang="en-US" dirty="0" smtClean="0"/>
          </a:p>
          <a:p>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3"/>
          <p:cNvSpPr>
            <a:spLocks noGrp="1" noChangeArrowheads="1"/>
          </p:cNvSpPr>
          <p:nvPr>
            <p:ph type="title"/>
          </p:nvPr>
        </p:nvSpPr>
        <p:spPr>
          <a:xfrm>
            <a:off x="0" y="274638"/>
            <a:ext cx="9144000" cy="1143000"/>
          </a:xfrm>
        </p:spPr>
        <p:txBody>
          <a:bodyPr/>
          <a:lstStyle/>
          <a:p>
            <a:r>
              <a:rPr lang="en-US" sz="4000" dirty="0" smtClean="0">
                <a:latin typeface="Calibri" pitchFamily="34" charset="0"/>
              </a:rPr>
              <a:t>CBRN Agents Definitions: C &amp; B</a:t>
            </a:r>
          </a:p>
        </p:txBody>
      </p:sp>
      <p:sp>
        <p:nvSpPr>
          <p:cNvPr id="19458" name="Rectangle 2"/>
          <p:cNvSpPr>
            <a:spLocks noGrp="1" noChangeArrowheads="1"/>
          </p:cNvSpPr>
          <p:nvPr>
            <p:ph idx="1"/>
          </p:nvPr>
        </p:nvSpPr>
        <p:spPr>
          <a:xfrm>
            <a:off x="609600" y="1676400"/>
            <a:ext cx="5105400" cy="4800600"/>
          </a:xfrm>
        </p:spPr>
        <p:txBody>
          <a:bodyPr/>
          <a:lstStyle/>
          <a:p>
            <a:pPr>
              <a:tabLst>
                <a:tab pos="514350" algn="l"/>
              </a:tabLst>
            </a:pPr>
            <a:r>
              <a:rPr lang="en-US" sz="2000" b="1" dirty="0" smtClean="0">
                <a:latin typeface="Calibri" pitchFamily="34" charset="0"/>
              </a:rPr>
              <a:t>Chemical (gases, vapors, liquids, &amp; particulates)</a:t>
            </a:r>
          </a:p>
          <a:p>
            <a:pPr marL="631825" lvl="1" indent="-231775">
              <a:tabLst>
                <a:tab pos="514350" algn="l"/>
              </a:tabLst>
            </a:pPr>
            <a:r>
              <a:rPr lang="en-US" sz="2000" dirty="0" smtClean="0">
                <a:latin typeface="Calibri" pitchFamily="34" charset="0"/>
              </a:rPr>
              <a:t>Chemical warfare agents</a:t>
            </a:r>
          </a:p>
          <a:p>
            <a:pPr marL="631825" lvl="1" indent="-231775">
              <a:tabLst>
                <a:tab pos="514350" algn="l"/>
              </a:tabLst>
            </a:pPr>
            <a:r>
              <a:rPr lang="en-US" sz="2000" dirty="0" smtClean="0">
                <a:latin typeface="Calibri" pitchFamily="34" charset="0"/>
              </a:rPr>
              <a:t>Toxic industrial chemicals/Toxic industrial materials </a:t>
            </a:r>
            <a:endParaRPr lang="en-US" sz="2000" b="1" dirty="0" smtClean="0">
              <a:latin typeface="Calibri" pitchFamily="34" charset="0"/>
            </a:endParaRPr>
          </a:p>
          <a:p>
            <a:pPr>
              <a:tabLst>
                <a:tab pos="514350" algn="l"/>
              </a:tabLst>
            </a:pPr>
            <a:r>
              <a:rPr lang="en-US" sz="2000" b="1" dirty="0" smtClean="0">
                <a:latin typeface="Calibri" pitchFamily="34" charset="0"/>
              </a:rPr>
              <a:t>Biological (particulates)</a:t>
            </a:r>
          </a:p>
          <a:p>
            <a:pPr marL="631825" lvl="1" indent="-231775">
              <a:tabLst>
                <a:tab pos="514350" algn="l"/>
              </a:tabLst>
            </a:pPr>
            <a:r>
              <a:rPr lang="en-US" sz="2000" dirty="0" smtClean="0">
                <a:latin typeface="Calibri" pitchFamily="34" charset="0"/>
              </a:rPr>
              <a:t>Micro organisms (disease-causing bacteria and viruses) and biological toxins </a:t>
            </a:r>
            <a:endParaRPr lang="en-US" sz="2000" b="1" dirty="0" smtClean="0">
              <a:latin typeface="Calibri" pitchFamily="34" charset="0"/>
            </a:endParaRPr>
          </a:p>
        </p:txBody>
      </p:sp>
      <p:grpSp>
        <p:nvGrpSpPr>
          <p:cNvPr id="8" name="Group 7" descr="people wearing respirators"/>
          <p:cNvGrpSpPr/>
          <p:nvPr/>
        </p:nvGrpSpPr>
        <p:grpSpPr>
          <a:xfrm>
            <a:off x="5257800" y="1219200"/>
            <a:ext cx="3290888" cy="5135563"/>
            <a:chOff x="5257800" y="1219200"/>
            <a:chExt cx="3290888" cy="5135563"/>
          </a:xfrm>
        </p:grpSpPr>
        <p:pic>
          <p:nvPicPr>
            <p:cNvPr id="19460" name="Picture 4" descr="photo of people with respirators on"/>
            <p:cNvPicPr>
              <a:picLocks noChangeAspect="1" noChangeArrowheads="1"/>
            </p:cNvPicPr>
            <p:nvPr/>
          </p:nvPicPr>
          <p:blipFill>
            <a:blip r:embed="rId3" cstate="print"/>
            <a:srcRect/>
            <a:stretch>
              <a:fillRect/>
            </a:stretch>
          </p:blipFill>
          <p:spPr bwMode="auto">
            <a:xfrm>
              <a:off x="5257800" y="1219200"/>
              <a:ext cx="3200400" cy="2400300"/>
            </a:xfrm>
            <a:prstGeom prst="rect">
              <a:avLst/>
            </a:prstGeom>
            <a:noFill/>
            <a:ln w="9525">
              <a:noFill/>
              <a:miter lim="800000"/>
              <a:headEnd/>
              <a:tailEnd/>
            </a:ln>
          </p:spPr>
        </p:pic>
        <p:pic>
          <p:nvPicPr>
            <p:cNvPr id="19461" name="Picture 5" descr="photo of people with respirators on"/>
            <p:cNvPicPr>
              <a:picLocks noChangeAspect="1" noChangeArrowheads="1"/>
            </p:cNvPicPr>
            <p:nvPr/>
          </p:nvPicPr>
          <p:blipFill>
            <a:blip r:embed="rId4" cstate="print"/>
            <a:srcRect/>
            <a:stretch>
              <a:fillRect/>
            </a:stretch>
          </p:blipFill>
          <p:spPr bwMode="auto">
            <a:xfrm>
              <a:off x="5257800" y="3886200"/>
              <a:ext cx="3290888" cy="2468563"/>
            </a:xfrm>
            <a:prstGeom prst="rect">
              <a:avLst/>
            </a:prstGeom>
            <a:noFill/>
            <a:ln w="9525">
              <a:noFill/>
              <a:miter lim="800000"/>
              <a:headEnd/>
              <a:tailEnd/>
            </a:ln>
          </p:spPr>
        </p:pic>
      </p:grpSp>
      <p:pic>
        <p:nvPicPr>
          <p:cNvPr id="19462" name="Picture 6" descr="biohazard symbol"/>
          <p:cNvPicPr>
            <a:picLocks noChangeAspect="1" noChangeArrowheads="1"/>
          </p:cNvPicPr>
          <p:nvPr/>
        </p:nvPicPr>
        <p:blipFill>
          <a:blip r:embed="rId5" cstate="print"/>
          <a:srcRect/>
          <a:stretch>
            <a:fillRect/>
          </a:stretch>
        </p:blipFill>
        <p:spPr bwMode="auto">
          <a:xfrm>
            <a:off x="7772400" y="5562600"/>
            <a:ext cx="703263" cy="706438"/>
          </a:xfrm>
          <a:prstGeom prst="rect">
            <a:avLst/>
          </a:prstGeom>
          <a:noFill/>
          <a:ln w="9525">
            <a:noFill/>
            <a:miter lim="800000"/>
            <a:headEnd/>
            <a:tailEnd/>
          </a:ln>
        </p:spPr>
      </p:pic>
      <p:pic>
        <p:nvPicPr>
          <p:cNvPr id="19463" name="Picture 7" descr="toxic hazard"/>
          <p:cNvPicPr>
            <a:picLocks noChangeAspect="1" noChangeArrowheads="1"/>
          </p:cNvPicPr>
          <p:nvPr/>
        </p:nvPicPr>
        <p:blipFill>
          <a:blip r:embed="rId6" cstate="print"/>
          <a:srcRect/>
          <a:stretch>
            <a:fillRect/>
          </a:stretch>
        </p:blipFill>
        <p:spPr bwMode="auto">
          <a:xfrm>
            <a:off x="7696200" y="2895600"/>
            <a:ext cx="657225" cy="657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0"/>
            <a:ext cx="8763000" cy="1143000"/>
          </a:xfrm>
        </p:spPr>
        <p:txBody>
          <a:bodyPr>
            <a:normAutofit fontScale="90000"/>
          </a:bodyPr>
          <a:lstStyle/>
          <a:p>
            <a:pPr defTabSz="914400"/>
            <a:r>
              <a:rPr lang="en-US" dirty="0" smtClean="0">
                <a:latin typeface="Calibri" pitchFamily="34" charset="0"/>
              </a:rPr>
              <a:t>Test Representative Agents</a:t>
            </a:r>
            <a:br>
              <a:rPr lang="en-US" dirty="0" smtClean="0">
                <a:latin typeface="Calibri" pitchFamily="34" charset="0"/>
              </a:rPr>
            </a:br>
            <a:r>
              <a:rPr lang="en-US" dirty="0" smtClean="0">
                <a:latin typeface="Calibri" pitchFamily="34" charset="0"/>
              </a:rPr>
              <a:t>for Air-Purifying Respirators</a:t>
            </a:r>
          </a:p>
        </p:txBody>
      </p:sp>
      <p:sp>
        <p:nvSpPr>
          <p:cNvPr id="22531" name="Rectangle 3"/>
          <p:cNvSpPr>
            <a:spLocks noGrp="1" noChangeArrowheads="1"/>
          </p:cNvSpPr>
          <p:nvPr>
            <p:ph type="body" sz="half" idx="1"/>
          </p:nvPr>
        </p:nvSpPr>
        <p:spPr>
          <a:xfrm>
            <a:off x="0" y="1600200"/>
            <a:ext cx="5029200" cy="4876800"/>
          </a:xfrm>
        </p:spPr>
        <p:txBody>
          <a:bodyPr/>
          <a:lstStyle/>
          <a:p>
            <a:pPr marL="990600" lvl="1" indent="-533400" defTabSz="914400">
              <a:buFontTx/>
              <a:buNone/>
            </a:pPr>
            <a:r>
              <a:rPr lang="en-US" sz="2400" dirty="0" smtClean="0">
                <a:latin typeface="Calibri" pitchFamily="34" charset="0"/>
              </a:rPr>
              <a:t>61	Organic vapor family  </a:t>
            </a:r>
          </a:p>
          <a:p>
            <a:pPr marL="990600" lvl="1" indent="-533400" defTabSz="914400">
              <a:buFontTx/>
              <a:buNone/>
            </a:pPr>
            <a:r>
              <a:rPr lang="en-US" sz="2000" dirty="0" smtClean="0">
                <a:latin typeface="Calibri" pitchFamily="34" charset="0"/>
              </a:rPr>
              <a:t>	(v</a:t>
            </a:r>
            <a:r>
              <a:rPr lang="en-US" sz="1800" dirty="0" smtClean="0">
                <a:latin typeface="Calibri" pitchFamily="34" charset="0"/>
              </a:rPr>
              <a:t>apor pressures =&lt;cyclohexane</a:t>
            </a:r>
            <a:r>
              <a:rPr lang="en-US" sz="2000" dirty="0" smtClean="0">
                <a:latin typeface="Calibri" pitchFamily="34" charset="0"/>
              </a:rPr>
              <a:t> )</a:t>
            </a:r>
          </a:p>
          <a:p>
            <a:pPr marL="990600" lvl="1" indent="-533400" defTabSz="914400">
              <a:buNone/>
            </a:pPr>
            <a:r>
              <a:rPr lang="en-US" sz="2400" dirty="0" smtClean="0">
                <a:latin typeface="Calibri" pitchFamily="34" charset="0"/>
              </a:rPr>
              <a:t>32	Acid gas family</a:t>
            </a:r>
          </a:p>
          <a:p>
            <a:pPr marL="990600" lvl="1" indent="-533400" defTabSz="914400">
              <a:buNone/>
            </a:pPr>
            <a:r>
              <a:rPr lang="en-US" sz="1800" b="1" dirty="0" smtClean="0">
                <a:effectLst>
                  <a:outerShdw blurRad="38100" dist="38100" dir="2700000" algn="tl">
                    <a:srgbClr val="000000">
                      <a:alpha val="43137"/>
                    </a:srgbClr>
                  </a:outerShdw>
                </a:effectLst>
                <a:latin typeface="Calibri" pitchFamily="34" charset="0"/>
              </a:rPr>
              <a:t>	</a:t>
            </a:r>
            <a:r>
              <a:rPr lang="en-US" sz="1800" dirty="0" smtClean="0">
                <a:effectLst>
                  <a:outerShdw blurRad="38100" dist="38100" dir="2700000" algn="tl">
                    <a:srgbClr val="000000">
                      <a:alpha val="43137"/>
                    </a:srgbClr>
                  </a:outerShdw>
                </a:effectLst>
                <a:latin typeface="Calibri" pitchFamily="34" charset="0"/>
              </a:rPr>
              <a:t>(SO</a:t>
            </a:r>
            <a:r>
              <a:rPr lang="en-US" sz="1800" baseline="-25000" dirty="0" smtClean="0">
                <a:effectLst>
                  <a:outerShdw blurRad="38100" dist="38100" dir="2700000" algn="tl">
                    <a:srgbClr val="000000">
                      <a:alpha val="43137"/>
                    </a:srgbClr>
                  </a:outerShdw>
                </a:effectLst>
                <a:latin typeface="Calibri" pitchFamily="34" charset="0"/>
              </a:rPr>
              <a:t>2</a:t>
            </a:r>
            <a:r>
              <a:rPr lang="en-US" sz="1800" dirty="0" smtClean="0">
                <a:effectLst>
                  <a:outerShdw blurRad="38100" dist="38100" dir="2700000" algn="tl">
                    <a:srgbClr val="000000">
                      <a:alpha val="43137"/>
                    </a:srgbClr>
                  </a:outerShdw>
                </a:effectLst>
                <a:latin typeface="Calibri" pitchFamily="34" charset="0"/>
              </a:rPr>
              <a:t>, H</a:t>
            </a:r>
            <a:r>
              <a:rPr lang="en-US" sz="1800" baseline="-25000" dirty="0" smtClean="0">
                <a:effectLst>
                  <a:outerShdw blurRad="38100" dist="38100" dir="2700000" algn="tl">
                    <a:srgbClr val="000000">
                      <a:alpha val="43137"/>
                    </a:srgbClr>
                  </a:outerShdw>
                </a:effectLst>
                <a:latin typeface="Calibri" pitchFamily="34" charset="0"/>
              </a:rPr>
              <a:t>2</a:t>
            </a:r>
            <a:r>
              <a:rPr lang="en-US" sz="1800" dirty="0" smtClean="0">
                <a:effectLst>
                  <a:outerShdw blurRad="38100" dist="38100" dir="2700000" algn="tl">
                    <a:srgbClr val="000000">
                      <a:alpha val="43137"/>
                    </a:srgbClr>
                  </a:outerShdw>
                </a:effectLst>
                <a:latin typeface="Calibri" pitchFamily="34" charset="0"/>
              </a:rPr>
              <a:t>S, CNCL, COCl</a:t>
            </a:r>
            <a:r>
              <a:rPr lang="en-US" sz="1800" baseline="-25000" dirty="0" smtClean="0">
                <a:effectLst>
                  <a:outerShdw blurRad="38100" dist="38100" dir="2700000" algn="tl">
                    <a:srgbClr val="000000">
                      <a:alpha val="43137"/>
                    </a:srgbClr>
                  </a:outerShdw>
                </a:effectLst>
                <a:latin typeface="Calibri" pitchFamily="34" charset="0"/>
              </a:rPr>
              <a:t>2</a:t>
            </a:r>
            <a:r>
              <a:rPr lang="en-US" sz="1800" dirty="0" smtClean="0">
                <a:effectLst>
                  <a:outerShdw blurRad="38100" dist="38100" dir="2700000" algn="tl">
                    <a:srgbClr val="000000">
                      <a:alpha val="43137"/>
                    </a:srgbClr>
                  </a:outerShdw>
                </a:effectLst>
                <a:latin typeface="Calibri" pitchFamily="34" charset="0"/>
              </a:rPr>
              <a:t>, HCN)</a:t>
            </a:r>
          </a:p>
          <a:p>
            <a:pPr marL="990600" lvl="1" indent="-533400" defTabSz="914400">
              <a:buFont typeface="Symbol" pitchFamily="18" charset="2"/>
              <a:buNone/>
            </a:pPr>
            <a:r>
              <a:rPr lang="en-US" sz="2400" dirty="0" smtClean="0">
                <a:latin typeface="Calibri" pitchFamily="34" charset="0"/>
              </a:rPr>
              <a:t>4	Base gas family </a:t>
            </a:r>
            <a:r>
              <a:rPr lang="en-US" sz="2000" dirty="0" smtClean="0">
                <a:latin typeface="Calibri" pitchFamily="34" charset="0"/>
              </a:rPr>
              <a:t>(ammonia) </a:t>
            </a:r>
            <a:endParaRPr lang="en-US" sz="2400" dirty="0" smtClean="0">
              <a:latin typeface="Calibri" pitchFamily="34" charset="0"/>
            </a:endParaRPr>
          </a:p>
          <a:p>
            <a:pPr marL="990600" lvl="1" indent="-533400" defTabSz="914400">
              <a:buFont typeface="Symbol" pitchFamily="18" charset="2"/>
              <a:buNone/>
            </a:pPr>
            <a:r>
              <a:rPr lang="en-US" sz="2400" dirty="0" smtClean="0">
                <a:latin typeface="Calibri" pitchFamily="34" charset="0"/>
              </a:rPr>
              <a:t>4	Hydride family </a:t>
            </a:r>
            <a:r>
              <a:rPr lang="en-US" sz="2000" dirty="0" smtClean="0">
                <a:latin typeface="Calibri" pitchFamily="34" charset="0"/>
              </a:rPr>
              <a:t>(phosgene)</a:t>
            </a:r>
            <a:endParaRPr lang="en-US" sz="2400" dirty="0" smtClean="0">
              <a:latin typeface="Calibri" pitchFamily="34" charset="0"/>
            </a:endParaRPr>
          </a:p>
          <a:p>
            <a:pPr marL="990600" lvl="1" indent="-533400" defTabSz="914400">
              <a:buFont typeface="Symbol" pitchFamily="18" charset="2"/>
              <a:buNone/>
            </a:pPr>
            <a:r>
              <a:rPr lang="en-US" sz="2400" dirty="0" smtClean="0">
                <a:latin typeface="Calibri" pitchFamily="34" charset="0"/>
              </a:rPr>
              <a:t>5	Nitrogen oxide family </a:t>
            </a:r>
            <a:r>
              <a:rPr lang="en-US" sz="2000" dirty="0" smtClean="0">
                <a:latin typeface="Calibri" pitchFamily="34" charset="0"/>
              </a:rPr>
              <a:t>(</a:t>
            </a:r>
            <a:r>
              <a:rPr lang="en-US" sz="2000" dirty="0" smtClean="0">
                <a:effectLst>
                  <a:outerShdw blurRad="38100" dist="38100" dir="2700000" algn="tl">
                    <a:srgbClr val="000000">
                      <a:alpha val="43137"/>
                    </a:srgbClr>
                  </a:outerShdw>
                </a:effectLst>
                <a:latin typeface="Calibri" pitchFamily="34" charset="0"/>
              </a:rPr>
              <a:t>NO</a:t>
            </a:r>
            <a:r>
              <a:rPr lang="en-US" sz="2000" baseline="-25000" dirty="0" smtClean="0">
                <a:effectLst>
                  <a:outerShdw blurRad="38100" dist="38100" dir="2700000" algn="tl">
                    <a:srgbClr val="000000">
                      <a:alpha val="43137"/>
                    </a:srgbClr>
                  </a:outerShdw>
                </a:effectLst>
                <a:latin typeface="Calibri" pitchFamily="34" charset="0"/>
              </a:rPr>
              <a:t>2</a:t>
            </a:r>
            <a:r>
              <a:rPr lang="en-US" sz="2000" dirty="0" smtClean="0">
                <a:effectLst>
                  <a:outerShdw blurRad="38100" dist="38100" dir="2700000" algn="tl">
                    <a:srgbClr val="000000">
                      <a:alpha val="43137"/>
                    </a:srgbClr>
                  </a:outerShdw>
                </a:effectLst>
                <a:latin typeface="Calibri" pitchFamily="34" charset="0"/>
              </a:rPr>
              <a:t>)</a:t>
            </a:r>
            <a:endParaRPr lang="en-US" sz="2400" dirty="0" smtClean="0">
              <a:latin typeface="Calibri" pitchFamily="34" charset="0"/>
            </a:endParaRPr>
          </a:p>
          <a:p>
            <a:pPr marL="990600" lvl="1" indent="-533400" defTabSz="914400">
              <a:buClr>
                <a:schemeClr val="tx1"/>
              </a:buClr>
              <a:buSzPct val="100000"/>
              <a:buNone/>
            </a:pPr>
            <a:r>
              <a:rPr lang="en-US" sz="2400" dirty="0" smtClean="0">
                <a:latin typeface="Calibri" pitchFamily="34" charset="0"/>
              </a:rPr>
              <a:t>1      Formaldehyde family</a:t>
            </a:r>
            <a:endParaRPr lang="en-US" sz="2000" dirty="0" smtClean="0">
              <a:latin typeface="Calibri" pitchFamily="34" charset="0"/>
            </a:endParaRPr>
          </a:p>
          <a:p>
            <a:pPr marL="990600" lvl="1" indent="-533400" defTabSz="914400">
              <a:buFontTx/>
              <a:buNone/>
            </a:pPr>
            <a:r>
              <a:rPr lang="en-US" sz="2400" dirty="0" smtClean="0">
                <a:latin typeface="Calibri" pitchFamily="34" charset="0"/>
              </a:rPr>
              <a:t>32	Particulate family </a:t>
            </a:r>
            <a:r>
              <a:rPr lang="en-US" sz="2000" dirty="0" smtClean="0">
                <a:latin typeface="Calibri" pitchFamily="34" charset="0"/>
              </a:rPr>
              <a:t>(DOP)</a:t>
            </a:r>
            <a:endParaRPr lang="en-US" sz="2400" dirty="0" smtClean="0">
              <a:latin typeface="Calibri" pitchFamily="34" charset="0"/>
            </a:endParaRPr>
          </a:p>
        </p:txBody>
      </p:sp>
      <p:pic>
        <p:nvPicPr>
          <p:cNvPr id="4" name="Picture 2" descr="Basic Schematic of How a CBRN Canister Works"/>
          <p:cNvPicPr>
            <a:picLocks noChangeAspect="1" noChangeArrowheads="1"/>
          </p:cNvPicPr>
          <p:nvPr/>
        </p:nvPicPr>
        <p:blipFill>
          <a:blip r:embed="rId2" cstate="print"/>
          <a:srcRect/>
          <a:stretch>
            <a:fillRect/>
          </a:stretch>
        </p:blipFill>
        <p:spPr bwMode="auto">
          <a:xfrm>
            <a:off x="4572000" y="1143000"/>
            <a:ext cx="4343400" cy="5619104"/>
          </a:xfrm>
          <a:prstGeom prst="rect">
            <a:avLst/>
          </a:prstGeom>
          <a:noFill/>
          <a:ln w="9525">
            <a:noFill/>
            <a:miter lim="800000"/>
            <a:headEnd/>
            <a:tailEnd/>
          </a:ln>
        </p:spPr>
      </p:pic>
      <p:grpSp>
        <p:nvGrpSpPr>
          <p:cNvPr id="7" name="Group 6" descr="&quot; &quot;&#10;"/>
          <p:cNvGrpSpPr/>
          <p:nvPr/>
        </p:nvGrpSpPr>
        <p:grpSpPr>
          <a:xfrm>
            <a:off x="0" y="0"/>
            <a:ext cx="1600200" cy="1600200"/>
            <a:chOff x="0" y="0"/>
            <a:chExt cx="1600200" cy="1600200"/>
          </a:xfrm>
        </p:grpSpPr>
        <p:pic>
          <p:nvPicPr>
            <p:cNvPr id="5" name="Picture 7" descr="toxic hazard"/>
            <p:cNvPicPr>
              <a:picLocks noChangeAspect="1" noChangeArrowheads="1"/>
            </p:cNvPicPr>
            <p:nvPr/>
          </p:nvPicPr>
          <p:blipFill>
            <a:blip r:embed="rId3" cstate="print"/>
            <a:srcRect/>
            <a:stretch>
              <a:fillRect/>
            </a:stretch>
          </p:blipFill>
          <p:spPr bwMode="auto">
            <a:xfrm>
              <a:off x="685800" y="685800"/>
              <a:ext cx="914400" cy="914400"/>
            </a:xfrm>
            <a:prstGeom prst="rect">
              <a:avLst/>
            </a:prstGeom>
            <a:noFill/>
            <a:ln w="9525">
              <a:noFill/>
              <a:miter lim="800000"/>
              <a:headEnd/>
              <a:tailEnd/>
            </a:ln>
          </p:spPr>
        </p:pic>
        <p:pic>
          <p:nvPicPr>
            <p:cNvPr id="6" name="Picture 5" descr="Poinson Gas Symbol"/>
            <p:cNvPicPr>
              <a:picLocks noChangeAspect="1" noChangeArrowheads="1"/>
            </p:cNvPicPr>
            <p:nvPr/>
          </p:nvPicPr>
          <p:blipFill>
            <a:blip r:embed="rId4" cstate="print"/>
            <a:srcRect t="5455" b="17575"/>
            <a:stretch>
              <a:fillRect/>
            </a:stretch>
          </p:blipFill>
          <p:spPr>
            <a:xfrm>
              <a:off x="0" y="0"/>
              <a:ext cx="944562" cy="939800"/>
            </a:xfrm>
            <a:prstGeom prst="rect">
              <a:avLst/>
            </a:prstGeom>
            <a:noFill/>
          </p:spPr>
        </p:pic>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381000"/>
            <a:ext cx="8534400" cy="1143000"/>
          </a:xfrm>
        </p:spPr>
        <p:txBody>
          <a:bodyPr>
            <a:normAutofit fontScale="90000"/>
          </a:bodyPr>
          <a:lstStyle/>
          <a:p>
            <a:r>
              <a:rPr lang="en-US" sz="3600" dirty="0" smtClean="0">
                <a:effectLst>
                  <a:outerShdw blurRad="38100" dist="38100" dir="2700000" algn="tl">
                    <a:srgbClr val="000000"/>
                  </a:outerShdw>
                </a:effectLst>
                <a:latin typeface="Calibri" pitchFamily="34" charset="0"/>
              </a:rPr>
              <a:t>Select Agents/ </a:t>
            </a:r>
            <a:r>
              <a:rPr lang="en-US" dirty="0" smtClean="0">
                <a:latin typeface="Calibri" pitchFamily="34" charset="0"/>
              </a:rPr>
              <a:t>WMD</a:t>
            </a:r>
            <a:br>
              <a:rPr lang="en-US" dirty="0" smtClean="0">
                <a:latin typeface="Calibri" pitchFamily="34" charset="0"/>
              </a:rPr>
            </a:br>
            <a:r>
              <a:rPr lang="en-US" sz="3600" dirty="0" smtClean="0">
                <a:effectLst>
                  <a:outerShdw blurRad="38100" dist="38100" dir="2700000" algn="tl">
                    <a:srgbClr val="000000"/>
                  </a:outerShdw>
                </a:effectLst>
                <a:latin typeface="Calibri" pitchFamily="34" charset="0"/>
              </a:rPr>
              <a:t>Particulate </a:t>
            </a:r>
            <a:r>
              <a:rPr lang="en-US" sz="3600" dirty="0">
                <a:effectLst>
                  <a:outerShdw blurRad="38100" dist="38100" dir="2700000" algn="tl">
                    <a:srgbClr val="000000"/>
                  </a:outerShdw>
                </a:effectLst>
                <a:latin typeface="Calibri" pitchFamily="34" charset="0"/>
              </a:rPr>
              <a:t>Biological Agents </a:t>
            </a:r>
            <a:br>
              <a:rPr lang="en-US" sz="3600" dirty="0">
                <a:effectLst>
                  <a:outerShdw blurRad="38100" dist="38100" dir="2700000" algn="tl">
                    <a:srgbClr val="000000"/>
                  </a:outerShdw>
                </a:effectLst>
                <a:latin typeface="Calibri" pitchFamily="34" charset="0"/>
              </a:rPr>
            </a:br>
            <a:r>
              <a:rPr lang="en-US" sz="2400" dirty="0">
                <a:effectLst>
                  <a:outerShdw blurRad="38100" dist="38100" dir="2700000" algn="tl">
                    <a:srgbClr val="000000"/>
                  </a:outerShdw>
                </a:effectLst>
                <a:latin typeface="Calibri" pitchFamily="34" charset="0"/>
              </a:rPr>
              <a:t>(USAMRIID and/or CDC Lists)</a:t>
            </a:r>
          </a:p>
        </p:txBody>
      </p:sp>
      <p:sp>
        <p:nvSpPr>
          <p:cNvPr id="21507" name="Rectangle 3"/>
          <p:cNvSpPr>
            <a:spLocks noGrp="1" noChangeArrowheads="1"/>
          </p:cNvSpPr>
          <p:nvPr>
            <p:ph sz="half" idx="1"/>
          </p:nvPr>
        </p:nvSpPr>
        <p:spPr>
          <a:xfrm>
            <a:off x="685800" y="1981200"/>
            <a:ext cx="3810000" cy="3657600"/>
          </a:xfrm>
        </p:spPr>
        <p:txBody>
          <a:bodyPr/>
          <a:lstStyle/>
          <a:p>
            <a:pPr>
              <a:lnSpc>
                <a:spcPct val="90000"/>
              </a:lnSpc>
              <a:buClr>
                <a:srgbClr val="FFFF00"/>
              </a:buClr>
            </a:pPr>
            <a:r>
              <a:rPr lang="en-US" sz="2400" b="1" dirty="0">
                <a:latin typeface="Calibri" pitchFamily="34" charset="0"/>
              </a:rPr>
              <a:t>Anthrax </a:t>
            </a:r>
          </a:p>
          <a:p>
            <a:pPr>
              <a:lnSpc>
                <a:spcPct val="90000"/>
              </a:lnSpc>
              <a:buClr>
                <a:srgbClr val="FFFF00"/>
              </a:buClr>
            </a:pPr>
            <a:r>
              <a:rPr lang="en-US" sz="2400" b="1" dirty="0">
                <a:latin typeface="Calibri" pitchFamily="34" charset="0"/>
              </a:rPr>
              <a:t>Brucellosis </a:t>
            </a:r>
          </a:p>
          <a:p>
            <a:pPr>
              <a:lnSpc>
                <a:spcPct val="90000"/>
              </a:lnSpc>
              <a:buClr>
                <a:srgbClr val="FFFF00"/>
              </a:buClr>
            </a:pPr>
            <a:r>
              <a:rPr lang="en-US" sz="2400" b="1" dirty="0">
                <a:latin typeface="Calibri" pitchFamily="34" charset="0"/>
              </a:rPr>
              <a:t>Glanders </a:t>
            </a:r>
          </a:p>
          <a:p>
            <a:pPr>
              <a:lnSpc>
                <a:spcPct val="90000"/>
              </a:lnSpc>
              <a:buClr>
                <a:srgbClr val="FFFF00"/>
              </a:buClr>
            </a:pPr>
            <a:r>
              <a:rPr lang="en-US" sz="2400" b="1" dirty="0">
                <a:latin typeface="Calibri" pitchFamily="34" charset="0"/>
              </a:rPr>
              <a:t>Pneumonic Plague </a:t>
            </a:r>
          </a:p>
          <a:p>
            <a:pPr>
              <a:lnSpc>
                <a:spcPct val="90000"/>
              </a:lnSpc>
              <a:buClr>
                <a:srgbClr val="FFFF00"/>
              </a:buClr>
            </a:pPr>
            <a:r>
              <a:rPr lang="en-US" sz="2400" b="1" dirty="0">
                <a:latin typeface="Calibri" pitchFamily="34" charset="0"/>
              </a:rPr>
              <a:t>Tularemia </a:t>
            </a:r>
          </a:p>
          <a:p>
            <a:pPr>
              <a:lnSpc>
                <a:spcPct val="90000"/>
              </a:lnSpc>
              <a:buClr>
                <a:srgbClr val="FFFF00"/>
              </a:buClr>
            </a:pPr>
            <a:r>
              <a:rPr lang="en-US" sz="2400" b="1" dirty="0">
                <a:latin typeface="Calibri" pitchFamily="34" charset="0"/>
              </a:rPr>
              <a:t>Q Fever</a:t>
            </a:r>
          </a:p>
          <a:p>
            <a:pPr>
              <a:lnSpc>
                <a:spcPct val="90000"/>
              </a:lnSpc>
              <a:buClr>
                <a:srgbClr val="FFFF00"/>
              </a:buClr>
            </a:pPr>
            <a:r>
              <a:rPr lang="en-US" sz="2400" b="1" dirty="0">
                <a:latin typeface="Calibri" pitchFamily="34" charset="0"/>
              </a:rPr>
              <a:t>Smallpox</a:t>
            </a:r>
          </a:p>
          <a:p>
            <a:pPr>
              <a:lnSpc>
                <a:spcPct val="90000"/>
              </a:lnSpc>
              <a:buClr>
                <a:srgbClr val="FFFF00"/>
              </a:buClr>
            </a:pPr>
            <a:r>
              <a:rPr lang="en-US" sz="2400" b="1" dirty="0">
                <a:latin typeface="Calibri" pitchFamily="34" charset="0"/>
              </a:rPr>
              <a:t>Venezuelan Equine Encephalitis</a:t>
            </a:r>
          </a:p>
          <a:p>
            <a:pPr>
              <a:lnSpc>
                <a:spcPct val="90000"/>
              </a:lnSpc>
              <a:buClr>
                <a:srgbClr val="FFFF00"/>
              </a:buClr>
            </a:pPr>
            <a:endParaRPr lang="en-US" sz="2400" b="1" dirty="0"/>
          </a:p>
          <a:p>
            <a:pPr>
              <a:lnSpc>
                <a:spcPct val="90000"/>
              </a:lnSpc>
              <a:buClr>
                <a:srgbClr val="FFFF00"/>
              </a:buClr>
            </a:pPr>
            <a:endParaRPr lang="en-US" sz="2400" b="1" i="1" dirty="0"/>
          </a:p>
          <a:p>
            <a:pPr>
              <a:lnSpc>
                <a:spcPct val="90000"/>
              </a:lnSpc>
            </a:pPr>
            <a:endParaRPr lang="en-US" sz="2400" dirty="0"/>
          </a:p>
        </p:txBody>
      </p:sp>
      <p:sp>
        <p:nvSpPr>
          <p:cNvPr id="21508" name="Rectangle 4"/>
          <p:cNvSpPr>
            <a:spLocks noGrp="1" noChangeArrowheads="1"/>
          </p:cNvSpPr>
          <p:nvPr>
            <p:ph sz="half" idx="2"/>
          </p:nvPr>
        </p:nvSpPr>
        <p:spPr>
          <a:xfrm>
            <a:off x="4648200" y="1981200"/>
            <a:ext cx="3810000" cy="3048000"/>
          </a:xfrm>
        </p:spPr>
        <p:txBody>
          <a:bodyPr/>
          <a:lstStyle/>
          <a:p>
            <a:pPr>
              <a:buClr>
                <a:srgbClr val="FFFF00"/>
              </a:buClr>
            </a:pPr>
            <a:r>
              <a:rPr lang="en-US" sz="2400" b="1" dirty="0">
                <a:latin typeface="Calibri" pitchFamily="34" charset="0"/>
              </a:rPr>
              <a:t>Viral Hemorrhagic Fevers   </a:t>
            </a:r>
            <a:endParaRPr lang="en-US" sz="2400" b="1" i="1" dirty="0">
              <a:latin typeface="Calibri" pitchFamily="34" charset="0"/>
            </a:endParaRPr>
          </a:p>
          <a:p>
            <a:pPr>
              <a:buClr>
                <a:srgbClr val="FFFF00"/>
              </a:buClr>
            </a:pPr>
            <a:r>
              <a:rPr lang="en-US" sz="2400" b="1" dirty="0">
                <a:latin typeface="Calibri" pitchFamily="34" charset="0"/>
              </a:rPr>
              <a:t>T-2 Mycotoxins </a:t>
            </a:r>
            <a:endParaRPr lang="en-US" sz="2400" b="1" i="1" dirty="0">
              <a:latin typeface="Calibri" pitchFamily="34" charset="0"/>
            </a:endParaRPr>
          </a:p>
          <a:p>
            <a:pPr>
              <a:buClr>
                <a:srgbClr val="FFFF00"/>
              </a:buClr>
            </a:pPr>
            <a:r>
              <a:rPr lang="en-US" sz="2400" b="1" dirty="0">
                <a:latin typeface="Calibri" pitchFamily="34" charset="0"/>
              </a:rPr>
              <a:t>Botulism </a:t>
            </a:r>
            <a:endParaRPr lang="en-US" sz="2400" b="1" i="1" dirty="0">
              <a:latin typeface="Calibri" pitchFamily="34" charset="0"/>
            </a:endParaRPr>
          </a:p>
          <a:p>
            <a:pPr>
              <a:buClr>
                <a:srgbClr val="FFFF00"/>
              </a:buClr>
            </a:pPr>
            <a:r>
              <a:rPr lang="en-US" sz="2400" b="1" dirty="0">
                <a:latin typeface="Calibri" pitchFamily="34" charset="0"/>
              </a:rPr>
              <a:t>Ricin</a:t>
            </a:r>
          </a:p>
          <a:p>
            <a:pPr>
              <a:buClr>
                <a:srgbClr val="FFFF00"/>
              </a:buClr>
            </a:pPr>
            <a:r>
              <a:rPr lang="en-US" sz="2400" b="1" dirty="0">
                <a:latin typeface="Calibri" pitchFamily="34" charset="0"/>
              </a:rPr>
              <a:t>Staphylococcus Enterotoxin B</a:t>
            </a:r>
          </a:p>
        </p:txBody>
      </p:sp>
      <p:sp>
        <p:nvSpPr>
          <p:cNvPr id="21509" name="Rectangle 5"/>
          <p:cNvSpPr>
            <a:spLocks noChangeArrowheads="1"/>
          </p:cNvSpPr>
          <p:nvPr/>
        </p:nvSpPr>
        <p:spPr bwMode="auto">
          <a:xfrm>
            <a:off x="762000" y="1752600"/>
            <a:ext cx="3962400" cy="4343400"/>
          </a:xfrm>
          <a:prstGeom prst="rect">
            <a:avLst/>
          </a:prstGeom>
          <a:noFill/>
          <a:ln w="9525">
            <a:noFill/>
            <a:miter lim="800000"/>
            <a:headEnd/>
            <a:tailEnd/>
          </a:ln>
        </p:spPr>
        <p:txBody>
          <a:bodyPr/>
          <a:lstStyle/>
          <a:p>
            <a:pPr eaLnBrk="0" hangingPunct="0">
              <a:lnSpc>
                <a:spcPct val="90000"/>
              </a:lnSpc>
              <a:buClr>
                <a:srgbClr val="FFFF00"/>
              </a:buClr>
            </a:pPr>
            <a:endParaRPr lang="en-US" sz="2000" i="1" dirty="0"/>
          </a:p>
        </p:txBody>
      </p:sp>
      <p:graphicFrame>
        <p:nvGraphicFramePr>
          <p:cNvPr id="21510" name="Object 6"/>
          <p:cNvGraphicFramePr>
            <a:graphicFrameLocks/>
          </p:cNvGraphicFramePr>
          <p:nvPr/>
        </p:nvGraphicFramePr>
        <p:xfrm>
          <a:off x="609600" y="457200"/>
          <a:ext cx="1295400" cy="1219200"/>
        </p:xfrm>
        <a:graphic>
          <a:graphicData uri="http://schemas.openxmlformats.org/presentationml/2006/ole">
            <p:oleObj spid="_x0000_s124930" name="CorelDRAW" r:id="rId4" imgW="2590560" imgH="2590560" progId="">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3"/>
          <p:cNvSpPr>
            <a:spLocks noGrp="1" noChangeArrowheads="1"/>
          </p:cNvSpPr>
          <p:nvPr>
            <p:ph type="title"/>
          </p:nvPr>
        </p:nvSpPr>
        <p:spPr/>
        <p:txBody>
          <a:bodyPr/>
          <a:lstStyle/>
          <a:p>
            <a:r>
              <a:rPr lang="en-US" dirty="0" smtClean="0">
                <a:latin typeface="Calibri" pitchFamily="34" charset="0"/>
              </a:rPr>
              <a:t>CBRN Agents Definitions: R &amp; N</a:t>
            </a:r>
          </a:p>
        </p:txBody>
      </p:sp>
      <p:sp>
        <p:nvSpPr>
          <p:cNvPr id="20482" name="Rectangle 2"/>
          <p:cNvSpPr>
            <a:spLocks noGrp="1" noChangeArrowheads="1"/>
          </p:cNvSpPr>
          <p:nvPr>
            <p:ph idx="1"/>
          </p:nvPr>
        </p:nvSpPr>
        <p:spPr>
          <a:xfrm>
            <a:off x="1371600" y="1371600"/>
            <a:ext cx="7226300" cy="5029200"/>
          </a:xfrm>
        </p:spPr>
        <p:txBody>
          <a:bodyPr/>
          <a:lstStyle/>
          <a:p>
            <a:pPr>
              <a:tabLst>
                <a:tab pos="514350" algn="l"/>
              </a:tabLst>
            </a:pPr>
            <a:r>
              <a:rPr lang="en-US" b="1" dirty="0" smtClean="0">
                <a:latin typeface="Calibri" pitchFamily="34" charset="0"/>
              </a:rPr>
              <a:t>Radiological (particulates)</a:t>
            </a:r>
          </a:p>
          <a:p>
            <a:pPr marL="631825" lvl="1" indent="-231775">
              <a:tabLst>
                <a:tab pos="514350" algn="l"/>
              </a:tabLst>
            </a:pPr>
            <a:r>
              <a:rPr lang="en-US" dirty="0" smtClean="0">
                <a:latin typeface="Calibri" pitchFamily="34" charset="0"/>
              </a:rPr>
              <a:t>Particulates carrying radiation dispersed by a radiological dispersive device (RDD) or “dirty bomb” IED</a:t>
            </a:r>
          </a:p>
          <a:p>
            <a:pPr marL="631825" lvl="1" indent="-231775">
              <a:buNone/>
              <a:tabLst>
                <a:tab pos="514350" algn="l"/>
              </a:tabLst>
            </a:pPr>
            <a:endParaRPr lang="en-US" b="1" dirty="0" smtClean="0">
              <a:latin typeface="Calibri" pitchFamily="34" charset="0"/>
            </a:endParaRPr>
          </a:p>
          <a:p>
            <a:pPr>
              <a:tabLst>
                <a:tab pos="514350" algn="l"/>
              </a:tabLst>
            </a:pPr>
            <a:r>
              <a:rPr lang="en-US" b="1" dirty="0" smtClean="0">
                <a:latin typeface="Calibri" pitchFamily="34" charset="0"/>
              </a:rPr>
              <a:t>Nuclear (particulates)</a:t>
            </a:r>
          </a:p>
          <a:p>
            <a:pPr marL="631825" lvl="1" indent="-231775">
              <a:tabLst>
                <a:tab pos="514350" algn="l"/>
              </a:tabLst>
            </a:pPr>
            <a:r>
              <a:rPr lang="en-US" dirty="0" smtClean="0">
                <a:latin typeface="Calibri" pitchFamily="34" charset="0"/>
              </a:rPr>
              <a:t>Particulates carrying radiation dispersed from a detonation involving nuclear fuel, a nuclear weapon, or a weapon’s component</a:t>
            </a:r>
          </a:p>
        </p:txBody>
      </p:sp>
      <p:pic>
        <p:nvPicPr>
          <p:cNvPr id="20484" name="Picture 4" descr="symbol radiation"/>
          <p:cNvPicPr>
            <a:picLocks noChangeAspect="1" noChangeArrowheads="1"/>
          </p:cNvPicPr>
          <p:nvPr/>
        </p:nvPicPr>
        <p:blipFill>
          <a:blip r:embed="rId3" cstate="print"/>
          <a:srcRect/>
          <a:stretch>
            <a:fillRect/>
          </a:stretch>
        </p:blipFill>
        <p:spPr bwMode="auto">
          <a:xfrm>
            <a:off x="990600" y="1981200"/>
            <a:ext cx="704850" cy="657225"/>
          </a:xfrm>
          <a:prstGeom prst="rect">
            <a:avLst/>
          </a:prstGeom>
          <a:noFill/>
          <a:ln w="9525">
            <a:noFill/>
            <a:miter lim="800000"/>
            <a:headEnd/>
            <a:tailEnd/>
          </a:ln>
        </p:spPr>
      </p:pic>
      <p:pic>
        <p:nvPicPr>
          <p:cNvPr id="20485" name="Picture 5" descr="&quot; &quot;"/>
          <p:cNvPicPr>
            <a:picLocks noChangeAspect="1" noChangeArrowheads="1"/>
          </p:cNvPicPr>
          <p:nvPr/>
        </p:nvPicPr>
        <p:blipFill>
          <a:blip r:embed="rId4" cstate="print"/>
          <a:srcRect/>
          <a:stretch>
            <a:fillRect/>
          </a:stretch>
        </p:blipFill>
        <p:spPr bwMode="auto">
          <a:xfrm>
            <a:off x="990600" y="4343400"/>
            <a:ext cx="704850" cy="6683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752600" y="381000"/>
            <a:ext cx="7010400" cy="1143000"/>
          </a:xfrm>
        </p:spPr>
        <p:txBody>
          <a:bodyPr>
            <a:normAutofit fontScale="90000"/>
          </a:bodyPr>
          <a:lstStyle/>
          <a:p>
            <a:r>
              <a:rPr lang="en-US" sz="3600" dirty="0">
                <a:effectLst>
                  <a:outerShdw blurRad="38100" dist="38100" dir="2700000" algn="tl">
                    <a:srgbClr val="000000"/>
                  </a:outerShdw>
                </a:effectLst>
                <a:latin typeface="Calibri" pitchFamily="34" charset="0"/>
              </a:rPr>
              <a:t>Particulate Radiological\Nuclear Agents </a:t>
            </a:r>
            <a:br>
              <a:rPr lang="en-US" sz="3600" dirty="0">
                <a:effectLst>
                  <a:outerShdw blurRad="38100" dist="38100" dir="2700000" algn="tl">
                    <a:srgbClr val="000000"/>
                  </a:outerShdw>
                </a:effectLst>
                <a:latin typeface="Calibri" pitchFamily="34" charset="0"/>
              </a:rPr>
            </a:br>
            <a:r>
              <a:rPr lang="en-US" sz="2400" dirty="0">
                <a:effectLst>
                  <a:outerShdw blurRad="38100" dist="38100" dir="2700000" algn="tl">
                    <a:srgbClr val="000000"/>
                  </a:outerShdw>
                </a:effectLst>
                <a:latin typeface="Calibri" pitchFamily="34" charset="0"/>
              </a:rPr>
              <a:t>(USAMRIID and/or DOE Lists)</a:t>
            </a:r>
          </a:p>
        </p:txBody>
      </p:sp>
      <p:sp>
        <p:nvSpPr>
          <p:cNvPr id="24579" name="Rectangle 3"/>
          <p:cNvSpPr>
            <a:spLocks noGrp="1" noChangeArrowheads="1"/>
          </p:cNvSpPr>
          <p:nvPr>
            <p:ph sz="half" idx="1"/>
          </p:nvPr>
        </p:nvSpPr>
        <p:spPr>
          <a:xfrm>
            <a:off x="1169988" y="1946275"/>
            <a:ext cx="3810000" cy="3768725"/>
          </a:xfrm>
        </p:spPr>
        <p:txBody>
          <a:bodyPr/>
          <a:lstStyle/>
          <a:p>
            <a:pPr>
              <a:buClr>
                <a:srgbClr val="FFFF00"/>
              </a:buClr>
            </a:pPr>
            <a:r>
              <a:rPr lang="en-US" sz="2400" b="1" dirty="0">
                <a:latin typeface="Calibri" pitchFamily="34" charset="0"/>
              </a:rPr>
              <a:t>Hydrogen 3</a:t>
            </a:r>
          </a:p>
          <a:p>
            <a:pPr>
              <a:buClr>
                <a:srgbClr val="FFFF00"/>
              </a:buClr>
            </a:pPr>
            <a:r>
              <a:rPr lang="en-US" sz="2400" b="1" dirty="0">
                <a:latin typeface="Calibri" pitchFamily="34" charset="0"/>
              </a:rPr>
              <a:t>Carbon 14 </a:t>
            </a:r>
          </a:p>
          <a:p>
            <a:pPr>
              <a:buClr>
                <a:srgbClr val="FFFF00"/>
              </a:buClr>
            </a:pPr>
            <a:r>
              <a:rPr lang="en-US" sz="2400" b="1" dirty="0">
                <a:latin typeface="Calibri" pitchFamily="34" charset="0"/>
              </a:rPr>
              <a:t>Phosphorous 32 </a:t>
            </a:r>
          </a:p>
          <a:p>
            <a:pPr>
              <a:buClr>
                <a:srgbClr val="FFFF00"/>
              </a:buClr>
            </a:pPr>
            <a:r>
              <a:rPr lang="en-US" sz="2400" b="1" dirty="0">
                <a:latin typeface="Calibri" pitchFamily="34" charset="0"/>
              </a:rPr>
              <a:t>Cobalt 60 </a:t>
            </a:r>
          </a:p>
          <a:p>
            <a:pPr>
              <a:buClr>
                <a:srgbClr val="FFFF00"/>
              </a:buClr>
            </a:pPr>
            <a:r>
              <a:rPr lang="en-US" sz="2400" b="1" dirty="0">
                <a:latin typeface="Calibri" pitchFamily="34" charset="0"/>
              </a:rPr>
              <a:t>Nickel 63 </a:t>
            </a:r>
          </a:p>
          <a:p>
            <a:pPr>
              <a:buClr>
                <a:srgbClr val="FFFF00"/>
              </a:buClr>
            </a:pPr>
            <a:r>
              <a:rPr lang="en-US" sz="2400" b="1" dirty="0">
                <a:latin typeface="Calibri" pitchFamily="34" charset="0"/>
              </a:rPr>
              <a:t>Strontium 90</a:t>
            </a:r>
          </a:p>
          <a:p>
            <a:pPr>
              <a:buClr>
                <a:srgbClr val="FFFF00"/>
              </a:buClr>
            </a:pPr>
            <a:r>
              <a:rPr lang="en-US" sz="2400" b="1" dirty="0">
                <a:latin typeface="Calibri" pitchFamily="34" charset="0"/>
              </a:rPr>
              <a:t>Technetium 99m</a:t>
            </a:r>
          </a:p>
          <a:p>
            <a:pPr>
              <a:buClr>
                <a:srgbClr val="FFFF00"/>
              </a:buClr>
            </a:pPr>
            <a:r>
              <a:rPr lang="en-US" sz="2400" b="1" dirty="0">
                <a:latin typeface="Calibri" pitchFamily="34" charset="0"/>
              </a:rPr>
              <a:t>Iodine 131</a:t>
            </a:r>
          </a:p>
        </p:txBody>
      </p:sp>
      <p:sp>
        <p:nvSpPr>
          <p:cNvPr id="24580" name="Rectangle 4"/>
          <p:cNvSpPr>
            <a:spLocks noGrp="1" noChangeArrowheads="1"/>
          </p:cNvSpPr>
          <p:nvPr>
            <p:ph sz="half" idx="2"/>
          </p:nvPr>
        </p:nvSpPr>
        <p:spPr>
          <a:xfrm>
            <a:off x="4648200" y="1905000"/>
            <a:ext cx="3810000" cy="3657600"/>
          </a:xfrm>
        </p:spPr>
        <p:txBody>
          <a:bodyPr/>
          <a:lstStyle/>
          <a:p>
            <a:pPr>
              <a:buClr>
                <a:srgbClr val="FFFF00"/>
              </a:buClr>
            </a:pPr>
            <a:r>
              <a:rPr lang="en-US" sz="2400" b="1" dirty="0">
                <a:latin typeface="Calibri" pitchFamily="34" charset="0"/>
              </a:rPr>
              <a:t>Cesium 137</a:t>
            </a:r>
          </a:p>
          <a:p>
            <a:pPr>
              <a:buClr>
                <a:srgbClr val="FFFF00"/>
              </a:buClr>
            </a:pPr>
            <a:r>
              <a:rPr lang="en-US" sz="2400" b="1" dirty="0">
                <a:latin typeface="Calibri" pitchFamily="34" charset="0"/>
              </a:rPr>
              <a:t>Promethium 147</a:t>
            </a:r>
          </a:p>
          <a:p>
            <a:pPr>
              <a:buClr>
                <a:srgbClr val="FFFF00"/>
              </a:buClr>
            </a:pPr>
            <a:r>
              <a:rPr lang="en-US" sz="2400" b="1" dirty="0">
                <a:latin typeface="Calibri" pitchFamily="34" charset="0"/>
              </a:rPr>
              <a:t>Thallium 204</a:t>
            </a:r>
          </a:p>
          <a:p>
            <a:pPr>
              <a:buClr>
                <a:srgbClr val="FFFF00"/>
              </a:buClr>
            </a:pPr>
            <a:r>
              <a:rPr lang="en-US" sz="2400" b="1" dirty="0">
                <a:latin typeface="Calibri" pitchFamily="34" charset="0"/>
              </a:rPr>
              <a:t>Radium 226   </a:t>
            </a:r>
            <a:endParaRPr lang="en-US" sz="2400" b="1" i="1" dirty="0">
              <a:latin typeface="Calibri" pitchFamily="34" charset="0"/>
            </a:endParaRPr>
          </a:p>
          <a:p>
            <a:pPr>
              <a:buClr>
                <a:srgbClr val="FFFF00"/>
              </a:buClr>
            </a:pPr>
            <a:r>
              <a:rPr lang="en-US" sz="2400" b="1" dirty="0">
                <a:latin typeface="Calibri" pitchFamily="34" charset="0"/>
              </a:rPr>
              <a:t>Thorium 232 </a:t>
            </a:r>
            <a:endParaRPr lang="en-US" sz="2400" b="1" i="1" dirty="0">
              <a:latin typeface="Calibri" pitchFamily="34" charset="0"/>
            </a:endParaRPr>
          </a:p>
          <a:p>
            <a:pPr>
              <a:lnSpc>
                <a:spcPct val="90000"/>
              </a:lnSpc>
              <a:buClr>
                <a:srgbClr val="FFFF00"/>
              </a:buClr>
            </a:pPr>
            <a:r>
              <a:rPr lang="en-US" sz="2400" b="1" dirty="0">
                <a:latin typeface="Calibri" pitchFamily="34" charset="0"/>
              </a:rPr>
              <a:t>Uranium 235 &amp; 238</a:t>
            </a:r>
          </a:p>
          <a:p>
            <a:pPr>
              <a:buClr>
                <a:srgbClr val="FFFF00"/>
              </a:buClr>
            </a:pPr>
            <a:r>
              <a:rPr lang="en-US" sz="2400" b="1" dirty="0">
                <a:latin typeface="Calibri" pitchFamily="34" charset="0"/>
              </a:rPr>
              <a:t>Plutonium 239 </a:t>
            </a:r>
            <a:endParaRPr lang="en-US" sz="2400" b="1" i="1" dirty="0">
              <a:latin typeface="Calibri" pitchFamily="34" charset="0"/>
            </a:endParaRPr>
          </a:p>
          <a:p>
            <a:pPr>
              <a:buClr>
                <a:srgbClr val="FFFF00"/>
              </a:buClr>
            </a:pPr>
            <a:r>
              <a:rPr lang="en-US" sz="2400" b="1" dirty="0">
                <a:latin typeface="Calibri" pitchFamily="34" charset="0"/>
              </a:rPr>
              <a:t>Americium 241</a:t>
            </a:r>
          </a:p>
        </p:txBody>
      </p:sp>
      <p:sp>
        <p:nvSpPr>
          <p:cNvPr id="24581" name="Rectangle 5"/>
          <p:cNvSpPr>
            <a:spLocks noChangeArrowheads="1"/>
          </p:cNvSpPr>
          <p:nvPr/>
        </p:nvSpPr>
        <p:spPr bwMode="auto">
          <a:xfrm>
            <a:off x="762000" y="1752600"/>
            <a:ext cx="3962400" cy="4343400"/>
          </a:xfrm>
          <a:prstGeom prst="rect">
            <a:avLst/>
          </a:prstGeom>
          <a:noFill/>
          <a:ln w="9525">
            <a:noFill/>
            <a:miter lim="800000"/>
            <a:headEnd/>
            <a:tailEnd/>
          </a:ln>
        </p:spPr>
        <p:txBody>
          <a:bodyPr/>
          <a:lstStyle/>
          <a:p>
            <a:pPr eaLnBrk="0" hangingPunct="0">
              <a:lnSpc>
                <a:spcPct val="90000"/>
              </a:lnSpc>
              <a:buClr>
                <a:srgbClr val="FFFF00"/>
              </a:buClr>
            </a:pPr>
            <a:endParaRPr lang="en-US" sz="2000" i="1" dirty="0"/>
          </a:p>
        </p:txBody>
      </p:sp>
      <p:graphicFrame>
        <p:nvGraphicFramePr>
          <p:cNvPr id="24582" name="Object 6"/>
          <p:cNvGraphicFramePr>
            <a:graphicFrameLocks/>
          </p:cNvGraphicFramePr>
          <p:nvPr/>
        </p:nvGraphicFramePr>
        <p:xfrm>
          <a:off x="609600" y="381000"/>
          <a:ext cx="1295400" cy="1219200"/>
        </p:xfrm>
        <a:graphic>
          <a:graphicData uri="http://schemas.openxmlformats.org/presentationml/2006/ole">
            <p:oleObj spid="_x0000_s125954" name="CorelDRAW" r:id="rId4" imgW="2079360" imgH="2079360" progId="">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92"/>
          <p:cNvSpPr txBox="1">
            <a:spLocks noChangeArrowheads="1"/>
          </p:cNvSpPr>
          <p:nvPr/>
        </p:nvSpPr>
        <p:spPr bwMode="auto">
          <a:xfrm>
            <a:off x="798513" y="6116638"/>
            <a:ext cx="3400425" cy="246062"/>
          </a:xfrm>
          <a:prstGeom prst="rect">
            <a:avLst/>
          </a:prstGeom>
          <a:noFill/>
          <a:ln w="9525">
            <a:noFill/>
            <a:miter lim="800000"/>
            <a:headEnd/>
            <a:tailEnd/>
          </a:ln>
        </p:spPr>
        <p:txBody>
          <a:bodyPr wrap="none">
            <a:spAutoFit/>
          </a:bodyPr>
          <a:lstStyle/>
          <a:p>
            <a:r>
              <a:rPr lang="en-US" sz="1000" dirty="0">
                <a:solidFill>
                  <a:schemeClr val="bg1"/>
                </a:solidFill>
              </a:rPr>
              <a:t>Adapted from IOM, 2008, DHS, 2008, and RAND, 2009</a:t>
            </a:r>
          </a:p>
        </p:txBody>
      </p:sp>
      <p:sp>
        <p:nvSpPr>
          <p:cNvPr id="34" name="Title 33"/>
          <p:cNvSpPr>
            <a:spLocks noGrp="1"/>
          </p:cNvSpPr>
          <p:nvPr>
            <p:ph type="title"/>
          </p:nvPr>
        </p:nvSpPr>
        <p:spPr/>
        <p:txBody>
          <a:bodyPr/>
          <a:lstStyle/>
          <a:p>
            <a:r>
              <a:rPr lang="en-US" sz="4000" b="1" i="0" dirty="0" smtClean="0">
                <a:effectLst>
                  <a:outerShdw blurRad="38100" dist="38100" dir="2700000" algn="tl">
                    <a:srgbClr val="000000">
                      <a:alpha val="43137"/>
                    </a:srgbClr>
                  </a:outerShdw>
                </a:effectLst>
                <a:latin typeface="Calibri" pitchFamily="34" charset="0"/>
              </a:rPr>
              <a:t>Roles for Responders</a:t>
            </a:r>
          </a:p>
        </p:txBody>
      </p:sp>
      <p:sp>
        <p:nvSpPr>
          <p:cNvPr id="4101" name="Content Placeholder 5"/>
          <p:cNvSpPr>
            <a:spLocks noGrp="1"/>
          </p:cNvSpPr>
          <p:nvPr>
            <p:ph sz="half" idx="1"/>
          </p:nvPr>
        </p:nvSpPr>
        <p:spPr/>
        <p:txBody>
          <a:bodyPr>
            <a:normAutofit lnSpcReduction="10000"/>
          </a:bodyPr>
          <a:lstStyle/>
          <a:p>
            <a:pPr marL="342900" marR="0" indent="-342900" algn="l" defTabSz="914400" rtl="0" eaLnBrk="1" fontAlgn="auto" latinLnBrk="0" hangingPunct="1">
              <a:lnSpc>
                <a:spcPct val="100000"/>
              </a:lnSpc>
              <a:spcBef>
                <a:spcPts val="100"/>
              </a:spcBef>
              <a:spcAft>
                <a:spcPts val="0"/>
              </a:spcAft>
              <a:buClrTx/>
              <a:buSzTx/>
              <a:buFont typeface="Arial" pitchFamily="34" charset="0"/>
              <a:buNone/>
              <a:tabLst/>
              <a:defRPr/>
            </a:pPr>
            <a:r>
              <a:rPr lang="en-US" b="1" i="1" kern="1200" dirty="0" smtClean="0">
                <a:solidFill>
                  <a:schemeClr val="tx1"/>
                </a:solidFill>
                <a:latin typeface="Garamond"/>
                <a:ea typeface="+mn-ea"/>
                <a:cs typeface="+mn-cs"/>
              </a:rPr>
              <a:t>Pre-event</a:t>
            </a:r>
          </a:p>
          <a:p>
            <a:pPr>
              <a:lnSpc>
                <a:spcPct val="100000"/>
              </a:lnSpc>
              <a:spcBef>
                <a:spcPts val="100"/>
              </a:spcBef>
            </a:pPr>
            <a:r>
              <a:rPr lang="en-US" sz="1600" b="1" dirty="0" err="1" smtClean="0">
                <a:latin typeface="Calibri" pitchFamily="34" charset="0"/>
              </a:rPr>
              <a:t>dentify</a:t>
            </a:r>
            <a:r>
              <a:rPr lang="en-US" sz="1600" b="1" dirty="0" smtClean="0">
                <a:latin typeface="Calibri" pitchFamily="34" charset="0"/>
              </a:rPr>
              <a:t> pre-existing radiation sources/baseline</a:t>
            </a:r>
            <a:endParaRPr lang="en-US" sz="1600" dirty="0" smtClean="0">
              <a:latin typeface="Calibri" pitchFamily="34" charset="0"/>
            </a:endParaRPr>
          </a:p>
          <a:p>
            <a:pPr>
              <a:lnSpc>
                <a:spcPct val="100000"/>
              </a:lnSpc>
              <a:spcBef>
                <a:spcPts val="100"/>
              </a:spcBef>
            </a:pPr>
            <a:r>
              <a:rPr lang="en-US" sz="1600" b="1" dirty="0" smtClean="0">
                <a:latin typeface="Calibri" pitchFamily="34" charset="0"/>
              </a:rPr>
              <a:t>Conduct training and exercises </a:t>
            </a:r>
            <a:endParaRPr lang="en-US" sz="1600" dirty="0" smtClean="0">
              <a:latin typeface="Calibri" pitchFamily="34" charset="0"/>
            </a:endParaRPr>
          </a:p>
          <a:p>
            <a:pPr>
              <a:lnSpc>
                <a:spcPct val="100000"/>
              </a:lnSpc>
              <a:spcBef>
                <a:spcPts val="100"/>
              </a:spcBef>
            </a:pPr>
            <a:r>
              <a:rPr lang="en-US" sz="1600" b="1" dirty="0" smtClean="0">
                <a:latin typeface="Calibri" pitchFamily="34" charset="0"/>
              </a:rPr>
              <a:t>Coordinate with response partners</a:t>
            </a:r>
          </a:p>
          <a:p>
            <a:pPr>
              <a:lnSpc>
                <a:spcPct val="100000"/>
              </a:lnSpc>
              <a:buNone/>
            </a:pPr>
            <a:endParaRPr lang="en-US" sz="1600" b="1" dirty="0" smtClean="0">
              <a:latin typeface="Calibri" pitchFamily="34" charset="0"/>
            </a:endParaRPr>
          </a:p>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800" b="1" i="1" kern="1200" dirty="0" smtClean="0">
                <a:solidFill>
                  <a:schemeClr val="tx1"/>
                </a:solidFill>
                <a:latin typeface="+mn-lt"/>
                <a:ea typeface="+mn-ea"/>
                <a:cs typeface="+mn-cs"/>
              </a:rPr>
              <a:t>Early-phase</a:t>
            </a:r>
          </a:p>
          <a:p>
            <a:pPr>
              <a:lnSpc>
                <a:spcPct val="100000"/>
              </a:lnSpc>
            </a:pPr>
            <a:r>
              <a:rPr lang="en-US" sz="1600" b="1" dirty="0" smtClean="0">
                <a:latin typeface="Calibri" pitchFamily="34" charset="0"/>
              </a:rPr>
              <a:t>Monitor indicators of a release </a:t>
            </a:r>
            <a:endParaRPr lang="en-US" sz="1600" dirty="0" smtClean="0">
              <a:latin typeface="Calibri" pitchFamily="34" charset="0"/>
            </a:endParaRPr>
          </a:p>
          <a:p>
            <a:pPr>
              <a:lnSpc>
                <a:spcPct val="100000"/>
              </a:lnSpc>
            </a:pPr>
            <a:r>
              <a:rPr lang="en-US" sz="1600" b="1" dirty="0" smtClean="0">
                <a:latin typeface="Calibri" pitchFamily="34" charset="0"/>
              </a:rPr>
              <a:t>Identify likely areas of contamination</a:t>
            </a:r>
          </a:p>
          <a:p>
            <a:pPr>
              <a:lnSpc>
                <a:spcPct val="100000"/>
              </a:lnSpc>
            </a:pPr>
            <a:r>
              <a:rPr lang="en-US" sz="1600" b="1" dirty="0" smtClean="0">
                <a:latin typeface="Calibri" pitchFamily="34" charset="0"/>
              </a:rPr>
              <a:t>Provide public guidance</a:t>
            </a:r>
          </a:p>
          <a:p>
            <a:pPr>
              <a:lnSpc>
                <a:spcPct val="100000"/>
              </a:lnSpc>
              <a:spcBef>
                <a:spcPts val="100"/>
              </a:spcBef>
            </a:pPr>
            <a:r>
              <a:rPr lang="en-US" sz="1600" b="1" dirty="0" smtClean="0">
                <a:latin typeface="Calibri" pitchFamily="34" charset="0"/>
              </a:rPr>
              <a:t> Identify agent and characterize contaminated area</a:t>
            </a:r>
            <a:endParaRPr lang="en-US" sz="1600" dirty="0" smtClean="0">
              <a:latin typeface="Calibri" pitchFamily="34" charset="0"/>
            </a:endParaRPr>
          </a:p>
          <a:p>
            <a:pPr>
              <a:lnSpc>
                <a:spcPct val="100000"/>
              </a:lnSpc>
              <a:spcBef>
                <a:spcPts val="100"/>
              </a:spcBef>
            </a:pPr>
            <a:r>
              <a:rPr lang="en-US" sz="1600" b="1" dirty="0" smtClean="0">
                <a:latin typeface="Calibri" pitchFamily="34" charset="0"/>
              </a:rPr>
              <a:t>Assess victim decontamination and medical needs</a:t>
            </a:r>
            <a:endParaRPr lang="en-US" sz="1600" dirty="0" smtClean="0">
              <a:latin typeface="Calibri" pitchFamily="34" charset="0"/>
            </a:endParaRPr>
          </a:p>
          <a:p>
            <a:pPr>
              <a:lnSpc>
                <a:spcPct val="100000"/>
              </a:lnSpc>
              <a:spcBef>
                <a:spcPts val="100"/>
              </a:spcBef>
            </a:pPr>
            <a:r>
              <a:rPr lang="en-US" sz="1600" b="1" dirty="0" smtClean="0">
                <a:latin typeface="Calibri" pitchFamily="34" charset="0"/>
              </a:rPr>
              <a:t>Ensure critical Infrastructure safety</a:t>
            </a:r>
            <a:endParaRPr lang="en-US" sz="1600" dirty="0" smtClean="0">
              <a:latin typeface="Calibri" pitchFamily="34" charset="0"/>
            </a:endParaRPr>
          </a:p>
          <a:p>
            <a:pPr>
              <a:lnSpc>
                <a:spcPct val="100000"/>
              </a:lnSpc>
              <a:spcBef>
                <a:spcPts val="100"/>
              </a:spcBef>
            </a:pPr>
            <a:r>
              <a:rPr lang="en-US" sz="1600" b="1" dirty="0" smtClean="0">
                <a:latin typeface="Calibri" pitchFamily="34" charset="0"/>
              </a:rPr>
              <a:t>Monitor responder exposures and health </a:t>
            </a:r>
            <a:endParaRPr lang="en-US" sz="1600" dirty="0" smtClean="0">
              <a:latin typeface="Calibri" pitchFamily="34" charset="0"/>
            </a:endParaRPr>
          </a:p>
          <a:p>
            <a:pPr>
              <a:lnSpc>
                <a:spcPct val="100000"/>
              </a:lnSpc>
              <a:spcBef>
                <a:spcPts val="100"/>
              </a:spcBef>
            </a:pPr>
            <a:endParaRPr lang="en-US" sz="2400" b="1" dirty="0" smtClean="0"/>
          </a:p>
          <a:p>
            <a:pPr>
              <a:buNone/>
            </a:pPr>
            <a:endParaRPr lang="en-US" sz="2000" b="1" dirty="0" smtClean="0"/>
          </a:p>
        </p:txBody>
      </p:sp>
      <p:sp>
        <p:nvSpPr>
          <p:cNvPr id="42" name="Content Placeholder 41"/>
          <p:cNvSpPr>
            <a:spLocks noGrp="1"/>
          </p:cNvSpPr>
          <p:nvPr>
            <p:ph sz="half" idx="2"/>
          </p:nvPr>
        </p:nvSpPr>
        <p:spPr/>
        <p:txBody>
          <a:bodyPr>
            <a:normAutofit lnSpcReduction="10000"/>
          </a:bodyPr>
          <a:lstStyle/>
          <a:p>
            <a:pPr marL="0" indent="0">
              <a:buNone/>
            </a:pPr>
            <a:r>
              <a:rPr lang="en-US" b="1" dirty="0" smtClean="0"/>
              <a:t>Intermediate-phase</a:t>
            </a:r>
          </a:p>
          <a:p>
            <a:pPr>
              <a:spcBef>
                <a:spcPts val="100"/>
              </a:spcBef>
              <a:buClr>
                <a:srgbClr val="FFFF00"/>
              </a:buClr>
              <a:buFont typeface="Wingdings" pitchFamily="2" charset="2"/>
              <a:buChar char="§"/>
            </a:pPr>
            <a:r>
              <a:rPr lang="en-US" sz="1700" b="1" i="0" dirty="0" smtClean="0">
                <a:effectLst>
                  <a:outerShdw blurRad="38100" dist="38100" dir="2700000" algn="tl">
                    <a:srgbClr val="000000">
                      <a:alpha val="43137"/>
                    </a:srgbClr>
                  </a:outerShdw>
                </a:effectLst>
                <a:latin typeface="Calibri" pitchFamily="34" charset="0"/>
              </a:rPr>
              <a:t> Conduct epidemiologic investigation </a:t>
            </a:r>
          </a:p>
          <a:p>
            <a:pPr>
              <a:spcBef>
                <a:spcPts val="100"/>
              </a:spcBef>
              <a:buClr>
                <a:srgbClr val="FFFF00"/>
              </a:buClr>
              <a:buFont typeface="Wingdings" pitchFamily="2" charset="2"/>
              <a:buChar char="§"/>
            </a:pPr>
            <a:r>
              <a:rPr lang="en-US" sz="1700" b="1" i="0" dirty="0" smtClean="0">
                <a:effectLst>
                  <a:outerShdw blurRad="38100" dist="38100" dir="2700000" algn="tl">
                    <a:srgbClr val="000000">
                      <a:alpha val="43137"/>
                    </a:srgbClr>
                  </a:outerShdw>
                </a:effectLst>
                <a:latin typeface="Calibri" pitchFamily="34" charset="0"/>
              </a:rPr>
              <a:t>    Provide emergency laboratory support</a:t>
            </a:r>
          </a:p>
          <a:p>
            <a:pPr>
              <a:spcBef>
                <a:spcPts val="100"/>
              </a:spcBef>
              <a:buClr>
                <a:srgbClr val="FFFF00"/>
              </a:buClr>
              <a:buFont typeface="Wingdings" pitchFamily="2" charset="2"/>
              <a:buChar char="§"/>
            </a:pPr>
            <a:r>
              <a:rPr lang="en-US" sz="1700" b="1" i="0" dirty="0" smtClean="0">
                <a:effectLst>
                  <a:outerShdw blurRad="38100" dist="38100" dir="2700000" algn="tl">
                    <a:srgbClr val="000000">
                      <a:alpha val="43137"/>
                    </a:srgbClr>
                  </a:outerShdw>
                </a:effectLst>
                <a:latin typeface="Calibri" pitchFamily="34" charset="0"/>
              </a:rPr>
              <a:t>    Establish victim registry</a:t>
            </a:r>
          </a:p>
          <a:p>
            <a:pPr>
              <a:spcBef>
                <a:spcPts val="100"/>
              </a:spcBef>
              <a:buClr>
                <a:srgbClr val="FFFF00"/>
              </a:buClr>
              <a:buFont typeface="Wingdings" pitchFamily="2" charset="2"/>
              <a:buChar char="§"/>
            </a:pPr>
            <a:r>
              <a:rPr lang="en-US" sz="1700" b="1" i="0" dirty="0" smtClean="0">
                <a:effectLst>
                  <a:outerShdw blurRad="38100" dist="38100" dir="2700000" algn="tl">
                    <a:srgbClr val="000000">
                      <a:alpha val="43137"/>
                    </a:srgbClr>
                  </a:outerShdw>
                </a:effectLst>
                <a:latin typeface="Calibri" pitchFamily="34" charset="0"/>
              </a:rPr>
              <a:t>    Monitor shelter and mass care conditions</a:t>
            </a:r>
          </a:p>
          <a:p>
            <a:pPr>
              <a:spcBef>
                <a:spcPts val="100"/>
              </a:spcBef>
              <a:buClr>
                <a:srgbClr val="FFFF00"/>
              </a:buClr>
              <a:buFont typeface="Wingdings" pitchFamily="2" charset="2"/>
              <a:buChar char="§"/>
            </a:pPr>
            <a:r>
              <a:rPr lang="en-US" sz="1700" b="1" i="0" dirty="0" smtClean="0">
                <a:effectLst>
                  <a:outerShdw blurRad="38100" dist="38100" dir="2700000" algn="tl">
                    <a:srgbClr val="000000">
                      <a:alpha val="43137"/>
                    </a:srgbClr>
                  </a:outerShdw>
                </a:effectLst>
                <a:latin typeface="Calibri" pitchFamily="34" charset="0"/>
              </a:rPr>
              <a:t>    Ensure food and water safety</a:t>
            </a:r>
          </a:p>
          <a:p>
            <a:pPr lvl="0">
              <a:spcBef>
                <a:spcPts val="100"/>
              </a:spcBef>
              <a:buClr>
                <a:srgbClr val="FFFF00"/>
              </a:buClr>
              <a:buFont typeface="Wingdings" pitchFamily="2" charset="2"/>
              <a:buChar char="§"/>
            </a:pPr>
            <a:r>
              <a:rPr lang="en-US" sz="1700" b="1" i="0" dirty="0" smtClean="0">
                <a:effectLst>
                  <a:outerShdw blurRad="38100" dist="38100" dir="2700000" algn="tl">
                    <a:srgbClr val="000000">
                      <a:alpha val="43137"/>
                    </a:srgbClr>
                  </a:outerShdw>
                </a:effectLst>
                <a:latin typeface="Calibri" pitchFamily="34" charset="0"/>
              </a:rPr>
              <a:t>    Ensure animal safety (</a:t>
            </a:r>
            <a:r>
              <a:rPr lang="en-US" sz="1800" b="1" i="0" dirty="0" smtClean="0">
                <a:effectLst>
                  <a:outerShdw blurRad="38100" dist="38100" dir="2700000" algn="tl">
                    <a:srgbClr val="000000">
                      <a:alpha val="43137"/>
                    </a:srgbClr>
                  </a:outerShdw>
                </a:effectLst>
                <a:latin typeface="Calibri" pitchFamily="34" charset="0"/>
              </a:rPr>
              <a:t>Veterinarians)</a:t>
            </a:r>
            <a:r>
              <a:rPr lang="en-US" sz="1800" b="1" dirty="0">
                <a:solidFill>
                  <a:prstClr val="black"/>
                </a:solidFill>
              </a:rPr>
              <a:t> </a:t>
            </a:r>
            <a:endParaRPr lang="en-US" sz="1800" b="1" dirty="0" smtClean="0">
              <a:solidFill>
                <a:prstClr val="black"/>
              </a:solidFill>
            </a:endParaRPr>
          </a:p>
          <a:p>
            <a:pPr lvl="0">
              <a:spcBef>
                <a:spcPts val="100"/>
              </a:spcBef>
              <a:buClr>
                <a:srgbClr val="FFFF00"/>
              </a:buClr>
              <a:buFont typeface="Wingdings" pitchFamily="2" charset="2"/>
              <a:buChar char="§"/>
            </a:pPr>
            <a:endParaRPr lang="en-US" sz="1800" b="1" dirty="0">
              <a:solidFill>
                <a:prstClr val="black"/>
              </a:solidFill>
            </a:endParaRPr>
          </a:p>
          <a:p>
            <a:pPr>
              <a:spcBef>
                <a:spcPts val="100"/>
              </a:spcBef>
              <a:spcAft>
                <a:spcPts val="125"/>
              </a:spcAft>
              <a:buClr>
                <a:srgbClr val="FFFF00"/>
              </a:buClr>
              <a:buNone/>
            </a:pPr>
            <a:r>
              <a:rPr lang="en-US" b="1" dirty="0" smtClean="0">
                <a:solidFill>
                  <a:prstClr val="black"/>
                </a:solidFill>
              </a:rPr>
              <a:t>Late-phase</a:t>
            </a:r>
          </a:p>
          <a:p>
            <a:pPr>
              <a:spcBef>
                <a:spcPts val="100"/>
              </a:spcBef>
              <a:spcAft>
                <a:spcPts val="125"/>
              </a:spcAft>
              <a:buClr>
                <a:srgbClr val="FFFF00"/>
              </a:buClr>
              <a:buFont typeface="Wingdings" pitchFamily="2" charset="2"/>
              <a:buChar char="§"/>
            </a:pPr>
            <a:r>
              <a:rPr lang="en-US" sz="1800" b="1" i="0" dirty="0" smtClean="0">
                <a:effectLst>
                  <a:outerShdw blurRad="38100" dist="38100" dir="2700000" algn="tl">
                    <a:srgbClr val="000000">
                      <a:alpha val="43137"/>
                    </a:srgbClr>
                  </a:outerShdw>
                </a:effectLst>
                <a:latin typeface="Calibri" pitchFamily="34" charset="0"/>
              </a:rPr>
              <a:t>Manage contaminated fatalities</a:t>
            </a:r>
          </a:p>
          <a:p>
            <a:pPr>
              <a:spcBef>
                <a:spcPts val="100"/>
              </a:spcBef>
              <a:spcAft>
                <a:spcPts val="125"/>
              </a:spcAft>
              <a:buClr>
                <a:srgbClr val="FFFF00"/>
              </a:buClr>
              <a:buFont typeface="Wingdings" pitchFamily="2" charset="2"/>
              <a:buChar char="§"/>
            </a:pPr>
            <a:r>
              <a:rPr lang="en-US" sz="1800" b="1" i="0" dirty="0" smtClean="0">
                <a:effectLst>
                  <a:outerShdw blurRad="38100" dist="38100" dir="2700000" algn="tl">
                    <a:srgbClr val="000000">
                      <a:alpha val="43137"/>
                    </a:srgbClr>
                  </a:outerShdw>
                </a:effectLst>
                <a:latin typeface="Calibri" pitchFamily="34" charset="0"/>
              </a:rPr>
              <a:t>Define re-occupancy criteria</a:t>
            </a:r>
          </a:p>
          <a:p>
            <a:pPr>
              <a:spcBef>
                <a:spcPts val="100"/>
              </a:spcBef>
              <a:spcAft>
                <a:spcPts val="125"/>
              </a:spcAft>
              <a:buClr>
                <a:srgbClr val="FFFF00"/>
              </a:buClr>
              <a:buFont typeface="Wingdings" pitchFamily="2" charset="2"/>
              <a:buChar char="§"/>
            </a:pPr>
            <a:r>
              <a:rPr lang="en-US" sz="1800" b="1" i="0" dirty="0" smtClean="0">
                <a:effectLst>
                  <a:outerShdw blurRad="38100" dist="38100" dir="2700000" algn="tl">
                    <a:srgbClr val="000000">
                      <a:alpha val="43137"/>
                    </a:srgbClr>
                  </a:outerShdw>
                </a:effectLst>
                <a:latin typeface="Calibri" pitchFamily="34" charset="0"/>
              </a:rPr>
              <a:t>Decontaminate facilities and resources</a:t>
            </a:r>
          </a:p>
          <a:p>
            <a:pPr lvl="0">
              <a:spcBef>
                <a:spcPts val="100"/>
              </a:spcBef>
              <a:buClr>
                <a:srgbClr val="FFFF00"/>
              </a:buClr>
              <a:buNone/>
            </a:pPr>
            <a:endParaRPr lang="en-US" sz="1800" b="1" dirty="0">
              <a:solidFill>
                <a:prstClr val="black"/>
              </a:solidFill>
            </a:endParaRPr>
          </a:p>
          <a:p>
            <a:pPr>
              <a:spcBef>
                <a:spcPts val="100"/>
              </a:spcBef>
              <a:buClr>
                <a:srgbClr val="FFFF00"/>
              </a:buClr>
              <a:buFont typeface="Wingdings" pitchFamily="2" charset="2"/>
              <a:buChar char="§"/>
            </a:pPr>
            <a:endParaRPr lang="en-US" sz="1800" b="1" dirty="0"/>
          </a:p>
        </p:txBody>
      </p:sp>
      <p:sp>
        <p:nvSpPr>
          <p:cNvPr id="33" name="Rectangle 32"/>
          <p:cNvSpPr/>
          <p:nvPr/>
        </p:nvSpPr>
        <p:spPr>
          <a:xfrm>
            <a:off x="0" y="1447800"/>
            <a:ext cx="4648200" cy="1633781"/>
          </a:xfrm>
          <a:prstGeom prst="rect">
            <a:avLst/>
          </a:prstGeom>
        </p:spPr>
        <p:txBody>
          <a:bodyPr wrap="square">
            <a:spAutoFit/>
          </a:bodyPr>
          <a:lstStyle/>
          <a:p>
            <a:pPr>
              <a:spcBef>
                <a:spcPts val="100"/>
              </a:spcBef>
              <a:buClr>
                <a:srgbClr val="FFFF00"/>
              </a:buClr>
              <a:buFont typeface="Wingdings" pitchFamily="2" charset="2"/>
              <a:buChar char="§"/>
            </a:pPr>
            <a:endParaRPr lang="en-US" sz="1600" b="1" i="0" dirty="0" smtClean="0">
              <a:effectLst>
                <a:outerShdw blurRad="38100" dist="38100" dir="2700000" algn="tl">
                  <a:srgbClr val="000000">
                    <a:alpha val="43137"/>
                  </a:srgbClr>
                </a:outerShdw>
              </a:effectLst>
              <a:latin typeface="Calibri" pitchFamily="34" charset="0"/>
            </a:endParaRPr>
          </a:p>
          <a:p>
            <a:pPr>
              <a:spcBef>
                <a:spcPts val="100"/>
              </a:spcBef>
              <a:buClr>
                <a:srgbClr val="FFFF00"/>
              </a:buClr>
              <a:buFont typeface="Wingdings" pitchFamily="2" charset="2"/>
              <a:buChar char="§"/>
            </a:pPr>
            <a:endParaRPr lang="en-US" sz="1600" b="1" i="0" dirty="0" smtClean="0">
              <a:effectLst>
                <a:outerShdw blurRad="38100" dist="38100" dir="2700000" algn="tl">
                  <a:srgbClr val="000000">
                    <a:alpha val="43137"/>
                  </a:srgbClr>
                </a:outerShdw>
              </a:effectLst>
              <a:latin typeface="Calibri" pitchFamily="34" charset="0"/>
            </a:endParaRPr>
          </a:p>
          <a:p>
            <a:pPr>
              <a:spcBef>
                <a:spcPts val="100"/>
              </a:spcBef>
              <a:buClr>
                <a:srgbClr val="FFFF00"/>
              </a:buClr>
            </a:pPr>
            <a:r>
              <a:rPr lang="en-US" sz="1600" b="1" dirty="0" smtClean="0">
                <a:solidFill>
                  <a:schemeClr val="bg2"/>
                </a:solidFill>
                <a:effectLst>
                  <a:outerShdw blurRad="38100" dist="38100" dir="2700000" algn="tl">
                    <a:srgbClr val="000000">
                      <a:alpha val="43137"/>
                    </a:srgbClr>
                  </a:outerShdw>
                </a:effectLst>
                <a:latin typeface="Calibri" pitchFamily="34" charset="0"/>
              </a:rPr>
              <a:t>      </a:t>
            </a:r>
            <a:endParaRPr lang="en-US" sz="1600" b="1" i="0" dirty="0" smtClean="0">
              <a:effectLst>
                <a:outerShdw blurRad="38100" dist="38100" dir="2700000" algn="tl">
                  <a:srgbClr val="000000">
                    <a:alpha val="43137"/>
                  </a:srgbClr>
                </a:outerShdw>
              </a:effectLst>
              <a:latin typeface="Calibri" pitchFamily="34" charset="0"/>
            </a:endParaRPr>
          </a:p>
          <a:p>
            <a:pPr>
              <a:spcBef>
                <a:spcPts val="100"/>
              </a:spcBef>
              <a:buClr>
                <a:srgbClr val="FFFF00"/>
              </a:buClr>
              <a:buFont typeface="Wingdings" pitchFamily="2" charset="2"/>
              <a:buChar char="§"/>
            </a:pPr>
            <a:endParaRPr lang="en-US" sz="1600" b="1" i="0" dirty="0" smtClean="0">
              <a:effectLst>
                <a:outerShdw blurRad="38100" dist="38100" dir="2700000" algn="tl">
                  <a:srgbClr val="000000">
                    <a:alpha val="43137"/>
                  </a:srgbClr>
                </a:outerShdw>
              </a:effectLst>
              <a:latin typeface="Calibri" pitchFamily="34" charset="0"/>
            </a:endParaRPr>
          </a:p>
          <a:p>
            <a:pPr>
              <a:spcBef>
                <a:spcPts val="100"/>
              </a:spcBef>
              <a:buNone/>
            </a:pPr>
            <a:endParaRPr lang="en-US" sz="1600" dirty="0" smtClean="0"/>
          </a:p>
          <a:p>
            <a:pPr>
              <a:spcBef>
                <a:spcPts val="100"/>
              </a:spcBef>
            </a:pPr>
            <a:endParaRPr lang="en-US" sz="1600" dirty="0" smtClean="0"/>
          </a:p>
        </p:txBody>
      </p:sp>
      <p:sp>
        <p:nvSpPr>
          <p:cNvPr id="32" name="TextBox 31"/>
          <p:cNvSpPr txBox="1"/>
          <p:nvPr/>
        </p:nvSpPr>
        <p:spPr>
          <a:xfrm>
            <a:off x="4572000" y="1066800"/>
            <a:ext cx="2734056" cy="461665"/>
          </a:xfrm>
          <a:prstGeom prst="rect">
            <a:avLst/>
          </a:prstGeom>
          <a:noFill/>
        </p:spPr>
        <p:txBody>
          <a:bodyPr wrap="square" rtlCol="0">
            <a:spAutoFit/>
          </a:bodyPr>
          <a:lstStyle/>
          <a:p>
            <a:pPr algn="ctr"/>
            <a:endParaRPr lang="en-US" sz="2400" b="1" dirty="0"/>
          </a:p>
        </p:txBody>
      </p:sp>
      <p:grpSp>
        <p:nvGrpSpPr>
          <p:cNvPr id="38" name="Group 5"/>
          <p:cNvGrpSpPr/>
          <p:nvPr/>
        </p:nvGrpSpPr>
        <p:grpSpPr>
          <a:xfrm>
            <a:off x="228600" y="-228600"/>
            <a:ext cx="3216592" cy="1562100"/>
            <a:chOff x="5310481" y="2585634"/>
            <a:chExt cx="3833519" cy="2157816"/>
          </a:xfrm>
          <a:effectLst>
            <a:outerShdw blurRad="76200" dir="18900000" sy="23000" kx="-1200000" algn="bl" rotWithShape="0">
              <a:prstClr val="black">
                <a:alpha val="20000"/>
              </a:prstClr>
            </a:outerShdw>
          </a:effectLst>
        </p:grpSpPr>
        <p:pic>
          <p:nvPicPr>
            <p:cNvPr id="39" name="Picture 4" descr="http://www.dep.state.pa.us/dep/deputate/airwaste/rp/Quehanna/Gallery/Pictures/Decontamination%20Efforts/4-Radiation%20Survey.JPG"/>
            <p:cNvPicPr>
              <a:picLocks noChangeAspect="1" noChangeArrowheads="1"/>
            </p:cNvPicPr>
            <p:nvPr/>
          </p:nvPicPr>
          <p:blipFill>
            <a:blip r:embed="rId3" cstate="print"/>
            <a:srcRect l="7407" t="30508"/>
            <a:stretch>
              <a:fillRect/>
            </a:stretch>
          </p:blipFill>
          <p:spPr bwMode="auto">
            <a:xfrm>
              <a:off x="5310481" y="2585634"/>
              <a:ext cx="3833519" cy="2157816"/>
            </a:xfrm>
            <a:prstGeom prst="rect">
              <a:avLst/>
            </a:prstGeom>
            <a:noFill/>
            <a:ln>
              <a:solidFill>
                <a:schemeClr val="tx1">
                  <a:lumMod val="65000"/>
                  <a:lumOff val="35000"/>
                </a:schemeClr>
              </a:solidFill>
            </a:ln>
          </p:spPr>
        </p:pic>
        <p:sp>
          <p:nvSpPr>
            <p:cNvPr id="40" name="TextBox 39"/>
            <p:cNvSpPr txBox="1"/>
            <p:nvPr/>
          </p:nvSpPr>
          <p:spPr>
            <a:xfrm>
              <a:off x="5492111" y="2796153"/>
              <a:ext cx="1705857" cy="400110"/>
            </a:xfrm>
            <a:prstGeom prst="rect">
              <a:avLst/>
            </a:prstGeom>
            <a:noFill/>
          </p:spPr>
          <p:txBody>
            <a:bodyPr wrap="square" rtlCol="0">
              <a:spAutoFit/>
            </a:bodyPr>
            <a:lstStyle/>
            <a:p>
              <a:r>
                <a:rPr lang="en-US" sz="1000" dirty="0" smtClean="0">
                  <a:solidFill>
                    <a:schemeClr val="tx1">
                      <a:lumMod val="95000"/>
                      <a:lumOff val="5000"/>
                    </a:schemeClr>
                  </a:solidFill>
                </a:rPr>
                <a:t>Pennsylvania Dept of Environmental Protection</a:t>
              </a:r>
              <a:endParaRPr lang="en-US" sz="1000" dirty="0">
                <a:solidFill>
                  <a:schemeClr val="tx1">
                    <a:lumMod val="95000"/>
                    <a:lumOff val="5000"/>
                  </a:schemeClr>
                </a:solidFill>
              </a:endParaRPr>
            </a:p>
          </p:txBody>
        </p:sp>
      </p:gr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p:spPr>
        <p:txBody>
          <a:bodyPr/>
          <a:lstStyle/>
          <a:p>
            <a:pPr defTabSz="914400"/>
            <a:r>
              <a:rPr lang="en-US" sz="4800" u="sng" dirty="0" smtClean="0">
                <a:latin typeface="Calibri" pitchFamily="34" charset="0"/>
              </a:rPr>
              <a:t>Technical Challenge</a:t>
            </a:r>
          </a:p>
        </p:txBody>
      </p:sp>
      <p:sp>
        <p:nvSpPr>
          <p:cNvPr id="43011" name="Rectangle 3"/>
          <p:cNvSpPr>
            <a:spLocks noGrp="1" noChangeArrowheads="1"/>
          </p:cNvSpPr>
          <p:nvPr>
            <p:ph type="body" sz="half" idx="1"/>
          </p:nvPr>
        </p:nvSpPr>
        <p:spPr>
          <a:xfrm>
            <a:off x="3962400" y="914400"/>
            <a:ext cx="4595813" cy="4343400"/>
          </a:xfrm>
          <a:noFill/>
        </p:spPr>
        <p:txBody>
          <a:bodyPr>
            <a:normAutofit fontScale="92500" lnSpcReduction="10000"/>
          </a:bodyPr>
          <a:lstStyle/>
          <a:p>
            <a:pPr marL="342900" indent="-342900" defTabSz="914400">
              <a:buSzPct val="90000"/>
              <a:buFont typeface="Wingdings" pitchFamily="2" charset="2"/>
              <a:buChar char="§"/>
            </a:pPr>
            <a:r>
              <a:rPr lang="en-US" dirty="0" smtClean="0">
                <a:latin typeface="Calibri" pitchFamily="34" charset="0"/>
              </a:rPr>
              <a:t>Provide CBRN protection in a structural fire fighting ensemble</a:t>
            </a:r>
          </a:p>
          <a:p>
            <a:pPr marL="342900" indent="-342900" defTabSz="914400">
              <a:buSzPct val="90000"/>
              <a:buFont typeface="Wingdings" pitchFamily="2" charset="2"/>
              <a:buChar char="§"/>
            </a:pPr>
            <a:r>
              <a:rPr lang="en-US" dirty="0" smtClean="0">
                <a:latin typeface="Calibri" pitchFamily="34" charset="0"/>
              </a:rPr>
              <a:t>Meet both NFPA 1971 (structural fire fighting) and NFPA 1994 (WMD/terrorism)</a:t>
            </a:r>
          </a:p>
          <a:p>
            <a:pPr rtl="0" eaLnBrk="0" fontAlgn="base" hangingPunct="0"/>
            <a:r>
              <a:rPr lang="en-US" sz="3200" b="1" i="1" kern="1200" dirty="0" smtClean="0">
                <a:solidFill>
                  <a:schemeClr val="tx1"/>
                </a:solidFill>
                <a:latin typeface="+mn-lt"/>
                <a:ea typeface="+mn-ea"/>
                <a:cs typeface="+mn-cs"/>
              </a:rPr>
              <a:t>Tested &amp; Certified as a System!</a:t>
            </a:r>
            <a:endParaRPr lang="en-US" dirty="0" smtClean="0"/>
          </a:p>
          <a:p>
            <a:pPr marL="342900" indent="-342900" defTabSz="914400">
              <a:buSzPct val="90000"/>
              <a:buFont typeface="Wingdings" pitchFamily="2" charset="2"/>
              <a:buChar char="§"/>
            </a:pPr>
            <a:endParaRPr lang="en-US" dirty="0" smtClean="0">
              <a:latin typeface="Calibri" pitchFamily="34" charset="0"/>
            </a:endParaRPr>
          </a:p>
        </p:txBody>
      </p:sp>
      <p:pic>
        <p:nvPicPr>
          <p:cNvPr id="10" name="Picture 3" descr="nfpa logo"/>
          <p:cNvPicPr>
            <a:picLocks noGrp="1" noChangeAspect="1" noChangeArrowheads="1"/>
          </p:cNvPicPr>
          <p:nvPr>
            <p:ph sz="half" idx="2"/>
          </p:nvPr>
        </p:nvPicPr>
        <p:blipFill>
          <a:blip r:embed="rId3" cstate="print"/>
          <a:stretch>
            <a:fillRect/>
          </a:stretch>
        </p:blipFill>
        <p:spPr>
          <a:xfrm>
            <a:off x="6400800" y="5181600"/>
            <a:ext cx="628650" cy="685800"/>
          </a:xfrm>
          <a:noFill/>
        </p:spPr>
      </p:pic>
      <p:grpSp>
        <p:nvGrpSpPr>
          <p:cNvPr id="12" name="Group 11" descr="fire fighting protective gear"/>
          <p:cNvGrpSpPr/>
          <p:nvPr/>
        </p:nvGrpSpPr>
        <p:grpSpPr>
          <a:xfrm>
            <a:off x="273050" y="642938"/>
            <a:ext cx="3657600" cy="5518149"/>
            <a:chOff x="273050" y="642938"/>
            <a:chExt cx="3657600" cy="5518149"/>
          </a:xfrm>
        </p:grpSpPr>
        <p:pic>
          <p:nvPicPr>
            <p:cNvPr id="43012" name="Picture 4" descr="Tychem TK regular visor"/>
            <p:cNvPicPr>
              <a:picLocks noChangeAspect="1" noChangeArrowheads="1"/>
            </p:cNvPicPr>
            <p:nvPr/>
          </p:nvPicPr>
          <p:blipFill>
            <a:blip r:embed="rId4" cstate="print"/>
            <a:srcRect/>
            <a:stretch>
              <a:fillRect/>
            </a:stretch>
          </p:blipFill>
          <p:spPr bwMode="auto">
            <a:xfrm>
              <a:off x="273050" y="642938"/>
              <a:ext cx="1092200" cy="2835275"/>
            </a:xfrm>
            <a:prstGeom prst="rect">
              <a:avLst/>
            </a:prstGeom>
            <a:noFill/>
            <a:ln w="9525">
              <a:noFill/>
              <a:miter lim="800000"/>
              <a:headEnd/>
              <a:tailEnd/>
            </a:ln>
          </p:spPr>
        </p:pic>
        <p:pic>
          <p:nvPicPr>
            <p:cNvPr id="43013" name="Picture 5" descr="FullSetRev"/>
            <p:cNvPicPr>
              <a:picLocks noChangeAspect="1" noChangeArrowheads="1"/>
            </p:cNvPicPr>
            <p:nvPr/>
          </p:nvPicPr>
          <p:blipFill>
            <a:blip r:embed="rId5" cstate="print"/>
            <a:srcRect/>
            <a:stretch>
              <a:fillRect/>
            </a:stretch>
          </p:blipFill>
          <p:spPr bwMode="auto">
            <a:xfrm>
              <a:off x="304800" y="3505200"/>
              <a:ext cx="1052513" cy="2655887"/>
            </a:xfrm>
            <a:prstGeom prst="rect">
              <a:avLst/>
            </a:prstGeom>
            <a:noFill/>
            <a:ln w="9525">
              <a:noFill/>
              <a:miter lim="800000"/>
              <a:headEnd/>
              <a:tailEnd/>
            </a:ln>
          </p:spPr>
        </p:pic>
        <p:pic>
          <p:nvPicPr>
            <p:cNvPr id="43014" name="Picture 6" descr="ProjectHeroesEnsemble"/>
            <p:cNvPicPr>
              <a:picLocks noChangeAspect="1" noChangeArrowheads="1"/>
            </p:cNvPicPr>
            <p:nvPr/>
          </p:nvPicPr>
          <p:blipFill>
            <a:blip r:embed="rId6" cstate="print"/>
            <a:srcRect/>
            <a:stretch>
              <a:fillRect/>
            </a:stretch>
          </p:blipFill>
          <p:spPr bwMode="auto">
            <a:xfrm>
              <a:off x="2514600" y="1600200"/>
              <a:ext cx="1416050" cy="4005263"/>
            </a:xfrm>
            <a:prstGeom prst="rect">
              <a:avLst/>
            </a:prstGeom>
            <a:noFill/>
            <a:ln w="9525">
              <a:noFill/>
              <a:miter lim="800000"/>
              <a:headEnd/>
              <a:tailEnd/>
            </a:ln>
          </p:spPr>
        </p:pic>
        <p:sp>
          <p:nvSpPr>
            <p:cNvPr id="43015" name="AutoShape 7"/>
            <p:cNvSpPr>
              <a:spLocks noChangeArrowheads="1"/>
            </p:cNvSpPr>
            <p:nvPr/>
          </p:nvSpPr>
          <p:spPr bwMode="auto">
            <a:xfrm>
              <a:off x="1617663" y="2127250"/>
              <a:ext cx="550862" cy="565150"/>
            </a:xfrm>
            <a:prstGeom prst="rightArrow">
              <a:avLst>
                <a:gd name="adj1" fmla="val 55056"/>
                <a:gd name="adj2" fmla="val 40921"/>
              </a:avLst>
            </a:prstGeom>
            <a:solidFill>
              <a:srgbClr val="FFFF00"/>
            </a:solidFill>
            <a:ln w="9525">
              <a:solidFill>
                <a:schemeClr val="tx1"/>
              </a:solidFill>
              <a:miter lim="800000"/>
              <a:headEnd/>
              <a:tailEnd/>
            </a:ln>
          </p:spPr>
          <p:txBody>
            <a:bodyPr wrap="none" anchor="ctr"/>
            <a:lstStyle/>
            <a:p>
              <a:endParaRPr lang="en-US" dirty="0"/>
            </a:p>
          </p:txBody>
        </p:sp>
        <p:sp>
          <p:nvSpPr>
            <p:cNvPr id="43016" name="AutoShape 8"/>
            <p:cNvSpPr>
              <a:spLocks noChangeArrowheads="1"/>
            </p:cNvSpPr>
            <p:nvPr/>
          </p:nvSpPr>
          <p:spPr bwMode="auto">
            <a:xfrm>
              <a:off x="1716088" y="4560888"/>
              <a:ext cx="550862" cy="565150"/>
            </a:xfrm>
            <a:prstGeom prst="rightArrow">
              <a:avLst>
                <a:gd name="adj1" fmla="val 55056"/>
                <a:gd name="adj2" fmla="val 40921"/>
              </a:avLst>
            </a:prstGeom>
            <a:solidFill>
              <a:srgbClr val="FFFF00"/>
            </a:solidFill>
            <a:ln w="9525">
              <a:solidFill>
                <a:schemeClr val="tx1"/>
              </a:solidFill>
              <a:miter lim="800000"/>
              <a:headEnd/>
              <a:tailEnd/>
            </a:ln>
          </p:spPr>
          <p:txBody>
            <a:bodyPr wrap="none" anchor="ctr"/>
            <a:lstStyle/>
            <a:p>
              <a:endParaRPr lang="en-US" dirty="0"/>
            </a:p>
          </p:txBody>
        </p:sp>
      </p:grpSp>
      <p:pic>
        <p:nvPicPr>
          <p:cNvPr id="43018" name="Picture 10" descr="NFPA 1971 Cover2"/>
          <p:cNvPicPr>
            <a:picLocks noChangeAspect="1" noChangeArrowheads="1"/>
          </p:cNvPicPr>
          <p:nvPr/>
        </p:nvPicPr>
        <p:blipFill>
          <a:blip r:embed="rId7" cstate="print"/>
          <a:srcRect/>
          <a:stretch>
            <a:fillRect/>
          </a:stretch>
        </p:blipFill>
        <p:spPr bwMode="auto">
          <a:xfrm>
            <a:off x="7239000" y="4404431"/>
            <a:ext cx="1905000" cy="245356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sz="quarter"/>
          </p:nvPr>
        </p:nvSpPr>
        <p:spPr/>
        <p:txBody>
          <a:bodyPr>
            <a:normAutofit fontScale="90000"/>
          </a:bodyPr>
          <a:lstStyle/>
          <a:p>
            <a:r>
              <a:rPr lang="en-US" sz="3200" b="1" dirty="0" smtClean="0">
                <a:latin typeface="Calibri" pitchFamily="34" charset="0"/>
              </a:rPr>
              <a:t>CBRN Protective Clothing Designations</a:t>
            </a:r>
            <a:br>
              <a:rPr lang="en-US" sz="3200" b="1" dirty="0" smtClean="0">
                <a:latin typeface="Calibri" pitchFamily="34" charset="0"/>
              </a:rPr>
            </a:br>
            <a:r>
              <a:rPr lang="en-US" sz="3200" b="1" dirty="0" smtClean="0">
                <a:latin typeface="Calibri" pitchFamily="34" charset="0"/>
              </a:rPr>
              <a:t>“The Issue”</a:t>
            </a:r>
            <a:endParaRPr lang="en-US" sz="3200" b="1" i="1" dirty="0" smtClean="0">
              <a:latin typeface="Calibri" pitchFamily="34" charset="0"/>
            </a:endParaRPr>
          </a:p>
        </p:txBody>
      </p:sp>
      <p:pic>
        <p:nvPicPr>
          <p:cNvPr id="48131" name="Picture 3" descr="Lakeland Level B - Encap"/>
          <p:cNvPicPr>
            <a:picLocks noGrp="1" noChangeAspect="1" noChangeArrowheads="1"/>
          </p:cNvPicPr>
          <p:nvPr>
            <p:ph sz="quarter" idx="1"/>
          </p:nvPr>
        </p:nvPicPr>
        <p:blipFill>
          <a:blip r:embed="rId3" cstate="print"/>
          <a:srcRect/>
          <a:stretch>
            <a:fillRect/>
          </a:stretch>
        </p:blipFill>
        <p:spPr>
          <a:xfrm>
            <a:off x="482600" y="1122363"/>
            <a:ext cx="1149350" cy="2435225"/>
          </a:xfrm>
          <a:noFill/>
        </p:spPr>
      </p:pic>
      <p:pic>
        <p:nvPicPr>
          <p:cNvPr id="48132" name="Picture 4" descr="Lakeland Level B - Non Encap"/>
          <p:cNvPicPr>
            <a:picLocks noGrp="1" noChangeAspect="1" noChangeArrowheads="1"/>
          </p:cNvPicPr>
          <p:nvPr>
            <p:ph sz="quarter" idx="2"/>
          </p:nvPr>
        </p:nvPicPr>
        <p:blipFill>
          <a:blip r:embed="rId4" cstate="print"/>
          <a:srcRect/>
          <a:stretch>
            <a:fillRect/>
          </a:stretch>
        </p:blipFill>
        <p:spPr>
          <a:xfrm>
            <a:off x="479425" y="3733800"/>
            <a:ext cx="1125538" cy="2300288"/>
          </a:xfrm>
          <a:noFill/>
        </p:spPr>
      </p:pic>
      <p:pic>
        <p:nvPicPr>
          <p:cNvPr id="48133" name="Picture 5" descr="Dupont 1994 Class 3 (APR)"/>
          <p:cNvPicPr>
            <a:picLocks noGrp="1" noChangeAspect="1" noChangeArrowheads="1"/>
          </p:cNvPicPr>
          <p:nvPr>
            <p:ph sz="quarter" idx="3"/>
          </p:nvPr>
        </p:nvPicPr>
        <p:blipFill>
          <a:blip r:embed="rId5" cstate="print"/>
          <a:stretch>
            <a:fillRect/>
          </a:stretch>
        </p:blipFill>
        <p:spPr>
          <a:xfrm>
            <a:off x="2161381" y="3867150"/>
            <a:ext cx="1038225" cy="1905000"/>
          </a:xfrm>
          <a:noFill/>
        </p:spPr>
      </p:pic>
      <p:sp>
        <p:nvSpPr>
          <p:cNvPr id="48135" name="Text Box 7"/>
          <p:cNvSpPr txBox="1">
            <a:spLocks noChangeArrowheads="1"/>
          </p:cNvSpPr>
          <p:nvPr/>
        </p:nvSpPr>
        <p:spPr bwMode="auto">
          <a:xfrm>
            <a:off x="517525" y="1327150"/>
            <a:ext cx="184150" cy="304800"/>
          </a:xfrm>
          <a:prstGeom prst="rect">
            <a:avLst/>
          </a:prstGeom>
          <a:noFill/>
          <a:ln w="12700">
            <a:noFill/>
            <a:miter lim="800000"/>
            <a:headEnd/>
            <a:tailEnd/>
          </a:ln>
        </p:spPr>
        <p:txBody>
          <a:bodyPr wrap="none">
            <a:spAutoFit/>
          </a:bodyPr>
          <a:lstStyle/>
          <a:p>
            <a:pPr algn="l"/>
            <a:endParaRPr lang="en-US" dirty="0">
              <a:latin typeface="Arial Black" pitchFamily="34" charset="0"/>
            </a:endParaRPr>
          </a:p>
        </p:txBody>
      </p:sp>
      <p:sp>
        <p:nvSpPr>
          <p:cNvPr id="48138" name="Oval 10"/>
          <p:cNvSpPr>
            <a:spLocks noChangeArrowheads="1"/>
          </p:cNvSpPr>
          <p:nvPr/>
        </p:nvSpPr>
        <p:spPr bwMode="auto">
          <a:xfrm>
            <a:off x="1905000" y="3363913"/>
            <a:ext cx="1892300" cy="1055687"/>
          </a:xfrm>
          <a:prstGeom prst="ellipse">
            <a:avLst/>
          </a:prstGeom>
          <a:noFill/>
          <a:ln w="28575">
            <a:solidFill>
              <a:schemeClr val="tx1"/>
            </a:solidFill>
            <a:round/>
            <a:headEnd/>
            <a:tailEnd/>
          </a:ln>
        </p:spPr>
        <p:txBody>
          <a:bodyPr wrap="none" anchor="ctr"/>
          <a:lstStyle/>
          <a:p>
            <a:endParaRPr lang="en-US" dirty="0"/>
          </a:p>
        </p:txBody>
      </p:sp>
      <p:grpSp>
        <p:nvGrpSpPr>
          <p:cNvPr id="23" name="Group 22"/>
          <p:cNvGrpSpPr/>
          <p:nvPr/>
        </p:nvGrpSpPr>
        <p:grpSpPr>
          <a:xfrm>
            <a:off x="1725613" y="2452688"/>
            <a:ext cx="1617223" cy="2386012"/>
            <a:chOff x="1725613" y="2452688"/>
            <a:chExt cx="1617223" cy="2386012"/>
          </a:xfrm>
        </p:grpSpPr>
        <p:sp>
          <p:nvSpPr>
            <p:cNvPr id="48137" name="Text Box 9"/>
            <p:cNvSpPr txBox="1">
              <a:spLocks noChangeArrowheads="1"/>
            </p:cNvSpPr>
            <p:nvPr/>
          </p:nvSpPr>
          <p:spPr bwMode="auto">
            <a:xfrm>
              <a:off x="2199125" y="3417888"/>
              <a:ext cx="1143711" cy="954107"/>
            </a:xfrm>
            <a:prstGeom prst="rect">
              <a:avLst/>
            </a:prstGeom>
            <a:noFill/>
            <a:ln w="12700">
              <a:noFill/>
              <a:miter lim="800000"/>
              <a:headEnd/>
              <a:tailEnd/>
            </a:ln>
          </p:spPr>
          <p:txBody>
            <a:bodyPr wrap="none">
              <a:spAutoFit/>
            </a:bodyPr>
            <a:lstStyle/>
            <a:p>
              <a:pPr algn="ctr"/>
              <a:r>
                <a:rPr lang="en-US" sz="1400" dirty="0">
                  <a:latin typeface="Calibri" pitchFamily="34" charset="0"/>
                </a:rPr>
                <a:t>Both </a:t>
              </a:r>
            </a:p>
            <a:p>
              <a:pPr algn="ctr"/>
              <a:r>
                <a:rPr lang="en-US" sz="1400" dirty="0">
                  <a:latin typeface="Calibri" pitchFamily="34" charset="0"/>
                </a:rPr>
                <a:t>OSHA Level B</a:t>
              </a:r>
            </a:p>
            <a:p>
              <a:pPr algn="ctr"/>
              <a:r>
                <a:rPr lang="en-US" sz="1400" dirty="0">
                  <a:latin typeface="Calibri" pitchFamily="34" charset="0"/>
                </a:rPr>
                <a:t>  Ensembles</a:t>
              </a:r>
            </a:p>
            <a:p>
              <a:pPr algn="ctr"/>
              <a:r>
                <a:rPr lang="en-US" sz="1400" dirty="0">
                  <a:latin typeface="Calibri" pitchFamily="34" charset="0"/>
                </a:rPr>
                <a:t>SCBA</a:t>
              </a:r>
              <a:endParaRPr lang="en-US" dirty="0">
                <a:latin typeface="Calibri" pitchFamily="34" charset="0"/>
              </a:endParaRPr>
            </a:p>
          </p:txBody>
        </p:sp>
        <p:sp>
          <p:nvSpPr>
            <p:cNvPr id="48139" name="Line 11"/>
            <p:cNvSpPr>
              <a:spLocks noChangeShapeType="1"/>
            </p:cNvSpPr>
            <p:nvPr/>
          </p:nvSpPr>
          <p:spPr bwMode="auto">
            <a:xfrm flipH="1" flipV="1">
              <a:off x="1727200" y="2452688"/>
              <a:ext cx="536575" cy="987425"/>
            </a:xfrm>
            <a:prstGeom prst="line">
              <a:avLst/>
            </a:prstGeom>
            <a:noFill/>
            <a:ln w="12700">
              <a:solidFill>
                <a:schemeClr val="tx1"/>
              </a:solidFill>
              <a:round/>
              <a:headEnd/>
              <a:tailEnd type="triangle" w="med" len="med"/>
            </a:ln>
          </p:spPr>
          <p:txBody>
            <a:bodyPr/>
            <a:lstStyle/>
            <a:p>
              <a:endParaRPr lang="en-US" dirty="0"/>
            </a:p>
          </p:txBody>
        </p:sp>
        <p:sp>
          <p:nvSpPr>
            <p:cNvPr id="48140" name="Line 12"/>
            <p:cNvSpPr>
              <a:spLocks noChangeShapeType="1"/>
            </p:cNvSpPr>
            <p:nvPr/>
          </p:nvSpPr>
          <p:spPr bwMode="auto">
            <a:xfrm flipH="1">
              <a:off x="1725613" y="4259263"/>
              <a:ext cx="465137" cy="579437"/>
            </a:xfrm>
            <a:prstGeom prst="line">
              <a:avLst/>
            </a:prstGeom>
            <a:noFill/>
            <a:ln w="12700">
              <a:solidFill>
                <a:schemeClr val="tx1"/>
              </a:solidFill>
              <a:round/>
              <a:headEnd/>
              <a:tailEnd type="triangle" w="med" len="med"/>
            </a:ln>
          </p:spPr>
          <p:txBody>
            <a:bodyPr/>
            <a:lstStyle/>
            <a:p>
              <a:endParaRPr lang="en-US" dirty="0"/>
            </a:p>
          </p:txBody>
        </p:sp>
      </p:grpSp>
      <p:grpSp>
        <p:nvGrpSpPr>
          <p:cNvPr id="22" name="Group 21" descr="&quot; &quot;"/>
          <p:cNvGrpSpPr/>
          <p:nvPr/>
        </p:nvGrpSpPr>
        <p:grpSpPr>
          <a:xfrm>
            <a:off x="5092700" y="1239838"/>
            <a:ext cx="3508375" cy="4268787"/>
            <a:chOff x="5092700" y="1239838"/>
            <a:chExt cx="3508375" cy="4268787"/>
          </a:xfrm>
        </p:grpSpPr>
        <p:pic>
          <p:nvPicPr>
            <p:cNvPr id="48136" name="Picture 8" descr="Lakeland 1994 Class 1"/>
            <p:cNvPicPr>
              <a:picLocks noChangeAspect="1" noChangeArrowheads="1"/>
            </p:cNvPicPr>
            <p:nvPr/>
          </p:nvPicPr>
          <p:blipFill>
            <a:blip r:embed="rId6" cstate="print"/>
            <a:srcRect/>
            <a:stretch>
              <a:fillRect/>
            </a:stretch>
          </p:blipFill>
          <p:spPr bwMode="auto">
            <a:xfrm>
              <a:off x="7318375" y="1239838"/>
              <a:ext cx="1282700" cy="2373312"/>
            </a:xfrm>
            <a:prstGeom prst="rect">
              <a:avLst/>
            </a:prstGeom>
            <a:noFill/>
            <a:ln w="9525">
              <a:noFill/>
              <a:miter lim="800000"/>
              <a:headEnd/>
              <a:tailEnd/>
            </a:ln>
          </p:spPr>
        </p:pic>
        <p:sp>
          <p:nvSpPr>
            <p:cNvPr id="48141" name="Text Box 13"/>
            <p:cNvSpPr txBox="1">
              <a:spLocks noChangeArrowheads="1"/>
            </p:cNvSpPr>
            <p:nvPr/>
          </p:nvSpPr>
          <p:spPr bwMode="auto">
            <a:xfrm>
              <a:off x="5281061" y="1911350"/>
              <a:ext cx="1125052" cy="1077218"/>
            </a:xfrm>
            <a:prstGeom prst="rect">
              <a:avLst/>
            </a:prstGeom>
            <a:noFill/>
            <a:ln w="12700">
              <a:noFill/>
              <a:miter lim="800000"/>
              <a:headEnd/>
              <a:tailEnd/>
            </a:ln>
          </p:spPr>
          <p:txBody>
            <a:bodyPr wrap="none">
              <a:spAutoFit/>
            </a:bodyPr>
            <a:lstStyle/>
            <a:p>
              <a:pPr algn="ctr"/>
              <a:r>
                <a:rPr lang="en-US" sz="1600" dirty="0">
                  <a:latin typeface="Calibri" pitchFamily="34" charset="0"/>
                </a:rPr>
                <a:t>NFPA 1994</a:t>
              </a:r>
            </a:p>
            <a:p>
              <a:pPr algn="ctr"/>
              <a:r>
                <a:rPr lang="en-US" sz="1600" dirty="0">
                  <a:latin typeface="Calibri" pitchFamily="34" charset="0"/>
                </a:rPr>
                <a:t>Class 1</a:t>
              </a:r>
            </a:p>
            <a:p>
              <a:pPr algn="ctr"/>
              <a:r>
                <a:rPr lang="en-US" sz="1600" dirty="0">
                  <a:latin typeface="Calibri" pitchFamily="34" charset="0"/>
                </a:rPr>
                <a:t>(Level A)</a:t>
              </a:r>
            </a:p>
            <a:p>
              <a:pPr algn="ctr"/>
              <a:r>
                <a:rPr lang="en-US" sz="1600" dirty="0">
                  <a:latin typeface="Calibri" pitchFamily="34" charset="0"/>
                </a:rPr>
                <a:t>CBRN SCBA</a:t>
              </a:r>
            </a:p>
          </p:txBody>
        </p:sp>
        <p:sp>
          <p:nvSpPr>
            <p:cNvPr id="48142" name="Rectangle 14"/>
            <p:cNvSpPr>
              <a:spLocks noChangeArrowheads="1"/>
            </p:cNvSpPr>
            <p:nvPr/>
          </p:nvSpPr>
          <p:spPr bwMode="auto">
            <a:xfrm>
              <a:off x="5092700" y="1820863"/>
              <a:ext cx="1490663" cy="1214437"/>
            </a:xfrm>
            <a:prstGeom prst="rect">
              <a:avLst/>
            </a:prstGeom>
            <a:noFill/>
            <a:ln w="28575">
              <a:solidFill>
                <a:schemeClr val="tx1"/>
              </a:solidFill>
              <a:miter lim="800000"/>
              <a:headEnd/>
              <a:tailEnd/>
            </a:ln>
          </p:spPr>
          <p:txBody>
            <a:bodyPr wrap="none" anchor="ctr"/>
            <a:lstStyle/>
            <a:p>
              <a:endParaRPr lang="en-US" dirty="0"/>
            </a:p>
          </p:txBody>
        </p:sp>
        <p:sp>
          <p:nvSpPr>
            <p:cNvPr id="48143" name="Line 15"/>
            <p:cNvSpPr>
              <a:spLocks noChangeShapeType="1"/>
            </p:cNvSpPr>
            <p:nvPr/>
          </p:nvSpPr>
          <p:spPr bwMode="auto">
            <a:xfrm>
              <a:off x="6581775" y="2336800"/>
              <a:ext cx="690563" cy="14288"/>
            </a:xfrm>
            <a:prstGeom prst="line">
              <a:avLst/>
            </a:prstGeom>
            <a:noFill/>
            <a:ln w="12700">
              <a:solidFill>
                <a:schemeClr val="tx1"/>
              </a:solidFill>
              <a:round/>
              <a:headEnd/>
              <a:tailEnd type="triangle" w="med" len="med"/>
            </a:ln>
          </p:spPr>
          <p:txBody>
            <a:bodyPr/>
            <a:lstStyle/>
            <a:p>
              <a:endParaRPr lang="en-US" dirty="0"/>
            </a:p>
          </p:txBody>
        </p:sp>
        <p:sp>
          <p:nvSpPr>
            <p:cNvPr id="48144" name="Text Box 16"/>
            <p:cNvSpPr txBox="1">
              <a:spLocks noChangeArrowheads="1"/>
            </p:cNvSpPr>
            <p:nvPr/>
          </p:nvSpPr>
          <p:spPr bwMode="auto">
            <a:xfrm>
              <a:off x="5387986" y="4422775"/>
              <a:ext cx="1133452" cy="1077218"/>
            </a:xfrm>
            <a:prstGeom prst="rect">
              <a:avLst/>
            </a:prstGeom>
            <a:noFill/>
            <a:ln w="12700">
              <a:noFill/>
              <a:miter lim="800000"/>
              <a:headEnd/>
              <a:tailEnd/>
            </a:ln>
          </p:spPr>
          <p:txBody>
            <a:bodyPr wrap="none">
              <a:spAutoFit/>
            </a:bodyPr>
            <a:lstStyle/>
            <a:p>
              <a:pPr algn="ctr"/>
              <a:r>
                <a:rPr lang="en-US" sz="1600" dirty="0">
                  <a:latin typeface="Calibri" pitchFamily="34" charset="0"/>
                </a:rPr>
                <a:t>NFPA 1994 </a:t>
              </a:r>
            </a:p>
            <a:p>
              <a:pPr algn="ctr"/>
              <a:r>
                <a:rPr lang="en-US" sz="1600" dirty="0">
                  <a:latin typeface="Calibri" pitchFamily="34" charset="0"/>
                </a:rPr>
                <a:t>Class 3</a:t>
              </a:r>
            </a:p>
            <a:p>
              <a:pPr algn="ctr"/>
              <a:r>
                <a:rPr lang="en-US" sz="1600" dirty="0">
                  <a:latin typeface="Calibri" pitchFamily="34" charset="0"/>
                </a:rPr>
                <a:t>(Level C)</a:t>
              </a:r>
            </a:p>
            <a:p>
              <a:pPr algn="ctr"/>
              <a:r>
                <a:rPr lang="en-US" sz="1600" dirty="0">
                  <a:latin typeface="Calibri" pitchFamily="34" charset="0"/>
                </a:rPr>
                <a:t>CBRN APR</a:t>
              </a:r>
            </a:p>
          </p:txBody>
        </p:sp>
        <p:sp>
          <p:nvSpPr>
            <p:cNvPr id="48145" name="Rectangle 17"/>
            <p:cNvSpPr>
              <a:spLocks noChangeArrowheads="1"/>
            </p:cNvSpPr>
            <p:nvPr/>
          </p:nvSpPr>
          <p:spPr bwMode="auto">
            <a:xfrm>
              <a:off x="5211763" y="4403725"/>
              <a:ext cx="1470025" cy="1104900"/>
            </a:xfrm>
            <a:prstGeom prst="rect">
              <a:avLst/>
            </a:prstGeom>
            <a:noFill/>
            <a:ln w="28575">
              <a:solidFill>
                <a:schemeClr val="tx1"/>
              </a:solidFill>
              <a:miter lim="800000"/>
              <a:headEnd/>
              <a:tailEnd/>
            </a:ln>
          </p:spPr>
          <p:txBody>
            <a:bodyPr wrap="none" anchor="ctr"/>
            <a:lstStyle/>
            <a:p>
              <a:endParaRPr lang="en-US" dirty="0"/>
            </a:p>
          </p:txBody>
        </p:sp>
        <p:sp>
          <p:nvSpPr>
            <p:cNvPr id="48146" name="Line 18"/>
            <p:cNvSpPr>
              <a:spLocks noChangeShapeType="1"/>
            </p:cNvSpPr>
            <p:nvPr/>
          </p:nvSpPr>
          <p:spPr bwMode="auto">
            <a:xfrm flipV="1">
              <a:off x="6670675" y="4833938"/>
              <a:ext cx="731838" cy="12700"/>
            </a:xfrm>
            <a:prstGeom prst="line">
              <a:avLst/>
            </a:prstGeom>
            <a:noFill/>
            <a:ln w="12700">
              <a:solidFill>
                <a:schemeClr val="tx1"/>
              </a:solidFill>
              <a:round/>
              <a:headEnd/>
              <a:tailEnd type="triangle" w="med" len="med"/>
            </a:ln>
          </p:spPr>
          <p:txBody>
            <a:bodyPr/>
            <a:lstStyle/>
            <a:p>
              <a:endParaRPr lang="en-US" dirty="0"/>
            </a:p>
          </p:txBody>
        </p:sp>
      </p:grpSp>
      <p:sp>
        <p:nvSpPr>
          <p:cNvPr id="48147" name="Text Box 19"/>
          <p:cNvSpPr txBox="1">
            <a:spLocks noChangeArrowheads="1"/>
          </p:cNvSpPr>
          <p:nvPr/>
        </p:nvSpPr>
        <p:spPr bwMode="auto">
          <a:xfrm>
            <a:off x="1765300" y="1200150"/>
            <a:ext cx="1349216" cy="338554"/>
          </a:xfrm>
          <a:prstGeom prst="rect">
            <a:avLst/>
          </a:prstGeom>
          <a:noFill/>
          <a:ln w="12700">
            <a:noFill/>
            <a:miter lim="800000"/>
            <a:headEnd/>
            <a:tailEnd/>
          </a:ln>
        </p:spPr>
        <p:txBody>
          <a:bodyPr wrap="none">
            <a:spAutoFit/>
          </a:bodyPr>
          <a:lstStyle/>
          <a:p>
            <a:pPr algn="l"/>
            <a:r>
              <a:rPr lang="en-US" sz="1600" i="1" u="sng" dirty="0">
                <a:latin typeface="Calibri" pitchFamily="34" charset="0"/>
              </a:rPr>
              <a:t>Encapsulating</a:t>
            </a:r>
          </a:p>
        </p:txBody>
      </p:sp>
      <p:sp>
        <p:nvSpPr>
          <p:cNvPr id="48148" name="Text Box 20"/>
          <p:cNvSpPr txBox="1">
            <a:spLocks noChangeArrowheads="1"/>
          </p:cNvSpPr>
          <p:nvPr/>
        </p:nvSpPr>
        <p:spPr bwMode="auto">
          <a:xfrm>
            <a:off x="1866900" y="5453063"/>
            <a:ext cx="1756378" cy="338554"/>
          </a:xfrm>
          <a:prstGeom prst="rect">
            <a:avLst/>
          </a:prstGeom>
          <a:noFill/>
          <a:ln w="12700">
            <a:noFill/>
            <a:miter lim="800000"/>
            <a:headEnd/>
            <a:tailEnd/>
          </a:ln>
        </p:spPr>
        <p:txBody>
          <a:bodyPr wrap="none">
            <a:spAutoFit/>
          </a:bodyPr>
          <a:lstStyle/>
          <a:p>
            <a:pPr algn="l"/>
            <a:r>
              <a:rPr lang="en-US" sz="1600" i="1" u="sng" dirty="0">
                <a:latin typeface="Calibri" pitchFamily="34" charset="0"/>
              </a:rPr>
              <a:t>Non-Encapsulating</a:t>
            </a:r>
          </a:p>
        </p:txBody>
      </p:sp>
      <p:sp>
        <p:nvSpPr>
          <p:cNvPr id="48149" name="Text Box 21"/>
          <p:cNvSpPr txBox="1">
            <a:spLocks noChangeArrowheads="1"/>
          </p:cNvSpPr>
          <p:nvPr/>
        </p:nvSpPr>
        <p:spPr bwMode="auto">
          <a:xfrm>
            <a:off x="4424363" y="3265488"/>
            <a:ext cx="3111500" cy="923330"/>
          </a:xfrm>
          <a:prstGeom prst="rect">
            <a:avLst/>
          </a:prstGeom>
          <a:noFill/>
          <a:ln w="12700">
            <a:noFill/>
            <a:miter lim="800000"/>
            <a:headEnd/>
            <a:tailEnd/>
          </a:ln>
        </p:spPr>
        <p:txBody>
          <a:bodyPr>
            <a:spAutoFit/>
          </a:bodyPr>
          <a:lstStyle/>
          <a:p>
            <a:pPr algn="l"/>
            <a:r>
              <a:rPr lang="en-US" i="1" u="sng" dirty="0">
                <a:solidFill>
                  <a:schemeClr val="tx2"/>
                </a:solidFill>
                <a:latin typeface="Calibri" pitchFamily="34" charset="0"/>
              </a:rPr>
              <a:t>Design &amp; Tested to CBRN Hazard Based Performance </a:t>
            </a:r>
          </a:p>
          <a:p>
            <a:pPr algn="l"/>
            <a:r>
              <a:rPr lang="en-US" i="1" u="sng" dirty="0">
                <a:solidFill>
                  <a:schemeClr val="tx2"/>
                </a:solidFill>
                <a:latin typeface="Calibri" pitchFamily="34" charset="0"/>
              </a:rPr>
              <a:t>Requirements </a:t>
            </a:r>
          </a:p>
        </p:txBody>
      </p:sp>
      <p:sp>
        <p:nvSpPr>
          <p:cNvPr id="48150" name="Line 22"/>
          <p:cNvSpPr>
            <a:spLocks noChangeShapeType="1"/>
          </p:cNvSpPr>
          <p:nvPr/>
        </p:nvSpPr>
        <p:spPr bwMode="auto">
          <a:xfrm>
            <a:off x="4267200" y="1016000"/>
            <a:ext cx="0" cy="5283200"/>
          </a:xfrm>
          <a:prstGeom prst="line">
            <a:avLst/>
          </a:prstGeom>
          <a:noFill/>
          <a:ln w="28575">
            <a:solidFill>
              <a:srgbClr val="FFFF00"/>
            </a:solidFill>
            <a:round/>
            <a:headEnd/>
            <a:tailEnd/>
          </a:ln>
        </p:spPr>
        <p:txBody>
          <a:bodyPr/>
          <a:lstStyle/>
          <a:p>
            <a:endParaRPr 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p:nvPr>
        </p:nvSpPr>
        <p:spPr>
          <a:xfrm>
            <a:off x="457200" y="762000"/>
            <a:ext cx="8229600" cy="655638"/>
          </a:xfrm>
        </p:spPr>
        <p:txBody>
          <a:bodyPr>
            <a:noAutofit/>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2400" kern="1200" dirty="0" smtClean="0">
                <a:solidFill>
                  <a:schemeClr val="tx1"/>
                </a:solidFill>
                <a:latin typeface="+mj-lt"/>
                <a:ea typeface="+mj-ea"/>
                <a:cs typeface="+mj-cs"/>
              </a:rPr>
              <a:t>" Guidance on Emergency Responder Personal Protective Equipment (PPE) for Response to CBRN Terrorism Incidents” </a:t>
            </a:r>
            <a:endParaRPr lang="en-US" sz="2400" dirty="0" smtClean="0"/>
          </a:p>
          <a:p>
            <a:endParaRPr lang="en-US" sz="2400" dirty="0" smtClean="0">
              <a:latin typeface="Calibri" pitchFamily="34" charset="0"/>
            </a:endParaRPr>
          </a:p>
        </p:txBody>
      </p:sp>
      <p:pic>
        <p:nvPicPr>
          <p:cNvPr id="15363" name="Content Placeholder 3" descr="&quot; &quot;"/>
          <p:cNvPicPr>
            <a:picLocks noGrp="1" noChangeAspect="1"/>
          </p:cNvPicPr>
          <p:nvPr>
            <p:ph sz="half" idx="1"/>
          </p:nvPr>
        </p:nvPicPr>
        <p:blipFill>
          <a:blip r:embed="rId3" cstate="print"/>
          <a:stretch>
            <a:fillRect/>
          </a:stretch>
        </p:blipFill>
        <p:spPr>
          <a:xfrm>
            <a:off x="1571625" y="2705894"/>
            <a:ext cx="1809750" cy="2314575"/>
          </a:xfrm>
          <a:ln>
            <a:solidFill>
              <a:schemeClr val="tx1"/>
            </a:solidFill>
          </a:ln>
        </p:spPr>
      </p:pic>
      <p:sp>
        <p:nvSpPr>
          <p:cNvPr id="6" name="Text Placeholder 5"/>
          <p:cNvSpPr>
            <a:spLocks noGrp="1"/>
          </p:cNvSpPr>
          <p:nvPr>
            <p:ph sz="half" idx="2"/>
          </p:nvPr>
        </p:nvSpPr>
        <p:spPr>
          <a:xfrm>
            <a:off x="4572000" y="2332037"/>
            <a:ext cx="4038600" cy="4525963"/>
          </a:xfrm>
        </p:spPr>
        <p:txBody>
          <a:bodyPr>
            <a:normAutofit fontScale="77500" lnSpcReduction="20000"/>
          </a:bodyPr>
          <a:lstStyle/>
          <a:p>
            <a:pPr rtl="0" eaLnBrk="0" fontAlgn="base" hangingPunct="0"/>
            <a:r>
              <a:rPr lang="en-US" sz="3200" b="1" i="1" kern="1200" dirty="0" smtClean="0">
                <a:solidFill>
                  <a:schemeClr val="tx1"/>
                </a:solidFill>
                <a:latin typeface="+mn-lt"/>
                <a:ea typeface="+mn-ea"/>
                <a:cs typeface="+mn-cs"/>
              </a:rPr>
              <a:t>NIOSH Publication No. 2008-132, June 2008</a:t>
            </a:r>
            <a:endParaRPr lang="en-US" dirty="0" smtClean="0"/>
          </a:p>
          <a:p>
            <a:pPr rtl="0" eaLnBrk="0" fontAlgn="base" hangingPunct="0"/>
            <a:endParaRPr lang="en-US" sz="3200" b="1" i="1" kern="1200" dirty="0" smtClean="0">
              <a:solidFill>
                <a:schemeClr val="tx1"/>
              </a:solidFill>
              <a:latin typeface="+mn-lt"/>
              <a:ea typeface="+mn-ea"/>
              <a:cs typeface="+mn-cs"/>
            </a:endParaRPr>
          </a:p>
          <a:p>
            <a:r>
              <a:rPr lang="en-US" sz="3200" b="1" i="1" kern="1200" dirty="0" smtClean="0">
                <a:solidFill>
                  <a:schemeClr val="tx1"/>
                </a:solidFill>
                <a:latin typeface="+mn-lt"/>
                <a:ea typeface="+mn-ea"/>
                <a:cs typeface="+mn-cs"/>
              </a:rPr>
              <a:t>Compares OSHA/EPA Protection Levels A, B, and C to DHS adopted PPE performance based standards for response to terrorism incidents involving Chemical, Biological, Radiological, and Nuclear (CBRN) hazards</a:t>
            </a:r>
          </a:p>
          <a:p>
            <a:endParaRPr lang="en-US" dirty="0"/>
          </a:p>
        </p:txBody>
      </p:sp>
    </p:spTree>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2700" dirty="0" smtClean="0">
                <a:latin typeface="Calibri" pitchFamily="34" charset="0"/>
              </a:rPr>
              <a:t>" Guidance on Emergency Responder Personal Protective Equipment (PPE) for Response to CBRN Terrorism Incidents” </a:t>
            </a:r>
          </a:p>
          <a:p>
            <a:endParaRPr lang="en-US" dirty="0"/>
          </a:p>
        </p:txBody>
      </p:sp>
      <p:sp>
        <p:nvSpPr>
          <p:cNvPr id="3" name="Content Placeholder 2"/>
          <p:cNvSpPr>
            <a:spLocks noGrp="1"/>
          </p:cNvSpPr>
          <p:nvPr>
            <p:ph idx="1"/>
          </p:nvPr>
        </p:nvSpPr>
        <p:spPr/>
        <p:txBody>
          <a:bodyPr>
            <a:normAutofit fontScale="62500" lnSpcReduction="20000"/>
          </a:bodyPr>
          <a:lstStyle/>
          <a:p>
            <a:r>
              <a:rPr lang="en-US" b="1" dirty="0" smtClean="0">
                <a:effectLst>
                  <a:outerShdw blurRad="38100" dist="38100" dir="2700000" algn="tl">
                    <a:srgbClr val="000000">
                      <a:alpha val="43137"/>
                    </a:srgbClr>
                  </a:outerShdw>
                </a:effectLst>
                <a:latin typeface="Calibri" pitchFamily="34" charset="0"/>
              </a:rPr>
              <a:t>Ensemble description using performance-based standard(s)</a:t>
            </a:r>
            <a:r>
              <a:rPr lang="en-US" b="1" dirty="0" smtClean="0">
                <a:latin typeface="Calibri" pitchFamily="34" charset="0"/>
              </a:rPr>
              <a:t>	OSHA/EPA level	</a:t>
            </a:r>
          </a:p>
          <a:p>
            <a:r>
              <a:rPr lang="en-US" b="1" dirty="0" smtClean="0">
                <a:effectLst>
                  <a:outerShdw blurRad="38100" dist="38100" dir="2700000" algn="tl">
                    <a:srgbClr val="000000">
                      <a:alpha val="43137"/>
                    </a:srgbClr>
                  </a:outerShdw>
                </a:effectLst>
                <a:latin typeface="Calibri" pitchFamily="34" charset="0"/>
              </a:rPr>
              <a:t>NFPA 1991 (2005 Edition) worn with NIOSH CBRN SCBA 			A	</a:t>
            </a:r>
          </a:p>
          <a:p>
            <a:r>
              <a:rPr lang="en-US" b="1" dirty="0" smtClean="0">
                <a:effectLst>
                  <a:outerShdw blurRad="38100" dist="38100" dir="2700000" algn="tl">
                    <a:srgbClr val="000000">
                      <a:alpha val="43137"/>
                    </a:srgbClr>
                  </a:outerShdw>
                </a:effectLst>
                <a:latin typeface="Calibri" pitchFamily="34" charset="0"/>
              </a:rPr>
              <a:t>NFPA 1994 (2007 Edition) Class 2 worn with NIOSH CBRN SCBA		B	</a:t>
            </a:r>
          </a:p>
          <a:p>
            <a:r>
              <a:rPr lang="en-US" b="1" dirty="0" smtClean="0">
                <a:effectLst>
                  <a:outerShdw blurRad="38100" dist="38100" dir="2700000" algn="tl">
                    <a:srgbClr val="000000">
                      <a:alpha val="43137"/>
                    </a:srgbClr>
                  </a:outerShdw>
                </a:effectLst>
                <a:latin typeface="Calibri" pitchFamily="34" charset="0"/>
              </a:rPr>
              <a:t>NFPA 1971 (2007 Edition) with CBRN option worn with NIOSH CBRN SCBA	B	</a:t>
            </a:r>
          </a:p>
          <a:p>
            <a:r>
              <a:rPr lang="en-US" b="1" dirty="0" smtClean="0">
                <a:effectLst>
                  <a:outerShdw blurRad="38100" dist="38100" dir="2700000" algn="tl">
                    <a:srgbClr val="000000">
                      <a:alpha val="43137"/>
                    </a:srgbClr>
                  </a:outerShdw>
                </a:effectLst>
                <a:latin typeface="Calibri" pitchFamily="34" charset="0"/>
              </a:rPr>
              <a:t>NFPA 1994 (2007 Edition) Class 3 worn with NIOSH CBRN APR/PAPR		C	</a:t>
            </a:r>
          </a:p>
          <a:p>
            <a:r>
              <a:rPr lang="en-US" b="1" dirty="0" smtClean="0">
                <a:effectLst>
                  <a:outerShdw blurRad="38100" dist="38100" dir="2700000" algn="tl">
                    <a:srgbClr val="000000">
                      <a:alpha val="43137"/>
                    </a:srgbClr>
                  </a:outerShdw>
                </a:effectLst>
                <a:latin typeface="Calibri" pitchFamily="34" charset="0"/>
              </a:rPr>
              <a:t>NFPA 1994 (2007 Edition) Class 4 worn with NIOSH CBRN APR/PAPR		C	</a:t>
            </a:r>
          </a:p>
          <a:p>
            <a:r>
              <a:rPr lang="en-US" b="1" dirty="0" smtClean="0">
                <a:effectLst>
                  <a:outerShdw blurRad="38100" dist="38100" dir="2700000" algn="tl">
                    <a:srgbClr val="000000">
                      <a:alpha val="43137"/>
                    </a:srgbClr>
                  </a:outerShdw>
                </a:effectLst>
                <a:latin typeface="Calibri" pitchFamily="34" charset="0"/>
              </a:rPr>
              <a:t>NFPA 1951 (2007 Edition) CBRN technical rescue ensemble worn with </a:t>
            </a:r>
          </a:p>
          <a:p>
            <a:r>
              <a:rPr lang="en-US" b="1" dirty="0" smtClean="0">
                <a:effectLst>
                  <a:outerShdw blurRad="38100" dist="38100" dir="2700000" algn="tl">
                    <a:srgbClr val="000000">
                      <a:alpha val="43137"/>
                    </a:srgbClr>
                  </a:outerShdw>
                </a:effectLst>
                <a:latin typeface="Calibri" pitchFamily="34" charset="0"/>
              </a:rPr>
              <a:t>			NIOSH CBRN APR/PAPR			C</a:t>
            </a:r>
          </a:p>
          <a:p>
            <a:endParaRPr lang="en-US" dirty="0"/>
          </a:p>
        </p:txBody>
      </p:sp>
      <p:sp>
        <p:nvSpPr>
          <p:cNvPr id="4" name="Slide Number Placeholder 3"/>
          <p:cNvSpPr>
            <a:spLocks noGrp="1"/>
          </p:cNvSpPr>
          <p:nvPr>
            <p:ph type="sldNum" sz="quarter" idx="12"/>
          </p:nvPr>
        </p:nvSpPr>
        <p:spPr/>
        <p:txBody>
          <a:bodyPr/>
          <a:lstStyle/>
          <a:p>
            <a:fld id="{2524E7BA-34E6-46A7-B9AE-B7CA17A697BA}" type="slidenum">
              <a:rPr lang="en-US" smtClean="0"/>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362200" y="304800"/>
            <a:ext cx="5943600" cy="914400"/>
          </a:xfrm>
        </p:spPr>
        <p:txBody>
          <a:bodyPr/>
          <a:lstStyle/>
          <a:p>
            <a:r>
              <a:rPr lang="en-US" sz="4400" dirty="0">
                <a:effectLst>
                  <a:outerShdw blurRad="38100" dist="38100" dir="2700000" algn="tl">
                    <a:srgbClr val="000000"/>
                  </a:outerShdw>
                </a:effectLst>
                <a:latin typeface="Calibri" pitchFamily="34" charset="0"/>
              </a:rPr>
              <a:t>Respiratory Protection</a:t>
            </a:r>
            <a:endParaRPr lang="en-US" dirty="0">
              <a:effectLst>
                <a:outerShdw blurRad="38100" dist="38100" dir="2700000" algn="tl">
                  <a:srgbClr val="000000"/>
                </a:outerShdw>
              </a:effectLst>
              <a:latin typeface="Calibri" pitchFamily="34" charset="0"/>
            </a:endParaRPr>
          </a:p>
        </p:txBody>
      </p:sp>
      <p:sp>
        <p:nvSpPr>
          <p:cNvPr id="26627" name="Rectangle 3"/>
          <p:cNvSpPr>
            <a:spLocks noGrp="1" noChangeArrowheads="1"/>
          </p:cNvSpPr>
          <p:nvPr>
            <p:ph idx="1"/>
          </p:nvPr>
        </p:nvSpPr>
        <p:spPr>
          <a:xfrm>
            <a:off x="304800" y="1600200"/>
            <a:ext cx="6019800" cy="4876800"/>
          </a:xfrm>
        </p:spPr>
        <p:txBody>
          <a:bodyPr/>
          <a:lstStyle/>
          <a:p>
            <a:pPr marL="0" indent="0">
              <a:lnSpc>
                <a:spcPct val="90000"/>
              </a:lnSpc>
              <a:buFontTx/>
              <a:buNone/>
            </a:pPr>
            <a:endParaRPr lang="en-US" sz="1800" b="1" dirty="0">
              <a:latin typeface="Calibri" pitchFamily="34" charset="0"/>
            </a:endParaRPr>
          </a:p>
          <a:p>
            <a:pPr marL="0" indent="0">
              <a:lnSpc>
                <a:spcPct val="90000"/>
              </a:lnSpc>
              <a:buFontTx/>
              <a:buNone/>
            </a:pPr>
            <a:r>
              <a:rPr lang="en-US" sz="2000" b="1" dirty="0">
                <a:latin typeface="Calibri" pitchFamily="34" charset="0"/>
              </a:rPr>
              <a:t>The Department of Energy recommends full-face respiratory protection for entrance into a </a:t>
            </a:r>
            <a:r>
              <a:rPr lang="en-US" sz="2000" b="1" dirty="0" smtClean="0">
                <a:latin typeface="Calibri" pitchFamily="34" charset="0"/>
              </a:rPr>
              <a:t>contaminated </a:t>
            </a:r>
            <a:r>
              <a:rPr lang="en-US" sz="2000" b="1" dirty="0">
                <a:latin typeface="Calibri" pitchFamily="34" charset="0"/>
              </a:rPr>
              <a:t>area. </a:t>
            </a:r>
            <a:r>
              <a:rPr lang="en-US" sz="1000" b="1" i="1" dirty="0">
                <a:latin typeface="Calibri" pitchFamily="34" charset="0"/>
              </a:rPr>
              <a:t>DOE/RW-0362 SR Office of Civilian Radiological Waste Management</a:t>
            </a:r>
            <a:r>
              <a:rPr lang="en-US" sz="1000" b="1" dirty="0">
                <a:latin typeface="Calibri" pitchFamily="34" charset="0"/>
              </a:rPr>
              <a:t> </a:t>
            </a:r>
            <a:endParaRPr lang="en-US" sz="2000" b="1" dirty="0">
              <a:latin typeface="Calibri" pitchFamily="34" charset="0"/>
            </a:endParaRPr>
          </a:p>
          <a:p>
            <a:pPr marL="0" indent="0">
              <a:lnSpc>
                <a:spcPct val="90000"/>
              </a:lnSpc>
              <a:buFontTx/>
              <a:buNone/>
            </a:pPr>
            <a:endParaRPr lang="en-US" sz="2000" b="1" dirty="0">
              <a:latin typeface="Calibri" pitchFamily="34" charset="0"/>
            </a:endParaRPr>
          </a:p>
          <a:p>
            <a:pPr marL="0" indent="0">
              <a:lnSpc>
                <a:spcPct val="90000"/>
              </a:lnSpc>
              <a:buFontTx/>
              <a:buNone/>
            </a:pPr>
            <a:r>
              <a:rPr lang="en-US" sz="2000" b="1" dirty="0">
                <a:latin typeface="Calibri" pitchFamily="34" charset="0"/>
              </a:rPr>
              <a:t>The respiratory threat can be eliminated by employing High Efficiency Particulate Air (HEPA</a:t>
            </a:r>
            <a:r>
              <a:rPr lang="en-US" sz="2000" b="1" dirty="0" smtClean="0">
                <a:latin typeface="Calibri" pitchFamily="34" charset="0"/>
              </a:rPr>
              <a:t>) </a:t>
            </a:r>
            <a:r>
              <a:rPr lang="en-US" sz="2000" b="1" dirty="0">
                <a:latin typeface="Calibri" pitchFamily="34" charset="0"/>
              </a:rPr>
              <a:t>or P100 filters.  </a:t>
            </a:r>
            <a:r>
              <a:rPr lang="en-US" sz="1000" b="1" i="1" dirty="0">
                <a:latin typeface="Calibri" pitchFamily="34" charset="0"/>
              </a:rPr>
              <a:t>Domestic Preparedness Technician-HAZMAT Course</a:t>
            </a:r>
            <a:endParaRPr lang="en-US" sz="2000" b="1" i="1" dirty="0">
              <a:latin typeface="Calibri" pitchFamily="34" charset="0"/>
            </a:endParaRPr>
          </a:p>
          <a:p>
            <a:pPr marL="0" indent="0">
              <a:lnSpc>
                <a:spcPct val="90000"/>
              </a:lnSpc>
              <a:buFontTx/>
              <a:buNone/>
            </a:pPr>
            <a:endParaRPr lang="en-US" sz="2000" b="1" i="1" dirty="0">
              <a:latin typeface="Calibri" pitchFamily="34" charset="0"/>
            </a:endParaRPr>
          </a:p>
          <a:p>
            <a:pPr marL="0" indent="0">
              <a:lnSpc>
                <a:spcPct val="90000"/>
              </a:lnSpc>
              <a:buFontTx/>
              <a:buNone/>
            </a:pPr>
            <a:r>
              <a:rPr lang="en-US" sz="2000" b="1" dirty="0">
                <a:latin typeface="Calibri" pitchFamily="34" charset="0"/>
              </a:rPr>
              <a:t>The U.S. Army specifies a M40 full-face gas mask with a two-element canister containing (HEPA) filtration and ASZM-T Cooperite carbon filtration media.</a:t>
            </a:r>
            <a:r>
              <a:rPr lang="en-US" dirty="0">
                <a:latin typeface="Calibri" pitchFamily="34" charset="0"/>
              </a:rPr>
              <a:t> </a:t>
            </a:r>
          </a:p>
          <a:p>
            <a:pPr marL="0" indent="0">
              <a:lnSpc>
                <a:spcPct val="90000"/>
              </a:lnSpc>
              <a:buFontTx/>
              <a:buNone/>
            </a:pPr>
            <a:endParaRPr lang="en-US" sz="2600" i="1" dirty="0"/>
          </a:p>
          <a:p>
            <a:pPr marL="0" indent="0">
              <a:lnSpc>
                <a:spcPct val="90000"/>
              </a:lnSpc>
              <a:buFontTx/>
              <a:buNone/>
            </a:pPr>
            <a:endParaRPr lang="en-US" sz="2600" i="1" dirty="0"/>
          </a:p>
        </p:txBody>
      </p:sp>
      <p:graphicFrame>
        <p:nvGraphicFramePr>
          <p:cNvPr id="26628" name="Object 4"/>
          <p:cNvGraphicFramePr>
            <a:graphicFrameLocks/>
          </p:cNvGraphicFramePr>
          <p:nvPr/>
        </p:nvGraphicFramePr>
        <p:xfrm>
          <a:off x="609600" y="152400"/>
          <a:ext cx="1295400" cy="1219200"/>
        </p:xfrm>
        <a:graphic>
          <a:graphicData uri="http://schemas.openxmlformats.org/presentationml/2006/ole">
            <p:oleObj spid="_x0000_s126978" name="CorelDRAW" r:id="rId4" imgW="2079360" imgH="2079360" progId="">
              <p:embed/>
            </p:oleObj>
          </a:graphicData>
        </a:graphic>
      </p:graphicFrame>
      <p:pic>
        <p:nvPicPr>
          <p:cNvPr id="6" name="Picture 3" descr="photo of a man wear a full face respirator"/>
          <p:cNvPicPr>
            <a:picLocks noChangeAspect="1" noChangeArrowheads="1"/>
          </p:cNvPicPr>
          <p:nvPr/>
        </p:nvPicPr>
        <p:blipFill>
          <a:blip r:embed="rId5" cstate="print"/>
          <a:srcRect/>
          <a:stretch>
            <a:fillRect/>
          </a:stretch>
        </p:blipFill>
        <p:spPr bwMode="auto">
          <a:xfrm>
            <a:off x="6629399" y="1752600"/>
            <a:ext cx="2306389"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71438"/>
            <a:ext cx="9144000" cy="908050"/>
          </a:xfrm>
        </p:spPr>
        <p:txBody>
          <a:bodyPr/>
          <a:lstStyle/>
          <a:p>
            <a:r>
              <a:rPr lang="en-US" sz="3200" dirty="0" smtClean="0">
                <a:latin typeface="Calibri" pitchFamily="34" charset="0"/>
              </a:rPr>
              <a:t>CBRN Air-Purifying Respirator</a:t>
            </a:r>
          </a:p>
        </p:txBody>
      </p:sp>
      <p:sp>
        <p:nvSpPr>
          <p:cNvPr id="29699" name="Rectangle 3"/>
          <p:cNvSpPr>
            <a:spLocks noGrp="1" noChangeArrowheads="1"/>
          </p:cNvSpPr>
          <p:nvPr>
            <p:ph type="body" sz="half" idx="1"/>
          </p:nvPr>
        </p:nvSpPr>
        <p:spPr>
          <a:xfrm>
            <a:off x="228600" y="838200"/>
            <a:ext cx="6781800" cy="5715000"/>
          </a:xfrm>
        </p:spPr>
        <p:txBody>
          <a:bodyPr>
            <a:normAutofit fontScale="92500" lnSpcReduction="10000"/>
          </a:bodyPr>
          <a:lstStyle/>
          <a:p>
            <a:pPr>
              <a:lnSpc>
                <a:spcPct val="100000"/>
              </a:lnSpc>
              <a:spcAft>
                <a:spcPct val="20000"/>
              </a:spcAft>
              <a:buClr>
                <a:srgbClr val="FFFF66"/>
              </a:buClr>
              <a:buNone/>
            </a:pPr>
            <a:r>
              <a:rPr lang="en-US" sz="2000" i="1" u="sng" dirty="0" smtClean="0">
                <a:latin typeface="Calibri" pitchFamily="34" charset="0"/>
              </a:rPr>
              <a:t>All</a:t>
            </a:r>
            <a:r>
              <a:rPr lang="en-US" sz="2000" dirty="0" smtClean="0">
                <a:latin typeface="Calibri" pitchFamily="34" charset="0"/>
              </a:rPr>
              <a:t> of the following conditions must be met</a:t>
            </a:r>
          </a:p>
          <a:p>
            <a:pPr>
              <a:lnSpc>
                <a:spcPct val="100000"/>
              </a:lnSpc>
              <a:spcAft>
                <a:spcPct val="20000"/>
              </a:spcAft>
            </a:pPr>
            <a:r>
              <a:rPr lang="en-US" sz="1800" dirty="0" smtClean="0">
                <a:latin typeface="Calibri" pitchFamily="34" charset="0"/>
              </a:rPr>
              <a:t>Types of inhalation hazards and concentrations have been identified &amp; Contaminant concentrations are non-IDLH</a:t>
            </a:r>
          </a:p>
          <a:p>
            <a:pPr>
              <a:lnSpc>
                <a:spcPct val="100000"/>
              </a:lnSpc>
              <a:spcAft>
                <a:spcPct val="20000"/>
              </a:spcAft>
            </a:pPr>
            <a:r>
              <a:rPr lang="en-US" sz="1800" dirty="0" smtClean="0">
                <a:latin typeface="Calibri" pitchFamily="34" charset="0"/>
              </a:rPr>
              <a:t>CBRN canister is capable of removing the hazard</a:t>
            </a:r>
          </a:p>
          <a:p>
            <a:pPr>
              <a:lnSpc>
                <a:spcPct val="100000"/>
              </a:lnSpc>
              <a:spcAft>
                <a:spcPct val="20000"/>
              </a:spcAft>
            </a:pPr>
            <a:r>
              <a:rPr lang="en-US" sz="1800" dirty="0" smtClean="0">
                <a:latin typeface="Calibri" pitchFamily="34" charset="0"/>
              </a:rPr>
              <a:t>Oxygen is known to be at least 19.5% by volume</a:t>
            </a:r>
          </a:p>
          <a:p>
            <a:pPr>
              <a:lnSpc>
                <a:spcPct val="100000"/>
              </a:lnSpc>
              <a:spcAft>
                <a:spcPct val="20000"/>
              </a:spcAft>
            </a:pPr>
            <a:r>
              <a:rPr lang="en-US" sz="1800" dirty="0" smtClean="0">
                <a:latin typeface="Calibri" pitchFamily="34" charset="0"/>
              </a:rPr>
              <a:t>Canister change schedule is required for</a:t>
            </a:r>
            <a:r>
              <a:rPr lang="en-US" sz="2000" dirty="0" smtClean="0">
                <a:latin typeface="Calibri" pitchFamily="34" charset="0"/>
              </a:rPr>
              <a:t> </a:t>
            </a:r>
            <a:r>
              <a:rPr lang="en-US" sz="1800" dirty="0" smtClean="0">
                <a:latin typeface="Calibri" pitchFamily="34" charset="0"/>
              </a:rPr>
              <a:t>gas/vapors</a:t>
            </a:r>
          </a:p>
          <a:p>
            <a:pPr marL="631825" lvl="1" indent="-231775">
              <a:lnSpc>
                <a:spcPct val="80000"/>
              </a:lnSpc>
              <a:buFont typeface="Symbol" pitchFamily="18" charset="2"/>
              <a:buNone/>
            </a:pPr>
            <a:r>
              <a:rPr lang="en-US" sz="2400" b="1" dirty="0" smtClean="0">
                <a:latin typeface="Calibri" pitchFamily="34" charset="0"/>
              </a:rPr>
              <a:t>Major responder needs: </a:t>
            </a:r>
          </a:p>
          <a:p>
            <a:pPr marL="631825" lvl="1" indent="-231775">
              <a:lnSpc>
                <a:spcPct val="80000"/>
              </a:lnSpc>
            </a:pPr>
            <a:r>
              <a:rPr lang="en-US" sz="2000" dirty="0" smtClean="0">
                <a:latin typeface="Calibri" pitchFamily="34" charset="0"/>
              </a:rPr>
              <a:t>Create interchangeable conditions for canisters to use common threads</a:t>
            </a:r>
          </a:p>
          <a:p>
            <a:pPr marL="631825" lvl="1" indent="-231775">
              <a:lnSpc>
                <a:spcPct val="80000"/>
              </a:lnSpc>
            </a:pPr>
            <a:r>
              <a:rPr lang="en-US" sz="2000" dirty="0" smtClean="0">
                <a:latin typeface="Calibri" pitchFamily="34" charset="0"/>
              </a:rPr>
              <a:t>Light weight, small size, left or right side can</a:t>
            </a:r>
          </a:p>
          <a:p>
            <a:pPr marL="631825" lvl="1" indent="-231775">
              <a:lnSpc>
                <a:spcPct val="80000"/>
              </a:lnSpc>
            </a:pPr>
            <a:endParaRPr lang="en-US" sz="2000" b="1" dirty="0" smtClean="0">
              <a:latin typeface="Calibri" pitchFamily="34" charset="0"/>
            </a:endParaRPr>
          </a:p>
          <a:p>
            <a:pPr marL="742950" marR="0" lvl="1" indent="-285750" algn="l" defTabSz="914400" rtl="0" eaLnBrk="1" fontAlgn="auto" latinLnBrk="0" hangingPunct="1">
              <a:lnSpc>
                <a:spcPct val="100000"/>
              </a:lnSpc>
              <a:spcBef>
                <a:spcPct val="25000"/>
              </a:spcBef>
              <a:spcAft>
                <a:spcPct val="25000"/>
              </a:spcAft>
              <a:buClrTx/>
              <a:buSzTx/>
              <a:buFont typeface="Arial" pitchFamily="34" charset="0"/>
              <a:buNone/>
              <a:tabLst/>
              <a:defRPr/>
            </a:pPr>
            <a:r>
              <a:rPr lang="en-US" sz="2800" b="1" i="1" kern="1200" dirty="0" smtClean="0">
                <a:solidFill>
                  <a:schemeClr val="tx1"/>
                </a:solidFill>
                <a:effectLst>
                  <a:outerShdw blurRad="50800" dist="38100" algn="tr" rotWithShape="0">
                    <a:prstClr val="black">
                      <a:alpha val="40000"/>
                    </a:prstClr>
                  </a:outerShdw>
                </a:effectLst>
                <a:latin typeface="+mn-lt"/>
                <a:ea typeface="+mn-ea"/>
                <a:cs typeface="+mn-cs"/>
              </a:rPr>
              <a:t>Canister interoperability</a:t>
            </a:r>
            <a:endParaRPr lang="en-US" sz="2800" b="1" i="1" u="sng" kern="1200" dirty="0" smtClean="0">
              <a:solidFill>
                <a:schemeClr val="tx1"/>
              </a:solidFill>
              <a:effectLst>
                <a:outerShdw blurRad="50800" dist="38100" algn="tr" rotWithShape="0">
                  <a:prstClr val="black">
                    <a:alpha val="40000"/>
                  </a:prstClr>
                </a:outerShdw>
              </a:effectLst>
              <a:latin typeface="+mn-lt"/>
              <a:ea typeface="+mn-ea"/>
              <a:cs typeface="+mn-cs"/>
            </a:endParaRPr>
          </a:p>
          <a:p>
            <a:pPr lvl="1">
              <a:lnSpc>
                <a:spcPct val="100000"/>
              </a:lnSpc>
              <a:spcBef>
                <a:spcPct val="25000"/>
              </a:spcBef>
              <a:spcAft>
                <a:spcPct val="25000"/>
              </a:spcAft>
              <a:buNone/>
            </a:pPr>
            <a:endParaRPr lang="en-US" sz="1600" b="1" dirty="0" smtClean="0">
              <a:latin typeface="Calibri" pitchFamily="34" charset="0"/>
            </a:endParaRPr>
          </a:p>
          <a:p>
            <a:pPr lvl="1">
              <a:lnSpc>
                <a:spcPct val="100000"/>
              </a:lnSpc>
              <a:spcBef>
                <a:spcPct val="25000"/>
              </a:spcBef>
              <a:spcAft>
                <a:spcPct val="25000"/>
              </a:spcAft>
            </a:pPr>
            <a:r>
              <a:rPr lang="en-US" sz="1600" b="1" dirty="0" smtClean="0">
                <a:latin typeface="Calibri" pitchFamily="34" charset="0"/>
              </a:rPr>
              <a:t>Assembly with a canister other than specified in the approval assembly matrix is not in its NIOSH-approved configuration</a:t>
            </a:r>
          </a:p>
          <a:p>
            <a:pPr lvl="1">
              <a:lnSpc>
                <a:spcPct val="100000"/>
              </a:lnSpc>
              <a:spcBef>
                <a:spcPct val="25000"/>
              </a:spcBef>
              <a:spcAft>
                <a:spcPct val="25000"/>
              </a:spcAft>
            </a:pPr>
            <a:r>
              <a:rPr lang="en-US" sz="1600" b="1" dirty="0" smtClean="0">
                <a:latin typeface="Calibri" pitchFamily="34" charset="0"/>
              </a:rPr>
              <a:t>Decision to proceed with interoperability is the responsibility of the incident commander or other commanding authority under crisis conditions</a:t>
            </a:r>
          </a:p>
          <a:p>
            <a:pPr>
              <a:lnSpc>
                <a:spcPct val="80000"/>
              </a:lnSpc>
            </a:pPr>
            <a:endParaRPr lang="en-US" sz="1800" dirty="0" smtClean="0"/>
          </a:p>
        </p:txBody>
      </p:sp>
      <p:pic>
        <p:nvPicPr>
          <p:cNvPr id="9" name="Picture 2" descr="Canister"/>
          <p:cNvPicPr>
            <a:picLocks noChangeAspect="1" noChangeArrowheads="1"/>
          </p:cNvPicPr>
          <p:nvPr/>
        </p:nvPicPr>
        <p:blipFill>
          <a:blip r:embed="rId3" cstate="print"/>
          <a:srcRect/>
          <a:stretch>
            <a:fillRect/>
          </a:stretch>
        </p:blipFill>
        <p:spPr bwMode="auto">
          <a:xfrm>
            <a:off x="6667288" y="3886200"/>
            <a:ext cx="2476712" cy="175803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GAPS &amp; Challenges</a:t>
            </a:r>
            <a:br>
              <a:rPr lang="en-US" dirty="0" smtClean="0"/>
            </a:br>
            <a:r>
              <a:rPr lang="en-US" dirty="0" smtClean="0">
                <a:latin typeface="Calibri" pitchFamily="34" charset="0"/>
              </a:rPr>
              <a:t>First Responders and Receivers</a:t>
            </a:r>
            <a:endParaRPr lang="en-US" dirty="0">
              <a:latin typeface="Calibri" pitchFamily="34" charset="0"/>
            </a:endParaRPr>
          </a:p>
        </p:txBody>
      </p:sp>
      <p:sp>
        <p:nvSpPr>
          <p:cNvPr id="3" name="Content Placeholder 2"/>
          <p:cNvSpPr>
            <a:spLocks noGrp="1"/>
          </p:cNvSpPr>
          <p:nvPr>
            <p:ph idx="1"/>
          </p:nvPr>
        </p:nvSpPr>
        <p:spPr>
          <a:xfrm>
            <a:off x="1828800" y="1600200"/>
            <a:ext cx="4343400" cy="4525963"/>
          </a:xfrm>
        </p:spPr>
        <p:txBody>
          <a:bodyPr/>
          <a:lstStyle/>
          <a:p>
            <a:endParaRPr lang="en-US" sz="4000" dirty="0" smtClean="0"/>
          </a:p>
          <a:p>
            <a:pPr>
              <a:buNone/>
            </a:pPr>
            <a:r>
              <a:rPr lang="en-US" sz="4000" b="1" dirty="0" smtClean="0">
                <a:latin typeface="Calibri" pitchFamily="34" charset="0"/>
              </a:rPr>
              <a:t>Identifying Gaps in</a:t>
            </a:r>
          </a:p>
          <a:p>
            <a:pPr lvl="3"/>
            <a:r>
              <a:rPr lang="en-US" sz="3200" b="1" i="1" dirty="0" smtClean="0">
                <a:latin typeface="Calibri" pitchFamily="34" charset="0"/>
              </a:rPr>
              <a:t>Strategy</a:t>
            </a:r>
          </a:p>
          <a:p>
            <a:pPr lvl="3"/>
            <a:r>
              <a:rPr lang="en-US" sz="3200" b="1" i="1" dirty="0" smtClean="0">
                <a:latin typeface="Calibri" pitchFamily="34" charset="0"/>
              </a:rPr>
              <a:t>Leadership</a:t>
            </a:r>
          </a:p>
          <a:p>
            <a:pPr lvl="3"/>
            <a:r>
              <a:rPr lang="en-US" sz="3200" b="1" i="1" dirty="0" smtClean="0">
                <a:latin typeface="Calibri" pitchFamily="34" charset="0"/>
              </a:rPr>
              <a:t>Priorities</a:t>
            </a:r>
          </a:p>
          <a:p>
            <a:pPr lvl="3"/>
            <a:r>
              <a:rPr lang="en-US" sz="3200" b="1" i="1" dirty="0" smtClean="0">
                <a:latin typeface="Calibri" pitchFamily="34" charset="0"/>
              </a:rPr>
              <a:t>Accountability</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0" y="274638"/>
            <a:ext cx="9144000" cy="1143000"/>
          </a:xfrm>
        </p:spPr>
        <p:txBody>
          <a:bodyPr>
            <a:normAutofit fontScale="90000"/>
          </a:bodyPr>
          <a:lstStyle/>
          <a:p>
            <a:pPr eaLnBrk="1" hangingPunct="1"/>
            <a:r>
              <a:rPr lang="en-US" dirty="0" smtClean="0">
                <a:latin typeface="Calibri" pitchFamily="34" charset="0"/>
              </a:rPr>
              <a:t>Key Challenges for Responder Safety and Health</a:t>
            </a:r>
          </a:p>
        </p:txBody>
      </p:sp>
      <p:sp>
        <p:nvSpPr>
          <p:cNvPr id="8195" name="Rectangle 3"/>
          <p:cNvSpPr>
            <a:spLocks noGrp="1" noChangeArrowheads="1"/>
          </p:cNvSpPr>
          <p:nvPr>
            <p:ph idx="1"/>
          </p:nvPr>
        </p:nvSpPr>
        <p:spPr>
          <a:xfrm>
            <a:off x="304800" y="1600200"/>
            <a:ext cx="8458200" cy="4525963"/>
          </a:xfrm>
        </p:spPr>
        <p:txBody>
          <a:bodyPr/>
          <a:lstStyle/>
          <a:p>
            <a:pPr eaLnBrk="1" hangingPunct="1"/>
            <a:r>
              <a:rPr lang="en-US" b="1" dirty="0" smtClean="0">
                <a:latin typeface="Calibri" pitchFamily="34" charset="0"/>
              </a:rPr>
              <a:t>Training and Education</a:t>
            </a:r>
          </a:p>
          <a:p>
            <a:pPr lvl="1" eaLnBrk="1" hangingPunct="1"/>
            <a:r>
              <a:rPr lang="en-US" b="1" dirty="0" smtClean="0">
                <a:latin typeface="Calibri" pitchFamily="34" charset="0"/>
              </a:rPr>
              <a:t>Few responders receive adequate training in radiation safety, and have little experience with radiation response</a:t>
            </a:r>
          </a:p>
          <a:p>
            <a:pPr lvl="1" eaLnBrk="1" hangingPunct="1"/>
            <a:r>
              <a:rPr lang="en-US" b="1" dirty="0" smtClean="0">
                <a:latin typeface="Calibri" pitchFamily="34" charset="0"/>
              </a:rPr>
              <a:t>“Informed consent” from individual responders will be required for those entering the hot zones</a:t>
            </a:r>
          </a:p>
          <a:p>
            <a:pPr lvl="1" eaLnBrk="1" hangingPunct="1"/>
            <a:r>
              <a:rPr lang="en-US" b="1" dirty="0" smtClean="0">
                <a:latin typeface="Calibri" pitchFamily="34" charset="0"/>
              </a:rPr>
              <a:t>Research indicates potential reluctance of responders to respond to event involving significant radiation hazards</a:t>
            </a:r>
          </a:p>
          <a:p>
            <a:pPr lvl="1" eaLnBrk="1" hangingPunct="1">
              <a:buFont typeface="Wingdings" pitchFamily="2" charset="2"/>
              <a:buNone/>
            </a:pPr>
            <a:endParaRPr lang="en-US" b="1" dirty="0" smtClean="0"/>
          </a:p>
          <a:p>
            <a:pPr eaLnBrk="1" hangingPunct="1">
              <a:buFont typeface="Wingdings" pitchFamily="2" charset="2"/>
              <a:buNone/>
            </a:pPr>
            <a:endParaRPr lang="en-US" b="1" dirty="0" smtClean="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0" y="152400"/>
            <a:ext cx="9144000" cy="1143000"/>
          </a:xfrm>
        </p:spPr>
        <p:txBody>
          <a:bodyPr>
            <a:normAutofit fontScale="90000"/>
          </a:bodyPr>
          <a:lstStyle/>
          <a:p>
            <a:pPr eaLnBrk="1" hangingPunct="1"/>
            <a:r>
              <a:rPr lang="en-US" dirty="0" smtClean="0">
                <a:latin typeface="Calibri" pitchFamily="34" charset="0"/>
              </a:rPr>
              <a:t>Key Challenges </a:t>
            </a:r>
            <a:br>
              <a:rPr lang="en-US" dirty="0" smtClean="0">
                <a:latin typeface="Calibri" pitchFamily="34" charset="0"/>
              </a:rPr>
            </a:br>
            <a:r>
              <a:rPr lang="en-US" dirty="0" smtClean="0">
                <a:latin typeface="Calibri" pitchFamily="34" charset="0"/>
              </a:rPr>
              <a:t>for Responder Safety and Health</a:t>
            </a:r>
          </a:p>
        </p:txBody>
      </p:sp>
      <p:sp>
        <p:nvSpPr>
          <p:cNvPr id="9219" name="Rectangle 3"/>
          <p:cNvSpPr>
            <a:spLocks noGrp="1" noChangeArrowheads="1"/>
          </p:cNvSpPr>
          <p:nvPr>
            <p:ph idx="1"/>
          </p:nvPr>
        </p:nvSpPr>
        <p:spPr>
          <a:xfrm>
            <a:off x="609600" y="1600200"/>
            <a:ext cx="8305800" cy="4525963"/>
          </a:xfrm>
        </p:spPr>
        <p:txBody>
          <a:bodyPr/>
          <a:lstStyle/>
          <a:p>
            <a:pPr eaLnBrk="1" hangingPunct="1"/>
            <a:r>
              <a:rPr lang="en-US" b="1" dirty="0" smtClean="0">
                <a:latin typeface="Calibri" pitchFamily="34" charset="0"/>
              </a:rPr>
              <a:t>Monitoring and Surveillance</a:t>
            </a:r>
          </a:p>
          <a:p>
            <a:pPr lvl="1" eaLnBrk="1" hangingPunct="1"/>
            <a:r>
              <a:rPr lang="en-US" b="1" dirty="0" smtClean="0">
                <a:latin typeface="Calibri" pitchFamily="34" charset="0"/>
              </a:rPr>
              <a:t>Area and Personal Monitoring</a:t>
            </a:r>
          </a:p>
          <a:p>
            <a:pPr lvl="2" eaLnBrk="1" hangingPunct="1"/>
            <a:r>
              <a:rPr lang="en-US" b="1" dirty="0" smtClean="0">
                <a:latin typeface="Calibri" pitchFamily="34" charset="0"/>
              </a:rPr>
              <a:t>Availability of dosimetry and radiation detection equipment</a:t>
            </a:r>
          </a:p>
          <a:p>
            <a:pPr lvl="2" eaLnBrk="1" hangingPunct="1"/>
            <a:r>
              <a:rPr lang="en-US" b="1" dirty="0" smtClean="0">
                <a:latin typeface="Calibri" pitchFamily="34" charset="0"/>
              </a:rPr>
              <a:t>Proper maintenance of existing equipment</a:t>
            </a:r>
          </a:p>
          <a:p>
            <a:pPr lvl="2" eaLnBrk="1" hangingPunct="1"/>
            <a:r>
              <a:rPr lang="en-US" b="1" dirty="0" smtClean="0">
                <a:latin typeface="Calibri" pitchFamily="34" charset="0"/>
              </a:rPr>
              <a:t>Blast-damaged equipment</a:t>
            </a:r>
          </a:p>
          <a:p>
            <a:pPr lvl="1" eaLnBrk="1" hangingPunct="1"/>
            <a:r>
              <a:rPr lang="en-US" b="1" dirty="0" smtClean="0">
                <a:latin typeface="Calibri" pitchFamily="34" charset="0"/>
              </a:rPr>
              <a:t>Long term surveillance and dose reconstruction</a:t>
            </a:r>
          </a:p>
          <a:p>
            <a:pPr lvl="2" eaLnBrk="1" hangingPunct="1"/>
            <a:r>
              <a:rPr lang="en-US" b="1" dirty="0" smtClean="0">
                <a:latin typeface="Calibri" pitchFamily="34" charset="0"/>
              </a:rPr>
              <a:t>Emergency Responders vs “Radiation Workers” </a:t>
            </a:r>
          </a:p>
          <a:p>
            <a:pPr lvl="3" eaLnBrk="1" hangingPunct="1"/>
            <a:r>
              <a:rPr lang="en-US" b="1" dirty="0" smtClean="0">
                <a:latin typeface="Calibri" pitchFamily="34" charset="0"/>
              </a:rPr>
              <a:t>Particularly in the Recovery phase</a:t>
            </a:r>
          </a:p>
          <a:p>
            <a:pPr eaLnBrk="1" hangingPunct="1"/>
            <a:endParaRPr lang="en-US" b="1" dirty="0" smtClean="0"/>
          </a:p>
          <a:p>
            <a:pPr lvl="1" eaLnBrk="1" hangingPunct="1">
              <a:buFont typeface="Wingdings" pitchFamily="2" charset="2"/>
              <a:buNone/>
            </a:pPr>
            <a:endParaRPr lang="en-US" b="1" dirty="0" smtClean="0"/>
          </a:p>
          <a:p>
            <a:pPr eaLnBrk="1" hangingPunct="1">
              <a:buFont typeface="Wingdings" pitchFamily="2" charset="2"/>
              <a:buNone/>
            </a:pPr>
            <a:endParaRPr lang="en-US" b="1" dirty="0" smtClean="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76200" y="0"/>
            <a:ext cx="9372600" cy="1219200"/>
          </a:xfrm>
        </p:spPr>
        <p:txBody>
          <a:bodyPr/>
          <a:lstStyle/>
          <a:p>
            <a:r>
              <a:rPr lang="en-US" sz="3200" dirty="0" smtClean="0">
                <a:latin typeface="Calibri" pitchFamily="34" charset="0"/>
              </a:rPr>
              <a:t>State and Local Public Health Capability</a:t>
            </a:r>
            <a:r>
              <a:rPr lang="en-US" sz="1800" dirty="0" smtClean="0">
                <a:latin typeface="Calibri" pitchFamily="34" charset="0"/>
              </a:rPr>
              <a:t> </a:t>
            </a:r>
            <a:r>
              <a:rPr lang="en-US" sz="3200" dirty="0" smtClean="0">
                <a:latin typeface="Calibri" pitchFamily="34" charset="0"/>
              </a:rPr>
              <a:t>and Capacity to Respond to a Radiological/Nuclear Incident </a:t>
            </a:r>
          </a:p>
        </p:txBody>
      </p:sp>
      <p:sp>
        <p:nvSpPr>
          <p:cNvPr id="28674" name="Rectangle 3"/>
          <p:cNvSpPr>
            <a:spLocks noGrp="1" noChangeArrowheads="1"/>
          </p:cNvSpPr>
          <p:nvPr>
            <p:ph idx="1"/>
          </p:nvPr>
        </p:nvSpPr>
        <p:spPr>
          <a:xfrm>
            <a:off x="419100" y="1447800"/>
            <a:ext cx="8229600" cy="4525963"/>
          </a:xfrm>
        </p:spPr>
        <p:txBody>
          <a:bodyPr>
            <a:normAutofit fontScale="92500" lnSpcReduction="10000"/>
          </a:bodyPr>
          <a:lstStyle/>
          <a:p>
            <a:pPr>
              <a:lnSpc>
                <a:spcPct val="100000"/>
              </a:lnSpc>
              <a:spcBef>
                <a:spcPts val="100"/>
              </a:spcBef>
              <a:spcAft>
                <a:spcPts val="120"/>
              </a:spcAft>
            </a:pPr>
            <a:r>
              <a:rPr lang="en-US" b="1" dirty="0" smtClean="0">
                <a:latin typeface="Calibri" pitchFamily="34" charset="0"/>
              </a:rPr>
              <a:t>Response capability and capacity varies across state and local jurisdictions</a:t>
            </a:r>
          </a:p>
          <a:p>
            <a:pPr lvl="1">
              <a:lnSpc>
                <a:spcPct val="100000"/>
              </a:lnSpc>
              <a:spcBef>
                <a:spcPts val="100"/>
              </a:spcBef>
              <a:spcAft>
                <a:spcPts val="120"/>
              </a:spcAft>
            </a:pPr>
            <a:r>
              <a:rPr lang="en-US" dirty="0" smtClean="0">
                <a:latin typeface="Calibri" pitchFamily="34" charset="0"/>
              </a:rPr>
              <a:t>States with nuclear power plants: 31 states</a:t>
            </a:r>
          </a:p>
          <a:p>
            <a:pPr lvl="1">
              <a:lnSpc>
                <a:spcPct val="100000"/>
              </a:lnSpc>
              <a:spcBef>
                <a:spcPts val="100"/>
              </a:spcBef>
              <a:spcAft>
                <a:spcPts val="120"/>
              </a:spcAft>
            </a:pPr>
            <a:r>
              <a:rPr lang="en-US" dirty="0" smtClean="0">
                <a:latin typeface="Calibri" pitchFamily="34" charset="0"/>
              </a:rPr>
              <a:t>States with high risk metropolitan areas</a:t>
            </a:r>
          </a:p>
          <a:p>
            <a:pPr lvl="1">
              <a:lnSpc>
                <a:spcPct val="100000"/>
              </a:lnSpc>
              <a:spcBef>
                <a:spcPts val="100"/>
              </a:spcBef>
              <a:spcAft>
                <a:spcPts val="120"/>
              </a:spcAft>
            </a:pPr>
            <a:endParaRPr lang="en-US" dirty="0" smtClean="0">
              <a:latin typeface="Calibri" pitchFamily="34" charset="0"/>
            </a:endParaRPr>
          </a:p>
          <a:p>
            <a:pPr>
              <a:lnSpc>
                <a:spcPct val="100000"/>
              </a:lnSpc>
              <a:spcBef>
                <a:spcPts val="100"/>
              </a:spcBef>
              <a:spcAft>
                <a:spcPts val="120"/>
              </a:spcAft>
            </a:pPr>
            <a:r>
              <a:rPr lang="en-US" b="1" dirty="0" smtClean="0">
                <a:latin typeface="Calibri" pitchFamily="34" charset="0"/>
              </a:rPr>
              <a:t>Inconsistent integration of radiation control programs with public health agencies</a:t>
            </a:r>
            <a:r>
              <a:rPr lang="en-US" dirty="0" smtClean="0">
                <a:latin typeface="Calibri" pitchFamily="34" charset="0"/>
              </a:rPr>
              <a:t> </a:t>
            </a:r>
          </a:p>
          <a:p>
            <a:pPr lvl="1">
              <a:lnSpc>
                <a:spcPct val="100000"/>
              </a:lnSpc>
              <a:spcBef>
                <a:spcPts val="100"/>
              </a:spcBef>
              <a:spcAft>
                <a:spcPts val="120"/>
              </a:spcAft>
            </a:pPr>
            <a:r>
              <a:rPr lang="en-US" dirty="0" smtClean="0">
                <a:latin typeface="Calibri" pitchFamily="34" charset="0"/>
              </a:rPr>
              <a:t>State radiation control programs reside in state public health agencies in 35 states</a:t>
            </a:r>
          </a:p>
          <a:p>
            <a:pPr lvl="1">
              <a:lnSpc>
                <a:spcPct val="100000"/>
              </a:lnSpc>
              <a:spcBef>
                <a:spcPts val="100"/>
              </a:spcBef>
              <a:spcAft>
                <a:spcPts val="120"/>
              </a:spcAft>
            </a:pPr>
            <a:r>
              <a:rPr lang="en-US" dirty="0" smtClean="0">
                <a:latin typeface="Calibri" pitchFamily="34" charset="0"/>
              </a:rPr>
              <a:t>Radiation control/expertise is found elsewhere with state government in remaining 15 states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latin typeface="Calibri" pitchFamily="34" charset="0"/>
              </a:rPr>
              <a:t>Responsibilities</a:t>
            </a:r>
            <a:endParaRPr lang="en-US" sz="4400" dirty="0">
              <a:latin typeface="Calibri" pitchFamily="34" charset="0"/>
            </a:endParaRPr>
          </a:p>
        </p:txBody>
      </p:sp>
      <p:sp>
        <p:nvSpPr>
          <p:cNvPr id="6" name="Content Placeholder 5"/>
          <p:cNvSpPr>
            <a:spLocks noGrp="1"/>
          </p:cNvSpPr>
          <p:nvPr>
            <p:ph sz="half" idx="1"/>
          </p:nvPr>
        </p:nvSpPr>
        <p:spPr>
          <a:xfrm>
            <a:off x="457200" y="990600"/>
            <a:ext cx="4038600" cy="4525963"/>
          </a:xfrm>
        </p:spPr>
        <p:txBody>
          <a:bodyPr>
            <a:noAutofit/>
          </a:bodyPr>
          <a:lstStyle/>
          <a:p>
            <a:pPr>
              <a:lnSpc>
                <a:spcPct val="100000"/>
              </a:lnSpc>
              <a:buBlip>
                <a:blip r:embed="rId3"/>
              </a:buBlip>
            </a:pPr>
            <a:r>
              <a:rPr lang="en-US" sz="1600" b="1" u="sng" dirty="0" smtClean="0">
                <a:latin typeface="Calibri" pitchFamily="34" charset="0"/>
              </a:rPr>
              <a:t>Employer:</a:t>
            </a:r>
          </a:p>
          <a:p>
            <a:pPr>
              <a:lnSpc>
                <a:spcPct val="100000"/>
              </a:lnSpc>
              <a:buNone/>
            </a:pPr>
            <a:r>
              <a:rPr lang="en-US" sz="1600" b="1" u="sng" dirty="0" smtClean="0">
                <a:latin typeface="Calibri" pitchFamily="34" charset="0"/>
              </a:rPr>
              <a:t>Prior: </a:t>
            </a:r>
          </a:p>
          <a:p>
            <a:pPr>
              <a:lnSpc>
                <a:spcPct val="100000"/>
              </a:lnSpc>
              <a:buFont typeface="+mj-lt"/>
              <a:buAutoNum type="arabicPeriod"/>
            </a:pPr>
            <a:r>
              <a:rPr lang="en-US" sz="1600" b="1" dirty="0" smtClean="0">
                <a:latin typeface="Calibri" pitchFamily="34" charset="0"/>
              </a:rPr>
              <a:t>Establish &amp; prioritized Admin controls, policies &amp; procedures to control exposures</a:t>
            </a:r>
          </a:p>
          <a:p>
            <a:pPr>
              <a:lnSpc>
                <a:spcPct val="100000"/>
              </a:lnSpc>
              <a:buFont typeface="+mj-lt"/>
              <a:buAutoNum type="arabicPeriod"/>
            </a:pPr>
            <a:r>
              <a:rPr lang="en-US" sz="1600" b="1" dirty="0" smtClean="0">
                <a:latin typeface="Calibri" pitchFamily="34" charset="0"/>
              </a:rPr>
              <a:t>Provide health monitoring &amp; surveillance program</a:t>
            </a:r>
          </a:p>
          <a:p>
            <a:pPr>
              <a:lnSpc>
                <a:spcPct val="100000"/>
              </a:lnSpc>
              <a:buFont typeface="+mj-lt"/>
              <a:buAutoNum type="arabicPeriod"/>
            </a:pPr>
            <a:r>
              <a:rPr lang="en-US" sz="1600" b="1" dirty="0" smtClean="0">
                <a:latin typeface="Calibri" pitchFamily="34" charset="0"/>
              </a:rPr>
              <a:t>Provide protective devices, PPE,  monitoring equipment, &amp; training/retraining</a:t>
            </a:r>
          </a:p>
          <a:p>
            <a:pPr>
              <a:lnSpc>
                <a:spcPct val="100000"/>
              </a:lnSpc>
              <a:buNone/>
            </a:pPr>
            <a:r>
              <a:rPr lang="en-US" sz="1600" b="1" u="sng" dirty="0" smtClean="0">
                <a:latin typeface="Calibri" pitchFamily="34" charset="0"/>
              </a:rPr>
              <a:t>During:</a:t>
            </a:r>
          </a:p>
          <a:p>
            <a:pPr>
              <a:lnSpc>
                <a:spcPct val="100000"/>
              </a:lnSpc>
              <a:buFont typeface="+mj-lt"/>
              <a:buAutoNum type="arabicPeriod"/>
            </a:pPr>
            <a:r>
              <a:rPr lang="en-US" sz="1600" b="1" dirty="0" smtClean="0">
                <a:latin typeface="Calibri" pitchFamily="34" charset="0"/>
              </a:rPr>
              <a:t>Supervise hot zone to ensure implementation of P&amp;P</a:t>
            </a:r>
          </a:p>
          <a:p>
            <a:pPr>
              <a:lnSpc>
                <a:spcPct val="100000"/>
              </a:lnSpc>
              <a:buFont typeface="+mj-lt"/>
              <a:buAutoNum type="arabicPeriod"/>
            </a:pPr>
            <a:r>
              <a:rPr lang="en-US" sz="1600" b="1" dirty="0" smtClean="0">
                <a:latin typeface="Calibri" pitchFamily="34" charset="0"/>
              </a:rPr>
              <a:t>Provide Just-In-Time training</a:t>
            </a:r>
          </a:p>
          <a:p>
            <a:pPr>
              <a:lnSpc>
                <a:spcPct val="100000"/>
              </a:lnSpc>
              <a:buFont typeface="+mj-lt"/>
              <a:buAutoNum type="arabicPeriod"/>
            </a:pPr>
            <a:r>
              <a:rPr lang="en-US" sz="1600" b="1" dirty="0" smtClean="0">
                <a:latin typeface="Calibri" pitchFamily="34" charset="0"/>
              </a:rPr>
              <a:t>Arrange for dosimetry services</a:t>
            </a:r>
          </a:p>
          <a:p>
            <a:pPr>
              <a:lnSpc>
                <a:spcPct val="100000"/>
              </a:lnSpc>
              <a:buFont typeface="+mj-lt"/>
              <a:buAutoNum type="arabicPeriod"/>
            </a:pPr>
            <a:r>
              <a:rPr lang="en-US" sz="1600" b="1" dirty="0" smtClean="0">
                <a:latin typeface="Calibri" pitchFamily="34" charset="0"/>
              </a:rPr>
              <a:t>Facilitate worker compliance</a:t>
            </a:r>
          </a:p>
          <a:p>
            <a:pPr>
              <a:lnSpc>
                <a:spcPct val="100000"/>
              </a:lnSpc>
              <a:buNone/>
            </a:pPr>
            <a:r>
              <a:rPr lang="en-US" sz="1600" b="1" u="sng" dirty="0" smtClean="0">
                <a:latin typeface="Calibri" pitchFamily="34" charset="0"/>
              </a:rPr>
              <a:t>After:</a:t>
            </a:r>
          </a:p>
          <a:p>
            <a:pPr>
              <a:lnSpc>
                <a:spcPct val="100000"/>
              </a:lnSpc>
              <a:buFont typeface="+mj-lt"/>
              <a:buAutoNum type="arabicPeriod"/>
            </a:pPr>
            <a:r>
              <a:rPr lang="en-US" sz="1600" b="1" dirty="0" smtClean="0">
                <a:latin typeface="Calibri" pitchFamily="34" charset="0"/>
              </a:rPr>
              <a:t>Arrange for post-event health surveillance</a:t>
            </a:r>
          </a:p>
          <a:p>
            <a:pPr>
              <a:lnSpc>
                <a:spcPct val="100000"/>
              </a:lnSpc>
              <a:buFont typeface="+mj-lt"/>
              <a:buAutoNum type="arabicPeriod"/>
            </a:pPr>
            <a:r>
              <a:rPr lang="en-US" sz="1600" b="1" dirty="0" smtClean="0">
                <a:latin typeface="Calibri" pitchFamily="34" charset="0"/>
              </a:rPr>
              <a:t>Maintain &amp; provide access to exposure records</a:t>
            </a:r>
          </a:p>
          <a:p>
            <a:pPr>
              <a:lnSpc>
                <a:spcPct val="100000"/>
              </a:lnSpc>
              <a:buFont typeface="+mj-lt"/>
              <a:buAutoNum type="arabicPeriod"/>
            </a:pPr>
            <a:endParaRPr lang="en-US" sz="1600" b="1" dirty="0">
              <a:latin typeface="Calibri" pitchFamily="34" charset="0"/>
            </a:endParaRPr>
          </a:p>
        </p:txBody>
      </p:sp>
      <p:sp>
        <p:nvSpPr>
          <p:cNvPr id="9" name="Content Placeholder 8"/>
          <p:cNvSpPr>
            <a:spLocks noGrp="1"/>
          </p:cNvSpPr>
          <p:nvPr>
            <p:ph sz="half" idx="2"/>
          </p:nvPr>
        </p:nvSpPr>
        <p:spPr>
          <a:xfrm>
            <a:off x="4724400" y="1219200"/>
            <a:ext cx="4038600" cy="4525963"/>
          </a:xfrm>
        </p:spPr>
        <p:txBody>
          <a:bodyPr>
            <a:noAutofit/>
          </a:bodyPr>
          <a:lstStyle/>
          <a:p>
            <a:pPr lvl="0">
              <a:buNone/>
            </a:pPr>
            <a:r>
              <a:rPr lang="en-US" sz="1400" b="1" u="sng" kern="0" dirty="0">
                <a:solidFill>
                  <a:schemeClr val="accent2">
                    <a:lumMod val="60000"/>
                    <a:lumOff val="40000"/>
                  </a:schemeClr>
                </a:solidFill>
                <a:latin typeface="Calibri" pitchFamily="34" charset="0"/>
              </a:rPr>
              <a:t>Employee:</a:t>
            </a:r>
          </a:p>
          <a:p>
            <a:pPr lvl="0" fontAlgn="base">
              <a:spcAft>
                <a:spcPct val="0"/>
              </a:spcAft>
              <a:buClr>
                <a:srgbClr val="FFFF00"/>
              </a:buClr>
              <a:buSzPct val="70000"/>
              <a:buFont typeface="+mj-lt"/>
              <a:buAutoNum type="arabicPeriod"/>
              <a:defRPr/>
            </a:pPr>
            <a:r>
              <a:rPr lang="en-US" sz="1400" b="1" kern="0" dirty="0">
                <a:latin typeface="Calibri" pitchFamily="34" charset="0"/>
              </a:rPr>
              <a:t>Accept S&amp;H information &amp; training</a:t>
            </a:r>
          </a:p>
          <a:p>
            <a:pPr>
              <a:buClr>
                <a:srgbClr val="FFFF00"/>
              </a:buClr>
              <a:buSzPct val="70000"/>
              <a:buFont typeface="+mj-lt"/>
              <a:buAutoNum type="arabicPeriod"/>
            </a:pPr>
            <a:r>
              <a:rPr lang="en-US" sz="1400" b="1" i="0" kern="0" dirty="0" smtClean="0">
                <a:latin typeface="Calibri" pitchFamily="34" charset="0"/>
              </a:rPr>
              <a:t>Follow regulations &amp; procedures</a:t>
            </a:r>
          </a:p>
          <a:p>
            <a:pPr>
              <a:buClr>
                <a:srgbClr val="FFFF00"/>
              </a:buClr>
              <a:buSzPct val="70000"/>
              <a:buFont typeface="+mj-lt"/>
              <a:buAutoNum type="arabicPeriod"/>
            </a:pPr>
            <a:r>
              <a:rPr lang="en-US" sz="1400" b="1" i="0" kern="0" dirty="0" smtClean="0">
                <a:latin typeface="Calibri" pitchFamily="34" charset="0"/>
              </a:rPr>
              <a:t>Properly use monitoring equipment &amp; devices</a:t>
            </a:r>
          </a:p>
          <a:p>
            <a:pPr>
              <a:buClr>
                <a:srgbClr val="FFFF00"/>
              </a:buClr>
              <a:buSzPct val="70000"/>
              <a:buFont typeface="+mj-lt"/>
              <a:buAutoNum type="arabicPeriod"/>
            </a:pPr>
            <a:r>
              <a:rPr lang="en-US" sz="1400" b="1" i="0" kern="0" dirty="0" smtClean="0">
                <a:latin typeface="Calibri" pitchFamily="34" charset="0"/>
              </a:rPr>
              <a:t>Cooperate with health surveillance and dose assessment programs</a:t>
            </a:r>
          </a:p>
          <a:p>
            <a:pPr>
              <a:buClr>
                <a:srgbClr val="FFFF00"/>
              </a:buClr>
              <a:buSzPct val="70000"/>
              <a:buFont typeface="+mj-lt"/>
              <a:buAutoNum type="arabicPeriod"/>
            </a:pPr>
            <a:r>
              <a:rPr lang="en-US" sz="1400" b="1" i="0" kern="0" dirty="0" smtClean="0">
                <a:latin typeface="Calibri" pitchFamily="34" charset="0"/>
              </a:rPr>
              <a:t>Report health/pregnancy status</a:t>
            </a:r>
          </a:p>
          <a:p>
            <a:pPr>
              <a:buClr>
                <a:srgbClr val="FFFF00"/>
              </a:buClr>
              <a:buSzPct val="70000"/>
              <a:buFont typeface="+mj-lt"/>
              <a:buAutoNum type="arabicPeriod"/>
            </a:pPr>
            <a:r>
              <a:rPr lang="en-US" sz="1400" b="1" i="0" kern="0" dirty="0" smtClean="0">
                <a:latin typeface="Calibri" pitchFamily="34" charset="0"/>
              </a:rPr>
              <a:t>Report circumstances that could affect the decision dose or safety compliance</a:t>
            </a:r>
          </a:p>
          <a:p>
            <a:pPr lvl="0">
              <a:buClr>
                <a:srgbClr val="FFFF00"/>
              </a:buClr>
              <a:buSzPct val="70000"/>
              <a:buBlip>
                <a:blip r:embed="rId3"/>
              </a:buBlip>
            </a:pPr>
            <a:r>
              <a:rPr lang="en-US" sz="1400" b="1" i="0" u="sng" kern="0" dirty="0" smtClean="0">
                <a:latin typeface="Calibri" pitchFamily="34" charset="0"/>
              </a:rPr>
              <a:t>Incident Command:</a:t>
            </a:r>
          </a:p>
          <a:p>
            <a:pPr>
              <a:buClr>
                <a:srgbClr val="FFFF00"/>
              </a:buClr>
              <a:buSzPct val="70000"/>
              <a:buFont typeface="+mj-lt"/>
              <a:buAutoNum type="arabicPeriod"/>
            </a:pPr>
            <a:r>
              <a:rPr lang="en-US" sz="1400" b="1" i="0" kern="0" dirty="0" smtClean="0">
                <a:latin typeface="Calibri" pitchFamily="34" charset="0"/>
              </a:rPr>
              <a:t>Determine pre-established exposure levels</a:t>
            </a:r>
          </a:p>
          <a:p>
            <a:pPr>
              <a:buClr>
                <a:srgbClr val="FFFF00"/>
              </a:buClr>
              <a:buSzPct val="70000"/>
              <a:buFont typeface="+mj-lt"/>
              <a:buAutoNum type="arabicPeriod"/>
            </a:pPr>
            <a:r>
              <a:rPr lang="en-US" sz="1400" b="1" i="0" kern="0" dirty="0" smtClean="0">
                <a:latin typeface="Calibri" pitchFamily="34" charset="0"/>
              </a:rPr>
              <a:t>Establish protective actions that produce more good than harm</a:t>
            </a:r>
          </a:p>
          <a:p>
            <a:pPr>
              <a:buClr>
                <a:srgbClr val="FFFF00"/>
              </a:buClr>
              <a:buSzPct val="70000"/>
              <a:buFont typeface="+mj-lt"/>
              <a:buAutoNum type="arabicPeriod"/>
            </a:pPr>
            <a:r>
              <a:rPr lang="en-US" sz="1400" b="1" i="0" kern="0" dirty="0" smtClean="0">
                <a:latin typeface="Calibri" pitchFamily="34" charset="0"/>
              </a:rPr>
              <a:t>Ensure that responder exposure is optimized to achieve the lowest exposure under the circumstances</a:t>
            </a:r>
          </a:p>
          <a:p>
            <a:pPr>
              <a:buClr>
                <a:srgbClr val="FFFF00"/>
              </a:buClr>
              <a:buSzPct val="70000"/>
              <a:buFont typeface="+mj-lt"/>
              <a:buAutoNum type="arabicPeriod"/>
            </a:pPr>
            <a:r>
              <a:rPr lang="en-US" sz="1400" b="1" i="0" kern="0" dirty="0" smtClean="0">
                <a:latin typeface="Calibri" pitchFamily="34" charset="0"/>
              </a:rPr>
              <a:t>NCRP does not recommend a dose limit for responders – exposure decisions should be made based on operational awareness and mission priorities</a:t>
            </a:r>
            <a:endParaRPr lang="en-US" sz="1400" dirty="0" smtClean="0"/>
          </a:p>
          <a:p>
            <a:pPr>
              <a:buNone/>
            </a:pPr>
            <a:endParaRPr lang="en-US" sz="1400" dirty="0"/>
          </a:p>
        </p:txBody>
      </p:sp>
      <p:sp>
        <p:nvSpPr>
          <p:cNvPr id="7" name="Content Placeholder 5"/>
          <p:cNvSpPr txBox="1">
            <a:spLocks/>
          </p:cNvSpPr>
          <p:nvPr/>
        </p:nvSpPr>
        <p:spPr bwMode="auto">
          <a:xfrm>
            <a:off x="304800" y="914400"/>
            <a:ext cx="4114800" cy="281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ts val="3360"/>
              </a:lnSpc>
              <a:spcBef>
                <a:spcPct val="20000"/>
              </a:spcBef>
              <a:spcAft>
                <a:spcPct val="0"/>
              </a:spcAft>
              <a:buClr>
                <a:srgbClr val="FFFF00"/>
              </a:buClr>
              <a:buSzPct val="70000"/>
              <a:buFont typeface="+mj-lt"/>
              <a:buAutoNum type="arabicPeriod"/>
              <a:tabLst/>
              <a:defRPr/>
            </a:pPr>
            <a:endParaRPr kumimoji="0" lang="en-US" sz="1400" b="1" i="0" u="none" strike="noStrike" kern="0" cap="none" spc="0" normalizeH="0" baseline="0" noProof="0" dirty="0">
              <a:ln>
                <a:noFill/>
              </a:ln>
              <a:solidFill>
                <a:schemeClr val="tx1"/>
              </a:solidFill>
              <a:effectLst>
                <a:outerShdw blurRad="38100" dist="38100" dir="2700000" algn="tl">
                  <a:srgbClr val="000000"/>
                </a:outerShdw>
              </a:effectLst>
              <a:uLnTx/>
              <a:uFillTx/>
              <a:latin typeface="Calibri"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274638"/>
            <a:ext cx="9144000" cy="1143000"/>
          </a:xfrm>
        </p:spPr>
        <p:txBody>
          <a:bodyPr>
            <a:normAutofit fontScale="90000"/>
          </a:bodyPr>
          <a:lstStyle/>
          <a:p>
            <a:r>
              <a:rPr lang="en-US" dirty="0" smtClean="0">
                <a:latin typeface="Calibri" pitchFamily="34" charset="0"/>
                <a:cs typeface="Arial" charset="0"/>
              </a:rPr>
              <a:t>Challenges to Planning &amp; Response for</a:t>
            </a:r>
            <a:br>
              <a:rPr lang="en-US" dirty="0" smtClean="0">
                <a:latin typeface="Calibri" pitchFamily="34" charset="0"/>
                <a:cs typeface="Arial" charset="0"/>
              </a:rPr>
            </a:br>
            <a:r>
              <a:rPr lang="en-US" dirty="0" smtClean="0">
                <a:latin typeface="Calibri" pitchFamily="34" charset="0"/>
                <a:cs typeface="Arial" charset="0"/>
              </a:rPr>
              <a:t>State, Local, Tribal, and Territorial Jurisdictions</a:t>
            </a:r>
          </a:p>
        </p:txBody>
      </p:sp>
      <p:sp>
        <p:nvSpPr>
          <p:cNvPr id="30723" name="Rectangle 3"/>
          <p:cNvSpPr>
            <a:spLocks noGrp="1" noChangeArrowheads="1"/>
          </p:cNvSpPr>
          <p:nvPr>
            <p:ph idx="1"/>
          </p:nvPr>
        </p:nvSpPr>
        <p:spPr>
          <a:xfrm>
            <a:off x="304800" y="1905000"/>
            <a:ext cx="5791200" cy="4267200"/>
          </a:xfrm>
        </p:spPr>
        <p:txBody>
          <a:bodyPr>
            <a:normAutofit fontScale="92500"/>
          </a:bodyPr>
          <a:lstStyle/>
          <a:p>
            <a:pPr>
              <a:lnSpc>
                <a:spcPct val="100000"/>
              </a:lnSpc>
              <a:spcBef>
                <a:spcPts val="100"/>
              </a:spcBef>
              <a:spcAft>
                <a:spcPts val="120"/>
              </a:spcAft>
            </a:pPr>
            <a:r>
              <a:rPr lang="en-US" b="1" dirty="0" smtClean="0">
                <a:latin typeface="Calibri" pitchFamily="34" charset="0"/>
              </a:rPr>
              <a:t>Lack of awareness public health responsibilities in radiological/nuclear emergencies</a:t>
            </a:r>
          </a:p>
          <a:p>
            <a:pPr>
              <a:lnSpc>
                <a:spcPct val="100000"/>
              </a:lnSpc>
              <a:spcBef>
                <a:spcPts val="100"/>
              </a:spcBef>
              <a:spcAft>
                <a:spcPts val="120"/>
              </a:spcAft>
              <a:buNone/>
            </a:pPr>
            <a:endParaRPr lang="en-US" sz="800" b="1" dirty="0" smtClean="0">
              <a:latin typeface="Calibri" pitchFamily="34" charset="0"/>
            </a:endParaRPr>
          </a:p>
          <a:p>
            <a:pPr>
              <a:lnSpc>
                <a:spcPct val="100000"/>
              </a:lnSpc>
              <a:spcBef>
                <a:spcPts val="100"/>
              </a:spcBef>
              <a:spcAft>
                <a:spcPts val="120"/>
              </a:spcAft>
            </a:pPr>
            <a:r>
              <a:rPr lang="en-US" b="1" dirty="0" smtClean="0">
                <a:latin typeface="Calibri" pitchFamily="34" charset="0"/>
              </a:rPr>
              <a:t>Lack of funding</a:t>
            </a:r>
          </a:p>
          <a:p>
            <a:pPr>
              <a:lnSpc>
                <a:spcPct val="100000"/>
              </a:lnSpc>
              <a:spcBef>
                <a:spcPts val="100"/>
              </a:spcBef>
              <a:spcAft>
                <a:spcPts val="120"/>
              </a:spcAft>
              <a:buNone/>
            </a:pPr>
            <a:endParaRPr lang="en-US" sz="800" b="1" dirty="0" smtClean="0">
              <a:latin typeface="Calibri" pitchFamily="34" charset="0"/>
            </a:endParaRPr>
          </a:p>
          <a:p>
            <a:pPr>
              <a:lnSpc>
                <a:spcPct val="100000"/>
              </a:lnSpc>
              <a:spcBef>
                <a:spcPts val="100"/>
              </a:spcBef>
              <a:spcAft>
                <a:spcPts val="120"/>
              </a:spcAft>
            </a:pPr>
            <a:r>
              <a:rPr lang="en-US" b="1" dirty="0" smtClean="0">
                <a:latin typeface="Calibri" pitchFamily="34" charset="0"/>
              </a:rPr>
              <a:t>Lack of subject matter expertise </a:t>
            </a:r>
          </a:p>
          <a:p>
            <a:pPr>
              <a:lnSpc>
                <a:spcPct val="100000"/>
              </a:lnSpc>
              <a:spcBef>
                <a:spcPts val="100"/>
              </a:spcBef>
              <a:spcAft>
                <a:spcPts val="120"/>
              </a:spcAft>
              <a:buNone/>
            </a:pPr>
            <a:endParaRPr lang="en-US" sz="800" b="1" dirty="0" smtClean="0">
              <a:latin typeface="Calibri" pitchFamily="34" charset="0"/>
            </a:endParaRPr>
          </a:p>
          <a:p>
            <a:pPr>
              <a:lnSpc>
                <a:spcPct val="100000"/>
              </a:lnSpc>
              <a:spcBef>
                <a:spcPts val="100"/>
              </a:spcBef>
              <a:spcAft>
                <a:spcPts val="120"/>
              </a:spcAft>
            </a:pPr>
            <a:r>
              <a:rPr lang="en-US" b="1" dirty="0" smtClean="0">
                <a:latin typeface="Calibri" pitchFamily="34" charset="0"/>
              </a:rPr>
              <a:t>Lack of human resources for planning, exercises, and response</a:t>
            </a:r>
          </a:p>
          <a:p>
            <a:pPr lvl="2">
              <a:spcAft>
                <a:spcPts val="150"/>
              </a:spcAft>
              <a:buFont typeface="Wingdings" pitchFamily="2" charset="2"/>
              <a:buNone/>
            </a:pPr>
            <a:endParaRPr lang="en-US" dirty="0" smtClean="0"/>
          </a:p>
          <a:p>
            <a:pPr>
              <a:spcAft>
                <a:spcPts val="150"/>
              </a:spcAft>
            </a:pPr>
            <a:endParaRPr lang="en-US" dirty="0" smtClean="0"/>
          </a:p>
        </p:txBody>
      </p:sp>
      <p:grpSp>
        <p:nvGrpSpPr>
          <p:cNvPr id="2" name="Group 7" descr="&quot; &quot;"/>
          <p:cNvGrpSpPr/>
          <p:nvPr/>
        </p:nvGrpSpPr>
        <p:grpSpPr>
          <a:xfrm>
            <a:off x="6172200" y="2133600"/>
            <a:ext cx="2705101" cy="3990975"/>
            <a:chOff x="6210300" y="1676400"/>
            <a:chExt cx="2705101" cy="3990975"/>
          </a:xfrm>
        </p:grpSpPr>
        <p:pic>
          <p:nvPicPr>
            <p:cNvPr id="30721" name="Picture 5" descr="Bloomberg presser"/>
            <p:cNvPicPr>
              <a:picLocks noChangeAspect="1" noChangeArrowheads="1"/>
            </p:cNvPicPr>
            <p:nvPr/>
          </p:nvPicPr>
          <p:blipFill>
            <a:blip r:embed="rId3" cstate="print"/>
            <a:srcRect/>
            <a:stretch>
              <a:fillRect/>
            </a:stretch>
          </p:blipFill>
          <p:spPr bwMode="auto">
            <a:xfrm>
              <a:off x="6210301" y="1676400"/>
              <a:ext cx="2705100" cy="2019300"/>
            </a:xfrm>
            <a:prstGeom prst="rect">
              <a:avLst/>
            </a:prstGeom>
            <a:noFill/>
            <a:ln w="9525">
              <a:noFill/>
              <a:miter lim="800000"/>
              <a:headEnd/>
              <a:tailEnd/>
            </a:ln>
          </p:spPr>
        </p:pic>
        <p:pic>
          <p:nvPicPr>
            <p:cNvPr id="30724" name="Picture 4" descr="Astrodome by Daniel Cima_ARC"/>
            <p:cNvPicPr>
              <a:picLocks noChangeAspect="1" noChangeArrowheads="1"/>
            </p:cNvPicPr>
            <p:nvPr/>
          </p:nvPicPr>
          <p:blipFill>
            <a:blip r:embed="rId4" cstate="print"/>
            <a:srcRect/>
            <a:stretch>
              <a:fillRect/>
            </a:stretch>
          </p:blipFill>
          <p:spPr bwMode="auto">
            <a:xfrm>
              <a:off x="6210300" y="3848100"/>
              <a:ext cx="2705100" cy="1819275"/>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latin typeface="Calibri" pitchFamily="34" charset="0"/>
              </a:rPr>
              <a:t>Leadership brings it all together</a:t>
            </a:r>
            <a:endParaRPr lang="en-US" sz="4400" dirty="0">
              <a:latin typeface="Calibri" pitchFamily="34" charset="0"/>
            </a:endParaRPr>
          </a:p>
        </p:txBody>
      </p:sp>
      <p:sp>
        <p:nvSpPr>
          <p:cNvPr id="3" name="Content Placeholder 2"/>
          <p:cNvSpPr>
            <a:spLocks noGrp="1"/>
          </p:cNvSpPr>
          <p:nvPr>
            <p:ph idx="1"/>
          </p:nvPr>
        </p:nvSpPr>
        <p:spPr/>
        <p:txBody>
          <a:bodyPr/>
          <a:lstStyle/>
          <a:p>
            <a:r>
              <a:rPr lang="en-US" b="1" dirty="0" smtClean="0">
                <a:latin typeface="Calibri" pitchFamily="34" charset="0"/>
              </a:rPr>
              <a:t>Prioritize: </a:t>
            </a:r>
            <a:r>
              <a:rPr lang="en-US" dirty="0" smtClean="0">
                <a:latin typeface="Calibri" pitchFamily="34" charset="0"/>
              </a:rPr>
              <a:t>Focus efforts on the most important, most fruitful work.</a:t>
            </a:r>
          </a:p>
          <a:p>
            <a:pPr>
              <a:buNone/>
            </a:pPr>
            <a:endParaRPr lang="en-US" sz="800" dirty="0" smtClean="0">
              <a:latin typeface="Calibri" pitchFamily="34" charset="0"/>
            </a:endParaRPr>
          </a:p>
          <a:p>
            <a:r>
              <a:rPr lang="en-US" b="1" dirty="0" smtClean="0">
                <a:latin typeface="Calibri" pitchFamily="34" charset="0"/>
              </a:rPr>
              <a:t>Synchronize: </a:t>
            </a:r>
            <a:r>
              <a:rPr lang="en-US" dirty="0" smtClean="0">
                <a:latin typeface="Calibri" pitchFamily="34" charset="0"/>
              </a:rPr>
              <a:t>Get Departments, agencies, and partners working towards common goals.</a:t>
            </a:r>
          </a:p>
          <a:p>
            <a:pPr>
              <a:buNone/>
            </a:pPr>
            <a:endParaRPr lang="en-US" sz="800" dirty="0" smtClean="0">
              <a:latin typeface="Calibri" pitchFamily="34" charset="0"/>
            </a:endParaRPr>
          </a:p>
          <a:p>
            <a:r>
              <a:rPr lang="en-US" b="1" dirty="0" smtClean="0">
                <a:latin typeface="Calibri" pitchFamily="34" charset="0"/>
              </a:rPr>
              <a:t>Anticipate: </a:t>
            </a:r>
            <a:r>
              <a:rPr lang="en-US" dirty="0" smtClean="0">
                <a:latin typeface="Calibri" pitchFamily="34" charset="0"/>
              </a:rPr>
              <a:t>Do as much in advance of an incident as possible.</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1143000"/>
          </a:xfrm>
        </p:spPr>
        <p:txBody>
          <a:bodyPr/>
          <a:lstStyle/>
          <a:p>
            <a:r>
              <a:rPr lang="en-US" dirty="0" smtClean="0"/>
              <a:t>Acknowledgements &amp; Disclaimers</a:t>
            </a:r>
            <a:endParaRPr lang="en-US" dirty="0"/>
          </a:p>
        </p:txBody>
      </p:sp>
      <p:sp>
        <p:nvSpPr>
          <p:cNvPr id="3" name="Content Placeholder 2"/>
          <p:cNvSpPr>
            <a:spLocks noGrp="1"/>
          </p:cNvSpPr>
          <p:nvPr>
            <p:ph idx="1"/>
          </p:nvPr>
        </p:nvSpPr>
        <p:spPr/>
        <p:txBody>
          <a:bodyPr>
            <a:normAutofit/>
          </a:bodyPr>
          <a:lstStyle/>
          <a:p>
            <a:pPr>
              <a:lnSpc>
                <a:spcPct val="100000"/>
              </a:lnSpc>
            </a:pPr>
            <a:r>
              <a:rPr lang="en-US" sz="1600" b="1" dirty="0" smtClean="0">
                <a:latin typeface="Calibri" pitchFamily="34" charset="0"/>
              </a:rPr>
              <a:t>Many thanks for visual aids:</a:t>
            </a:r>
          </a:p>
          <a:p>
            <a:pPr lvl="2">
              <a:lnSpc>
                <a:spcPct val="100000"/>
              </a:lnSpc>
              <a:buFont typeface="+mj-lt"/>
              <a:buAutoNum type="arabicPeriod"/>
            </a:pPr>
            <a:r>
              <a:rPr lang="en-US" sz="1400" b="1" i="1" dirty="0" smtClean="0">
                <a:latin typeface="Calibri" pitchFamily="34" charset="0"/>
              </a:rPr>
              <a:t>Jonathan Links PhD, Johns Hopkins University</a:t>
            </a:r>
          </a:p>
          <a:p>
            <a:pPr lvl="2">
              <a:lnSpc>
                <a:spcPct val="100000"/>
              </a:lnSpc>
              <a:buFont typeface="+mj-lt"/>
              <a:buAutoNum type="arabicPeriod"/>
            </a:pPr>
            <a:r>
              <a:rPr lang="en-US" sz="1400" b="1" i="1" dirty="0" smtClean="0">
                <a:latin typeface="Calibri" pitchFamily="34" charset="0"/>
              </a:rPr>
              <a:t>RADM Scott Deitchman, MD, NCEH</a:t>
            </a:r>
          </a:p>
          <a:p>
            <a:pPr lvl="2">
              <a:lnSpc>
                <a:spcPct val="100000"/>
              </a:lnSpc>
              <a:buFont typeface="+mj-lt"/>
              <a:buAutoNum type="arabicPeriod"/>
            </a:pPr>
            <a:r>
              <a:rPr lang="en-US" sz="1400" b="1" i="1" dirty="0" smtClean="0">
                <a:latin typeface="Calibri" pitchFamily="34" charset="0"/>
              </a:rPr>
              <a:t>LCDR John Halpin, MD, NIOSH</a:t>
            </a:r>
          </a:p>
          <a:p>
            <a:pPr lvl="2">
              <a:lnSpc>
                <a:spcPct val="100000"/>
              </a:lnSpc>
              <a:buFont typeface="+mj-lt"/>
              <a:buAutoNum type="arabicPeriod"/>
            </a:pPr>
            <a:r>
              <a:rPr lang="en-US" sz="1400" b="1" i="1" dirty="0" smtClean="0">
                <a:latin typeface="Calibri" pitchFamily="34" charset="0"/>
              </a:rPr>
              <a:t>Jon Szalajda &amp; Roland BerryAnn, NPPTL, NIOSH</a:t>
            </a:r>
          </a:p>
          <a:p>
            <a:pPr lvl="2">
              <a:lnSpc>
                <a:spcPct val="100000"/>
              </a:lnSpc>
              <a:buFont typeface="+mj-lt"/>
              <a:buAutoNum type="arabicPeriod"/>
            </a:pPr>
            <a:r>
              <a:rPr lang="en-US" sz="1400" b="1" i="1" dirty="0" smtClean="0">
                <a:latin typeface="Calibri" pitchFamily="34" charset="0"/>
              </a:rPr>
              <a:t>DHS - Office for Domestic Preparedness</a:t>
            </a:r>
          </a:p>
          <a:p>
            <a:pPr>
              <a:lnSpc>
                <a:spcPct val="100000"/>
              </a:lnSpc>
              <a:buFontTx/>
              <a:buNone/>
            </a:pPr>
            <a:endParaRPr lang="en-US" sz="1400" b="1" dirty="0" smtClean="0">
              <a:latin typeface="Calibri" pitchFamily="34" charset="0"/>
            </a:endParaRPr>
          </a:p>
          <a:p>
            <a:pPr>
              <a:lnSpc>
                <a:spcPct val="100000"/>
              </a:lnSpc>
            </a:pPr>
            <a:r>
              <a:rPr lang="en-US" sz="1400" b="1" dirty="0" smtClean="0">
                <a:latin typeface="Calibri" pitchFamily="34" charset="0"/>
              </a:rPr>
              <a:t>Mention of the name of any company or product, or inclusion of any reference, does not constitute endorsement by the National Institute for Occupational Safety and Health.</a:t>
            </a:r>
          </a:p>
          <a:p>
            <a:pPr marL="0" marR="0" indent="0" algn="l" defTabSz="914400" rtl="0" eaLnBrk="1" fontAlgn="auto" latinLnBrk="0" hangingPunct="1">
              <a:lnSpc>
                <a:spcPct val="100000"/>
              </a:lnSpc>
              <a:spcBef>
                <a:spcPct val="20000"/>
              </a:spcBef>
              <a:spcAft>
                <a:spcPts val="0"/>
              </a:spcAft>
              <a:buClrTx/>
              <a:buSzTx/>
              <a:buNone/>
              <a:tabLst/>
              <a:defRPr/>
            </a:pPr>
            <a:r>
              <a:rPr lang="en-US" sz="2600" b="1" i="0" kern="1200" baseline="0" dirty="0" smtClean="0">
                <a:solidFill>
                  <a:schemeClr val="tx1"/>
                </a:solidFill>
                <a:effectLst>
                  <a:outerShdw blurRad="50800" dist="38100" algn="tr" rotWithShape="0">
                    <a:prstClr val="black">
                      <a:alpha val="40000"/>
                    </a:prstClr>
                  </a:outerShdw>
                </a:effectLst>
                <a:latin typeface="+mn-lt"/>
                <a:ea typeface="+mn-ea"/>
                <a:cs typeface="+mn-cs"/>
              </a:rPr>
              <a:t>The findings and conclusions in this presentation have not been formally disseminated by the National Institute for Occupational Safety and Health and should not be construed to represent any agency determination or policy</a:t>
            </a:r>
            <a:endParaRPr lang="en-US" sz="2600" dirty="0" smtClean="0"/>
          </a:p>
          <a:p>
            <a:pPr>
              <a:lnSpc>
                <a:spcPct val="100000"/>
              </a:lnSpc>
            </a:pPr>
            <a:endParaRPr lang="en-US" sz="1400" b="1" dirty="0" smtClean="0">
              <a:latin typeface="Calibri" pitchFamily="34" charset="0"/>
            </a:endParaRPr>
          </a:p>
          <a:p>
            <a:pPr lvl="2">
              <a:buFont typeface="+mj-lt"/>
              <a:buAutoNum type="arabicPeriod"/>
            </a:pPr>
            <a:endParaRPr lang="en-US" sz="1400" dirty="0" smtClean="0">
              <a:latin typeface="Calibri" pitchFamily="34" charset="0"/>
            </a:endParaRPr>
          </a:p>
        </p:txBody>
      </p:sp>
      <p:sp>
        <p:nvSpPr>
          <p:cNvPr id="5" name="Rectangle 3"/>
          <p:cNvSpPr txBox="1">
            <a:spLocks noRot="1" noChangeArrowheads="1"/>
          </p:cNvSpPr>
          <p:nvPr/>
        </p:nvSpPr>
        <p:spPr bwMode="auto">
          <a:xfrm>
            <a:off x="457200" y="4114800"/>
            <a:ext cx="8540750" cy="160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ts val="3360"/>
              </a:lnSpc>
              <a:spcBef>
                <a:spcPct val="20000"/>
              </a:spcBef>
              <a:spcAft>
                <a:spcPct val="0"/>
              </a:spcAft>
              <a:buClr>
                <a:srgbClr val="FFFF00"/>
              </a:buClr>
              <a:buSzPct val="70000"/>
              <a:buFont typeface="Wingdings" pitchFamily="2" charset="2"/>
              <a:buChar char="n"/>
              <a:tabLst/>
              <a:defRPr/>
            </a:pPr>
            <a:endParaRPr kumimoji="0" lang="en-US" sz="2800" b="0" i="0" u="none" strike="noStrike" kern="0" cap="none" spc="0" normalizeH="0" baseline="0" noProof="0" dirty="0">
              <a:ln>
                <a:noFill/>
              </a:ln>
              <a:solidFill>
                <a:srgbClr val="FFFFCC"/>
              </a:solidFill>
              <a:effectLst>
                <a:outerShdw blurRad="38100" dist="38100" dir="2700000" algn="tl">
                  <a:srgbClr val="000000"/>
                </a:outerShdw>
              </a:effectLst>
              <a:uLnTx/>
              <a:uFillTx/>
              <a:latin typeface="+mn-lt"/>
              <a:ea typeface="+mn-ea"/>
              <a:cs typeface="+mn-cs"/>
            </a:endParaRPr>
          </a:p>
        </p:txBody>
      </p:sp>
      <p:grpSp>
        <p:nvGrpSpPr>
          <p:cNvPr id="6" name="Group 4"/>
          <p:cNvGrpSpPr>
            <a:grpSpLocks/>
          </p:cNvGrpSpPr>
          <p:nvPr/>
        </p:nvGrpSpPr>
        <p:grpSpPr bwMode="auto">
          <a:xfrm>
            <a:off x="7561263" y="6213475"/>
            <a:ext cx="1225550" cy="327025"/>
            <a:chOff x="4033" y="3793"/>
            <a:chExt cx="928" cy="247"/>
          </a:xfrm>
        </p:grpSpPr>
        <p:sp>
          <p:nvSpPr>
            <p:cNvPr id="7" name="Freeform 5"/>
            <p:cNvSpPr>
              <a:spLocks noEditPoints="1"/>
            </p:cNvSpPr>
            <p:nvPr/>
          </p:nvSpPr>
          <p:spPr bwMode="auto">
            <a:xfrm>
              <a:off x="4033" y="3793"/>
              <a:ext cx="289" cy="247"/>
            </a:xfrm>
            <a:custGeom>
              <a:avLst/>
              <a:gdLst/>
              <a:ahLst/>
              <a:cxnLst>
                <a:cxn ang="0">
                  <a:pos x="242" y="0"/>
                </a:cxn>
                <a:cxn ang="0">
                  <a:pos x="868" y="0"/>
                </a:cxn>
                <a:cxn ang="0">
                  <a:pos x="627" y="743"/>
                </a:cxn>
                <a:cxn ang="0">
                  <a:pos x="0" y="743"/>
                </a:cxn>
                <a:cxn ang="0">
                  <a:pos x="242" y="0"/>
                </a:cxn>
                <a:cxn ang="0">
                  <a:pos x="242" y="0"/>
                </a:cxn>
                <a:cxn ang="0">
                  <a:pos x="41" y="712"/>
                </a:cxn>
                <a:cxn ang="0">
                  <a:pos x="193" y="245"/>
                </a:cxn>
                <a:cxn ang="0">
                  <a:pos x="406" y="245"/>
                </a:cxn>
                <a:cxn ang="0">
                  <a:pos x="497" y="514"/>
                </a:cxn>
                <a:cxn ang="0">
                  <a:pos x="586" y="245"/>
                </a:cxn>
                <a:cxn ang="0">
                  <a:pos x="759" y="245"/>
                </a:cxn>
                <a:cxn ang="0">
                  <a:pos x="608" y="712"/>
                </a:cxn>
                <a:cxn ang="0">
                  <a:pos x="406" y="712"/>
                </a:cxn>
                <a:cxn ang="0">
                  <a:pos x="299" y="439"/>
                </a:cxn>
                <a:cxn ang="0">
                  <a:pos x="211" y="712"/>
                </a:cxn>
                <a:cxn ang="0">
                  <a:pos x="41" y="712"/>
                </a:cxn>
                <a:cxn ang="0">
                  <a:pos x="41" y="712"/>
                </a:cxn>
              </a:cxnLst>
              <a:rect l="0" t="0" r="r" b="b"/>
              <a:pathLst>
                <a:path w="868" h="743">
                  <a:moveTo>
                    <a:pt x="242" y="0"/>
                  </a:moveTo>
                  <a:lnTo>
                    <a:pt x="868" y="0"/>
                  </a:lnTo>
                  <a:lnTo>
                    <a:pt x="627" y="743"/>
                  </a:lnTo>
                  <a:lnTo>
                    <a:pt x="0" y="743"/>
                  </a:lnTo>
                  <a:lnTo>
                    <a:pt x="242" y="0"/>
                  </a:lnTo>
                  <a:lnTo>
                    <a:pt x="242" y="0"/>
                  </a:lnTo>
                  <a:close/>
                  <a:moveTo>
                    <a:pt x="41" y="712"/>
                  </a:moveTo>
                  <a:lnTo>
                    <a:pt x="193" y="245"/>
                  </a:lnTo>
                  <a:lnTo>
                    <a:pt x="406" y="245"/>
                  </a:lnTo>
                  <a:lnTo>
                    <a:pt x="497" y="514"/>
                  </a:lnTo>
                  <a:lnTo>
                    <a:pt x="586" y="245"/>
                  </a:lnTo>
                  <a:lnTo>
                    <a:pt x="759" y="245"/>
                  </a:lnTo>
                  <a:lnTo>
                    <a:pt x="608" y="712"/>
                  </a:lnTo>
                  <a:lnTo>
                    <a:pt x="406" y="712"/>
                  </a:lnTo>
                  <a:lnTo>
                    <a:pt x="299" y="439"/>
                  </a:lnTo>
                  <a:lnTo>
                    <a:pt x="211" y="712"/>
                  </a:lnTo>
                  <a:lnTo>
                    <a:pt x="41" y="712"/>
                  </a:lnTo>
                  <a:lnTo>
                    <a:pt x="41" y="712"/>
                  </a:lnTo>
                  <a:close/>
                </a:path>
              </a:pathLst>
            </a:custGeom>
            <a:solidFill>
              <a:schemeClr val="tx1"/>
            </a:solidFill>
            <a:ln w="9525">
              <a:noFill/>
              <a:round/>
              <a:headEnd/>
              <a:tailEnd/>
            </a:ln>
          </p:spPr>
          <p:txBody>
            <a:bodyPr/>
            <a:lstStyle/>
            <a:p>
              <a:endParaRPr lang="en-US" dirty="0"/>
            </a:p>
          </p:txBody>
        </p:sp>
        <p:sp>
          <p:nvSpPr>
            <p:cNvPr id="8" name="Freeform 6"/>
            <p:cNvSpPr>
              <a:spLocks noEditPoints="1"/>
            </p:cNvSpPr>
            <p:nvPr/>
          </p:nvSpPr>
          <p:spPr bwMode="auto">
            <a:xfrm>
              <a:off x="4253" y="3871"/>
              <a:ext cx="708" cy="165"/>
            </a:xfrm>
            <a:custGeom>
              <a:avLst/>
              <a:gdLst/>
              <a:ahLst/>
              <a:cxnLst>
                <a:cxn ang="0">
                  <a:pos x="0" y="486"/>
                </a:cxn>
                <a:cxn ang="0">
                  <a:pos x="449" y="300"/>
                </a:cxn>
                <a:cxn ang="0">
                  <a:pos x="465" y="347"/>
                </a:cxn>
                <a:cxn ang="0">
                  <a:pos x="523" y="371"/>
                </a:cxn>
                <a:cxn ang="0">
                  <a:pos x="591" y="364"/>
                </a:cxn>
                <a:cxn ang="0">
                  <a:pos x="646" y="331"/>
                </a:cxn>
                <a:cxn ang="0">
                  <a:pos x="691" y="261"/>
                </a:cxn>
                <a:cxn ang="0">
                  <a:pos x="707" y="192"/>
                </a:cxn>
                <a:cxn ang="0">
                  <a:pos x="691" y="145"/>
                </a:cxn>
                <a:cxn ang="0">
                  <a:pos x="632" y="121"/>
                </a:cxn>
                <a:cxn ang="0">
                  <a:pos x="565" y="128"/>
                </a:cxn>
                <a:cxn ang="0">
                  <a:pos x="510" y="161"/>
                </a:cxn>
                <a:cxn ang="0">
                  <a:pos x="464" y="231"/>
                </a:cxn>
                <a:cxn ang="0">
                  <a:pos x="288" y="190"/>
                </a:cxn>
                <a:cxn ang="0">
                  <a:pos x="404" y="63"/>
                </a:cxn>
                <a:cxn ang="0">
                  <a:pos x="549" y="9"/>
                </a:cxn>
                <a:cxn ang="0">
                  <a:pos x="729" y="4"/>
                </a:cxn>
                <a:cxn ang="0">
                  <a:pos x="845" y="41"/>
                </a:cxn>
                <a:cxn ang="0">
                  <a:pos x="885" y="79"/>
                </a:cxn>
                <a:cxn ang="0">
                  <a:pos x="905" y="139"/>
                </a:cxn>
                <a:cxn ang="0">
                  <a:pos x="891" y="246"/>
                </a:cxn>
                <a:cxn ang="0">
                  <a:pos x="798" y="395"/>
                </a:cxn>
                <a:cxn ang="0">
                  <a:pos x="670" y="467"/>
                </a:cxn>
                <a:cxn ang="0">
                  <a:pos x="498" y="492"/>
                </a:cxn>
                <a:cxn ang="0">
                  <a:pos x="330" y="462"/>
                </a:cxn>
                <a:cxn ang="0">
                  <a:pos x="284" y="430"/>
                </a:cxn>
                <a:cxn ang="0">
                  <a:pos x="254" y="375"/>
                </a:cxn>
                <a:cxn ang="0">
                  <a:pos x="257" y="276"/>
                </a:cxn>
                <a:cxn ang="0">
                  <a:pos x="1077" y="347"/>
                </a:cxn>
                <a:cxn ang="0">
                  <a:pos x="1114" y="374"/>
                </a:cxn>
                <a:cxn ang="0">
                  <a:pos x="1192" y="373"/>
                </a:cxn>
                <a:cxn ang="0">
                  <a:pos x="1230" y="343"/>
                </a:cxn>
                <a:cxn ang="0">
                  <a:pos x="1221" y="320"/>
                </a:cxn>
                <a:cxn ang="0">
                  <a:pos x="1047" y="289"/>
                </a:cxn>
                <a:cxn ang="0">
                  <a:pos x="956" y="261"/>
                </a:cxn>
                <a:cxn ang="0">
                  <a:pos x="920" y="215"/>
                </a:cxn>
                <a:cxn ang="0">
                  <a:pos x="925" y="150"/>
                </a:cxn>
                <a:cxn ang="0">
                  <a:pos x="991" y="57"/>
                </a:cxn>
                <a:cxn ang="0">
                  <a:pos x="1092" y="14"/>
                </a:cxn>
                <a:cxn ang="0">
                  <a:pos x="1242" y="0"/>
                </a:cxn>
                <a:cxn ang="0">
                  <a:pos x="1411" y="20"/>
                </a:cxn>
                <a:cxn ang="0">
                  <a:pos x="1480" y="69"/>
                </a:cxn>
                <a:cxn ang="0">
                  <a:pos x="1276" y="149"/>
                </a:cxn>
                <a:cxn ang="0">
                  <a:pos x="1269" y="122"/>
                </a:cxn>
                <a:cxn ang="0">
                  <a:pos x="1200" y="104"/>
                </a:cxn>
                <a:cxn ang="0">
                  <a:pos x="1150" y="112"/>
                </a:cxn>
                <a:cxn ang="0">
                  <a:pos x="1125" y="142"/>
                </a:cxn>
                <a:cxn ang="0">
                  <a:pos x="1150" y="161"/>
                </a:cxn>
                <a:cxn ang="0">
                  <a:pos x="1374" y="198"/>
                </a:cxn>
                <a:cxn ang="0">
                  <a:pos x="1440" y="236"/>
                </a:cxn>
                <a:cxn ang="0">
                  <a:pos x="1456" y="288"/>
                </a:cxn>
                <a:cxn ang="0">
                  <a:pos x="1431" y="368"/>
                </a:cxn>
                <a:cxn ang="0">
                  <a:pos x="1331" y="454"/>
                </a:cxn>
                <a:cxn ang="0">
                  <a:pos x="1191" y="488"/>
                </a:cxn>
                <a:cxn ang="0">
                  <a:pos x="1018" y="492"/>
                </a:cxn>
                <a:cxn ang="0">
                  <a:pos x="892" y="454"/>
                </a:cxn>
                <a:cxn ang="0">
                  <a:pos x="853" y="390"/>
                </a:cxn>
                <a:cxn ang="0">
                  <a:pos x="1557" y="13"/>
                </a:cxn>
                <a:cxn ang="0">
                  <a:pos x="1972" y="480"/>
                </a:cxn>
                <a:cxn ang="0">
                  <a:pos x="1405" y="480"/>
                </a:cxn>
              </a:cxnLst>
              <a:rect l="0" t="0" r="r" b="b"/>
              <a:pathLst>
                <a:path w="2124" h="494">
                  <a:moveTo>
                    <a:pt x="0" y="486"/>
                  </a:moveTo>
                  <a:lnTo>
                    <a:pt x="151" y="19"/>
                  </a:lnTo>
                  <a:lnTo>
                    <a:pt x="331" y="19"/>
                  </a:lnTo>
                  <a:lnTo>
                    <a:pt x="179" y="486"/>
                  </a:lnTo>
                  <a:lnTo>
                    <a:pt x="0" y="486"/>
                  </a:lnTo>
                  <a:lnTo>
                    <a:pt x="0" y="486"/>
                  </a:lnTo>
                  <a:close/>
                  <a:moveTo>
                    <a:pt x="459" y="246"/>
                  </a:moveTo>
                  <a:lnTo>
                    <a:pt x="459" y="246"/>
                  </a:lnTo>
                  <a:lnTo>
                    <a:pt x="454" y="261"/>
                  </a:lnTo>
                  <a:lnTo>
                    <a:pt x="451" y="276"/>
                  </a:lnTo>
                  <a:lnTo>
                    <a:pt x="449" y="288"/>
                  </a:lnTo>
                  <a:lnTo>
                    <a:pt x="449" y="300"/>
                  </a:lnTo>
                  <a:lnTo>
                    <a:pt x="449" y="311"/>
                  </a:lnTo>
                  <a:lnTo>
                    <a:pt x="451" y="321"/>
                  </a:lnTo>
                  <a:lnTo>
                    <a:pt x="455" y="331"/>
                  </a:lnTo>
                  <a:lnTo>
                    <a:pt x="459" y="339"/>
                  </a:lnTo>
                  <a:lnTo>
                    <a:pt x="459" y="339"/>
                  </a:lnTo>
                  <a:lnTo>
                    <a:pt x="465" y="347"/>
                  </a:lnTo>
                  <a:lnTo>
                    <a:pt x="471" y="353"/>
                  </a:lnTo>
                  <a:lnTo>
                    <a:pt x="479" y="359"/>
                  </a:lnTo>
                  <a:lnTo>
                    <a:pt x="488" y="364"/>
                  </a:lnTo>
                  <a:lnTo>
                    <a:pt x="499" y="368"/>
                  </a:lnTo>
                  <a:lnTo>
                    <a:pt x="510" y="370"/>
                  </a:lnTo>
                  <a:lnTo>
                    <a:pt x="523" y="371"/>
                  </a:lnTo>
                  <a:lnTo>
                    <a:pt x="537" y="371"/>
                  </a:lnTo>
                  <a:lnTo>
                    <a:pt x="537" y="371"/>
                  </a:lnTo>
                  <a:lnTo>
                    <a:pt x="552" y="371"/>
                  </a:lnTo>
                  <a:lnTo>
                    <a:pt x="565" y="370"/>
                  </a:lnTo>
                  <a:lnTo>
                    <a:pt x="579" y="368"/>
                  </a:lnTo>
                  <a:lnTo>
                    <a:pt x="591" y="364"/>
                  </a:lnTo>
                  <a:lnTo>
                    <a:pt x="603" y="359"/>
                  </a:lnTo>
                  <a:lnTo>
                    <a:pt x="614" y="353"/>
                  </a:lnTo>
                  <a:lnTo>
                    <a:pt x="625" y="347"/>
                  </a:lnTo>
                  <a:lnTo>
                    <a:pt x="636" y="339"/>
                  </a:lnTo>
                  <a:lnTo>
                    <a:pt x="636" y="339"/>
                  </a:lnTo>
                  <a:lnTo>
                    <a:pt x="646" y="331"/>
                  </a:lnTo>
                  <a:lnTo>
                    <a:pt x="656" y="321"/>
                  </a:lnTo>
                  <a:lnTo>
                    <a:pt x="664" y="311"/>
                  </a:lnTo>
                  <a:lnTo>
                    <a:pt x="672" y="300"/>
                  </a:lnTo>
                  <a:lnTo>
                    <a:pt x="679" y="288"/>
                  </a:lnTo>
                  <a:lnTo>
                    <a:pt x="686" y="276"/>
                  </a:lnTo>
                  <a:lnTo>
                    <a:pt x="691" y="261"/>
                  </a:lnTo>
                  <a:lnTo>
                    <a:pt x="697" y="246"/>
                  </a:lnTo>
                  <a:lnTo>
                    <a:pt x="697" y="246"/>
                  </a:lnTo>
                  <a:lnTo>
                    <a:pt x="701" y="231"/>
                  </a:lnTo>
                  <a:lnTo>
                    <a:pt x="705" y="218"/>
                  </a:lnTo>
                  <a:lnTo>
                    <a:pt x="706" y="204"/>
                  </a:lnTo>
                  <a:lnTo>
                    <a:pt x="707" y="192"/>
                  </a:lnTo>
                  <a:lnTo>
                    <a:pt x="706" y="181"/>
                  </a:lnTo>
                  <a:lnTo>
                    <a:pt x="705" y="171"/>
                  </a:lnTo>
                  <a:lnTo>
                    <a:pt x="701" y="161"/>
                  </a:lnTo>
                  <a:lnTo>
                    <a:pt x="696" y="153"/>
                  </a:lnTo>
                  <a:lnTo>
                    <a:pt x="696" y="153"/>
                  </a:lnTo>
                  <a:lnTo>
                    <a:pt x="691" y="145"/>
                  </a:lnTo>
                  <a:lnTo>
                    <a:pt x="684" y="138"/>
                  </a:lnTo>
                  <a:lnTo>
                    <a:pt x="677" y="133"/>
                  </a:lnTo>
                  <a:lnTo>
                    <a:pt x="667" y="128"/>
                  </a:lnTo>
                  <a:lnTo>
                    <a:pt x="657" y="124"/>
                  </a:lnTo>
                  <a:lnTo>
                    <a:pt x="646" y="122"/>
                  </a:lnTo>
                  <a:lnTo>
                    <a:pt x="632" y="121"/>
                  </a:lnTo>
                  <a:lnTo>
                    <a:pt x="619" y="120"/>
                  </a:lnTo>
                  <a:lnTo>
                    <a:pt x="619" y="120"/>
                  </a:lnTo>
                  <a:lnTo>
                    <a:pt x="604" y="121"/>
                  </a:lnTo>
                  <a:lnTo>
                    <a:pt x="591" y="122"/>
                  </a:lnTo>
                  <a:lnTo>
                    <a:pt x="577" y="124"/>
                  </a:lnTo>
                  <a:lnTo>
                    <a:pt x="565" y="128"/>
                  </a:lnTo>
                  <a:lnTo>
                    <a:pt x="553" y="133"/>
                  </a:lnTo>
                  <a:lnTo>
                    <a:pt x="542" y="138"/>
                  </a:lnTo>
                  <a:lnTo>
                    <a:pt x="530" y="145"/>
                  </a:lnTo>
                  <a:lnTo>
                    <a:pt x="520" y="153"/>
                  </a:lnTo>
                  <a:lnTo>
                    <a:pt x="520" y="153"/>
                  </a:lnTo>
                  <a:lnTo>
                    <a:pt x="510" y="161"/>
                  </a:lnTo>
                  <a:lnTo>
                    <a:pt x="500" y="171"/>
                  </a:lnTo>
                  <a:lnTo>
                    <a:pt x="492" y="181"/>
                  </a:lnTo>
                  <a:lnTo>
                    <a:pt x="483" y="192"/>
                  </a:lnTo>
                  <a:lnTo>
                    <a:pt x="477" y="204"/>
                  </a:lnTo>
                  <a:lnTo>
                    <a:pt x="470" y="218"/>
                  </a:lnTo>
                  <a:lnTo>
                    <a:pt x="464" y="231"/>
                  </a:lnTo>
                  <a:lnTo>
                    <a:pt x="459" y="246"/>
                  </a:lnTo>
                  <a:lnTo>
                    <a:pt x="459" y="246"/>
                  </a:lnTo>
                  <a:close/>
                  <a:moveTo>
                    <a:pt x="265" y="246"/>
                  </a:moveTo>
                  <a:lnTo>
                    <a:pt x="265" y="246"/>
                  </a:lnTo>
                  <a:lnTo>
                    <a:pt x="275" y="217"/>
                  </a:lnTo>
                  <a:lnTo>
                    <a:pt x="288" y="190"/>
                  </a:lnTo>
                  <a:lnTo>
                    <a:pt x="303" y="164"/>
                  </a:lnTo>
                  <a:lnTo>
                    <a:pt x="319" y="139"/>
                  </a:lnTo>
                  <a:lnTo>
                    <a:pt x="337" y="117"/>
                  </a:lnTo>
                  <a:lnTo>
                    <a:pt x="357" y="97"/>
                  </a:lnTo>
                  <a:lnTo>
                    <a:pt x="379" y="79"/>
                  </a:lnTo>
                  <a:lnTo>
                    <a:pt x="404" y="63"/>
                  </a:lnTo>
                  <a:lnTo>
                    <a:pt x="404" y="63"/>
                  </a:lnTo>
                  <a:lnTo>
                    <a:pt x="429" y="48"/>
                  </a:lnTo>
                  <a:lnTo>
                    <a:pt x="456" y="35"/>
                  </a:lnTo>
                  <a:lnTo>
                    <a:pt x="486" y="25"/>
                  </a:lnTo>
                  <a:lnTo>
                    <a:pt x="516" y="16"/>
                  </a:lnTo>
                  <a:lnTo>
                    <a:pt x="549" y="9"/>
                  </a:lnTo>
                  <a:lnTo>
                    <a:pt x="583" y="4"/>
                  </a:lnTo>
                  <a:lnTo>
                    <a:pt x="620" y="2"/>
                  </a:lnTo>
                  <a:lnTo>
                    <a:pt x="658" y="0"/>
                  </a:lnTo>
                  <a:lnTo>
                    <a:pt x="658" y="0"/>
                  </a:lnTo>
                  <a:lnTo>
                    <a:pt x="695" y="2"/>
                  </a:lnTo>
                  <a:lnTo>
                    <a:pt x="729" y="4"/>
                  </a:lnTo>
                  <a:lnTo>
                    <a:pt x="760" y="9"/>
                  </a:lnTo>
                  <a:lnTo>
                    <a:pt x="789" y="16"/>
                  </a:lnTo>
                  <a:lnTo>
                    <a:pt x="814" y="25"/>
                  </a:lnTo>
                  <a:lnTo>
                    <a:pt x="826" y="30"/>
                  </a:lnTo>
                  <a:lnTo>
                    <a:pt x="836" y="35"/>
                  </a:lnTo>
                  <a:lnTo>
                    <a:pt x="845" y="41"/>
                  </a:lnTo>
                  <a:lnTo>
                    <a:pt x="855" y="48"/>
                  </a:lnTo>
                  <a:lnTo>
                    <a:pt x="864" y="54"/>
                  </a:lnTo>
                  <a:lnTo>
                    <a:pt x="871" y="63"/>
                  </a:lnTo>
                  <a:lnTo>
                    <a:pt x="871" y="63"/>
                  </a:lnTo>
                  <a:lnTo>
                    <a:pt x="879" y="70"/>
                  </a:lnTo>
                  <a:lnTo>
                    <a:pt x="885" y="79"/>
                  </a:lnTo>
                  <a:lnTo>
                    <a:pt x="890" y="88"/>
                  </a:lnTo>
                  <a:lnTo>
                    <a:pt x="894" y="97"/>
                  </a:lnTo>
                  <a:lnTo>
                    <a:pt x="898" y="107"/>
                  </a:lnTo>
                  <a:lnTo>
                    <a:pt x="902" y="117"/>
                  </a:lnTo>
                  <a:lnTo>
                    <a:pt x="904" y="128"/>
                  </a:lnTo>
                  <a:lnTo>
                    <a:pt x="905" y="139"/>
                  </a:lnTo>
                  <a:lnTo>
                    <a:pt x="907" y="151"/>
                  </a:lnTo>
                  <a:lnTo>
                    <a:pt x="907" y="164"/>
                  </a:lnTo>
                  <a:lnTo>
                    <a:pt x="904" y="190"/>
                  </a:lnTo>
                  <a:lnTo>
                    <a:pt x="899" y="217"/>
                  </a:lnTo>
                  <a:lnTo>
                    <a:pt x="891" y="246"/>
                  </a:lnTo>
                  <a:lnTo>
                    <a:pt x="891" y="246"/>
                  </a:lnTo>
                  <a:lnTo>
                    <a:pt x="880" y="276"/>
                  </a:lnTo>
                  <a:lnTo>
                    <a:pt x="868" y="304"/>
                  </a:lnTo>
                  <a:lnTo>
                    <a:pt x="853" y="330"/>
                  </a:lnTo>
                  <a:lnTo>
                    <a:pt x="837" y="353"/>
                  </a:lnTo>
                  <a:lnTo>
                    <a:pt x="819" y="375"/>
                  </a:lnTo>
                  <a:lnTo>
                    <a:pt x="798" y="395"/>
                  </a:lnTo>
                  <a:lnTo>
                    <a:pt x="776" y="413"/>
                  </a:lnTo>
                  <a:lnTo>
                    <a:pt x="752" y="430"/>
                  </a:lnTo>
                  <a:lnTo>
                    <a:pt x="752" y="430"/>
                  </a:lnTo>
                  <a:lnTo>
                    <a:pt x="727" y="444"/>
                  </a:lnTo>
                  <a:lnTo>
                    <a:pt x="699" y="457"/>
                  </a:lnTo>
                  <a:lnTo>
                    <a:pt x="670" y="467"/>
                  </a:lnTo>
                  <a:lnTo>
                    <a:pt x="639" y="476"/>
                  </a:lnTo>
                  <a:lnTo>
                    <a:pt x="607" y="483"/>
                  </a:lnTo>
                  <a:lnTo>
                    <a:pt x="572" y="488"/>
                  </a:lnTo>
                  <a:lnTo>
                    <a:pt x="536" y="491"/>
                  </a:lnTo>
                  <a:lnTo>
                    <a:pt x="498" y="492"/>
                  </a:lnTo>
                  <a:lnTo>
                    <a:pt x="498" y="492"/>
                  </a:lnTo>
                  <a:lnTo>
                    <a:pt x="461" y="491"/>
                  </a:lnTo>
                  <a:lnTo>
                    <a:pt x="427" y="488"/>
                  </a:lnTo>
                  <a:lnTo>
                    <a:pt x="395" y="483"/>
                  </a:lnTo>
                  <a:lnTo>
                    <a:pt x="367" y="476"/>
                  </a:lnTo>
                  <a:lnTo>
                    <a:pt x="342" y="467"/>
                  </a:lnTo>
                  <a:lnTo>
                    <a:pt x="330" y="462"/>
                  </a:lnTo>
                  <a:lnTo>
                    <a:pt x="319" y="457"/>
                  </a:lnTo>
                  <a:lnTo>
                    <a:pt x="309" y="451"/>
                  </a:lnTo>
                  <a:lnTo>
                    <a:pt x="301" y="444"/>
                  </a:lnTo>
                  <a:lnTo>
                    <a:pt x="292" y="438"/>
                  </a:lnTo>
                  <a:lnTo>
                    <a:pt x="284" y="430"/>
                  </a:lnTo>
                  <a:lnTo>
                    <a:pt x="284" y="430"/>
                  </a:lnTo>
                  <a:lnTo>
                    <a:pt x="277" y="422"/>
                  </a:lnTo>
                  <a:lnTo>
                    <a:pt x="271" y="413"/>
                  </a:lnTo>
                  <a:lnTo>
                    <a:pt x="265" y="405"/>
                  </a:lnTo>
                  <a:lnTo>
                    <a:pt x="260" y="395"/>
                  </a:lnTo>
                  <a:lnTo>
                    <a:pt x="257" y="385"/>
                  </a:lnTo>
                  <a:lnTo>
                    <a:pt x="254" y="375"/>
                  </a:lnTo>
                  <a:lnTo>
                    <a:pt x="252" y="364"/>
                  </a:lnTo>
                  <a:lnTo>
                    <a:pt x="249" y="353"/>
                  </a:lnTo>
                  <a:lnTo>
                    <a:pt x="249" y="342"/>
                  </a:lnTo>
                  <a:lnTo>
                    <a:pt x="249" y="330"/>
                  </a:lnTo>
                  <a:lnTo>
                    <a:pt x="252" y="304"/>
                  </a:lnTo>
                  <a:lnTo>
                    <a:pt x="257" y="276"/>
                  </a:lnTo>
                  <a:lnTo>
                    <a:pt x="265" y="246"/>
                  </a:lnTo>
                  <a:lnTo>
                    <a:pt x="265" y="246"/>
                  </a:lnTo>
                  <a:close/>
                  <a:moveTo>
                    <a:pt x="859" y="338"/>
                  </a:moveTo>
                  <a:lnTo>
                    <a:pt x="1078" y="337"/>
                  </a:lnTo>
                  <a:lnTo>
                    <a:pt x="1078" y="337"/>
                  </a:lnTo>
                  <a:lnTo>
                    <a:pt x="1077" y="347"/>
                  </a:lnTo>
                  <a:lnTo>
                    <a:pt x="1079" y="354"/>
                  </a:lnTo>
                  <a:lnTo>
                    <a:pt x="1084" y="360"/>
                  </a:lnTo>
                  <a:lnTo>
                    <a:pt x="1092" y="366"/>
                  </a:lnTo>
                  <a:lnTo>
                    <a:pt x="1092" y="366"/>
                  </a:lnTo>
                  <a:lnTo>
                    <a:pt x="1101" y="371"/>
                  </a:lnTo>
                  <a:lnTo>
                    <a:pt x="1114" y="374"/>
                  </a:lnTo>
                  <a:lnTo>
                    <a:pt x="1128" y="376"/>
                  </a:lnTo>
                  <a:lnTo>
                    <a:pt x="1145" y="376"/>
                  </a:lnTo>
                  <a:lnTo>
                    <a:pt x="1145" y="376"/>
                  </a:lnTo>
                  <a:lnTo>
                    <a:pt x="1163" y="376"/>
                  </a:lnTo>
                  <a:lnTo>
                    <a:pt x="1178" y="375"/>
                  </a:lnTo>
                  <a:lnTo>
                    <a:pt x="1192" y="373"/>
                  </a:lnTo>
                  <a:lnTo>
                    <a:pt x="1203" y="369"/>
                  </a:lnTo>
                  <a:lnTo>
                    <a:pt x="1203" y="369"/>
                  </a:lnTo>
                  <a:lnTo>
                    <a:pt x="1213" y="364"/>
                  </a:lnTo>
                  <a:lnTo>
                    <a:pt x="1220" y="358"/>
                  </a:lnTo>
                  <a:lnTo>
                    <a:pt x="1226" y="352"/>
                  </a:lnTo>
                  <a:lnTo>
                    <a:pt x="1230" y="343"/>
                  </a:lnTo>
                  <a:lnTo>
                    <a:pt x="1230" y="343"/>
                  </a:lnTo>
                  <a:lnTo>
                    <a:pt x="1231" y="336"/>
                  </a:lnTo>
                  <a:lnTo>
                    <a:pt x="1230" y="330"/>
                  </a:lnTo>
                  <a:lnTo>
                    <a:pt x="1226" y="325"/>
                  </a:lnTo>
                  <a:lnTo>
                    <a:pt x="1221" y="320"/>
                  </a:lnTo>
                  <a:lnTo>
                    <a:pt x="1221" y="320"/>
                  </a:lnTo>
                  <a:lnTo>
                    <a:pt x="1214" y="315"/>
                  </a:lnTo>
                  <a:lnTo>
                    <a:pt x="1204" y="311"/>
                  </a:lnTo>
                  <a:lnTo>
                    <a:pt x="1192" y="309"/>
                  </a:lnTo>
                  <a:lnTo>
                    <a:pt x="1177" y="306"/>
                  </a:lnTo>
                  <a:lnTo>
                    <a:pt x="1047" y="289"/>
                  </a:lnTo>
                  <a:lnTo>
                    <a:pt x="1047" y="289"/>
                  </a:lnTo>
                  <a:lnTo>
                    <a:pt x="1029" y="287"/>
                  </a:lnTo>
                  <a:lnTo>
                    <a:pt x="1011" y="283"/>
                  </a:lnTo>
                  <a:lnTo>
                    <a:pt x="995" y="278"/>
                  </a:lnTo>
                  <a:lnTo>
                    <a:pt x="980" y="273"/>
                  </a:lnTo>
                  <a:lnTo>
                    <a:pt x="967" y="267"/>
                  </a:lnTo>
                  <a:lnTo>
                    <a:pt x="956" y="261"/>
                  </a:lnTo>
                  <a:lnTo>
                    <a:pt x="945" y="253"/>
                  </a:lnTo>
                  <a:lnTo>
                    <a:pt x="936" y="245"/>
                  </a:lnTo>
                  <a:lnTo>
                    <a:pt x="936" y="245"/>
                  </a:lnTo>
                  <a:lnTo>
                    <a:pt x="930" y="235"/>
                  </a:lnTo>
                  <a:lnTo>
                    <a:pt x="924" y="225"/>
                  </a:lnTo>
                  <a:lnTo>
                    <a:pt x="920" y="215"/>
                  </a:lnTo>
                  <a:lnTo>
                    <a:pt x="918" y="203"/>
                  </a:lnTo>
                  <a:lnTo>
                    <a:pt x="918" y="191"/>
                  </a:lnTo>
                  <a:lnTo>
                    <a:pt x="919" y="179"/>
                  </a:lnTo>
                  <a:lnTo>
                    <a:pt x="920" y="165"/>
                  </a:lnTo>
                  <a:lnTo>
                    <a:pt x="925" y="150"/>
                  </a:lnTo>
                  <a:lnTo>
                    <a:pt x="925" y="150"/>
                  </a:lnTo>
                  <a:lnTo>
                    <a:pt x="932" y="132"/>
                  </a:lnTo>
                  <a:lnTo>
                    <a:pt x="941" y="115"/>
                  </a:lnTo>
                  <a:lnTo>
                    <a:pt x="951" y="97"/>
                  </a:lnTo>
                  <a:lnTo>
                    <a:pt x="963" y="83"/>
                  </a:lnTo>
                  <a:lnTo>
                    <a:pt x="976" y="69"/>
                  </a:lnTo>
                  <a:lnTo>
                    <a:pt x="991" y="57"/>
                  </a:lnTo>
                  <a:lnTo>
                    <a:pt x="1008" y="46"/>
                  </a:lnTo>
                  <a:lnTo>
                    <a:pt x="1025" y="36"/>
                  </a:lnTo>
                  <a:lnTo>
                    <a:pt x="1025" y="36"/>
                  </a:lnTo>
                  <a:lnTo>
                    <a:pt x="1046" y="27"/>
                  </a:lnTo>
                  <a:lnTo>
                    <a:pt x="1068" y="20"/>
                  </a:lnTo>
                  <a:lnTo>
                    <a:pt x="1092" y="14"/>
                  </a:lnTo>
                  <a:lnTo>
                    <a:pt x="1117" y="9"/>
                  </a:lnTo>
                  <a:lnTo>
                    <a:pt x="1145" y="5"/>
                  </a:lnTo>
                  <a:lnTo>
                    <a:pt x="1176" y="3"/>
                  </a:lnTo>
                  <a:lnTo>
                    <a:pt x="1208" y="0"/>
                  </a:lnTo>
                  <a:lnTo>
                    <a:pt x="1242" y="0"/>
                  </a:lnTo>
                  <a:lnTo>
                    <a:pt x="1242" y="0"/>
                  </a:lnTo>
                  <a:lnTo>
                    <a:pt x="1276" y="0"/>
                  </a:lnTo>
                  <a:lnTo>
                    <a:pt x="1308" y="3"/>
                  </a:lnTo>
                  <a:lnTo>
                    <a:pt x="1339" y="5"/>
                  </a:lnTo>
                  <a:lnTo>
                    <a:pt x="1366" y="9"/>
                  </a:lnTo>
                  <a:lnTo>
                    <a:pt x="1389" y="14"/>
                  </a:lnTo>
                  <a:lnTo>
                    <a:pt x="1411" y="20"/>
                  </a:lnTo>
                  <a:lnTo>
                    <a:pt x="1429" y="27"/>
                  </a:lnTo>
                  <a:lnTo>
                    <a:pt x="1447" y="36"/>
                  </a:lnTo>
                  <a:lnTo>
                    <a:pt x="1447" y="36"/>
                  </a:lnTo>
                  <a:lnTo>
                    <a:pt x="1460" y="46"/>
                  </a:lnTo>
                  <a:lnTo>
                    <a:pt x="1471" y="57"/>
                  </a:lnTo>
                  <a:lnTo>
                    <a:pt x="1480" y="69"/>
                  </a:lnTo>
                  <a:lnTo>
                    <a:pt x="1486" y="83"/>
                  </a:lnTo>
                  <a:lnTo>
                    <a:pt x="1489" y="97"/>
                  </a:lnTo>
                  <a:lnTo>
                    <a:pt x="1491" y="113"/>
                  </a:lnTo>
                  <a:lnTo>
                    <a:pt x="1489" y="131"/>
                  </a:lnTo>
                  <a:lnTo>
                    <a:pt x="1486" y="149"/>
                  </a:lnTo>
                  <a:lnTo>
                    <a:pt x="1276" y="149"/>
                  </a:lnTo>
                  <a:lnTo>
                    <a:pt x="1276" y="149"/>
                  </a:lnTo>
                  <a:lnTo>
                    <a:pt x="1276" y="138"/>
                  </a:lnTo>
                  <a:lnTo>
                    <a:pt x="1276" y="133"/>
                  </a:lnTo>
                  <a:lnTo>
                    <a:pt x="1274" y="129"/>
                  </a:lnTo>
                  <a:lnTo>
                    <a:pt x="1273" y="126"/>
                  </a:lnTo>
                  <a:lnTo>
                    <a:pt x="1269" y="122"/>
                  </a:lnTo>
                  <a:lnTo>
                    <a:pt x="1260" y="115"/>
                  </a:lnTo>
                  <a:lnTo>
                    <a:pt x="1260" y="115"/>
                  </a:lnTo>
                  <a:lnTo>
                    <a:pt x="1249" y="110"/>
                  </a:lnTo>
                  <a:lnTo>
                    <a:pt x="1236" y="107"/>
                  </a:lnTo>
                  <a:lnTo>
                    <a:pt x="1220" y="105"/>
                  </a:lnTo>
                  <a:lnTo>
                    <a:pt x="1200" y="104"/>
                  </a:lnTo>
                  <a:lnTo>
                    <a:pt x="1200" y="104"/>
                  </a:lnTo>
                  <a:lnTo>
                    <a:pt x="1186" y="105"/>
                  </a:lnTo>
                  <a:lnTo>
                    <a:pt x="1172" y="106"/>
                  </a:lnTo>
                  <a:lnTo>
                    <a:pt x="1160" y="108"/>
                  </a:lnTo>
                  <a:lnTo>
                    <a:pt x="1150" y="112"/>
                  </a:lnTo>
                  <a:lnTo>
                    <a:pt x="1150" y="112"/>
                  </a:lnTo>
                  <a:lnTo>
                    <a:pt x="1141" y="117"/>
                  </a:lnTo>
                  <a:lnTo>
                    <a:pt x="1133" y="122"/>
                  </a:lnTo>
                  <a:lnTo>
                    <a:pt x="1128" y="128"/>
                  </a:lnTo>
                  <a:lnTo>
                    <a:pt x="1126" y="134"/>
                  </a:lnTo>
                  <a:lnTo>
                    <a:pt x="1126" y="134"/>
                  </a:lnTo>
                  <a:lnTo>
                    <a:pt x="1125" y="142"/>
                  </a:lnTo>
                  <a:lnTo>
                    <a:pt x="1125" y="147"/>
                  </a:lnTo>
                  <a:lnTo>
                    <a:pt x="1127" y="151"/>
                  </a:lnTo>
                  <a:lnTo>
                    <a:pt x="1132" y="155"/>
                  </a:lnTo>
                  <a:lnTo>
                    <a:pt x="1132" y="155"/>
                  </a:lnTo>
                  <a:lnTo>
                    <a:pt x="1139" y="159"/>
                  </a:lnTo>
                  <a:lnTo>
                    <a:pt x="1150" y="161"/>
                  </a:lnTo>
                  <a:lnTo>
                    <a:pt x="1165" y="165"/>
                  </a:lnTo>
                  <a:lnTo>
                    <a:pt x="1183" y="167"/>
                  </a:lnTo>
                  <a:lnTo>
                    <a:pt x="1340" y="192"/>
                  </a:lnTo>
                  <a:lnTo>
                    <a:pt x="1340" y="192"/>
                  </a:lnTo>
                  <a:lnTo>
                    <a:pt x="1357" y="194"/>
                  </a:lnTo>
                  <a:lnTo>
                    <a:pt x="1374" y="198"/>
                  </a:lnTo>
                  <a:lnTo>
                    <a:pt x="1389" y="203"/>
                  </a:lnTo>
                  <a:lnTo>
                    <a:pt x="1402" y="208"/>
                  </a:lnTo>
                  <a:lnTo>
                    <a:pt x="1414" y="214"/>
                  </a:lnTo>
                  <a:lnTo>
                    <a:pt x="1425" y="220"/>
                  </a:lnTo>
                  <a:lnTo>
                    <a:pt x="1433" y="228"/>
                  </a:lnTo>
                  <a:lnTo>
                    <a:pt x="1440" y="236"/>
                  </a:lnTo>
                  <a:lnTo>
                    <a:pt x="1440" y="236"/>
                  </a:lnTo>
                  <a:lnTo>
                    <a:pt x="1447" y="245"/>
                  </a:lnTo>
                  <a:lnTo>
                    <a:pt x="1451" y="255"/>
                  </a:lnTo>
                  <a:lnTo>
                    <a:pt x="1454" y="266"/>
                  </a:lnTo>
                  <a:lnTo>
                    <a:pt x="1456" y="277"/>
                  </a:lnTo>
                  <a:lnTo>
                    <a:pt x="1456" y="288"/>
                  </a:lnTo>
                  <a:lnTo>
                    <a:pt x="1455" y="300"/>
                  </a:lnTo>
                  <a:lnTo>
                    <a:pt x="1453" y="314"/>
                  </a:lnTo>
                  <a:lnTo>
                    <a:pt x="1449" y="328"/>
                  </a:lnTo>
                  <a:lnTo>
                    <a:pt x="1449" y="328"/>
                  </a:lnTo>
                  <a:lnTo>
                    <a:pt x="1440" y="348"/>
                  </a:lnTo>
                  <a:lnTo>
                    <a:pt x="1431" y="368"/>
                  </a:lnTo>
                  <a:lnTo>
                    <a:pt x="1420" y="386"/>
                  </a:lnTo>
                  <a:lnTo>
                    <a:pt x="1406" y="402"/>
                  </a:lnTo>
                  <a:lnTo>
                    <a:pt x="1390" y="417"/>
                  </a:lnTo>
                  <a:lnTo>
                    <a:pt x="1373" y="430"/>
                  </a:lnTo>
                  <a:lnTo>
                    <a:pt x="1354" y="443"/>
                  </a:lnTo>
                  <a:lnTo>
                    <a:pt x="1331" y="454"/>
                  </a:lnTo>
                  <a:lnTo>
                    <a:pt x="1331" y="454"/>
                  </a:lnTo>
                  <a:lnTo>
                    <a:pt x="1308" y="464"/>
                  </a:lnTo>
                  <a:lnTo>
                    <a:pt x="1283" y="471"/>
                  </a:lnTo>
                  <a:lnTo>
                    <a:pt x="1254" y="478"/>
                  </a:lnTo>
                  <a:lnTo>
                    <a:pt x="1224" y="484"/>
                  </a:lnTo>
                  <a:lnTo>
                    <a:pt x="1191" y="488"/>
                  </a:lnTo>
                  <a:lnTo>
                    <a:pt x="1156" y="492"/>
                  </a:lnTo>
                  <a:lnTo>
                    <a:pt x="1118" y="493"/>
                  </a:lnTo>
                  <a:lnTo>
                    <a:pt x="1079" y="494"/>
                  </a:lnTo>
                  <a:lnTo>
                    <a:pt x="1079" y="494"/>
                  </a:lnTo>
                  <a:lnTo>
                    <a:pt x="1047" y="493"/>
                  </a:lnTo>
                  <a:lnTo>
                    <a:pt x="1018" y="492"/>
                  </a:lnTo>
                  <a:lnTo>
                    <a:pt x="991" y="488"/>
                  </a:lnTo>
                  <a:lnTo>
                    <a:pt x="967" y="483"/>
                  </a:lnTo>
                  <a:lnTo>
                    <a:pt x="945" y="478"/>
                  </a:lnTo>
                  <a:lnTo>
                    <a:pt x="925" y="471"/>
                  </a:lnTo>
                  <a:lnTo>
                    <a:pt x="908" y="464"/>
                  </a:lnTo>
                  <a:lnTo>
                    <a:pt x="892" y="454"/>
                  </a:lnTo>
                  <a:lnTo>
                    <a:pt x="892" y="454"/>
                  </a:lnTo>
                  <a:lnTo>
                    <a:pt x="880" y="443"/>
                  </a:lnTo>
                  <a:lnTo>
                    <a:pt x="869" y="432"/>
                  </a:lnTo>
                  <a:lnTo>
                    <a:pt x="861" y="418"/>
                  </a:lnTo>
                  <a:lnTo>
                    <a:pt x="855" y="405"/>
                  </a:lnTo>
                  <a:lnTo>
                    <a:pt x="853" y="390"/>
                  </a:lnTo>
                  <a:lnTo>
                    <a:pt x="853" y="373"/>
                  </a:lnTo>
                  <a:lnTo>
                    <a:pt x="854" y="355"/>
                  </a:lnTo>
                  <a:lnTo>
                    <a:pt x="859" y="338"/>
                  </a:lnTo>
                  <a:lnTo>
                    <a:pt x="859" y="338"/>
                  </a:lnTo>
                  <a:close/>
                  <a:moveTo>
                    <a:pt x="1405" y="480"/>
                  </a:moveTo>
                  <a:lnTo>
                    <a:pt x="1557" y="13"/>
                  </a:lnTo>
                  <a:lnTo>
                    <a:pt x="1737" y="13"/>
                  </a:lnTo>
                  <a:lnTo>
                    <a:pt x="1684" y="175"/>
                  </a:lnTo>
                  <a:lnTo>
                    <a:pt x="1891" y="175"/>
                  </a:lnTo>
                  <a:lnTo>
                    <a:pt x="1942" y="13"/>
                  </a:lnTo>
                  <a:lnTo>
                    <a:pt x="2124" y="13"/>
                  </a:lnTo>
                  <a:lnTo>
                    <a:pt x="1972" y="480"/>
                  </a:lnTo>
                  <a:lnTo>
                    <a:pt x="1792" y="480"/>
                  </a:lnTo>
                  <a:lnTo>
                    <a:pt x="1853" y="290"/>
                  </a:lnTo>
                  <a:lnTo>
                    <a:pt x="1647" y="290"/>
                  </a:lnTo>
                  <a:lnTo>
                    <a:pt x="1586" y="480"/>
                  </a:lnTo>
                  <a:lnTo>
                    <a:pt x="1405" y="480"/>
                  </a:lnTo>
                  <a:lnTo>
                    <a:pt x="1405" y="480"/>
                  </a:lnTo>
                  <a:close/>
                </a:path>
              </a:pathLst>
            </a:custGeom>
            <a:solidFill>
              <a:schemeClr val="tx1"/>
            </a:solidFill>
            <a:ln w="9525">
              <a:noFill/>
              <a:round/>
              <a:headEnd/>
              <a:tailEnd/>
            </a:ln>
          </p:spPr>
          <p:txBody>
            <a:bodyPr/>
            <a:lstStyle/>
            <a:p>
              <a:endParaRPr lang="en-US" dirty="0"/>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DC Conference"/>
          <p:cNvPicPr>
            <a:picLocks noChangeAspect="1" noChangeArrowheads="1"/>
          </p:cNvPicPr>
          <p:nvPr/>
        </p:nvPicPr>
        <p:blipFill>
          <a:blip r:embed="rId4" cstate="print"/>
          <a:srcRect/>
          <a:stretch>
            <a:fillRect/>
          </a:stretch>
        </p:blipFill>
        <p:spPr bwMode="auto">
          <a:xfrm>
            <a:off x="533400" y="5715000"/>
            <a:ext cx="8001000" cy="838200"/>
          </a:xfrm>
          <a:prstGeom prst="rect">
            <a:avLst/>
          </a:prstGeom>
          <a:noFill/>
          <a:ln w="9525">
            <a:solidFill>
              <a:schemeClr val="tx1"/>
            </a:solidFill>
            <a:miter lim="800000"/>
            <a:headEnd/>
            <a:tailEnd/>
          </a:ln>
        </p:spPr>
      </p:pic>
      <p:graphicFrame>
        <p:nvGraphicFramePr>
          <p:cNvPr id="154625" name="Object 1"/>
          <p:cNvGraphicFramePr>
            <a:graphicFrameLocks/>
          </p:cNvGraphicFramePr>
          <p:nvPr/>
        </p:nvGraphicFramePr>
        <p:xfrm>
          <a:off x="3886200" y="3429000"/>
          <a:ext cx="1447800" cy="1371600"/>
        </p:xfrm>
        <a:graphic>
          <a:graphicData uri="http://schemas.openxmlformats.org/presentationml/2006/ole">
            <p:oleObj spid="_x0000_s154625" name="CorelDRAW" r:id="rId5" imgW="2079360" imgH="2079360" progId="">
              <p:embed/>
            </p:oleObj>
          </a:graphicData>
        </a:graphic>
      </p:graphicFrame>
      <p:grpSp>
        <p:nvGrpSpPr>
          <p:cNvPr id="6" name="Group 4"/>
          <p:cNvGrpSpPr>
            <a:grpSpLocks/>
          </p:cNvGrpSpPr>
          <p:nvPr/>
        </p:nvGrpSpPr>
        <p:grpSpPr bwMode="auto">
          <a:xfrm>
            <a:off x="152400" y="228600"/>
            <a:ext cx="1225550" cy="327025"/>
            <a:chOff x="4033" y="3793"/>
            <a:chExt cx="928" cy="247"/>
          </a:xfrm>
        </p:grpSpPr>
        <p:sp>
          <p:nvSpPr>
            <p:cNvPr id="8" name="Freeform 5"/>
            <p:cNvSpPr>
              <a:spLocks noEditPoints="1"/>
            </p:cNvSpPr>
            <p:nvPr/>
          </p:nvSpPr>
          <p:spPr bwMode="auto">
            <a:xfrm>
              <a:off x="4033" y="3793"/>
              <a:ext cx="289" cy="247"/>
            </a:xfrm>
            <a:custGeom>
              <a:avLst/>
              <a:gdLst/>
              <a:ahLst/>
              <a:cxnLst>
                <a:cxn ang="0">
                  <a:pos x="242" y="0"/>
                </a:cxn>
                <a:cxn ang="0">
                  <a:pos x="868" y="0"/>
                </a:cxn>
                <a:cxn ang="0">
                  <a:pos x="627" y="743"/>
                </a:cxn>
                <a:cxn ang="0">
                  <a:pos x="0" y="743"/>
                </a:cxn>
                <a:cxn ang="0">
                  <a:pos x="242" y="0"/>
                </a:cxn>
                <a:cxn ang="0">
                  <a:pos x="242" y="0"/>
                </a:cxn>
                <a:cxn ang="0">
                  <a:pos x="41" y="712"/>
                </a:cxn>
                <a:cxn ang="0">
                  <a:pos x="193" y="245"/>
                </a:cxn>
                <a:cxn ang="0">
                  <a:pos x="406" y="245"/>
                </a:cxn>
                <a:cxn ang="0">
                  <a:pos x="497" y="514"/>
                </a:cxn>
                <a:cxn ang="0">
                  <a:pos x="586" y="245"/>
                </a:cxn>
                <a:cxn ang="0">
                  <a:pos x="759" y="245"/>
                </a:cxn>
                <a:cxn ang="0">
                  <a:pos x="608" y="712"/>
                </a:cxn>
                <a:cxn ang="0">
                  <a:pos x="406" y="712"/>
                </a:cxn>
                <a:cxn ang="0">
                  <a:pos x="299" y="439"/>
                </a:cxn>
                <a:cxn ang="0">
                  <a:pos x="211" y="712"/>
                </a:cxn>
                <a:cxn ang="0">
                  <a:pos x="41" y="712"/>
                </a:cxn>
                <a:cxn ang="0">
                  <a:pos x="41" y="712"/>
                </a:cxn>
              </a:cxnLst>
              <a:rect l="0" t="0" r="r" b="b"/>
              <a:pathLst>
                <a:path w="868" h="743">
                  <a:moveTo>
                    <a:pt x="242" y="0"/>
                  </a:moveTo>
                  <a:lnTo>
                    <a:pt x="868" y="0"/>
                  </a:lnTo>
                  <a:lnTo>
                    <a:pt x="627" y="743"/>
                  </a:lnTo>
                  <a:lnTo>
                    <a:pt x="0" y="743"/>
                  </a:lnTo>
                  <a:lnTo>
                    <a:pt x="242" y="0"/>
                  </a:lnTo>
                  <a:lnTo>
                    <a:pt x="242" y="0"/>
                  </a:lnTo>
                  <a:close/>
                  <a:moveTo>
                    <a:pt x="41" y="712"/>
                  </a:moveTo>
                  <a:lnTo>
                    <a:pt x="193" y="245"/>
                  </a:lnTo>
                  <a:lnTo>
                    <a:pt x="406" y="245"/>
                  </a:lnTo>
                  <a:lnTo>
                    <a:pt x="497" y="514"/>
                  </a:lnTo>
                  <a:lnTo>
                    <a:pt x="586" y="245"/>
                  </a:lnTo>
                  <a:lnTo>
                    <a:pt x="759" y="245"/>
                  </a:lnTo>
                  <a:lnTo>
                    <a:pt x="608" y="712"/>
                  </a:lnTo>
                  <a:lnTo>
                    <a:pt x="406" y="712"/>
                  </a:lnTo>
                  <a:lnTo>
                    <a:pt x="299" y="439"/>
                  </a:lnTo>
                  <a:lnTo>
                    <a:pt x="211" y="712"/>
                  </a:lnTo>
                  <a:lnTo>
                    <a:pt x="41" y="712"/>
                  </a:lnTo>
                  <a:lnTo>
                    <a:pt x="41" y="712"/>
                  </a:lnTo>
                  <a:close/>
                </a:path>
              </a:pathLst>
            </a:custGeom>
            <a:solidFill>
              <a:schemeClr val="tx1"/>
            </a:solidFill>
            <a:ln w="9525">
              <a:noFill/>
              <a:round/>
              <a:headEnd/>
              <a:tailEnd/>
            </a:ln>
          </p:spPr>
          <p:txBody>
            <a:bodyPr/>
            <a:lstStyle/>
            <a:p>
              <a:endParaRPr lang="en-US" dirty="0"/>
            </a:p>
          </p:txBody>
        </p:sp>
        <p:sp>
          <p:nvSpPr>
            <p:cNvPr id="9" name="Freeform 6"/>
            <p:cNvSpPr>
              <a:spLocks noEditPoints="1"/>
            </p:cNvSpPr>
            <p:nvPr/>
          </p:nvSpPr>
          <p:spPr bwMode="auto">
            <a:xfrm>
              <a:off x="4253" y="3871"/>
              <a:ext cx="708" cy="165"/>
            </a:xfrm>
            <a:custGeom>
              <a:avLst/>
              <a:gdLst/>
              <a:ahLst/>
              <a:cxnLst>
                <a:cxn ang="0">
                  <a:pos x="0" y="486"/>
                </a:cxn>
                <a:cxn ang="0">
                  <a:pos x="449" y="300"/>
                </a:cxn>
                <a:cxn ang="0">
                  <a:pos x="465" y="347"/>
                </a:cxn>
                <a:cxn ang="0">
                  <a:pos x="523" y="371"/>
                </a:cxn>
                <a:cxn ang="0">
                  <a:pos x="591" y="364"/>
                </a:cxn>
                <a:cxn ang="0">
                  <a:pos x="646" y="331"/>
                </a:cxn>
                <a:cxn ang="0">
                  <a:pos x="691" y="261"/>
                </a:cxn>
                <a:cxn ang="0">
                  <a:pos x="707" y="192"/>
                </a:cxn>
                <a:cxn ang="0">
                  <a:pos x="691" y="145"/>
                </a:cxn>
                <a:cxn ang="0">
                  <a:pos x="632" y="121"/>
                </a:cxn>
                <a:cxn ang="0">
                  <a:pos x="565" y="128"/>
                </a:cxn>
                <a:cxn ang="0">
                  <a:pos x="510" y="161"/>
                </a:cxn>
                <a:cxn ang="0">
                  <a:pos x="464" y="231"/>
                </a:cxn>
                <a:cxn ang="0">
                  <a:pos x="288" y="190"/>
                </a:cxn>
                <a:cxn ang="0">
                  <a:pos x="404" y="63"/>
                </a:cxn>
                <a:cxn ang="0">
                  <a:pos x="549" y="9"/>
                </a:cxn>
                <a:cxn ang="0">
                  <a:pos x="729" y="4"/>
                </a:cxn>
                <a:cxn ang="0">
                  <a:pos x="845" y="41"/>
                </a:cxn>
                <a:cxn ang="0">
                  <a:pos x="885" y="79"/>
                </a:cxn>
                <a:cxn ang="0">
                  <a:pos x="905" y="139"/>
                </a:cxn>
                <a:cxn ang="0">
                  <a:pos x="891" y="246"/>
                </a:cxn>
                <a:cxn ang="0">
                  <a:pos x="798" y="395"/>
                </a:cxn>
                <a:cxn ang="0">
                  <a:pos x="670" y="467"/>
                </a:cxn>
                <a:cxn ang="0">
                  <a:pos x="498" y="492"/>
                </a:cxn>
                <a:cxn ang="0">
                  <a:pos x="330" y="462"/>
                </a:cxn>
                <a:cxn ang="0">
                  <a:pos x="284" y="430"/>
                </a:cxn>
                <a:cxn ang="0">
                  <a:pos x="254" y="375"/>
                </a:cxn>
                <a:cxn ang="0">
                  <a:pos x="257" y="276"/>
                </a:cxn>
                <a:cxn ang="0">
                  <a:pos x="1077" y="347"/>
                </a:cxn>
                <a:cxn ang="0">
                  <a:pos x="1114" y="374"/>
                </a:cxn>
                <a:cxn ang="0">
                  <a:pos x="1192" y="373"/>
                </a:cxn>
                <a:cxn ang="0">
                  <a:pos x="1230" y="343"/>
                </a:cxn>
                <a:cxn ang="0">
                  <a:pos x="1221" y="320"/>
                </a:cxn>
                <a:cxn ang="0">
                  <a:pos x="1047" y="289"/>
                </a:cxn>
                <a:cxn ang="0">
                  <a:pos x="956" y="261"/>
                </a:cxn>
                <a:cxn ang="0">
                  <a:pos x="920" y="215"/>
                </a:cxn>
                <a:cxn ang="0">
                  <a:pos x="925" y="150"/>
                </a:cxn>
                <a:cxn ang="0">
                  <a:pos x="991" y="57"/>
                </a:cxn>
                <a:cxn ang="0">
                  <a:pos x="1092" y="14"/>
                </a:cxn>
                <a:cxn ang="0">
                  <a:pos x="1242" y="0"/>
                </a:cxn>
                <a:cxn ang="0">
                  <a:pos x="1411" y="20"/>
                </a:cxn>
                <a:cxn ang="0">
                  <a:pos x="1480" y="69"/>
                </a:cxn>
                <a:cxn ang="0">
                  <a:pos x="1276" y="149"/>
                </a:cxn>
                <a:cxn ang="0">
                  <a:pos x="1269" y="122"/>
                </a:cxn>
                <a:cxn ang="0">
                  <a:pos x="1200" y="104"/>
                </a:cxn>
                <a:cxn ang="0">
                  <a:pos x="1150" y="112"/>
                </a:cxn>
                <a:cxn ang="0">
                  <a:pos x="1125" y="142"/>
                </a:cxn>
                <a:cxn ang="0">
                  <a:pos x="1150" y="161"/>
                </a:cxn>
                <a:cxn ang="0">
                  <a:pos x="1374" y="198"/>
                </a:cxn>
                <a:cxn ang="0">
                  <a:pos x="1440" y="236"/>
                </a:cxn>
                <a:cxn ang="0">
                  <a:pos x="1456" y="288"/>
                </a:cxn>
                <a:cxn ang="0">
                  <a:pos x="1431" y="368"/>
                </a:cxn>
                <a:cxn ang="0">
                  <a:pos x="1331" y="454"/>
                </a:cxn>
                <a:cxn ang="0">
                  <a:pos x="1191" y="488"/>
                </a:cxn>
                <a:cxn ang="0">
                  <a:pos x="1018" y="492"/>
                </a:cxn>
                <a:cxn ang="0">
                  <a:pos x="892" y="454"/>
                </a:cxn>
                <a:cxn ang="0">
                  <a:pos x="853" y="390"/>
                </a:cxn>
                <a:cxn ang="0">
                  <a:pos x="1557" y="13"/>
                </a:cxn>
                <a:cxn ang="0">
                  <a:pos x="1972" y="480"/>
                </a:cxn>
                <a:cxn ang="0">
                  <a:pos x="1405" y="480"/>
                </a:cxn>
              </a:cxnLst>
              <a:rect l="0" t="0" r="r" b="b"/>
              <a:pathLst>
                <a:path w="2124" h="494">
                  <a:moveTo>
                    <a:pt x="0" y="486"/>
                  </a:moveTo>
                  <a:lnTo>
                    <a:pt x="151" y="19"/>
                  </a:lnTo>
                  <a:lnTo>
                    <a:pt x="331" y="19"/>
                  </a:lnTo>
                  <a:lnTo>
                    <a:pt x="179" y="486"/>
                  </a:lnTo>
                  <a:lnTo>
                    <a:pt x="0" y="486"/>
                  </a:lnTo>
                  <a:lnTo>
                    <a:pt x="0" y="486"/>
                  </a:lnTo>
                  <a:close/>
                  <a:moveTo>
                    <a:pt x="459" y="246"/>
                  </a:moveTo>
                  <a:lnTo>
                    <a:pt x="459" y="246"/>
                  </a:lnTo>
                  <a:lnTo>
                    <a:pt x="454" y="261"/>
                  </a:lnTo>
                  <a:lnTo>
                    <a:pt x="451" y="276"/>
                  </a:lnTo>
                  <a:lnTo>
                    <a:pt x="449" y="288"/>
                  </a:lnTo>
                  <a:lnTo>
                    <a:pt x="449" y="300"/>
                  </a:lnTo>
                  <a:lnTo>
                    <a:pt x="449" y="311"/>
                  </a:lnTo>
                  <a:lnTo>
                    <a:pt x="451" y="321"/>
                  </a:lnTo>
                  <a:lnTo>
                    <a:pt x="455" y="331"/>
                  </a:lnTo>
                  <a:lnTo>
                    <a:pt x="459" y="339"/>
                  </a:lnTo>
                  <a:lnTo>
                    <a:pt x="459" y="339"/>
                  </a:lnTo>
                  <a:lnTo>
                    <a:pt x="465" y="347"/>
                  </a:lnTo>
                  <a:lnTo>
                    <a:pt x="471" y="353"/>
                  </a:lnTo>
                  <a:lnTo>
                    <a:pt x="479" y="359"/>
                  </a:lnTo>
                  <a:lnTo>
                    <a:pt x="488" y="364"/>
                  </a:lnTo>
                  <a:lnTo>
                    <a:pt x="499" y="368"/>
                  </a:lnTo>
                  <a:lnTo>
                    <a:pt x="510" y="370"/>
                  </a:lnTo>
                  <a:lnTo>
                    <a:pt x="523" y="371"/>
                  </a:lnTo>
                  <a:lnTo>
                    <a:pt x="537" y="371"/>
                  </a:lnTo>
                  <a:lnTo>
                    <a:pt x="537" y="371"/>
                  </a:lnTo>
                  <a:lnTo>
                    <a:pt x="552" y="371"/>
                  </a:lnTo>
                  <a:lnTo>
                    <a:pt x="565" y="370"/>
                  </a:lnTo>
                  <a:lnTo>
                    <a:pt x="579" y="368"/>
                  </a:lnTo>
                  <a:lnTo>
                    <a:pt x="591" y="364"/>
                  </a:lnTo>
                  <a:lnTo>
                    <a:pt x="603" y="359"/>
                  </a:lnTo>
                  <a:lnTo>
                    <a:pt x="614" y="353"/>
                  </a:lnTo>
                  <a:lnTo>
                    <a:pt x="625" y="347"/>
                  </a:lnTo>
                  <a:lnTo>
                    <a:pt x="636" y="339"/>
                  </a:lnTo>
                  <a:lnTo>
                    <a:pt x="636" y="339"/>
                  </a:lnTo>
                  <a:lnTo>
                    <a:pt x="646" y="331"/>
                  </a:lnTo>
                  <a:lnTo>
                    <a:pt x="656" y="321"/>
                  </a:lnTo>
                  <a:lnTo>
                    <a:pt x="664" y="311"/>
                  </a:lnTo>
                  <a:lnTo>
                    <a:pt x="672" y="300"/>
                  </a:lnTo>
                  <a:lnTo>
                    <a:pt x="679" y="288"/>
                  </a:lnTo>
                  <a:lnTo>
                    <a:pt x="686" y="276"/>
                  </a:lnTo>
                  <a:lnTo>
                    <a:pt x="691" y="261"/>
                  </a:lnTo>
                  <a:lnTo>
                    <a:pt x="697" y="246"/>
                  </a:lnTo>
                  <a:lnTo>
                    <a:pt x="697" y="246"/>
                  </a:lnTo>
                  <a:lnTo>
                    <a:pt x="701" y="231"/>
                  </a:lnTo>
                  <a:lnTo>
                    <a:pt x="705" y="218"/>
                  </a:lnTo>
                  <a:lnTo>
                    <a:pt x="706" y="204"/>
                  </a:lnTo>
                  <a:lnTo>
                    <a:pt x="707" y="192"/>
                  </a:lnTo>
                  <a:lnTo>
                    <a:pt x="706" y="181"/>
                  </a:lnTo>
                  <a:lnTo>
                    <a:pt x="705" y="171"/>
                  </a:lnTo>
                  <a:lnTo>
                    <a:pt x="701" y="161"/>
                  </a:lnTo>
                  <a:lnTo>
                    <a:pt x="696" y="153"/>
                  </a:lnTo>
                  <a:lnTo>
                    <a:pt x="696" y="153"/>
                  </a:lnTo>
                  <a:lnTo>
                    <a:pt x="691" y="145"/>
                  </a:lnTo>
                  <a:lnTo>
                    <a:pt x="684" y="138"/>
                  </a:lnTo>
                  <a:lnTo>
                    <a:pt x="677" y="133"/>
                  </a:lnTo>
                  <a:lnTo>
                    <a:pt x="667" y="128"/>
                  </a:lnTo>
                  <a:lnTo>
                    <a:pt x="657" y="124"/>
                  </a:lnTo>
                  <a:lnTo>
                    <a:pt x="646" y="122"/>
                  </a:lnTo>
                  <a:lnTo>
                    <a:pt x="632" y="121"/>
                  </a:lnTo>
                  <a:lnTo>
                    <a:pt x="619" y="120"/>
                  </a:lnTo>
                  <a:lnTo>
                    <a:pt x="619" y="120"/>
                  </a:lnTo>
                  <a:lnTo>
                    <a:pt x="604" y="121"/>
                  </a:lnTo>
                  <a:lnTo>
                    <a:pt x="591" y="122"/>
                  </a:lnTo>
                  <a:lnTo>
                    <a:pt x="577" y="124"/>
                  </a:lnTo>
                  <a:lnTo>
                    <a:pt x="565" y="128"/>
                  </a:lnTo>
                  <a:lnTo>
                    <a:pt x="553" y="133"/>
                  </a:lnTo>
                  <a:lnTo>
                    <a:pt x="542" y="138"/>
                  </a:lnTo>
                  <a:lnTo>
                    <a:pt x="530" y="145"/>
                  </a:lnTo>
                  <a:lnTo>
                    <a:pt x="520" y="153"/>
                  </a:lnTo>
                  <a:lnTo>
                    <a:pt x="520" y="153"/>
                  </a:lnTo>
                  <a:lnTo>
                    <a:pt x="510" y="161"/>
                  </a:lnTo>
                  <a:lnTo>
                    <a:pt x="500" y="171"/>
                  </a:lnTo>
                  <a:lnTo>
                    <a:pt x="492" y="181"/>
                  </a:lnTo>
                  <a:lnTo>
                    <a:pt x="483" y="192"/>
                  </a:lnTo>
                  <a:lnTo>
                    <a:pt x="477" y="204"/>
                  </a:lnTo>
                  <a:lnTo>
                    <a:pt x="470" y="218"/>
                  </a:lnTo>
                  <a:lnTo>
                    <a:pt x="464" y="231"/>
                  </a:lnTo>
                  <a:lnTo>
                    <a:pt x="459" y="246"/>
                  </a:lnTo>
                  <a:lnTo>
                    <a:pt x="459" y="246"/>
                  </a:lnTo>
                  <a:close/>
                  <a:moveTo>
                    <a:pt x="265" y="246"/>
                  </a:moveTo>
                  <a:lnTo>
                    <a:pt x="265" y="246"/>
                  </a:lnTo>
                  <a:lnTo>
                    <a:pt x="275" y="217"/>
                  </a:lnTo>
                  <a:lnTo>
                    <a:pt x="288" y="190"/>
                  </a:lnTo>
                  <a:lnTo>
                    <a:pt x="303" y="164"/>
                  </a:lnTo>
                  <a:lnTo>
                    <a:pt x="319" y="139"/>
                  </a:lnTo>
                  <a:lnTo>
                    <a:pt x="337" y="117"/>
                  </a:lnTo>
                  <a:lnTo>
                    <a:pt x="357" y="97"/>
                  </a:lnTo>
                  <a:lnTo>
                    <a:pt x="379" y="79"/>
                  </a:lnTo>
                  <a:lnTo>
                    <a:pt x="404" y="63"/>
                  </a:lnTo>
                  <a:lnTo>
                    <a:pt x="404" y="63"/>
                  </a:lnTo>
                  <a:lnTo>
                    <a:pt x="429" y="48"/>
                  </a:lnTo>
                  <a:lnTo>
                    <a:pt x="456" y="35"/>
                  </a:lnTo>
                  <a:lnTo>
                    <a:pt x="486" y="25"/>
                  </a:lnTo>
                  <a:lnTo>
                    <a:pt x="516" y="16"/>
                  </a:lnTo>
                  <a:lnTo>
                    <a:pt x="549" y="9"/>
                  </a:lnTo>
                  <a:lnTo>
                    <a:pt x="583" y="4"/>
                  </a:lnTo>
                  <a:lnTo>
                    <a:pt x="620" y="2"/>
                  </a:lnTo>
                  <a:lnTo>
                    <a:pt x="658" y="0"/>
                  </a:lnTo>
                  <a:lnTo>
                    <a:pt x="658" y="0"/>
                  </a:lnTo>
                  <a:lnTo>
                    <a:pt x="695" y="2"/>
                  </a:lnTo>
                  <a:lnTo>
                    <a:pt x="729" y="4"/>
                  </a:lnTo>
                  <a:lnTo>
                    <a:pt x="760" y="9"/>
                  </a:lnTo>
                  <a:lnTo>
                    <a:pt x="789" y="16"/>
                  </a:lnTo>
                  <a:lnTo>
                    <a:pt x="814" y="25"/>
                  </a:lnTo>
                  <a:lnTo>
                    <a:pt x="826" y="30"/>
                  </a:lnTo>
                  <a:lnTo>
                    <a:pt x="836" y="35"/>
                  </a:lnTo>
                  <a:lnTo>
                    <a:pt x="845" y="41"/>
                  </a:lnTo>
                  <a:lnTo>
                    <a:pt x="855" y="48"/>
                  </a:lnTo>
                  <a:lnTo>
                    <a:pt x="864" y="54"/>
                  </a:lnTo>
                  <a:lnTo>
                    <a:pt x="871" y="63"/>
                  </a:lnTo>
                  <a:lnTo>
                    <a:pt x="871" y="63"/>
                  </a:lnTo>
                  <a:lnTo>
                    <a:pt x="879" y="70"/>
                  </a:lnTo>
                  <a:lnTo>
                    <a:pt x="885" y="79"/>
                  </a:lnTo>
                  <a:lnTo>
                    <a:pt x="890" y="88"/>
                  </a:lnTo>
                  <a:lnTo>
                    <a:pt x="894" y="97"/>
                  </a:lnTo>
                  <a:lnTo>
                    <a:pt x="898" y="107"/>
                  </a:lnTo>
                  <a:lnTo>
                    <a:pt x="902" y="117"/>
                  </a:lnTo>
                  <a:lnTo>
                    <a:pt x="904" y="128"/>
                  </a:lnTo>
                  <a:lnTo>
                    <a:pt x="905" y="139"/>
                  </a:lnTo>
                  <a:lnTo>
                    <a:pt x="907" y="151"/>
                  </a:lnTo>
                  <a:lnTo>
                    <a:pt x="907" y="164"/>
                  </a:lnTo>
                  <a:lnTo>
                    <a:pt x="904" y="190"/>
                  </a:lnTo>
                  <a:lnTo>
                    <a:pt x="899" y="217"/>
                  </a:lnTo>
                  <a:lnTo>
                    <a:pt x="891" y="246"/>
                  </a:lnTo>
                  <a:lnTo>
                    <a:pt x="891" y="246"/>
                  </a:lnTo>
                  <a:lnTo>
                    <a:pt x="880" y="276"/>
                  </a:lnTo>
                  <a:lnTo>
                    <a:pt x="868" y="304"/>
                  </a:lnTo>
                  <a:lnTo>
                    <a:pt x="853" y="330"/>
                  </a:lnTo>
                  <a:lnTo>
                    <a:pt x="837" y="353"/>
                  </a:lnTo>
                  <a:lnTo>
                    <a:pt x="819" y="375"/>
                  </a:lnTo>
                  <a:lnTo>
                    <a:pt x="798" y="395"/>
                  </a:lnTo>
                  <a:lnTo>
                    <a:pt x="776" y="413"/>
                  </a:lnTo>
                  <a:lnTo>
                    <a:pt x="752" y="430"/>
                  </a:lnTo>
                  <a:lnTo>
                    <a:pt x="752" y="430"/>
                  </a:lnTo>
                  <a:lnTo>
                    <a:pt x="727" y="444"/>
                  </a:lnTo>
                  <a:lnTo>
                    <a:pt x="699" y="457"/>
                  </a:lnTo>
                  <a:lnTo>
                    <a:pt x="670" y="467"/>
                  </a:lnTo>
                  <a:lnTo>
                    <a:pt x="639" y="476"/>
                  </a:lnTo>
                  <a:lnTo>
                    <a:pt x="607" y="483"/>
                  </a:lnTo>
                  <a:lnTo>
                    <a:pt x="572" y="488"/>
                  </a:lnTo>
                  <a:lnTo>
                    <a:pt x="536" y="491"/>
                  </a:lnTo>
                  <a:lnTo>
                    <a:pt x="498" y="492"/>
                  </a:lnTo>
                  <a:lnTo>
                    <a:pt x="498" y="492"/>
                  </a:lnTo>
                  <a:lnTo>
                    <a:pt x="461" y="491"/>
                  </a:lnTo>
                  <a:lnTo>
                    <a:pt x="427" y="488"/>
                  </a:lnTo>
                  <a:lnTo>
                    <a:pt x="395" y="483"/>
                  </a:lnTo>
                  <a:lnTo>
                    <a:pt x="367" y="476"/>
                  </a:lnTo>
                  <a:lnTo>
                    <a:pt x="342" y="467"/>
                  </a:lnTo>
                  <a:lnTo>
                    <a:pt x="330" y="462"/>
                  </a:lnTo>
                  <a:lnTo>
                    <a:pt x="319" y="457"/>
                  </a:lnTo>
                  <a:lnTo>
                    <a:pt x="309" y="451"/>
                  </a:lnTo>
                  <a:lnTo>
                    <a:pt x="301" y="444"/>
                  </a:lnTo>
                  <a:lnTo>
                    <a:pt x="292" y="438"/>
                  </a:lnTo>
                  <a:lnTo>
                    <a:pt x="284" y="430"/>
                  </a:lnTo>
                  <a:lnTo>
                    <a:pt x="284" y="430"/>
                  </a:lnTo>
                  <a:lnTo>
                    <a:pt x="277" y="422"/>
                  </a:lnTo>
                  <a:lnTo>
                    <a:pt x="271" y="413"/>
                  </a:lnTo>
                  <a:lnTo>
                    <a:pt x="265" y="405"/>
                  </a:lnTo>
                  <a:lnTo>
                    <a:pt x="260" y="395"/>
                  </a:lnTo>
                  <a:lnTo>
                    <a:pt x="257" y="385"/>
                  </a:lnTo>
                  <a:lnTo>
                    <a:pt x="254" y="375"/>
                  </a:lnTo>
                  <a:lnTo>
                    <a:pt x="252" y="364"/>
                  </a:lnTo>
                  <a:lnTo>
                    <a:pt x="249" y="353"/>
                  </a:lnTo>
                  <a:lnTo>
                    <a:pt x="249" y="342"/>
                  </a:lnTo>
                  <a:lnTo>
                    <a:pt x="249" y="330"/>
                  </a:lnTo>
                  <a:lnTo>
                    <a:pt x="252" y="304"/>
                  </a:lnTo>
                  <a:lnTo>
                    <a:pt x="257" y="276"/>
                  </a:lnTo>
                  <a:lnTo>
                    <a:pt x="265" y="246"/>
                  </a:lnTo>
                  <a:lnTo>
                    <a:pt x="265" y="246"/>
                  </a:lnTo>
                  <a:close/>
                  <a:moveTo>
                    <a:pt x="859" y="338"/>
                  </a:moveTo>
                  <a:lnTo>
                    <a:pt x="1078" y="337"/>
                  </a:lnTo>
                  <a:lnTo>
                    <a:pt x="1078" y="337"/>
                  </a:lnTo>
                  <a:lnTo>
                    <a:pt x="1077" y="347"/>
                  </a:lnTo>
                  <a:lnTo>
                    <a:pt x="1079" y="354"/>
                  </a:lnTo>
                  <a:lnTo>
                    <a:pt x="1084" y="360"/>
                  </a:lnTo>
                  <a:lnTo>
                    <a:pt x="1092" y="366"/>
                  </a:lnTo>
                  <a:lnTo>
                    <a:pt x="1092" y="366"/>
                  </a:lnTo>
                  <a:lnTo>
                    <a:pt x="1101" y="371"/>
                  </a:lnTo>
                  <a:lnTo>
                    <a:pt x="1114" y="374"/>
                  </a:lnTo>
                  <a:lnTo>
                    <a:pt x="1128" y="376"/>
                  </a:lnTo>
                  <a:lnTo>
                    <a:pt x="1145" y="376"/>
                  </a:lnTo>
                  <a:lnTo>
                    <a:pt x="1145" y="376"/>
                  </a:lnTo>
                  <a:lnTo>
                    <a:pt x="1163" y="376"/>
                  </a:lnTo>
                  <a:lnTo>
                    <a:pt x="1178" y="375"/>
                  </a:lnTo>
                  <a:lnTo>
                    <a:pt x="1192" y="373"/>
                  </a:lnTo>
                  <a:lnTo>
                    <a:pt x="1203" y="369"/>
                  </a:lnTo>
                  <a:lnTo>
                    <a:pt x="1203" y="369"/>
                  </a:lnTo>
                  <a:lnTo>
                    <a:pt x="1213" y="364"/>
                  </a:lnTo>
                  <a:lnTo>
                    <a:pt x="1220" y="358"/>
                  </a:lnTo>
                  <a:lnTo>
                    <a:pt x="1226" y="352"/>
                  </a:lnTo>
                  <a:lnTo>
                    <a:pt x="1230" y="343"/>
                  </a:lnTo>
                  <a:lnTo>
                    <a:pt x="1230" y="343"/>
                  </a:lnTo>
                  <a:lnTo>
                    <a:pt x="1231" y="336"/>
                  </a:lnTo>
                  <a:lnTo>
                    <a:pt x="1230" y="330"/>
                  </a:lnTo>
                  <a:lnTo>
                    <a:pt x="1226" y="325"/>
                  </a:lnTo>
                  <a:lnTo>
                    <a:pt x="1221" y="320"/>
                  </a:lnTo>
                  <a:lnTo>
                    <a:pt x="1221" y="320"/>
                  </a:lnTo>
                  <a:lnTo>
                    <a:pt x="1214" y="315"/>
                  </a:lnTo>
                  <a:lnTo>
                    <a:pt x="1204" y="311"/>
                  </a:lnTo>
                  <a:lnTo>
                    <a:pt x="1192" y="309"/>
                  </a:lnTo>
                  <a:lnTo>
                    <a:pt x="1177" y="306"/>
                  </a:lnTo>
                  <a:lnTo>
                    <a:pt x="1047" y="289"/>
                  </a:lnTo>
                  <a:lnTo>
                    <a:pt x="1047" y="289"/>
                  </a:lnTo>
                  <a:lnTo>
                    <a:pt x="1029" y="287"/>
                  </a:lnTo>
                  <a:lnTo>
                    <a:pt x="1011" y="283"/>
                  </a:lnTo>
                  <a:lnTo>
                    <a:pt x="995" y="278"/>
                  </a:lnTo>
                  <a:lnTo>
                    <a:pt x="980" y="273"/>
                  </a:lnTo>
                  <a:lnTo>
                    <a:pt x="967" y="267"/>
                  </a:lnTo>
                  <a:lnTo>
                    <a:pt x="956" y="261"/>
                  </a:lnTo>
                  <a:lnTo>
                    <a:pt x="945" y="253"/>
                  </a:lnTo>
                  <a:lnTo>
                    <a:pt x="936" y="245"/>
                  </a:lnTo>
                  <a:lnTo>
                    <a:pt x="936" y="245"/>
                  </a:lnTo>
                  <a:lnTo>
                    <a:pt x="930" y="235"/>
                  </a:lnTo>
                  <a:lnTo>
                    <a:pt x="924" y="225"/>
                  </a:lnTo>
                  <a:lnTo>
                    <a:pt x="920" y="215"/>
                  </a:lnTo>
                  <a:lnTo>
                    <a:pt x="918" y="203"/>
                  </a:lnTo>
                  <a:lnTo>
                    <a:pt x="918" y="191"/>
                  </a:lnTo>
                  <a:lnTo>
                    <a:pt x="919" y="179"/>
                  </a:lnTo>
                  <a:lnTo>
                    <a:pt x="920" y="165"/>
                  </a:lnTo>
                  <a:lnTo>
                    <a:pt x="925" y="150"/>
                  </a:lnTo>
                  <a:lnTo>
                    <a:pt x="925" y="150"/>
                  </a:lnTo>
                  <a:lnTo>
                    <a:pt x="932" y="132"/>
                  </a:lnTo>
                  <a:lnTo>
                    <a:pt x="941" y="115"/>
                  </a:lnTo>
                  <a:lnTo>
                    <a:pt x="951" y="97"/>
                  </a:lnTo>
                  <a:lnTo>
                    <a:pt x="963" y="83"/>
                  </a:lnTo>
                  <a:lnTo>
                    <a:pt x="976" y="69"/>
                  </a:lnTo>
                  <a:lnTo>
                    <a:pt x="991" y="57"/>
                  </a:lnTo>
                  <a:lnTo>
                    <a:pt x="1008" y="46"/>
                  </a:lnTo>
                  <a:lnTo>
                    <a:pt x="1025" y="36"/>
                  </a:lnTo>
                  <a:lnTo>
                    <a:pt x="1025" y="36"/>
                  </a:lnTo>
                  <a:lnTo>
                    <a:pt x="1046" y="27"/>
                  </a:lnTo>
                  <a:lnTo>
                    <a:pt x="1068" y="20"/>
                  </a:lnTo>
                  <a:lnTo>
                    <a:pt x="1092" y="14"/>
                  </a:lnTo>
                  <a:lnTo>
                    <a:pt x="1117" y="9"/>
                  </a:lnTo>
                  <a:lnTo>
                    <a:pt x="1145" y="5"/>
                  </a:lnTo>
                  <a:lnTo>
                    <a:pt x="1176" y="3"/>
                  </a:lnTo>
                  <a:lnTo>
                    <a:pt x="1208" y="0"/>
                  </a:lnTo>
                  <a:lnTo>
                    <a:pt x="1242" y="0"/>
                  </a:lnTo>
                  <a:lnTo>
                    <a:pt x="1242" y="0"/>
                  </a:lnTo>
                  <a:lnTo>
                    <a:pt x="1276" y="0"/>
                  </a:lnTo>
                  <a:lnTo>
                    <a:pt x="1308" y="3"/>
                  </a:lnTo>
                  <a:lnTo>
                    <a:pt x="1339" y="5"/>
                  </a:lnTo>
                  <a:lnTo>
                    <a:pt x="1366" y="9"/>
                  </a:lnTo>
                  <a:lnTo>
                    <a:pt x="1389" y="14"/>
                  </a:lnTo>
                  <a:lnTo>
                    <a:pt x="1411" y="20"/>
                  </a:lnTo>
                  <a:lnTo>
                    <a:pt x="1429" y="27"/>
                  </a:lnTo>
                  <a:lnTo>
                    <a:pt x="1447" y="36"/>
                  </a:lnTo>
                  <a:lnTo>
                    <a:pt x="1447" y="36"/>
                  </a:lnTo>
                  <a:lnTo>
                    <a:pt x="1460" y="46"/>
                  </a:lnTo>
                  <a:lnTo>
                    <a:pt x="1471" y="57"/>
                  </a:lnTo>
                  <a:lnTo>
                    <a:pt x="1480" y="69"/>
                  </a:lnTo>
                  <a:lnTo>
                    <a:pt x="1486" y="83"/>
                  </a:lnTo>
                  <a:lnTo>
                    <a:pt x="1489" y="97"/>
                  </a:lnTo>
                  <a:lnTo>
                    <a:pt x="1491" y="113"/>
                  </a:lnTo>
                  <a:lnTo>
                    <a:pt x="1489" y="131"/>
                  </a:lnTo>
                  <a:lnTo>
                    <a:pt x="1486" y="149"/>
                  </a:lnTo>
                  <a:lnTo>
                    <a:pt x="1276" y="149"/>
                  </a:lnTo>
                  <a:lnTo>
                    <a:pt x="1276" y="149"/>
                  </a:lnTo>
                  <a:lnTo>
                    <a:pt x="1276" y="138"/>
                  </a:lnTo>
                  <a:lnTo>
                    <a:pt x="1276" y="133"/>
                  </a:lnTo>
                  <a:lnTo>
                    <a:pt x="1274" y="129"/>
                  </a:lnTo>
                  <a:lnTo>
                    <a:pt x="1273" y="126"/>
                  </a:lnTo>
                  <a:lnTo>
                    <a:pt x="1269" y="122"/>
                  </a:lnTo>
                  <a:lnTo>
                    <a:pt x="1260" y="115"/>
                  </a:lnTo>
                  <a:lnTo>
                    <a:pt x="1260" y="115"/>
                  </a:lnTo>
                  <a:lnTo>
                    <a:pt x="1249" y="110"/>
                  </a:lnTo>
                  <a:lnTo>
                    <a:pt x="1236" y="107"/>
                  </a:lnTo>
                  <a:lnTo>
                    <a:pt x="1220" y="105"/>
                  </a:lnTo>
                  <a:lnTo>
                    <a:pt x="1200" y="104"/>
                  </a:lnTo>
                  <a:lnTo>
                    <a:pt x="1200" y="104"/>
                  </a:lnTo>
                  <a:lnTo>
                    <a:pt x="1186" y="105"/>
                  </a:lnTo>
                  <a:lnTo>
                    <a:pt x="1172" y="106"/>
                  </a:lnTo>
                  <a:lnTo>
                    <a:pt x="1160" y="108"/>
                  </a:lnTo>
                  <a:lnTo>
                    <a:pt x="1150" y="112"/>
                  </a:lnTo>
                  <a:lnTo>
                    <a:pt x="1150" y="112"/>
                  </a:lnTo>
                  <a:lnTo>
                    <a:pt x="1141" y="117"/>
                  </a:lnTo>
                  <a:lnTo>
                    <a:pt x="1133" y="122"/>
                  </a:lnTo>
                  <a:lnTo>
                    <a:pt x="1128" y="128"/>
                  </a:lnTo>
                  <a:lnTo>
                    <a:pt x="1126" y="134"/>
                  </a:lnTo>
                  <a:lnTo>
                    <a:pt x="1126" y="134"/>
                  </a:lnTo>
                  <a:lnTo>
                    <a:pt x="1125" y="142"/>
                  </a:lnTo>
                  <a:lnTo>
                    <a:pt x="1125" y="147"/>
                  </a:lnTo>
                  <a:lnTo>
                    <a:pt x="1127" y="151"/>
                  </a:lnTo>
                  <a:lnTo>
                    <a:pt x="1132" y="155"/>
                  </a:lnTo>
                  <a:lnTo>
                    <a:pt x="1132" y="155"/>
                  </a:lnTo>
                  <a:lnTo>
                    <a:pt x="1139" y="159"/>
                  </a:lnTo>
                  <a:lnTo>
                    <a:pt x="1150" y="161"/>
                  </a:lnTo>
                  <a:lnTo>
                    <a:pt x="1165" y="165"/>
                  </a:lnTo>
                  <a:lnTo>
                    <a:pt x="1183" y="167"/>
                  </a:lnTo>
                  <a:lnTo>
                    <a:pt x="1340" y="192"/>
                  </a:lnTo>
                  <a:lnTo>
                    <a:pt x="1340" y="192"/>
                  </a:lnTo>
                  <a:lnTo>
                    <a:pt x="1357" y="194"/>
                  </a:lnTo>
                  <a:lnTo>
                    <a:pt x="1374" y="198"/>
                  </a:lnTo>
                  <a:lnTo>
                    <a:pt x="1389" y="203"/>
                  </a:lnTo>
                  <a:lnTo>
                    <a:pt x="1402" y="208"/>
                  </a:lnTo>
                  <a:lnTo>
                    <a:pt x="1414" y="214"/>
                  </a:lnTo>
                  <a:lnTo>
                    <a:pt x="1425" y="220"/>
                  </a:lnTo>
                  <a:lnTo>
                    <a:pt x="1433" y="228"/>
                  </a:lnTo>
                  <a:lnTo>
                    <a:pt x="1440" y="236"/>
                  </a:lnTo>
                  <a:lnTo>
                    <a:pt x="1440" y="236"/>
                  </a:lnTo>
                  <a:lnTo>
                    <a:pt x="1447" y="245"/>
                  </a:lnTo>
                  <a:lnTo>
                    <a:pt x="1451" y="255"/>
                  </a:lnTo>
                  <a:lnTo>
                    <a:pt x="1454" y="266"/>
                  </a:lnTo>
                  <a:lnTo>
                    <a:pt x="1456" y="277"/>
                  </a:lnTo>
                  <a:lnTo>
                    <a:pt x="1456" y="288"/>
                  </a:lnTo>
                  <a:lnTo>
                    <a:pt x="1455" y="300"/>
                  </a:lnTo>
                  <a:lnTo>
                    <a:pt x="1453" y="314"/>
                  </a:lnTo>
                  <a:lnTo>
                    <a:pt x="1449" y="328"/>
                  </a:lnTo>
                  <a:lnTo>
                    <a:pt x="1449" y="328"/>
                  </a:lnTo>
                  <a:lnTo>
                    <a:pt x="1440" y="348"/>
                  </a:lnTo>
                  <a:lnTo>
                    <a:pt x="1431" y="368"/>
                  </a:lnTo>
                  <a:lnTo>
                    <a:pt x="1420" y="386"/>
                  </a:lnTo>
                  <a:lnTo>
                    <a:pt x="1406" y="402"/>
                  </a:lnTo>
                  <a:lnTo>
                    <a:pt x="1390" y="417"/>
                  </a:lnTo>
                  <a:lnTo>
                    <a:pt x="1373" y="430"/>
                  </a:lnTo>
                  <a:lnTo>
                    <a:pt x="1354" y="443"/>
                  </a:lnTo>
                  <a:lnTo>
                    <a:pt x="1331" y="454"/>
                  </a:lnTo>
                  <a:lnTo>
                    <a:pt x="1331" y="454"/>
                  </a:lnTo>
                  <a:lnTo>
                    <a:pt x="1308" y="464"/>
                  </a:lnTo>
                  <a:lnTo>
                    <a:pt x="1283" y="471"/>
                  </a:lnTo>
                  <a:lnTo>
                    <a:pt x="1254" y="478"/>
                  </a:lnTo>
                  <a:lnTo>
                    <a:pt x="1224" y="484"/>
                  </a:lnTo>
                  <a:lnTo>
                    <a:pt x="1191" y="488"/>
                  </a:lnTo>
                  <a:lnTo>
                    <a:pt x="1156" y="492"/>
                  </a:lnTo>
                  <a:lnTo>
                    <a:pt x="1118" y="493"/>
                  </a:lnTo>
                  <a:lnTo>
                    <a:pt x="1079" y="494"/>
                  </a:lnTo>
                  <a:lnTo>
                    <a:pt x="1079" y="494"/>
                  </a:lnTo>
                  <a:lnTo>
                    <a:pt x="1047" y="493"/>
                  </a:lnTo>
                  <a:lnTo>
                    <a:pt x="1018" y="492"/>
                  </a:lnTo>
                  <a:lnTo>
                    <a:pt x="991" y="488"/>
                  </a:lnTo>
                  <a:lnTo>
                    <a:pt x="967" y="483"/>
                  </a:lnTo>
                  <a:lnTo>
                    <a:pt x="945" y="478"/>
                  </a:lnTo>
                  <a:lnTo>
                    <a:pt x="925" y="471"/>
                  </a:lnTo>
                  <a:lnTo>
                    <a:pt x="908" y="464"/>
                  </a:lnTo>
                  <a:lnTo>
                    <a:pt x="892" y="454"/>
                  </a:lnTo>
                  <a:lnTo>
                    <a:pt x="892" y="454"/>
                  </a:lnTo>
                  <a:lnTo>
                    <a:pt x="880" y="443"/>
                  </a:lnTo>
                  <a:lnTo>
                    <a:pt x="869" y="432"/>
                  </a:lnTo>
                  <a:lnTo>
                    <a:pt x="861" y="418"/>
                  </a:lnTo>
                  <a:lnTo>
                    <a:pt x="855" y="405"/>
                  </a:lnTo>
                  <a:lnTo>
                    <a:pt x="853" y="390"/>
                  </a:lnTo>
                  <a:lnTo>
                    <a:pt x="853" y="373"/>
                  </a:lnTo>
                  <a:lnTo>
                    <a:pt x="854" y="355"/>
                  </a:lnTo>
                  <a:lnTo>
                    <a:pt x="859" y="338"/>
                  </a:lnTo>
                  <a:lnTo>
                    <a:pt x="859" y="338"/>
                  </a:lnTo>
                  <a:close/>
                  <a:moveTo>
                    <a:pt x="1405" y="480"/>
                  </a:moveTo>
                  <a:lnTo>
                    <a:pt x="1557" y="13"/>
                  </a:lnTo>
                  <a:lnTo>
                    <a:pt x="1737" y="13"/>
                  </a:lnTo>
                  <a:lnTo>
                    <a:pt x="1684" y="175"/>
                  </a:lnTo>
                  <a:lnTo>
                    <a:pt x="1891" y="175"/>
                  </a:lnTo>
                  <a:lnTo>
                    <a:pt x="1942" y="13"/>
                  </a:lnTo>
                  <a:lnTo>
                    <a:pt x="2124" y="13"/>
                  </a:lnTo>
                  <a:lnTo>
                    <a:pt x="1972" y="480"/>
                  </a:lnTo>
                  <a:lnTo>
                    <a:pt x="1792" y="480"/>
                  </a:lnTo>
                  <a:lnTo>
                    <a:pt x="1853" y="290"/>
                  </a:lnTo>
                  <a:lnTo>
                    <a:pt x="1647" y="290"/>
                  </a:lnTo>
                  <a:lnTo>
                    <a:pt x="1586" y="480"/>
                  </a:lnTo>
                  <a:lnTo>
                    <a:pt x="1405" y="480"/>
                  </a:lnTo>
                  <a:lnTo>
                    <a:pt x="1405" y="480"/>
                  </a:lnTo>
                  <a:close/>
                </a:path>
              </a:pathLst>
            </a:custGeom>
            <a:solidFill>
              <a:schemeClr val="tx1"/>
            </a:solidFill>
            <a:ln w="9525">
              <a:noFill/>
              <a:round/>
              <a:headEnd/>
              <a:tailEnd/>
            </a:ln>
          </p:spPr>
          <p:txBody>
            <a:bodyPr/>
            <a:lstStyle/>
            <a:p>
              <a:endParaRPr lang="en-US" dirty="0"/>
            </a:p>
          </p:txBody>
        </p:sp>
      </p:grpSp>
      <p:sp>
        <p:nvSpPr>
          <p:cNvPr id="10" name="Title 9"/>
          <p:cNvSpPr>
            <a:spLocks noGrp="1"/>
          </p:cNvSpPr>
          <p:nvPr>
            <p:ph type="title" idx="4294967295"/>
          </p:nvPr>
        </p:nvSpPr>
        <p:spPr>
          <a:xfrm>
            <a:off x="457200" y="2057400"/>
            <a:ext cx="8229600" cy="1143000"/>
          </a:xfrm>
        </p:spPr>
        <p:txBody>
          <a:bodyPr/>
          <a:lstStyle/>
          <a:p>
            <a:r>
              <a:rPr lang="en-US" dirty="0" smtClean="0"/>
              <a:t>Questions</a:t>
            </a:r>
            <a:endParaRPr lang="en-US" dirty="0"/>
          </a:p>
        </p:txBody>
      </p:sp>
      <p:sp>
        <p:nvSpPr>
          <p:cNvPr id="11" name="Text Placeholder 10"/>
          <p:cNvSpPr>
            <a:spLocks noGrp="1"/>
          </p:cNvSpPr>
          <p:nvPr>
            <p:ph type="body" idx="4294967295"/>
          </p:nvPr>
        </p:nvSpPr>
        <p:spPr>
          <a:xfrm>
            <a:off x="685800" y="457200"/>
            <a:ext cx="8229600" cy="1600200"/>
          </a:xfrm>
        </p:spPr>
        <p:txBody>
          <a:bodyPr>
            <a:normAutofit lnSpcReduction="10000"/>
          </a:bodyPr>
          <a:lstStyle/>
          <a:p>
            <a:pPr rtl="0" eaLnBrk="0" fontAlgn="base" hangingPunct="0">
              <a:buNone/>
            </a:pPr>
            <a:r>
              <a:rPr lang="en-US" sz="3200" b="1" i="1" kern="1200" dirty="0" smtClean="0">
                <a:solidFill>
                  <a:schemeClr val="tx1"/>
                </a:solidFill>
                <a:effectLst>
                  <a:outerShdw blurRad="50800" dist="38100" algn="tr" rotWithShape="0">
                    <a:prstClr val="black">
                      <a:alpha val="40000"/>
                    </a:prstClr>
                  </a:outerShdw>
                </a:effectLst>
                <a:latin typeface="+mn-lt"/>
                <a:ea typeface="+mn-ea"/>
                <a:cs typeface="+mn-cs"/>
              </a:rPr>
              <a:t>Happy Birthday: </a:t>
            </a:r>
            <a:endParaRPr lang="en-US" dirty="0" smtClean="0"/>
          </a:p>
          <a:p>
            <a:pPr rtl="0" eaLnBrk="0" fontAlgn="base" hangingPunct="0"/>
            <a:r>
              <a:rPr lang="en-US" sz="3200" b="1" i="0" kern="1200" dirty="0" smtClean="0">
                <a:solidFill>
                  <a:schemeClr val="tx1"/>
                </a:solidFill>
                <a:effectLst>
                  <a:outerShdw blurRad="50800" dist="38100" algn="tr" rotWithShape="0">
                    <a:prstClr val="black">
                      <a:alpha val="40000"/>
                    </a:prstClr>
                  </a:outerShdw>
                </a:effectLst>
                <a:latin typeface="+mn-lt"/>
                <a:ea typeface="+mn-ea"/>
                <a:cs typeface="+mn-cs"/>
              </a:rPr>
              <a:t>Wilhelm Roentgen</a:t>
            </a:r>
            <a:r>
              <a:rPr lang="en-US" sz="3200" i="0" kern="1200" dirty="0" smtClean="0">
                <a:solidFill>
                  <a:schemeClr val="tx1"/>
                </a:solidFill>
                <a:latin typeface="+mn-lt"/>
                <a:ea typeface="+mn-ea"/>
                <a:cs typeface="+mn-cs"/>
              </a:rPr>
              <a:t>, German physicist who discovered X-Rays, born March 27, 1813</a:t>
            </a:r>
            <a:endParaRPr lang="en-US" dirty="0" smtClean="0"/>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43200000">
                                      <p:cBhvr>
                                        <p:cTn id="6" dur="3000" fill="hold"/>
                                        <p:tgtEl>
                                          <p:spTgt spid="1546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Grp="1" noChangeArrowheads="1"/>
          </p:cNvSpPr>
          <p:nvPr>
            <p:ph type="title"/>
          </p:nvPr>
        </p:nvSpPr>
        <p:spPr>
          <a:xfrm>
            <a:off x="0" y="0"/>
            <a:ext cx="8686800" cy="838200"/>
          </a:xfrm>
        </p:spPr>
        <p:txBody>
          <a:bodyPr>
            <a:normAutofit fontScale="90000"/>
          </a:bodyPr>
          <a:lstStyle/>
          <a:p>
            <a:r>
              <a:rPr lang="en-US" sz="5400" dirty="0">
                <a:latin typeface="Calibri" pitchFamily="34" charset="0"/>
              </a:rPr>
              <a:t>Acute Response</a:t>
            </a:r>
          </a:p>
        </p:txBody>
      </p:sp>
      <p:sp>
        <p:nvSpPr>
          <p:cNvPr id="69637" name="Rectangle 5"/>
          <p:cNvSpPr>
            <a:spLocks noGrp="1" noChangeArrowheads="1"/>
          </p:cNvSpPr>
          <p:nvPr>
            <p:ph idx="1"/>
          </p:nvPr>
        </p:nvSpPr>
        <p:spPr>
          <a:xfrm>
            <a:off x="762000" y="914400"/>
            <a:ext cx="8077200" cy="5638800"/>
          </a:xfrm>
        </p:spPr>
        <p:txBody>
          <a:bodyPr/>
          <a:lstStyle/>
          <a:p>
            <a:r>
              <a:rPr lang="en-US" sz="2000" b="1" dirty="0">
                <a:latin typeface="Calibri" pitchFamily="34" charset="0"/>
              </a:rPr>
              <a:t>Determine that radioactivity/radiation is in the environment</a:t>
            </a:r>
          </a:p>
          <a:p>
            <a:pPr lvl="1"/>
            <a:r>
              <a:rPr lang="en-US" sz="2000" b="1" dirty="0">
                <a:latin typeface="Calibri" pitchFamily="34" charset="0"/>
              </a:rPr>
              <a:t>First responders</a:t>
            </a:r>
          </a:p>
          <a:p>
            <a:r>
              <a:rPr lang="en-US" sz="2000" b="1" dirty="0">
                <a:latin typeface="Calibri" pitchFamily="34" charset="0"/>
              </a:rPr>
              <a:t>Determine the radionuclide(s) and amount(s)</a:t>
            </a:r>
          </a:p>
          <a:p>
            <a:pPr lvl="1"/>
            <a:r>
              <a:rPr lang="en-US" sz="2000" b="1" dirty="0">
                <a:latin typeface="Calibri" pitchFamily="34" charset="0"/>
              </a:rPr>
              <a:t>Radiation strike team</a:t>
            </a:r>
          </a:p>
          <a:p>
            <a:r>
              <a:rPr lang="en-US" sz="2000" b="1" dirty="0">
                <a:latin typeface="Calibri" pitchFamily="34" charset="0"/>
              </a:rPr>
              <a:t>Estimate doses and geographic dose distribution</a:t>
            </a:r>
          </a:p>
          <a:p>
            <a:pPr lvl="1"/>
            <a:r>
              <a:rPr lang="en-US" sz="2000" b="1" dirty="0">
                <a:latin typeface="Calibri" pitchFamily="34" charset="0"/>
              </a:rPr>
              <a:t>Radiation strike team + state environment dept</a:t>
            </a:r>
          </a:p>
          <a:p>
            <a:r>
              <a:rPr lang="en-US" sz="2000" b="1" dirty="0">
                <a:latin typeface="Calibri" pitchFamily="34" charset="0"/>
              </a:rPr>
              <a:t>Determine need for (and implement) evacuation</a:t>
            </a:r>
          </a:p>
          <a:p>
            <a:pPr lvl="1"/>
            <a:r>
              <a:rPr lang="en-US" sz="2000" b="1" dirty="0">
                <a:latin typeface="Calibri" pitchFamily="34" charset="0"/>
              </a:rPr>
              <a:t>Radiation strike team + health dept + </a:t>
            </a:r>
            <a:r>
              <a:rPr lang="en-US" sz="2000" b="1" dirty="0" smtClean="0">
                <a:latin typeface="Calibri" pitchFamily="34" charset="0"/>
              </a:rPr>
              <a:t>fire/police</a:t>
            </a:r>
          </a:p>
          <a:p>
            <a:r>
              <a:rPr lang="en-US" sz="2000" b="1" dirty="0" smtClean="0">
                <a:latin typeface="Calibri" pitchFamily="34" charset="0"/>
              </a:rPr>
              <a:t>Determine additional incident needs </a:t>
            </a:r>
          </a:p>
          <a:p>
            <a:pPr lvl="1"/>
            <a:r>
              <a:rPr lang="en-US" sz="2000" b="1" dirty="0" smtClean="0">
                <a:latin typeface="Calibri" pitchFamily="34" charset="0"/>
              </a:rPr>
              <a:t>Radiation strike team + Incident Commander</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latin typeface="+mn-lt"/>
              </a:rPr>
              <a:t>Possible Radiation Scenarios: </a:t>
            </a:r>
            <a:endParaRPr lang="en-US" dirty="0">
              <a:latin typeface="+mn-lt"/>
            </a:endParaRPr>
          </a:p>
        </p:txBody>
      </p:sp>
      <p:sp>
        <p:nvSpPr>
          <p:cNvPr id="3" name="Content Placeholder 2"/>
          <p:cNvSpPr>
            <a:spLocks noGrp="1"/>
          </p:cNvSpPr>
          <p:nvPr>
            <p:ph idx="1"/>
          </p:nvPr>
        </p:nvSpPr>
        <p:spPr>
          <a:xfrm>
            <a:off x="457200" y="1447800"/>
            <a:ext cx="8229600" cy="4572000"/>
          </a:xfrm>
        </p:spPr>
        <p:txBody>
          <a:bodyPr/>
          <a:lstStyle/>
          <a:p>
            <a:pPr>
              <a:lnSpc>
                <a:spcPct val="100000"/>
              </a:lnSpc>
            </a:pPr>
            <a:r>
              <a:rPr lang="en-US" sz="1800" b="1" dirty="0" smtClean="0">
                <a:latin typeface="Calibri" pitchFamily="34" charset="0"/>
              </a:rPr>
              <a:t>Radiation-dispersal device (RDD) </a:t>
            </a:r>
            <a:r>
              <a:rPr lang="en-US" sz="1800" dirty="0" smtClean="0">
                <a:latin typeface="Calibri" pitchFamily="34" charset="0"/>
              </a:rPr>
              <a:t>explodes at busy street corner: ~ 30 to 180 deaths.</a:t>
            </a:r>
          </a:p>
          <a:p>
            <a:pPr>
              <a:lnSpc>
                <a:spcPct val="100000"/>
              </a:lnSpc>
              <a:buNone/>
            </a:pPr>
            <a:endParaRPr lang="en-US" sz="800" dirty="0" smtClean="0">
              <a:latin typeface="Calibri" pitchFamily="34" charset="0"/>
            </a:endParaRPr>
          </a:p>
          <a:p>
            <a:pPr>
              <a:lnSpc>
                <a:spcPct val="100000"/>
              </a:lnSpc>
            </a:pPr>
            <a:r>
              <a:rPr lang="en-US" sz="1800" b="1" dirty="0" smtClean="0">
                <a:latin typeface="Calibri" pitchFamily="34" charset="0"/>
              </a:rPr>
              <a:t>Radiation-exposure device </a:t>
            </a:r>
            <a:r>
              <a:rPr lang="en-US" sz="1800" dirty="0" smtClean="0">
                <a:latin typeface="Calibri" pitchFamily="34" charset="0"/>
              </a:rPr>
              <a:t>(RED) concealed at high-traffic area: ~ 60 to 250 deaths and ~ 130 cases of radiation sickness needing treatment for 30 years. Effect on public behavior. Decontamination efforts for people and objects. Community recovery timeline: Months to years.</a:t>
            </a:r>
          </a:p>
          <a:p>
            <a:pPr>
              <a:lnSpc>
                <a:spcPct val="100000"/>
              </a:lnSpc>
              <a:buNone/>
            </a:pPr>
            <a:endParaRPr lang="en-US" sz="800" dirty="0" smtClean="0">
              <a:latin typeface="Calibri" pitchFamily="34" charset="0"/>
            </a:endParaRPr>
          </a:p>
          <a:p>
            <a:pPr>
              <a:lnSpc>
                <a:spcPct val="100000"/>
              </a:lnSpc>
            </a:pPr>
            <a:r>
              <a:rPr lang="en-US" sz="1800" b="1" dirty="0" smtClean="0">
                <a:latin typeface="Calibri" pitchFamily="34" charset="0"/>
              </a:rPr>
              <a:t>Improvised nuclear device </a:t>
            </a:r>
            <a:r>
              <a:rPr lang="en-US" sz="1800" dirty="0" smtClean="0">
                <a:latin typeface="Calibri" pitchFamily="34" charset="0"/>
              </a:rPr>
              <a:t>(IND), explosion 10 tons to 10 kilotons, in center of a city, few hundred to 100,000 deaths, number of hospitalizations not estimated. Economic costs: Trillions of dollars. Community recovery time: Years </a:t>
            </a:r>
          </a:p>
          <a:p>
            <a:pPr>
              <a:lnSpc>
                <a:spcPct val="100000"/>
              </a:lnSpc>
              <a:buNone/>
            </a:pPr>
            <a:endParaRPr lang="en-US" sz="800" dirty="0" smtClean="0">
              <a:latin typeface="Calibri" pitchFamily="34" charset="0"/>
            </a:endParaRPr>
          </a:p>
          <a:p>
            <a:pPr>
              <a:lnSpc>
                <a:spcPct val="100000"/>
              </a:lnSpc>
            </a:pPr>
            <a:r>
              <a:rPr lang="en-US" sz="1800" b="1" dirty="0" smtClean="0">
                <a:latin typeface="Calibri" pitchFamily="34" charset="0"/>
              </a:rPr>
              <a:t>Nuclear Device (ND) </a:t>
            </a:r>
            <a:r>
              <a:rPr lang="en-US" sz="1800" dirty="0" smtClean="0">
                <a:effectLst>
                  <a:outerShdw blurRad="38100" dist="38100" dir="2700000" algn="tl">
                    <a:srgbClr val="000000">
                      <a:alpha val="43137"/>
                    </a:srgbClr>
                  </a:outerShdw>
                </a:effectLst>
                <a:latin typeface="Calibri" pitchFamily="34" charset="0"/>
              </a:rPr>
              <a:t>Nuclear power plant accident /smaller yield vs larger yield/ air vs land detonation – all have different outcomes, hundreds to 100,000 deaths, number of hospitalizations not estimated. Economic costs: Trillions of dollars. Community recovery time: Years.</a:t>
            </a:r>
            <a:endParaRPr lang="en-US" sz="1800" dirty="0" smtClean="0">
              <a:effectLst>
                <a:outerShdw blurRad="38100" dist="38100" dir="2700000" algn="tl">
                  <a:srgbClr val="000000">
                    <a:alpha val="43137"/>
                  </a:srgbClr>
                </a:outerShdw>
              </a:effectLst>
            </a:endParaRPr>
          </a:p>
          <a:p>
            <a:pPr algn="r">
              <a:buNone/>
            </a:pPr>
            <a:r>
              <a:rPr lang="en-US" sz="800" dirty="0" smtClean="0"/>
              <a:t>Source: Tofani A, Bartolozzi M. Ranking nuclear and radiological terrorism scenarios: The Italian case. </a:t>
            </a:r>
            <a:r>
              <a:rPr lang="en-US" sz="800" i="1" dirty="0" smtClean="0"/>
              <a:t>Risk Analysis 2008;28(Oct):1431-44. </a:t>
            </a:r>
            <a:endParaRPr lang="en-US" sz="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a:xfrm>
            <a:off x="0" y="0"/>
            <a:ext cx="9144000" cy="1143000"/>
          </a:xfrm>
        </p:spPr>
        <p:txBody>
          <a:bodyPr/>
          <a:lstStyle/>
          <a:p>
            <a:pPr eaLnBrk="1" hangingPunct="1"/>
            <a:r>
              <a:rPr lang="en-US" dirty="0" smtClean="0">
                <a:latin typeface="Calibri" pitchFamily="34" charset="0"/>
              </a:rPr>
              <a:t>Primary Occupational Hazards of IND</a:t>
            </a:r>
          </a:p>
        </p:txBody>
      </p:sp>
      <p:sp>
        <p:nvSpPr>
          <p:cNvPr id="4099" name="Rectangle 5"/>
          <p:cNvSpPr>
            <a:spLocks noGrp="1" noChangeArrowheads="1"/>
          </p:cNvSpPr>
          <p:nvPr>
            <p:ph idx="1"/>
          </p:nvPr>
        </p:nvSpPr>
        <p:spPr>
          <a:xfrm>
            <a:off x="1143000" y="1066800"/>
            <a:ext cx="6858000" cy="4525963"/>
          </a:xfrm>
        </p:spPr>
        <p:txBody>
          <a:bodyPr anchor="t">
            <a:normAutofit fontScale="92500" lnSpcReduction="10000"/>
          </a:bodyPr>
          <a:lstStyle/>
          <a:p>
            <a:pPr eaLnBrk="1" hangingPunct="1">
              <a:lnSpc>
                <a:spcPct val="100000"/>
              </a:lnSpc>
            </a:pPr>
            <a:r>
              <a:rPr lang="en-US" sz="2400" b="1" dirty="0" smtClean="0">
                <a:latin typeface="Calibri" pitchFamily="34" charset="0"/>
                <a:cs typeface="Arial" pitchFamily="34" charset="0"/>
              </a:rPr>
              <a:t>Prompt and Delayed Ionizing Radiation </a:t>
            </a:r>
          </a:p>
          <a:p>
            <a:pPr lvl="1" eaLnBrk="1" hangingPunct="1">
              <a:lnSpc>
                <a:spcPct val="100000"/>
              </a:lnSpc>
            </a:pPr>
            <a:r>
              <a:rPr lang="en-US" sz="2000" b="1" dirty="0" smtClean="0">
                <a:latin typeface="Calibri" pitchFamily="34" charset="0"/>
                <a:cs typeface="Arial" pitchFamily="34" charset="0"/>
              </a:rPr>
              <a:t>Initial prompt radiation from blast</a:t>
            </a:r>
          </a:p>
          <a:p>
            <a:pPr lvl="1" eaLnBrk="1" hangingPunct="1">
              <a:lnSpc>
                <a:spcPct val="100000"/>
              </a:lnSpc>
            </a:pPr>
            <a:r>
              <a:rPr lang="en-US" sz="2000" b="1" dirty="0" smtClean="0">
                <a:latin typeface="Calibri" pitchFamily="34" charset="0"/>
                <a:cs typeface="Arial" pitchFamily="34" charset="0"/>
              </a:rPr>
              <a:t>Nuclear Fallout</a:t>
            </a:r>
          </a:p>
          <a:p>
            <a:pPr lvl="2" eaLnBrk="1" hangingPunct="1">
              <a:lnSpc>
                <a:spcPct val="100000"/>
              </a:lnSpc>
            </a:pPr>
            <a:r>
              <a:rPr lang="en-US" sz="1800" b="1" dirty="0" smtClean="0">
                <a:latin typeface="Calibri" pitchFamily="34" charset="0"/>
                <a:cs typeface="Arial" pitchFamily="34" charset="0"/>
              </a:rPr>
              <a:t>Groundshine: gamma radiation exposure</a:t>
            </a:r>
          </a:p>
          <a:p>
            <a:pPr lvl="2" eaLnBrk="1" hangingPunct="1">
              <a:lnSpc>
                <a:spcPct val="100000"/>
              </a:lnSpc>
            </a:pPr>
            <a:r>
              <a:rPr lang="en-US" sz="1800" b="1" dirty="0" smtClean="0">
                <a:latin typeface="Calibri" pitchFamily="34" charset="0"/>
                <a:cs typeface="Arial" pitchFamily="34" charset="0"/>
              </a:rPr>
              <a:t>Nuclear contamination on skin and clothing: beta burns</a:t>
            </a:r>
          </a:p>
          <a:p>
            <a:pPr lvl="2" eaLnBrk="1" hangingPunct="1">
              <a:lnSpc>
                <a:spcPct val="100000"/>
              </a:lnSpc>
            </a:pPr>
            <a:r>
              <a:rPr lang="en-US" sz="1800" b="1" dirty="0" smtClean="0">
                <a:latin typeface="Calibri" pitchFamily="34" charset="0"/>
                <a:cs typeface="Arial" pitchFamily="34" charset="0"/>
              </a:rPr>
              <a:t>Inhalation of respirable fallout: radionuclide absorption</a:t>
            </a:r>
          </a:p>
          <a:p>
            <a:pPr lvl="2" eaLnBrk="1" hangingPunct="1">
              <a:lnSpc>
                <a:spcPct val="100000"/>
              </a:lnSpc>
            </a:pPr>
            <a:endParaRPr lang="en-US" sz="1800" b="1" dirty="0" smtClean="0">
              <a:latin typeface="Calibri" pitchFamily="34" charset="0"/>
              <a:cs typeface="Arial" pitchFamily="34" charset="0"/>
            </a:endParaRPr>
          </a:p>
          <a:p>
            <a:pPr eaLnBrk="1" hangingPunct="1">
              <a:lnSpc>
                <a:spcPct val="100000"/>
              </a:lnSpc>
            </a:pPr>
            <a:r>
              <a:rPr lang="en-US" sz="2400" b="1" dirty="0" smtClean="0">
                <a:latin typeface="Calibri" pitchFamily="34" charset="0"/>
                <a:cs typeface="Arial" pitchFamily="34" charset="0"/>
              </a:rPr>
              <a:t>Numerous Physical/Chemical Hazards</a:t>
            </a:r>
          </a:p>
          <a:p>
            <a:pPr lvl="1" eaLnBrk="1" hangingPunct="1">
              <a:lnSpc>
                <a:spcPct val="100000"/>
              </a:lnSpc>
            </a:pPr>
            <a:r>
              <a:rPr lang="en-US" sz="2000" b="1" dirty="0" smtClean="0">
                <a:latin typeface="Calibri" pitchFamily="34" charset="0"/>
                <a:cs typeface="Arial" pitchFamily="34" charset="0"/>
              </a:rPr>
              <a:t>Collapsed structures/rubble</a:t>
            </a:r>
          </a:p>
          <a:p>
            <a:pPr lvl="1" eaLnBrk="1" hangingPunct="1">
              <a:lnSpc>
                <a:spcPct val="100000"/>
              </a:lnSpc>
            </a:pPr>
            <a:r>
              <a:rPr lang="en-US" sz="2000" b="1" dirty="0" smtClean="0">
                <a:latin typeface="Calibri" pitchFamily="34" charset="0"/>
                <a:cs typeface="Arial" pitchFamily="34" charset="0"/>
              </a:rPr>
              <a:t>Heat/Fire </a:t>
            </a:r>
          </a:p>
          <a:p>
            <a:pPr lvl="1" eaLnBrk="1" hangingPunct="1">
              <a:lnSpc>
                <a:spcPct val="100000"/>
              </a:lnSpc>
            </a:pPr>
            <a:r>
              <a:rPr lang="en-US" sz="2000" b="1" dirty="0" smtClean="0">
                <a:latin typeface="Calibri" pitchFamily="34" charset="0"/>
                <a:cs typeface="Arial" pitchFamily="34" charset="0"/>
              </a:rPr>
              <a:t>Broken glass/sharp objects</a:t>
            </a:r>
          </a:p>
          <a:p>
            <a:pPr lvl="1" eaLnBrk="1" hangingPunct="1">
              <a:lnSpc>
                <a:spcPct val="100000"/>
              </a:lnSpc>
            </a:pPr>
            <a:r>
              <a:rPr lang="en-US" sz="2000" b="1" dirty="0" smtClean="0">
                <a:latin typeface="Calibri" pitchFamily="34" charset="0"/>
                <a:cs typeface="Arial" pitchFamily="34" charset="0"/>
              </a:rPr>
              <a:t>Downed power lines/Ruptured gas lines</a:t>
            </a:r>
          </a:p>
          <a:p>
            <a:pPr lvl="1" eaLnBrk="1" hangingPunct="1">
              <a:lnSpc>
                <a:spcPct val="100000"/>
              </a:lnSpc>
            </a:pPr>
            <a:endParaRPr lang="en-US" sz="2000" b="1" dirty="0" smtClean="0">
              <a:latin typeface="Calibri" pitchFamily="34" charset="0"/>
              <a:cs typeface="Arial" pitchFamily="34" charset="0"/>
            </a:endParaRPr>
          </a:p>
          <a:p>
            <a:pPr eaLnBrk="1" hangingPunct="1">
              <a:lnSpc>
                <a:spcPct val="100000"/>
              </a:lnSpc>
            </a:pPr>
            <a:r>
              <a:rPr lang="en-US" sz="2400" b="1" dirty="0" smtClean="0">
                <a:latin typeface="Calibri" pitchFamily="34" charset="0"/>
                <a:cs typeface="Arial" pitchFamily="34" charset="0"/>
              </a:rPr>
              <a:t>Impaired Communications (Secondary to EMP)</a:t>
            </a:r>
            <a:endParaRPr lang="en-US" sz="1400" b="1" dirty="0" smtClean="0">
              <a:latin typeface="Calibri" pitchFamily="34" charset="0"/>
              <a:cs typeface="Arial" pitchFamily="34" charset="0"/>
            </a:endParaRPr>
          </a:p>
          <a:p>
            <a:pPr eaLnBrk="1" hangingPunct="1"/>
            <a:endParaRPr lang="en-US" b="1" dirty="0" smtClean="0">
              <a:latin typeface="Calibri"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0" y="274638"/>
            <a:ext cx="9144000" cy="1143000"/>
          </a:xfrm>
        </p:spPr>
        <p:txBody>
          <a:bodyPr/>
          <a:lstStyle/>
          <a:p>
            <a:pPr eaLnBrk="1" hangingPunct="1"/>
            <a:r>
              <a:rPr lang="en-US" sz="5400" dirty="0" smtClean="0">
                <a:latin typeface="Calibri" pitchFamily="34" charset="0"/>
              </a:rPr>
              <a:t>Existing Guidance</a:t>
            </a:r>
          </a:p>
        </p:txBody>
      </p:sp>
      <p:pic>
        <p:nvPicPr>
          <p:cNvPr id="7171" name="Picture 4" descr="Planning Guidance for Response to a Nuclear Detonation book cover"/>
          <p:cNvPicPr>
            <a:picLocks noChangeAspect="1" noChangeArrowheads="1"/>
          </p:cNvPicPr>
          <p:nvPr/>
        </p:nvPicPr>
        <p:blipFill>
          <a:blip r:embed="rId2" cstate="print"/>
          <a:srcRect l="36719" t="14796" r="14844" b="6250"/>
          <a:stretch>
            <a:fillRect/>
          </a:stretch>
        </p:blipFill>
        <p:spPr bwMode="auto">
          <a:xfrm>
            <a:off x="152400" y="1600200"/>
            <a:ext cx="3810000" cy="4656138"/>
          </a:xfrm>
          <a:prstGeom prst="rect">
            <a:avLst/>
          </a:prstGeom>
          <a:noFill/>
          <a:ln w="9525">
            <a:noFill/>
            <a:miter lim="800000"/>
            <a:headEnd/>
            <a:tailEnd/>
          </a:ln>
        </p:spPr>
      </p:pic>
      <p:pic>
        <p:nvPicPr>
          <p:cNvPr id="7172" name="Picture 5" descr="screen shot of NCRP website"/>
          <p:cNvPicPr>
            <a:picLocks noChangeAspect="1" noChangeArrowheads="1"/>
          </p:cNvPicPr>
          <p:nvPr/>
        </p:nvPicPr>
        <p:blipFill>
          <a:blip r:embed="rId3" cstate="print"/>
          <a:srcRect l="2684" t="15625" r="26563" b="14583"/>
          <a:stretch>
            <a:fillRect/>
          </a:stretch>
        </p:blipFill>
        <p:spPr bwMode="auto">
          <a:xfrm>
            <a:off x="4114800" y="1600200"/>
            <a:ext cx="4892675" cy="3619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QC_x0020_Notes xmlns="ece3b8bb-3ba7-4e05-aa8b-0d2009ddb611" xsi:nil="true"/>
    <Estimate_x0020_Notes xmlns="ece3b8bb-3ba7-4e05-aa8b-0d2009ddb611" xsi:nil="true"/>
    <Estimate_x0020_1 xmlns="ece3b8bb-3ba7-4e05-aa8b-0d2009ddb611">
      <ns2:UserInfo xmlns:ns2="ece3b8bb-3ba7-4e05-aa8b-0d2009ddb611">
        <ns2:DisplayName>Kimball, Lisa</ns2:DisplayName>
        <ns2:AccountId>109</ns2:AccountId>
        <ns2:AccountType>User</ns2:AccountType>
      </ns2:UserInfo>
    </Estimate_x0020_1>
    <Completed_x0020_on xmlns="ece3b8bb-3ba7-4e05-aa8b-0d2009ddb611">2011-05-17T00:00:00</Completed_x0020_on>
    <Est_x002e__x0020_Level_x0020_2 xmlns="ece3b8bb-3ba7-4e05-aa8b-0d2009ddb611">1</Est_x002e__x0020_Level_x0020_2>
    <Remediated_x0020_by xmlns="ece3b8bb-3ba7-4e05-aa8b-0d2009ddb611">
      <ns2:UserInfo xmlns:ns2="ece3b8bb-3ba7-4e05-aa8b-0d2009ddb611">
        <ns2:DisplayName>Kimball, Lisa</ns2:DisplayName>
        <ns2:AccountId>109</ns2:AccountId>
        <ns2:AccountType>User</ns2:AccountType>
      </ns2:UserInfo>
    </Remediated_x0020_by>
    <Actual_x0020_time_x0020_spent xmlns="ece3b8bb-3ba7-4e05-aa8b-0d2009ddb611">5</Actual_x0020_time_x0020_spent>
    <Estimate_x0020_2 xmlns="ece3b8bb-3ba7-4e05-aa8b-0d2009ddb611">
      <UserInfo>
        <DisplayName/>
        <AccountId xsi:nil="true"/>
        <AccountType/>
      </UserInfo>
    </Estimate_x0020_2>
    <Remediation_x0020_Notes xmlns="ece3b8bb-3ba7-4e05-aa8b-0d2009ddb611" xsi:nil="true"/>
    <QC_x0020_Completed_x0020_on xmlns="ece3b8bb-3ba7-4e05-aa8b-0d2009ddb611">2011-05-18T00:00:00</QC_x0020_Completed_x0020_on>
    <Est_x002e__x0020_Level_x0020_1 xmlns="ece3b8bb-3ba7-4e05-aa8b-0d2009ddb611">3</Est_x002e__x0020_Level_x0020_1>
    <_x0051_C2 xmlns="ece3b8bb-3ba7-4e05-aa8b-0d2009ddb611">
      <UserInfo>
        <DisplayName/>
        <AccountId xsi:nil="true"/>
        <AccountType/>
      </UserInfo>
    </_x0051_C2>
    <_x0051_C1 xmlns="ece3b8bb-3ba7-4e05-aa8b-0d2009ddb611">
      <ns2:UserInfo xmlns:ns2="ece3b8bb-3ba7-4e05-aa8b-0d2009ddb611">
        <ns2:DisplayName>Kimball, Lisa</ns2:DisplayName>
        <ns2:AccountId>109</ns2:AccountId>
        <ns2:AccountType>User</ns2:AccountType>
      </ns2:UserInfo>
    </_x0051_C1>
    <Status xmlns="ece3b8bb-3ba7-4e05-aa8b-0d2009ddb611">Post</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402C3AEC9A4F64C9A693943DA529FA3" ma:contentTypeVersion="14" ma:contentTypeDescription="Create a new document." ma:contentTypeScope="" ma:versionID="3170bd233c5609aa2c721c43fb065001">
  <xsd:schema xmlns:xsd="http://www.w3.org/2001/XMLSchema" xmlns:p="http://schemas.microsoft.com/office/2006/metadata/properties" xmlns:ns2="ece3b8bb-3ba7-4e05-aa8b-0d2009ddb611" targetNamespace="http://schemas.microsoft.com/office/2006/metadata/properties" ma:root="true" ma:fieldsID="0c4afaa40167240c26cc530899cc3007" ns2:_="">
    <xsd:import namespace="ece3b8bb-3ba7-4e05-aa8b-0d2009ddb611"/>
    <xsd:element name="properties">
      <xsd:complexType>
        <xsd:sequence>
          <xsd:element name="documentManagement">
            <xsd:complexType>
              <xsd:all>
                <xsd:element ref="ns2:Status" minOccurs="0"/>
                <xsd:element ref="ns2:Estimate_x0020_1" minOccurs="0"/>
                <xsd:element ref="ns2:Est_x002e__x0020_Level_x0020_1" minOccurs="0"/>
                <xsd:element ref="ns2:Estimate_x0020_2" minOccurs="0"/>
                <xsd:element ref="ns2:Est_x002e__x0020_Level_x0020_2" minOccurs="0"/>
                <xsd:element ref="ns2:Remediated_x0020_by" minOccurs="0"/>
                <xsd:element ref="ns2:Actual_x0020_time_x0020_spent" minOccurs="0"/>
                <xsd:element ref="ns2:Completed_x0020_on" minOccurs="0"/>
                <xsd:element ref="ns2:Estimate_x0020_Notes" minOccurs="0"/>
                <xsd:element ref="ns2:Remediation_x0020_Notes" minOccurs="0"/>
                <xsd:element ref="ns2:_x0051_C1" minOccurs="0"/>
                <xsd:element ref="ns2:_x0051_C2" minOccurs="0"/>
                <xsd:element ref="ns2:QC_x0020_Completed_x0020_on" minOccurs="0"/>
                <xsd:element ref="ns2:QC_x0020_Notes" minOccurs="0"/>
              </xsd:all>
            </xsd:complexType>
          </xsd:element>
        </xsd:sequence>
      </xsd:complexType>
    </xsd:element>
  </xsd:schema>
  <xsd:schema xmlns:xsd="http://www.w3.org/2001/XMLSchema" xmlns:dms="http://schemas.microsoft.com/office/2006/documentManagement/types" targetNamespace="ece3b8bb-3ba7-4e05-aa8b-0d2009ddb611" elementFormDefault="qualified">
    <xsd:import namespace="http://schemas.microsoft.com/office/2006/documentManagement/types"/>
    <xsd:element name="Status" ma:index="1" nillable="true" ma:displayName="Status" ma:default="Estimate" ma:format="Dropdown" ma:internalName="Status">
      <xsd:simpleType>
        <xsd:restriction base="dms:Choice">
          <xsd:enumeration value="Estimate"/>
          <xsd:enumeration value="Remediation"/>
          <xsd:enumeration value="QC"/>
          <xsd:enumeration value="Post"/>
        </xsd:restriction>
      </xsd:simpleType>
    </xsd:element>
    <xsd:element name="Estimate_x0020_1" ma:index="3" nillable="true" ma:displayName="Estimate 1" ma:list="UserInfo" ma:internalName="Estimate_x0020_1"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st_x002e__x0020_Level_x0020_1" ma:index="4" nillable="true" ma:displayName="Est. Level 1" ma:default="1" ma:format="Dropdown" ma:internalName="Est_x002e__x0020_Level_x0020_1">
      <xsd:simpleType>
        <xsd:restriction base="dms:Choice">
          <xsd:enumeration value="1"/>
          <xsd:enumeration value="2"/>
          <xsd:enumeration value="3"/>
          <xsd:enumeration value="4"/>
        </xsd:restriction>
      </xsd:simpleType>
    </xsd:element>
    <xsd:element name="Estimate_x0020_2" ma:index="5" nillable="true" ma:displayName="Estimate 2" ma:list="UserInfo" ma:internalName="Estimate_x0020_2"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st_x002e__x0020_Level_x0020_2" ma:index="6" nillable="true" ma:displayName="Est. Level 2" ma:default="1" ma:format="Dropdown" ma:internalName="Est_x002e__x0020_Level_x0020_2">
      <xsd:simpleType>
        <xsd:restriction base="dms:Choice">
          <xsd:enumeration value="1"/>
          <xsd:enumeration value="2"/>
          <xsd:enumeration value="3"/>
          <xsd:enumeration value="4"/>
        </xsd:restriction>
      </xsd:simpleType>
    </xsd:element>
    <xsd:element name="Remediated_x0020_by" ma:index="7" nillable="true" ma:displayName="Remediated by" ma:list="UserInfo" ma:internalName="Remediated_x0020_by"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ctual_x0020_time_x0020_spent" ma:index="8" nillable="true" ma:displayName="Actual time spent" ma:internalName="Actual_x0020_time_x0020_spent">
      <xsd:simpleType>
        <xsd:restriction base="dms:Text">
          <xsd:maxLength value="255"/>
        </xsd:restriction>
      </xsd:simpleType>
    </xsd:element>
    <xsd:element name="Completed_x0020_on" ma:index="9" nillable="true" ma:displayName="Completed on" ma:format="DateOnly" ma:internalName="Completed_x0020_on">
      <xsd:simpleType>
        <xsd:restriction base="dms:DateTime"/>
      </xsd:simpleType>
    </xsd:element>
    <xsd:element name="Estimate_x0020_Notes" ma:index="10" nillable="true" ma:displayName="Estimate Notes" ma:internalName="Estimate_x0020_Notes">
      <xsd:simpleType>
        <xsd:restriction base="dms:Note"/>
      </xsd:simpleType>
    </xsd:element>
    <xsd:element name="Remediation_x0020_Notes" ma:index="11" nillable="true" ma:displayName="Remediation Notes" ma:internalName="Remediation_x0020_Notes">
      <xsd:simpleType>
        <xsd:restriction base="dms:Note"/>
      </xsd:simpleType>
    </xsd:element>
    <xsd:element name="_x0051_C1" ma:index="12" nillable="true" ma:displayName="QC1" ma:list="UserInfo" ma:internalName="_x0051_C1"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x0051_C2" ma:index="13" nillable="true" ma:displayName="QC2" ma:list="UserInfo" ma:internalName="_x0051_C2"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QC_x0020_Completed_x0020_on" ma:index="14" nillable="true" ma:displayName="QC Completed on" ma:format="DateOnly" ma:internalName="QC_x0020_Completed_x0020_on">
      <xsd:simpleType>
        <xsd:restriction base="dms:DateTime"/>
      </xsd:simpleType>
    </xsd:element>
    <xsd:element name="QC_x0020_Notes" ma:index="15" nillable="true" ma:displayName="QC Notes" ma:internalName="QC_x0020_Note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ma:readOnly="tru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36B6EBAC-58ED-4C5D-8BE6-8D1DDCF379EB}">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ece3b8bb-3ba7-4e05-aa8b-0d2009ddb611"/>
    <ds:schemaRef ds:uri="http://schemas.openxmlformats.org/package/2006/metadata/core-properties"/>
  </ds:schemaRefs>
</ds:datastoreItem>
</file>

<file path=customXml/itemProps2.xml><?xml version="1.0" encoding="utf-8"?>
<ds:datastoreItem xmlns:ds="http://schemas.openxmlformats.org/officeDocument/2006/customXml" ds:itemID="{6A161CC8-FB52-48F1-83B3-2440B55BD5F8}">
  <ds:schemaRefs>
    <ds:schemaRef ds:uri="http://schemas.microsoft.com/sharepoint/v3/contenttype/forms"/>
  </ds:schemaRefs>
</ds:datastoreItem>
</file>

<file path=customXml/itemProps3.xml><?xml version="1.0" encoding="utf-8"?>
<ds:datastoreItem xmlns:ds="http://schemas.openxmlformats.org/officeDocument/2006/customXml" ds:itemID="{FBF8A318-F67F-4656-91F4-6B87131DF9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e3b8bb-3ba7-4e05-aa8b-0d2009ddb611"/>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6890</TotalTime>
  <Words>6247</Words>
  <Application>Microsoft Office PowerPoint</Application>
  <PresentationFormat>On-screen Show (4:3)</PresentationFormat>
  <Paragraphs>770</Paragraphs>
  <Slides>53</Slides>
  <Notes>43</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53</vt:i4>
      </vt:variant>
    </vt:vector>
  </HeadingPairs>
  <TitlesOfParts>
    <vt:vector size="58" baseType="lpstr">
      <vt:lpstr>Office Theme</vt:lpstr>
      <vt:lpstr>Worksheet</vt:lpstr>
      <vt:lpstr>Picture</vt:lpstr>
      <vt:lpstr>Bitmap Image</vt:lpstr>
      <vt:lpstr>CorelDRAW</vt:lpstr>
      <vt:lpstr>Keeping First Responders and Receivers Safe Personal Protective Equipment for Responders</vt:lpstr>
      <vt:lpstr>Background: Why is Radiation a Concern?</vt:lpstr>
      <vt:lpstr>Background: Public Health Functions in Preparedness and Response to Radiological Incidents</vt:lpstr>
      <vt:lpstr>Roles for Responders</vt:lpstr>
      <vt:lpstr>Responsibilities</vt:lpstr>
      <vt:lpstr>Acute Response</vt:lpstr>
      <vt:lpstr>Possible Radiation Scenarios: </vt:lpstr>
      <vt:lpstr>Primary Occupational Hazards of IND</vt:lpstr>
      <vt:lpstr>Existing Guidance</vt:lpstr>
      <vt:lpstr>Education and Training</vt:lpstr>
      <vt:lpstr>Goals of Radiation Protection:  First Responders</vt:lpstr>
      <vt:lpstr>Radiation Exposure Limits</vt:lpstr>
      <vt:lpstr>Slide 13</vt:lpstr>
      <vt:lpstr>Acute Exposure &amp; Fatal Cancer Risk</vt:lpstr>
      <vt:lpstr>Essential  Personal Protective Equipment</vt:lpstr>
      <vt:lpstr>Initial Radiation Detection:  Suspicious Incident</vt:lpstr>
      <vt:lpstr>Contamination Detection</vt:lpstr>
      <vt:lpstr>Portal Monitors &amp; Survey Meters  </vt:lpstr>
      <vt:lpstr>Initial Radiation Detection</vt:lpstr>
      <vt:lpstr>Personal Dosimetry</vt:lpstr>
      <vt:lpstr>Radiation Detection</vt:lpstr>
      <vt:lpstr>Key Challenges for Responder Safety and Health</vt:lpstr>
      <vt:lpstr>EPA Guidelines for Emergency Procedures*</vt:lpstr>
      <vt:lpstr>Acute Radiation Syndrome</vt:lpstr>
      <vt:lpstr>Decision Dose</vt:lpstr>
      <vt:lpstr> Personal Protective Equipment</vt:lpstr>
      <vt:lpstr>First Receiver ~ PPE </vt:lpstr>
      <vt:lpstr>HEALTH THREAT  FROM A  NUCLEAR ACCIDENT </vt:lpstr>
      <vt:lpstr>Prototype for Zones to Handle Patients in Medical Facility at Mass Casualty Incident</vt:lpstr>
      <vt:lpstr>Treatment Area Layout </vt:lpstr>
      <vt:lpstr>Detecting and Measuring Radiation</vt:lpstr>
      <vt:lpstr>Personal Protective Equipment (PPE)</vt:lpstr>
      <vt:lpstr>Personal Protective Equipment</vt:lpstr>
      <vt:lpstr>CBRN:  An abbreviation for chemicals, biological agents and radiological particulates hazards.  </vt:lpstr>
      <vt:lpstr>CBRN Agents Definitions: C &amp; B</vt:lpstr>
      <vt:lpstr>Test Representative Agents for Air-Purifying Respirators</vt:lpstr>
      <vt:lpstr>Select Agents/ WMD Particulate Biological Agents  (USAMRIID and/or CDC Lists)</vt:lpstr>
      <vt:lpstr>CBRN Agents Definitions: R &amp; N</vt:lpstr>
      <vt:lpstr>Particulate Radiological\Nuclear Agents  (USAMRIID and/or DOE Lists)</vt:lpstr>
      <vt:lpstr>Technical Challenge</vt:lpstr>
      <vt:lpstr>CBRN Protective Clothing Designations “The Issue”</vt:lpstr>
      <vt:lpstr>" Guidance on Emergency Responder Personal Protective Equipment (PPE) for Response to CBRN Terrorism Incidents”  </vt:lpstr>
      <vt:lpstr>" Guidance on Emergency Responder Personal Protective Equipment (PPE) for Response to CBRN Terrorism Incidents”  </vt:lpstr>
      <vt:lpstr>Respiratory Protection</vt:lpstr>
      <vt:lpstr>CBRN Air-Purifying Respirator</vt:lpstr>
      <vt:lpstr>GAPS &amp; Challenges First Responders and Receivers</vt:lpstr>
      <vt:lpstr>Key Challenges for Responder Safety and Health</vt:lpstr>
      <vt:lpstr>Key Challenges  for Responder Safety and Health</vt:lpstr>
      <vt:lpstr>State and Local Public Health Capability and Capacity to Respond to a Radiological/Nuclear Incident </vt:lpstr>
      <vt:lpstr>Challenges to Planning &amp; Response for State, Local, Tribal, and Territorial Jurisdictions</vt:lpstr>
      <vt:lpstr>Leadership brings it all together</vt:lpstr>
      <vt:lpstr>Acknowledgements &amp; Disclaimers</vt:lpstr>
      <vt:lpstr>Questions</vt:lpstr>
    </vt:vector>
  </TitlesOfParts>
  <Company>CDC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Keeping First Responders and Receivers SafePersonal Protective Equipment for Responders James S. Spahr, RS, MPHAssociate Director - Office for Emergency Preparedness &amp; ResponseNational Institute for Occupational Safety and HealthCenters for Disease Control and Prevention</dc:title>
  <dc:subject> Keeping First Responders and Receivers SafePersonal Protective Equipment for Responders James S. Spahr, RS, MPHAssociate Director - Office for Emergency Preparedness &amp; ResponseNational Institute for Occupational Safety and HealthCenters for Disease Control and Prevention</dc:subject>
  <dc:creator>PHREP</dc:creator>
  <cp:keywords>dosemitry; PPE; RDD;IND</cp:keywords>
  <cp:lastModifiedBy>kimballl</cp:lastModifiedBy>
  <cp:revision>508</cp:revision>
  <cp:lastPrinted>1601-01-01T00:00:00Z</cp:lastPrinted>
  <dcterms:created xsi:type="dcterms:W3CDTF">2010-04-12T12:22:31Z</dcterms:created>
  <dcterms:modified xsi:type="dcterms:W3CDTF">2011-05-18T14:37:58Z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y fmtid="{D5CDD505-2E9C-101B-9397-08002B2CF9AE}" pid="3" name="ContentTypeId">
    <vt:lpwstr>0x0101008402C3AEC9A4F64C9A693943DA529FA3</vt:lpwstr>
  </property>
</Properties>
</file>