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4"/>
    <p:sldMasterId id="2147483921" r:id="rId5"/>
  </p:sldMasterIdLst>
  <p:notesMasterIdLst>
    <p:notesMasterId r:id="rId15"/>
  </p:notesMasterIdLst>
  <p:handoutMasterIdLst>
    <p:handoutMasterId r:id="rId16"/>
  </p:handoutMasterIdLst>
  <p:sldIdLst>
    <p:sldId id="293" r:id="rId6"/>
    <p:sldId id="546" r:id="rId7"/>
    <p:sldId id="542" r:id="rId8"/>
    <p:sldId id="462" r:id="rId9"/>
    <p:sldId id="538" r:id="rId10"/>
    <p:sldId id="498" r:id="rId11"/>
    <p:sldId id="532" r:id="rId12"/>
    <p:sldId id="545" r:id="rId13"/>
    <p:sldId id="426" r:id="rId14"/>
  </p:sldIdLst>
  <p:sldSz cx="9144000" cy="6858000" type="letter"/>
  <p:notesSz cx="6986588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700" b="1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700" b="1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700" b="1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700" b="1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roth1" initials="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  <a:srgbClr val="070000"/>
    <a:srgbClr val="060000"/>
    <a:srgbClr val="040000"/>
    <a:srgbClr val="000000"/>
    <a:srgbClr val="A50021"/>
    <a:srgbClr val="A500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64" autoAdjust="0"/>
  </p:normalViewPr>
  <p:slideViewPr>
    <p:cSldViewPr snapToGrid="0">
      <p:cViewPr>
        <p:scale>
          <a:sx n="60" d="100"/>
          <a:sy n="60" d="100"/>
        </p:scale>
        <p:origin x="294" y="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8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034" y="-72"/>
      </p:cViewPr>
      <p:guideLst>
        <p:guide orient="horz" pos="2924"/>
        <p:guide pos="22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0D7F5-3AE8-4AB6-BD55-AF806DD0FAE4}" type="doc">
      <dgm:prSet loTypeId="urn:microsoft.com/office/officeart/2005/8/layout/hChevron3" loCatId="process" qsTypeId="urn:microsoft.com/office/officeart/2005/8/quickstyle/3d4" qsCatId="3D" csTypeId="urn:microsoft.com/office/officeart/2005/8/colors/accent0_3" csCatId="mainScheme" phldr="1"/>
      <dgm:spPr/>
    </dgm:pt>
    <dgm:pt modelId="{831A2A5A-2544-4C48-9583-100BB86142A7}">
      <dgm:prSet phldrT="[Text]"/>
      <dgm:spPr>
        <a:solidFill>
          <a:srgbClr val="00B0F0"/>
        </a:solidFill>
      </dgm:spPr>
      <dgm:t>
        <a:bodyPr/>
        <a:lstStyle/>
        <a:p>
          <a:r>
            <a:rPr lang="en-US" b="1" dirty="0" smtClean="0">
              <a:solidFill>
                <a:srgbClr val="060000"/>
              </a:solidFill>
            </a:rPr>
            <a:t>Phase 2a: Immediate Response </a:t>
          </a:r>
        </a:p>
        <a:p>
          <a:r>
            <a:rPr lang="en-US" b="1" dirty="0" smtClean="0">
              <a:solidFill>
                <a:srgbClr val="060000"/>
              </a:solidFill>
            </a:rPr>
            <a:t>E to 24 Hours</a:t>
          </a:r>
          <a:endParaRPr lang="en-US" b="1" dirty="0">
            <a:solidFill>
              <a:srgbClr val="060000"/>
            </a:solidFill>
          </a:endParaRPr>
        </a:p>
      </dgm:t>
    </dgm:pt>
    <dgm:pt modelId="{46BF9452-E3F1-4F5F-8E3D-5369B4E33FEB}" type="parTrans" cxnId="{5F02B89D-E4B4-47C3-8F9D-807CB486B968}">
      <dgm:prSet/>
      <dgm:spPr/>
      <dgm:t>
        <a:bodyPr/>
        <a:lstStyle/>
        <a:p>
          <a:endParaRPr lang="en-US" b="1">
            <a:solidFill>
              <a:srgbClr val="060000"/>
            </a:solidFill>
          </a:endParaRPr>
        </a:p>
      </dgm:t>
    </dgm:pt>
    <dgm:pt modelId="{9893880B-3279-49B1-91B0-6ECB460084D2}" type="sibTrans" cxnId="{5F02B89D-E4B4-47C3-8F9D-807CB486B968}">
      <dgm:prSet/>
      <dgm:spPr/>
      <dgm:t>
        <a:bodyPr/>
        <a:lstStyle/>
        <a:p>
          <a:endParaRPr lang="en-US" b="1">
            <a:solidFill>
              <a:srgbClr val="060000"/>
            </a:solidFill>
          </a:endParaRPr>
        </a:p>
      </dgm:t>
    </dgm:pt>
    <dgm:pt modelId="{667B0CC7-F0C5-48E2-A139-3BEF38E98304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 smtClean="0">
              <a:solidFill>
                <a:srgbClr val="060000"/>
              </a:solidFill>
            </a:rPr>
            <a:t>Phase 2b: Deployment</a:t>
          </a:r>
        </a:p>
        <a:p>
          <a:r>
            <a:rPr lang="en-US" b="1" dirty="0" smtClean="0">
              <a:solidFill>
                <a:srgbClr val="060000"/>
              </a:solidFill>
            </a:rPr>
            <a:t>24 hours to 72 hours</a:t>
          </a:r>
          <a:endParaRPr lang="en-US" b="1" dirty="0">
            <a:solidFill>
              <a:srgbClr val="060000"/>
            </a:solidFill>
          </a:endParaRPr>
        </a:p>
      </dgm:t>
    </dgm:pt>
    <dgm:pt modelId="{B12E4ABA-8566-4605-8CCD-7B0D7A19274D}" type="parTrans" cxnId="{3F13A1FB-B74B-4AD0-943F-256B38B2B9D8}">
      <dgm:prSet/>
      <dgm:spPr/>
      <dgm:t>
        <a:bodyPr/>
        <a:lstStyle/>
        <a:p>
          <a:endParaRPr lang="en-US" b="1">
            <a:solidFill>
              <a:srgbClr val="060000"/>
            </a:solidFill>
          </a:endParaRPr>
        </a:p>
      </dgm:t>
    </dgm:pt>
    <dgm:pt modelId="{48F9AB64-09E7-4420-B2C4-92FF85E6BCC0}" type="sibTrans" cxnId="{3F13A1FB-B74B-4AD0-943F-256B38B2B9D8}">
      <dgm:prSet/>
      <dgm:spPr/>
      <dgm:t>
        <a:bodyPr/>
        <a:lstStyle/>
        <a:p>
          <a:endParaRPr lang="en-US" b="1">
            <a:solidFill>
              <a:srgbClr val="060000"/>
            </a:solidFill>
          </a:endParaRPr>
        </a:p>
      </dgm:t>
    </dgm:pt>
    <dgm:pt modelId="{75CC7D19-544A-4AB8-B7B5-DED562B70B53}">
      <dgm:prSet phldrT="[Text]"/>
      <dgm:spPr>
        <a:solidFill>
          <a:srgbClr val="002060"/>
        </a:solidFill>
      </dgm:spPr>
      <dgm:t>
        <a:bodyPr/>
        <a:lstStyle/>
        <a:p>
          <a:r>
            <a:rPr lang="en-US" b="1" dirty="0" smtClean="0">
              <a:solidFill>
                <a:srgbClr val="060000"/>
              </a:solidFill>
            </a:rPr>
            <a:t>Phase 2c: Employment, sustained response</a:t>
          </a:r>
        </a:p>
        <a:p>
          <a:r>
            <a:rPr lang="en-US" b="1" dirty="0" smtClean="0">
              <a:solidFill>
                <a:srgbClr val="060000"/>
              </a:solidFill>
            </a:rPr>
            <a:t>72 + hours</a:t>
          </a:r>
          <a:endParaRPr lang="en-US" b="1" dirty="0">
            <a:solidFill>
              <a:srgbClr val="060000"/>
            </a:solidFill>
          </a:endParaRPr>
        </a:p>
      </dgm:t>
    </dgm:pt>
    <dgm:pt modelId="{5B5A573A-7FDE-4D22-A023-290602BC6608}" type="parTrans" cxnId="{ACEE9BE7-A069-4DB1-95B6-F0716383E5AD}">
      <dgm:prSet/>
      <dgm:spPr/>
      <dgm:t>
        <a:bodyPr/>
        <a:lstStyle/>
        <a:p>
          <a:endParaRPr lang="en-US" b="1">
            <a:solidFill>
              <a:srgbClr val="060000"/>
            </a:solidFill>
          </a:endParaRPr>
        </a:p>
      </dgm:t>
    </dgm:pt>
    <dgm:pt modelId="{36E2FFA6-ABE7-4EBB-8E5A-69D7F481D209}" type="sibTrans" cxnId="{ACEE9BE7-A069-4DB1-95B6-F0716383E5AD}">
      <dgm:prSet/>
      <dgm:spPr/>
      <dgm:t>
        <a:bodyPr/>
        <a:lstStyle/>
        <a:p>
          <a:endParaRPr lang="en-US" b="1">
            <a:solidFill>
              <a:srgbClr val="060000"/>
            </a:solidFill>
          </a:endParaRPr>
        </a:p>
      </dgm:t>
    </dgm:pt>
    <dgm:pt modelId="{37B0CC4A-72AC-4C88-AAEE-4FF3E466B35A}" type="pres">
      <dgm:prSet presAssocID="{DBB0D7F5-3AE8-4AB6-BD55-AF806DD0FAE4}" presName="Name0" presStyleCnt="0">
        <dgm:presLayoutVars>
          <dgm:dir/>
          <dgm:resizeHandles val="exact"/>
        </dgm:presLayoutVars>
      </dgm:prSet>
      <dgm:spPr/>
    </dgm:pt>
    <dgm:pt modelId="{3500A1B0-AA0F-420B-AE31-F06F2EDD447E}" type="pres">
      <dgm:prSet presAssocID="{831A2A5A-2544-4C48-9583-100BB86142A7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4B22C9-3A64-4014-A4A3-21BB072B763E}" type="pres">
      <dgm:prSet presAssocID="{9893880B-3279-49B1-91B0-6ECB460084D2}" presName="parSpace" presStyleCnt="0"/>
      <dgm:spPr/>
    </dgm:pt>
    <dgm:pt modelId="{21CB851E-7482-48BE-AC54-C8E32DCA303E}" type="pres">
      <dgm:prSet presAssocID="{667B0CC7-F0C5-48E2-A139-3BEF38E98304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79405-8FBF-4599-BA93-38C7A31F3218}" type="pres">
      <dgm:prSet presAssocID="{48F9AB64-09E7-4420-B2C4-92FF85E6BCC0}" presName="parSpace" presStyleCnt="0"/>
      <dgm:spPr/>
    </dgm:pt>
    <dgm:pt modelId="{8FC888AE-9D4D-4200-8ECD-19013BEED2CE}" type="pres">
      <dgm:prSet presAssocID="{75CC7D19-544A-4AB8-B7B5-DED562B70B53}" presName="parTxOnly" presStyleLbl="node1" presStyleIdx="2" presStyleCnt="3" custLinFactNeighborX="33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E29609-69D0-4CF7-A35A-416F9095DBC4}" type="presOf" srcId="{75CC7D19-544A-4AB8-B7B5-DED562B70B53}" destId="{8FC888AE-9D4D-4200-8ECD-19013BEED2CE}" srcOrd="0" destOrd="0" presId="urn:microsoft.com/office/officeart/2005/8/layout/hChevron3"/>
    <dgm:cxn modelId="{FB3416A7-9AEC-451E-9A0B-F1EF9B522BCD}" type="presOf" srcId="{667B0CC7-F0C5-48E2-A139-3BEF38E98304}" destId="{21CB851E-7482-48BE-AC54-C8E32DCA303E}" srcOrd="0" destOrd="0" presId="urn:microsoft.com/office/officeart/2005/8/layout/hChevron3"/>
    <dgm:cxn modelId="{5F02B89D-E4B4-47C3-8F9D-807CB486B968}" srcId="{DBB0D7F5-3AE8-4AB6-BD55-AF806DD0FAE4}" destId="{831A2A5A-2544-4C48-9583-100BB86142A7}" srcOrd="0" destOrd="0" parTransId="{46BF9452-E3F1-4F5F-8E3D-5369B4E33FEB}" sibTransId="{9893880B-3279-49B1-91B0-6ECB460084D2}"/>
    <dgm:cxn modelId="{ACEE9BE7-A069-4DB1-95B6-F0716383E5AD}" srcId="{DBB0D7F5-3AE8-4AB6-BD55-AF806DD0FAE4}" destId="{75CC7D19-544A-4AB8-B7B5-DED562B70B53}" srcOrd="2" destOrd="0" parTransId="{5B5A573A-7FDE-4D22-A023-290602BC6608}" sibTransId="{36E2FFA6-ABE7-4EBB-8E5A-69D7F481D209}"/>
    <dgm:cxn modelId="{3F13A1FB-B74B-4AD0-943F-256B38B2B9D8}" srcId="{DBB0D7F5-3AE8-4AB6-BD55-AF806DD0FAE4}" destId="{667B0CC7-F0C5-48E2-A139-3BEF38E98304}" srcOrd="1" destOrd="0" parTransId="{B12E4ABA-8566-4605-8CCD-7B0D7A19274D}" sibTransId="{48F9AB64-09E7-4420-B2C4-92FF85E6BCC0}"/>
    <dgm:cxn modelId="{4B6E744C-28A2-4472-9384-81BB93DB1128}" type="presOf" srcId="{DBB0D7F5-3AE8-4AB6-BD55-AF806DD0FAE4}" destId="{37B0CC4A-72AC-4C88-AAEE-4FF3E466B35A}" srcOrd="0" destOrd="0" presId="urn:microsoft.com/office/officeart/2005/8/layout/hChevron3"/>
    <dgm:cxn modelId="{5A47A331-8D3E-4EC9-9FF9-7AF5F3F026BA}" type="presOf" srcId="{831A2A5A-2544-4C48-9583-100BB86142A7}" destId="{3500A1B0-AA0F-420B-AE31-F06F2EDD447E}" srcOrd="0" destOrd="0" presId="urn:microsoft.com/office/officeart/2005/8/layout/hChevron3"/>
    <dgm:cxn modelId="{D2D1E3E2-2FFC-4EAF-BA97-10BC98418211}" type="presParOf" srcId="{37B0CC4A-72AC-4C88-AAEE-4FF3E466B35A}" destId="{3500A1B0-AA0F-420B-AE31-F06F2EDD447E}" srcOrd="0" destOrd="0" presId="urn:microsoft.com/office/officeart/2005/8/layout/hChevron3"/>
    <dgm:cxn modelId="{ABC63E26-6F68-460E-8C21-5E0919B01831}" type="presParOf" srcId="{37B0CC4A-72AC-4C88-AAEE-4FF3E466B35A}" destId="{9D4B22C9-3A64-4014-A4A3-21BB072B763E}" srcOrd="1" destOrd="0" presId="urn:microsoft.com/office/officeart/2005/8/layout/hChevron3"/>
    <dgm:cxn modelId="{7635B0F0-F955-4F47-8EB3-B22AF17E53BA}" type="presParOf" srcId="{37B0CC4A-72AC-4C88-AAEE-4FF3E466B35A}" destId="{21CB851E-7482-48BE-AC54-C8E32DCA303E}" srcOrd="2" destOrd="0" presId="urn:microsoft.com/office/officeart/2005/8/layout/hChevron3"/>
    <dgm:cxn modelId="{F401FB72-8A7D-494F-BD8E-4FA2229DD936}" type="presParOf" srcId="{37B0CC4A-72AC-4C88-AAEE-4FF3E466B35A}" destId="{4AA79405-8FBF-4599-BA93-38C7A31F3218}" srcOrd="3" destOrd="0" presId="urn:microsoft.com/office/officeart/2005/8/layout/hChevron3"/>
    <dgm:cxn modelId="{7935F7BC-AB8B-4999-8F9B-A69FD39B09D0}" type="presParOf" srcId="{37B0CC4A-72AC-4C88-AAEE-4FF3E466B35A}" destId="{8FC888AE-9D4D-4200-8ECD-19013BEED2CE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496DEF-70D9-4E22-A126-F49B895071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FFC6E2-0F4E-4417-AA01-DBE7D77976E6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rgbClr val="060000"/>
          </a:solidFill>
        </a:ln>
      </dgm:spPr>
      <dgm:t>
        <a:bodyPr/>
        <a:lstStyle/>
        <a:p>
          <a:pPr rtl="0"/>
          <a:r>
            <a:rPr lang="en-US" sz="1600" b="1" dirty="0" smtClean="0">
              <a:solidFill>
                <a:srgbClr val="060000"/>
              </a:solidFill>
              <a:latin typeface="Cambria" pitchFamily="18" charset="0"/>
            </a:rPr>
            <a:t>Fully involve States, cities and the public in the “Maximum of Maximums” planning initiative</a:t>
          </a:r>
          <a:endParaRPr lang="en-US" sz="1600" dirty="0">
            <a:solidFill>
              <a:srgbClr val="060000"/>
            </a:solidFill>
            <a:latin typeface="Cambria" pitchFamily="18" charset="0"/>
          </a:endParaRPr>
        </a:p>
      </dgm:t>
    </dgm:pt>
    <dgm:pt modelId="{F5DAB373-77C3-48BA-AC53-45AB27990900}" type="parTrans" cxnId="{3E2A76C1-95E0-40F2-9D5E-AA7B53E92DCB}">
      <dgm:prSet/>
      <dgm:spPr/>
      <dgm:t>
        <a:bodyPr/>
        <a:lstStyle/>
        <a:p>
          <a:endParaRPr lang="en-US" sz="1600"/>
        </a:p>
      </dgm:t>
    </dgm:pt>
    <dgm:pt modelId="{021580F7-5CC5-4AC5-B8C4-5A8B505D0F8D}" type="sibTrans" cxnId="{3E2A76C1-95E0-40F2-9D5E-AA7B53E92DCB}">
      <dgm:prSet/>
      <dgm:spPr/>
      <dgm:t>
        <a:bodyPr/>
        <a:lstStyle/>
        <a:p>
          <a:endParaRPr lang="en-US" sz="1600"/>
        </a:p>
      </dgm:t>
    </dgm:pt>
    <dgm:pt modelId="{73AEE6DC-CC05-41C0-811A-ACF999F2E08F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rgbClr val="060000"/>
          </a:solidFill>
        </a:ln>
      </dgm:spPr>
      <dgm:t>
        <a:bodyPr/>
        <a:lstStyle/>
        <a:p>
          <a:pPr rtl="0"/>
          <a:r>
            <a:rPr lang="en-US" sz="1600" b="1" dirty="0" smtClean="0">
              <a:solidFill>
                <a:srgbClr val="060000"/>
              </a:solidFill>
              <a:latin typeface="Cambria" pitchFamily="18" charset="0"/>
            </a:rPr>
            <a:t>Stand-up Stakeholder Engagement Working Groups</a:t>
          </a:r>
          <a:endParaRPr lang="en-US" sz="1600" dirty="0">
            <a:solidFill>
              <a:srgbClr val="060000"/>
            </a:solidFill>
            <a:latin typeface="Cambria" pitchFamily="18" charset="0"/>
          </a:endParaRPr>
        </a:p>
      </dgm:t>
    </dgm:pt>
    <dgm:pt modelId="{BCD22A0A-A286-441A-9C49-3E55A09AC3A9}" type="parTrans" cxnId="{DCF781BB-7CF2-4F3C-8318-1B3C3235CE7D}">
      <dgm:prSet/>
      <dgm:spPr/>
      <dgm:t>
        <a:bodyPr/>
        <a:lstStyle/>
        <a:p>
          <a:endParaRPr lang="en-US" sz="1600"/>
        </a:p>
      </dgm:t>
    </dgm:pt>
    <dgm:pt modelId="{9DF5B604-5E99-4B2A-9454-CBC492EE7EF7}" type="sibTrans" cxnId="{DCF781BB-7CF2-4F3C-8318-1B3C3235CE7D}">
      <dgm:prSet/>
      <dgm:spPr/>
      <dgm:t>
        <a:bodyPr/>
        <a:lstStyle/>
        <a:p>
          <a:endParaRPr lang="en-US" sz="1600"/>
        </a:p>
      </dgm:t>
    </dgm:pt>
    <dgm:pt modelId="{207E29CF-1EB8-43E0-B9F9-D43807058AE9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rgbClr val="060000"/>
          </a:solidFill>
        </a:ln>
      </dgm:spPr>
      <dgm:t>
        <a:bodyPr/>
        <a:lstStyle/>
        <a:p>
          <a:pPr algn="l" rtl="0"/>
          <a:r>
            <a:rPr lang="en-US" sz="1600" b="1" dirty="0" smtClean="0">
              <a:solidFill>
                <a:srgbClr val="060000"/>
              </a:solidFill>
              <a:latin typeface="Cambria" pitchFamily="18" charset="0"/>
            </a:rPr>
            <a:t>Assess courses of action across the “Core Capabilities”</a:t>
          </a:r>
          <a:endParaRPr lang="en-US" sz="1600" dirty="0">
            <a:solidFill>
              <a:srgbClr val="060000"/>
            </a:solidFill>
            <a:latin typeface="Cambria" pitchFamily="18" charset="0"/>
          </a:endParaRPr>
        </a:p>
      </dgm:t>
    </dgm:pt>
    <dgm:pt modelId="{BDEBA54C-2654-48D9-AB3C-AC304AFCBD20}" type="parTrans" cxnId="{AB13E71A-76C5-4107-B25B-69E70E7AA8E0}">
      <dgm:prSet/>
      <dgm:spPr/>
      <dgm:t>
        <a:bodyPr/>
        <a:lstStyle/>
        <a:p>
          <a:endParaRPr lang="en-US" sz="1600"/>
        </a:p>
      </dgm:t>
    </dgm:pt>
    <dgm:pt modelId="{7D3867A3-E5B5-40DA-B0AC-56CA010889FC}" type="sibTrans" cxnId="{AB13E71A-76C5-4107-B25B-69E70E7AA8E0}">
      <dgm:prSet/>
      <dgm:spPr/>
      <dgm:t>
        <a:bodyPr/>
        <a:lstStyle/>
        <a:p>
          <a:endParaRPr lang="en-US" sz="1600"/>
        </a:p>
      </dgm:t>
    </dgm:pt>
    <dgm:pt modelId="{BBA741D3-1540-458F-AD71-339B81D8A949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rgbClr val="060000"/>
          </a:solidFill>
        </a:ln>
      </dgm:spPr>
      <dgm:t>
        <a:bodyPr/>
        <a:lstStyle/>
        <a:p>
          <a:pPr rtl="0"/>
          <a:r>
            <a:rPr lang="en-US" sz="1600" b="1" dirty="0" smtClean="0">
              <a:solidFill>
                <a:srgbClr val="060000"/>
              </a:solidFill>
              <a:latin typeface="Cambria" pitchFamily="18" charset="0"/>
            </a:rPr>
            <a:t>Refine existing Pre-scripted Mission Assignments (PSMAs)</a:t>
          </a:r>
          <a:endParaRPr lang="en-US" sz="1600" dirty="0">
            <a:solidFill>
              <a:srgbClr val="060000"/>
            </a:solidFill>
            <a:latin typeface="Cambria" pitchFamily="18" charset="0"/>
          </a:endParaRPr>
        </a:p>
      </dgm:t>
    </dgm:pt>
    <dgm:pt modelId="{75D7FF28-9D0C-4221-958C-592A93F84572}" type="parTrans" cxnId="{32B142CF-00F5-4566-9C9D-46611718D609}">
      <dgm:prSet/>
      <dgm:spPr/>
      <dgm:t>
        <a:bodyPr/>
        <a:lstStyle/>
        <a:p>
          <a:endParaRPr lang="en-US" sz="1600"/>
        </a:p>
      </dgm:t>
    </dgm:pt>
    <dgm:pt modelId="{4D5042FA-E9F1-425F-A377-E275E6440440}" type="sibTrans" cxnId="{32B142CF-00F5-4566-9C9D-46611718D609}">
      <dgm:prSet/>
      <dgm:spPr/>
      <dgm:t>
        <a:bodyPr/>
        <a:lstStyle/>
        <a:p>
          <a:endParaRPr lang="en-US" sz="1600"/>
        </a:p>
      </dgm:t>
    </dgm:pt>
    <dgm:pt modelId="{195F1808-4DAD-4EAD-8AC8-E4A37B4FDB4A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rgbClr val="060000"/>
          </a:solidFill>
        </a:ln>
      </dgm:spPr>
      <dgm:t>
        <a:bodyPr/>
        <a:lstStyle/>
        <a:p>
          <a:pPr rtl="0"/>
          <a:r>
            <a:rPr lang="en-US" sz="1600" b="1" dirty="0" smtClean="0">
              <a:solidFill>
                <a:srgbClr val="060000"/>
              </a:solidFill>
              <a:latin typeface="Cambria" pitchFamily="18" charset="0"/>
            </a:rPr>
            <a:t>Pilot “Maximum of Maximums” draft products through NLE 2011 (NMSZ)</a:t>
          </a:r>
          <a:endParaRPr lang="en-US" sz="1600" b="1" dirty="0">
            <a:solidFill>
              <a:srgbClr val="060000"/>
            </a:solidFill>
            <a:latin typeface="Cambria" pitchFamily="18" charset="0"/>
          </a:endParaRPr>
        </a:p>
      </dgm:t>
    </dgm:pt>
    <dgm:pt modelId="{AE7186B4-93D9-4A2D-ADC0-8C23749BADD6}" type="parTrans" cxnId="{C51B9ABD-48B5-4250-8795-0D2A1ED3A94B}">
      <dgm:prSet/>
      <dgm:spPr/>
      <dgm:t>
        <a:bodyPr/>
        <a:lstStyle/>
        <a:p>
          <a:endParaRPr lang="en-US" sz="1600"/>
        </a:p>
      </dgm:t>
    </dgm:pt>
    <dgm:pt modelId="{BF251AEF-2636-4E7F-B4BF-21BDACBC161B}" type="sibTrans" cxnId="{C51B9ABD-48B5-4250-8795-0D2A1ED3A94B}">
      <dgm:prSet/>
      <dgm:spPr/>
      <dgm:t>
        <a:bodyPr/>
        <a:lstStyle/>
        <a:p>
          <a:endParaRPr lang="en-US" sz="1600"/>
        </a:p>
      </dgm:t>
    </dgm:pt>
    <dgm:pt modelId="{60ABE0FF-8657-47D3-BD3D-DFC1BD942A0F}" type="pres">
      <dgm:prSet presAssocID="{59496DEF-70D9-4E22-A126-F49B895071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D90D19-C34F-4A94-8DDA-781234747D26}" type="pres">
      <dgm:prSet presAssocID="{0CFFC6E2-0F4E-4417-AA01-DBE7D77976E6}" presName="parentText" presStyleLbl="node1" presStyleIdx="0" presStyleCnt="5" custScaleY="50213" custLinFactNeighborY="3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486AA8-1073-431D-99B1-1441BB9C2EC0}" type="pres">
      <dgm:prSet presAssocID="{021580F7-5CC5-4AC5-B8C4-5A8B505D0F8D}" presName="spacer" presStyleCnt="0"/>
      <dgm:spPr/>
    </dgm:pt>
    <dgm:pt modelId="{5EDED8F9-C28C-4AB9-AE79-A2E60C68E623}" type="pres">
      <dgm:prSet presAssocID="{73AEE6DC-CC05-41C0-811A-ACF999F2E08F}" presName="parentText" presStyleLbl="node1" presStyleIdx="1" presStyleCnt="5" custScaleY="51142" custLinFactNeighborY="75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F4D2B-8961-4D5E-B3B7-393D69E9CDED}" type="pres">
      <dgm:prSet presAssocID="{9DF5B604-5E99-4B2A-9454-CBC492EE7EF7}" presName="spacer" presStyleCnt="0"/>
      <dgm:spPr/>
    </dgm:pt>
    <dgm:pt modelId="{0AF6CE9C-88C1-4FD9-9E36-528265579EB0}" type="pres">
      <dgm:prSet presAssocID="{207E29CF-1EB8-43E0-B9F9-D43807058AE9}" presName="parentText" presStyleLbl="node1" presStyleIdx="2" presStyleCnt="5" custScaleY="56030" custLinFactNeighborY="-3352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CCF64B-867A-4C72-94BC-8997060B1770}" type="pres">
      <dgm:prSet presAssocID="{7D3867A3-E5B5-40DA-B0AC-56CA010889FC}" presName="spacer" presStyleCnt="0"/>
      <dgm:spPr/>
    </dgm:pt>
    <dgm:pt modelId="{2D41FB9B-DE9C-4BA0-9022-5E407EC3F229}" type="pres">
      <dgm:prSet presAssocID="{BBA741D3-1540-458F-AD71-339B81D8A949}" presName="parentText" presStyleLbl="node1" presStyleIdx="3" presStyleCnt="5" custScaleY="59761" custLinFactNeighborY="-720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F3FE23-286A-4110-8862-B717F114020B}" type="pres">
      <dgm:prSet presAssocID="{4D5042FA-E9F1-425F-A377-E275E6440440}" presName="spacer" presStyleCnt="0"/>
      <dgm:spPr/>
    </dgm:pt>
    <dgm:pt modelId="{1D4AEAC3-4B03-400C-A91A-9527612A62BD}" type="pres">
      <dgm:prSet presAssocID="{195F1808-4DAD-4EAD-8AC8-E4A37B4FDB4A}" presName="parentText" presStyleLbl="node1" presStyleIdx="4" presStyleCnt="5" custScaleY="50398" custLinFactNeighborY="-945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2A76C1-95E0-40F2-9D5E-AA7B53E92DCB}" srcId="{59496DEF-70D9-4E22-A126-F49B895071AE}" destId="{0CFFC6E2-0F4E-4417-AA01-DBE7D77976E6}" srcOrd="0" destOrd="0" parTransId="{F5DAB373-77C3-48BA-AC53-45AB27990900}" sibTransId="{021580F7-5CC5-4AC5-B8C4-5A8B505D0F8D}"/>
    <dgm:cxn modelId="{C51B9ABD-48B5-4250-8795-0D2A1ED3A94B}" srcId="{59496DEF-70D9-4E22-A126-F49B895071AE}" destId="{195F1808-4DAD-4EAD-8AC8-E4A37B4FDB4A}" srcOrd="4" destOrd="0" parTransId="{AE7186B4-93D9-4A2D-ADC0-8C23749BADD6}" sibTransId="{BF251AEF-2636-4E7F-B4BF-21BDACBC161B}"/>
    <dgm:cxn modelId="{C0D88B4B-5BE9-4FF6-8A52-7DD12D136ACF}" type="presOf" srcId="{207E29CF-1EB8-43E0-B9F9-D43807058AE9}" destId="{0AF6CE9C-88C1-4FD9-9E36-528265579EB0}" srcOrd="0" destOrd="0" presId="urn:microsoft.com/office/officeart/2005/8/layout/vList2"/>
    <dgm:cxn modelId="{AB13E71A-76C5-4107-B25B-69E70E7AA8E0}" srcId="{59496DEF-70D9-4E22-A126-F49B895071AE}" destId="{207E29CF-1EB8-43E0-B9F9-D43807058AE9}" srcOrd="2" destOrd="0" parTransId="{BDEBA54C-2654-48D9-AB3C-AC304AFCBD20}" sibTransId="{7D3867A3-E5B5-40DA-B0AC-56CA010889FC}"/>
    <dgm:cxn modelId="{26EAC079-133B-4A01-87F2-702EAB53BF04}" type="presOf" srcId="{BBA741D3-1540-458F-AD71-339B81D8A949}" destId="{2D41FB9B-DE9C-4BA0-9022-5E407EC3F229}" srcOrd="0" destOrd="0" presId="urn:microsoft.com/office/officeart/2005/8/layout/vList2"/>
    <dgm:cxn modelId="{32B142CF-00F5-4566-9C9D-46611718D609}" srcId="{59496DEF-70D9-4E22-A126-F49B895071AE}" destId="{BBA741D3-1540-458F-AD71-339B81D8A949}" srcOrd="3" destOrd="0" parTransId="{75D7FF28-9D0C-4221-958C-592A93F84572}" sibTransId="{4D5042FA-E9F1-425F-A377-E275E6440440}"/>
    <dgm:cxn modelId="{DD1C12FD-E0F8-479D-AAF2-7A64AEEBFDA3}" type="presOf" srcId="{73AEE6DC-CC05-41C0-811A-ACF999F2E08F}" destId="{5EDED8F9-C28C-4AB9-AE79-A2E60C68E623}" srcOrd="0" destOrd="0" presId="urn:microsoft.com/office/officeart/2005/8/layout/vList2"/>
    <dgm:cxn modelId="{0922B494-F0EA-4F5C-A8C4-1C5090BD3E09}" type="presOf" srcId="{0CFFC6E2-0F4E-4417-AA01-DBE7D77976E6}" destId="{A3D90D19-C34F-4A94-8DDA-781234747D26}" srcOrd="0" destOrd="0" presId="urn:microsoft.com/office/officeart/2005/8/layout/vList2"/>
    <dgm:cxn modelId="{E843423C-6674-4353-9032-789BA50C8F8C}" type="presOf" srcId="{59496DEF-70D9-4E22-A126-F49B895071AE}" destId="{60ABE0FF-8657-47D3-BD3D-DFC1BD942A0F}" srcOrd="0" destOrd="0" presId="urn:microsoft.com/office/officeart/2005/8/layout/vList2"/>
    <dgm:cxn modelId="{DCF781BB-7CF2-4F3C-8318-1B3C3235CE7D}" srcId="{59496DEF-70D9-4E22-A126-F49B895071AE}" destId="{73AEE6DC-CC05-41C0-811A-ACF999F2E08F}" srcOrd="1" destOrd="0" parTransId="{BCD22A0A-A286-441A-9C49-3E55A09AC3A9}" sibTransId="{9DF5B604-5E99-4B2A-9454-CBC492EE7EF7}"/>
    <dgm:cxn modelId="{BAD63C44-2D66-42FF-A7DE-0484F5A06239}" type="presOf" srcId="{195F1808-4DAD-4EAD-8AC8-E4A37B4FDB4A}" destId="{1D4AEAC3-4B03-400C-A91A-9527612A62BD}" srcOrd="0" destOrd="0" presId="urn:microsoft.com/office/officeart/2005/8/layout/vList2"/>
    <dgm:cxn modelId="{42E0BDE9-C739-4935-982E-66481D8B4CDC}" type="presParOf" srcId="{60ABE0FF-8657-47D3-BD3D-DFC1BD942A0F}" destId="{A3D90D19-C34F-4A94-8DDA-781234747D26}" srcOrd="0" destOrd="0" presId="urn:microsoft.com/office/officeart/2005/8/layout/vList2"/>
    <dgm:cxn modelId="{83D68276-B3B7-432F-B1F6-571D40638AC4}" type="presParOf" srcId="{60ABE0FF-8657-47D3-BD3D-DFC1BD942A0F}" destId="{46486AA8-1073-431D-99B1-1441BB9C2EC0}" srcOrd="1" destOrd="0" presId="urn:microsoft.com/office/officeart/2005/8/layout/vList2"/>
    <dgm:cxn modelId="{FE16C3FB-4126-44AB-B3CB-1D9BE78B2310}" type="presParOf" srcId="{60ABE0FF-8657-47D3-BD3D-DFC1BD942A0F}" destId="{5EDED8F9-C28C-4AB9-AE79-A2E60C68E623}" srcOrd="2" destOrd="0" presId="urn:microsoft.com/office/officeart/2005/8/layout/vList2"/>
    <dgm:cxn modelId="{A3635E71-A60E-404E-90DD-583A61EE1CA7}" type="presParOf" srcId="{60ABE0FF-8657-47D3-BD3D-DFC1BD942A0F}" destId="{A5CF4D2B-8961-4D5E-B3B7-393D69E9CDED}" srcOrd="3" destOrd="0" presId="urn:microsoft.com/office/officeart/2005/8/layout/vList2"/>
    <dgm:cxn modelId="{7F3F0931-A33F-4147-B6BC-779D65E47A93}" type="presParOf" srcId="{60ABE0FF-8657-47D3-BD3D-DFC1BD942A0F}" destId="{0AF6CE9C-88C1-4FD9-9E36-528265579EB0}" srcOrd="4" destOrd="0" presId="urn:microsoft.com/office/officeart/2005/8/layout/vList2"/>
    <dgm:cxn modelId="{2DE3EC74-E806-409B-8A49-D7C2B1EC5DF3}" type="presParOf" srcId="{60ABE0FF-8657-47D3-BD3D-DFC1BD942A0F}" destId="{62CCF64B-867A-4C72-94BC-8997060B1770}" srcOrd="5" destOrd="0" presId="urn:microsoft.com/office/officeart/2005/8/layout/vList2"/>
    <dgm:cxn modelId="{E4990152-4646-4804-B050-A5DD6CC4F5D5}" type="presParOf" srcId="{60ABE0FF-8657-47D3-BD3D-DFC1BD942A0F}" destId="{2D41FB9B-DE9C-4BA0-9022-5E407EC3F229}" srcOrd="6" destOrd="0" presId="urn:microsoft.com/office/officeart/2005/8/layout/vList2"/>
    <dgm:cxn modelId="{FF055D4B-BDEC-4572-B232-52F99D15A91C}" type="presParOf" srcId="{60ABE0FF-8657-47D3-BD3D-DFC1BD942A0F}" destId="{D2F3FE23-286A-4110-8862-B717F114020B}" srcOrd="7" destOrd="0" presId="urn:microsoft.com/office/officeart/2005/8/layout/vList2"/>
    <dgm:cxn modelId="{63F30ADC-3D24-45D4-84EF-0C445D6CF4B3}" type="presParOf" srcId="{60ABE0FF-8657-47D3-BD3D-DFC1BD942A0F}" destId="{1D4AEAC3-4B03-400C-A91A-9527612A62B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E370BF-C1A9-42DA-9719-8B725C3284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6C1D32-C30A-4260-81C6-049C2DCCCEE6}">
      <dgm:prSet custT="1"/>
      <dgm:spPr>
        <a:solidFill>
          <a:srgbClr val="92D050"/>
        </a:solidFill>
        <a:ln>
          <a:solidFill>
            <a:srgbClr val="060000"/>
          </a:solidFill>
        </a:ln>
      </dgm:spPr>
      <dgm:t>
        <a:bodyPr/>
        <a:lstStyle/>
        <a:p>
          <a:pPr rtl="0"/>
          <a:r>
            <a:rPr lang="en-US" sz="1600" b="1" dirty="0" smtClean="0">
              <a:solidFill>
                <a:srgbClr val="060000"/>
              </a:solidFill>
              <a:latin typeface="Cambria" pitchFamily="18" charset="0"/>
            </a:rPr>
            <a:t>Implement non-traditional (atypical) solutions to minimize response deltas </a:t>
          </a:r>
          <a:endParaRPr lang="en-US" sz="1600" dirty="0">
            <a:solidFill>
              <a:srgbClr val="060000"/>
            </a:solidFill>
            <a:latin typeface="Cambria" pitchFamily="18" charset="0"/>
          </a:endParaRPr>
        </a:p>
      </dgm:t>
    </dgm:pt>
    <dgm:pt modelId="{07E7927A-321B-4D52-81BF-E5A6A68A315A}" type="parTrans" cxnId="{60006742-4FA0-49BE-80C0-B0F6E2B65BAD}">
      <dgm:prSet/>
      <dgm:spPr/>
      <dgm:t>
        <a:bodyPr/>
        <a:lstStyle/>
        <a:p>
          <a:endParaRPr lang="en-US"/>
        </a:p>
      </dgm:t>
    </dgm:pt>
    <dgm:pt modelId="{854C5507-27A9-4330-8067-7100581CD64E}" type="sibTrans" cxnId="{60006742-4FA0-49BE-80C0-B0F6E2B65BAD}">
      <dgm:prSet/>
      <dgm:spPr/>
      <dgm:t>
        <a:bodyPr/>
        <a:lstStyle/>
        <a:p>
          <a:endParaRPr lang="en-US"/>
        </a:p>
      </dgm:t>
    </dgm:pt>
    <dgm:pt modelId="{6E9CD136-E501-4E52-AE87-78152DBF88DF}">
      <dgm:prSet custT="1"/>
      <dgm:spPr>
        <a:solidFill>
          <a:srgbClr val="92D050"/>
        </a:solidFill>
        <a:ln>
          <a:solidFill>
            <a:srgbClr val="060000"/>
          </a:solidFill>
        </a:ln>
      </dgm:spPr>
      <dgm:t>
        <a:bodyPr/>
        <a:lstStyle/>
        <a:p>
          <a:pPr rtl="0"/>
          <a:r>
            <a:rPr lang="en-US" sz="1600" b="1" dirty="0" smtClean="0">
              <a:solidFill>
                <a:srgbClr val="060000"/>
              </a:solidFill>
              <a:latin typeface="Cambria" pitchFamily="18" charset="0"/>
            </a:rPr>
            <a:t>Incorporate “Whole Community” framework  throughout the nation</a:t>
          </a:r>
          <a:endParaRPr lang="en-US" sz="1600" b="1" dirty="0">
            <a:solidFill>
              <a:srgbClr val="060000"/>
            </a:solidFill>
            <a:latin typeface="Cambria" pitchFamily="18" charset="0"/>
          </a:endParaRPr>
        </a:p>
      </dgm:t>
    </dgm:pt>
    <dgm:pt modelId="{3E2E7EFF-38F0-43B9-ACCA-B61BBBC1FA5D}" type="parTrans" cxnId="{E4CCB1E2-1F4C-43DC-8C22-13113B5B9060}">
      <dgm:prSet/>
      <dgm:spPr/>
      <dgm:t>
        <a:bodyPr/>
        <a:lstStyle/>
        <a:p>
          <a:endParaRPr lang="en-US"/>
        </a:p>
      </dgm:t>
    </dgm:pt>
    <dgm:pt modelId="{478F1EB7-8D7C-4B65-954A-F0CCE6E50E1A}" type="sibTrans" cxnId="{E4CCB1E2-1F4C-43DC-8C22-13113B5B9060}">
      <dgm:prSet/>
      <dgm:spPr/>
      <dgm:t>
        <a:bodyPr/>
        <a:lstStyle/>
        <a:p>
          <a:endParaRPr lang="en-US"/>
        </a:p>
      </dgm:t>
    </dgm:pt>
    <dgm:pt modelId="{911B1C21-F5C7-4FE9-A2F3-4D5B1BF41A2A}" type="pres">
      <dgm:prSet presAssocID="{9DE370BF-C1A9-42DA-9719-8B725C3284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2A85E0-EC94-4206-B0A5-E53DEF563BE3}" type="pres">
      <dgm:prSet presAssocID="{F26C1D32-C30A-4260-81C6-049C2DCCCEE6}" presName="parentText" presStyleLbl="node1" presStyleIdx="0" presStyleCnt="2" custScaleY="74491" custLinFactY="-57836" custLinFactNeighborX="40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A4A32-7D06-47AA-906D-5B500B7EDC69}" type="pres">
      <dgm:prSet presAssocID="{854C5507-27A9-4330-8067-7100581CD64E}" presName="spacer" presStyleCnt="0"/>
      <dgm:spPr/>
    </dgm:pt>
    <dgm:pt modelId="{BD826675-965F-4532-9291-A7DA76E1EE18}" type="pres">
      <dgm:prSet presAssocID="{6E9CD136-E501-4E52-AE87-78152DBF88DF}" presName="parentText" presStyleLbl="node1" presStyleIdx="1" presStyleCnt="2" custScaleY="84382" custLinFactY="-62415" custLinFactNeighborX="-40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006742-4FA0-49BE-80C0-B0F6E2B65BAD}" srcId="{9DE370BF-C1A9-42DA-9719-8B725C328410}" destId="{F26C1D32-C30A-4260-81C6-049C2DCCCEE6}" srcOrd="0" destOrd="0" parTransId="{07E7927A-321B-4D52-81BF-E5A6A68A315A}" sibTransId="{854C5507-27A9-4330-8067-7100581CD64E}"/>
    <dgm:cxn modelId="{E4CCB1E2-1F4C-43DC-8C22-13113B5B9060}" srcId="{9DE370BF-C1A9-42DA-9719-8B725C328410}" destId="{6E9CD136-E501-4E52-AE87-78152DBF88DF}" srcOrd="1" destOrd="0" parTransId="{3E2E7EFF-38F0-43B9-ACCA-B61BBBC1FA5D}" sibTransId="{478F1EB7-8D7C-4B65-954A-F0CCE6E50E1A}"/>
    <dgm:cxn modelId="{25EB68EC-3835-47DC-BABC-87B9095ED1C6}" type="presOf" srcId="{9DE370BF-C1A9-42DA-9719-8B725C328410}" destId="{911B1C21-F5C7-4FE9-A2F3-4D5B1BF41A2A}" srcOrd="0" destOrd="0" presId="urn:microsoft.com/office/officeart/2005/8/layout/vList2"/>
    <dgm:cxn modelId="{D854BE0A-9865-4DF7-BFEA-9E4C69CC39BB}" type="presOf" srcId="{F26C1D32-C30A-4260-81C6-049C2DCCCEE6}" destId="{BB2A85E0-EC94-4206-B0A5-E53DEF563BE3}" srcOrd="0" destOrd="0" presId="urn:microsoft.com/office/officeart/2005/8/layout/vList2"/>
    <dgm:cxn modelId="{9384425E-2E62-47B4-8083-CD5F9D49779D}" type="presOf" srcId="{6E9CD136-E501-4E52-AE87-78152DBF88DF}" destId="{BD826675-965F-4532-9291-A7DA76E1EE18}" srcOrd="0" destOrd="0" presId="urn:microsoft.com/office/officeart/2005/8/layout/vList2"/>
    <dgm:cxn modelId="{47F532D9-DEB2-41D2-920F-78571E03C0F8}" type="presParOf" srcId="{911B1C21-F5C7-4FE9-A2F3-4D5B1BF41A2A}" destId="{BB2A85E0-EC94-4206-B0A5-E53DEF563BE3}" srcOrd="0" destOrd="0" presId="urn:microsoft.com/office/officeart/2005/8/layout/vList2"/>
    <dgm:cxn modelId="{BC5400E2-3D69-4D65-BB67-B7025B696C60}" type="presParOf" srcId="{911B1C21-F5C7-4FE9-A2F3-4D5B1BF41A2A}" destId="{639A4A32-7D06-47AA-906D-5B500B7EDC69}" srcOrd="1" destOrd="0" presId="urn:microsoft.com/office/officeart/2005/8/layout/vList2"/>
    <dgm:cxn modelId="{AEA2B77B-6337-4897-8DFC-8C13F08B6DF7}" type="presParOf" srcId="{911B1C21-F5C7-4FE9-A2F3-4D5B1BF41A2A}" destId="{BD826675-965F-4532-9291-A7DA76E1EE1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00A1B0-AA0F-420B-AE31-F06F2EDD447E}">
      <dsp:nvSpPr>
        <dsp:cNvPr id="0" name=""/>
        <dsp:cNvSpPr/>
      </dsp:nvSpPr>
      <dsp:spPr>
        <a:xfrm>
          <a:off x="3213" y="407583"/>
          <a:ext cx="2810411" cy="1124164"/>
        </a:xfrm>
        <a:prstGeom prst="homePlate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60000"/>
              </a:solidFill>
            </a:rPr>
            <a:t>Phase 2a: Immediate Response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60000"/>
              </a:solidFill>
            </a:rPr>
            <a:t>E to 24 Hours</a:t>
          </a:r>
          <a:endParaRPr lang="en-US" sz="1400" b="1" kern="1200" dirty="0">
            <a:solidFill>
              <a:srgbClr val="060000"/>
            </a:solidFill>
          </a:endParaRPr>
        </a:p>
      </dsp:txBody>
      <dsp:txXfrm>
        <a:off x="3213" y="407583"/>
        <a:ext cx="2810411" cy="1124164"/>
      </dsp:txXfrm>
    </dsp:sp>
    <dsp:sp modelId="{21CB851E-7482-48BE-AC54-C8E32DCA303E}">
      <dsp:nvSpPr>
        <dsp:cNvPr id="0" name=""/>
        <dsp:cNvSpPr/>
      </dsp:nvSpPr>
      <dsp:spPr>
        <a:xfrm>
          <a:off x="2251543" y="407583"/>
          <a:ext cx="2810411" cy="1124164"/>
        </a:xfrm>
        <a:prstGeom prst="chevron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60000"/>
              </a:solidFill>
            </a:rPr>
            <a:t>Phase 2b: Deployment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60000"/>
              </a:solidFill>
            </a:rPr>
            <a:t>24 hours to 72 hours</a:t>
          </a:r>
          <a:endParaRPr lang="en-US" sz="1400" b="1" kern="1200" dirty="0">
            <a:solidFill>
              <a:srgbClr val="060000"/>
            </a:solidFill>
          </a:endParaRPr>
        </a:p>
      </dsp:txBody>
      <dsp:txXfrm>
        <a:off x="2251543" y="407583"/>
        <a:ext cx="2810411" cy="1124164"/>
      </dsp:txXfrm>
    </dsp:sp>
    <dsp:sp modelId="{8FC888AE-9D4D-4200-8ECD-19013BEED2CE}">
      <dsp:nvSpPr>
        <dsp:cNvPr id="0" name=""/>
        <dsp:cNvSpPr/>
      </dsp:nvSpPr>
      <dsp:spPr>
        <a:xfrm>
          <a:off x="4503086" y="407583"/>
          <a:ext cx="2810411" cy="1124164"/>
        </a:xfrm>
        <a:prstGeom prst="chevron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60000"/>
              </a:solidFill>
            </a:rPr>
            <a:t>Phase 2c: Employment, sustained response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60000"/>
              </a:solidFill>
            </a:rPr>
            <a:t>72 + hours</a:t>
          </a:r>
          <a:endParaRPr lang="en-US" sz="1400" b="1" kern="1200" dirty="0">
            <a:solidFill>
              <a:srgbClr val="060000"/>
            </a:solidFill>
          </a:endParaRPr>
        </a:p>
      </dsp:txBody>
      <dsp:txXfrm>
        <a:off x="4503086" y="407583"/>
        <a:ext cx="2810411" cy="11241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D90D19-C34F-4A94-8DDA-781234747D26}">
      <dsp:nvSpPr>
        <dsp:cNvPr id="0" name=""/>
        <dsp:cNvSpPr/>
      </dsp:nvSpPr>
      <dsp:spPr>
        <a:xfrm>
          <a:off x="0" y="217888"/>
          <a:ext cx="3901110" cy="60159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rgbClr val="06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60000"/>
              </a:solidFill>
              <a:latin typeface="Cambria" pitchFamily="18" charset="0"/>
            </a:rPr>
            <a:t>Fully involve States, cities and the public in the “Maximum of Maximums” planning initiative</a:t>
          </a:r>
          <a:endParaRPr lang="en-US" sz="1600" kern="1200" dirty="0">
            <a:solidFill>
              <a:srgbClr val="060000"/>
            </a:solidFill>
            <a:latin typeface="Cambria" pitchFamily="18" charset="0"/>
          </a:endParaRPr>
        </a:p>
      </dsp:txBody>
      <dsp:txXfrm>
        <a:off x="0" y="217888"/>
        <a:ext cx="3901110" cy="601591"/>
      </dsp:txXfrm>
    </dsp:sp>
    <dsp:sp modelId="{5EDED8F9-C28C-4AB9-AE79-A2E60C68E623}">
      <dsp:nvSpPr>
        <dsp:cNvPr id="0" name=""/>
        <dsp:cNvSpPr/>
      </dsp:nvSpPr>
      <dsp:spPr>
        <a:xfrm>
          <a:off x="0" y="959539"/>
          <a:ext cx="3901110" cy="612722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rgbClr val="06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60000"/>
              </a:solidFill>
              <a:latin typeface="Cambria" pitchFamily="18" charset="0"/>
            </a:rPr>
            <a:t>Stand-up Stakeholder Engagement Working Groups</a:t>
          </a:r>
          <a:endParaRPr lang="en-US" sz="1600" kern="1200" dirty="0">
            <a:solidFill>
              <a:srgbClr val="060000"/>
            </a:solidFill>
            <a:latin typeface="Cambria" pitchFamily="18" charset="0"/>
          </a:endParaRPr>
        </a:p>
      </dsp:txBody>
      <dsp:txXfrm>
        <a:off x="0" y="959539"/>
        <a:ext cx="3901110" cy="612722"/>
      </dsp:txXfrm>
    </dsp:sp>
    <dsp:sp modelId="{0AF6CE9C-88C1-4FD9-9E36-528265579EB0}">
      <dsp:nvSpPr>
        <dsp:cNvPr id="0" name=""/>
        <dsp:cNvSpPr/>
      </dsp:nvSpPr>
      <dsp:spPr>
        <a:xfrm>
          <a:off x="0" y="1680933"/>
          <a:ext cx="3901110" cy="67128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rgbClr val="06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60000"/>
              </a:solidFill>
              <a:latin typeface="Cambria" pitchFamily="18" charset="0"/>
            </a:rPr>
            <a:t>Assess courses of action across the “Core Capabilities”</a:t>
          </a:r>
          <a:endParaRPr lang="en-US" sz="1600" kern="1200" dirty="0">
            <a:solidFill>
              <a:srgbClr val="060000"/>
            </a:solidFill>
            <a:latin typeface="Cambria" pitchFamily="18" charset="0"/>
          </a:endParaRPr>
        </a:p>
      </dsp:txBody>
      <dsp:txXfrm>
        <a:off x="0" y="1680933"/>
        <a:ext cx="3901110" cy="671284"/>
      </dsp:txXfrm>
    </dsp:sp>
    <dsp:sp modelId="{2D41FB9B-DE9C-4BA0-9022-5E407EC3F229}">
      <dsp:nvSpPr>
        <dsp:cNvPr id="0" name=""/>
        <dsp:cNvSpPr/>
      </dsp:nvSpPr>
      <dsp:spPr>
        <a:xfrm>
          <a:off x="0" y="2465504"/>
          <a:ext cx="3901110" cy="71598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rgbClr val="06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60000"/>
              </a:solidFill>
              <a:latin typeface="Cambria" pitchFamily="18" charset="0"/>
            </a:rPr>
            <a:t>Refine existing Pre-scripted Mission Assignments (PSMAs)</a:t>
          </a:r>
          <a:endParaRPr lang="en-US" sz="1600" kern="1200" dirty="0">
            <a:solidFill>
              <a:srgbClr val="060000"/>
            </a:solidFill>
            <a:latin typeface="Cambria" pitchFamily="18" charset="0"/>
          </a:endParaRPr>
        </a:p>
      </dsp:txBody>
      <dsp:txXfrm>
        <a:off x="0" y="2465504"/>
        <a:ext cx="3901110" cy="715984"/>
      </dsp:txXfrm>
    </dsp:sp>
    <dsp:sp modelId="{1D4AEAC3-4B03-400C-A91A-9527612A62BD}">
      <dsp:nvSpPr>
        <dsp:cNvPr id="0" name=""/>
        <dsp:cNvSpPr/>
      </dsp:nvSpPr>
      <dsp:spPr>
        <a:xfrm>
          <a:off x="0" y="3324388"/>
          <a:ext cx="3901110" cy="60380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rgbClr val="06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60000"/>
              </a:solidFill>
              <a:latin typeface="Cambria" pitchFamily="18" charset="0"/>
            </a:rPr>
            <a:t>Pilot “Maximum of Maximums” draft products through NLE 2011 (NMSZ)</a:t>
          </a:r>
          <a:endParaRPr lang="en-US" sz="1600" b="1" kern="1200" dirty="0">
            <a:solidFill>
              <a:srgbClr val="060000"/>
            </a:solidFill>
            <a:latin typeface="Cambria" pitchFamily="18" charset="0"/>
          </a:endParaRPr>
        </a:p>
      </dsp:txBody>
      <dsp:txXfrm>
        <a:off x="0" y="3324388"/>
        <a:ext cx="3901110" cy="6038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2A85E0-EC94-4206-B0A5-E53DEF563BE3}">
      <dsp:nvSpPr>
        <dsp:cNvPr id="0" name=""/>
        <dsp:cNvSpPr/>
      </dsp:nvSpPr>
      <dsp:spPr>
        <a:xfrm>
          <a:off x="0" y="114530"/>
          <a:ext cx="3935776" cy="906406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rgbClr val="06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60000"/>
              </a:solidFill>
              <a:latin typeface="Cambria" pitchFamily="18" charset="0"/>
            </a:rPr>
            <a:t>Implement non-traditional (atypical) solutions to minimize response deltas </a:t>
          </a:r>
          <a:endParaRPr lang="en-US" sz="1600" kern="1200" dirty="0">
            <a:solidFill>
              <a:srgbClr val="060000"/>
            </a:solidFill>
            <a:latin typeface="Cambria" pitchFamily="18" charset="0"/>
          </a:endParaRPr>
        </a:p>
      </dsp:txBody>
      <dsp:txXfrm>
        <a:off x="0" y="114530"/>
        <a:ext cx="3935776" cy="906406"/>
      </dsp:txXfrm>
    </dsp:sp>
    <dsp:sp modelId="{BD826675-965F-4532-9291-A7DA76E1EE18}">
      <dsp:nvSpPr>
        <dsp:cNvPr id="0" name=""/>
        <dsp:cNvSpPr/>
      </dsp:nvSpPr>
      <dsp:spPr>
        <a:xfrm>
          <a:off x="0" y="1152419"/>
          <a:ext cx="3935776" cy="102676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rgbClr val="06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60000"/>
              </a:solidFill>
              <a:latin typeface="Cambria" pitchFamily="18" charset="0"/>
            </a:rPr>
            <a:t>Incorporate “Whole Community” framework  throughout the nation</a:t>
          </a:r>
          <a:endParaRPr lang="en-US" sz="1600" b="1" kern="1200" dirty="0">
            <a:solidFill>
              <a:srgbClr val="060000"/>
            </a:solidFill>
            <a:latin typeface="Cambria" pitchFamily="18" charset="0"/>
          </a:endParaRPr>
        </a:p>
      </dsp:txBody>
      <dsp:txXfrm>
        <a:off x="0" y="1152419"/>
        <a:ext cx="3935776" cy="1026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l" defTabSz="930242" eaLnBrk="0" hangingPunct="0">
              <a:defRPr sz="1200" b="0">
                <a:effectLst/>
                <a:latin typeface="Times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5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defTabSz="930242" eaLnBrk="0" hangingPunct="0">
              <a:defRPr sz="1200" b="0">
                <a:effectLst/>
                <a:latin typeface="Times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l" defTabSz="930242" eaLnBrk="0" hangingPunct="0">
              <a:defRPr sz="1200" b="0">
                <a:effectLst/>
                <a:latin typeface="Times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5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defTabSz="930242" eaLnBrk="0" hangingPunct="0">
              <a:defRPr sz="1200" b="0">
                <a:effectLst/>
                <a:latin typeface="Times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84AE3F72-05BA-40E9-BDBE-D616C91E7B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70" tIns="45285" rIns="90570" bIns="45285" numCol="1" anchor="t" anchorCtr="0" compatLnSpc="1">
            <a:prstTxWarp prst="textNoShape">
              <a:avLst/>
            </a:prstTxWarp>
          </a:bodyPr>
          <a:lstStyle>
            <a:lvl1pPr algn="l" defTabSz="906431" eaLnBrk="0" hangingPunct="0">
              <a:defRPr sz="1200" b="0">
                <a:effectLst/>
                <a:latin typeface="Times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145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70" tIns="45285" rIns="90570" bIns="45285" numCol="1" anchor="t" anchorCtr="0" compatLnSpc="1">
            <a:prstTxWarp prst="textNoShape">
              <a:avLst/>
            </a:prstTxWarp>
          </a:bodyPr>
          <a:lstStyle>
            <a:lvl1pPr algn="r" defTabSz="906431" eaLnBrk="0" hangingPunct="0">
              <a:defRPr sz="1200" b="0">
                <a:effectLst/>
                <a:latin typeface="Times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77863"/>
            <a:ext cx="4629150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376738"/>
            <a:ext cx="5183188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70" tIns="45285" rIns="90570" bIns="452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051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70" tIns="45285" rIns="90570" bIns="45285" numCol="1" anchor="b" anchorCtr="0" compatLnSpc="1">
            <a:prstTxWarp prst="textNoShape">
              <a:avLst/>
            </a:prstTxWarp>
          </a:bodyPr>
          <a:lstStyle>
            <a:lvl1pPr algn="l" defTabSz="906431" eaLnBrk="0" hangingPunct="0">
              <a:defRPr sz="1200" b="0">
                <a:effectLst/>
                <a:latin typeface="Times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1450" y="8829675"/>
            <a:ext cx="30051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70" tIns="45285" rIns="90570" bIns="45285" numCol="1" anchor="b" anchorCtr="0" compatLnSpc="1">
            <a:prstTxWarp prst="textNoShape">
              <a:avLst/>
            </a:prstTxWarp>
          </a:bodyPr>
          <a:lstStyle>
            <a:lvl1pPr algn="r" defTabSz="906431" eaLnBrk="0" hangingPunct="0">
              <a:defRPr sz="1200" b="0">
                <a:effectLst/>
                <a:latin typeface="Times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D4C5DA43-3B1D-4B0D-88C7-4FB0A19F46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4875"/>
            <a:fld id="{C63588F9-8F79-4675-8AD5-CB86C872DB32}" type="slidenum">
              <a:rPr lang="en-US" smtClean="0">
                <a:ea typeface="ＭＳ Ｐゴシック"/>
                <a:cs typeface="ＭＳ Ｐゴシック"/>
              </a:rPr>
              <a:pPr defTabSz="904875"/>
              <a:t>1</a:t>
            </a:fld>
            <a:endParaRPr lang="en-US" dirty="0" smtClean="0">
              <a:ea typeface="ＭＳ Ｐゴシック"/>
              <a:cs typeface="ＭＳ Ｐゴシック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4F2A73-F26E-4BA6-B4B2-57AC8AC5CD8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3CE2A7-CA36-4BEB-8B62-090FB74569C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C5DA43-3B1D-4B0D-88C7-4FB0A19F466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B33E76-3DE1-44D6-9116-925071EADA3E}" type="slidenum">
              <a:rPr lang="en-US" altLang="en-US" smtClean="0"/>
              <a:pPr>
                <a:defRPr/>
              </a:pPr>
              <a:t>8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7500" y="352425"/>
            <a:ext cx="8228013" cy="701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42900" y="1143000"/>
            <a:ext cx="7770813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2" charset="2"/>
              <a:buNone/>
              <a:defRPr>
                <a:solidFill>
                  <a:srgbClr val="333333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6810375" y="6149975"/>
            <a:ext cx="2133600" cy="476250"/>
          </a:xfrm>
        </p:spPr>
        <p:txBody>
          <a:bodyPr anchor="t"/>
          <a:lstStyle>
            <a:lvl1pPr algn="r">
              <a:defRPr sz="1400">
                <a:solidFill>
                  <a:schemeClr val="bg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2CAEE7DC-86F0-486C-9E07-C8AC2DC78E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C11EB0BF-4DF8-48FA-9FF1-1F1886818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F944C2AE-5CF5-4280-805F-943F5A4999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1A6D77B5-D75C-4639-BE95-B35E878845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6029728B-3C9A-4734-9676-0A4579F45D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0C6CFED9-09AC-42C5-82F3-D23937276D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FAD514FC-2646-4803-B4AA-FBDB9EA7B9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C1B4882F-C252-4F9E-9F5D-FADA55CBCD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796BA6CA-EA13-4BBA-9359-1517888C7D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0000"/>
                </a:solidFill>
              </a:defRPr>
            </a:lvl1pPr>
            <a:lvl2pPr>
              <a:defRPr>
                <a:solidFill>
                  <a:srgbClr val="070000"/>
                </a:solidFill>
              </a:defRPr>
            </a:lvl2pPr>
            <a:lvl3pPr>
              <a:defRPr>
                <a:solidFill>
                  <a:srgbClr val="070000"/>
                </a:solidFill>
              </a:defRPr>
            </a:lvl3pPr>
            <a:lvl4pPr>
              <a:defRPr>
                <a:solidFill>
                  <a:srgbClr val="070000"/>
                </a:solidFill>
              </a:defRPr>
            </a:lvl4pPr>
            <a:lvl5pPr>
              <a:defRPr>
                <a:solidFill>
                  <a:srgbClr val="07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A553B-4DD8-48F5-AB27-EF77F9057140}" type="slidenum">
              <a:rPr lang="en-US"/>
              <a:pPr>
                <a:defRPr/>
              </a:pPr>
              <a:t>‹#›</a:t>
            </a:fld>
            <a:fld id="{35D9B562-BAD7-4349-B57E-05F571DFC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1B66E-8660-417A-860A-418660A42E44}" type="slidenum">
              <a:rPr lang="en-US"/>
              <a:pPr>
                <a:defRPr/>
              </a:pPr>
              <a:t>‹#›</a:t>
            </a:fld>
            <a:fld id="{55104C6F-BD10-4446-B820-CFC714629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8B18F-6A65-4271-9CFA-0873062A5694}" type="slidenum">
              <a:rPr lang="en-US"/>
              <a:pPr>
                <a:defRPr/>
              </a:pPr>
              <a:t>‹#›</a:t>
            </a:fld>
            <a:fld id="{15475B5B-455C-42C5-80C9-64F778FA2C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2F81B-D45E-4D38-A732-61EA4326520B}" type="slidenum">
              <a:rPr lang="en-US"/>
              <a:pPr>
                <a:defRPr/>
              </a:pPr>
              <a:t>‹#›</a:t>
            </a:fld>
            <a:fld id="{491A8322-63D9-4871-AE33-47E8594FCC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0"/>
            <a:ext cx="8534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447800"/>
            <a:ext cx="6400800" cy="1752600"/>
          </a:xfrm>
        </p:spPr>
        <p:txBody>
          <a:bodyPr/>
          <a:lstStyle>
            <a:lvl1pPr marL="0" indent="0">
              <a:defRPr sz="25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612E8056-94D3-4CC8-B0F0-673FF20BB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 sz="3600" b="1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defRPr sz="2800">
                <a:solidFill>
                  <a:srgbClr val="000066"/>
                </a:solidFill>
              </a:defRPr>
            </a:lvl1pPr>
            <a:lvl2pPr>
              <a:defRPr sz="2400">
                <a:solidFill>
                  <a:srgbClr val="000066"/>
                </a:solidFill>
              </a:defRPr>
            </a:lvl2pPr>
            <a:lvl3pPr>
              <a:defRPr sz="2400">
                <a:solidFill>
                  <a:srgbClr val="000066"/>
                </a:solidFill>
              </a:defRPr>
            </a:lvl3pPr>
            <a:lvl4pPr>
              <a:defRPr sz="2200">
                <a:solidFill>
                  <a:srgbClr val="000066"/>
                </a:solidFill>
              </a:defRPr>
            </a:lvl4pPr>
            <a:lvl5pPr>
              <a:defRPr sz="2200">
                <a:solidFill>
                  <a:srgbClr val="00006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CC641F01-58FE-471A-BE08-F83BF9518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5284CA66-8F00-48C5-A0A3-89188EB323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a typeface="ＭＳ Ｐゴシック"/>
              </a:defRPr>
            </a:lvl1pPr>
          </a:lstStyle>
          <a:p>
            <a:pPr>
              <a:defRPr/>
            </a:pPr>
            <a:fld id="{FEB05B71-B88D-4372-AAD0-A21C30ACBF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0"/>
            <a:ext cx="7469187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8420100" y="6429375"/>
            <a:ext cx="6477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 sz="1100" b="0">
                <a:solidFill>
                  <a:srgbClr val="FFFFFF"/>
                </a:solidFill>
                <a:effectLst/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5C3250D-73EA-49BE-8F8B-EB74FDB88419}" type="slidenum">
              <a:rPr lang="en-US"/>
              <a:pPr>
                <a:defRPr/>
              </a:pPr>
              <a:t>‹#›</a:t>
            </a:fld>
            <a:fld id="{7B596214-C2F0-487A-931E-429C80973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black">
          <a:xfrm>
            <a:off x="5791200" y="6400800"/>
            <a:ext cx="350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0" hangingPunct="0">
              <a:defRPr/>
            </a:pPr>
            <a:r>
              <a:rPr lang="en-US" sz="1100" b="0" dirty="0">
                <a:solidFill>
                  <a:srgbClr val="FFFFFF"/>
                </a:solidFill>
                <a:latin typeface="Arial" charset="0"/>
                <a:ea typeface="ＭＳ Ｐゴシック" pitchFamily="-65" charset="-128"/>
                <a:cs typeface="+mn-cs"/>
              </a:rPr>
              <a:t>Presenter’s Name          June 17, 2003</a:t>
            </a:r>
          </a:p>
        </p:txBody>
      </p:sp>
      <p:pic>
        <p:nvPicPr>
          <p:cNvPr id="1029" name="Picture 17" descr="DHS_fema_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734050"/>
            <a:ext cx="24384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952" r:id="rId1"/>
    <p:sldLayoutId id="2147483948" r:id="rId2"/>
    <p:sldLayoutId id="2147483949" r:id="rId3"/>
    <p:sldLayoutId id="2147483950" r:id="rId4"/>
    <p:sldLayoutId id="2147483951" r:id="rId5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9pPr>
    </p:titleStyle>
    <p:bodyStyle>
      <a:lvl1pPr marL="233363" indent="-233363" algn="l" rtl="0" eaLnBrk="0" fontAlgn="base" hangingPunct="0">
        <a:spcBef>
          <a:spcPct val="6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200">
          <a:solidFill>
            <a:srgbClr val="EFF7FF"/>
          </a:solidFill>
          <a:latin typeface="+mn-lt"/>
          <a:ea typeface="+mn-ea"/>
          <a:cs typeface="+mn-cs"/>
        </a:defRPr>
      </a:lvl1pPr>
      <a:lvl2pPr marL="571500" indent="-223838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1700">
          <a:solidFill>
            <a:srgbClr val="EFF7FF"/>
          </a:solidFill>
          <a:latin typeface="+mn-lt"/>
        </a:defRPr>
      </a:lvl2pPr>
      <a:lvl3pPr marL="909638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3pPr>
      <a:lvl4pPr marL="1258888" indent="-231775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1700">
          <a:solidFill>
            <a:srgbClr val="EFF7FF"/>
          </a:solidFill>
          <a:latin typeface="+mn-lt"/>
        </a:defRPr>
      </a:lvl4pPr>
      <a:lvl5pPr marL="15986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5pPr>
      <a:lvl6pPr marL="20558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6pPr>
      <a:lvl7pPr marL="25130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7pPr>
      <a:lvl8pPr marL="29702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8pPr>
      <a:lvl9pPr marL="34274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C3CF36B-7C6F-4035-98AC-46F2D50083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dhs_fem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91200"/>
            <a:ext cx="2074863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  <p:sldLayoutId id="21474839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2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4" descr="DHS_fema_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953000"/>
            <a:ext cx="35687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16"/>
          <p:cNvSpPr>
            <a:spLocks noGrp="1" noChangeArrowheads="1"/>
          </p:cNvSpPr>
          <p:nvPr>
            <p:ph type="subTitle" idx="1"/>
          </p:nvPr>
        </p:nvSpPr>
        <p:spPr>
          <a:xfrm>
            <a:off x="357188" y="2522482"/>
            <a:ext cx="7851775" cy="2774731"/>
          </a:xfrm>
          <a:noFill/>
        </p:spPr>
        <p:txBody>
          <a:bodyPr/>
          <a:lstStyle/>
          <a:p>
            <a:pPr algn="ctr"/>
            <a:r>
              <a:rPr lang="en-US" b="1" i="1" dirty="0" smtClean="0"/>
              <a:t>Bridging the Gaps: Public Health and Radiation Emergency Preparedness</a:t>
            </a:r>
            <a:r>
              <a:rPr lang="en-US" dirty="0" smtClean="0"/>
              <a:t>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Mr. James Kish,</a:t>
            </a:r>
          </a:p>
          <a:p>
            <a:pPr algn="ctr"/>
            <a:r>
              <a:rPr lang="en-US" dirty="0" smtClean="0"/>
              <a:t>Director Technological Hazards </a:t>
            </a:r>
          </a:p>
          <a:p>
            <a:pPr algn="ctr"/>
            <a:r>
              <a:rPr lang="en-US" dirty="0" smtClean="0"/>
              <a:t>National Preparedness Directorate</a:t>
            </a:r>
          </a:p>
        </p:txBody>
      </p:sp>
      <p:sp>
        <p:nvSpPr>
          <p:cNvPr id="3076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349031" y="305128"/>
            <a:ext cx="8228013" cy="204393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dirty="0" smtClean="0"/>
              <a:t>Planning for a “Whole Community” Response to a Catastrophic Event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351253" y="5950461"/>
            <a:ext cx="22268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spcBef>
                <a:spcPct val="60000"/>
              </a:spcBef>
              <a:buClr>
                <a:srgbClr val="B0B1B3"/>
              </a:buClr>
            </a:pPr>
            <a:r>
              <a:rPr lang="en-US" sz="2200" b="0" kern="0" smtClean="0">
                <a:solidFill>
                  <a:srgbClr val="333333"/>
                </a:solidFill>
                <a:latin typeface="Arial"/>
                <a:ea typeface="+mn-ea"/>
                <a:cs typeface="+mn-cs"/>
              </a:rPr>
              <a:t>March  22, </a:t>
            </a:r>
            <a:r>
              <a:rPr lang="en-US" sz="2200" b="0" kern="0" dirty="0" smtClean="0">
                <a:solidFill>
                  <a:srgbClr val="333333"/>
                </a:solidFill>
                <a:latin typeface="Arial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>
          <a:xfrm>
            <a:off x="315913" y="-204788"/>
            <a:ext cx="7469187" cy="1050926"/>
          </a:xfrm>
        </p:spPr>
        <p:txBody>
          <a:bodyPr/>
          <a:lstStyle/>
          <a:p>
            <a:r>
              <a:rPr lang="en-US" dirty="0" smtClean="0"/>
              <a:t>    Whole Community Principles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 bwMode="auto">
          <a:xfrm>
            <a:off x="473075" y="89058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92100" indent="-292100"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bg1"/>
                </a:solidFill>
              </a:rPr>
              <a:t>Leverage the whole community vice a “government-centric” approach – community self-aid/self-help will be decisive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View public as an asset, not a liability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Think bigger – engage “atypical partners and collaborators” </a:t>
            </a:r>
            <a:r>
              <a:rPr lang="en-US" sz="2000" dirty="0" smtClean="0">
                <a:solidFill>
                  <a:schemeClr val="bg1"/>
                </a:solidFill>
                <a:ea typeface="+mn-ea"/>
                <a:cs typeface="+mn-cs"/>
              </a:rPr>
              <a:t>and</a:t>
            </a:r>
            <a:r>
              <a:rPr lang="en-US" sz="2000" dirty="0" smtClean="0">
                <a:solidFill>
                  <a:schemeClr val="bg1"/>
                </a:solidFill>
              </a:rPr>
              <a:t> train and exercise </a:t>
            </a:r>
            <a:r>
              <a:rPr lang="en-US" sz="2000" dirty="0" smtClean="0">
                <a:solidFill>
                  <a:schemeClr val="bg1"/>
                </a:solidFill>
                <a:ea typeface="+mn-ea"/>
                <a:cs typeface="+mn-cs"/>
              </a:rPr>
              <a:t>to reduce </a:t>
            </a:r>
            <a:r>
              <a:rPr lang="en-US" sz="2000" dirty="0" smtClean="0">
                <a:solidFill>
                  <a:schemeClr val="bg1"/>
                </a:solidFill>
              </a:rPr>
              <a:t>impediments to cooperation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bg1"/>
                </a:solidFill>
              </a:rPr>
              <a:t>Think outside of the box in terms of resources, concepts of operations, etc.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Regulatory waivers, alternative standards of care, and policy changes may be necessary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bg1"/>
                </a:solidFill>
              </a:rPr>
              <a:t>Focus on outcomes, with </a:t>
            </a:r>
            <a:r>
              <a:rPr lang="en-US" sz="2000" i="1" dirty="0" smtClean="0">
                <a:solidFill>
                  <a:schemeClr val="bg1"/>
                </a:solidFill>
              </a:rPr>
              <a:t>acute emphasis on </a:t>
            </a:r>
            <a:r>
              <a:rPr lang="en-US" sz="2000" dirty="0" smtClean="0">
                <a:solidFill>
                  <a:schemeClr val="bg1"/>
                </a:solidFill>
              </a:rPr>
              <a:t>increasing the number of people who survive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marL="292100" indent="-292100"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bg1"/>
                </a:solidFill>
              </a:rPr>
              <a:t>Response is a push event; recovery is a pull event</a:t>
            </a:r>
          </a:p>
          <a:p>
            <a:pPr marL="292100" indent="-29210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  </a:t>
            </a:r>
            <a:r>
              <a:rPr lang="en-US" sz="2000" b="1" dirty="0" smtClean="0">
                <a:solidFill>
                  <a:schemeClr val="bg1"/>
                </a:solidFill>
              </a:rPr>
              <a:t>Both Community &amp; National Resilience are Outcomes of Success</a:t>
            </a:r>
          </a:p>
          <a:p>
            <a:pPr lvl="1">
              <a:buFont typeface="Wingdings" pitchFamily="2" charset="2"/>
              <a:buChar char="Ø"/>
            </a:pPr>
            <a:endParaRPr lang="en-US" sz="1800" b="1" dirty="0" smtClean="0"/>
          </a:p>
          <a:p>
            <a:pPr lvl="2">
              <a:buFont typeface="Symbol" pitchFamily="18" charset="2"/>
              <a:buChar char=""/>
            </a:pPr>
            <a:endParaRPr lang="en-US" sz="1800" b="1" dirty="0" smtClean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315913" y="-268288"/>
            <a:ext cx="7897921" cy="1050926"/>
          </a:xfrm>
        </p:spPr>
        <p:txBody>
          <a:bodyPr/>
          <a:lstStyle/>
          <a:p>
            <a:r>
              <a:rPr lang="en-US" sz="3600" dirty="0" smtClean="0"/>
              <a:t>   Catastrophic Preparedness &amp; Planning</a:t>
            </a:r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 bwMode="auto">
          <a:xfrm>
            <a:off x="441325" y="79692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92100" indent="-292100">
              <a:spcAft>
                <a:spcPts val="600"/>
              </a:spcAft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	Incorporating the Whole Community Approach</a:t>
            </a:r>
          </a:p>
          <a:p>
            <a:pPr marL="292100" indent="-292100">
              <a:spcBef>
                <a:spcPts val="600"/>
              </a:spcBef>
              <a:buFont typeface="Arial" pitchFamily="34" charset="0"/>
              <a:buChar char="■"/>
            </a:pPr>
            <a:r>
              <a:rPr lang="en-US" sz="1800" dirty="0" smtClean="0">
                <a:solidFill>
                  <a:schemeClr val="bg1"/>
                </a:solidFill>
              </a:rPr>
              <a:t>Improving  the Nation’s preparedness for catastrophic events in continuous collaboration with ALL members of the community</a:t>
            </a:r>
            <a:endParaRPr lang="en-US" sz="2300" dirty="0" smtClean="0">
              <a:solidFill>
                <a:schemeClr val="bg1"/>
              </a:solidFill>
            </a:endParaRPr>
          </a:p>
          <a:p>
            <a:pPr marL="292100" indent="-292100">
              <a:buFont typeface="Arial" pitchFamily="34" charset="0"/>
              <a:buChar char="■"/>
            </a:pPr>
            <a:r>
              <a:rPr lang="en-US" sz="1800" dirty="0" smtClean="0">
                <a:solidFill>
                  <a:schemeClr val="bg1"/>
                </a:solidFill>
              </a:rPr>
              <a:t>Plan for the “Maximum of the Maximums” catastrophic event : the real, not the manageable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800" dirty="0" smtClean="0">
                <a:solidFill>
                  <a:schemeClr val="bg1"/>
                </a:solidFill>
              </a:rPr>
              <a:t>Consistent with and expands upon existing emergency preparedness and response systems and doctrine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800" dirty="0" smtClean="0">
                <a:solidFill>
                  <a:schemeClr val="bg1"/>
                </a:solidFill>
              </a:rPr>
              <a:t>Focus: Stabilize catastrophic effects with emphasis on the first 72 hours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800" dirty="0" smtClean="0">
                <a:solidFill>
                  <a:schemeClr val="bg1"/>
                </a:solidFill>
              </a:rPr>
              <a:t>Requires a new planning framework and targeted preparedness campaign.</a:t>
            </a:r>
          </a:p>
          <a:p>
            <a:pPr lvl="2">
              <a:buFont typeface="Symbol" pitchFamily="18" charset="2"/>
              <a:buChar char=""/>
            </a:pPr>
            <a:endParaRPr lang="en-US" sz="1800" b="1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340069" y="4492986"/>
          <a:ext cx="7313498" cy="193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23879" y="4708293"/>
            <a:ext cx="835025" cy="1377950"/>
            <a:chOff x="381000" y="2209800"/>
            <a:chExt cx="914400" cy="1066800"/>
          </a:xfrm>
        </p:grpSpPr>
        <p:sp>
          <p:nvSpPr>
            <p:cNvPr id="7" name="Explosion 1 6"/>
            <p:cNvSpPr/>
            <p:nvPr/>
          </p:nvSpPr>
          <p:spPr>
            <a:xfrm>
              <a:off x="381000" y="2209800"/>
              <a:ext cx="914400" cy="1066800"/>
            </a:xfrm>
            <a:prstGeom prst="irregularSeal1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200" dirty="0"/>
            </a:p>
          </p:txBody>
        </p:sp>
        <p:sp>
          <p:nvSpPr>
            <p:cNvPr id="18441" name="TextBox 6"/>
            <p:cNvSpPr txBox="1">
              <a:spLocks noChangeArrowheads="1"/>
            </p:cNvSpPr>
            <p:nvPr/>
          </p:nvSpPr>
          <p:spPr bwMode="auto">
            <a:xfrm>
              <a:off x="609600" y="2638207"/>
              <a:ext cx="381000" cy="214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1200" dirty="0">
                  <a:solidFill>
                    <a:schemeClr val="bg1"/>
                  </a:solidFill>
                </a:rPr>
                <a:t>E</a:t>
              </a:r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 rot="16200000" flipH="1">
            <a:off x="5520096" y="5472674"/>
            <a:ext cx="1536700" cy="30163"/>
          </a:xfrm>
          <a:prstGeom prst="lin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 w="57150" cap="flat" cmpd="sng" algn="in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439" name="TextBox 12"/>
          <p:cNvSpPr txBox="1">
            <a:spLocks noChangeArrowheads="1"/>
          </p:cNvSpPr>
          <p:nvPr/>
        </p:nvSpPr>
        <p:spPr bwMode="auto">
          <a:xfrm>
            <a:off x="5338327" y="4478106"/>
            <a:ext cx="2311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dirty="0">
                <a:solidFill>
                  <a:srgbClr val="111111"/>
                </a:solidFill>
              </a:rPr>
              <a:t>Stabilize in 72 hrs 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04888"/>
          </a:xfrm>
        </p:spPr>
        <p:txBody>
          <a:bodyPr/>
          <a:lstStyle/>
          <a:p>
            <a:r>
              <a:rPr lang="en-US" dirty="0" smtClean="0"/>
              <a:t>The Meta-Scenario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 bwMode="auto">
          <a:xfrm>
            <a:off x="431800" y="2095500"/>
            <a:ext cx="8255000" cy="4381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The Design Basis Threat for this “Maximum of Maximum” Meta-Scenario Was Derived from 3 Different Meta-Disasters (Earthquake, Hurricane and IND Detonation)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No-Notice Event  - </a:t>
            </a:r>
            <a:r>
              <a:rPr lang="en-US" sz="2000" dirty="0" smtClean="0">
                <a:solidFill>
                  <a:schemeClr val="bg1"/>
                </a:solidFill>
              </a:rPr>
              <a:t>Affecting </a:t>
            </a:r>
            <a:r>
              <a:rPr lang="en-US" sz="1800" dirty="0" smtClean="0">
                <a:solidFill>
                  <a:schemeClr val="bg1"/>
                </a:solidFill>
              </a:rPr>
              <a:t>7 million people, across 25,000 square miles and several states and FEMA regions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Significant Casualties  - </a:t>
            </a:r>
            <a:r>
              <a:rPr lang="en-US" sz="2000" dirty="0" smtClean="0">
                <a:solidFill>
                  <a:schemeClr val="bg1"/>
                </a:solidFill>
              </a:rPr>
              <a:t>190,000 fatalities in initial hours; 265,000 require emergency medical attention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Extreme Damage -</a:t>
            </a:r>
            <a:r>
              <a:rPr lang="en-US" sz="2000" dirty="0" smtClean="0">
                <a:solidFill>
                  <a:schemeClr val="bg1"/>
                </a:solidFill>
              </a:rPr>
              <a:t> Severe damage to critical infrastructure and to key resources and essential transportation</a:t>
            </a:r>
          </a:p>
          <a:p>
            <a:pPr>
              <a:spcBef>
                <a:spcPts val="60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The  ongoing Japanese Earthquake-Tsunami-Nuclear Release  3 Part meta-disaster confirms the value of this scenario approach</a:t>
            </a:r>
          </a:p>
          <a:p>
            <a:pPr>
              <a:spcBef>
                <a:spcPts val="60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		</a:t>
            </a:r>
          </a:p>
          <a:p>
            <a:pPr>
              <a:spcBef>
                <a:spcPts val="600"/>
              </a:spcBef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endParaRPr lang="en-US" sz="1800" dirty="0" smtClean="0">
              <a:solidFill>
                <a:schemeClr val="bg1"/>
              </a:solidFill>
            </a:endParaRPr>
          </a:p>
          <a:p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381000" y="833438"/>
            <a:ext cx="8464550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In order to anticipate catastrophic requirements and to avoid narrow focus on a limited number of specific scenarios, the Whole Community methodology is built upon a foundation of a meta-scenario consisting of the </a:t>
            </a:r>
            <a:r>
              <a:rPr lang="en-US" sz="1800" i="1" dirty="0"/>
              <a:t>maximum of maximum</a:t>
            </a:r>
            <a:r>
              <a:rPr lang="en-US" sz="1800" dirty="0"/>
              <a:t> challenges across a range of scenarios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Core Capabilities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9905" y="1188271"/>
            <a:ext cx="8339958" cy="639762"/>
          </a:xfrm>
        </p:spPr>
        <p:txBody>
          <a:bodyPr/>
          <a:lstStyle/>
          <a:p>
            <a:r>
              <a:rPr lang="en-US" sz="1400" dirty="0" smtClean="0">
                <a:solidFill>
                  <a:srgbClr val="111111"/>
                </a:solidFill>
              </a:rPr>
              <a:t>These critical capabilities represent the highest priority essential functions necessary for both saving and sustaining lives, and stabilizing the site and the situation within 72 hours. The first six “enable” a rapid and effective response, while the remainder explicitly address the needs and priorities of the people and communities impacted by the catastrophic event.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7559" y="1922626"/>
            <a:ext cx="4040188" cy="395128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92100" indent="-29210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600" b="1" dirty="0" smtClean="0"/>
              <a:t>Enables Response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/>
              <a:t>Situational Assessment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/>
              <a:t>Public Messaging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/>
              <a:t>Command, Control, &amp; Coordination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/>
              <a:t>Critical Communications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/>
              <a:t>Environmental Health &amp; Safety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/>
              <a:t>Critical Transportation</a:t>
            </a:r>
          </a:p>
          <a:p>
            <a:endParaRPr lang="en-US" sz="1600" b="1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92321" y="1969924"/>
            <a:ext cx="4041775" cy="3951288"/>
          </a:xfrm>
        </p:spPr>
        <p:txBody>
          <a:bodyPr/>
          <a:lstStyle/>
          <a:p>
            <a:pPr marL="292100" lvl="0" indent="-2921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1600" b="1" dirty="0" smtClean="0">
                <a:solidFill>
                  <a:srgbClr val="000066"/>
                </a:solidFill>
              </a:rPr>
              <a:t>Survivor Needs</a:t>
            </a:r>
          </a:p>
          <a:p>
            <a:pPr marL="292100" lvl="0" indent="-292100">
              <a:buFont typeface="Arial" pitchFamily="34" charset="0"/>
              <a:buChar char="■"/>
              <a:defRPr/>
            </a:pPr>
            <a:r>
              <a:rPr lang="en-US" sz="1600" dirty="0" smtClean="0">
                <a:solidFill>
                  <a:srgbClr val="000066"/>
                </a:solidFill>
              </a:rPr>
              <a:t>On-Scene Security and Protection 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>
                <a:solidFill>
                  <a:srgbClr val="000066"/>
                </a:solidFill>
              </a:rPr>
              <a:t>Mass Search and Rescue Operations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>
                <a:solidFill>
                  <a:srgbClr val="000066"/>
                </a:solidFill>
              </a:rPr>
              <a:t>Health and Medical Treatment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>
                <a:solidFill>
                  <a:srgbClr val="000066"/>
                </a:solidFill>
              </a:rPr>
              <a:t>Mass Care Services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>
                <a:solidFill>
                  <a:srgbClr val="000066"/>
                </a:solidFill>
              </a:rPr>
              <a:t>Public &amp; Private Services &amp; Resources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>
                <a:solidFill>
                  <a:srgbClr val="000066"/>
                </a:solidFill>
              </a:rPr>
              <a:t>Stabilize and Repair Essential Infrastructure</a:t>
            </a:r>
          </a:p>
          <a:p>
            <a:pPr marL="292100" indent="-292100">
              <a:buFont typeface="Arial" pitchFamily="34" charset="0"/>
              <a:buChar char="■"/>
            </a:pPr>
            <a:r>
              <a:rPr lang="en-US" sz="1600" dirty="0" smtClean="0">
                <a:solidFill>
                  <a:srgbClr val="000066"/>
                </a:solidFill>
              </a:rPr>
              <a:t>Fatality Management Services</a:t>
            </a:r>
            <a:endParaRPr lang="en-US" sz="16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15913" y="0"/>
            <a:ext cx="8294687" cy="914400"/>
          </a:xfrm>
        </p:spPr>
        <p:txBody>
          <a:bodyPr/>
          <a:lstStyle/>
          <a:p>
            <a:r>
              <a:rPr lang="en-US" dirty="0" smtClean="0"/>
              <a:t>Potential Solutions/Courses of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17" y="2222931"/>
            <a:ext cx="8734097" cy="378897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New partners</a:t>
            </a:r>
          </a:p>
          <a:p>
            <a:pPr>
              <a:defRPr/>
            </a:pP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New concepts of operation</a:t>
            </a:r>
          </a:p>
          <a:p>
            <a:pPr>
              <a:defRPr/>
            </a:pP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Authorities:  More effective use of existing 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authorities, 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or identification of 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new requirements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Necessary waivers and/or declarations</a:t>
            </a:r>
          </a:p>
          <a:p>
            <a:pPr>
              <a:defRPr/>
            </a:pP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New 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or enhanced pre-scripted mission assignments</a:t>
            </a:r>
          </a:p>
          <a:p>
            <a:pPr>
              <a:defRPr/>
            </a:pP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Pre-incident preparedness programs</a:t>
            </a:r>
          </a:p>
          <a:p>
            <a:pPr>
              <a:defRPr/>
            </a:pP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Implications for academic, R&amp;D, and other 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communities</a:t>
            </a:r>
          </a:p>
          <a:p>
            <a:pPr>
              <a:defRPr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Implications for physical, programmatic and effective communications accessibility 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700" name="TextBox 3"/>
          <p:cNvSpPr txBox="1">
            <a:spLocks noChangeArrowheads="1"/>
          </p:cNvSpPr>
          <p:nvPr/>
        </p:nvSpPr>
        <p:spPr bwMode="auto">
          <a:xfrm>
            <a:off x="381000" y="914400"/>
            <a:ext cx="8382000" cy="1154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300" dirty="0"/>
              <a:t>New ways of thinking and/or conducting business will need to be explored in order to </a:t>
            </a:r>
            <a:r>
              <a:rPr lang="en-US" sz="2300" dirty="0" smtClean="0"/>
              <a:t>recover from catastrophic disaster events.  </a:t>
            </a:r>
            <a:r>
              <a:rPr lang="en-US" sz="2300" dirty="0"/>
              <a:t>Working groups will examine: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b="0" dirty="0" smtClean="0">
                <a:solidFill>
                  <a:srgbClr val="000063"/>
                </a:solidFill>
              </a:rPr>
              <a:t>Planning Timeline</a:t>
            </a:r>
          </a:p>
        </p:txBody>
      </p:sp>
      <p:grpSp>
        <p:nvGrpSpPr>
          <p:cNvPr id="30723" name="Group 5" descr="A planning timeline establishing long and short term goals by month for one year."/>
          <p:cNvGrpSpPr>
            <a:grpSpLocks/>
          </p:cNvGrpSpPr>
          <p:nvPr/>
        </p:nvGrpSpPr>
        <p:grpSpPr bwMode="auto">
          <a:xfrm>
            <a:off x="-228600" y="-1143000"/>
            <a:ext cx="9525000" cy="7260021"/>
            <a:chOff x="-1588" y="0"/>
            <a:chExt cx="9145588" cy="6858000"/>
          </a:xfrm>
        </p:grpSpPr>
        <p:sp>
          <p:nvSpPr>
            <p:cNvPr id="7" name="Rektangel 72"/>
            <p:cNvSpPr/>
            <p:nvPr/>
          </p:nvSpPr>
          <p:spPr>
            <a:xfrm rot="10800000" flipV="1">
              <a:off x="-1588" y="0"/>
              <a:ext cx="9144064" cy="6858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800" b="0" kern="0">
                <a:solidFill>
                  <a:sysClr val="window" lastClr="FFFFFF"/>
                </a:solidFill>
                <a:latin typeface="Calibri"/>
                <a:ea typeface="+mn-ea"/>
                <a:cs typeface="Arial" charset="0"/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52965" y="1970314"/>
              <a:ext cx="8744706" cy="4445454"/>
            </a:xfrm>
            <a:prstGeom prst="homePlate">
              <a:avLst>
                <a:gd name="adj" fmla="val 27124"/>
              </a:avLst>
            </a:prstGeom>
            <a:solidFill>
              <a:schemeClr val="bg1"/>
            </a:solidFill>
            <a:ln w="3175" cap="flat" cmpd="sng" algn="ctr">
              <a:solidFill>
                <a:schemeClr val="bg1">
                  <a:lumMod val="75000"/>
                  <a:alpha val="71000"/>
                </a:schemeClr>
              </a:solidFill>
              <a:prstDash val="solid"/>
            </a:ln>
            <a:effectLst>
              <a:outerShdw blurRad="177800" dist="38100" dir="5400000" sx="101000" sy="101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800" b="0" dirty="0">
                <a:solidFill>
                  <a:prstClr val="black"/>
                </a:solidFill>
                <a:latin typeface="Calibri"/>
                <a:ea typeface="+mn-ea"/>
                <a:cs typeface="Arial" charset="0"/>
              </a:endParaRPr>
            </a:p>
          </p:txBody>
        </p:sp>
        <p:grpSp>
          <p:nvGrpSpPr>
            <p:cNvPr id="3" name="Gruppe 28"/>
            <p:cNvGrpSpPr/>
            <p:nvPr/>
          </p:nvGrpSpPr>
          <p:grpSpPr>
            <a:xfrm>
              <a:off x="2" y="1960628"/>
              <a:ext cx="4749425" cy="3168588"/>
              <a:chOff x="979255" y="2130354"/>
              <a:chExt cx="1952085" cy="2547813"/>
            </a:xfrm>
            <a:solidFill>
              <a:schemeClr val="bg1"/>
            </a:solidFill>
          </p:grpSpPr>
          <p:cxnSp>
            <p:nvCxnSpPr>
              <p:cNvPr id="44" name="Lige forbindelse 15"/>
              <p:cNvCxnSpPr/>
              <p:nvPr/>
            </p:nvCxnSpPr>
            <p:spPr>
              <a:xfrm rot="5400000">
                <a:off x="288644" y="3423806"/>
                <a:ext cx="2489146" cy="19575"/>
              </a:xfrm>
              <a:prstGeom prst="line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Lige forbindelse 17"/>
              <p:cNvCxnSpPr/>
              <p:nvPr/>
            </p:nvCxnSpPr>
            <p:spPr>
              <a:xfrm rot="5400000">
                <a:off x="-226975" y="3336584"/>
                <a:ext cx="2422187" cy="9728"/>
              </a:xfrm>
              <a:prstGeom prst="line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Lige forbindelse 18"/>
              <p:cNvCxnSpPr/>
              <p:nvPr/>
            </p:nvCxnSpPr>
            <p:spPr>
              <a:xfrm rot="5400000">
                <a:off x="1263416" y="3425806"/>
                <a:ext cx="2485318" cy="11745"/>
              </a:xfrm>
              <a:prstGeom prst="line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Lige forbindelse 19"/>
              <p:cNvCxnSpPr/>
              <p:nvPr/>
            </p:nvCxnSpPr>
            <p:spPr>
              <a:xfrm rot="5400000">
                <a:off x="770180" y="3431635"/>
                <a:ext cx="2489144" cy="3915"/>
              </a:xfrm>
              <a:prstGeom prst="line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Lige forbindelse 20"/>
              <p:cNvCxnSpPr/>
              <p:nvPr/>
            </p:nvCxnSpPr>
            <p:spPr>
              <a:xfrm rot="5400000">
                <a:off x="1678749" y="3425577"/>
                <a:ext cx="2492941" cy="12240"/>
              </a:xfrm>
              <a:prstGeom prst="line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kstboks 48"/>
            <p:cNvSpPr txBox="1"/>
            <p:nvPr/>
          </p:nvSpPr>
          <p:spPr>
            <a:xfrm>
              <a:off x="4764788" y="2060121"/>
              <a:ext cx="486240" cy="3088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70C0"/>
                  </a:solidFill>
                  <a:latin typeface="Calibri"/>
                  <a:ea typeface="+mn-ea"/>
                  <a:cs typeface="Arial" charset="0"/>
                </a:rPr>
                <a:t>Mar</a:t>
              </a:r>
            </a:p>
          </p:txBody>
        </p:sp>
        <p:sp>
          <p:nvSpPr>
            <p:cNvPr id="11" name="Tekstboks 52"/>
            <p:cNvSpPr txBox="1"/>
            <p:nvPr/>
          </p:nvSpPr>
          <p:spPr>
            <a:xfrm>
              <a:off x="286499" y="2047875"/>
              <a:ext cx="474046" cy="30752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70C0"/>
                  </a:solidFill>
                  <a:latin typeface="Calibri"/>
                  <a:ea typeface="+mn-ea"/>
                  <a:cs typeface="Arial" charset="0"/>
                </a:rPr>
                <a:t>Nov	</a:t>
              </a:r>
            </a:p>
          </p:txBody>
        </p:sp>
        <p:sp>
          <p:nvSpPr>
            <p:cNvPr id="12" name="Pentagon 11"/>
            <p:cNvSpPr/>
            <p:nvPr/>
          </p:nvSpPr>
          <p:spPr>
            <a:xfrm>
              <a:off x="2653681" y="5287736"/>
              <a:ext cx="2787881" cy="794657"/>
            </a:xfrm>
            <a:prstGeom prst="homePlate">
              <a:avLst>
                <a:gd name="adj" fmla="val 35141"/>
              </a:avLst>
            </a:prstGeom>
            <a:gradFill rotWithShape="1">
              <a:gsLst>
                <a:gs pos="0">
                  <a:srgbClr val="E6E6E6"/>
                </a:gs>
                <a:gs pos="100000">
                  <a:sysClr val="window" lastClr="FFFFFF"/>
                </a:gs>
              </a:gsLst>
              <a:lin ang="16200000"/>
            </a:gradFill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50800" lv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2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Key Deliverable:</a:t>
              </a:r>
            </a:p>
            <a:p>
              <a:pPr lvl="1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da-DK" sz="12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 COA Development (by objective)</a:t>
              </a:r>
            </a:p>
            <a:p>
              <a:pPr lvl="2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da-DK" sz="1200" b="0" dirty="0" smtClean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Tasks </a:t>
              </a:r>
              <a:r>
                <a:rPr lang="da-DK" sz="12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by phase</a:t>
              </a:r>
            </a:p>
          </p:txBody>
        </p:sp>
        <p:cxnSp>
          <p:nvCxnSpPr>
            <p:cNvPr id="13" name="Lige forbindelse 18"/>
            <p:cNvCxnSpPr/>
            <p:nvPr/>
          </p:nvCxnSpPr>
          <p:spPr>
            <a:xfrm rot="5400000">
              <a:off x="4194030" y="3559870"/>
              <a:ext cx="3095625" cy="33534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Lige forbindelse 18"/>
            <p:cNvCxnSpPr/>
            <p:nvPr/>
          </p:nvCxnSpPr>
          <p:spPr>
            <a:xfrm rot="5400000">
              <a:off x="5039751" y="3570132"/>
              <a:ext cx="3091543" cy="19815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kstboks 52"/>
            <p:cNvSpPr txBox="1"/>
            <p:nvPr/>
          </p:nvSpPr>
          <p:spPr>
            <a:xfrm>
              <a:off x="1358056" y="2065564"/>
              <a:ext cx="550260" cy="30752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70C0"/>
                  </a:solidFill>
                  <a:latin typeface="Calibri"/>
                  <a:ea typeface="+mn-ea"/>
                  <a:cs typeface="Arial" charset="0"/>
                </a:rPr>
                <a:t>Dec	</a:t>
              </a:r>
            </a:p>
          </p:txBody>
        </p:sp>
        <p:sp>
          <p:nvSpPr>
            <p:cNvPr id="16" name="Tekstboks 52"/>
            <p:cNvSpPr txBox="1"/>
            <p:nvPr/>
          </p:nvSpPr>
          <p:spPr>
            <a:xfrm>
              <a:off x="2530216" y="2054679"/>
              <a:ext cx="477094" cy="30752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70C0"/>
                  </a:solidFill>
                  <a:latin typeface="Calibri"/>
                  <a:ea typeface="+mn-ea"/>
                  <a:cs typeface="Arial" charset="0"/>
                </a:rPr>
                <a:t>Jan	</a:t>
              </a:r>
            </a:p>
          </p:txBody>
        </p:sp>
        <p:sp>
          <p:nvSpPr>
            <p:cNvPr id="17" name="Tekstboks 52"/>
            <p:cNvSpPr txBox="1"/>
            <p:nvPr/>
          </p:nvSpPr>
          <p:spPr>
            <a:xfrm>
              <a:off x="3748103" y="2043793"/>
              <a:ext cx="448134" cy="30752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70C0"/>
                  </a:solidFill>
                  <a:latin typeface="Calibri"/>
                  <a:ea typeface="+mn-ea"/>
                  <a:cs typeface="Arial" charset="0"/>
                </a:rPr>
                <a:t>Feb</a:t>
              </a:r>
            </a:p>
          </p:txBody>
        </p:sp>
        <p:sp>
          <p:nvSpPr>
            <p:cNvPr id="18" name="Tekstboks 52"/>
            <p:cNvSpPr txBox="1"/>
            <p:nvPr/>
          </p:nvSpPr>
          <p:spPr>
            <a:xfrm>
              <a:off x="5752512" y="2043793"/>
              <a:ext cx="477094" cy="30752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70C0"/>
                  </a:solidFill>
                  <a:latin typeface="Calibri"/>
                  <a:ea typeface="+mn-ea"/>
                  <a:cs typeface="Arial" charset="0"/>
                </a:rPr>
                <a:t>Apr	</a:t>
              </a:r>
            </a:p>
          </p:txBody>
        </p:sp>
        <p:sp>
          <p:nvSpPr>
            <p:cNvPr id="19" name="Tekstboks 52"/>
            <p:cNvSpPr txBox="1"/>
            <p:nvPr/>
          </p:nvSpPr>
          <p:spPr>
            <a:xfrm>
              <a:off x="6584760" y="2069647"/>
              <a:ext cx="504531" cy="3088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70C0"/>
                  </a:solidFill>
                  <a:latin typeface="Calibri"/>
                  <a:ea typeface="+mn-ea"/>
                  <a:cs typeface="Arial" charset="0"/>
                </a:rPr>
                <a:t>May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59062" y="2374447"/>
              <a:ext cx="7508528" cy="163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Pentagon 21"/>
            <p:cNvSpPr/>
            <p:nvPr/>
          </p:nvSpPr>
          <p:spPr>
            <a:xfrm>
              <a:off x="545910" y="2511188"/>
              <a:ext cx="4094329" cy="1300648"/>
            </a:xfrm>
            <a:prstGeom prst="homePlate">
              <a:avLst>
                <a:gd name="adj" fmla="val 35141"/>
              </a:avLst>
            </a:prstGeom>
            <a:gradFill rotWithShape="1">
              <a:gsLst>
                <a:gs pos="0">
                  <a:srgbClr val="E6E6E6"/>
                </a:gs>
                <a:gs pos="100000">
                  <a:sysClr val="window" lastClr="FFFFFF"/>
                </a:gs>
              </a:gsLst>
              <a:lin ang="16200000"/>
            </a:gradFill>
            <a:ln w="9525">
              <a:gradFill flip="none" rotWithShape="1">
                <a:gsLst>
                  <a:gs pos="0">
                    <a:srgbClr val="00B0F0"/>
                  </a:gs>
                  <a:gs pos="50000">
                    <a:srgbClr val="0070C0"/>
                  </a:gs>
                </a:gsLst>
                <a:lin ang="2700000" scaled="1"/>
                <a:tileRect/>
              </a:gra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2060"/>
                  </a:solidFill>
                  <a:latin typeface="Calibri"/>
                  <a:ea typeface="+mn-ea"/>
                  <a:cs typeface="Arial" charset="0"/>
                </a:rPr>
                <a:t>Short Term Goals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400" b="0" dirty="0">
                <a:solidFill>
                  <a:srgbClr val="002060"/>
                </a:solidFill>
                <a:latin typeface="Calibri"/>
                <a:ea typeface="+mn-ea"/>
                <a:cs typeface="Arial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200" b="0" dirty="0">
                  <a:solidFill>
                    <a:srgbClr val="002060"/>
                  </a:solidFill>
                  <a:latin typeface="Calibri"/>
                  <a:ea typeface="+mn-ea"/>
                  <a:cs typeface="Arial" charset="0"/>
                </a:rPr>
                <a:t>Standup Course of Action (COA) Workgroups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2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November 9 and 10 COA Kick-off with 13 COA </a:t>
              </a:r>
              <a:r>
                <a:rPr lang="da-DK" sz="1200" b="0" dirty="0" smtClean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 development </a:t>
              </a:r>
              <a:r>
                <a:rPr lang="da-DK" sz="12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workgroups to identify and close deltas.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200" b="0" dirty="0">
                <a:solidFill>
                  <a:prstClr val="black"/>
                </a:solidFill>
                <a:latin typeface="Calibri"/>
                <a:ea typeface="+mn-ea"/>
                <a:cs typeface="Arial" charset="0"/>
              </a:endParaRPr>
            </a:p>
          </p:txBody>
        </p:sp>
        <p:grpSp>
          <p:nvGrpSpPr>
            <p:cNvPr id="4" name="Gruppe 78"/>
            <p:cNvGrpSpPr/>
            <p:nvPr/>
          </p:nvGrpSpPr>
          <p:grpSpPr>
            <a:xfrm>
              <a:off x="5379051" y="5513342"/>
              <a:ext cx="369252" cy="369252"/>
              <a:chOff x="308928" y="5343208"/>
              <a:chExt cx="369252" cy="36925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2" name="Ellipse 80"/>
              <p:cNvSpPr/>
              <p:nvPr/>
            </p:nvSpPr>
            <p:spPr bwMode="auto">
              <a:xfrm>
                <a:off x="308928" y="5343208"/>
                <a:ext cx="369252" cy="369252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sz="1800" b="0" kern="0" dirty="0">
                  <a:solidFill>
                    <a:sysClr val="window" lastClr="FFFFFF"/>
                  </a:solidFill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43" name="Ellipse 45"/>
              <p:cNvSpPr/>
              <p:nvPr/>
            </p:nvSpPr>
            <p:spPr bwMode="auto">
              <a:xfrm>
                <a:off x="360438" y="5357098"/>
                <a:ext cx="263917" cy="197359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lumMod val="40000"/>
                      <a:lumOff val="60000"/>
                      <a:alpha val="0"/>
                    </a:srgbClr>
                  </a:gs>
                  <a:gs pos="100000">
                    <a:srgbClr val="FFFCF9">
                      <a:alpha val="77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sz="1800" b="0" kern="0" dirty="0">
                  <a:solidFill>
                    <a:sysClr val="window" lastClr="FFFFFF"/>
                  </a:solidFill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5333338" y="5550354"/>
              <a:ext cx="586842" cy="307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3/31</a:t>
              </a:r>
            </a:p>
          </p:txBody>
        </p:sp>
        <p:sp>
          <p:nvSpPr>
            <p:cNvPr id="25" name="Pentagon 24"/>
            <p:cNvSpPr/>
            <p:nvPr/>
          </p:nvSpPr>
          <p:spPr>
            <a:xfrm>
              <a:off x="6749381" y="2381250"/>
              <a:ext cx="1784913" cy="4019550"/>
            </a:xfrm>
            <a:prstGeom prst="homePlate">
              <a:avLst>
                <a:gd name="adj" fmla="val 35141"/>
              </a:avLst>
            </a:prstGeom>
            <a:gradFill rotWithShape="1">
              <a:gsLst>
                <a:gs pos="0">
                  <a:srgbClr val="E6E6E6"/>
                </a:gs>
                <a:gs pos="100000">
                  <a:sysClr val="window" lastClr="FFFFFF"/>
                </a:gs>
              </a:gsLst>
              <a:lin ang="16200000"/>
            </a:gradFill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050" b="0" dirty="0">
                <a:solidFill>
                  <a:srgbClr val="002060"/>
                </a:solidFill>
                <a:latin typeface="Calibri"/>
                <a:ea typeface="+mn-ea"/>
                <a:cs typeface="Arial" charset="0"/>
              </a:endParaRPr>
            </a:p>
          </p:txBody>
        </p:sp>
        <p:sp>
          <p:nvSpPr>
            <p:cNvPr id="26" name="Pentagon 25"/>
            <p:cNvSpPr/>
            <p:nvPr/>
          </p:nvSpPr>
          <p:spPr>
            <a:xfrm>
              <a:off x="5644288" y="4114800"/>
              <a:ext cx="1170635" cy="1103540"/>
            </a:xfrm>
            <a:prstGeom prst="homePlate">
              <a:avLst>
                <a:gd name="adj" fmla="val 35141"/>
              </a:avLst>
            </a:prstGeom>
            <a:gradFill rotWithShape="1">
              <a:gsLst>
                <a:gs pos="0">
                  <a:srgbClr val="E6E6E6"/>
                </a:gs>
                <a:gs pos="100000">
                  <a:sysClr val="window" lastClr="FFFFFF"/>
                </a:gs>
              </a:gsLst>
              <a:lin ang="16200000"/>
            </a:gradFill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200" b="0" dirty="0">
                  <a:solidFill>
                    <a:srgbClr val="002060"/>
                  </a:solidFill>
                  <a:latin typeface="Calibri"/>
                  <a:ea typeface="+mn-ea"/>
                  <a:cs typeface="Arial" charset="0"/>
                </a:rPr>
                <a:t>Pilot  </a:t>
              </a:r>
              <a:r>
                <a:rPr lang="da-DK" sz="1200" b="0" dirty="0" smtClean="0">
                  <a:solidFill>
                    <a:srgbClr val="002060"/>
                  </a:solidFill>
                  <a:latin typeface="Calibri"/>
                  <a:ea typeface="+mn-ea"/>
                  <a:cs typeface="Arial" charset="0"/>
                </a:rPr>
                <a:t>”MoM” </a:t>
              </a:r>
              <a:r>
                <a:rPr lang="da-DK" sz="1200" b="0" dirty="0">
                  <a:solidFill>
                    <a:srgbClr val="002060"/>
                  </a:solidFill>
                  <a:latin typeface="Calibri"/>
                  <a:ea typeface="+mn-ea"/>
                  <a:cs typeface="Arial" charset="0"/>
                </a:rPr>
                <a:t>draft products in NLE 2011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46612" y="2822121"/>
              <a:ext cx="1214839" cy="271734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2060"/>
                  </a:solidFill>
                  <a:latin typeface="Calibri"/>
                  <a:ea typeface="+mn-ea"/>
                  <a:cs typeface="Arial" charset="0"/>
                </a:rPr>
                <a:t>Long Term Goals: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050" b="0" dirty="0">
                <a:solidFill>
                  <a:srgbClr val="002060"/>
                </a:solidFill>
                <a:latin typeface="Calibri"/>
                <a:ea typeface="+mn-ea"/>
                <a:cs typeface="Arial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200" b="0" dirty="0">
                  <a:solidFill>
                    <a:srgbClr val="002060"/>
                  </a:solidFill>
                  <a:latin typeface="Calibri"/>
                  <a:ea typeface="+mn-ea"/>
                  <a:cs typeface="Arial" charset="0"/>
                </a:rPr>
                <a:t>COA Refinement based on NLE 2011 outcomes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200" b="0" dirty="0">
                <a:solidFill>
                  <a:srgbClr val="002060"/>
                </a:solidFill>
                <a:latin typeface="Calibri"/>
                <a:ea typeface="+mn-ea"/>
                <a:cs typeface="Arial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200" b="0" dirty="0">
                  <a:solidFill>
                    <a:srgbClr val="002060"/>
                  </a:solidFill>
                  <a:latin typeface="Calibri"/>
                  <a:ea typeface="+mn-ea"/>
                  <a:cs typeface="Arial" charset="0"/>
                </a:rPr>
                <a:t>National Public Service Campaign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200" b="0" dirty="0">
                <a:solidFill>
                  <a:srgbClr val="002060"/>
                </a:solidFill>
                <a:latin typeface="Calibri"/>
                <a:ea typeface="+mn-ea"/>
                <a:cs typeface="Arial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200" b="0" dirty="0">
                  <a:solidFill>
                    <a:srgbClr val="002060"/>
                  </a:solidFill>
                  <a:latin typeface="Calibri"/>
                  <a:ea typeface="+mn-ea"/>
                  <a:cs typeface="Arial" charset="0"/>
                </a:rPr>
                <a:t>Integration of framework into 64 UASI Regions</a:t>
              </a:r>
            </a:p>
          </p:txBody>
        </p:sp>
        <p:grpSp>
          <p:nvGrpSpPr>
            <p:cNvPr id="5" name="Gruppe 78"/>
            <p:cNvGrpSpPr/>
            <p:nvPr/>
          </p:nvGrpSpPr>
          <p:grpSpPr>
            <a:xfrm>
              <a:off x="6624926" y="4527991"/>
              <a:ext cx="369252" cy="369252"/>
              <a:chOff x="308928" y="5343208"/>
              <a:chExt cx="369252" cy="36925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0" name="Ellipse 80"/>
              <p:cNvSpPr/>
              <p:nvPr/>
            </p:nvSpPr>
            <p:spPr bwMode="auto">
              <a:xfrm>
                <a:off x="308928" y="5343208"/>
                <a:ext cx="369252" cy="369252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sz="1800" b="0" kern="0" dirty="0">
                  <a:solidFill>
                    <a:sysClr val="window" lastClr="FFFFFF"/>
                  </a:solidFill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41" name="Ellipse 45"/>
              <p:cNvSpPr/>
              <p:nvPr/>
            </p:nvSpPr>
            <p:spPr bwMode="auto">
              <a:xfrm>
                <a:off x="360438" y="5357098"/>
                <a:ext cx="263917" cy="197359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lumMod val="40000"/>
                      <a:lumOff val="60000"/>
                      <a:alpha val="0"/>
                    </a:srgbClr>
                  </a:gs>
                  <a:gs pos="100000">
                    <a:srgbClr val="FFFCF9">
                      <a:alpha val="77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sz="1800" b="0" kern="0" dirty="0">
                  <a:solidFill>
                    <a:sysClr val="window" lastClr="FFFFFF"/>
                  </a:solidFill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569517" y="4512129"/>
              <a:ext cx="599036" cy="4476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NLE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2011</a:t>
              </a:r>
            </a:p>
          </p:txBody>
        </p:sp>
        <p:sp>
          <p:nvSpPr>
            <p:cNvPr id="30" name="Pentagon 29"/>
            <p:cNvSpPr/>
            <p:nvPr/>
          </p:nvSpPr>
          <p:spPr>
            <a:xfrm>
              <a:off x="538002" y="4554311"/>
              <a:ext cx="4155145" cy="613682"/>
            </a:xfrm>
            <a:prstGeom prst="homePlate">
              <a:avLst>
                <a:gd name="adj" fmla="val 35141"/>
              </a:avLst>
            </a:prstGeom>
            <a:gradFill rotWithShape="1">
              <a:gsLst>
                <a:gs pos="0">
                  <a:srgbClr val="E6E6E6"/>
                </a:gs>
                <a:gs pos="100000">
                  <a:sysClr val="window" lastClr="FFFFFF"/>
                </a:gs>
              </a:gsLst>
              <a:lin ang="16200000"/>
            </a:gradFill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2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Key Deliverable:</a:t>
              </a:r>
            </a:p>
            <a:p>
              <a:pPr lvl="1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da-DK" sz="12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 Information and Analysis (staff estimates)</a:t>
              </a:r>
            </a:p>
          </p:txBody>
        </p:sp>
        <p:grpSp>
          <p:nvGrpSpPr>
            <p:cNvPr id="6" name="Gruppe 78"/>
            <p:cNvGrpSpPr/>
            <p:nvPr/>
          </p:nvGrpSpPr>
          <p:grpSpPr>
            <a:xfrm>
              <a:off x="4508806" y="4724466"/>
              <a:ext cx="369252" cy="369252"/>
              <a:chOff x="308928" y="5343208"/>
              <a:chExt cx="369252" cy="36925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8" name="Ellipse 45"/>
              <p:cNvSpPr/>
              <p:nvPr/>
            </p:nvSpPr>
            <p:spPr bwMode="auto">
              <a:xfrm>
                <a:off x="360438" y="5357098"/>
                <a:ext cx="263917" cy="197359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lumMod val="40000"/>
                      <a:lumOff val="60000"/>
                      <a:alpha val="0"/>
                    </a:srgbClr>
                  </a:gs>
                  <a:gs pos="100000">
                    <a:srgbClr val="FFFCF9">
                      <a:alpha val="77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sz="1800" b="0" kern="0" dirty="0">
                  <a:solidFill>
                    <a:sysClr val="window" lastClr="FFFFFF"/>
                  </a:solidFill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39" name="Ellipse 80"/>
              <p:cNvSpPr/>
              <p:nvPr/>
            </p:nvSpPr>
            <p:spPr bwMode="auto">
              <a:xfrm>
                <a:off x="308928" y="5343208"/>
                <a:ext cx="369252" cy="369252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sz="1800" b="0" kern="0" dirty="0">
                  <a:solidFill>
                    <a:sysClr val="window" lastClr="FFFFFF"/>
                  </a:solidFill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4446216" y="4742090"/>
              <a:ext cx="586842" cy="307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2/15</a:t>
              </a:r>
            </a:p>
          </p:txBody>
        </p:sp>
        <p:sp>
          <p:nvSpPr>
            <p:cNvPr id="33" name="Pentagon 32"/>
            <p:cNvSpPr/>
            <p:nvPr/>
          </p:nvSpPr>
          <p:spPr>
            <a:xfrm>
              <a:off x="513613" y="3882118"/>
              <a:ext cx="2626309" cy="610960"/>
            </a:xfrm>
            <a:prstGeom prst="homePlate">
              <a:avLst>
                <a:gd name="adj" fmla="val 35141"/>
              </a:avLst>
            </a:prstGeom>
            <a:gradFill rotWithShape="1">
              <a:gsLst>
                <a:gs pos="0">
                  <a:srgbClr val="E6E6E6"/>
                </a:gs>
                <a:gs pos="100000">
                  <a:sysClr val="window" lastClr="FFFFFF"/>
                </a:gs>
              </a:gsLst>
              <a:lin ang="16200000"/>
            </a:gradFill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2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Key Deliverable:</a:t>
              </a:r>
            </a:p>
            <a:p>
              <a:pPr lvl="1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da-DK" sz="12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 Identify focus area for NLE 2011 validation</a:t>
              </a:r>
            </a:p>
          </p:txBody>
        </p:sp>
        <p:grpSp>
          <p:nvGrpSpPr>
            <p:cNvPr id="9" name="Gruppe 78"/>
            <p:cNvGrpSpPr/>
            <p:nvPr/>
          </p:nvGrpSpPr>
          <p:grpSpPr>
            <a:xfrm>
              <a:off x="3085795" y="4006533"/>
              <a:ext cx="369252" cy="369252"/>
              <a:chOff x="308928" y="5343208"/>
              <a:chExt cx="369252" cy="36925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6" name="Ellipse 45"/>
              <p:cNvSpPr/>
              <p:nvPr/>
            </p:nvSpPr>
            <p:spPr bwMode="auto">
              <a:xfrm>
                <a:off x="360438" y="5357098"/>
                <a:ext cx="263917" cy="197359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lumMod val="40000"/>
                      <a:lumOff val="60000"/>
                      <a:alpha val="0"/>
                    </a:srgbClr>
                  </a:gs>
                  <a:gs pos="100000">
                    <a:srgbClr val="FFFCF9">
                      <a:alpha val="77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sz="1800" b="0" kern="0" dirty="0">
                  <a:solidFill>
                    <a:sysClr val="window" lastClr="FFFFFF"/>
                  </a:solidFill>
                  <a:latin typeface="Calibri"/>
                  <a:ea typeface="+mn-ea"/>
                  <a:cs typeface="Arial" charset="0"/>
                </a:endParaRPr>
              </a:p>
            </p:txBody>
          </p:sp>
          <p:sp>
            <p:nvSpPr>
              <p:cNvPr id="37" name="Ellipse 80"/>
              <p:cNvSpPr/>
              <p:nvPr/>
            </p:nvSpPr>
            <p:spPr bwMode="auto">
              <a:xfrm>
                <a:off x="308928" y="5343208"/>
                <a:ext cx="369252" cy="369252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sz="1800" b="0" kern="0" dirty="0">
                  <a:solidFill>
                    <a:sysClr val="window" lastClr="FFFFFF"/>
                  </a:solidFill>
                  <a:latin typeface="Calibri"/>
                  <a:ea typeface="+mn-ea"/>
                  <a:cs typeface="Arial" charset="0"/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022553" y="4034518"/>
              <a:ext cx="585318" cy="307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prstClr val="black"/>
                  </a:solidFill>
                  <a:latin typeface="Calibri"/>
                  <a:ea typeface="+mn-ea"/>
                  <a:cs typeface="Arial" charset="0"/>
                </a:rPr>
                <a:t>1/15</a:t>
              </a:r>
            </a:p>
          </p:txBody>
        </p:sp>
        <p:sp>
          <p:nvSpPr>
            <p:cNvPr id="20" name="Tekstboks 52"/>
            <p:cNvSpPr txBox="1"/>
            <p:nvPr/>
          </p:nvSpPr>
          <p:spPr>
            <a:xfrm>
              <a:off x="8360528" y="3962400"/>
              <a:ext cx="783472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b="0" dirty="0">
                  <a:solidFill>
                    <a:srgbClr val="0070C0"/>
                  </a:solidFill>
                  <a:latin typeface="Calibri"/>
                  <a:ea typeface="+mn-ea"/>
                  <a:cs typeface="Arial" charset="0"/>
                </a:rPr>
                <a:t>2014	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6934200" y="3657600"/>
            <a:ext cx="152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934200" y="2667000"/>
            <a:ext cx="152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934200" y="1752600"/>
            <a:ext cx="152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905000" y="4876800"/>
            <a:ext cx="152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905000" y="1752600"/>
            <a:ext cx="152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905000" y="2438400"/>
            <a:ext cx="152400" cy="182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905000" y="3276600"/>
            <a:ext cx="152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905000" y="4038600"/>
            <a:ext cx="152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5612" name="Form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947738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      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Short/Long-Term Goals</a:t>
            </a:r>
            <a:endParaRPr lang="fr-CA" sz="4000" dirty="0" smtClean="0">
              <a:solidFill>
                <a:schemeClr val="bg1"/>
              </a:solidFill>
            </a:endParaRPr>
          </a:p>
        </p:txBody>
      </p:sp>
      <p:grpSp>
        <p:nvGrpSpPr>
          <p:cNvPr id="15" name="Group 14" descr="short term goals&#10;Fully involve States, cities and the public in the “Maximum of Maximums” planning initiative&#10;Stand-up Stakeholder Engagement Working Groups&#10;Assess courses of action across the “Core Capabilities”&#10;Refine existing Pre-scripted Mission Assignments (PSMAs)&#10;Pilot “Maximum of Maximums” draft products through NLE 2011 (NMSZ)&#10;"/>
          <p:cNvGrpSpPr/>
          <p:nvPr/>
        </p:nvGrpSpPr>
        <p:grpSpPr>
          <a:xfrm>
            <a:off x="252249" y="1219200"/>
            <a:ext cx="3901110" cy="4729908"/>
            <a:chOff x="252249" y="1219200"/>
            <a:chExt cx="3901110" cy="4729908"/>
          </a:xfrm>
        </p:grpSpPr>
        <p:graphicFrame>
          <p:nvGraphicFramePr>
            <p:cNvPr id="20" name="Diagram 19"/>
            <p:cNvGraphicFramePr/>
            <p:nvPr/>
          </p:nvGraphicFramePr>
          <p:xfrm>
            <a:off x="252249" y="1686910"/>
            <a:ext cx="3901110" cy="426219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23" name="Curved Down Ribbon 22"/>
            <p:cNvSpPr/>
            <p:nvPr/>
          </p:nvSpPr>
          <p:spPr>
            <a:xfrm>
              <a:off x="609600" y="1219200"/>
              <a:ext cx="2743200" cy="533400"/>
            </a:xfrm>
            <a:prstGeom prst="ellipseRibbon">
              <a:avLst>
                <a:gd name="adj1" fmla="val 23102"/>
                <a:gd name="adj2" fmla="val 50000"/>
                <a:gd name="adj3" fmla="val 12500"/>
              </a:avLst>
            </a:prstGeom>
            <a:solidFill>
              <a:schemeClr val="accent1"/>
            </a:solidFill>
            <a:ln>
              <a:solidFill>
                <a:srgbClr val="0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rgbClr val="060000"/>
                  </a:solidFill>
                  <a:latin typeface="Cambria" pitchFamily="18" charset="0"/>
                </a:rPr>
                <a:t>Short-Term Goals</a:t>
              </a:r>
            </a:p>
          </p:txBody>
        </p:sp>
      </p:grpSp>
      <p:grpSp>
        <p:nvGrpSpPr>
          <p:cNvPr id="16" name="Group 15" descr="Long Term Goals&#10;Implement non-traditional (atypical) solutions to minimize response deltas &#10;Incorporate “Whole Community” framework  throughout the nation&#10;"/>
          <p:cNvGrpSpPr/>
          <p:nvPr/>
        </p:nvGrpSpPr>
        <p:grpSpPr>
          <a:xfrm>
            <a:off x="4979624" y="1219200"/>
            <a:ext cx="3935776" cy="4740924"/>
            <a:chOff x="4979624" y="1219200"/>
            <a:chExt cx="3935776" cy="4740924"/>
          </a:xfrm>
        </p:grpSpPr>
        <p:graphicFrame>
          <p:nvGraphicFramePr>
            <p:cNvPr id="19" name="Diagram 18"/>
            <p:cNvGraphicFramePr/>
            <p:nvPr/>
          </p:nvGraphicFramePr>
          <p:xfrm>
            <a:off x="4979624" y="1828799"/>
            <a:ext cx="3935776" cy="413132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24" name="Curved Down Ribbon 23"/>
            <p:cNvSpPr/>
            <p:nvPr/>
          </p:nvSpPr>
          <p:spPr>
            <a:xfrm>
              <a:off x="5638800" y="1219200"/>
              <a:ext cx="2819400" cy="533400"/>
            </a:xfrm>
            <a:prstGeom prst="ellipseRibbon">
              <a:avLst>
                <a:gd name="adj1" fmla="val 20294"/>
                <a:gd name="adj2" fmla="val 50000"/>
                <a:gd name="adj3" fmla="val 12500"/>
              </a:avLst>
            </a:prstGeom>
            <a:solidFill>
              <a:schemeClr val="accent1"/>
            </a:solidFill>
            <a:ln>
              <a:solidFill>
                <a:srgbClr val="0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rgbClr val="060000"/>
                  </a:solidFill>
                  <a:latin typeface="Cambria" pitchFamily="18" charset="0"/>
                </a:rPr>
                <a:t>Long-Term</a:t>
              </a:r>
            </a:p>
            <a:p>
              <a:pPr algn="ctr">
                <a:defRPr/>
              </a:pPr>
              <a:r>
                <a:rPr lang="en-US" sz="1400" dirty="0">
                  <a:solidFill>
                    <a:srgbClr val="060000"/>
                  </a:solidFill>
                  <a:latin typeface="Cambria" pitchFamily="18" charset="0"/>
                </a:rPr>
                <a:t>Goals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3" descr="FEMA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81534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S_Template_White">
  <a:themeElements>
    <a:clrScheme name="">
      <a:dk1>
        <a:srgbClr val="70BC1F"/>
      </a:dk1>
      <a:lt1>
        <a:srgbClr val="FFFFFF"/>
      </a:lt1>
      <a:dk2>
        <a:srgbClr val="000063"/>
      </a:dk2>
      <a:lt2>
        <a:srgbClr val="FF0000"/>
      </a:lt2>
      <a:accent1>
        <a:srgbClr val="FFDB00"/>
      </a:accent1>
      <a:accent2>
        <a:srgbClr val="0062C8"/>
      </a:accent2>
      <a:accent3>
        <a:srgbClr val="AAAAB7"/>
      </a:accent3>
      <a:accent4>
        <a:srgbClr val="DADADA"/>
      </a:accent4>
      <a:accent5>
        <a:srgbClr val="FFEAAA"/>
      </a:accent5>
      <a:accent6>
        <a:srgbClr val="0058B5"/>
      </a:accent6>
      <a:hlink>
        <a:srgbClr val="CC6600"/>
      </a:hlink>
      <a:folHlink>
        <a:srgbClr val="990099"/>
      </a:folHlink>
    </a:clrScheme>
    <a:fontScheme name="DHS_Template_Whi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folHlink"/>
            </a:gs>
            <a:gs pos="100000">
              <a:schemeClr val="folHlink">
                <a:gamma/>
                <a:shade val="46275"/>
                <a:invGamma/>
              </a:schemeClr>
            </a:gs>
          </a:gsLst>
          <a:lin ang="2700000" scaled="1"/>
        </a:gradFill>
        <a:ln w="4699" cap="flat" cmpd="sng" algn="in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folHlink"/>
            </a:gs>
            <a:gs pos="100000">
              <a:schemeClr val="folHlink">
                <a:gamma/>
                <a:shade val="46275"/>
                <a:invGamma/>
              </a:schemeClr>
            </a:gs>
          </a:gsLst>
          <a:lin ang="2700000" scaled="1"/>
        </a:gradFill>
        <a:ln w="4699" cap="flat" cmpd="sng" algn="in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-65" charset="-128"/>
          </a:defRPr>
        </a:defPPr>
      </a:lstStyle>
    </a:lnDef>
  </a:objectDefaults>
  <a:extraClrSchemeLst>
    <a:extraClrScheme>
      <a:clrScheme name="DHS_Template_White 1">
        <a:dk1>
          <a:srgbClr val="595959"/>
        </a:dk1>
        <a:lt1>
          <a:srgbClr val="F8D167"/>
        </a:lt1>
        <a:dk2>
          <a:srgbClr val="BF5FA7"/>
        </a:dk2>
        <a:lt2>
          <a:srgbClr val="92C9DD"/>
        </a:lt2>
        <a:accent1>
          <a:srgbClr val="9ED47C"/>
        </a:accent1>
        <a:accent2>
          <a:srgbClr val="F3728D"/>
        </a:accent2>
        <a:accent3>
          <a:srgbClr val="FBE5B8"/>
        </a:accent3>
        <a:accent4>
          <a:srgbClr val="4B4B4B"/>
        </a:accent4>
        <a:accent5>
          <a:srgbClr val="CCE6BF"/>
        </a:accent5>
        <a:accent6>
          <a:srgbClr val="DC677F"/>
        </a:accent6>
        <a:hlink>
          <a:srgbClr val="6E91BA"/>
        </a:hlink>
        <a:folHlink>
          <a:srgbClr val="BDB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6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rgbClr val="CCFF3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6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rgbClr val="CCFF3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02C3AEC9A4F64C9A693943DA529FA3" ma:contentTypeVersion="14" ma:contentTypeDescription="Create a new document." ma:contentTypeScope="" ma:versionID="3170bd233c5609aa2c721c43fb065001">
  <xsd:schema xmlns:xsd="http://www.w3.org/2001/XMLSchema" xmlns:p="http://schemas.microsoft.com/office/2006/metadata/properties" xmlns:ns2="ece3b8bb-3ba7-4e05-aa8b-0d2009ddb611" targetNamespace="http://schemas.microsoft.com/office/2006/metadata/properties" ma:root="true" ma:fieldsID="0c4afaa40167240c26cc530899cc3007" ns2:_="">
    <xsd:import namespace="ece3b8bb-3ba7-4e05-aa8b-0d2009ddb611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Estimate_x0020_1" minOccurs="0"/>
                <xsd:element ref="ns2:Est_x002e__x0020_Level_x0020_1" minOccurs="0"/>
                <xsd:element ref="ns2:Estimate_x0020_2" minOccurs="0"/>
                <xsd:element ref="ns2:Est_x002e__x0020_Level_x0020_2" minOccurs="0"/>
                <xsd:element ref="ns2:Remediated_x0020_by" minOccurs="0"/>
                <xsd:element ref="ns2:Actual_x0020_time_x0020_spent" minOccurs="0"/>
                <xsd:element ref="ns2:Completed_x0020_on" minOccurs="0"/>
                <xsd:element ref="ns2:Estimate_x0020_Notes" minOccurs="0"/>
                <xsd:element ref="ns2:Remediation_x0020_Notes" minOccurs="0"/>
                <xsd:element ref="ns2:_x0051_C1" minOccurs="0"/>
                <xsd:element ref="ns2:_x0051_C2" minOccurs="0"/>
                <xsd:element ref="ns2:QC_x0020_Completed_x0020_on" minOccurs="0"/>
                <xsd:element ref="ns2:QC_x0020_Not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ce3b8bb-3ba7-4e05-aa8b-0d2009ddb611" elementFormDefault="qualified">
    <xsd:import namespace="http://schemas.microsoft.com/office/2006/documentManagement/types"/>
    <xsd:element name="Status" ma:index="1" nillable="true" ma:displayName="Status" ma:default="Estimate" ma:format="Dropdown" ma:internalName="Status">
      <xsd:simpleType>
        <xsd:restriction base="dms:Choice">
          <xsd:enumeration value="Estimate"/>
          <xsd:enumeration value="Remediation"/>
          <xsd:enumeration value="QC"/>
          <xsd:enumeration value="Post"/>
        </xsd:restriction>
      </xsd:simpleType>
    </xsd:element>
    <xsd:element name="Estimate_x0020_1" ma:index="3" nillable="true" ma:displayName="Estimate 1" ma:list="UserInfo" ma:internalName="Estimate_x0020_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1" ma:index="4" nillable="true" ma:displayName="Est. Level 1" ma:default="1" ma:format="Dropdown" ma:internalName="Est_x002e__x0020_Level_x0020_1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Estimate_x0020_2" ma:index="5" nillable="true" ma:displayName="Estimate 2" ma:list="UserInfo" ma:internalName="Estimate_x0020_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2" ma:index="6" nillable="true" ma:displayName="Est. Level 2" ma:default="1" ma:format="Dropdown" ma:internalName="Est_x002e__x0020_Level_x0020_2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Remediated_x0020_by" ma:index="7" nillable="true" ma:displayName="Remediated by" ma:list="UserInfo" ma:internalName="Remediated_x0020_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ctual_x0020_time_x0020_spent" ma:index="8" nillable="true" ma:displayName="Actual time spent" ma:internalName="Actual_x0020_time_x0020_spent">
      <xsd:simpleType>
        <xsd:restriction base="dms:Text">
          <xsd:maxLength value="255"/>
        </xsd:restriction>
      </xsd:simpleType>
    </xsd:element>
    <xsd:element name="Completed_x0020_on" ma:index="9" nillable="true" ma:displayName="Completed on" ma:format="DateOnly" ma:internalName="Completed_x0020_on">
      <xsd:simpleType>
        <xsd:restriction base="dms:DateTime"/>
      </xsd:simpleType>
    </xsd:element>
    <xsd:element name="Estimate_x0020_Notes" ma:index="10" nillable="true" ma:displayName="Estimate Notes" ma:internalName="Estimate_x0020_Notes">
      <xsd:simpleType>
        <xsd:restriction base="dms:Note"/>
      </xsd:simpleType>
    </xsd:element>
    <xsd:element name="Remediation_x0020_Notes" ma:index="11" nillable="true" ma:displayName="Remediation Notes" ma:internalName="Remediation_x0020_Notes">
      <xsd:simpleType>
        <xsd:restriction base="dms:Note"/>
      </xsd:simpleType>
    </xsd:element>
    <xsd:element name="_x0051_C1" ma:index="12" nillable="true" ma:displayName="QC1" ma:list="UserInfo" ma:internalName="_x0051_C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0051_C2" ma:index="13" nillable="true" ma:displayName="QC2" ma:list="UserInfo" ma:internalName="_x0051_C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QC_x0020_Completed_x0020_on" ma:index="14" nillable="true" ma:displayName="QC Completed on" ma:format="DateOnly" ma:internalName="QC_x0020_Completed_x0020_on">
      <xsd:simpleType>
        <xsd:restriction base="dms:DateTime"/>
      </xsd:simpleType>
    </xsd:element>
    <xsd:element name="QC_x0020_Notes" ma:index="15" nillable="true" ma:displayName="QC Notes" ma:internalName="QC_x0020_Note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QC_x0020_Notes xmlns="ece3b8bb-3ba7-4e05-aa8b-0d2009ddb611" xsi:nil="true"/>
    <Estimate_x0020_Notes xmlns="ece3b8bb-3ba7-4e05-aa8b-0d2009ddb611" xsi:nil="true"/>
    <Estimate_x0020_1 xmlns="ece3b8bb-3ba7-4e05-aa8b-0d2009ddb611">
      <ns2:UserInfo xmlns:ns2="ece3b8bb-3ba7-4e05-aa8b-0d2009ddb611">
        <ns2:DisplayName>Kimball, Lisa</ns2:DisplayName>
        <ns2:AccountId>109</ns2:AccountId>
        <ns2:AccountType>User</ns2:AccountType>
      </ns2:UserInfo>
    </Estimate_x0020_1>
    <Completed_x0020_on xmlns="ece3b8bb-3ba7-4e05-aa8b-0d2009ddb611">2011-05-12T00:00:00</Completed_x0020_on>
    <Est_x002e__x0020_Level_x0020_2 xmlns="ece3b8bb-3ba7-4e05-aa8b-0d2009ddb611">1</Est_x002e__x0020_Level_x0020_2>
    <Remediated_x0020_by xmlns="ece3b8bb-3ba7-4e05-aa8b-0d2009ddb611">
      <ns2:UserInfo xmlns:ns2="ece3b8bb-3ba7-4e05-aa8b-0d2009ddb611">
        <ns2:DisplayName>Kimball, Lisa</ns2:DisplayName>
        <ns2:AccountId>109</ns2:AccountId>
        <ns2:AccountType>User</ns2:AccountType>
      </ns2:UserInfo>
    </Remediated_x0020_by>
    <Actual_x0020_time_x0020_spent xmlns="ece3b8bb-3ba7-4e05-aa8b-0d2009ddb611">1</Actual_x0020_time_x0020_spent>
    <Estimate_x0020_2 xmlns="ece3b8bb-3ba7-4e05-aa8b-0d2009ddb611">
      <UserInfo>
        <DisplayName/>
        <AccountId xsi:nil="true"/>
        <AccountType/>
      </UserInfo>
    </Estimate_x0020_2>
    <Remediation_x0020_Notes xmlns="ece3b8bb-3ba7-4e05-aa8b-0d2009ddb611" xsi:nil="true"/>
    <QC_x0020_Completed_x0020_on xmlns="ece3b8bb-3ba7-4e05-aa8b-0d2009ddb611">2011-05-18T00:00:00</QC_x0020_Completed_x0020_on>
    <Est_x002e__x0020_Level_x0020_1 xmlns="ece3b8bb-3ba7-4e05-aa8b-0d2009ddb611">2</Est_x002e__x0020_Level_x0020_1>
    <_x0051_C2 xmlns="ece3b8bb-3ba7-4e05-aa8b-0d2009ddb611">
      <UserInfo>
        <DisplayName/>
        <AccountId xsi:nil="true"/>
        <AccountType/>
      </UserInfo>
    </_x0051_C2>
    <_x0051_C1 xmlns="ece3b8bb-3ba7-4e05-aa8b-0d2009ddb611">
      <ns2:UserInfo xmlns:ns2="ece3b8bb-3ba7-4e05-aa8b-0d2009ddb611">
        <ns2:DisplayName>Kimball, Lisa</ns2:DisplayName>
        <ns2:AccountId>109</ns2:AccountId>
        <ns2:AccountType>User</ns2:AccountType>
      </ns2:UserInfo>
    </_x0051_C1>
    <Status xmlns="ece3b8bb-3ba7-4e05-aa8b-0d2009ddb611">Post</Status>
  </documentManagement>
</p:properties>
</file>

<file path=customXml/itemProps1.xml><?xml version="1.0" encoding="utf-8"?>
<ds:datastoreItem xmlns:ds="http://schemas.openxmlformats.org/officeDocument/2006/customXml" ds:itemID="{F256E2A2-28FF-40F4-ADB6-10F40FB105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e3b8bb-3ba7-4e05-aa8b-0d2009ddb61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6AD927B-2937-4CB9-9060-7EE4F82854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2E93FB-1C61-43F9-BEDF-212F25AD2925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ece3b8bb-3ba7-4e05-aa8b-0d2009ddb611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17697</TotalTime>
  <Words>708</Words>
  <Application>Microsoft Office PowerPoint</Application>
  <PresentationFormat>Letter Paper (8.5x11 in)</PresentationFormat>
  <Paragraphs>117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DHS_Template_White</vt:lpstr>
      <vt:lpstr>Default Design</vt:lpstr>
      <vt:lpstr>Planning for a “Whole Community” Response to a Catastrophic Event</vt:lpstr>
      <vt:lpstr>    Whole Community Principles</vt:lpstr>
      <vt:lpstr>   Catastrophic Preparedness &amp; Planning</vt:lpstr>
      <vt:lpstr>The Meta-Scenario</vt:lpstr>
      <vt:lpstr>Core Capabilities</vt:lpstr>
      <vt:lpstr>Potential Solutions/Courses of Action</vt:lpstr>
      <vt:lpstr>Planning Timeline</vt:lpstr>
      <vt:lpstr>                           Short/Long-Term Goals</vt:lpstr>
      <vt:lpstr>Slide 9</vt:lpstr>
    </vt:vector>
  </TitlesOfParts>
  <Company>FEMA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DOD Core Competencies</dc:title>
  <dc:subject>DOD Core Competencies</dc:subject>
  <dc:creator>PHREP</dc:creator>
  <cp:keywords>pre-scripted mission; core capabilities; critical infrastructure</cp:keywords>
  <cp:lastModifiedBy>kimballl</cp:lastModifiedBy>
  <cp:revision>756</cp:revision>
  <cp:lastPrinted>2002-02-25T16:50:36Z</cp:lastPrinted>
  <dcterms:created xsi:type="dcterms:W3CDTF">2003-10-28T16:04:33Z</dcterms:created>
  <dcterms:modified xsi:type="dcterms:W3CDTF">2011-05-18T12:56:10Z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0x0101008402C3AEC9A4F64C9A693943DA529FA3</vt:lpwstr>
  </property>
</Properties>
</file>