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Lst>
  <p:notesMasterIdLst>
    <p:notesMasterId r:id="rId23"/>
  </p:notes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59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64" autoAdjust="0"/>
  </p:normalViewPr>
  <p:slideViewPr>
    <p:cSldViewPr>
      <p:cViewPr varScale="1">
        <p:scale>
          <a:sx n="13" d="100"/>
          <a:sy n="13" d="100"/>
        </p:scale>
        <p:origin x="-1086" y="-108"/>
      </p:cViewPr>
      <p:guideLst>
        <p:guide orient="horz" pos="2160"/>
        <p:guide pos="2880"/>
      </p:guideLst>
    </p:cSldViewPr>
  </p:slideViewPr>
  <p:outlineViewPr>
    <p:cViewPr>
      <p:scale>
        <a:sx n="33" d="100"/>
        <a:sy n="33" d="100"/>
      </p:scale>
      <p:origin x="0" y="637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5"/>
  <c:chart>
    <c:autoTitleDeleted val="1"/>
    <c:plotArea>
      <c:layout/>
      <c:barChart>
        <c:barDir val="bar"/>
        <c:grouping val="clustered"/>
        <c:ser>
          <c:idx val="0"/>
          <c:order val="0"/>
          <c:tx>
            <c:strRef>
              <c:f>Sheet1!$B$1</c:f>
              <c:strCache>
                <c:ptCount val="1"/>
                <c:pt idx="0">
                  <c:v>Percent</c:v>
                </c:pt>
              </c:strCache>
            </c:strRef>
          </c:tx>
          <c:dLbls>
            <c:dLbl>
              <c:idx val="0"/>
              <c:layout>
                <c:manualLayout>
                  <c:x val="-0.47530864197531036"/>
                  <c:y val="-5.6120653217889794E-3"/>
                </c:manualLayout>
              </c:layout>
              <c:tx>
                <c:rich>
                  <a:bodyPr/>
                  <a:lstStyle/>
                  <a:p>
                    <a:r>
                      <a:rPr lang="en-US" dirty="0">
                        <a:solidFill>
                          <a:schemeClr val="bg1"/>
                        </a:solidFill>
                      </a:rPr>
                      <a:t>61%</a:t>
                    </a:r>
                  </a:p>
                </c:rich>
              </c:tx>
              <c:showVal val="1"/>
            </c:dLbl>
            <c:dLbl>
              <c:idx val="1"/>
              <c:layout>
                <c:manualLayout>
                  <c:x val="-0.29012345679012325"/>
                  <c:y val="0"/>
                </c:manualLayout>
              </c:layout>
              <c:tx>
                <c:rich>
                  <a:bodyPr/>
                  <a:lstStyle/>
                  <a:p>
                    <a:r>
                      <a:rPr lang="en-US" dirty="0" smtClean="0">
                        <a:solidFill>
                          <a:schemeClr val="bg1"/>
                        </a:solidFill>
                      </a:rPr>
                      <a:t>37%</a:t>
                    </a:r>
                    <a:endParaRPr lang="en-US" dirty="0">
                      <a:solidFill>
                        <a:schemeClr val="bg1"/>
                      </a:solidFill>
                    </a:endParaRPr>
                  </a:p>
                </c:rich>
              </c:tx>
              <c:showVal val="1"/>
            </c:dLbl>
            <c:dLbl>
              <c:idx val="2"/>
              <c:layout>
                <c:manualLayout>
                  <c:x val="-0.16512345679012397"/>
                  <c:y val="0"/>
                </c:manualLayout>
              </c:layout>
              <c:tx>
                <c:rich>
                  <a:bodyPr/>
                  <a:lstStyle/>
                  <a:p>
                    <a:r>
                      <a:rPr lang="en-US" dirty="0" smtClean="0">
                        <a:solidFill>
                          <a:schemeClr val="bg1"/>
                        </a:solidFill>
                      </a:rPr>
                      <a:t>21%</a:t>
                    </a:r>
                    <a:endParaRPr lang="en-US" dirty="0">
                      <a:solidFill>
                        <a:schemeClr val="bg1"/>
                      </a:solidFill>
                    </a:endParaRPr>
                  </a:p>
                </c:rich>
              </c:tx>
              <c:showVal val="1"/>
            </c:dLbl>
            <c:dLbl>
              <c:idx val="3"/>
              <c:layout>
                <c:manualLayout>
                  <c:x val="-0.31481481481481793"/>
                  <c:y val="-8.4180979826834704E-3"/>
                </c:manualLayout>
              </c:layout>
              <c:tx>
                <c:rich>
                  <a:bodyPr/>
                  <a:lstStyle/>
                  <a:p>
                    <a:r>
                      <a:rPr lang="en-US" dirty="0">
                        <a:solidFill>
                          <a:schemeClr val="bg1"/>
                        </a:solidFill>
                      </a:rPr>
                      <a:t>41%</a:t>
                    </a:r>
                  </a:p>
                </c:rich>
              </c:tx>
              <c:showVal val="1"/>
            </c:dLbl>
            <c:dLbl>
              <c:idx val="4"/>
              <c:layout>
                <c:manualLayout>
                  <c:x val="-0.29783950617284116"/>
                  <c:y val="-2.8060326608944945E-3"/>
                </c:manualLayout>
              </c:layout>
              <c:tx>
                <c:rich>
                  <a:bodyPr/>
                  <a:lstStyle/>
                  <a:p>
                    <a:r>
                      <a:rPr lang="en-US" dirty="0">
                        <a:solidFill>
                          <a:schemeClr val="bg1"/>
                        </a:solidFill>
                      </a:rPr>
                      <a:t>39%</a:t>
                    </a:r>
                  </a:p>
                </c:rich>
              </c:tx>
              <c:showVal val="1"/>
            </c:dLbl>
            <c:dLbl>
              <c:idx val="5"/>
              <c:layout>
                <c:manualLayout>
                  <c:x val="-0.16975308641975353"/>
                  <c:y val="0"/>
                </c:manualLayout>
              </c:layout>
              <c:tx>
                <c:rich>
                  <a:bodyPr/>
                  <a:lstStyle/>
                  <a:p>
                    <a:r>
                      <a:rPr lang="en-US" dirty="0">
                        <a:solidFill>
                          <a:schemeClr val="bg1"/>
                        </a:solidFill>
                      </a:rPr>
                      <a:t>23%</a:t>
                    </a:r>
                  </a:p>
                </c:rich>
              </c:tx>
              <c:showVal val="1"/>
            </c:dLbl>
            <c:showVal val="1"/>
          </c:dLbls>
          <c:cat>
            <c:strRef>
              <c:f>Sheet1!$A$2:$A$7</c:f>
              <c:strCache>
                <c:ptCount val="6"/>
                <c:pt idx="0">
                  <c:v>Other PH functions</c:v>
                </c:pt>
                <c:pt idx="1">
                  <c:v>Health assessment</c:v>
                </c:pt>
                <c:pt idx="2">
                  <c:v>Clinical sampling </c:v>
                </c:pt>
                <c:pt idx="3">
                  <c:v>Environmental sampling</c:v>
                </c:pt>
                <c:pt idx="4">
                  <c:v>Exposure assess. advice</c:v>
                </c:pt>
                <c:pt idx="5">
                  <c:v>Track potential human impacts</c:v>
                </c:pt>
              </c:strCache>
            </c:strRef>
          </c:cat>
          <c:val>
            <c:numRef>
              <c:f>Sheet1!$B$2:$B$7</c:f>
              <c:numCache>
                <c:formatCode>0%</c:formatCode>
                <c:ptCount val="6"/>
                <c:pt idx="0">
                  <c:v>0.61300000000000132</c:v>
                </c:pt>
                <c:pt idx="1">
                  <c:v>0.37100000000000066</c:v>
                </c:pt>
                <c:pt idx="2">
                  <c:v>0.20600000000000004</c:v>
                </c:pt>
                <c:pt idx="3">
                  <c:v>0.41400000000000031</c:v>
                </c:pt>
                <c:pt idx="4">
                  <c:v>0.39400000000000091</c:v>
                </c:pt>
                <c:pt idx="5">
                  <c:v>0.22700000000000034</c:v>
                </c:pt>
              </c:numCache>
            </c:numRef>
          </c:val>
        </c:ser>
        <c:dLbls>
          <c:showVal val="1"/>
        </c:dLbls>
        <c:gapWidth val="75"/>
        <c:axId val="41129856"/>
        <c:axId val="41131392"/>
      </c:barChart>
      <c:catAx>
        <c:axId val="41129856"/>
        <c:scaling>
          <c:orientation val="minMax"/>
        </c:scaling>
        <c:axPos val="l"/>
        <c:majorTickMark val="none"/>
        <c:tickLblPos val="nextTo"/>
        <c:crossAx val="41131392"/>
        <c:crosses val="autoZero"/>
        <c:auto val="1"/>
        <c:lblAlgn val="ctr"/>
        <c:lblOffset val="100"/>
      </c:catAx>
      <c:valAx>
        <c:axId val="41131392"/>
        <c:scaling>
          <c:orientation val="minMax"/>
        </c:scaling>
        <c:axPos val="b"/>
        <c:numFmt formatCode="0%" sourceLinked="1"/>
        <c:majorTickMark val="none"/>
        <c:tickLblPos val="nextTo"/>
        <c:crossAx val="41129856"/>
        <c:crosses val="autoZero"/>
        <c:crossBetween val="between"/>
        <c:minorUnit val="0.1"/>
      </c:valAx>
    </c:plotArea>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9"/>
  <c:chart>
    <c:autoTitleDeleted val="1"/>
    <c:plotArea>
      <c:layout>
        <c:manualLayout>
          <c:layoutTarget val="inner"/>
          <c:xMode val="edge"/>
          <c:yMode val="edge"/>
          <c:x val="0.1273636628754739"/>
          <c:y val="2.904243804025795E-2"/>
          <c:w val="0.87090927870127599"/>
          <c:h val="0.64898050266593565"/>
        </c:manualLayout>
      </c:layout>
      <c:barChart>
        <c:barDir val="col"/>
        <c:grouping val="clustered"/>
        <c:ser>
          <c:idx val="0"/>
          <c:order val="0"/>
          <c:tx>
            <c:strRef>
              <c:f>Sheet1!$B$1</c:f>
              <c:strCache>
                <c:ptCount val="1"/>
                <c:pt idx="0">
                  <c:v>State Public Health</c:v>
                </c:pt>
              </c:strCache>
            </c:strRef>
          </c:tx>
          <c:dLbls>
            <c:showVal val="1"/>
          </c:dLbls>
          <c:cat>
            <c:strRef>
              <c:f>Sheet1!$A$2:$A$7</c:f>
              <c:strCache>
                <c:ptCount val="6"/>
                <c:pt idx="0">
                  <c:v>Other PH Functions</c:v>
                </c:pt>
                <c:pt idx="1">
                  <c:v>Health Assessment</c:v>
                </c:pt>
                <c:pt idx="2">
                  <c:v>Clincal Sampling </c:v>
                </c:pt>
                <c:pt idx="3">
                  <c:v>Envir. Sampling</c:v>
                </c:pt>
                <c:pt idx="4">
                  <c:v>Exp. Assess advice</c:v>
                </c:pt>
                <c:pt idx="5">
                  <c:v>Track potential human impacts</c:v>
                </c:pt>
              </c:strCache>
            </c:strRef>
          </c:cat>
          <c:val>
            <c:numRef>
              <c:f>Sheet1!$B$2:$B$7</c:f>
              <c:numCache>
                <c:formatCode>0.0%</c:formatCode>
                <c:ptCount val="6"/>
                <c:pt idx="0">
                  <c:v>0.68899999999999995</c:v>
                </c:pt>
                <c:pt idx="1">
                  <c:v>0.41300000000000031</c:v>
                </c:pt>
                <c:pt idx="2">
                  <c:v>0.30000000000000032</c:v>
                </c:pt>
                <c:pt idx="3">
                  <c:v>0.60400000000000065</c:v>
                </c:pt>
                <c:pt idx="4">
                  <c:v>0.56200000000000061</c:v>
                </c:pt>
                <c:pt idx="5">
                  <c:v>0.44700000000000001</c:v>
                </c:pt>
              </c:numCache>
            </c:numRef>
          </c:val>
        </c:ser>
        <c:ser>
          <c:idx val="1"/>
          <c:order val="1"/>
          <c:tx>
            <c:strRef>
              <c:f>Sheet1!$C$1</c:f>
              <c:strCache>
                <c:ptCount val="1"/>
                <c:pt idx="0">
                  <c:v>Federal Agencies</c:v>
                </c:pt>
              </c:strCache>
            </c:strRef>
          </c:tx>
          <c:dLbls>
            <c:showVal val="1"/>
          </c:dLbls>
          <c:cat>
            <c:strRef>
              <c:f>Sheet1!$A$2:$A$7</c:f>
              <c:strCache>
                <c:ptCount val="6"/>
                <c:pt idx="0">
                  <c:v>Other PH Functions</c:v>
                </c:pt>
                <c:pt idx="1">
                  <c:v>Health Assessment</c:v>
                </c:pt>
                <c:pt idx="2">
                  <c:v>Clincal Sampling </c:v>
                </c:pt>
                <c:pt idx="3">
                  <c:v>Envir. Sampling</c:v>
                </c:pt>
                <c:pt idx="4">
                  <c:v>Exp. Assess advice</c:v>
                </c:pt>
                <c:pt idx="5">
                  <c:v>Track potential human impacts</c:v>
                </c:pt>
              </c:strCache>
            </c:strRef>
          </c:cat>
          <c:val>
            <c:numRef>
              <c:f>Sheet1!$C$2:$C$7</c:f>
              <c:numCache>
                <c:formatCode>0.0%</c:formatCode>
                <c:ptCount val="6"/>
                <c:pt idx="0">
                  <c:v>0.77400000000000291</c:v>
                </c:pt>
                <c:pt idx="1">
                  <c:v>0.7670000000000029</c:v>
                </c:pt>
                <c:pt idx="2">
                  <c:v>0.65700000000000325</c:v>
                </c:pt>
                <c:pt idx="3">
                  <c:v>0.79700000000000004</c:v>
                </c:pt>
                <c:pt idx="4">
                  <c:v>0.79700000000000004</c:v>
                </c:pt>
                <c:pt idx="5">
                  <c:v>0.61600000000000255</c:v>
                </c:pt>
              </c:numCache>
            </c:numRef>
          </c:val>
        </c:ser>
        <c:axId val="41495552"/>
        <c:axId val="39514880"/>
      </c:barChart>
      <c:catAx>
        <c:axId val="41495552"/>
        <c:scaling>
          <c:orientation val="minMax"/>
        </c:scaling>
        <c:axPos val="b"/>
        <c:majorTickMark val="none"/>
        <c:tickLblPos val="nextTo"/>
        <c:crossAx val="39514880"/>
        <c:crosses val="autoZero"/>
        <c:auto val="1"/>
        <c:lblAlgn val="ctr"/>
        <c:lblOffset val="100"/>
      </c:catAx>
      <c:valAx>
        <c:axId val="39514880"/>
        <c:scaling>
          <c:orientation val="minMax"/>
          <c:max val="1"/>
        </c:scaling>
        <c:axPos val="l"/>
        <c:majorGridlines/>
        <c:numFmt formatCode="0%" sourceLinked="0"/>
        <c:majorTickMark val="none"/>
        <c:tickLblPos val="nextTo"/>
        <c:crossAx val="41495552"/>
        <c:crosses val="autoZero"/>
        <c:crossBetween val="between"/>
        <c:minorUnit val="0.1"/>
      </c:valAx>
    </c:plotArea>
    <c:legend>
      <c:legendPos val="r"/>
      <c:layout>
        <c:manualLayout>
          <c:xMode val="edge"/>
          <c:yMode val="edge"/>
          <c:x val="0.20624204039712585"/>
          <c:y val="0.88480473995515818"/>
          <c:w val="0.62463551295219066"/>
          <c:h val="0.10050590338453977"/>
        </c:manualLayout>
      </c:layout>
    </c:legend>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0.72973</cdr:x>
      <cdr:y>0.74079</cdr:y>
    </cdr:from>
    <cdr:to>
      <cdr:x>1</cdr:x>
      <cdr:y>0.84181</cdr:y>
    </cdr:to>
    <cdr:sp macro="" textlink="">
      <cdr:nvSpPr>
        <cdr:cNvPr id="2" name="TextBox 1"/>
        <cdr:cNvSpPr txBox="1"/>
      </cdr:nvSpPr>
      <cdr:spPr>
        <a:xfrm xmlns:a="http://schemas.openxmlformats.org/drawingml/2006/main">
          <a:off x="6172200" y="3352800"/>
          <a:ext cx="2285999" cy="4572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t>  </a:t>
          </a:r>
          <a:r>
            <a:rPr lang="en-US" sz="2400" dirty="0" smtClean="0">
              <a:solidFill>
                <a:schemeClr val="tx1"/>
              </a:solidFill>
            </a:rPr>
            <a:t>I-----------------</a:t>
          </a:r>
          <a:r>
            <a:rPr lang="en-US" sz="2400" b="1" dirty="0" smtClean="0"/>
            <a:t>I</a:t>
          </a:r>
          <a:endParaRPr lang="en-US" sz="2400" b="1" dirty="0"/>
        </a:p>
      </cdr:txBody>
    </cdr:sp>
  </cdr:relSizeAnchor>
  <cdr:relSizeAnchor xmlns:cdr="http://schemas.openxmlformats.org/drawingml/2006/chartDrawing">
    <cdr:from>
      <cdr:x>0.55556</cdr:x>
      <cdr:y>0.63978</cdr:y>
    </cdr:from>
    <cdr:to>
      <cdr:x>0.85185</cdr:x>
      <cdr:y>0.67345</cdr:y>
    </cdr:to>
    <cdr:sp macro="" textlink="">
      <cdr:nvSpPr>
        <cdr:cNvPr id="3" name="TextBox 2"/>
        <cdr:cNvSpPr txBox="1"/>
      </cdr:nvSpPr>
      <cdr:spPr>
        <a:xfrm xmlns:a="http://schemas.openxmlformats.org/drawingml/2006/main">
          <a:off x="4572000" y="2895600"/>
          <a:ext cx="2438400"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0.50962</cdr:x>
      <cdr:y>0.47141</cdr:y>
    </cdr:from>
    <cdr:to>
      <cdr:x>0.76959</cdr:x>
      <cdr:y>0.57243</cdr:y>
    </cdr:to>
    <cdr:sp macro="" textlink="">
      <cdr:nvSpPr>
        <cdr:cNvPr id="4" name="TextBox 3"/>
        <cdr:cNvSpPr txBox="1"/>
      </cdr:nvSpPr>
      <cdr:spPr>
        <a:xfrm xmlns:a="http://schemas.openxmlformats.org/drawingml/2006/main">
          <a:off x="4038600" y="2133600"/>
          <a:ext cx="2060216" cy="4571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solidFill>
                <a:schemeClr val="tx1"/>
              </a:solidFill>
            </a:rPr>
            <a:t>I--------------</a:t>
          </a:r>
          <a:r>
            <a:rPr lang="en-US" sz="2400" dirty="0" smtClean="0"/>
            <a:t>I</a:t>
          </a:r>
          <a:endParaRPr lang="en-US" sz="2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6C7EA09-3CFE-482C-AC90-D6A149B4B82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90000"/>
              </a:lnSpc>
            </a:pPr>
            <a:r>
              <a:rPr lang="en-US" dirty="0" smtClean="0"/>
              <a:t>Surveillance (</a:t>
            </a:r>
            <a:r>
              <a:rPr lang="en-US" dirty="0" err="1" smtClean="0"/>
              <a:t>syndromic</a:t>
            </a:r>
            <a:r>
              <a:rPr lang="en-US" dirty="0" smtClean="0"/>
              <a:t>, clinician reports, crisis phase </a:t>
            </a:r>
            <a:r>
              <a:rPr lang="en-US" dirty="0" err="1" smtClean="0"/>
              <a:t>epi</a:t>
            </a:r>
            <a:r>
              <a:rPr lang="en-US" dirty="0" smtClean="0"/>
              <a:t>, recovery phase </a:t>
            </a:r>
            <a:r>
              <a:rPr lang="en-US" dirty="0" err="1" smtClean="0"/>
              <a:t>epi</a:t>
            </a:r>
            <a:r>
              <a:rPr lang="en-US" dirty="0" smtClean="0"/>
              <a:t>, stats) in above categories ranged 70-84% reporting minimal or no planning completed on potential health impacts of radiation</a:t>
            </a:r>
          </a:p>
          <a:p>
            <a:pPr>
              <a:lnSpc>
                <a:spcPct val="90000"/>
              </a:lnSpc>
            </a:pPr>
            <a:r>
              <a:rPr lang="en-US" dirty="0" smtClean="0"/>
              <a:t>Exposure assessment/environmental sampling -42-50 % report minimal or no planning</a:t>
            </a:r>
          </a:p>
          <a:p>
            <a:endParaRPr lang="en-US" dirty="0"/>
          </a:p>
        </p:txBody>
      </p:sp>
      <p:sp>
        <p:nvSpPr>
          <p:cNvPr id="4" name="Slide Number Placeholder 3"/>
          <p:cNvSpPr>
            <a:spLocks noGrp="1"/>
          </p:cNvSpPr>
          <p:nvPr>
            <p:ph type="sldNum" sz="quarter" idx="10"/>
          </p:nvPr>
        </p:nvSpPr>
        <p:spPr/>
        <p:txBody>
          <a:bodyPr/>
          <a:lstStyle/>
          <a:p>
            <a:pPr>
              <a:defRPr/>
            </a:pPr>
            <a:fld id="{FED56460-16E7-43CF-A737-7431E3AE450B}" type="slidenum">
              <a:rPr lang="en-US" smtClean="0"/>
              <a:pPr>
                <a:defRPr/>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Felt an average of 28 FTE would be available to respond to an event</a:t>
            </a:r>
          </a:p>
          <a:p>
            <a:endParaRPr lang="en-US" sz="1200" dirty="0" smtClean="0"/>
          </a:p>
          <a:p>
            <a:r>
              <a:rPr lang="en-US" sz="1200" dirty="0" smtClean="0"/>
              <a:t>But 22.8 FTE are employees working in other areas who are redirected and not necessarily trained</a:t>
            </a:r>
          </a:p>
          <a:p>
            <a:endParaRPr lang="en-US" sz="1200" dirty="0" smtClean="0"/>
          </a:p>
          <a:p>
            <a:r>
              <a:rPr lang="en-US" sz="1200" dirty="0" smtClean="0"/>
              <a:t>The 26 states with a NPP have 4 times the staffing ability as states without (37 vs. 9 FTE)</a:t>
            </a:r>
          </a:p>
          <a:p>
            <a:endParaRPr lang="en-US" dirty="0"/>
          </a:p>
        </p:txBody>
      </p:sp>
      <p:sp>
        <p:nvSpPr>
          <p:cNvPr id="4" name="Slide Number Placeholder 3"/>
          <p:cNvSpPr>
            <a:spLocks noGrp="1"/>
          </p:cNvSpPr>
          <p:nvPr>
            <p:ph type="sldNum" sz="quarter" idx="10"/>
          </p:nvPr>
        </p:nvSpPr>
        <p:spPr/>
        <p:txBody>
          <a:bodyPr/>
          <a:lstStyle/>
          <a:p>
            <a:pPr>
              <a:defRPr/>
            </a:pPr>
            <a:fld id="{FED56460-16E7-43CF-A737-7431E3AE450B}"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a:stretch>
            <a:fillRect/>
          </a:stretch>
        </p:blipFill>
        <p:spPr bwMode="auto">
          <a:xfrm>
            <a:off x="0" y="0"/>
            <a:ext cx="9145588" cy="6859588"/>
          </a:xfrm>
          <a:prstGeom prst="rect">
            <a:avLst/>
          </a:prstGeom>
          <a:noFill/>
          <a:ln w="9525">
            <a:noFill/>
            <a:miter lim="800000"/>
            <a:headEnd/>
            <a:tailEnd/>
          </a:ln>
        </p:spPr>
      </p:pic>
      <p:sp>
        <p:nvSpPr>
          <p:cNvPr id="6146" name="Rectangle 2"/>
          <p:cNvSpPr>
            <a:spLocks noGrp="1" noChangeArrowheads="1"/>
          </p:cNvSpPr>
          <p:nvPr>
            <p:ph type="ctrTitle"/>
          </p:nvPr>
        </p:nvSpPr>
        <p:spPr>
          <a:xfrm>
            <a:off x="685800" y="682625"/>
            <a:ext cx="7772400" cy="1470025"/>
          </a:xfrm>
        </p:spPr>
        <p:txBody>
          <a:bodyPr/>
          <a:lstStyle>
            <a:lvl1pPr algn="ctr">
              <a:defRPr/>
            </a:lvl1pPr>
          </a:lstStyle>
          <a:p>
            <a:r>
              <a:rPr lang="en-US"/>
              <a:t>Title</a:t>
            </a:r>
          </a:p>
        </p:txBody>
      </p:sp>
      <p:sp>
        <p:nvSpPr>
          <p:cNvPr id="6147" name="Rectangle 3"/>
          <p:cNvSpPr>
            <a:spLocks noGrp="1" noChangeArrowheads="1"/>
          </p:cNvSpPr>
          <p:nvPr>
            <p:ph type="subTitle" idx="1"/>
          </p:nvPr>
        </p:nvSpPr>
        <p:spPr>
          <a:xfrm>
            <a:off x="1371600" y="2438400"/>
            <a:ext cx="6400800" cy="1752600"/>
          </a:xfrm>
        </p:spPr>
        <p:txBody>
          <a:bodyPr/>
          <a:lstStyle>
            <a:lvl1pPr marL="0" indent="0" algn="ctr">
              <a:buFontTx/>
              <a:buNone/>
              <a:defRPr sz="1400"/>
            </a:lvl1pPr>
          </a:lstStyle>
          <a:p>
            <a:r>
              <a:rPr lang="en-US"/>
              <a:t>Click to edit Master subtitle style</a:t>
            </a:r>
          </a:p>
        </p:txBody>
      </p:sp>
      <p:sp>
        <p:nvSpPr>
          <p:cNvPr id="5" name="Rectangle 5"/>
          <p:cNvSpPr>
            <a:spLocks noGrp="1" noChangeArrowheads="1"/>
          </p:cNvSpPr>
          <p:nvPr>
            <p:ph type="ftr" sz="quarter" idx="10"/>
          </p:nvPr>
        </p:nvSpPr>
        <p:spPr>
          <a:xfrm>
            <a:off x="2895600" y="6096000"/>
            <a:ext cx="2895600" cy="476250"/>
          </a:xfrm>
        </p:spPr>
        <p:txBody>
          <a:bodyPr/>
          <a:lstStyle>
            <a:lvl1pPr algn="l" eaLnBrk="0" hangingPunct="0">
              <a:spcBef>
                <a:spcPct val="50000"/>
              </a:spcBef>
              <a:defRPr smtClean="0"/>
            </a:lvl1pPr>
          </a:lstStyle>
          <a:p>
            <a:pPr>
              <a:defRPr/>
            </a:pPr>
            <a:r>
              <a:rPr lang="en-US"/>
              <a:t>(Enter) DEPARTMENT (ALL CAPS)</a:t>
            </a:r>
            <a:br>
              <a:rPr lang="en-US"/>
            </a:br>
            <a:r>
              <a:rPr lang="en-US"/>
              <a:t>(Enter) Division or Office (Mixed Case)</a:t>
            </a:r>
          </a:p>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E757E28A-9E9A-4957-A7CF-15A729E56067}"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0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9CDF9649-8BB7-417D-8D14-17DAA52C17DB}"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91577CA8-484A-47CF-917D-547887DCF1CF}"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44850D5B-97FC-4857-A387-261F67D5AC21}" type="slidenum">
              <a:rPr lang="en-US"/>
              <a:pPr>
                <a:defRPr/>
              </a:pPr>
              <a:t>‹#›</a:t>
            </a:fld>
            <a:endParaRPr lang="en-US"/>
          </a:p>
        </p:txBody>
      </p:sp>
      <p:sp>
        <p:nvSpPr>
          <p:cNvPr id="6"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8EA51F08-EB63-4871-A640-C09510F3AD92}"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8" name="Rectangle 8"/>
          <p:cNvSpPr>
            <a:spLocks noGrp="1" noChangeArrowheads="1"/>
          </p:cNvSpPr>
          <p:nvPr>
            <p:ph type="sldNum" sz="quarter" idx="11"/>
          </p:nvPr>
        </p:nvSpPr>
        <p:spPr>
          <a:ln/>
        </p:spPr>
        <p:txBody>
          <a:bodyPr/>
          <a:lstStyle>
            <a:lvl1pPr>
              <a:defRPr/>
            </a:lvl1pPr>
          </a:lstStyle>
          <a:p>
            <a:pPr>
              <a:defRPr/>
            </a:pPr>
            <a:fld id="{54168B8A-848D-494E-8A5F-ADDA9550CF8E}" type="slidenum">
              <a:rPr lang="en-US"/>
              <a:pPr>
                <a:defRPr/>
              </a:pPr>
              <a:t>‹#›</a:t>
            </a:fld>
            <a:endParaRPr lang="en-US"/>
          </a:p>
        </p:txBody>
      </p:sp>
      <p:sp>
        <p:nvSpPr>
          <p:cNvPr id="9"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4" name="Rectangle 8"/>
          <p:cNvSpPr>
            <a:spLocks noGrp="1" noChangeArrowheads="1"/>
          </p:cNvSpPr>
          <p:nvPr>
            <p:ph type="sldNum" sz="quarter" idx="11"/>
          </p:nvPr>
        </p:nvSpPr>
        <p:spPr>
          <a:ln/>
        </p:spPr>
        <p:txBody>
          <a:bodyPr/>
          <a:lstStyle>
            <a:lvl1pPr>
              <a:defRPr/>
            </a:lvl1pPr>
          </a:lstStyle>
          <a:p>
            <a:pPr>
              <a:defRPr/>
            </a:pPr>
            <a:fld id="{79D282D7-A647-406C-8C32-9809DD37B34C}" type="slidenum">
              <a:rPr lang="en-US"/>
              <a:pPr>
                <a:defRPr/>
              </a:pPr>
              <a:t>‹#›</a:t>
            </a:fld>
            <a:endParaRPr lang="en-US"/>
          </a:p>
        </p:txBody>
      </p:sp>
      <p:sp>
        <p:nvSpPr>
          <p:cNvPr id="5"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3" name="Rectangle 8"/>
          <p:cNvSpPr>
            <a:spLocks noGrp="1" noChangeArrowheads="1"/>
          </p:cNvSpPr>
          <p:nvPr>
            <p:ph type="sldNum" sz="quarter" idx="11"/>
          </p:nvPr>
        </p:nvSpPr>
        <p:spPr>
          <a:ln/>
        </p:spPr>
        <p:txBody>
          <a:bodyPr/>
          <a:lstStyle>
            <a:lvl1pPr>
              <a:defRPr/>
            </a:lvl1pPr>
          </a:lstStyle>
          <a:p>
            <a:pPr>
              <a:defRPr/>
            </a:pPr>
            <a:fld id="{CD4BFAA9-2F03-475B-A098-44CFD6197256}" type="slidenum">
              <a:rPr lang="en-US"/>
              <a:pPr>
                <a:defRPr/>
              </a:pPr>
              <a:t>‹#›</a:t>
            </a:fld>
            <a:endParaRPr lang="en-US"/>
          </a:p>
        </p:txBody>
      </p:sp>
      <p:sp>
        <p:nvSpPr>
          <p:cNvPr id="4"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66E01223-FE55-48F5-9ADF-6AE51795CFF8}"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(Enter) DEPARTMENT (ALL CAPS)</a:t>
            </a:r>
            <a:br>
              <a:rPr lang="en-US"/>
            </a:br>
            <a:r>
              <a:rPr lang="en-US"/>
              <a:t>(Enter) Division or Office (Mixed Case)</a:t>
            </a:r>
          </a:p>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F8F20623-230F-4D38-984A-59E5D3FB375D}" type="slidenum">
              <a:rPr lang="en-US"/>
              <a:pPr>
                <a:defRPr/>
              </a:pPr>
              <a:t>‹#›</a:t>
            </a:fld>
            <a:endParaRPr lang="en-US"/>
          </a:p>
        </p:txBody>
      </p:sp>
      <p:sp>
        <p:nvSpPr>
          <p:cNvPr id="7" name="Rectangle 10"/>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descr="Power Point Template PG 2 new sm"/>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4" name="Rectangle 4"/>
          <p:cNvSpPr>
            <a:spLocks noGrp="1" noChangeArrowheads="1"/>
          </p:cNvSpPr>
          <p:nvPr>
            <p:ph type="dt" sz="half" idx="2"/>
          </p:nvPr>
        </p:nvSpPr>
        <p:spPr bwMode="auto">
          <a:xfrm>
            <a:off x="304800" y="5943600"/>
            <a:ext cx="3505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50000"/>
              </a:spcBef>
              <a:defRPr sz="1200" smtClean="0">
                <a:solidFill>
                  <a:srgbClr val="005595"/>
                </a:solidFill>
                <a:latin typeface="+mn-lt"/>
              </a:defRPr>
            </a:lvl1pPr>
          </a:lstStyle>
          <a:p>
            <a:pPr>
              <a:defRPr/>
            </a:pPr>
            <a:r>
              <a:rPr lang="en-US"/>
              <a:t>(Enter) DEPARTMENT (ALL CAPS)</a:t>
            </a:r>
            <a:br>
              <a:rPr lang="en-US"/>
            </a:br>
            <a:r>
              <a:rPr lang="en-US"/>
              <a:t>(Enter) Division or Office (Mixed Case)</a:t>
            </a:r>
          </a:p>
          <a:p>
            <a:pPr>
              <a:defRPr/>
            </a:pPr>
            <a:endParaRPr lang="en-US"/>
          </a:p>
        </p:txBody>
      </p:sp>
      <p:sp>
        <p:nvSpPr>
          <p:cNvPr id="5128" name="Rectangle 8"/>
          <p:cNvSpPr>
            <a:spLocks noGrp="1" noChangeArrowheads="1"/>
          </p:cNvSpPr>
          <p:nvPr>
            <p:ph type="sldNum" sz="quarter" idx="4"/>
          </p:nvPr>
        </p:nvSpPr>
        <p:spPr bwMode="auto">
          <a:xfrm>
            <a:off x="3048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solidFill>
                  <a:srgbClr val="005595"/>
                </a:solidFill>
                <a:latin typeface="+mn-lt"/>
              </a:defRPr>
            </a:lvl1pPr>
          </a:lstStyle>
          <a:p>
            <a:pPr>
              <a:defRPr/>
            </a:pPr>
            <a:fld id="{5C58D524-C3D9-434A-B828-AB1617BB91D4}" type="slidenum">
              <a:rPr lang="en-US"/>
              <a:pPr>
                <a:defRPr/>
              </a:pPr>
              <a:t>‹#›</a:t>
            </a:fld>
            <a:endParaRPr lang="en-US"/>
          </a:p>
        </p:txBody>
      </p:sp>
      <p:sp>
        <p:nvSpPr>
          <p:cNvPr id="5130" name="Rectangle 10"/>
          <p:cNvSpPr>
            <a:spLocks noGrp="1" noChangeArrowheads="1"/>
          </p:cNvSpPr>
          <p:nvPr>
            <p:ph type="ftr" sz="quarter" idx="3"/>
          </p:nvPr>
        </p:nvSpPr>
        <p:spPr bwMode="auto">
          <a:xfrm>
            <a:off x="3124200" y="647700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solidFill>
                  <a:srgbClr val="005595"/>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0" fontAlgn="base" hangingPunct="0">
        <a:spcBef>
          <a:spcPct val="0"/>
        </a:spcBef>
        <a:spcAft>
          <a:spcPct val="0"/>
        </a:spcAft>
        <a:defRPr sz="3200" b="1">
          <a:solidFill>
            <a:srgbClr val="005595"/>
          </a:solidFill>
          <a:latin typeface="+mj-lt"/>
          <a:ea typeface="+mj-ea"/>
          <a:cs typeface="+mj-cs"/>
        </a:defRPr>
      </a:lvl1pPr>
      <a:lvl2pPr algn="l" rtl="0" eaLnBrk="0" fontAlgn="base" hangingPunct="0">
        <a:spcBef>
          <a:spcPct val="0"/>
        </a:spcBef>
        <a:spcAft>
          <a:spcPct val="0"/>
        </a:spcAft>
        <a:defRPr sz="3200" b="1">
          <a:solidFill>
            <a:srgbClr val="005595"/>
          </a:solidFill>
          <a:latin typeface="Arial" charset="0"/>
        </a:defRPr>
      </a:lvl2pPr>
      <a:lvl3pPr algn="l" rtl="0" eaLnBrk="0" fontAlgn="base" hangingPunct="0">
        <a:spcBef>
          <a:spcPct val="0"/>
        </a:spcBef>
        <a:spcAft>
          <a:spcPct val="0"/>
        </a:spcAft>
        <a:defRPr sz="3200" b="1">
          <a:solidFill>
            <a:srgbClr val="005595"/>
          </a:solidFill>
          <a:latin typeface="Arial" charset="0"/>
        </a:defRPr>
      </a:lvl3pPr>
      <a:lvl4pPr algn="l" rtl="0" eaLnBrk="0" fontAlgn="base" hangingPunct="0">
        <a:spcBef>
          <a:spcPct val="0"/>
        </a:spcBef>
        <a:spcAft>
          <a:spcPct val="0"/>
        </a:spcAft>
        <a:defRPr sz="3200" b="1">
          <a:solidFill>
            <a:srgbClr val="005595"/>
          </a:solidFill>
          <a:latin typeface="Arial" charset="0"/>
        </a:defRPr>
      </a:lvl4pPr>
      <a:lvl5pPr algn="l" rtl="0" eaLnBrk="0" fontAlgn="base" hangingPunct="0">
        <a:spcBef>
          <a:spcPct val="0"/>
        </a:spcBef>
        <a:spcAft>
          <a:spcPct val="0"/>
        </a:spcAft>
        <a:defRPr sz="3200" b="1">
          <a:solidFill>
            <a:srgbClr val="005595"/>
          </a:solidFill>
          <a:latin typeface="Arial" charset="0"/>
        </a:defRPr>
      </a:lvl5pPr>
      <a:lvl6pPr marL="457200" algn="l" rtl="0" fontAlgn="base">
        <a:spcBef>
          <a:spcPct val="0"/>
        </a:spcBef>
        <a:spcAft>
          <a:spcPct val="0"/>
        </a:spcAft>
        <a:defRPr sz="3200" b="1">
          <a:solidFill>
            <a:srgbClr val="005595"/>
          </a:solidFill>
          <a:latin typeface="Arial" charset="0"/>
        </a:defRPr>
      </a:lvl6pPr>
      <a:lvl7pPr marL="914400" algn="l" rtl="0" fontAlgn="base">
        <a:spcBef>
          <a:spcPct val="0"/>
        </a:spcBef>
        <a:spcAft>
          <a:spcPct val="0"/>
        </a:spcAft>
        <a:defRPr sz="3200" b="1">
          <a:solidFill>
            <a:srgbClr val="005595"/>
          </a:solidFill>
          <a:latin typeface="Arial" charset="0"/>
        </a:defRPr>
      </a:lvl7pPr>
      <a:lvl8pPr marL="1371600" algn="l" rtl="0" fontAlgn="base">
        <a:spcBef>
          <a:spcPct val="0"/>
        </a:spcBef>
        <a:spcAft>
          <a:spcPct val="0"/>
        </a:spcAft>
        <a:defRPr sz="3200" b="1">
          <a:solidFill>
            <a:srgbClr val="005595"/>
          </a:solidFill>
          <a:latin typeface="Arial" charset="0"/>
        </a:defRPr>
      </a:lvl8pPr>
      <a:lvl9pPr marL="1828800" algn="l" rtl="0" fontAlgn="base">
        <a:spcBef>
          <a:spcPct val="0"/>
        </a:spcBef>
        <a:spcAft>
          <a:spcPct val="0"/>
        </a:spcAft>
        <a:defRPr sz="3200" b="1">
          <a:solidFill>
            <a:srgbClr val="005595"/>
          </a:solidFill>
          <a:latin typeface="Arial" charset="0"/>
        </a:defRPr>
      </a:lvl9pPr>
    </p:titleStyle>
    <p:bodyStyle>
      <a:lvl1pPr marL="342900" indent="-342900" algn="l" rtl="0" eaLnBrk="0" fontAlgn="base" hangingPunct="0">
        <a:spcBef>
          <a:spcPct val="20000"/>
        </a:spcBef>
        <a:spcAft>
          <a:spcPct val="0"/>
        </a:spcAft>
        <a:buChar char="•"/>
        <a:defRPr sz="2000">
          <a:solidFill>
            <a:srgbClr val="005595"/>
          </a:solidFill>
          <a:latin typeface="+mn-lt"/>
          <a:ea typeface="+mn-ea"/>
          <a:cs typeface="+mn-cs"/>
        </a:defRPr>
      </a:lvl1pPr>
      <a:lvl2pPr marL="742950" indent="-285750" algn="l" rtl="0" eaLnBrk="0" fontAlgn="base" hangingPunct="0">
        <a:spcBef>
          <a:spcPct val="20000"/>
        </a:spcBef>
        <a:spcAft>
          <a:spcPct val="0"/>
        </a:spcAft>
        <a:buChar char="–"/>
        <a:defRPr>
          <a:solidFill>
            <a:srgbClr val="005595"/>
          </a:solidFill>
          <a:latin typeface="+mn-lt"/>
        </a:defRPr>
      </a:lvl2pPr>
      <a:lvl3pPr marL="1143000" indent="-228600" algn="l" rtl="0" eaLnBrk="0" fontAlgn="base" hangingPunct="0">
        <a:spcBef>
          <a:spcPct val="20000"/>
        </a:spcBef>
        <a:spcAft>
          <a:spcPct val="0"/>
        </a:spcAft>
        <a:buChar char="•"/>
        <a:defRPr sz="1600">
          <a:solidFill>
            <a:srgbClr val="005595"/>
          </a:solidFill>
          <a:latin typeface="+mn-lt"/>
        </a:defRPr>
      </a:lvl3pPr>
      <a:lvl4pPr marL="1600200" indent="-228600" algn="l" rtl="0" eaLnBrk="0" fontAlgn="base" hangingPunct="0">
        <a:spcBef>
          <a:spcPct val="20000"/>
        </a:spcBef>
        <a:spcAft>
          <a:spcPct val="0"/>
        </a:spcAft>
        <a:buChar char="–"/>
        <a:defRPr sz="1400">
          <a:solidFill>
            <a:srgbClr val="005595"/>
          </a:solidFill>
          <a:latin typeface="+mn-lt"/>
        </a:defRPr>
      </a:lvl4pPr>
      <a:lvl5pPr marL="2057400" indent="-228600" algn="l" rtl="0" eaLnBrk="0" fontAlgn="base" hangingPunct="0">
        <a:spcBef>
          <a:spcPct val="20000"/>
        </a:spcBef>
        <a:spcAft>
          <a:spcPct val="0"/>
        </a:spcAft>
        <a:buChar char="»"/>
        <a:defRPr sz="1400">
          <a:solidFill>
            <a:srgbClr val="005595"/>
          </a:solidFill>
          <a:latin typeface="+mn-lt"/>
        </a:defRPr>
      </a:lvl5pPr>
      <a:lvl6pPr marL="2514600" indent="-228600" algn="l" rtl="0" fontAlgn="base">
        <a:spcBef>
          <a:spcPct val="20000"/>
        </a:spcBef>
        <a:spcAft>
          <a:spcPct val="0"/>
        </a:spcAft>
        <a:buChar char="»"/>
        <a:defRPr sz="1400">
          <a:solidFill>
            <a:srgbClr val="005595"/>
          </a:solidFill>
          <a:latin typeface="+mn-lt"/>
        </a:defRPr>
      </a:lvl6pPr>
      <a:lvl7pPr marL="2971800" indent="-228600" algn="l" rtl="0" fontAlgn="base">
        <a:spcBef>
          <a:spcPct val="20000"/>
        </a:spcBef>
        <a:spcAft>
          <a:spcPct val="0"/>
        </a:spcAft>
        <a:buChar char="»"/>
        <a:defRPr sz="1400">
          <a:solidFill>
            <a:srgbClr val="005595"/>
          </a:solidFill>
          <a:latin typeface="+mn-lt"/>
        </a:defRPr>
      </a:lvl7pPr>
      <a:lvl8pPr marL="3429000" indent="-228600" algn="l" rtl="0" fontAlgn="base">
        <a:spcBef>
          <a:spcPct val="20000"/>
        </a:spcBef>
        <a:spcAft>
          <a:spcPct val="0"/>
        </a:spcAft>
        <a:buChar char="»"/>
        <a:defRPr sz="1400">
          <a:solidFill>
            <a:srgbClr val="005595"/>
          </a:solidFill>
          <a:latin typeface="+mn-lt"/>
        </a:defRPr>
      </a:lvl8pPr>
      <a:lvl9pPr marL="3886200" indent="-228600" algn="l" rtl="0" fontAlgn="base">
        <a:spcBef>
          <a:spcPct val="20000"/>
        </a:spcBef>
        <a:spcAft>
          <a:spcPct val="0"/>
        </a:spcAft>
        <a:buChar char="»"/>
        <a:defRPr sz="1400">
          <a:solidFill>
            <a:srgbClr val="00559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ftr" sz="quarter" idx="10"/>
          </p:nvPr>
        </p:nvSpPr>
        <p:spPr/>
        <p:txBody>
          <a:bodyPr/>
          <a:lstStyle/>
          <a:p>
            <a:pPr algn="ctr">
              <a:defRPr/>
            </a:pPr>
            <a:r>
              <a:rPr lang="en-US" dirty="0"/>
              <a:t>OREGON PUBLIC HEALTH DIVISION    Office of Environmental Public Health </a:t>
            </a:r>
          </a:p>
          <a:p>
            <a:pPr>
              <a:defRPr/>
            </a:pPr>
            <a:endParaRPr lang="en-US" dirty="0"/>
          </a:p>
        </p:txBody>
      </p:sp>
      <p:sp>
        <p:nvSpPr>
          <p:cNvPr id="3075" name="Rectangle 2"/>
          <p:cNvSpPr>
            <a:spLocks noGrp="1" noChangeArrowheads="1"/>
          </p:cNvSpPr>
          <p:nvPr>
            <p:ph type="ctrTitle"/>
          </p:nvPr>
        </p:nvSpPr>
        <p:spPr>
          <a:xfrm>
            <a:off x="152400" y="762000"/>
            <a:ext cx="8686800" cy="2060575"/>
          </a:xfrm>
        </p:spPr>
        <p:txBody>
          <a:bodyPr/>
          <a:lstStyle/>
          <a:p>
            <a:pPr>
              <a:spcBef>
                <a:spcPct val="20000"/>
              </a:spcBef>
            </a:pPr>
            <a:r>
              <a:rPr lang="en-US" dirty="0" smtClean="0">
                <a:solidFill>
                  <a:schemeClr val="tx1"/>
                </a:solidFill>
                <a:latin typeface="Calibri" pitchFamily="34" charset="0"/>
              </a:rPr>
              <a:t>Radiation Emergency Preparedness and Response Capabilities in State Health Departments </a:t>
            </a:r>
            <a:br>
              <a:rPr lang="en-US" dirty="0" smtClean="0">
                <a:solidFill>
                  <a:schemeClr val="tx1"/>
                </a:solidFill>
                <a:latin typeface="Calibri" pitchFamily="34" charset="0"/>
              </a:rPr>
            </a:br>
            <a:r>
              <a:rPr lang="en-US" dirty="0" smtClean="0">
                <a:solidFill>
                  <a:schemeClr val="tx1"/>
                </a:solidFill>
                <a:latin typeface="Calibri" pitchFamily="34" charset="0"/>
              </a:rPr>
              <a:t/>
            </a:r>
            <a:br>
              <a:rPr lang="en-US" dirty="0" smtClean="0">
                <a:solidFill>
                  <a:schemeClr val="tx1"/>
                </a:solidFill>
                <a:latin typeface="Calibri" pitchFamily="34" charset="0"/>
              </a:rPr>
            </a:br>
            <a:r>
              <a:rPr lang="en-US" sz="2800" dirty="0" smtClean="0">
                <a:solidFill>
                  <a:schemeClr val="tx1"/>
                </a:solidFill>
                <a:latin typeface="Calibri" pitchFamily="34" charset="0"/>
              </a:rPr>
              <a:t>2010 CSTE Survey for National Alliance for </a:t>
            </a:r>
            <a:br>
              <a:rPr lang="en-US" sz="2800" dirty="0" smtClean="0">
                <a:solidFill>
                  <a:schemeClr val="tx1"/>
                </a:solidFill>
                <a:latin typeface="Calibri" pitchFamily="34" charset="0"/>
              </a:rPr>
            </a:br>
            <a:r>
              <a:rPr lang="en-US" sz="2800" dirty="0" smtClean="0">
                <a:solidFill>
                  <a:schemeClr val="tx1"/>
                </a:solidFill>
                <a:latin typeface="Calibri" pitchFamily="34" charset="0"/>
              </a:rPr>
              <a:t>Radiation Readiness</a:t>
            </a:r>
            <a:br>
              <a:rPr lang="en-US" sz="2800" dirty="0" smtClean="0">
                <a:solidFill>
                  <a:schemeClr val="tx1"/>
                </a:solidFill>
                <a:latin typeface="Calibri" pitchFamily="34" charset="0"/>
              </a:rPr>
            </a:br>
            <a:endParaRPr lang="en-US" dirty="0" smtClean="0">
              <a:solidFill>
                <a:schemeClr val="tx1"/>
              </a:solidFill>
            </a:endParaRPr>
          </a:p>
        </p:txBody>
      </p:sp>
      <p:sp>
        <p:nvSpPr>
          <p:cNvPr id="3076" name="Rectangle 3"/>
          <p:cNvSpPr>
            <a:spLocks noGrp="1" noChangeArrowheads="1"/>
          </p:cNvSpPr>
          <p:nvPr>
            <p:ph type="subTitle" idx="1"/>
          </p:nvPr>
        </p:nvSpPr>
        <p:spPr>
          <a:xfrm>
            <a:off x="1371600" y="3124200"/>
            <a:ext cx="6400800" cy="1752600"/>
          </a:xfrm>
        </p:spPr>
        <p:txBody>
          <a:bodyPr/>
          <a:lstStyle/>
          <a:p>
            <a:r>
              <a:rPr lang="en-US" sz="2400" b="1" dirty="0" smtClean="0">
                <a:solidFill>
                  <a:schemeClr val="accent6"/>
                </a:solidFill>
                <a:latin typeface="Calibri" pitchFamily="34" charset="0"/>
              </a:rPr>
              <a:t>Michael A. Heumann, MPH, MA </a:t>
            </a:r>
          </a:p>
          <a:p>
            <a:r>
              <a:rPr lang="en-US" sz="2400" dirty="0" smtClean="0">
                <a:solidFill>
                  <a:schemeClr val="accent6"/>
                </a:solidFill>
                <a:latin typeface="Calibri" pitchFamily="34" charset="0"/>
              </a:rPr>
              <a:t>Oregon Public Health Division </a:t>
            </a:r>
          </a:p>
          <a:p>
            <a:r>
              <a:rPr lang="en-US" sz="2400" dirty="0" smtClean="0">
                <a:solidFill>
                  <a:schemeClr val="accent6"/>
                </a:solidFill>
                <a:latin typeface="Calibri" pitchFamily="34" charset="0"/>
              </a:rPr>
              <a:t>Office of Environmental Public Health</a:t>
            </a:r>
          </a:p>
          <a:p>
            <a:pPr eaLnBrk="1" hangingPunct="1"/>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a:xfrm>
            <a:off x="457200" y="304800"/>
            <a:ext cx="8229600" cy="1143000"/>
          </a:xfrm>
        </p:spPr>
        <p:txBody>
          <a:bodyPr/>
          <a:lstStyle/>
          <a:p>
            <a:r>
              <a:rPr lang="en-US" sz="3200" b="1" dirty="0" smtClean="0">
                <a:solidFill>
                  <a:srgbClr val="005595"/>
                </a:solidFill>
                <a:latin typeface="+mj-lt"/>
                <a:ea typeface="+mj-ea"/>
                <a:cs typeface="+mj-cs"/>
              </a:rPr>
              <a:t>Radiation Incident Response Staffing </a:t>
            </a:r>
            <a:r>
              <a:rPr lang="en-US" sz="3600" dirty="0" smtClean="0"/>
              <a:t/>
            </a:r>
            <a:br>
              <a:rPr lang="en-US" sz="3600" dirty="0" smtClean="0"/>
            </a:br>
            <a:endParaRPr lang="en-US" sz="3600" dirty="0" smtClean="0"/>
          </a:p>
        </p:txBody>
      </p:sp>
      <p:graphicFrame>
        <p:nvGraphicFramePr>
          <p:cNvPr id="12291" name="Content Placeholder 3"/>
          <p:cNvGraphicFramePr>
            <a:graphicFrameLocks noGrp="1"/>
          </p:cNvGraphicFramePr>
          <p:nvPr>
            <p:ph sz="half" idx="1"/>
          </p:nvPr>
        </p:nvGraphicFramePr>
        <p:xfrm>
          <a:off x="228600" y="2500313"/>
          <a:ext cx="4343400" cy="3228975"/>
        </p:xfrm>
        <a:graphic>
          <a:graphicData uri="http://schemas.openxmlformats.org/presentationml/2006/ole">
            <p:oleObj spid="_x0000_s1026" name="Worksheet" r:id="rId4" imgW="3524298" imgH="2619330" progId="Excel.Sheet.8">
              <p:embed/>
            </p:oleObj>
          </a:graphicData>
        </a:graphic>
      </p:graphicFrame>
      <p:graphicFrame>
        <p:nvGraphicFramePr>
          <p:cNvPr id="12292" name="Content Placeholder 5"/>
          <p:cNvGraphicFramePr>
            <a:graphicFrameLocks noGrp="1"/>
          </p:cNvGraphicFramePr>
          <p:nvPr>
            <p:ph sz="half" idx="2"/>
          </p:nvPr>
        </p:nvGraphicFramePr>
        <p:xfrm>
          <a:off x="4514850" y="2406650"/>
          <a:ext cx="4400550" cy="3263900"/>
        </p:xfrm>
        <a:graphic>
          <a:graphicData uri="http://schemas.openxmlformats.org/presentationml/2006/ole">
            <p:oleObj spid="_x0000_s1027" name="Worksheet" r:id="rId5" imgW="4057679" imgH="3009951" progId="Excel.Sheet.8">
              <p:embed/>
            </p:oleObj>
          </a:graphicData>
        </a:graphic>
      </p:graphicFrame>
      <p:sp>
        <p:nvSpPr>
          <p:cNvPr id="12293" name="TextBox 6"/>
          <p:cNvSpPr txBox="1">
            <a:spLocks noChangeArrowheads="1"/>
          </p:cNvSpPr>
          <p:nvPr/>
        </p:nvSpPr>
        <p:spPr bwMode="auto">
          <a:xfrm>
            <a:off x="6096000" y="1828800"/>
            <a:ext cx="1828800" cy="400050"/>
          </a:xfrm>
          <a:prstGeom prst="rect">
            <a:avLst/>
          </a:prstGeom>
          <a:noFill/>
          <a:ln w="9525">
            <a:noFill/>
            <a:miter lim="800000"/>
            <a:headEnd/>
            <a:tailEnd/>
          </a:ln>
        </p:spPr>
        <p:txBody>
          <a:bodyPr>
            <a:spAutoFit/>
          </a:bodyPr>
          <a:lstStyle/>
          <a:p>
            <a:r>
              <a:rPr lang="en-US" sz="2000" b="1" dirty="0"/>
              <a:t>Staff by NPP</a:t>
            </a:r>
          </a:p>
        </p:txBody>
      </p:sp>
      <p:sp>
        <p:nvSpPr>
          <p:cNvPr id="6" name="Slide Number Placeholder 5"/>
          <p:cNvSpPr>
            <a:spLocks noGrp="1"/>
          </p:cNvSpPr>
          <p:nvPr>
            <p:ph type="sldNum" sz="quarter" idx="12"/>
          </p:nvPr>
        </p:nvSpPr>
        <p:spPr/>
        <p:txBody>
          <a:bodyPr/>
          <a:lstStyle/>
          <a:p>
            <a:pPr>
              <a:defRPr/>
            </a:pPr>
            <a:fld id="{318E98DF-5688-4675-A653-5C024B36C2F0}" type="slidenum">
              <a:rPr lang="en-US" smtClean="0"/>
              <a:pPr>
                <a:defRPr/>
              </a:pPr>
              <a:t>10</a:t>
            </a:fld>
            <a:endParaRPr lang="en-US"/>
          </a:p>
        </p:txBody>
      </p:sp>
      <p:sp>
        <p:nvSpPr>
          <p:cNvPr id="7" name="TextBox 6"/>
          <p:cNvSpPr txBox="1"/>
          <p:nvPr/>
        </p:nvSpPr>
        <p:spPr>
          <a:xfrm>
            <a:off x="2971800" y="5486400"/>
            <a:ext cx="3962400" cy="369332"/>
          </a:xfrm>
          <a:prstGeom prst="rect">
            <a:avLst/>
          </a:prstGeom>
          <a:noFill/>
        </p:spPr>
        <p:txBody>
          <a:bodyPr wrap="square" rtlCol="0">
            <a:spAutoFit/>
          </a:bodyPr>
          <a:lstStyle/>
          <a:p>
            <a:endParaRPr lang="en-US" dirty="0"/>
          </a:p>
        </p:txBody>
      </p:sp>
      <p:sp>
        <p:nvSpPr>
          <p:cNvPr id="9" name="Text Placeholder 8"/>
          <p:cNvSpPr>
            <a:spLocks noGrp="1"/>
          </p:cNvSpPr>
          <p:nvPr>
            <p:ph type="body" idx="4294967295"/>
          </p:nvPr>
        </p:nvSpPr>
        <p:spPr>
          <a:xfrm>
            <a:off x="609600" y="2057400"/>
            <a:ext cx="3733800" cy="838200"/>
          </a:xfrm>
        </p:spPr>
        <p:txBody>
          <a:bodyPr/>
          <a:lstStyle/>
          <a:p>
            <a:pPr marL="342900" marR="0" indent="-342900" algn="l" defTabSz="914400" rtl="0" eaLnBrk="0" fontAlgn="base" latinLnBrk="0" hangingPunct="0">
              <a:lnSpc>
                <a:spcPct val="100000"/>
              </a:lnSpc>
              <a:spcBef>
                <a:spcPct val="20000"/>
              </a:spcBef>
              <a:spcAft>
                <a:spcPct val="0"/>
              </a:spcAft>
              <a:buClrTx/>
              <a:buSzTx/>
              <a:buFontTx/>
              <a:buNone/>
              <a:tabLst/>
              <a:defRPr/>
            </a:pPr>
            <a:r>
              <a:rPr lang="en-US" sz="2000" dirty="0" smtClean="0">
                <a:solidFill>
                  <a:srgbClr val="005595"/>
                </a:solidFill>
                <a:latin typeface="+mn-lt"/>
                <a:ea typeface="+mn-ea"/>
                <a:cs typeface="+mn-cs"/>
              </a:rPr>
              <a:t>Staff in FTE n=28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mph" presetSubtype="0" grpId="1" nodeType="clickEffect">
                                  <p:stCondLst>
                                    <p:cond delay="0"/>
                                  </p:stCondLst>
                                  <p:childTnLst>
                                    <p:set>
                                      <p:cBhvr rctx="PPT">
                                        <p:cTn id="10" dur="indefinite"/>
                                        <p:tgtEl>
                                          <p:spTgt spid="12291"/>
                                        </p:tgtEl>
                                        <p:attrNameLst>
                                          <p:attrName>style.opacity</p:attrName>
                                        </p:attrNameLst>
                                      </p:cBhvr>
                                      <p:to>
                                        <p:strVal val="0.5"/>
                                      </p:to>
                                    </p:set>
                                    <p:animEffect filter="image" prLst="opacity: 0.5">
                                      <p:cBhvr rctx="IE">
                                        <p:cTn id="11" dur="indefinite"/>
                                        <p:tgtEl>
                                          <p:spTgt spid="1229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29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2291" grpId="0"/>
      <p:bldOleChart spid="12291" grpId="1"/>
      <p:bldOleChart spid="12292" grpId="0"/>
      <p:bldP spid="1229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Survey Results:  Inter / Intra-Agency Coordination</a:t>
            </a:r>
            <a:endParaRPr lang="en-US" sz="4000" dirty="0">
              <a:latin typeface="Calibri" pitchFamily="34" charset="0"/>
            </a:endParaRPr>
          </a:p>
        </p:txBody>
      </p:sp>
      <p:graphicFrame>
        <p:nvGraphicFramePr>
          <p:cNvPr id="50178" name="Content Placeholder 3"/>
          <p:cNvGraphicFramePr>
            <a:graphicFrameLocks noGrp="1"/>
          </p:cNvGraphicFramePr>
          <p:nvPr>
            <p:ph idx="1"/>
          </p:nvPr>
        </p:nvGraphicFramePr>
        <p:xfrm>
          <a:off x="381000" y="1720850"/>
          <a:ext cx="8534400" cy="3871913"/>
        </p:xfrm>
        <a:graphic>
          <a:graphicData uri="http://schemas.openxmlformats.org/presentationml/2006/ole">
            <p:oleObj spid="_x0000_s2050" name="Worksheet" r:id="rId3" imgW="9239172" imgH="4190989" progId="Excel.Sheet.8">
              <p:embed/>
            </p:oleObj>
          </a:graphicData>
        </a:graphic>
      </p:graphicFrame>
      <p:sp>
        <p:nvSpPr>
          <p:cNvPr id="6" name="Slide Number Placeholder 5"/>
          <p:cNvSpPr>
            <a:spLocks noGrp="1"/>
          </p:cNvSpPr>
          <p:nvPr>
            <p:ph type="sldNum" sz="quarter" idx="12"/>
          </p:nvPr>
        </p:nvSpPr>
        <p:spPr/>
        <p:txBody>
          <a:bodyPr/>
          <a:lstStyle/>
          <a:p>
            <a:pPr>
              <a:defRPr/>
            </a:pPr>
            <a:fld id="{DF8EE8AF-C26E-4AED-8CAA-9345798E474B}"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Survey Results: Coordination Gaps</a:t>
            </a:r>
            <a:endParaRPr lang="en-US" sz="4000" dirty="0">
              <a:latin typeface="Calibri" pitchFamily="34" charset="0"/>
            </a:endParaRPr>
          </a:p>
        </p:txBody>
      </p:sp>
      <p:sp>
        <p:nvSpPr>
          <p:cNvPr id="3" name="Content Placeholder 2"/>
          <p:cNvSpPr>
            <a:spLocks noGrp="1"/>
          </p:cNvSpPr>
          <p:nvPr>
            <p:ph idx="1"/>
          </p:nvPr>
        </p:nvSpPr>
        <p:spPr>
          <a:xfrm>
            <a:off x="457200" y="1371600"/>
            <a:ext cx="8229600" cy="4754563"/>
          </a:xfrm>
        </p:spPr>
        <p:txBody>
          <a:bodyPr/>
          <a:lstStyle/>
          <a:p>
            <a:r>
              <a:rPr lang="en-US" sz="3200" dirty="0" smtClean="0">
                <a:latin typeface="Calibri" pitchFamily="34" charset="0"/>
              </a:rPr>
              <a:t>55</a:t>
            </a:r>
            <a:r>
              <a:rPr lang="en-US" sz="3200" dirty="0">
                <a:latin typeface="Calibri" pitchFamily="34" charset="0"/>
              </a:rPr>
              <a:t>% report that teams do meet with other parts </a:t>
            </a:r>
            <a:r>
              <a:rPr lang="en-US" sz="3200" dirty="0" smtClean="0">
                <a:latin typeface="Calibri" pitchFamily="34" charset="0"/>
              </a:rPr>
              <a:t>of </a:t>
            </a:r>
            <a:r>
              <a:rPr lang="en-US" sz="3200" dirty="0">
                <a:latin typeface="Calibri" pitchFamily="34" charset="0"/>
              </a:rPr>
              <a:t>health </a:t>
            </a:r>
            <a:r>
              <a:rPr lang="en-US" sz="3200" dirty="0" smtClean="0">
                <a:latin typeface="Calibri" pitchFamily="34" charset="0"/>
              </a:rPr>
              <a:t>department.</a:t>
            </a:r>
          </a:p>
          <a:p>
            <a:r>
              <a:rPr lang="en-US" sz="3200" dirty="0" smtClean="0">
                <a:latin typeface="Calibri" pitchFamily="34" charset="0"/>
              </a:rPr>
              <a:t>29</a:t>
            </a:r>
            <a:r>
              <a:rPr lang="en-US" sz="3200" dirty="0">
                <a:latin typeface="Calibri" pitchFamily="34" charset="0"/>
              </a:rPr>
              <a:t>% report that radiation response team is </a:t>
            </a:r>
            <a:r>
              <a:rPr lang="en-US" sz="3200" dirty="0" smtClean="0">
                <a:latin typeface="Calibri" pitchFamily="34" charset="0"/>
              </a:rPr>
              <a:t>not in </a:t>
            </a:r>
            <a:r>
              <a:rPr lang="en-US" sz="3200" dirty="0">
                <a:latin typeface="Calibri" pitchFamily="34" charset="0"/>
              </a:rPr>
              <a:t>the state health </a:t>
            </a:r>
            <a:r>
              <a:rPr lang="en-US" sz="3200" dirty="0" smtClean="0">
                <a:latin typeface="Calibri" pitchFamily="34" charset="0"/>
              </a:rPr>
              <a:t>agency.</a:t>
            </a:r>
          </a:p>
          <a:p>
            <a:pPr marL="342900" lvl="1" indent="-342900">
              <a:buFont typeface="Arial" charset="0"/>
              <a:buChar char="•"/>
            </a:pPr>
            <a:r>
              <a:rPr lang="en-US" sz="3200" dirty="0" smtClean="0">
                <a:latin typeface="Calibri" pitchFamily="34" charset="0"/>
              </a:rPr>
              <a:t>50</a:t>
            </a:r>
            <a:r>
              <a:rPr lang="en-US" sz="3200" dirty="0">
                <a:latin typeface="Calibri" pitchFamily="34" charset="0"/>
              </a:rPr>
              <a:t>% of states without a NPP report that the           </a:t>
            </a:r>
            <a:r>
              <a:rPr lang="en-US" sz="3200" dirty="0" smtClean="0">
                <a:latin typeface="Calibri" pitchFamily="34" charset="0"/>
              </a:rPr>
              <a:t>team </a:t>
            </a:r>
            <a:r>
              <a:rPr lang="en-US" sz="3200" dirty="0">
                <a:latin typeface="Calibri" pitchFamily="34" charset="0"/>
              </a:rPr>
              <a:t>is not located in the state health </a:t>
            </a:r>
            <a:r>
              <a:rPr lang="en-US" sz="3200" dirty="0" smtClean="0">
                <a:latin typeface="Calibri" pitchFamily="34" charset="0"/>
              </a:rPr>
              <a:t>agency.</a:t>
            </a:r>
          </a:p>
          <a:p>
            <a:pPr marL="342900" lvl="1" indent="-342900">
              <a:buFont typeface="Arial" charset="0"/>
              <a:buChar char="•"/>
            </a:pPr>
            <a:r>
              <a:rPr lang="en-US" sz="3200" dirty="0">
                <a:latin typeface="Calibri" pitchFamily="34" charset="0"/>
              </a:rPr>
              <a:t>Most states had no protocols for gathering </a:t>
            </a:r>
            <a:r>
              <a:rPr lang="en-US" sz="3200" dirty="0" smtClean="0">
                <a:latin typeface="Calibri" pitchFamily="34" charset="0"/>
              </a:rPr>
              <a:t>epidemiologic </a:t>
            </a:r>
            <a:r>
              <a:rPr lang="en-US" sz="3200" dirty="0">
                <a:latin typeface="Calibri" pitchFamily="34" charset="0"/>
              </a:rPr>
              <a:t>and exposure data and some </a:t>
            </a:r>
            <a:r>
              <a:rPr lang="en-US" sz="3200" dirty="0" smtClean="0">
                <a:latin typeface="Calibri" pitchFamily="34" charset="0"/>
              </a:rPr>
              <a:t>did </a:t>
            </a:r>
            <a:r>
              <a:rPr lang="en-US" sz="3200" dirty="0">
                <a:latin typeface="Calibri" pitchFamily="34" charset="0"/>
              </a:rPr>
              <a:t>not </a:t>
            </a:r>
            <a:r>
              <a:rPr lang="en-US" sz="3200" dirty="0" smtClean="0">
                <a:latin typeface="Calibri" pitchFamily="34" charset="0"/>
              </a:rPr>
              <a:t>know.</a:t>
            </a:r>
            <a:endParaRPr lang="en-US" sz="3200" dirty="0">
              <a:latin typeface="Calibri" pitchFamily="34" charset="0"/>
            </a:endParaRP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latin typeface="Calibri" pitchFamily="34" charset="0"/>
              </a:rPr>
              <a:t>Overall Radiation Readiness</a:t>
            </a:r>
            <a:endParaRPr lang="en-US" sz="4000" dirty="0">
              <a:latin typeface="Calibri" pitchFamily="34" charset="0"/>
            </a:endParaRPr>
          </a:p>
        </p:txBody>
      </p:sp>
      <p:graphicFrame>
        <p:nvGraphicFramePr>
          <p:cNvPr id="51202" name="Content Placeholder 5"/>
          <p:cNvGraphicFramePr>
            <a:graphicFrameLocks noGrp="1"/>
          </p:cNvGraphicFramePr>
          <p:nvPr>
            <p:ph idx="1"/>
          </p:nvPr>
        </p:nvGraphicFramePr>
        <p:xfrm>
          <a:off x="381000" y="1514475"/>
          <a:ext cx="8382000" cy="4208463"/>
        </p:xfrm>
        <a:graphic>
          <a:graphicData uri="http://schemas.openxmlformats.org/presentationml/2006/ole">
            <p:oleObj spid="_x0000_s3074" name="Worksheet" r:id="rId3" imgW="7848600" imgH="3939540" progId="Excel.Sheet.8">
              <p:embed/>
            </p:oleObj>
          </a:graphicData>
        </a:graphic>
      </p:graphicFrame>
      <p:sp>
        <p:nvSpPr>
          <p:cNvPr id="6" name="Slide Number Placeholder 5"/>
          <p:cNvSpPr>
            <a:spLocks noGrp="1"/>
          </p:cNvSpPr>
          <p:nvPr>
            <p:ph type="sldNum" sz="quarter" idx="12"/>
          </p:nvPr>
        </p:nvSpPr>
        <p:spPr/>
        <p:txBody>
          <a:bodyPr/>
          <a:lstStyle/>
          <a:p>
            <a:pPr>
              <a:defRPr/>
            </a:pPr>
            <a:fld id="{DF8EE8AF-C26E-4AED-8CAA-9345798E474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latin typeface="Calibri" pitchFamily="34" charset="0"/>
              </a:rPr>
              <a:t>Survey Conclusions</a:t>
            </a:r>
            <a:endParaRPr lang="en-US" sz="4000" dirty="0">
              <a:latin typeface="Calibri" pitchFamily="34" charset="0"/>
            </a:endParaRPr>
          </a:p>
        </p:txBody>
      </p:sp>
      <p:sp>
        <p:nvSpPr>
          <p:cNvPr id="3" name="Content Placeholder 2"/>
          <p:cNvSpPr>
            <a:spLocks noGrp="1"/>
          </p:cNvSpPr>
          <p:nvPr>
            <p:ph idx="1"/>
          </p:nvPr>
        </p:nvSpPr>
        <p:spPr>
          <a:xfrm>
            <a:off x="152400" y="1295400"/>
            <a:ext cx="8763000" cy="4678363"/>
          </a:xfrm>
        </p:spPr>
        <p:txBody>
          <a:bodyPr/>
          <a:lstStyle/>
          <a:p>
            <a:r>
              <a:rPr lang="en-US" sz="2800" dirty="0" smtClean="0">
                <a:solidFill>
                  <a:schemeClr val="tx2"/>
                </a:solidFill>
                <a:latin typeface="Calibri" pitchFamily="34" charset="0"/>
              </a:rPr>
              <a:t>In nearly every measure of public health capacity and capability the nation is poorly prepared to respond to a major radiation event.</a:t>
            </a:r>
          </a:p>
          <a:p>
            <a:r>
              <a:rPr lang="en-US" sz="2800" dirty="0">
                <a:latin typeface="Calibri" pitchFamily="34" charset="0"/>
              </a:rPr>
              <a:t>Capabilities were insufficient throughout sections related to planning, resources, </a:t>
            </a:r>
            <a:r>
              <a:rPr lang="en-US" sz="2800" dirty="0" smtClean="0">
                <a:latin typeface="Calibri" pitchFamily="34" charset="0"/>
              </a:rPr>
              <a:t>relationships.</a:t>
            </a:r>
          </a:p>
          <a:p>
            <a:pPr marL="288925" indent="-288925">
              <a:buFont typeface="Arial" pitchFamily="34" charset="0"/>
              <a:buChar char="•"/>
            </a:pPr>
            <a:r>
              <a:rPr lang="en-US" sz="2800" dirty="0">
                <a:latin typeface="Calibri" pitchFamily="34" charset="0"/>
              </a:rPr>
              <a:t>Fundamental step of </a:t>
            </a:r>
            <a:r>
              <a:rPr lang="en-US" sz="2800" dirty="0" smtClean="0">
                <a:latin typeface="Calibri" pitchFamily="34" charset="0"/>
              </a:rPr>
              <a:t>preparedness: development </a:t>
            </a:r>
            <a:r>
              <a:rPr lang="en-US" sz="2800" dirty="0">
                <a:latin typeface="Calibri" pitchFamily="34" charset="0"/>
              </a:rPr>
              <a:t>of response plans has not occurred in 45% of </a:t>
            </a:r>
            <a:r>
              <a:rPr lang="en-US" sz="2800" dirty="0" smtClean="0">
                <a:latin typeface="Calibri" pitchFamily="34" charset="0"/>
              </a:rPr>
              <a:t>responding states.</a:t>
            </a:r>
          </a:p>
          <a:p>
            <a:pPr marL="288925" indent="-288925">
              <a:buFont typeface="Arial" pitchFamily="34" charset="0"/>
              <a:buChar char="•"/>
            </a:pPr>
            <a:r>
              <a:rPr lang="en-US" sz="2800" dirty="0" smtClean="0">
                <a:latin typeface="Calibri" pitchFamily="34" charset="0"/>
              </a:rPr>
              <a:t>Better </a:t>
            </a:r>
            <a:r>
              <a:rPr lang="en-US" sz="2800" dirty="0">
                <a:latin typeface="Calibri" pitchFamily="34" charset="0"/>
              </a:rPr>
              <a:t>response for dirty bomb scenario, for on-call coverage, communications, and mutual aid </a:t>
            </a:r>
            <a:r>
              <a:rPr lang="en-US" sz="2800" dirty="0" smtClean="0">
                <a:latin typeface="Calibri" pitchFamily="34" charset="0"/>
              </a:rPr>
              <a:t>agreements.</a:t>
            </a:r>
            <a:endParaRPr lang="en-US" sz="2800" dirty="0">
              <a:latin typeface="Calibri" pitchFamily="34" charset="0"/>
            </a:endParaRPr>
          </a:p>
          <a:p>
            <a:endParaRPr lang="en-US" sz="2800" dirty="0" smtClean="0">
              <a:latin typeface="Calibri" pitchFamily="34" charset="0"/>
            </a:endParaRPr>
          </a:p>
          <a:p>
            <a:endParaRPr lang="en-US" dirty="0"/>
          </a:p>
          <a:p>
            <a:endParaRPr lang="en-US" dirty="0" smtClean="0">
              <a:solidFill>
                <a:schemeClr val="tx2"/>
              </a:solidFill>
            </a:endParaRP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smtClean="0">
                <a:solidFill>
                  <a:srgbClr val="C00000"/>
                </a:solidFill>
                <a:latin typeface="Calibri" pitchFamily="34" charset="0"/>
              </a:rPr>
              <a:t>Recommendations</a:t>
            </a:r>
            <a:endParaRPr lang="en-US" sz="4000" dirty="0">
              <a:solidFill>
                <a:srgbClr val="C00000"/>
              </a:solidFill>
              <a:latin typeface="Calibri" pitchFamily="34" charset="0"/>
            </a:endParaRPr>
          </a:p>
        </p:txBody>
      </p:sp>
      <p:sp>
        <p:nvSpPr>
          <p:cNvPr id="3" name="Content Placeholder 2"/>
          <p:cNvSpPr>
            <a:spLocks noGrp="1"/>
          </p:cNvSpPr>
          <p:nvPr>
            <p:ph idx="1"/>
          </p:nvPr>
        </p:nvSpPr>
        <p:spPr>
          <a:xfrm>
            <a:off x="457200" y="1447801"/>
            <a:ext cx="8229600" cy="4419600"/>
          </a:xfrm>
        </p:spPr>
        <p:txBody>
          <a:bodyPr/>
          <a:lstStyle/>
          <a:p>
            <a:r>
              <a:rPr lang="en-US" sz="3200" dirty="0" smtClean="0">
                <a:latin typeface="Calibri" pitchFamily="34" charset="0"/>
              </a:rPr>
              <a:t>Collect and disseminate best practices in state-based radiation response plans including coordination with NARR, and with CSTE Disaster </a:t>
            </a:r>
            <a:r>
              <a:rPr lang="en-US" sz="3200" dirty="0" err="1" smtClean="0">
                <a:latin typeface="Calibri" pitchFamily="34" charset="0"/>
              </a:rPr>
              <a:t>Epi</a:t>
            </a:r>
            <a:r>
              <a:rPr lang="en-US" sz="3200" dirty="0" smtClean="0">
                <a:latin typeface="Calibri" pitchFamily="34" charset="0"/>
              </a:rPr>
              <a:t> workgroup for development of plans and guidelines for surveillance.</a:t>
            </a:r>
          </a:p>
          <a:p>
            <a:pPr>
              <a:buNone/>
            </a:pPr>
            <a:endParaRPr lang="en-US" sz="3200" dirty="0" smtClean="0">
              <a:latin typeface="Calibri" pitchFamily="34" charset="0"/>
            </a:endParaRPr>
          </a:p>
          <a:p>
            <a:r>
              <a:rPr lang="en-US" sz="3200" dirty="0" smtClean="0">
                <a:latin typeface="Calibri" pitchFamily="34" charset="0"/>
              </a:rPr>
              <a:t>Explore with CDC how to incorporate radiation preparedness as a priority in all hazards capabilities development.</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sz="4000" dirty="0" smtClean="0">
                <a:solidFill>
                  <a:srgbClr val="C00000"/>
                </a:solidFill>
                <a:latin typeface="Calibri" pitchFamily="34" charset="0"/>
              </a:rPr>
              <a:t>Recommendations</a:t>
            </a:r>
            <a:endParaRPr lang="en-US" sz="4000" dirty="0">
              <a:solidFill>
                <a:srgbClr val="C00000"/>
              </a:solidFill>
              <a:latin typeface="Calibri" pitchFamily="34" charset="0"/>
            </a:endParaRPr>
          </a:p>
        </p:txBody>
      </p:sp>
      <p:sp>
        <p:nvSpPr>
          <p:cNvPr id="3" name="Content Placeholder 2"/>
          <p:cNvSpPr>
            <a:spLocks noGrp="1"/>
          </p:cNvSpPr>
          <p:nvPr>
            <p:ph idx="1"/>
          </p:nvPr>
        </p:nvSpPr>
        <p:spPr>
          <a:xfrm>
            <a:off x="228600" y="1066800"/>
            <a:ext cx="8915400" cy="4830763"/>
          </a:xfrm>
        </p:spPr>
        <p:txBody>
          <a:bodyPr/>
          <a:lstStyle/>
          <a:p>
            <a:r>
              <a:rPr lang="en-US" sz="3200" dirty="0">
                <a:latin typeface="Calibri" pitchFamily="34" charset="0"/>
              </a:rPr>
              <a:t>Increase training in radiation emergency response for public health </a:t>
            </a:r>
            <a:r>
              <a:rPr lang="en-US" sz="3200" dirty="0" smtClean="0">
                <a:latin typeface="Calibri" pitchFamily="34" charset="0"/>
              </a:rPr>
              <a:t>personnel.</a:t>
            </a:r>
          </a:p>
          <a:p>
            <a:r>
              <a:rPr lang="en-US" sz="3200" dirty="0">
                <a:latin typeface="Calibri" pitchFamily="34" charset="0"/>
              </a:rPr>
              <a:t>Coordinate with ASPR at federal level and ASPR-funded state public health programs on building radiological response </a:t>
            </a:r>
            <a:r>
              <a:rPr lang="en-US" sz="3200" dirty="0" smtClean="0">
                <a:latin typeface="Calibri" pitchFamily="34" charset="0"/>
              </a:rPr>
              <a:t>capabilities.</a:t>
            </a:r>
          </a:p>
          <a:p>
            <a:r>
              <a:rPr lang="en-US" sz="3200" dirty="0">
                <a:latin typeface="Calibri" pitchFamily="34" charset="0"/>
              </a:rPr>
              <a:t>Promote strategic planning between state PHEP and traditional radiation personnel to increase </a:t>
            </a:r>
            <a:r>
              <a:rPr lang="en-US" sz="3200" dirty="0" smtClean="0">
                <a:latin typeface="Calibri" pitchFamily="34" charset="0"/>
              </a:rPr>
              <a:t>collaboration.</a:t>
            </a:r>
          </a:p>
          <a:p>
            <a:r>
              <a:rPr lang="en-US" sz="3200" dirty="0">
                <a:latin typeface="Calibri" pitchFamily="34" charset="0"/>
              </a:rPr>
              <a:t>Develop exercise templates for non-NPP </a:t>
            </a:r>
            <a:r>
              <a:rPr lang="en-US" sz="3200" dirty="0" smtClean="0">
                <a:latin typeface="Calibri" pitchFamily="34" charset="0"/>
              </a:rPr>
              <a:t>scenarios.</a:t>
            </a:r>
            <a:endParaRPr lang="en-US" sz="3200" dirty="0">
              <a:latin typeface="Calibri" pitchFamily="34" charset="0"/>
            </a:endParaRPr>
          </a:p>
          <a:p>
            <a:endParaRPr lang="en-US" sz="2800" dirty="0">
              <a:latin typeface="Calibri" pitchFamily="34" charset="0"/>
            </a:endParaRPr>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ctr"/>
            <a:r>
              <a:rPr lang="en-US" sz="4000" dirty="0" smtClean="0">
                <a:latin typeface="Calibri" pitchFamily="34" charset="0"/>
              </a:rPr>
              <a:t>Acknowledgements</a:t>
            </a:r>
            <a:endParaRPr lang="en-US" sz="4000" dirty="0">
              <a:latin typeface="Calibri" pitchFamily="34" charset="0"/>
            </a:endParaRPr>
          </a:p>
        </p:txBody>
      </p:sp>
      <p:sp>
        <p:nvSpPr>
          <p:cNvPr id="3" name="Content Placeholder 2"/>
          <p:cNvSpPr>
            <a:spLocks noGrp="1"/>
          </p:cNvSpPr>
          <p:nvPr>
            <p:ph idx="1"/>
          </p:nvPr>
        </p:nvSpPr>
        <p:spPr>
          <a:xfrm>
            <a:off x="304800" y="1066800"/>
            <a:ext cx="8382000" cy="4906963"/>
          </a:xfrm>
        </p:spPr>
        <p:txBody>
          <a:bodyPr/>
          <a:lstStyle/>
          <a:p>
            <a:pPr>
              <a:buNone/>
            </a:pPr>
            <a:r>
              <a:rPr lang="en-US" sz="1800" b="1" dirty="0" smtClean="0">
                <a:latin typeface="Calibri" pitchFamily="34" charset="0"/>
              </a:rPr>
              <a:t>       </a:t>
            </a:r>
            <a:r>
              <a:rPr lang="en-US" b="1" dirty="0" smtClean="0">
                <a:latin typeface="Calibri" pitchFamily="34" charset="0"/>
              </a:rPr>
              <a:t>Authors:</a:t>
            </a:r>
            <a:r>
              <a:rPr lang="en-US" dirty="0" smtClean="0">
                <a:latin typeface="Calibri" pitchFamily="34" charset="0"/>
              </a:rPr>
              <a:t> Michael </a:t>
            </a:r>
            <a:r>
              <a:rPr lang="en-US" dirty="0" err="1" smtClean="0">
                <a:latin typeface="Calibri" pitchFamily="34" charset="0"/>
              </a:rPr>
              <a:t>Heumann</a:t>
            </a:r>
            <a:r>
              <a:rPr lang="en-US" dirty="0" smtClean="0">
                <a:latin typeface="Calibri" pitchFamily="34" charset="0"/>
              </a:rPr>
              <a:t>, Sharon M. Watkins, Dennis M. </a:t>
            </a:r>
            <a:r>
              <a:rPr lang="en-US" dirty="0" err="1" smtClean="0">
                <a:latin typeface="Calibri" pitchFamily="34" charset="0"/>
              </a:rPr>
              <a:t>Perotta</a:t>
            </a:r>
            <a:r>
              <a:rPr lang="en-US" dirty="0" smtClean="0">
                <a:latin typeface="Calibri" pitchFamily="34" charset="0"/>
              </a:rPr>
              <a:t>,</a:t>
            </a:r>
            <a:r>
              <a:rPr lang="en-US" baseline="30000" dirty="0" smtClean="0">
                <a:latin typeface="Calibri" pitchFamily="34" charset="0"/>
              </a:rPr>
              <a:t> </a:t>
            </a:r>
            <a:r>
              <a:rPr lang="en-US" dirty="0" smtClean="0">
                <a:latin typeface="Calibri" pitchFamily="34" charset="0"/>
              </a:rPr>
              <a:t> Martha </a:t>
            </a:r>
            <a:r>
              <a:rPr lang="en-US" dirty="0" err="1" smtClean="0">
                <a:latin typeface="Calibri" pitchFamily="34" charset="0"/>
              </a:rPr>
              <a:t>Stanbury</a:t>
            </a:r>
            <a:r>
              <a:rPr lang="en-US" dirty="0" smtClean="0">
                <a:latin typeface="Calibri" pitchFamily="34" charset="0"/>
              </a:rPr>
              <a:t>, Henry Anderson ,Erin Simms CSTE, Monica Huang, Jennifer Lemmings, and Patrick </a:t>
            </a:r>
            <a:r>
              <a:rPr lang="en-US" dirty="0" err="1" smtClean="0">
                <a:latin typeface="Calibri" pitchFamily="34" charset="0"/>
              </a:rPr>
              <a:t>McConnon</a:t>
            </a:r>
            <a:r>
              <a:rPr lang="en-US" dirty="0" smtClean="0">
                <a:latin typeface="Calibri" pitchFamily="34" charset="0"/>
              </a:rPr>
              <a:t>.</a:t>
            </a:r>
            <a:r>
              <a:rPr lang="en-US" baseline="30000" dirty="0" smtClean="0">
                <a:latin typeface="Calibri" pitchFamily="34" charset="0"/>
              </a:rPr>
              <a:t> </a:t>
            </a:r>
          </a:p>
          <a:p>
            <a:r>
              <a:rPr lang="en-US" dirty="0" smtClean="0">
                <a:latin typeface="Calibri" pitchFamily="34" charset="0"/>
              </a:rPr>
              <a:t>Thanks to the CSTE Radiation Emergency Workgroup members for offering their time and expertise in drafting this assessment. Representatives from state health departments, the Conference of Radiation Control Program Directors, the Association of State and Territorial Health Officials, the National Association of County and City Health Officials, and CDC collaborated on this project.</a:t>
            </a:r>
          </a:p>
          <a:p>
            <a:r>
              <a:rPr lang="en-US" dirty="0" smtClean="0">
                <a:latin typeface="Calibri" pitchFamily="34" charset="0"/>
              </a:rPr>
              <a:t>CSTE greatly appreciates and acknowledges the thoughtful input provided by all respondents. </a:t>
            </a:r>
          </a:p>
          <a:p>
            <a:r>
              <a:rPr lang="en-US" dirty="0" smtClean="0">
                <a:latin typeface="Calibri" pitchFamily="34" charset="0"/>
              </a:rPr>
              <a:t>The Council of State and Territorial Epidemiologists (CSTE) conducted this assessment with financial support from the Association of State and Territorial Health Officials (ASTHO) and the Centers for Disease Control and Prevention (CDC) (Cooperative Agreement 1U38HM000454).</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Disclaimer</a:t>
            </a:r>
            <a:endParaRPr lang="en-US" sz="4000" dirty="0"/>
          </a:p>
        </p:txBody>
      </p:sp>
      <p:sp>
        <p:nvSpPr>
          <p:cNvPr id="3" name="Content Placeholder 2"/>
          <p:cNvSpPr>
            <a:spLocks noGrp="1"/>
          </p:cNvSpPr>
          <p:nvPr>
            <p:ph idx="1"/>
          </p:nvPr>
        </p:nvSpPr>
        <p:spPr>
          <a:xfrm>
            <a:off x="457200" y="1295400"/>
            <a:ext cx="8229600" cy="4830763"/>
          </a:xfrm>
        </p:spPr>
        <p:txBody>
          <a:bodyPr/>
          <a:lstStyle/>
          <a:p>
            <a:pPr>
              <a:buNone/>
            </a:pPr>
            <a:r>
              <a:rPr lang="en-US" sz="2400" dirty="0" smtClean="0">
                <a:latin typeface="Calibri" pitchFamily="34" charset="0"/>
              </a:rPr>
              <a:t>     The views and opinions expressed in this document are solely those of the CSTE Workgroup, unless otherwise indicated, and may not necessarily represent the views and opinions of the member associations of the National Alliance for Radiation Readiness or the CDC.  Although the information in this document may be used by CDC to develop effective public health guidance and guide future actions, any statements made or actions taken in response to this report does not necessarily constitute endorsement or agreement by the CDC or the National Alliance for Radiation Readiness of the findings, conclusions, and recommendations contained in this document.</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57200" y="609600"/>
            <a:ext cx="8229600" cy="762000"/>
          </a:xfrm>
        </p:spPr>
        <p:txBody>
          <a:bodyPr/>
          <a:lstStyle/>
          <a:p>
            <a:r>
              <a:rPr lang="en-US" sz="4000" dirty="0" smtClean="0">
                <a:latin typeface="Calibri" pitchFamily="34" charset="0"/>
                <a:cs typeface="Arial" charset="0"/>
              </a:rPr>
              <a:t>Background</a:t>
            </a:r>
            <a:endParaRPr lang="en-US" sz="4000" dirty="0">
              <a:latin typeface="Calibri" pitchFamily="34" charset="0"/>
              <a:cs typeface="Arial" charset="0"/>
            </a:endParaRPr>
          </a:p>
        </p:txBody>
      </p:sp>
      <p:sp>
        <p:nvSpPr>
          <p:cNvPr id="38915" name="Rectangle 3"/>
          <p:cNvSpPr>
            <a:spLocks noGrp="1"/>
          </p:cNvSpPr>
          <p:nvPr>
            <p:ph type="body" idx="1"/>
          </p:nvPr>
        </p:nvSpPr>
        <p:spPr>
          <a:xfrm>
            <a:off x="457200" y="1371600"/>
            <a:ext cx="8458200" cy="4343400"/>
          </a:xfrm>
        </p:spPr>
        <p:txBody>
          <a:bodyPr/>
          <a:lstStyle/>
          <a:p>
            <a:pPr marL="347663" indent="-347663">
              <a:buFont typeface="Arial" pitchFamily="34" charset="0"/>
              <a:buChar char="•"/>
            </a:pPr>
            <a:r>
              <a:rPr lang="en-US" sz="2800" dirty="0">
                <a:latin typeface="Calibri" pitchFamily="34" charset="0"/>
              </a:rPr>
              <a:t>No measure of state readiness to respond </a:t>
            </a:r>
            <a:r>
              <a:rPr lang="en-US" sz="2800" dirty="0" smtClean="0">
                <a:latin typeface="Calibri" pitchFamily="34" charset="0"/>
              </a:rPr>
              <a:t>to </a:t>
            </a:r>
            <a:r>
              <a:rPr lang="en-US" sz="2800" dirty="0">
                <a:latin typeface="Calibri" pitchFamily="34" charset="0"/>
              </a:rPr>
              <a:t>radiation </a:t>
            </a:r>
            <a:r>
              <a:rPr lang="en-US" sz="2800" dirty="0" smtClean="0">
                <a:latin typeface="Calibri" pitchFamily="34" charset="0"/>
              </a:rPr>
              <a:t>incidents.</a:t>
            </a:r>
            <a:endParaRPr lang="en-US" sz="2800" dirty="0">
              <a:latin typeface="Calibri" pitchFamily="34" charset="0"/>
            </a:endParaRPr>
          </a:p>
          <a:p>
            <a:pPr marL="347663" indent="-347663">
              <a:buFont typeface="Arial" pitchFamily="34" charset="0"/>
              <a:buChar char="•"/>
            </a:pPr>
            <a:r>
              <a:rPr lang="en-US" sz="2800" dirty="0">
                <a:latin typeface="Calibri" pitchFamily="34" charset="0"/>
              </a:rPr>
              <a:t>Council of State &amp; Territorial Epidemiologists (CSTE) surveyed state health </a:t>
            </a:r>
            <a:r>
              <a:rPr lang="en-US" sz="2800" dirty="0" smtClean="0">
                <a:latin typeface="Calibri" pitchFamily="34" charset="0"/>
              </a:rPr>
              <a:t>agencies in </a:t>
            </a:r>
            <a:r>
              <a:rPr lang="en-US" sz="2800" dirty="0">
                <a:latin typeface="Calibri" pitchFamily="34" charset="0"/>
              </a:rPr>
              <a:t>collaboration with </a:t>
            </a:r>
            <a:r>
              <a:rPr lang="en-US" sz="2800" dirty="0" smtClean="0">
                <a:latin typeface="Calibri" pitchFamily="34" charset="0"/>
              </a:rPr>
              <a:t>NARR.</a:t>
            </a:r>
          </a:p>
          <a:p>
            <a:pPr marL="288925" indent="-288925">
              <a:buFont typeface="Arial" pitchFamily="34" charset="0"/>
              <a:buChar char="•"/>
            </a:pPr>
            <a:r>
              <a:rPr lang="en-US" sz="2800" dirty="0">
                <a:latin typeface="Calibri" pitchFamily="34" charset="0"/>
              </a:rPr>
              <a:t>CSTE Report </a:t>
            </a:r>
            <a:r>
              <a:rPr lang="en-US" sz="2400" dirty="0">
                <a:latin typeface="Calibri" pitchFamily="34" charset="0"/>
              </a:rPr>
              <a:t>(</a:t>
            </a:r>
            <a:r>
              <a:rPr lang="en-US" sz="2400" u="sng" dirty="0">
                <a:latin typeface="Calibri" pitchFamily="34" charset="0"/>
              </a:rPr>
              <a:t>http://www.cste.org/webpdfs/2010raditionreport.pdf</a:t>
            </a:r>
            <a:r>
              <a:rPr lang="en-US" sz="2400" dirty="0">
                <a:latin typeface="Calibri" pitchFamily="34" charset="0"/>
              </a:rPr>
              <a:t>)</a:t>
            </a:r>
          </a:p>
          <a:p>
            <a:pPr marL="804863" lvl="1" indent="-347663">
              <a:buFont typeface="Arial" pitchFamily="34" charset="0"/>
              <a:buChar char="•"/>
            </a:pPr>
            <a:r>
              <a:rPr lang="en-US" sz="2800" dirty="0">
                <a:latin typeface="Calibri" pitchFamily="34" charset="0"/>
              </a:rPr>
              <a:t>Sent to CDC, DHHS, DHS</a:t>
            </a:r>
          </a:p>
          <a:p>
            <a:pPr marL="804863" lvl="1" indent="-347663">
              <a:buFont typeface="Arial" pitchFamily="34" charset="0"/>
              <a:buChar char="•"/>
            </a:pPr>
            <a:r>
              <a:rPr lang="en-US" sz="2800" dirty="0">
                <a:latin typeface="Calibri" pitchFamily="34" charset="0"/>
              </a:rPr>
              <a:t>Published in J. of Disaster Med &amp; </a:t>
            </a:r>
            <a:r>
              <a:rPr lang="en-US" sz="2800" dirty="0" smtClean="0">
                <a:latin typeface="Calibri" pitchFamily="34" charset="0"/>
              </a:rPr>
              <a:t>PH Preparedness</a:t>
            </a:r>
            <a:endParaRPr lang="en-US" sz="2800" dirty="0">
              <a:latin typeface="Calibri" pitchFamily="34" charset="0"/>
            </a:endParaRPr>
          </a:p>
          <a:p>
            <a:pPr marL="804863" lvl="1" indent="-347663">
              <a:buFont typeface="Arial" pitchFamily="34" charset="0"/>
              <a:buChar char="•"/>
            </a:pPr>
            <a:endParaRPr lang="en-US" sz="2400"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Scope of Survey</a:t>
            </a:r>
            <a:endParaRPr lang="en-US" sz="4000" dirty="0">
              <a:latin typeface="Calibri" pitchFamily="34" charset="0"/>
            </a:endParaRPr>
          </a:p>
        </p:txBody>
      </p:sp>
      <p:sp>
        <p:nvSpPr>
          <p:cNvPr id="3" name="Content Placeholder 2"/>
          <p:cNvSpPr>
            <a:spLocks noGrp="1"/>
          </p:cNvSpPr>
          <p:nvPr>
            <p:ph idx="1"/>
          </p:nvPr>
        </p:nvSpPr>
        <p:spPr/>
        <p:txBody>
          <a:bodyPr/>
          <a:lstStyle/>
          <a:p>
            <a:pPr>
              <a:lnSpc>
                <a:spcPct val="90000"/>
              </a:lnSpc>
            </a:pPr>
            <a:r>
              <a:rPr lang="en-US" sz="2800" dirty="0" smtClean="0">
                <a:latin typeface="Calibri" pitchFamily="34" charset="0"/>
              </a:rPr>
              <a:t>Assess the nation’s overall preparedness and response capabilities regarding radiation emergencies.</a:t>
            </a:r>
          </a:p>
          <a:p>
            <a:pPr>
              <a:lnSpc>
                <a:spcPct val="90000"/>
              </a:lnSpc>
              <a:buNone/>
            </a:pPr>
            <a:endParaRPr lang="en-US" sz="2800" dirty="0" smtClean="0">
              <a:latin typeface="Calibri" pitchFamily="34" charset="0"/>
            </a:endParaRPr>
          </a:p>
          <a:p>
            <a:pPr>
              <a:lnSpc>
                <a:spcPct val="90000"/>
              </a:lnSpc>
            </a:pPr>
            <a:r>
              <a:rPr lang="en-US" sz="2800" dirty="0" smtClean="0">
                <a:latin typeface="Calibri" pitchFamily="34" charset="0"/>
              </a:rPr>
              <a:t>Assess preparedness activities for all radiation response, not just terrorism.	</a:t>
            </a:r>
          </a:p>
          <a:p>
            <a:pPr lvl="1">
              <a:lnSpc>
                <a:spcPct val="90000"/>
              </a:lnSpc>
            </a:pPr>
            <a:r>
              <a:rPr lang="en-US" sz="2800" dirty="0" smtClean="0">
                <a:latin typeface="Calibri" pitchFamily="34" charset="0"/>
              </a:rPr>
              <a:t>Compare states with nuclear power plants and those without</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Survey Methods</a:t>
            </a:r>
            <a:endParaRPr lang="en-US" sz="4000" dirty="0">
              <a:latin typeface="Calibri" pitchFamily="34" charset="0"/>
            </a:endParaRPr>
          </a:p>
        </p:txBody>
      </p:sp>
      <p:sp>
        <p:nvSpPr>
          <p:cNvPr id="3" name="Content Placeholder 2"/>
          <p:cNvSpPr>
            <a:spLocks noGrp="1"/>
          </p:cNvSpPr>
          <p:nvPr>
            <p:ph idx="1"/>
          </p:nvPr>
        </p:nvSpPr>
        <p:spPr/>
        <p:txBody>
          <a:bodyPr/>
          <a:lstStyle/>
          <a:p>
            <a:pPr>
              <a:buFont typeface="Wingdings" pitchFamily="2" charset="2"/>
              <a:buNone/>
            </a:pPr>
            <a:r>
              <a:rPr lang="en-US" sz="3600" b="1" dirty="0" smtClean="0">
                <a:latin typeface="Calibri" pitchFamily="34" charset="0"/>
              </a:rPr>
              <a:t>Organization :</a:t>
            </a:r>
          </a:p>
          <a:p>
            <a:pPr>
              <a:lnSpc>
                <a:spcPct val="90000"/>
              </a:lnSpc>
              <a:buClr>
                <a:schemeClr val="tx1"/>
              </a:buClr>
              <a:tabLst>
                <a:tab pos="347663" algn="l"/>
              </a:tabLst>
            </a:pPr>
            <a:r>
              <a:rPr lang="en-US" sz="3200" dirty="0" smtClean="0">
                <a:latin typeface="Calibri" pitchFamily="34" charset="0"/>
              </a:rPr>
              <a:t>Planning and Resources.</a:t>
            </a:r>
          </a:p>
          <a:p>
            <a:pPr>
              <a:lnSpc>
                <a:spcPct val="90000"/>
              </a:lnSpc>
              <a:buClr>
                <a:schemeClr val="tx1"/>
              </a:buClr>
              <a:tabLst>
                <a:tab pos="347663" algn="l"/>
              </a:tabLst>
            </a:pPr>
            <a:r>
              <a:rPr lang="en-US" sz="3200" dirty="0" smtClean="0">
                <a:latin typeface="Calibri" pitchFamily="34" charset="0"/>
              </a:rPr>
              <a:t>	Radiation Emergency Staffing Levels in States.</a:t>
            </a:r>
          </a:p>
          <a:p>
            <a:pPr>
              <a:lnSpc>
                <a:spcPct val="90000"/>
              </a:lnSpc>
              <a:buClr>
                <a:schemeClr val="tx1"/>
              </a:buClr>
              <a:tabLst>
                <a:tab pos="347663" algn="l"/>
              </a:tabLst>
            </a:pPr>
            <a:r>
              <a:rPr lang="en-US" sz="3200" dirty="0" smtClean="0">
                <a:latin typeface="Calibri" pitchFamily="34" charset="0"/>
              </a:rPr>
              <a:t>	Local Relationships.</a:t>
            </a:r>
          </a:p>
          <a:p>
            <a:pPr>
              <a:lnSpc>
                <a:spcPct val="90000"/>
              </a:lnSpc>
              <a:buClr>
                <a:schemeClr val="tx1"/>
              </a:buClr>
              <a:tabLst>
                <a:tab pos="347663" algn="l"/>
              </a:tabLst>
            </a:pPr>
            <a:r>
              <a:rPr lang="en-US" sz="3200" dirty="0" smtClean="0">
                <a:latin typeface="Calibri" pitchFamily="34" charset="0"/>
              </a:rPr>
              <a:t>	Inter- and Intra-agency Coordination. </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Survey Methods</a:t>
            </a:r>
            <a:endParaRPr lang="en-US" sz="4000" dirty="0">
              <a:latin typeface="Calibri" pitchFamily="34" charset="0"/>
            </a:endParaRPr>
          </a:p>
        </p:txBody>
      </p:sp>
      <p:sp>
        <p:nvSpPr>
          <p:cNvPr id="3" name="Content Placeholder 2"/>
          <p:cNvSpPr>
            <a:spLocks noGrp="1"/>
          </p:cNvSpPr>
          <p:nvPr>
            <p:ph idx="1"/>
          </p:nvPr>
        </p:nvSpPr>
        <p:spPr/>
        <p:txBody>
          <a:bodyPr/>
          <a:lstStyle/>
          <a:p>
            <a:r>
              <a:rPr lang="en-US" sz="3200" dirty="0" smtClean="0">
                <a:latin typeface="Calibri" pitchFamily="34" charset="0"/>
              </a:rPr>
              <a:t>Sent to State Epidemiologist.</a:t>
            </a:r>
          </a:p>
          <a:p>
            <a:r>
              <a:rPr lang="en-US" sz="3200" dirty="0" smtClean="0">
                <a:latin typeface="Calibri" pitchFamily="34" charset="0"/>
              </a:rPr>
              <a:t>Asked that other relevant offices and state expertise contribute: </a:t>
            </a:r>
          </a:p>
          <a:p>
            <a:pPr lvl="1"/>
            <a:r>
              <a:rPr lang="en-US" sz="3200" dirty="0" smtClean="0">
                <a:latin typeface="Calibri" pitchFamily="34" charset="0"/>
              </a:rPr>
              <a:t>Radiation Program</a:t>
            </a:r>
          </a:p>
          <a:p>
            <a:pPr lvl="1"/>
            <a:r>
              <a:rPr lang="en-US" sz="3200" dirty="0" smtClean="0">
                <a:latin typeface="Calibri" pitchFamily="34" charset="0"/>
              </a:rPr>
              <a:t>PHEP program</a:t>
            </a:r>
          </a:p>
          <a:p>
            <a:pPr lvl="1"/>
            <a:r>
              <a:rPr lang="en-US" sz="3200" dirty="0" smtClean="0">
                <a:latin typeface="Calibri" pitchFamily="34" charset="0"/>
              </a:rPr>
              <a:t>PH Lab</a:t>
            </a:r>
          </a:p>
          <a:p>
            <a:pPr lvl="1"/>
            <a:r>
              <a:rPr lang="en-US" sz="3200" dirty="0" smtClean="0">
                <a:latin typeface="Calibri" pitchFamily="34" charset="0"/>
              </a:rPr>
              <a:t>Environmental PH</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Calibri" pitchFamily="34" charset="0"/>
              </a:rPr>
              <a:t>Who responded?</a:t>
            </a:r>
            <a:endParaRPr lang="en-US" sz="4000" dirty="0">
              <a:latin typeface="Calibri" pitchFamily="34" charset="0"/>
            </a:endParaRPr>
          </a:p>
        </p:txBody>
      </p:sp>
      <p:sp>
        <p:nvSpPr>
          <p:cNvPr id="3" name="Content Placeholder 2"/>
          <p:cNvSpPr>
            <a:spLocks noGrp="1"/>
          </p:cNvSpPr>
          <p:nvPr>
            <p:ph idx="1"/>
          </p:nvPr>
        </p:nvSpPr>
        <p:spPr>
          <a:xfrm>
            <a:off x="457200" y="1371600"/>
            <a:ext cx="8229600" cy="4754563"/>
          </a:xfrm>
        </p:spPr>
        <p:txBody>
          <a:bodyPr/>
          <a:lstStyle/>
          <a:p>
            <a:r>
              <a:rPr lang="en-US" sz="3600" dirty="0" smtClean="0">
                <a:latin typeface="Calibri" pitchFamily="34" charset="0"/>
              </a:rPr>
              <a:t>38 states (76%)</a:t>
            </a:r>
          </a:p>
          <a:p>
            <a:pPr>
              <a:buNone/>
            </a:pPr>
            <a:endParaRPr lang="en-US" sz="3600" dirty="0" smtClean="0">
              <a:latin typeface="Calibri" pitchFamily="34" charset="0"/>
            </a:endParaRPr>
          </a:p>
          <a:p>
            <a:r>
              <a:rPr lang="en-US" sz="3600" dirty="0" smtClean="0">
                <a:latin typeface="Calibri" pitchFamily="34" charset="0"/>
              </a:rPr>
              <a:t>26 of 31 states with nuclear power plants (NPP) (84%)</a:t>
            </a:r>
          </a:p>
          <a:p>
            <a:pPr>
              <a:buNone/>
            </a:pPr>
            <a:endParaRPr lang="en-US" sz="3600" dirty="0" smtClean="0">
              <a:latin typeface="Calibri" pitchFamily="34" charset="0"/>
            </a:endParaRPr>
          </a:p>
          <a:p>
            <a:r>
              <a:rPr lang="en-US" sz="3600" dirty="0" smtClean="0">
                <a:latin typeface="Calibri" pitchFamily="34" charset="0"/>
              </a:rPr>
              <a:t>12 of 19 states without NPP (63%)</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325562"/>
          </a:xfrm>
        </p:spPr>
        <p:txBody>
          <a:bodyPr/>
          <a:lstStyle/>
          <a:p>
            <a:r>
              <a:rPr lang="en-US" sz="4000" dirty="0" smtClean="0">
                <a:latin typeface="Calibri" pitchFamily="34" charset="0"/>
              </a:rPr>
              <a:t>Survey Results: Planning and Exercising</a:t>
            </a:r>
            <a:endParaRPr lang="en-US" sz="4000" dirty="0">
              <a:latin typeface="Calibri" pitchFamily="34" charset="0"/>
            </a:endParaRPr>
          </a:p>
        </p:txBody>
      </p:sp>
      <p:sp>
        <p:nvSpPr>
          <p:cNvPr id="3" name="Content Placeholder 2"/>
          <p:cNvSpPr>
            <a:spLocks noGrp="1"/>
          </p:cNvSpPr>
          <p:nvPr>
            <p:ph idx="1"/>
          </p:nvPr>
        </p:nvSpPr>
        <p:spPr>
          <a:xfrm>
            <a:off x="457200" y="1219200"/>
            <a:ext cx="8229600" cy="4114800"/>
          </a:xfrm>
        </p:spPr>
        <p:txBody>
          <a:bodyPr/>
          <a:lstStyle/>
          <a:p>
            <a:r>
              <a:rPr lang="en-US" sz="3000" dirty="0" smtClean="0">
                <a:latin typeface="Calibri" pitchFamily="34" charset="0"/>
              </a:rPr>
              <a:t>53% have finalized radiological written response plans.</a:t>
            </a:r>
          </a:p>
          <a:p>
            <a:pPr lvl="1"/>
            <a:r>
              <a:rPr lang="en-US" sz="3000" dirty="0" smtClean="0">
                <a:latin typeface="Calibri" pitchFamily="34" charset="0"/>
              </a:rPr>
              <a:t>80% of the states with a written plan had exercised.</a:t>
            </a:r>
          </a:p>
          <a:p>
            <a:pPr lvl="1"/>
            <a:r>
              <a:rPr lang="en-US" sz="3000" dirty="0" smtClean="0">
                <a:latin typeface="Calibri" pitchFamily="34" charset="0"/>
              </a:rPr>
              <a:t>44% of these, </a:t>
            </a:r>
            <a:r>
              <a:rPr lang="en-US" sz="3000" u="sng" dirty="0" smtClean="0">
                <a:latin typeface="Calibri" pitchFamily="34" charset="0"/>
              </a:rPr>
              <a:t>&gt;</a:t>
            </a:r>
            <a:r>
              <a:rPr lang="en-US" sz="3000" dirty="0" smtClean="0">
                <a:latin typeface="Calibri" pitchFamily="34" charset="0"/>
              </a:rPr>
              <a:t> 1 year ago.</a:t>
            </a:r>
          </a:p>
          <a:p>
            <a:r>
              <a:rPr lang="en-US" sz="3000" dirty="0" smtClean="0">
                <a:latin typeface="Calibri" pitchFamily="34" charset="0"/>
              </a:rPr>
              <a:t>Most reported mutual aid relationships with other states or other agencies.</a:t>
            </a:r>
          </a:p>
          <a:p>
            <a:pPr lvl="1"/>
            <a:r>
              <a:rPr lang="en-US" sz="3000" dirty="0" smtClean="0">
                <a:latin typeface="Calibri" pitchFamily="34" charset="0"/>
              </a:rPr>
              <a:t>Some responders did not know.</a:t>
            </a:r>
          </a:p>
          <a:p>
            <a:r>
              <a:rPr lang="en-US" sz="3000" dirty="0" smtClean="0">
                <a:latin typeface="Calibri" pitchFamily="34" charset="0"/>
              </a:rPr>
              <a:t>Most states (97%) have on call 24/7 covera</a:t>
            </a:r>
            <a:r>
              <a:rPr lang="en-US" sz="2800" dirty="0" smtClean="0">
                <a:latin typeface="Calibri" pitchFamily="34" charset="0"/>
              </a:rPr>
              <a:t>ge.</a:t>
            </a:r>
          </a:p>
          <a:p>
            <a:endParaRPr lang="en-US" dirty="0"/>
          </a:p>
        </p:txBody>
      </p:sp>
      <p:sp>
        <p:nvSpPr>
          <p:cNvPr id="5" name="Slide Number Placeholder 4"/>
          <p:cNvSpPr>
            <a:spLocks noGrp="1"/>
          </p:cNvSpPr>
          <p:nvPr>
            <p:ph type="sldNum" sz="quarter" idx="12"/>
          </p:nvPr>
        </p:nvSpPr>
        <p:spPr/>
        <p:txBody>
          <a:bodyPr/>
          <a:lstStyle/>
          <a:p>
            <a:pPr>
              <a:defRPr/>
            </a:pPr>
            <a:fld id="{DF8EE8AF-C26E-4AED-8CAA-9345798E474B}"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4000" dirty="0" smtClean="0"/>
              <a:t>Survey Results: Extent of Planning</a:t>
            </a:r>
            <a:endParaRPr lang="en-US" sz="4000" dirty="0"/>
          </a:p>
        </p:txBody>
      </p:sp>
      <p:graphicFrame>
        <p:nvGraphicFramePr>
          <p:cNvPr id="4" name="Content Placeholder 3"/>
          <p:cNvGraphicFramePr>
            <a:graphicFrameLocks noGrp="1"/>
          </p:cNvGraphicFramePr>
          <p:nvPr>
            <p:ph idx="1"/>
          </p:nvPr>
        </p:nvGraphicFramePr>
        <p:xfrm>
          <a:off x="304800" y="1295400"/>
          <a:ext cx="84582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28600" y="-381000"/>
            <a:ext cx="184731" cy="369332"/>
          </a:xfrm>
          <a:prstGeom prst="rect">
            <a:avLst/>
          </a:prstGeom>
          <a:noFill/>
        </p:spPr>
        <p:txBody>
          <a:bodyPr wrap="none" rtlCol="0">
            <a:spAutoFit/>
          </a:bodyPr>
          <a:lstStyle/>
          <a:p>
            <a:endParaRPr lang="en-US"/>
          </a:p>
        </p:txBody>
      </p:sp>
      <p:sp>
        <p:nvSpPr>
          <p:cNvPr id="6" name="TextBox 5"/>
          <p:cNvSpPr txBox="1"/>
          <p:nvPr/>
        </p:nvSpPr>
        <p:spPr>
          <a:xfrm>
            <a:off x="5105400" y="4038600"/>
            <a:ext cx="3352800" cy="461665"/>
          </a:xfrm>
          <a:prstGeom prst="rect">
            <a:avLst/>
          </a:prstGeom>
          <a:noFill/>
        </p:spPr>
        <p:txBody>
          <a:bodyPr wrap="square" rtlCol="0">
            <a:spAutoFit/>
          </a:bodyPr>
          <a:lstStyle/>
          <a:p>
            <a:r>
              <a:rPr lang="en-US" dirty="0" smtClean="0"/>
              <a:t>I---------------------------I</a:t>
            </a:r>
            <a:endParaRPr lang="en-US" dirty="0"/>
          </a:p>
        </p:txBody>
      </p:sp>
      <p:sp>
        <p:nvSpPr>
          <p:cNvPr id="7" name="TextBox 6"/>
          <p:cNvSpPr txBox="1"/>
          <p:nvPr/>
        </p:nvSpPr>
        <p:spPr>
          <a:xfrm>
            <a:off x="4648200" y="1524000"/>
            <a:ext cx="2057400" cy="461665"/>
          </a:xfrm>
          <a:prstGeom prst="rect">
            <a:avLst/>
          </a:prstGeom>
          <a:noFill/>
        </p:spPr>
        <p:txBody>
          <a:bodyPr wrap="square" rtlCol="0">
            <a:spAutoFit/>
          </a:bodyPr>
          <a:lstStyle/>
          <a:p>
            <a:r>
              <a:rPr lang="en-US" dirty="0" smtClean="0"/>
              <a:t>I---------I</a:t>
            </a:r>
            <a:endParaRPr lang="en-US" dirty="0"/>
          </a:p>
        </p:txBody>
      </p:sp>
      <p:sp>
        <p:nvSpPr>
          <p:cNvPr id="8" name="TextBox 7"/>
          <p:cNvSpPr txBox="1"/>
          <p:nvPr/>
        </p:nvSpPr>
        <p:spPr>
          <a:xfrm>
            <a:off x="5486400" y="2133600"/>
            <a:ext cx="2895600" cy="461665"/>
          </a:xfrm>
          <a:prstGeom prst="rect">
            <a:avLst/>
          </a:prstGeom>
          <a:noFill/>
        </p:spPr>
        <p:txBody>
          <a:bodyPr wrap="square" rtlCol="0">
            <a:spAutoFit/>
          </a:bodyPr>
          <a:lstStyle/>
          <a:p>
            <a:r>
              <a:rPr lang="en-US" dirty="0" smtClean="0"/>
              <a:t>I------------------------I</a:t>
            </a:r>
            <a:endParaRPr lang="en-US" dirty="0"/>
          </a:p>
        </p:txBody>
      </p:sp>
      <p:sp>
        <p:nvSpPr>
          <p:cNvPr id="9" name="TextBox 8"/>
          <p:cNvSpPr txBox="1"/>
          <p:nvPr/>
        </p:nvSpPr>
        <p:spPr>
          <a:xfrm>
            <a:off x="5638800" y="2743200"/>
            <a:ext cx="2667000" cy="461665"/>
          </a:xfrm>
          <a:prstGeom prst="rect">
            <a:avLst/>
          </a:prstGeom>
          <a:noFill/>
        </p:spPr>
        <p:txBody>
          <a:bodyPr wrap="square" rtlCol="0">
            <a:spAutoFit/>
          </a:bodyPr>
          <a:lstStyle/>
          <a:p>
            <a:r>
              <a:rPr lang="en-US" dirty="0" smtClean="0"/>
              <a:t>I-------------------I</a:t>
            </a:r>
            <a:endParaRPr lang="en-US" dirty="0"/>
          </a:p>
        </p:txBody>
      </p:sp>
      <p:sp>
        <p:nvSpPr>
          <p:cNvPr id="10" name="Slide Number Placeholder 9"/>
          <p:cNvSpPr>
            <a:spLocks noGrp="1"/>
          </p:cNvSpPr>
          <p:nvPr>
            <p:ph type="sldNum" sz="quarter" idx="12"/>
          </p:nvPr>
        </p:nvSpPr>
        <p:spPr/>
        <p:txBody>
          <a:bodyPr/>
          <a:lstStyle/>
          <a:p>
            <a:pPr>
              <a:defRPr/>
            </a:pPr>
            <a:fld id="{DF8EE8AF-C26E-4AED-8CAA-9345798E474B}"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lstStyle/>
          <a:p>
            <a:r>
              <a:rPr lang="en-US" sz="4000" dirty="0" smtClean="0">
                <a:latin typeface="Calibri" pitchFamily="34" charset="0"/>
              </a:rPr>
              <a:t>Survey Results: Resources Available </a:t>
            </a:r>
            <a:endParaRPr lang="en-US" sz="4000" dirty="0">
              <a:latin typeface="Calibri" pitchFamily="34" charset="0"/>
            </a:endParaRPr>
          </a:p>
        </p:txBody>
      </p:sp>
      <p:graphicFrame>
        <p:nvGraphicFramePr>
          <p:cNvPr id="4" name="Content Placeholder 3"/>
          <p:cNvGraphicFramePr>
            <a:graphicFrameLocks noGrp="1"/>
          </p:cNvGraphicFramePr>
          <p:nvPr>
            <p:ph idx="1"/>
          </p:nvPr>
        </p:nvGraphicFramePr>
        <p:xfrm>
          <a:off x="0" y="1143000"/>
          <a:ext cx="8991600" cy="47244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pPr>
              <a:defRPr/>
            </a:pPr>
            <a:fld id="{DF8EE8AF-C26E-4AED-8CAA-9345798E474B}"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QC_x0020_Notes xmlns="ece3b8bb-3ba7-4e05-aa8b-0d2009ddb611" xsi:nil="true"/>
    <Estimate_x0020_Notes xmlns="ece3b8bb-3ba7-4e05-aa8b-0d2009ddb611" xsi:nil="true"/>
    <Estimate_x0020_1 xmlns="ece3b8bb-3ba7-4e05-aa8b-0d2009ddb611">
      <ns2:UserInfo xmlns:ns2="ece3b8bb-3ba7-4e05-aa8b-0d2009ddb611">
        <ns2:DisplayName>Kimball, Lisa</ns2:DisplayName>
        <ns2:AccountId>109</ns2:AccountId>
        <ns2:AccountType>User</ns2:AccountType>
      </ns2:UserInfo>
    </Estimate_x0020_1>
    <Completed_x0020_on xmlns="ece3b8bb-3ba7-4e05-aa8b-0d2009ddb611">2011-05-12T00:00:00</Completed_x0020_on>
    <Est_x002e__x0020_Level_x0020_2 xmlns="ece3b8bb-3ba7-4e05-aa8b-0d2009ddb611" xsi:nil="true"/>
    <Remediated_x0020_by xmlns="ece3b8bb-3ba7-4e05-aa8b-0d2009ddb611">
      <ns2:UserInfo xmlns:ns2="ece3b8bb-3ba7-4e05-aa8b-0d2009ddb611">
        <ns2:DisplayName>Kimball, Lisa</ns2:DisplayName>
        <ns2:AccountId>109</ns2:AccountId>
        <ns2:AccountType>User</ns2:AccountType>
      </ns2:UserInfo>
    </Remediated_x0020_by>
    <Actual_x0020_time_x0020_spent xmlns="ece3b8bb-3ba7-4e05-aa8b-0d2009ddb611">45</Actual_x0020_time_x0020_spent>
    <Estimate_x0020_2 xmlns="ece3b8bb-3ba7-4e05-aa8b-0d2009ddb611">
      <UserInfo>
        <DisplayName/>
        <AccountId xsi:nil="true"/>
        <AccountType/>
      </UserInfo>
    </Estimate_x0020_2>
    <Remediation_x0020_Notes xmlns="ece3b8bb-3ba7-4e05-aa8b-0d2009ddb611" xsi:nil="true"/>
    <QC_x0020_Completed_x0020_on xmlns="ece3b8bb-3ba7-4e05-aa8b-0d2009ddb611">2011-05-18T00:00:00</QC_x0020_Completed_x0020_on>
    <Est_x002e__x0020_Level_x0020_1 xmlns="ece3b8bb-3ba7-4e05-aa8b-0d2009ddb611">2</Est_x002e__x0020_Level_x0020_1>
    <_x0051_C2 xmlns="ece3b8bb-3ba7-4e05-aa8b-0d2009ddb611">
      <UserInfo>
        <DisplayName/>
        <AccountId xsi:nil="true"/>
        <AccountType/>
      </UserInfo>
    </_x0051_C2>
    <_x0051_C1 xmlns="ece3b8bb-3ba7-4e05-aa8b-0d2009ddb611">
      <ns2:UserInfo xmlns:ns2="ece3b8bb-3ba7-4e05-aa8b-0d2009ddb611">
        <ns2:DisplayName>Kimball, Lisa</ns2:DisplayName>
        <ns2:AccountId>109</ns2:AccountId>
        <ns2:AccountType>User</ns2:AccountType>
      </ns2:UserInfo>
    </_x0051_C1>
    <Status xmlns="ece3b8bb-3ba7-4e05-aa8b-0d2009ddb611">Post</Statu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02C3AEC9A4F64C9A693943DA529FA3" ma:contentTypeVersion="14" ma:contentTypeDescription="Create a new document." ma:contentTypeScope="" ma:versionID="3170bd233c5609aa2c721c43fb065001">
  <xsd:schema xmlns:xsd="http://www.w3.org/2001/XMLSchema" xmlns:p="http://schemas.microsoft.com/office/2006/metadata/properties" xmlns:ns2="ece3b8bb-3ba7-4e05-aa8b-0d2009ddb611" targetNamespace="http://schemas.microsoft.com/office/2006/metadata/properties" ma:root="true" ma:fieldsID="0c4afaa40167240c26cc530899cc3007" ns2:_="">
    <xsd:import namespace="ece3b8bb-3ba7-4e05-aa8b-0d2009ddb611"/>
    <xsd:element name="properties">
      <xsd:complexType>
        <xsd:sequence>
          <xsd:element name="documentManagement">
            <xsd:complexType>
              <xsd:all>
                <xsd:element ref="ns2:Status" minOccurs="0"/>
                <xsd:element ref="ns2:Estimate_x0020_1" minOccurs="0"/>
                <xsd:element ref="ns2:Est_x002e__x0020_Level_x0020_1" minOccurs="0"/>
                <xsd:element ref="ns2:Estimate_x0020_2" minOccurs="0"/>
                <xsd:element ref="ns2:Est_x002e__x0020_Level_x0020_2" minOccurs="0"/>
                <xsd:element ref="ns2:Remediated_x0020_by" minOccurs="0"/>
                <xsd:element ref="ns2:Actual_x0020_time_x0020_spent" minOccurs="0"/>
                <xsd:element ref="ns2:Completed_x0020_on" minOccurs="0"/>
                <xsd:element ref="ns2:Estimate_x0020_Notes" minOccurs="0"/>
                <xsd:element ref="ns2:Remediation_x0020_Notes" minOccurs="0"/>
                <xsd:element ref="ns2:_x0051_C1" minOccurs="0"/>
                <xsd:element ref="ns2:_x0051_C2" minOccurs="0"/>
                <xsd:element ref="ns2:QC_x0020_Completed_x0020_on" minOccurs="0"/>
                <xsd:element ref="ns2:QC_x0020_Notes" minOccurs="0"/>
              </xsd:all>
            </xsd:complexType>
          </xsd:element>
        </xsd:sequence>
      </xsd:complexType>
    </xsd:element>
  </xsd:schema>
  <xsd:schema xmlns:xsd="http://www.w3.org/2001/XMLSchema" xmlns:dms="http://schemas.microsoft.com/office/2006/documentManagement/types" targetNamespace="ece3b8bb-3ba7-4e05-aa8b-0d2009ddb611" elementFormDefault="qualified">
    <xsd:import namespace="http://schemas.microsoft.com/office/2006/documentManagement/types"/>
    <xsd:element name="Status" ma:index="1" nillable="true" ma:displayName="Status" ma:default="Estimate" ma:format="Dropdown" ma:internalName="Status">
      <xsd:simpleType>
        <xsd:restriction base="dms:Choice">
          <xsd:enumeration value="Estimate"/>
          <xsd:enumeration value="Remediation"/>
          <xsd:enumeration value="QC"/>
          <xsd:enumeration value="Post"/>
        </xsd:restriction>
      </xsd:simpleType>
    </xsd:element>
    <xsd:element name="Estimate_x0020_1" ma:index="3" nillable="true" ma:displayName="Estimate 1" ma:list="UserInfo" ma:internalName="Estimate_x0020_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1" ma:index="4" nillable="true" ma:displayName="Est. Level 1" ma:default="1" ma:format="Dropdown" ma:internalName="Est_x002e__x0020_Level_x0020_1">
      <xsd:simpleType>
        <xsd:restriction base="dms:Choice">
          <xsd:enumeration value="1"/>
          <xsd:enumeration value="2"/>
          <xsd:enumeration value="3"/>
          <xsd:enumeration value="4"/>
        </xsd:restriction>
      </xsd:simpleType>
    </xsd:element>
    <xsd:element name="Estimate_x0020_2" ma:index="5" nillable="true" ma:displayName="Estimate 2" ma:list="UserInfo" ma:internalName="Estimate_x0020_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2" ma:index="6" nillable="true" ma:displayName="Est. Level 2" ma:default="1" ma:format="Dropdown" ma:internalName="Est_x002e__x0020_Level_x0020_2">
      <xsd:simpleType>
        <xsd:restriction base="dms:Choice">
          <xsd:enumeration value="1"/>
          <xsd:enumeration value="2"/>
          <xsd:enumeration value="3"/>
          <xsd:enumeration value="4"/>
        </xsd:restriction>
      </xsd:simpleType>
    </xsd:element>
    <xsd:element name="Remediated_x0020_by" ma:index="7" nillable="true" ma:displayName="Remediated by" ma:list="UserInfo" ma:internalName="Remediated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tual_x0020_time_x0020_spent" ma:index="8" nillable="true" ma:displayName="Actual time spent" ma:internalName="Actual_x0020_time_x0020_spent">
      <xsd:simpleType>
        <xsd:restriction base="dms:Text">
          <xsd:maxLength value="255"/>
        </xsd:restriction>
      </xsd:simpleType>
    </xsd:element>
    <xsd:element name="Completed_x0020_on" ma:index="9" nillable="true" ma:displayName="Completed on" ma:format="DateOnly" ma:internalName="Completed_x0020_on">
      <xsd:simpleType>
        <xsd:restriction base="dms:DateTime"/>
      </xsd:simpleType>
    </xsd:element>
    <xsd:element name="Estimate_x0020_Notes" ma:index="10" nillable="true" ma:displayName="Estimate Notes" ma:internalName="Estimate_x0020_Notes">
      <xsd:simpleType>
        <xsd:restriction base="dms:Note"/>
      </xsd:simpleType>
    </xsd:element>
    <xsd:element name="Remediation_x0020_Notes" ma:index="11" nillable="true" ma:displayName="Remediation Notes" ma:internalName="Remediation_x0020_Notes">
      <xsd:simpleType>
        <xsd:restriction base="dms:Note"/>
      </xsd:simpleType>
    </xsd:element>
    <xsd:element name="_x0051_C1" ma:index="12" nillable="true" ma:displayName="QC1" ma:list="UserInfo" ma:internalName="_x0051_C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x0051_C2" ma:index="13" nillable="true" ma:displayName="QC2" ma:list="UserInfo" ma:internalName="_x0051_C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QC_x0020_Completed_x0020_on" ma:index="14" nillable="true" ma:displayName="QC Completed on" ma:format="DateOnly" ma:internalName="QC_x0020_Completed_x0020_on">
      <xsd:simpleType>
        <xsd:restriction base="dms:DateTime"/>
      </xsd:simpleType>
    </xsd:element>
    <xsd:element name="QC_x0020_Notes" ma:index="15" nillable="true" ma:displayName="QC Notes" ma:internalName="QC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A5670060-C8BC-4578-B835-74745B0F7BD0}">
  <ds:schemaRefs>
    <ds:schemaRef ds:uri="http://schemas.microsoft.com/sharepoint/v3/contenttype/forms"/>
  </ds:schemaRefs>
</ds:datastoreItem>
</file>

<file path=customXml/itemProps2.xml><?xml version="1.0" encoding="utf-8"?>
<ds:datastoreItem xmlns:ds="http://schemas.openxmlformats.org/officeDocument/2006/customXml" ds:itemID="{60FFFAE8-65CA-44EE-9A30-04F9722F6312}">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ece3b8bb-3ba7-4e05-aa8b-0d2009ddb611"/>
    <ds:schemaRef ds:uri="http://schemas.openxmlformats.org/package/2006/metadata/core-properties"/>
  </ds:schemaRefs>
</ds:datastoreItem>
</file>

<file path=customXml/itemProps3.xml><?xml version="1.0" encoding="utf-8"?>
<ds:datastoreItem xmlns:ds="http://schemas.openxmlformats.org/officeDocument/2006/customXml" ds:itemID="{C3FDBB75-1591-4973-B66A-DF47246002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e3b8bb-3ba7-4e05-aa8b-0d2009ddb61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250</TotalTime>
  <Words>871</Words>
  <Application>Microsoft Office PowerPoint</Application>
  <PresentationFormat>On-screen Show (4:3)</PresentationFormat>
  <Paragraphs>117</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Custom Design</vt:lpstr>
      <vt:lpstr>Microsoft Office Excel 97-2003 Worksheet</vt:lpstr>
      <vt:lpstr>Worksheet</vt:lpstr>
      <vt:lpstr>Radiation Emergency Preparedness and Response Capabilities in State Health Departments   2010 CSTE Survey for National Alliance for  Radiation Readiness </vt:lpstr>
      <vt:lpstr>Background</vt:lpstr>
      <vt:lpstr>Scope of Survey</vt:lpstr>
      <vt:lpstr>Survey Methods</vt:lpstr>
      <vt:lpstr>Survey Methods</vt:lpstr>
      <vt:lpstr>Who responded?</vt:lpstr>
      <vt:lpstr>Survey Results: Planning and Exercising</vt:lpstr>
      <vt:lpstr>Survey Results: Extent of Planning</vt:lpstr>
      <vt:lpstr>Survey Results: Resources Available </vt:lpstr>
      <vt:lpstr>Radiation Incident Response Staffing  </vt:lpstr>
      <vt:lpstr>Survey Results:  Inter / Intra-Agency Coordination</vt:lpstr>
      <vt:lpstr>Survey Results: Coordination Gaps</vt:lpstr>
      <vt:lpstr>Overall Radiation Readiness</vt:lpstr>
      <vt:lpstr>Survey Conclusions</vt:lpstr>
      <vt:lpstr>Recommendations</vt:lpstr>
      <vt:lpstr>Recommendations</vt:lpstr>
      <vt:lpstr>Acknowledgements</vt:lpstr>
      <vt:lpstr>Disclaimer</vt:lpstr>
    </vt:vector>
  </TitlesOfParts>
  <Company>Joe's World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Radiation Emergency Preparedness and Response Capabilities in State Health Departments </dc:title>
  <dc:subject>Radiation Emergency Preparedness and Response Capabilities in State Health Departments </dc:subject>
  <dc:creator>PHREP</dc:creator>
  <cp:keywords>readiness; CSTE Report; survey </cp:keywords>
  <cp:lastModifiedBy>kimballl</cp:lastModifiedBy>
  <cp:revision>45</cp:revision>
  <dcterms:created xsi:type="dcterms:W3CDTF">2010-08-23T12:44:57Z</dcterms:created>
  <dcterms:modified xsi:type="dcterms:W3CDTF">2011-05-18T14:39:30Z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0x0101008402C3AEC9A4F64C9A693943DA529FA3</vt:lpwstr>
  </property>
</Properties>
</file>