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4"/>
  </p:sldMasterIdLst>
  <p:handoutMasterIdLst>
    <p:handoutMasterId r:id="rId25"/>
  </p:handoutMasterIdLst>
  <p:sldIdLst>
    <p:sldId id="256" r:id="rId5"/>
    <p:sldId id="258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60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2" r:id="rId24"/>
  </p:sldIdLst>
  <p:sldSz cx="9144000" cy="6858000" type="screen4x3"/>
  <p:notesSz cx="7315200" cy="9601200"/>
  <p:embeddedFontLst>
    <p:embeddedFont>
      <p:font typeface="Myriad Web Pro" pitchFamily="34" charset="0"/>
      <p:regular r:id="rId26"/>
      <p:bold r:id="rId27"/>
      <p: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70" d="100"/>
          <a:sy n="70" d="100"/>
        </p:scale>
        <p:origin x="-432" y="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223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4D43F-DD8D-44C8-98CD-A650EB5B97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AD732D-1C13-4DBD-ADE5-42875B638816}">
      <dgm:prSet/>
      <dgm:spPr/>
      <dgm:t>
        <a:bodyPr/>
        <a:lstStyle/>
        <a:p>
          <a:pPr rtl="0"/>
          <a:r>
            <a:rPr lang="en-US" b="1" baseline="0" dirty="0" smtClean="0"/>
            <a:t>People will more likely take protective actions if they understand why.</a:t>
          </a:r>
          <a:endParaRPr lang="en-US" b="1" baseline="0" dirty="0"/>
        </a:p>
      </dgm:t>
    </dgm:pt>
    <dgm:pt modelId="{1064BEEC-7BD4-42E5-89C7-E6CF659B8240}" type="parTrans" cxnId="{1DFB3377-D5C9-40A5-AA36-7D75F5A74147}">
      <dgm:prSet/>
      <dgm:spPr/>
      <dgm:t>
        <a:bodyPr/>
        <a:lstStyle/>
        <a:p>
          <a:endParaRPr lang="en-US"/>
        </a:p>
      </dgm:t>
    </dgm:pt>
    <dgm:pt modelId="{8FA74A97-2F67-4421-9B83-7A0DA4803BA3}" type="sibTrans" cxnId="{1DFB3377-D5C9-40A5-AA36-7D75F5A74147}">
      <dgm:prSet/>
      <dgm:spPr/>
      <dgm:t>
        <a:bodyPr/>
        <a:lstStyle/>
        <a:p>
          <a:endParaRPr lang="en-US"/>
        </a:p>
      </dgm:t>
    </dgm:pt>
    <dgm:pt modelId="{B2AC3ECE-3E81-4EE1-A096-175645CA4428}">
      <dgm:prSet/>
      <dgm:spPr/>
      <dgm:t>
        <a:bodyPr/>
        <a:lstStyle/>
        <a:p>
          <a:pPr rtl="0"/>
          <a:r>
            <a:rPr lang="en-US" b="1" baseline="0" dirty="0" smtClean="0"/>
            <a:t>Many indicated they would not shelter in place, but would seek family/children.</a:t>
          </a:r>
          <a:endParaRPr lang="en-US" dirty="0"/>
        </a:p>
      </dgm:t>
    </dgm:pt>
    <dgm:pt modelId="{64ABAB86-30C4-4C09-A6E6-2819EC2EB5BE}" type="parTrans" cxnId="{341314F3-421B-4192-999E-E11618A6AC23}">
      <dgm:prSet/>
      <dgm:spPr/>
      <dgm:t>
        <a:bodyPr/>
        <a:lstStyle/>
        <a:p>
          <a:endParaRPr lang="en-US"/>
        </a:p>
      </dgm:t>
    </dgm:pt>
    <dgm:pt modelId="{E6727FDF-B87D-4428-B4B5-F35E29D6A8F0}" type="sibTrans" cxnId="{341314F3-421B-4192-999E-E11618A6AC23}">
      <dgm:prSet/>
      <dgm:spPr/>
      <dgm:t>
        <a:bodyPr/>
        <a:lstStyle/>
        <a:p>
          <a:endParaRPr lang="en-US"/>
        </a:p>
      </dgm:t>
    </dgm:pt>
    <dgm:pt modelId="{962BEAB4-C954-4417-A9E4-E3EE72DA2262}">
      <dgm:prSet/>
      <dgm:spPr/>
      <dgm:t>
        <a:bodyPr/>
        <a:lstStyle/>
        <a:p>
          <a:pPr rtl="0"/>
          <a:r>
            <a:rPr lang="en-US" b="1" baseline="0" dirty="0" smtClean="0"/>
            <a:t>Many do not understand basic terms such as “shelter in place.”</a:t>
          </a:r>
          <a:endParaRPr lang="en-US" dirty="0"/>
        </a:p>
      </dgm:t>
    </dgm:pt>
    <dgm:pt modelId="{E7AB0115-5296-41BD-BE7F-B430CD8ECC9F}" type="parTrans" cxnId="{44D37069-EC99-4CED-A7EE-BD9BA3A1D26D}">
      <dgm:prSet/>
      <dgm:spPr/>
      <dgm:t>
        <a:bodyPr/>
        <a:lstStyle/>
        <a:p>
          <a:endParaRPr lang="en-US"/>
        </a:p>
      </dgm:t>
    </dgm:pt>
    <dgm:pt modelId="{BB59036B-5F91-4EE3-A3DB-CFF79179B83A}" type="sibTrans" cxnId="{44D37069-EC99-4CED-A7EE-BD9BA3A1D26D}">
      <dgm:prSet/>
      <dgm:spPr/>
      <dgm:t>
        <a:bodyPr/>
        <a:lstStyle/>
        <a:p>
          <a:endParaRPr lang="en-US"/>
        </a:p>
      </dgm:t>
    </dgm:pt>
    <dgm:pt modelId="{886B66B6-891E-4485-967D-C34EB7CA39B6}">
      <dgm:prSet/>
      <dgm:spPr/>
      <dgm:t>
        <a:bodyPr/>
        <a:lstStyle/>
        <a:p>
          <a:pPr rtl="0"/>
          <a:r>
            <a:rPr lang="en-US" b="1" baseline="0" dirty="0" smtClean="0"/>
            <a:t>Some, especially African Americans, expressed fatalism about a radiation incident.</a:t>
          </a:r>
          <a:endParaRPr lang="en-US" dirty="0"/>
        </a:p>
      </dgm:t>
    </dgm:pt>
    <dgm:pt modelId="{3CF0A0AF-3B07-4743-A810-8B247F9D9E58}" type="parTrans" cxnId="{F14A0455-04D4-48DE-B033-99F1A350B363}">
      <dgm:prSet/>
      <dgm:spPr/>
      <dgm:t>
        <a:bodyPr/>
        <a:lstStyle/>
        <a:p>
          <a:endParaRPr lang="en-US"/>
        </a:p>
      </dgm:t>
    </dgm:pt>
    <dgm:pt modelId="{2E29C78D-8E11-4704-9CE0-255AE51417F3}" type="sibTrans" cxnId="{F14A0455-04D4-48DE-B033-99F1A350B363}">
      <dgm:prSet/>
      <dgm:spPr/>
      <dgm:t>
        <a:bodyPr/>
        <a:lstStyle/>
        <a:p>
          <a:endParaRPr lang="en-US"/>
        </a:p>
      </dgm:t>
    </dgm:pt>
    <dgm:pt modelId="{9D446DC6-CB08-4EFD-977F-4F9E3D10EFC2}">
      <dgm:prSet/>
      <dgm:spPr/>
      <dgm:t>
        <a:bodyPr/>
        <a:lstStyle/>
        <a:p>
          <a:pPr rtl="0"/>
          <a:r>
            <a:rPr lang="en-US" b="1" baseline="0" dirty="0" smtClean="0"/>
            <a:t>Few differences in responses from participants with higher vs. lower education.</a:t>
          </a:r>
          <a:endParaRPr lang="en-US" dirty="0"/>
        </a:p>
      </dgm:t>
    </dgm:pt>
    <dgm:pt modelId="{2C668E20-A54E-47B3-8CB5-E32C37D6BC21}" type="parTrans" cxnId="{C44032FD-47EE-4064-8006-074968962358}">
      <dgm:prSet/>
      <dgm:spPr/>
      <dgm:t>
        <a:bodyPr/>
        <a:lstStyle/>
        <a:p>
          <a:endParaRPr lang="en-US"/>
        </a:p>
      </dgm:t>
    </dgm:pt>
    <dgm:pt modelId="{F70E578B-7777-4AB2-98FC-A50ABC3A54ED}" type="sibTrans" cxnId="{C44032FD-47EE-4064-8006-074968962358}">
      <dgm:prSet/>
      <dgm:spPr/>
      <dgm:t>
        <a:bodyPr/>
        <a:lstStyle/>
        <a:p>
          <a:endParaRPr lang="en-US"/>
        </a:p>
      </dgm:t>
    </dgm:pt>
    <dgm:pt modelId="{32367E16-0F80-4FF9-8913-D5A394A9F943}">
      <dgm:prSet/>
      <dgm:spPr/>
      <dgm:t>
        <a:bodyPr/>
        <a:lstStyle/>
        <a:p>
          <a:pPr rtl="0"/>
          <a:r>
            <a:rPr lang="en-US" b="1" baseline="0" dirty="0" smtClean="0"/>
            <a:t>ESOL have specific communication needs.</a:t>
          </a:r>
          <a:endParaRPr lang="en-US" dirty="0"/>
        </a:p>
      </dgm:t>
    </dgm:pt>
    <dgm:pt modelId="{C0AEC4A6-568D-442A-816A-6FEE9D2F5B62}" type="parTrans" cxnId="{6EF04B93-B13D-49FF-A2A9-3B8DF9BDE59A}">
      <dgm:prSet/>
      <dgm:spPr/>
      <dgm:t>
        <a:bodyPr/>
        <a:lstStyle/>
        <a:p>
          <a:endParaRPr lang="en-US"/>
        </a:p>
      </dgm:t>
    </dgm:pt>
    <dgm:pt modelId="{2BCFB39D-6D19-4A07-8397-39C5144986CB}" type="sibTrans" cxnId="{6EF04B93-B13D-49FF-A2A9-3B8DF9BDE59A}">
      <dgm:prSet/>
      <dgm:spPr/>
      <dgm:t>
        <a:bodyPr/>
        <a:lstStyle/>
        <a:p>
          <a:endParaRPr lang="en-US"/>
        </a:p>
      </dgm:t>
    </dgm:pt>
    <dgm:pt modelId="{E886C3D9-B9C5-4622-A62E-468F3F02DE4F}">
      <dgm:prSet/>
      <dgm:spPr/>
      <dgm:t>
        <a:bodyPr/>
        <a:lstStyle/>
        <a:p>
          <a:pPr rtl="0"/>
          <a:r>
            <a:rPr lang="en-US" b="1" baseline="0" dirty="0" smtClean="0"/>
            <a:t>People do not like vague instructions, nor messages that convey uncertainly (use of “may”,  “might” or “could”) considered less credible.</a:t>
          </a:r>
          <a:endParaRPr lang="en-US" b="1" baseline="0" dirty="0"/>
        </a:p>
      </dgm:t>
    </dgm:pt>
    <dgm:pt modelId="{40A8F9E7-8E54-472C-A07E-BDEB58FB2E32}" type="parTrans" cxnId="{1886101C-7A90-4F3B-A17F-90E530B45D61}">
      <dgm:prSet/>
      <dgm:spPr/>
      <dgm:t>
        <a:bodyPr/>
        <a:lstStyle/>
        <a:p>
          <a:endParaRPr lang="en-US"/>
        </a:p>
      </dgm:t>
    </dgm:pt>
    <dgm:pt modelId="{E1E02374-A476-43F8-9B44-A349876E9CCD}" type="sibTrans" cxnId="{1886101C-7A90-4F3B-A17F-90E530B45D61}">
      <dgm:prSet/>
      <dgm:spPr/>
      <dgm:t>
        <a:bodyPr/>
        <a:lstStyle/>
        <a:p>
          <a:endParaRPr lang="en-US"/>
        </a:p>
      </dgm:t>
    </dgm:pt>
    <dgm:pt modelId="{B02BEA83-0E68-4EAF-AE30-23D072D6D6C8}" type="pres">
      <dgm:prSet presAssocID="{3BE4D43F-DD8D-44C8-98CD-A650EB5B97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85921D-9D02-49B0-8627-01FE1236B4D1}" type="pres">
      <dgm:prSet presAssocID="{63AD732D-1C13-4DBD-ADE5-42875B63881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AC269-C936-4D7F-8A62-820ADC8E172C}" type="pres">
      <dgm:prSet presAssocID="{8FA74A97-2F67-4421-9B83-7A0DA4803BA3}" presName="sibTrans" presStyleCnt="0"/>
      <dgm:spPr/>
    </dgm:pt>
    <dgm:pt modelId="{4746826E-C921-44FF-9DE5-3777E9624DDB}" type="pres">
      <dgm:prSet presAssocID="{B2AC3ECE-3E81-4EE1-A096-175645CA442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EFFD0-620F-4E9B-B3C5-A4921D30A00A}" type="pres">
      <dgm:prSet presAssocID="{E6727FDF-B87D-4428-B4B5-F35E29D6A8F0}" presName="sibTrans" presStyleCnt="0"/>
      <dgm:spPr/>
    </dgm:pt>
    <dgm:pt modelId="{C6AD26F7-3B61-4B54-AD47-58C698315ABD}" type="pres">
      <dgm:prSet presAssocID="{962BEAB4-C954-4417-A9E4-E3EE72DA226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5E0DB-8D91-4212-B032-7900DE6D6C57}" type="pres">
      <dgm:prSet presAssocID="{BB59036B-5F91-4EE3-A3DB-CFF79179B83A}" presName="sibTrans" presStyleCnt="0"/>
      <dgm:spPr/>
    </dgm:pt>
    <dgm:pt modelId="{1F73BF5D-8FFC-4BB0-8C42-A743D4AFBAD0}" type="pres">
      <dgm:prSet presAssocID="{886B66B6-891E-4485-967D-C34EB7CA39B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50D10-E058-4562-85AD-FE86B2B9D8B5}" type="pres">
      <dgm:prSet presAssocID="{2E29C78D-8E11-4704-9CE0-255AE51417F3}" presName="sibTrans" presStyleCnt="0"/>
      <dgm:spPr/>
    </dgm:pt>
    <dgm:pt modelId="{E9F678A8-D8F2-42AE-AF75-34AB6849F869}" type="pres">
      <dgm:prSet presAssocID="{9D446DC6-CB08-4EFD-977F-4F9E3D10EFC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68390-C079-430B-8F6F-465CCCC9F5F6}" type="pres">
      <dgm:prSet presAssocID="{F70E578B-7777-4AB2-98FC-A50ABC3A54ED}" presName="sibTrans" presStyleCnt="0"/>
      <dgm:spPr/>
    </dgm:pt>
    <dgm:pt modelId="{EBE2960F-A711-4A41-B2A5-4D526AB155D9}" type="pres">
      <dgm:prSet presAssocID="{32367E16-0F80-4FF9-8913-D5A394A9F94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52251-5C1D-4353-B720-503EB9E753A7}" type="pres">
      <dgm:prSet presAssocID="{2BCFB39D-6D19-4A07-8397-39C5144986CB}" presName="sibTrans" presStyleCnt="0"/>
      <dgm:spPr/>
    </dgm:pt>
    <dgm:pt modelId="{4E99A1DA-E471-4B71-BB11-07A410493A01}" type="pres">
      <dgm:prSet presAssocID="{E886C3D9-B9C5-4622-A62E-468F3F02DE4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D37069-EC99-4CED-A7EE-BD9BA3A1D26D}" srcId="{3BE4D43F-DD8D-44C8-98CD-A650EB5B977E}" destId="{962BEAB4-C954-4417-A9E4-E3EE72DA2262}" srcOrd="2" destOrd="0" parTransId="{E7AB0115-5296-41BD-BE7F-B430CD8ECC9F}" sibTransId="{BB59036B-5F91-4EE3-A3DB-CFF79179B83A}"/>
    <dgm:cxn modelId="{6EF04B93-B13D-49FF-A2A9-3B8DF9BDE59A}" srcId="{3BE4D43F-DD8D-44C8-98CD-A650EB5B977E}" destId="{32367E16-0F80-4FF9-8913-D5A394A9F943}" srcOrd="5" destOrd="0" parTransId="{C0AEC4A6-568D-442A-816A-6FEE9D2F5B62}" sibTransId="{2BCFB39D-6D19-4A07-8397-39C5144986CB}"/>
    <dgm:cxn modelId="{56BBAAD0-CCF2-460A-851F-89D0B8E0C1AE}" type="presOf" srcId="{B2AC3ECE-3E81-4EE1-A096-175645CA4428}" destId="{4746826E-C921-44FF-9DE5-3777E9624DDB}" srcOrd="0" destOrd="0" presId="urn:microsoft.com/office/officeart/2005/8/layout/default"/>
    <dgm:cxn modelId="{ECD644E7-2540-4D27-9BB1-F04B8D4E289B}" type="presOf" srcId="{63AD732D-1C13-4DBD-ADE5-42875B638816}" destId="{8F85921D-9D02-49B0-8627-01FE1236B4D1}" srcOrd="0" destOrd="0" presId="urn:microsoft.com/office/officeart/2005/8/layout/default"/>
    <dgm:cxn modelId="{341314F3-421B-4192-999E-E11618A6AC23}" srcId="{3BE4D43F-DD8D-44C8-98CD-A650EB5B977E}" destId="{B2AC3ECE-3E81-4EE1-A096-175645CA4428}" srcOrd="1" destOrd="0" parTransId="{64ABAB86-30C4-4C09-A6E6-2819EC2EB5BE}" sibTransId="{E6727FDF-B87D-4428-B4B5-F35E29D6A8F0}"/>
    <dgm:cxn modelId="{F14A0455-04D4-48DE-B033-99F1A350B363}" srcId="{3BE4D43F-DD8D-44C8-98CD-A650EB5B977E}" destId="{886B66B6-891E-4485-967D-C34EB7CA39B6}" srcOrd="3" destOrd="0" parTransId="{3CF0A0AF-3B07-4743-A810-8B247F9D9E58}" sibTransId="{2E29C78D-8E11-4704-9CE0-255AE51417F3}"/>
    <dgm:cxn modelId="{0C26F899-2364-4CFF-92E0-CD8C7210A1DA}" type="presOf" srcId="{886B66B6-891E-4485-967D-C34EB7CA39B6}" destId="{1F73BF5D-8FFC-4BB0-8C42-A743D4AFBAD0}" srcOrd="0" destOrd="0" presId="urn:microsoft.com/office/officeart/2005/8/layout/default"/>
    <dgm:cxn modelId="{9D4A2B3B-35CB-4373-8C22-5A640DC2B6BA}" type="presOf" srcId="{3BE4D43F-DD8D-44C8-98CD-A650EB5B977E}" destId="{B02BEA83-0E68-4EAF-AE30-23D072D6D6C8}" srcOrd="0" destOrd="0" presId="urn:microsoft.com/office/officeart/2005/8/layout/default"/>
    <dgm:cxn modelId="{BC87DAA3-3991-4980-971E-7ECA19B2A9EE}" type="presOf" srcId="{962BEAB4-C954-4417-A9E4-E3EE72DA2262}" destId="{C6AD26F7-3B61-4B54-AD47-58C698315ABD}" srcOrd="0" destOrd="0" presId="urn:microsoft.com/office/officeart/2005/8/layout/default"/>
    <dgm:cxn modelId="{1886101C-7A90-4F3B-A17F-90E530B45D61}" srcId="{3BE4D43F-DD8D-44C8-98CD-A650EB5B977E}" destId="{E886C3D9-B9C5-4622-A62E-468F3F02DE4F}" srcOrd="6" destOrd="0" parTransId="{40A8F9E7-8E54-472C-A07E-BDEB58FB2E32}" sibTransId="{E1E02374-A476-43F8-9B44-A349876E9CCD}"/>
    <dgm:cxn modelId="{E6065239-D2F5-4DCA-8BF0-00911AFA38B7}" type="presOf" srcId="{32367E16-0F80-4FF9-8913-D5A394A9F943}" destId="{EBE2960F-A711-4A41-B2A5-4D526AB155D9}" srcOrd="0" destOrd="0" presId="urn:microsoft.com/office/officeart/2005/8/layout/default"/>
    <dgm:cxn modelId="{832A5BCE-7B48-47BE-821D-F5246BB1365B}" type="presOf" srcId="{9D446DC6-CB08-4EFD-977F-4F9E3D10EFC2}" destId="{E9F678A8-D8F2-42AE-AF75-34AB6849F869}" srcOrd="0" destOrd="0" presId="urn:microsoft.com/office/officeart/2005/8/layout/default"/>
    <dgm:cxn modelId="{1DFB3377-D5C9-40A5-AA36-7D75F5A74147}" srcId="{3BE4D43F-DD8D-44C8-98CD-A650EB5B977E}" destId="{63AD732D-1C13-4DBD-ADE5-42875B638816}" srcOrd="0" destOrd="0" parTransId="{1064BEEC-7BD4-42E5-89C7-E6CF659B8240}" sibTransId="{8FA74A97-2F67-4421-9B83-7A0DA4803BA3}"/>
    <dgm:cxn modelId="{F424A1E6-FCAD-4A7F-BA07-8B86036A973F}" type="presOf" srcId="{E886C3D9-B9C5-4622-A62E-468F3F02DE4F}" destId="{4E99A1DA-E471-4B71-BB11-07A410493A01}" srcOrd="0" destOrd="0" presId="urn:microsoft.com/office/officeart/2005/8/layout/default"/>
    <dgm:cxn modelId="{C44032FD-47EE-4064-8006-074968962358}" srcId="{3BE4D43F-DD8D-44C8-98CD-A650EB5B977E}" destId="{9D446DC6-CB08-4EFD-977F-4F9E3D10EFC2}" srcOrd="4" destOrd="0" parTransId="{2C668E20-A54E-47B3-8CB5-E32C37D6BC21}" sibTransId="{F70E578B-7777-4AB2-98FC-A50ABC3A54ED}"/>
    <dgm:cxn modelId="{631E522F-6BF8-4D9A-8BAE-48623A5EE8F0}" type="presParOf" srcId="{B02BEA83-0E68-4EAF-AE30-23D072D6D6C8}" destId="{8F85921D-9D02-49B0-8627-01FE1236B4D1}" srcOrd="0" destOrd="0" presId="urn:microsoft.com/office/officeart/2005/8/layout/default"/>
    <dgm:cxn modelId="{67F89DCC-ED50-4739-83D3-433C0B751864}" type="presParOf" srcId="{B02BEA83-0E68-4EAF-AE30-23D072D6D6C8}" destId="{845AC269-C936-4D7F-8A62-820ADC8E172C}" srcOrd="1" destOrd="0" presId="urn:microsoft.com/office/officeart/2005/8/layout/default"/>
    <dgm:cxn modelId="{E46DFFE4-7BEF-45F4-8652-B6C017F9B3CD}" type="presParOf" srcId="{B02BEA83-0E68-4EAF-AE30-23D072D6D6C8}" destId="{4746826E-C921-44FF-9DE5-3777E9624DDB}" srcOrd="2" destOrd="0" presId="urn:microsoft.com/office/officeart/2005/8/layout/default"/>
    <dgm:cxn modelId="{1A194E4A-E134-45FD-AF13-FD71CD0A0E28}" type="presParOf" srcId="{B02BEA83-0E68-4EAF-AE30-23D072D6D6C8}" destId="{D06EFFD0-620F-4E9B-B3C5-A4921D30A00A}" srcOrd="3" destOrd="0" presId="urn:microsoft.com/office/officeart/2005/8/layout/default"/>
    <dgm:cxn modelId="{141831A9-F9C1-4EFB-8386-B411BE06614B}" type="presParOf" srcId="{B02BEA83-0E68-4EAF-AE30-23D072D6D6C8}" destId="{C6AD26F7-3B61-4B54-AD47-58C698315ABD}" srcOrd="4" destOrd="0" presId="urn:microsoft.com/office/officeart/2005/8/layout/default"/>
    <dgm:cxn modelId="{0D8AE7F7-A440-45AF-855F-98F362D8AC5D}" type="presParOf" srcId="{B02BEA83-0E68-4EAF-AE30-23D072D6D6C8}" destId="{B715E0DB-8D91-4212-B032-7900DE6D6C57}" srcOrd="5" destOrd="0" presId="urn:microsoft.com/office/officeart/2005/8/layout/default"/>
    <dgm:cxn modelId="{547C9962-C64B-42DE-8F3E-11984FDC7EAF}" type="presParOf" srcId="{B02BEA83-0E68-4EAF-AE30-23D072D6D6C8}" destId="{1F73BF5D-8FFC-4BB0-8C42-A743D4AFBAD0}" srcOrd="6" destOrd="0" presId="urn:microsoft.com/office/officeart/2005/8/layout/default"/>
    <dgm:cxn modelId="{7E869BDA-3D85-483E-94CD-82C17C4092E9}" type="presParOf" srcId="{B02BEA83-0E68-4EAF-AE30-23D072D6D6C8}" destId="{D9B50D10-E058-4562-85AD-FE86B2B9D8B5}" srcOrd="7" destOrd="0" presId="urn:microsoft.com/office/officeart/2005/8/layout/default"/>
    <dgm:cxn modelId="{DD633258-908C-4E05-B26D-CCE4B0BDAA81}" type="presParOf" srcId="{B02BEA83-0E68-4EAF-AE30-23D072D6D6C8}" destId="{E9F678A8-D8F2-42AE-AF75-34AB6849F869}" srcOrd="8" destOrd="0" presId="urn:microsoft.com/office/officeart/2005/8/layout/default"/>
    <dgm:cxn modelId="{8E48930D-7255-47C3-928D-D46E130EB396}" type="presParOf" srcId="{B02BEA83-0E68-4EAF-AE30-23D072D6D6C8}" destId="{B5968390-C079-430B-8F6F-465CCCC9F5F6}" srcOrd="9" destOrd="0" presId="urn:microsoft.com/office/officeart/2005/8/layout/default"/>
    <dgm:cxn modelId="{8C7C9CE2-23FA-4C1C-BE4E-C70810004B08}" type="presParOf" srcId="{B02BEA83-0E68-4EAF-AE30-23D072D6D6C8}" destId="{EBE2960F-A711-4A41-B2A5-4D526AB155D9}" srcOrd="10" destOrd="0" presId="urn:microsoft.com/office/officeart/2005/8/layout/default"/>
    <dgm:cxn modelId="{ABE5FFBC-2CC4-4155-95D3-D6DE317FFFE7}" type="presParOf" srcId="{B02BEA83-0E68-4EAF-AE30-23D072D6D6C8}" destId="{58752251-5C1D-4353-B720-503EB9E753A7}" srcOrd="11" destOrd="0" presId="urn:microsoft.com/office/officeart/2005/8/layout/default"/>
    <dgm:cxn modelId="{9D71120C-79F8-4636-A8DC-25BE00381265}" type="presParOf" srcId="{B02BEA83-0E68-4EAF-AE30-23D072D6D6C8}" destId="{4E99A1DA-E471-4B71-BB11-07A410493A0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3177AF60-312F-4DAF-92D2-706168E389D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6AF30994-A2CB-4FF8-BE31-9551A04EC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accent6">
                    <a:lumMod val="1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National Center for Environmental Health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Division of Environmental Hazards and Health Effects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accent6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accent6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accent6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accent6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accent6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accent6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accent6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accent6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accent6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accent6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accent6">
                    <a:lumMod val="1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accent6">
                    <a:lumMod val="1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71600" y="4343400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b="1" dirty="0" smtClean="0">
                <a:solidFill>
                  <a:schemeClr val="tx1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chemeClr val="tx1"/>
                </a:solidFill>
              </a:rPr>
              <a:t>1600 Clifton Road NE, Atlanta, GA 30333</a:t>
            </a:r>
          </a:p>
          <a:p>
            <a:pPr lvl="0"/>
            <a:r>
              <a:rPr lang="en-US" sz="1200" dirty="0" smtClean="0">
                <a:solidFill>
                  <a:schemeClr val="tx1"/>
                </a:solidFill>
              </a:rPr>
              <a:t>Telephone, 1-800-CDC-INFO (232-4636)/TTY: 1-888-232-6348</a:t>
            </a:r>
          </a:p>
          <a:p>
            <a:pPr lvl="0"/>
            <a:r>
              <a:rPr lang="en-US" sz="1200" dirty="0" smtClean="0">
                <a:solidFill>
                  <a:schemeClr val="tx1"/>
                </a:solidFill>
              </a:rPr>
              <a:t>E-mail: cdcinfo@cdc.gov 	Web: www.cdc.gov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 txBox="1">
            <a:spLocks/>
          </p:cNvSpPr>
          <p:nvPr/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Center for Environmental Health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Division of Environmental Hazards and Health Effects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6" r:id="rId3"/>
    <p:sldLayoutId id="2147483684" r:id="rId4"/>
    <p:sldLayoutId id="2147483685" r:id="rId5"/>
    <p:sldLayoutId id="2147483655" r:id="rId6"/>
    <p:sldLayoutId id="2147483660" r:id="rId7"/>
    <p:sldLayoutId id="2147483661" r:id="rId8"/>
    <p:sldLayoutId id="2147483666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McCurley@cdc.gov" TargetMode="External"/><Relationship Id="rId2" Type="http://schemas.openxmlformats.org/officeDocument/2006/relationships/hyperlink" Target="mailto:KPollard@cdc.gov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bt.cdc.gov/radiati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Katrina Pollard, Carol McCurley, Armin Ansari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4267200"/>
            <a:ext cx="7467600" cy="1295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Bridging the Gaps:  Public Health and Radiation Emergency Preparedness</a:t>
            </a:r>
          </a:p>
          <a:p>
            <a:r>
              <a:rPr lang="en-US" dirty="0" smtClean="0"/>
              <a:t>March 21-24, 2011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Communicating About Radiation Emergencies: Lessons Learned from Audience Research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1327150"/>
          </a:xfrm>
        </p:spPr>
        <p:txBody>
          <a:bodyPr/>
          <a:lstStyle/>
          <a:p>
            <a:pPr algn="ctr"/>
            <a:r>
              <a:rPr lang="en-US" sz="2800" dirty="0" smtClean="0"/>
              <a:t>Focus Group Message Testing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1752600"/>
            <a:ext cx="4343400" cy="44196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</a:rPr>
              <a:t>Based on cognitive interview research, ICF MACRO pretested nine draft fact sheets with adults (N=47) ages 18-65</a:t>
            </a:r>
          </a:p>
          <a:p>
            <a:endParaRPr lang="en-US" sz="2000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</a:rPr>
              <a:t>Seven focus groups were conducted to determine if:</a:t>
            </a:r>
          </a:p>
          <a:p>
            <a:pPr lvl="1"/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Fact sheets were clear and easy to understand</a:t>
            </a:r>
          </a:p>
          <a:p>
            <a:pPr lvl="1"/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Sufficient information was provided for persons on what to do before and after a radiation emergency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76800" y="1676399"/>
          <a:ext cx="3581400" cy="4191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90700"/>
                <a:gridCol w="1790700"/>
              </a:tblGrid>
              <a:tr h="7767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Audiences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Focus Groups</a:t>
                      </a:r>
                      <a:endParaRPr lang="en-US" dirty="0"/>
                    </a:p>
                  </a:txBody>
                  <a:tcPr/>
                </a:tc>
              </a:tr>
              <a:tr h="108388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groups with 4-6 participants</a:t>
                      </a:r>
                      <a:endParaRPr lang="en-US" dirty="0"/>
                    </a:p>
                  </a:txBody>
                  <a:tcPr/>
                </a:tc>
              </a:tr>
              <a:tr h="776780">
                <a:tc>
                  <a:txBody>
                    <a:bodyPr/>
                    <a:lstStyle/>
                    <a:p>
                      <a:r>
                        <a:rPr lang="en-US" dirty="0" smtClean="0"/>
                        <a:t>Pet Owners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group with 8 participants</a:t>
                      </a:r>
                      <a:endParaRPr lang="en-US" dirty="0"/>
                    </a:p>
                  </a:txBody>
                  <a:tcPr/>
                </a:tc>
              </a:tr>
              <a:tr h="776780">
                <a:tc>
                  <a:txBody>
                    <a:bodyPr/>
                    <a:lstStyle/>
                    <a:p>
                      <a:r>
                        <a:rPr lang="en-US" dirty="0" smtClean="0"/>
                        <a:t>Pregnant</a:t>
                      </a:r>
                      <a:r>
                        <a:rPr lang="en-US" baseline="0" dirty="0" smtClean="0"/>
                        <a:t> Women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group with 9 participants</a:t>
                      </a:r>
                      <a:endParaRPr lang="en-US" dirty="0"/>
                    </a:p>
                  </a:txBody>
                  <a:tcPr/>
                </a:tc>
              </a:tr>
              <a:tr h="776780">
                <a:tc>
                  <a:txBody>
                    <a:bodyPr/>
                    <a:lstStyle/>
                    <a:p>
                      <a:r>
                        <a:rPr lang="en-US" dirty="0" smtClean="0"/>
                        <a:t>Nursing Mothers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group with 9 participants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 Message Testing/Spanish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N=31	Spanish speaking participants, pretested five Spanish language draft fact sheets, 6 groups, </a:t>
            </a:r>
          </a:p>
          <a:p>
            <a:pPr>
              <a:buNone/>
            </a:pPr>
            <a:r>
              <a:rPr lang="en-US" dirty="0" smtClean="0"/>
              <a:t>	ages 18-50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Atlanta, GA facility</a:t>
            </a:r>
          </a:p>
          <a:p>
            <a:r>
              <a:rPr lang="en-US" dirty="0" smtClean="0"/>
              <a:t>1 hour 30 mins</a:t>
            </a:r>
          </a:p>
          <a:p>
            <a:r>
              <a:rPr lang="en-US" dirty="0" smtClean="0"/>
              <a:t>Spanish speaking moderator used scripted moderator guide</a:t>
            </a:r>
          </a:p>
          <a:p>
            <a:r>
              <a:rPr lang="en-US" dirty="0" smtClean="0"/>
              <a:t>Each group asked to review 3 fact sheets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/>
          <a:lstStyle/>
          <a:p>
            <a:r>
              <a:rPr lang="en-US" dirty="0" smtClean="0"/>
              <a:t>Focus Group Message Testing/Spanish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65532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3200"/>
                <a:gridCol w="2743200"/>
                <a:gridCol w="2743200"/>
              </a:tblGrid>
              <a:tr h="875805">
                <a:tc>
                  <a:txBody>
                    <a:bodyPr/>
                    <a:lstStyle/>
                    <a:p>
                      <a:r>
                        <a:rPr lang="en-US" dirty="0" smtClean="0"/>
                        <a:t>Audience</a:t>
                      </a:r>
                      <a:r>
                        <a:rPr lang="en-US" baseline="0" dirty="0" smtClean="0"/>
                        <a:t> Segment</a:t>
                      </a:r>
                    </a:p>
                    <a:p>
                      <a:r>
                        <a:rPr lang="en-US" baseline="0" dirty="0" smtClean="0"/>
                        <a:t>Number per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Focus 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Fact Sheets</a:t>
                      </a:r>
                      <a:endParaRPr lang="en-US" dirty="0"/>
                    </a:p>
                  </a:txBody>
                  <a:tcPr/>
                </a:tc>
              </a:tr>
              <a:tr h="10217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 Public</a:t>
                      </a:r>
                    </a:p>
                    <a:p>
                      <a:r>
                        <a:rPr lang="en-US" sz="1600" dirty="0" smtClean="0"/>
                        <a:t>5-7 total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group-ages 18-30 yrs mix</a:t>
                      </a:r>
                      <a:r>
                        <a:rPr lang="en-US" sz="1600" baseline="0" dirty="0" smtClean="0"/>
                        <a:t> of gender, nation of origin, income, education ,one pet owner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 What to Do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 Limiting Contamination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 Info for Pet Owners</a:t>
                      </a:r>
                      <a:endParaRPr lang="en-US" sz="1600" dirty="0"/>
                    </a:p>
                  </a:txBody>
                  <a:tcPr/>
                </a:tc>
              </a:tr>
              <a:tr h="10217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</a:t>
                      </a:r>
                      <a:r>
                        <a:rPr lang="en-US" sz="1600" baseline="0" dirty="0" smtClean="0"/>
                        <a:t> Public</a:t>
                      </a:r>
                    </a:p>
                    <a:p>
                      <a:r>
                        <a:rPr lang="en-US" sz="1600" baseline="0" dirty="0" smtClean="0"/>
                        <a:t>5-7 total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group-ages 35-50 yrs mix of gender, nation of origin, income, education</a:t>
                      </a:r>
                      <a:r>
                        <a:rPr lang="en-US" sz="1600" baseline="0" dirty="0" smtClean="0"/>
                        <a:t> ,one pet owner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What to Do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Limiting Contamination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Info</a:t>
                      </a:r>
                      <a:r>
                        <a:rPr lang="en-US" sz="1600" baseline="0" dirty="0" smtClean="0"/>
                        <a:t> for Pet Owners</a:t>
                      </a:r>
                      <a:endParaRPr lang="en-US" sz="1600" dirty="0"/>
                    </a:p>
                  </a:txBody>
                  <a:tcPr/>
                </a:tc>
              </a:tr>
              <a:tr h="788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Pregnant Women</a:t>
                      </a:r>
                    </a:p>
                    <a:p>
                      <a:r>
                        <a:rPr lang="en-US" sz="1600" dirty="0" smtClean="0"/>
                        <a:t>4-5 (8-10</a:t>
                      </a:r>
                      <a:r>
                        <a:rPr lang="en-US" sz="1600" baseline="0" dirty="0" smtClean="0"/>
                        <a:t> total)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groups-mix of nation of origin, income and education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Info for Pregnant Women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What to Do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Limiting Contamination</a:t>
                      </a:r>
                      <a:endParaRPr lang="en-US" sz="1600" dirty="0"/>
                    </a:p>
                  </a:txBody>
                  <a:tcPr/>
                </a:tc>
              </a:tr>
              <a:tr h="788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Nursing Mothers</a:t>
                      </a:r>
                    </a:p>
                    <a:p>
                      <a:r>
                        <a:rPr lang="en-US" sz="1600" dirty="0" smtClean="0"/>
                        <a:t>4-5 (8-10 total)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groups-mix of nation of origin, income and education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Info for Nursing Mothers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What to Do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Limiting Contamination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Healthstyles® Survey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Population-based survey conducted by Ported Novelli (N=5,128)</a:t>
            </a:r>
          </a:p>
          <a:p>
            <a:r>
              <a:rPr lang="en-US" dirty="0" smtClean="0"/>
              <a:t>Questions submitted by CDC on radiation-related knowledge and attitudes</a:t>
            </a:r>
          </a:p>
          <a:p>
            <a:r>
              <a:rPr lang="en-US" dirty="0" smtClean="0"/>
              <a:t>Responses received from 5,128 participants </a:t>
            </a:r>
          </a:p>
          <a:p>
            <a:pPr>
              <a:buNone/>
            </a:pPr>
            <a:r>
              <a:rPr lang="en-US" dirty="0" smtClean="0"/>
              <a:t>	(73% response rate)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Research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ICF MACRO, Inc.</a:t>
            </a:r>
          </a:p>
          <a:p>
            <a:r>
              <a:rPr lang="en-US" dirty="0" smtClean="0"/>
              <a:t>Literature search on  public KAB concerning radiological emergencies</a:t>
            </a:r>
          </a:p>
          <a:p>
            <a:r>
              <a:rPr lang="en-US" dirty="0" smtClean="0"/>
              <a:t>Environmental Scan (“gray” literature)</a:t>
            </a:r>
          </a:p>
          <a:p>
            <a:pPr lvl="1"/>
            <a:r>
              <a:rPr lang="en-US" dirty="0" smtClean="0"/>
              <a:t>Not peer-reviewed publications</a:t>
            </a:r>
          </a:p>
          <a:p>
            <a:pPr lvl="1"/>
            <a:r>
              <a:rPr lang="en-US" dirty="0" smtClean="0"/>
              <a:t>Professional organizations, government agencies, research organizations, other websites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Testing with Public Health Workers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Conducted by National Public Health Information Coalition (NPHIC)</a:t>
            </a:r>
          </a:p>
          <a:p>
            <a:r>
              <a:rPr lang="en-US" sz="2000" dirty="0" smtClean="0"/>
              <a:t>Online survey (N=2700)</a:t>
            </a:r>
          </a:p>
          <a:p>
            <a:r>
              <a:rPr lang="en-US" sz="2000" dirty="0" smtClean="0"/>
              <a:t>Focus groups (N=69 in 6 states)</a:t>
            </a:r>
          </a:p>
          <a:p>
            <a:r>
              <a:rPr lang="en-US" sz="2000" dirty="0" smtClean="0"/>
              <a:t>Participants included MDs, nurses, techs, admin, managers, and epidemiologists</a:t>
            </a:r>
          </a:p>
          <a:p>
            <a:r>
              <a:rPr lang="en-US" sz="2000" dirty="0" smtClean="0"/>
              <a:t>3 protective action messages and 1 workforce-specific message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Previous Research:</a:t>
            </a:r>
          </a:p>
          <a:p>
            <a:r>
              <a:rPr lang="en-US" sz="2000" dirty="0" smtClean="0"/>
              <a:t>Lack of understanding about radiation</a:t>
            </a:r>
          </a:p>
          <a:p>
            <a:r>
              <a:rPr lang="en-US" sz="2000" dirty="0" smtClean="0"/>
              <a:t>Would not come to work</a:t>
            </a:r>
          </a:p>
          <a:p>
            <a:r>
              <a:rPr lang="en-US" sz="2000" dirty="0" smtClean="0"/>
              <a:t>Did not understand their roles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public’s greatest concern is protecting themselves and family.</a:t>
            </a:r>
          </a:p>
          <a:p>
            <a:r>
              <a:rPr lang="en-US" dirty="0" smtClean="0"/>
              <a:t>Radiation concepts, terms and risks are poorly understood, even among well-educated people and professionals.</a:t>
            </a:r>
          </a:p>
          <a:p>
            <a:r>
              <a:rPr lang="en-US" dirty="0" smtClean="0"/>
              <a:t>People overestimate risks and resist reassuring messages.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Common Themes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1066800" y="1447800"/>
          <a:ext cx="6553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responders will have the same concerns as members of the public.</a:t>
            </a:r>
          </a:p>
          <a:p>
            <a:r>
              <a:rPr lang="en-US" dirty="0" smtClean="0"/>
              <a:t>Situational specifics will be difficult to communicate in a clear and timely way (e.g. plume modeling).</a:t>
            </a:r>
          </a:p>
          <a:p>
            <a:r>
              <a:rPr lang="en-US" dirty="0" smtClean="0"/>
              <a:t>Inconsistency will cause confusion and discredit messages.</a:t>
            </a:r>
          </a:p>
          <a:p>
            <a:r>
              <a:rPr lang="en-US" dirty="0" smtClean="0"/>
              <a:t>Pre-event education would be useful but how receptive would the public be?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Interagency collaboration to test IND messages</a:t>
            </a:r>
          </a:p>
          <a:p>
            <a:r>
              <a:rPr lang="en-US" dirty="0" smtClean="0"/>
              <a:t>Incorporation of findings into materials development</a:t>
            </a:r>
          </a:p>
          <a:p>
            <a:r>
              <a:rPr lang="en-US" dirty="0" smtClean="0"/>
              <a:t>Pre-event education through community-level efforts (schools, first responders, local organizations) and entertainment/media strategies</a:t>
            </a:r>
          </a:p>
          <a:p>
            <a:r>
              <a:rPr lang="en-US" dirty="0" smtClean="0"/>
              <a:t>Review of innovative methods to get messages to audiences</a:t>
            </a:r>
          </a:p>
          <a:p>
            <a:r>
              <a:rPr lang="en-US" dirty="0" smtClean="0"/>
              <a:t>Ongoing assessment/evaluation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Communication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we meeting audience needs for information?</a:t>
            </a:r>
          </a:p>
          <a:p>
            <a:r>
              <a:rPr lang="en-US" dirty="0" smtClean="0"/>
              <a:t>How can we bridge the gap between technical information and risk perception?</a:t>
            </a:r>
          </a:p>
          <a:p>
            <a:r>
              <a:rPr lang="en-US" dirty="0" smtClean="0"/>
              <a:t>How can we describe radiation in ways that promote responsible public action?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962400"/>
          </a:xfrm>
        </p:spPr>
        <p:txBody>
          <a:bodyPr/>
          <a:lstStyle/>
          <a:p>
            <a:r>
              <a:rPr lang="en-US" sz="1800" dirty="0" smtClean="0"/>
              <a:t>Katrina Pollard</a:t>
            </a:r>
          </a:p>
          <a:p>
            <a:r>
              <a:rPr lang="en-US" sz="1800" dirty="0" err="1" smtClean="0">
                <a:hlinkClick r:id="rId2"/>
              </a:rPr>
              <a:t>KPollard@cdc.gov</a:t>
            </a:r>
            <a:endParaRPr lang="en-US" sz="1800" dirty="0" smtClean="0"/>
          </a:p>
          <a:p>
            <a:r>
              <a:rPr lang="en-US" sz="1800" dirty="0" smtClean="0"/>
              <a:t>Carol McCurley</a:t>
            </a:r>
          </a:p>
          <a:p>
            <a:r>
              <a:rPr lang="en-US" sz="1800" dirty="0" smtClean="0">
                <a:hlinkClick r:id="rId3"/>
              </a:rPr>
              <a:t>CMcCurley@cdc.gov</a:t>
            </a:r>
            <a:endParaRPr lang="en-US" sz="1800" dirty="0" smtClean="0"/>
          </a:p>
          <a:p>
            <a:r>
              <a:rPr lang="en-US" sz="1800" dirty="0" smtClean="0"/>
              <a:t>Radiation Emergencies Website</a:t>
            </a:r>
          </a:p>
          <a:p>
            <a:r>
              <a:rPr lang="en-US" sz="1800" dirty="0" smtClean="0">
                <a:hlinkClick r:id="rId4"/>
              </a:rPr>
              <a:t>http://www.bt.cdc.gov/radiation/</a:t>
            </a:r>
            <a:endParaRPr lang="en-US" sz="1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0" algn="l"/>
            <a:r>
              <a:rPr lang="en-US" sz="900" b="0" dirty="0" smtClean="0">
                <a:solidFill>
                  <a:schemeClr val="tx2"/>
                </a:solidFill>
              </a:rPr>
              <a:t>The findings and conclusions in this report are those of the authors and do not necessarily represent the official position of the Centers for Disease Control and Prevention</a:t>
            </a:r>
            <a:r>
              <a:rPr lang="en-US" sz="900" b="0" i="1" dirty="0" smtClean="0">
                <a:solidFill>
                  <a:schemeClr val="tx2"/>
                </a:solidFill>
              </a:rPr>
              <a:t>.</a:t>
            </a:r>
          </a:p>
          <a:p>
            <a:pPr algn="l"/>
            <a:endParaRPr lang="en-US" sz="2000" dirty="0" smtClean="0"/>
          </a:p>
          <a:p>
            <a:endParaRPr lang="en-US" sz="2000" dirty="0" smtClean="0"/>
          </a:p>
          <a:p>
            <a:endParaRPr lang="en-US" sz="24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Audiences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</a:t>
            </a:r>
          </a:p>
          <a:p>
            <a:r>
              <a:rPr lang="en-US" dirty="0" smtClean="0"/>
              <a:t>Public health professionals</a:t>
            </a:r>
          </a:p>
          <a:p>
            <a:r>
              <a:rPr lang="en-US" dirty="0" smtClean="0"/>
              <a:t>Emergency services clinicians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7" name="Group 6" descr="left: public (man and son)&#10;middle: public health worker&#10;right: emergency service clinician"/>
          <p:cNvGrpSpPr/>
          <p:nvPr/>
        </p:nvGrpSpPr>
        <p:grpSpPr>
          <a:xfrm>
            <a:off x="1473200" y="3962400"/>
            <a:ext cx="6070600" cy="1765300"/>
            <a:chOff x="1473200" y="3962400"/>
            <a:chExt cx="6070600" cy="1765300"/>
          </a:xfrm>
        </p:grpSpPr>
        <p:pic>
          <p:nvPicPr>
            <p:cNvPr id="6" name="Picture 4" descr="IMG_5205.JPG"/>
            <p:cNvPicPr>
              <a:picLocks noChangeAspect="1"/>
            </p:cNvPicPr>
            <p:nvPr/>
          </p:nvPicPr>
          <p:blipFill>
            <a:blip r:embed="rId2" cstate="print"/>
            <a:srcRect l="20000" t="11874" r="28751" b="18750"/>
            <a:stretch>
              <a:fillRect/>
            </a:stretch>
          </p:blipFill>
          <p:spPr bwMode="auto">
            <a:xfrm>
              <a:off x="1473200" y="3962400"/>
              <a:ext cx="1955800" cy="176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_MG_7463.JPG"/>
            <p:cNvPicPr>
              <a:picLocks noChangeAspect="1"/>
            </p:cNvPicPr>
            <p:nvPr/>
          </p:nvPicPr>
          <p:blipFill>
            <a:blip r:embed="rId3" cstate="print"/>
            <a:srcRect r="24445"/>
            <a:stretch>
              <a:fillRect/>
            </a:stretch>
          </p:blipFill>
          <p:spPr bwMode="auto">
            <a:xfrm>
              <a:off x="3429000" y="3962400"/>
              <a:ext cx="1985963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clinician"/>
            <p:cNvPicPr>
              <a:picLocks noChangeAspect="1" noChangeArrowheads="1"/>
            </p:cNvPicPr>
            <p:nvPr/>
          </p:nvPicPr>
          <p:blipFill>
            <a:blip r:embed="rId4" cstate="print"/>
            <a:srcRect l="13499" t="1334" r="2499" b="8667"/>
            <a:stretch>
              <a:fillRect/>
            </a:stretch>
          </p:blipFill>
          <p:spPr bwMode="auto">
            <a:xfrm>
              <a:off x="5410200" y="3962400"/>
              <a:ext cx="21336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Research with Public Audiences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/>
              <a:t>Focus group testing of knowledge, attitudes and behavior (2002-2003)</a:t>
            </a:r>
          </a:p>
          <a:p>
            <a:r>
              <a:rPr lang="en-US" sz="2300" dirty="0" smtClean="0"/>
              <a:t>Cognitive interview message testing (2008 </a:t>
            </a:r>
          </a:p>
          <a:p>
            <a:r>
              <a:rPr lang="en-US" sz="2300" dirty="0" smtClean="0"/>
              <a:t>Focus group testing of messages (Spanish-2010)</a:t>
            </a:r>
          </a:p>
          <a:p>
            <a:r>
              <a:rPr lang="en-US" sz="2300" dirty="0" smtClean="0"/>
              <a:t>Focus group testing of messages (English -2010)</a:t>
            </a:r>
          </a:p>
          <a:p>
            <a:r>
              <a:rPr lang="en-US" sz="2300" dirty="0" smtClean="0"/>
              <a:t>Healthstyles® survey of knowledge/attitudes (2009)</a:t>
            </a:r>
          </a:p>
          <a:p>
            <a:r>
              <a:rPr lang="en-US" sz="2300" dirty="0" smtClean="0"/>
              <a:t>Secondary research (lit search) (2008)</a:t>
            </a:r>
          </a:p>
          <a:p>
            <a:r>
              <a:rPr lang="en-US" sz="2300" dirty="0" smtClean="0"/>
              <a:t>Message testing with public health professionals (2008)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Groups for KAB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Analytical Sciences Inc. (ASI)</a:t>
            </a:r>
          </a:p>
          <a:p>
            <a:pPr lvl="1"/>
            <a:r>
              <a:rPr lang="en-US" dirty="0" smtClean="0"/>
              <a:t>3 focus groups—Philadelphia, Chicago, LA</a:t>
            </a:r>
          </a:p>
          <a:p>
            <a:pPr lvl="1"/>
            <a:r>
              <a:rPr lang="en-US" dirty="0" smtClean="0"/>
              <a:t>RDD scenario</a:t>
            </a:r>
          </a:p>
          <a:p>
            <a:r>
              <a:rPr lang="en-US" dirty="0" smtClean="0"/>
              <a:t>ASPH/University of Alabama </a:t>
            </a:r>
          </a:p>
          <a:p>
            <a:pPr>
              <a:buNone/>
            </a:pPr>
            <a:r>
              <a:rPr lang="en-US" dirty="0" smtClean="0"/>
              <a:t>	(Birmingham)</a:t>
            </a:r>
          </a:p>
          <a:p>
            <a:pPr lvl="1"/>
            <a:r>
              <a:rPr lang="en-US" dirty="0" smtClean="0"/>
              <a:t>12 focus groups—region</a:t>
            </a:r>
          </a:p>
          <a:p>
            <a:pPr lvl="1">
              <a:buNone/>
            </a:pPr>
            <a:r>
              <a:rPr lang="en-US" dirty="0" smtClean="0"/>
              <a:t>	rural/urban, race/ethnicity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21" descr="focus group sitting around a tab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981200"/>
            <a:ext cx="22860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Groups-ASI and UAB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ASI	N=26: Philadelphia, Los Angeles and Chicago</a:t>
            </a:r>
          </a:p>
          <a:p>
            <a:pPr>
              <a:buNone/>
            </a:pPr>
            <a:r>
              <a:rPr lang="en-US" sz="2000" dirty="0" smtClean="0"/>
              <a:t>3-part scenarios</a:t>
            </a:r>
          </a:p>
          <a:p>
            <a:r>
              <a:rPr lang="en-US" sz="2000" dirty="0" smtClean="0"/>
              <a:t>News reports of an explosion at a nearby mall</a:t>
            </a:r>
          </a:p>
          <a:p>
            <a:r>
              <a:rPr lang="en-US" sz="2000" dirty="0" smtClean="0"/>
              <a:t>Confirmation of a dirty bomb</a:t>
            </a:r>
          </a:p>
          <a:p>
            <a:r>
              <a:rPr lang="en-US" sz="2000" dirty="0" smtClean="0"/>
              <a:t>Visit to pharmacy on the way home from work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UAB	N= 131: 12 focus groups by race/ethnicity in SE, Midwest, 	West and SW</a:t>
            </a:r>
          </a:p>
          <a:p>
            <a:pPr>
              <a:buNone/>
            </a:pPr>
            <a:r>
              <a:rPr lang="en-US" sz="2000" dirty="0" smtClean="0"/>
              <a:t>3-part scenarios</a:t>
            </a:r>
          </a:p>
          <a:p>
            <a:r>
              <a:rPr lang="en-US" sz="2000" dirty="0" smtClean="0"/>
              <a:t>Elevated threat level</a:t>
            </a:r>
          </a:p>
          <a:p>
            <a:r>
              <a:rPr lang="en-US" sz="2000" dirty="0" smtClean="0"/>
              <a:t>News reports of an explosion in the city</a:t>
            </a:r>
          </a:p>
          <a:p>
            <a:r>
              <a:rPr lang="en-US" sz="2000" dirty="0" smtClean="0"/>
              <a:t>Confirmation of a small IND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 from ASI and UAB Focus Groups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public’s most important concern during all stages of the focus group testing was: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1"/>
                </a:solidFill>
              </a:rPr>
              <a:t>What should I do to protect myself and my family?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dirty="0" smtClean="0"/>
              <a:t>Challenge</a:t>
            </a:r>
          </a:p>
          <a:p>
            <a:r>
              <a:rPr lang="en-US" dirty="0" smtClean="0"/>
              <a:t>Based on these findings, the greatest challenge will be answering questions known only at the time of an emergency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Interview Message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ICF MACRO Inc: Individual interviews (N=60) to present context, message, and assess how individuals process the information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Cognitive interviews used to:</a:t>
            </a:r>
          </a:p>
          <a:p>
            <a:pPr lvl="1"/>
            <a:r>
              <a:rPr lang="en-US" dirty="0" smtClean="0"/>
              <a:t>Test initial responses to messages for clarity</a:t>
            </a:r>
          </a:p>
          <a:p>
            <a:pPr lvl="1"/>
            <a:r>
              <a:rPr lang="en-US" dirty="0" smtClean="0"/>
              <a:t>Assess understanding of terms and offer alternatives</a:t>
            </a:r>
          </a:p>
          <a:p>
            <a:pPr lvl="1"/>
            <a:r>
              <a:rPr lang="en-US" dirty="0" smtClean="0"/>
              <a:t>Determine if message motivated action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Interview Message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Atlanta, GA, and Rockville, MD</a:t>
            </a:r>
          </a:p>
          <a:p>
            <a:r>
              <a:rPr lang="en-US" dirty="0" smtClean="0"/>
              <a:t>1 hour 15 mins</a:t>
            </a:r>
          </a:p>
          <a:p>
            <a:r>
              <a:rPr lang="en-US" dirty="0" smtClean="0"/>
              <a:t>Audio-based and written</a:t>
            </a:r>
          </a:p>
          <a:p>
            <a:r>
              <a:rPr lang="en-US" dirty="0" smtClean="0"/>
              <a:t>Scenarios included high (close) and low (distant) risk situations</a:t>
            </a:r>
          </a:p>
          <a:p>
            <a:r>
              <a:rPr lang="en-US" dirty="0" smtClean="0"/>
              <a:t>Included pregnant women and nursing mothers as special populations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EH_PPT_lightnew">
  <a:themeElements>
    <a:clrScheme name="NCEH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3397CDB191B4A817CBFC2DC2EA481" ma:contentTypeVersion="14" ma:contentTypeDescription="Create a new document." ma:contentTypeScope="" ma:versionID="6461c67d00053078c0c424253d061a65">
  <xsd:schema xmlns:xsd="http://www.w3.org/2001/XMLSchema" xmlns:p="http://schemas.microsoft.com/office/2006/metadata/properties" xmlns:ns2="ece3b8bb-3ba7-4e05-aa8b-0d2009ddb611" targetNamespace="http://schemas.microsoft.com/office/2006/metadata/properties" ma:root="true" ma:fieldsID="d681b946c5b72a87d61a1ecc9721cbdf" ns2:_="">
    <xsd:import namespace="ece3b8bb-3ba7-4e05-aa8b-0d2009ddb611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Estimate_x0020_1" minOccurs="0"/>
                <xsd:element ref="ns2:Est_x002e__x0020_Level_x0020_1" minOccurs="0"/>
                <xsd:element ref="ns2:Estimate_x0020_2" minOccurs="0"/>
                <xsd:element ref="ns2:Est_x002e__x0020_Level_x0020_2" minOccurs="0"/>
                <xsd:element ref="ns2:Remediated_x0020_by" minOccurs="0"/>
                <xsd:element ref="ns2:Actual_x0020_time_x0020_spent" minOccurs="0"/>
                <xsd:element ref="ns2:Completed_x0020_on" minOccurs="0"/>
                <xsd:element ref="ns2:Estimate_x0020_Notes" minOccurs="0"/>
                <xsd:element ref="ns2:Remediation_x0020_Notes" minOccurs="0"/>
                <xsd:element ref="ns2:_x0051_C1" minOccurs="0"/>
                <xsd:element ref="ns2:_x0051_C2" minOccurs="0"/>
                <xsd:element ref="ns2:QC_x0020_Completed_x0020_on" minOccurs="0"/>
                <xsd:element ref="ns2:QC_x0020_No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ce3b8bb-3ba7-4e05-aa8b-0d2009ddb611" elementFormDefault="qualified">
    <xsd:import namespace="http://schemas.microsoft.com/office/2006/documentManagement/types"/>
    <xsd:element name="Status" ma:index="1" nillable="true" ma:displayName="Status" ma:default="Estimate" ma:format="Dropdown" ma:internalName="Status">
      <xsd:simpleType>
        <xsd:restriction base="dms:Choice">
          <xsd:enumeration value="Estimate"/>
          <xsd:enumeration value="Remediation"/>
          <xsd:enumeration value="QC"/>
          <xsd:enumeration value="Acc. as possible"/>
          <xsd:enumeration value="Post"/>
        </xsd:restriction>
      </xsd:simpleType>
    </xsd:element>
    <xsd:element name="Estimate_x0020_1" ma:index="3" nillable="true" ma:displayName="Estimate 1" ma:list="UserInfo" ma:internalName="Estimate_x0020_1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st_x002e__x0020_Level_x0020_1" ma:index="4" nillable="true" ma:displayName="Est. Level 1" ma:default="1" ma:format="Dropdown" ma:internalName="Est_x002e__x0020_Level_x0020_1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Estimate_x0020_2" ma:index="5" nillable="true" ma:displayName="Estimate 2" ma:list="UserInfo" ma:internalName="Estimate_x0020_2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st_x002e__x0020_Level_x0020_2" ma:index="6" nillable="true" ma:displayName="Est. Level 2" ma:default="1" ma:format="Dropdown" ma:internalName="Est_x002e__x0020_Level_x0020_2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Remediated_x0020_by" ma:index="7" nillable="true" ma:displayName="Remediated by" ma:list="UserInfo" ma:internalName="Remediated_x0020_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tual_x0020_time_x0020_spent" ma:index="8" nillable="true" ma:displayName="Actual time spent" ma:internalName="Actual_x0020_time_x0020_spent">
      <xsd:simpleType>
        <xsd:restriction base="dms:Text">
          <xsd:maxLength value="255"/>
        </xsd:restriction>
      </xsd:simpleType>
    </xsd:element>
    <xsd:element name="Completed_x0020_on" ma:index="9" nillable="true" ma:displayName="Completed on" ma:format="DateOnly" ma:internalName="Completed_x0020_on">
      <xsd:simpleType>
        <xsd:restriction base="dms:DateTime"/>
      </xsd:simpleType>
    </xsd:element>
    <xsd:element name="Estimate_x0020_Notes" ma:index="10" nillable="true" ma:displayName="Estimate Notes" ma:internalName="Estimate_x0020_Notes">
      <xsd:simpleType>
        <xsd:restriction base="dms:Note"/>
      </xsd:simpleType>
    </xsd:element>
    <xsd:element name="Remediation_x0020_Notes" ma:index="11" nillable="true" ma:displayName="Remediation Notes" ma:internalName="Remediation_x0020_Notes">
      <xsd:simpleType>
        <xsd:restriction base="dms:Note"/>
      </xsd:simpleType>
    </xsd:element>
    <xsd:element name="_x0051_C1" ma:index="12" nillable="true" ma:displayName="QC1" ma:list="UserInfo" ma:internalName="_x0051_C1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051_C2" ma:index="13" nillable="true" ma:displayName="QC2" ma:list="UserInfo" ma:internalName="_x0051_C2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QC_x0020_Completed_x0020_on" ma:index="14" nillable="true" ma:displayName="QC Completed on" ma:format="DateOnly" ma:internalName="QC_x0020_Completed_x0020_on">
      <xsd:simpleType>
        <xsd:restriction base="dms:DateTime"/>
      </xsd:simpleType>
    </xsd:element>
    <xsd:element name="QC_x0020_Notes" ma:index="15" nillable="true" ma:displayName="QC Notes" ma:internalName="QC_x0020_Note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QC_x0020_Notes xmlns="ece3b8bb-3ba7-4e05-aa8b-0d2009ddb611" xsi:nil="true"/>
    <Estimate_x0020_Notes xmlns="ece3b8bb-3ba7-4e05-aa8b-0d2009ddb611" xsi:nil="true"/>
    <Status xmlns="ece3b8bb-3ba7-4e05-aa8b-0d2009ddb611">Post</Status>
    <Estimate_x0020_1 xmlns="ece3b8bb-3ba7-4e05-aa8b-0d2009ddb611">
      <UserInfo>
        <DisplayName/>
        <AccountId xsi:nil="true"/>
        <AccountType/>
      </UserInfo>
    </Estimate_x0020_1>
    <Completed_x0020_on xmlns="ece3b8bb-3ba7-4e05-aa8b-0d2009ddb611">2011-06-21T04:00:00+00:00</Completed_x0020_on>
    <Est_x002e__x0020_Level_x0020_2 xmlns="ece3b8bb-3ba7-4e05-aa8b-0d2009ddb611">1</Est_x002e__x0020_Level_x0020_2>
    <Remediated_x0020_by xmlns="ece3b8bb-3ba7-4e05-aa8b-0d2009ddb611">
      <UserInfo>
        <DisplayName>Hendricks, Jennifer</DisplayName>
        <AccountId>37</AccountId>
        <AccountType/>
      </UserInfo>
    </Remediated_x0020_by>
    <Actual_x0020_time_x0020_spent xmlns="ece3b8bb-3ba7-4e05-aa8b-0d2009ddb611">15 mins</Actual_x0020_time_x0020_spent>
    <Estimate_x0020_2 xmlns="ece3b8bb-3ba7-4e05-aa8b-0d2009ddb611">
      <UserInfo>
        <DisplayName/>
        <AccountId xsi:nil="true"/>
        <AccountType/>
      </UserInfo>
    </Estimate_x0020_2>
    <Remediation_x0020_Notes xmlns="ece3b8bb-3ba7-4e05-aa8b-0d2009ddb611">CDC background - couldn't change to white background or I lose the CDC logo</Remediation_x0020_Notes>
    <QC_x0020_Completed_x0020_on xmlns="ece3b8bb-3ba7-4e05-aa8b-0d2009ddb611">2011-06-27T04:00:00+00:00</QC_x0020_Completed_x0020_on>
    <Est_x002e__x0020_Level_x0020_1 xmlns="ece3b8bb-3ba7-4e05-aa8b-0d2009ddb611">1</Est_x002e__x0020_Level_x0020_1>
    <_x0051_C2 xmlns="ece3b8bb-3ba7-4e05-aa8b-0d2009ddb611">
      <UserInfo>
        <DisplayName/>
        <AccountId xsi:nil="true"/>
        <AccountType/>
      </UserInfo>
    </_x0051_C2>
    <_x0051_C1 xmlns="ece3b8bb-3ba7-4e05-aa8b-0d2009ddb611">
      <UserInfo>
        <DisplayName>Kimball, Lisa</DisplayName>
        <AccountId>109</AccountId>
        <AccountType/>
      </UserInfo>
    </_x0051_C1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8A0FF7-8552-4D68-9B65-1E6E624A42A5}"/>
</file>

<file path=customXml/itemProps2.xml><?xml version="1.0" encoding="utf-8"?>
<ds:datastoreItem xmlns:ds="http://schemas.openxmlformats.org/officeDocument/2006/customXml" ds:itemID="{FFDEACA8-D590-473D-A291-56951C84A39E}"/>
</file>

<file path=customXml/itemProps3.xml><?xml version="1.0" encoding="utf-8"?>
<ds:datastoreItem xmlns:ds="http://schemas.openxmlformats.org/officeDocument/2006/customXml" ds:itemID="{4325C3D6-A52F-4090-ACD1-BA4F2269FAD1}"/>
</file>

<file path=docProps/app.xml><?xml version="1.0" encoding="utf-8"?>
<Properties xmlns="http://schemas.openxmlformats.org/officeDocument/2006/extended-properties" xmlns:vt="http://schemas.openxmlformats.org/officeDocument/2006/docPropsVTypes">
  <Template>NCEH_PPT_lightnew</Template>
  <TotalTime>336</TotalTime>
  <Words>933</Words>
  <Application>Microsoft Office PowerPoint</Application>
  <PresentationFormat>On-screen Show (4:3)</PresentationFormat>
  <Paragraphs>175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Myriad Web Pro</vt:lpstr>
      <vt:lpstr>Wingdings</vt:lpstr>
      <vt:lpstr>Courier New</vt:lpstr>
      <vt:lpstr>Calibri</vt:lpstr>
      <vt:lpstr>NCEH_PPT_lightnew</vt:lpstr>
      <vt:lpstr>Communicating About Radiation Emergencies: Lessons Learned from Audience Research</vt:lpstr>
      <vt:lpstr>Key Communication Questions</vt:lpstr>
      <vt:lpstr>Key Audiences</vt:lpstr>
      <vt:lpstr>CDC Research with Public Audiences</vt:lpstr>
      <vt:lpstr>Focus Groups for KAB</vt:lpstr>
      <vt:lpstr>Focus Groups-ASI and UAB</vt:lpstr>
      <vt:lpstr>Key Findings from ASI and UAB Focus Groups</vt:lpstr>
      <vt:lpstr>Cognitive Interview Message Testing</vt:lpstr>
      <vt:lpstr>Cognitive Interview Message Testing</vt:lpstr>
      <vt:lpstr>Focus Group Message Testing </vt:lpstr>
      <vt:lpstr>Focus Group Message Testing/Spanish</vt:lpstr>
      <vt:lpstr>Focus Group Message Testing/Spanish</vt:lpstr>
      <vt:lpstr>Healthstyles® Survey</vt:lpstr>
      <vt:lpstr>Secondary Research </vt:lpstr>
      <vt:lpstr>Message Testing with Public Health Workers</vt:lpstr>
      <vt:lpstr>Key Findings</vt:lpstr>
      <vt:lpstr>Other Common Themes</vt:lpstr>
      <vt:lpstr>Communication Challenges</vt:lpstr>
      <vt:lpstr>Next Steps</vt:lpstr>
      <vt:lpstr>Slide 20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About Radiation Emergencies: Lessons Learned from Audience Research</dc:title>
  <dc:subject>Communicating About Radiation Emergencies: Lessons Learned from Audience Research</dc:subject>
  <dc:creator>PHREP</dc:creator>
  <cp:keywords>communication; focus groups; cognitive interview message testing </cp:keywords>
  <cp:lastModifiedBy>kimballl</cp:lastModifiedBy>
  <cp:revision>46</cp:revision>
  <dcterms:created xsi:type="dcterms:W3CDTF">2011-03-11T12:08:31Z</dcterms:created>
  <dcterms:modified xsi:type="dcterms:W3CDTF">2011-06-27T17:44:28Z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0x0101001163397CDB191B4A817CBFC2DC2EA481</vt:lpwstr>
  </property>
  <property fmtid="{D5CDD505-2E9C-101B-9397-08002B2CF9AE}" pid="3" name="Order">
    <vt:r8>5100</vt:r8>
  </property>
  <property fmtid="{D5CDD505-2E9C-101B-9397-08002B2CF9AE}" pid="4" name="508">
    <vt:lpwstr>false</vt:lpwstr>
  </property>
</Properties>
</file>