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9" r:id="rId4"/>
  </p:sldMasterIdLst>
  <p:notesMasterIdLst>
    <p:notesMasterId r:id="rId16"/>
  </p:notesMasterIdLst>
  <p:handoutMasterIdLst>
    <p:handoutMasterId r:id="rId17"/>
  </p:handoutMasterIdLst>
  <p:sldIdLst>
    <p:sldId id="256" r:id="rId5"/>
    <p:sldId id="342" r:id="rId6"/>
    <p:sldId id="343" r:id="rId7"/>
    <p:sldId id="266" r:id="rId8"/>
    <p:sldId id="344" r:id="rId9"/>
    <p:sldId id="345" r:id="rId10"/>
    <p:sldId id="346" r:id="rId11"/>
    <p:sldId id="347" r:id="rId12"/>
    <p:sldId id="348" r:id="rId13"/>
    <p:sldId id="349" r:id="rId14"/>
    <p:sldId id="350" r:id="rId1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2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2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2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2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2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2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2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2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2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96"/>
    <a:srgbClr val="C0C0C0"/>
    <a:srgbClr val="B2B2B2"/>
    <a:srgbClr val="CC00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0" autoAdjust="0"/>
    <p:restoredTop sz="86410" autoAdjust="0"/>
  </p:normalViewPr>
  <p:slideViewPr>
    <p:cSldViewPr>
      <p:cViewPr>
        <p:scale>
          <a:sx n="71" d="100"/>
          <a:sy n="71" d="100"/>
        </p:scale>
        <p:origin x="786" y="10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484"/>
    </p:cViewPr>
  </p:outlineViewPr>
  <p:notesTextViewPr>
    <p:cViewPr>
      <p:scale>
        <a:sx n="100" d="100"/>
        <a:sy n="100" d="100"/>
      </p:scale>
      <p:origin x="0" y="12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1896" y="-78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1" tIns="45715" rIns="91431" bIns="45715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24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1" tIns="45715" rIns="91431" bIns="4571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F4B9321B-4BB5-4553-97CE-C267EF96C33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5" rIns="93167" bIns="46585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5" rIns="93167" bIns="46585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3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5" rIns="93167" bIns="465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5" rIns="93167" bIns="46585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5" rIns="93167" bIns="46585" numCol="1" anchor="b" anchorCtr="0" compatLnSpc="1">
            <a:prstTxWarp prst="textNoShape">
              <a:avLst/>
            </a:prstTxWarp>
          </a:bodyPr>
          <a:lstStyle>
            <a:lvl1pPr algn="r" defTabSz="931863">
              <a:defRPr sz="800" b="1">
                <a:solidFill>
                  <a:schemeClr val="tx1"/>
                </a:solidFill>
              </a:defRPr>
            </a:lvl1pPr>
          </a:lstStyle>
          <a:p>
            <a:fld id="{D6FD35A7-188C-4035-9054-1BE791EE5F8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0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0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0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0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0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9A4198-FFF9-451F-88A6-5969B2C56B57}" type="slidenum">
              <a:rPr lang="en-US"/>
              <a:pPr/>
              <a:t>1</a:t>
            </a:fld>
            <a:endParaRPr 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Two Qs</a:t>
            </a:r>
          </a:p>
          <a:p>
            <a:r>
              <a:rPr lang="en-US"/>
              <a:t>-- What is right: </a:t>
            </a:r>
            <a:r>
              <a:rPr lang="en-US" b="1"/>
              <a:t>leadership in understanding and communicating radiation issues</a:t>
            </a:r>
            <a:r>
              <a:rPr lang="en-US"/>
              <a:t>. </a:t>
            </a:r>
            <a:r>
              <a:rPr lang="en-US" dirty="0"/>
              <a:t>I think you will begin to see some examples of that leadership in this presentation.</a:t>
            </a:r>
          </a:p>
          <a:p>
            <a:endParaRPr lang="en-US" dirty="0"/>
          </a:p>
          <a:p>
            <a:r>
              <a:rPr lang="en-US" dirty="0"/>
              <a:t>One of the best things for me: embodied in the tag-line, </a:t>
            </a:r>
            <a:r>
              <a:rPr lang="en-US" b="1" dirty="0"/>
              <a:t>Understanding Radiation in Your Life, Your World</a:t>
            </a:r>
          </a:p>
          <a:p>
            <a:r>
              <a:rPr lang="en-US" dirty="0"/>
              <a:t>-- Common purpose that individuals and the group returns to time again – resolve difference, prioritize work, guide action</a:t>
            </a:r>
          </a:p>
          <a:p>
            <a:endParaRPr lang="en-US" dirty="0"/>
          </a:p>
          <a:p>
            <a:r>
              <a:rPr lang="en-US" dirty="0"/>
              <a:t>Leisure-time reading: radiation past, radiation future</a:t>
            </a:r>
          </a:p>
          <a:p>
            <a:endParaRPr lang="en-US" dirty="0"/>
          </a:p>
          <a:p>
            <a:r>
              <a:rPr lang="en-US" dirty="0"/>
              <a:t>Today’s presentation will focus on the present</a:t>
            </a:r>
          </a:p>
          <a:p>
            <a:r>
              <a:rPr lang="en-US" dirty="0"/>
              <a:t>-- primarily a snapshot of what we have going on right now. However, we do see a lot of opportunities and look forward to moving ahead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D35A7-188C-4035-9054-1BE791EE5F88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Center for Radiation Information</a:t>
            </a:r>
          </a:p>
          <a:p>
            <a:r>
              <a:rPr lang="en-US" smtClean="0"/>
              <a:t>and Outreach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FFB0A-62DA-4649-B71E-E200C65687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Center for Radiation Information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Pg </a:t>
            </a:r>
            <a:fld id="{B6A5F295-DCE1-465B-9003-30B689A1DF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Center for Radiation Information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Pg </a:t>
            </a:r>
            <a:fld id="{BEB89FFB-3415-46DB-8C2D-CDC2907D09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Center for Radiation Information </a:t>
            </a:r>
          </a:p>
          <a:p>
            <a:r>
              <a:rPr lang="en-US" smtClean="0"/>
              <a:t>and Outreach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Pg </a:t>
            </a:r>
            <a:fld id="{8B68CEF8-9E66-4E8F-8DF2-F00BBE1745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Center for Radiation Information and Outreach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Pg </a:t>
            </a:r>
            <a:fld id="{2E0C1503-4C03-4AE5-B600-FB30DF9B2D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Center for Radiation Information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Pg </a:t>
            </a:r>
            <a:fld id="{E06AC21D-9CB3-4E5F-9A53-FCD58B3E3C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Center for Radiation Information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Pg </a:t>
            </a:r>
            <a:fld id="{A6BD6172-69CD-4C8C-8C57-71E9FD1B3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Center for Radiation Information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Pg </a:t>
            </a:r>
            <a:fld id="{4F1E0588-0D53-47A2-9305-BBE72037BF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Center for Radiation Information </a:t>
            </a:r>
          </a:p>
          <a:p>
            <a:r>
              <a:rPr lang="en-US" smtClean="0"/>
              <a:t>And Outreach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Pg </a:t>
            </a:r>
            <a:fld id="{6A343B57-2EB3-4960-A525-B9B51EE324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Center for Radiation Information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Pg </a:t>
            </a:r>
            <a:fld id="{16F89387-A826-4C88-B7EE-C75B0895FC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Center for Radiation Information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Pg </a:t>
            </a:r>
            <a:fld id="{54C98310-CD2C-498A-AA71-F7013B5D32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Center for Radiation Information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Pg </a:t>
            </a:r>
            <a:fld id="{A08CCE27-FFC1-486B-A44A-4F9A6499B6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smtClean="0"/>
          </a:p>
          <a:p>
            <a:r>
              <a:rPr lang="en-US" smtClean="0"/>
              <a:t>Center for Radiation Information </a:t>
            </a:r>
          </a:p>
          <a:p>
            <a:r>
              <a:rPr lang="en-US" smtClean="0"/>
              <a:t>and Outreach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smtClean="0"/>
          </a:p>
          <a:p>
            <a:r>
              <a:rPr lang="en-US" smtClean="0"/>
              <a:t>Pg </a:t>
            </a:r>
            <a:fld id="{8B68CEF8-9E66-4E8F-8DF2-F00BBE1745B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68" r:id="rId1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wieder.jessica@epa.gov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frieda.fisher-tyler@state.de.us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8229600" cy="1371600"/>
          </a:xfrm>
        </p:spPr>
        <p:txBody>
          <a:bodyPr/>
          <a:lstStyle/>
          <a:p>
            <a:r>
              <a:rPr lang="en-US" sz="2400" b="1" dirty="0" smtClean="0"/>
              <a:t>Nuclear Detonation Communications Activities at the Federal Level</a:t>
            </a:r>
            <a:endParaRPr lang="en-US" b="1" dirty="0">
              <a:solidFill>
                <a:srgbClr val="0068B7"/>
              </a:solidFill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2514600"/>
            <a:ext cx="7010400" cy="36576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en-US" sz="1200" dirty="0">
              <a:solidFill>
                <a:schemeClr val="tx1"/>
              </a:solidFill>
            </a:endParaRPr>
          </a:p>
          <a:p>
            <a:r>
              <a:rPr lang="en-US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Bridging </a:t>
            </a:r>
            <a:r>
              <a:rPr lang="en-US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Gaps: </a:t>
            </a:r>
            <a:endParaRPr lang="en-US" sz="16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Public </a:t>
            </a:r>
            <a:r>
              <a:rPr lang="en-US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Health </a:t>
            </a:r>
            <a:r>
              <a:rPr lang="en-US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Radiation </a:t>
            </a:r>
            <a:r>
              <a:rPr lang="en-US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Emergency </a:t>
            </a:r>
            <a:r>
              <a:rPr lang="en-US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Preparedness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March 23, 2011</a:t>
            </a:r>
          </a:p>
          <a:p>
            <a:endParaRPr lang="en-US" sz="1600" dirty="0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1600" dirty="0" smtClean="0">
                <a:solidFill>
                  <a:schemeClr val="tx1"/>
                </a:solidFill>
              </a:rPr>
              <a:t>Prepared by:			Presented by:</a:t>
            </a:r>
            <a:endParaRPr lang="en-US" sz="1600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1600" dirty="0">
                <a:solidFill>
                  <a:schemeClr val="tx1"/>
                </a:solidFill>
              </a:rPr>
              <a:t>Jessica </a:t>
            </a:r>
            <a:r>
              <a:rPr lang="en-US" sz="1600" dirty="0" smtClean="0">
                <a:solidFill>
                  <a:schemeClr val="tx1"/>
                </a:solidFill>
              </a:rPr>
              <a:t>Wieder			Frieda Fisher-Tyler, CIH	</a:t>
            </a:r>
          </a:p>
          <a:p>
            <a:pPr>
              <a:lnSpc>
                <a:spcPct val="80000"/>
              </a:lnSpc>
            </a:pPr>
            <a:r>
              <a:rPr lang="en-US" sz="1600" dirty="0" smtClean="0">
                <a:solidFill>
                  <a:schemeClr val="tx1"/>
                </a:solidFill>
              </a:rPr>
              <a:t>EPA Center for Radiation 		CRCPD Board of Directors</a:t>
            </a:r>
          </a:p>
          <a:p>
            <a:pPr>
              <a:lnSpc>
                <a:spcPct val="80000"/>
              </a:lnSpc>
            </a:pPr>
            <a:r>
              <a:rPr lang="en-US" sz="1600" dirty="0" smtClean="0">
                <a:solidFill>
                  <a:schemeClr val="tx1"/>
                </a:solidFill>
              </a:rPr>
              <a:t>Information  and Outreach		State of Delaware</a:t>
            </a:r>
          </a:p>
          <a:p>
            <a:pPr>
              <a:lnSpc>
                <a:spcPct val="80000"/>
              </a:lnSpc>
            </a:pPr>
            <a:r>
              <a:rPr lang="en-US" sz="1600" dirty="0" smtClean="0">
                <a:solidFill>
                  <a:schemeClr val="tx1"/>
                </a:solidFill>
              </a:rPr>
              <a:t>202-343-9201			302-744-4944</a:t>
            </a:r>
            <a:endParaRPr lang="en-US" sz="1600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1600" dirty="0">
                <a:solidFill>
                  <a:schemeClr val="tx1"/>
                </a:solidFill>
                <a:hlinkClick r:id="rId3"/>
              </a:rPr>
              <a:t>wieder.jessica@epa.gov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		</a:t>
            </a:r>
            <a:r>
              <a:rPr lang="en-US" sz="1600" dirty="0" smtClean="0">
                <a:solidFill>
                  <a:schemeClr val="tx1"/>
                </a:solidFill>
                <a:hlinkClick r:id="rId4"/>
              </a:rPr>
              <a:t>frieda.fisher-tyler@state.de.us</a:t>
            </a:r>
            <a:endParaRPr lang="en-US" sz="1600" dirty="0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</a:pPr>
            <a:endParaRPr lang="en-US" sz="1600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</a:pPr>
            <a:endParaRPr lang="en-US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524000"/>
            <a:ext cx="7958138" cy="4267200"/>
          </a:xfrm>
        </p:spPr>
        <p:txBody>
          <a:bodyPr/>
          <a:lstStyle/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b="1" dirty="0" smtClean="0"/>
              <a:t>December 16, 2011</a:t>
            </a:r>
            <a:endParaRPr lang="en-US" sz="900" dirty="0" smtClean="0"/>
          </a:p>
          <a:p>
            <a:pPr algn="ctr"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Center for Radiation Information and Outreach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Pg </a:t>
            </a:r>
            <a:fld id="{2E0C1503-4C03-4AE5-B600-FB30DF9B2D33}" type="slidenum">
              <a:rPr lang="en-US" smtClean="0"/>
              <a:pPr/>
              <a:t>10</a:t>
            </a:fld>
            <a:endParaRPr lang="en-US"/>
          </a:p>
        </p:txBody>
      </p:sp>
      <p:grpSp>
        <p:nvGrpSpPr>
          <p:cNvPr id="13" name="Group 12" descr="media:&#10;The New York Times&#10;USA Today&#10;Fox News Channel&#10;NBC News&#10;CBS News"/>
          <p:cNvGrpSpPr/>
          <p:nvPr/>
        </p:nvGrpSpPr>
        <p:grpSpPr>
          <a:xfrm>
            <a:off x="1295400" y="2743200"/>
            <a:ext cx="7079304" cy="2971800"/>
            <a:chOff x="1295400" y="2743200"/>
            <a:chExt cx="7079304" cy="2971800"/>
          </a:xfrm>
        </p:grpSpPr>
        <p:pic>
          <p:nvPicPr>
            <p:cNvPr id="7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295400" y="2743200"/>
              <a:ext cx="1952625" cy="152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962400" y="3048000"/>
              <a:ext cx="1755321" cy="114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6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010400" y="3048000"/>
              <a:ext cx="1364304" cy="1295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8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5562600" y="4495800"/>
              <a:ext cx="1524000" cy="114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7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1828800" y="4648200"/>
              <a:ext cx="2279073" cy="1066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&quot;_&quot;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1752600"/>
            <a:ext cx="3088481" cy="3860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Center for Radiation Information and Outreach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Pg </a:t>
            </a:r>
            <a:fld id="{2E0C1503-4C03-4AE5-B600-FB30DF9B2D33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8001000" cy="1216025"/>
          </a:xfrm>
        </p:spPr>
        <p:txBody>
          <a:bodyPr>
            <a:normAutofit fontScale="90000"/>
          </a:bodyPr>
          <a:lstStyle/>
          <a:p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2800" dirty="0"/>
              <a:t>Communicating to a Non-technical Audience</a:t>
            </a:r>
          </a:p>
        </p:txBody>
      </p:sp>
      <p:sp>
        <p:nvSpPr>
          <p:cNvPr id="2273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  <a:p>
            <a:pPr algn="ctr">
              <a:buFont typeface="Wingdings" pitchFamily="2" charset="2"/>
              <a:buNone/>
            </a:pPr>
            <a:r>
              <a:rPr lang="en-US" dirty="0"/>
              <a:t>A brilliant scientific discourse is wasted if no one listens or understands it.</a:t>
            </a:r>
            <a:r>
              <a:rPr lang="en-US" b="1" i="1" dirty="0"/>
              <a:t>  </a:t>
            </a:r>
            <a:endParaRPr lang="en-US" sz="1800" dirty="0"/>
          </a:p>
          <a:p>
            <a:pPr algn="ctr">
              <a:buFont typeface="Wingdings" pitchFamily="2" charset="2"/>
              <a:buNone/>
            </a:pPr>
            <a:r>
              <a:rPr lang="en-US" sz="1800" i="1" dirty="0"/>
              <a:t>Journal of the American Medical Association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Center for Radiation </a:t>
            </a:r>
            <a:r>
              <a:rPr lang="en-US" dirty="0" smtClean="0"/>
              <a:t>Information</a:t>
            </a:r>
          </a:p>
          <a:p>
            <a:r>
              <a:rPr lang="en-US" dirty="0" smtClean="0"/>
              <a:t>and  Outreach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Pg </a:t>
            </a:r>
            <a:fld id="{7B265148-99D3-46C1-B46E-EBA973ABD362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Interagency Collaboration</a:t>
            </a:r>
            <a:endParaRPr lang="en-US" dirty="0"/>
          </a:p>
        </p:txBody>
      </p:sp>
      <p:pic>
        <p:nvPicPr>
          <p:cNvPr id="6" name="Picture 2" descr="Federal Logos:&#10;Executive office of the president&#10;Dept. of Agriculture&#10;Dept. of Commerce&#10;Dept. of Defense&#10;Dept. of Energy&#10;Dept. of Health and Human Services&#10;US Dept. of Homeland Security&#10;Dept. of Labor&#10;Dept. of Transportation&#10;Dept. of Veterans Affairs&#10;Dept. of Environmental Protection Agency&#10;NASA&#10;US Nuclear Regulatory Commission&#10;Red Cross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57200" y="2209800"/>
            <a:ext cx="8262938" cy="2953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Center for Radiation Information and Outreach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Pg </a:t>
            </a:r>
            <a:fld id="{2E0C1503-4C03-4AE5-B600-FB30DF9B2D3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1075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800"/>
              </a:spcBef>
            </a:pPr>
            <a:r>
              <a:rPr lang="en-US" dirty="0" smtClean="0"/>
              <a:t>Nuclear Detonation Preparedness: Communicating in the Immediate Aftermath</a:t>
            </a:r>
            <a:endParaRPr lang="en-US" sz="800" dirty="0" smtClean="0"/>
          </a:p>
          <a:p>
            <a:pPr>
              <a:spcBef>
                <a:spcPts val="1800"/>
              </a:spcBef>
            </a:pPr>
            <a:r>
              <a:rPr lang="en-US" dirty="0" smtClean="0"/>
              <a:t>Nuclear/Radiological Communications Working Group</a:t>
            </a:r>
          </a:p>
          <a:p>
            <a:pPr lvl="1">
              <a:spcBef>
                <a:spcPts val="1800"/>
              </a:spcBef>
            </a:pPr>
            <a:r>
              <a:rPr lang="en-US" dirty="0" smtClean="0"/>
              <a:t>Post-Detonation Video Project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Public Message Testing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Pre-event Preparedness</a:t>
            </a:r>
          </a:p>
          <a:p>
            <a:pPr>
              <a:buFont typeface="Wingdings" pitchFamily="2" charset="2"/>
              <a:buNone/>
            </a:pPr>
            <a:endParaRPr lang="en-US" sz="2800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Center for Radiation </a:t>
            </a:r>
            <a:r>
              <a:rPr lang="en-US" dirty="0" smtClean="0"/>
              <a:t>Information</a:t>
            </a:r>
          </a:p>
          <a:p>
            <a:r>
              <a:rPr lang="en-US" dirty="0" smtClean="0"/>
              <a:t>and  Outreach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Pg </a:t>
            </a:r>
            <a:fld id="{EBA32BFE-5C31-45FC-AA45-9AE285725B25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001000" cy="1292225"/>
          </a:xfrm>
        </p:spPr>
        <p:txBody>
          <a:bodyPr/>
          <a:lstStyle/>
          <a:p>
            <a:r>
              <a:rPr lang="en-US" dirty="0" smtClean="0"/>
              <a:t>Post-Detonation Communications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4114800" cy="4419600"/>
          </a:xfrm>
        </p:spPr>
        <p:txBody>
          <a:bodyPr/>
          <a:lstStyle/>
          <a:p>
            <a:pPr marL="342900" indent="-342900">
              <a:spcBef>
                <a:spcPct val="20000"/>
              </a:spcBef>
              <a:buNone/>
            </a:pPr>
            <a:r>
              <a:rPr lang="en-US" sz="1800" dirty="0" smtClean="0"/>
              <a:t>The goal: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1800" dirty="0" smtClean="0"/>
              <a:t>Provide technically-accurate, clear, consistent messages across all levels of government to the public as quickly as possible to save lives.</a:t>
            </a:r>
          </a:p>
          <a:p>
            <a:pPr marL="342900" lvl="0" indent="-342900">
              <a:spcBef>
                <a:spcPct val="20000"/>
              </a:spcBef>
              <a:buNone/>
            </a:pPr>
            <a:endParaRPr lang="en-US" sz="800" dirty="0" smtClean="0"/>
          </a:p>
          <a:p>
            <a:pPr marL="342900" lvl="0" indent="-342900">
              <a:spcBef>
                <a:spcPct val="20000"/>
              </a:spcBef>
              <a:buNone/>
            </a:pPr>
            <a:r>
              <a:rPr lang="en-US" sz="1800" dirty="0" smtClean="0"/>
              <a:t>The document includes: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1800" dirty="0" smtClean="0"/>
              <a:t>Key messages for the impacted community and the nation 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1800" dirty="0" smtClean="0"/>
              <a:t>98 anticipated questions and answers</a:t>
            </a:r>
          </a:p>
          <a:p>
            <a:pPr marL="342900" indent="-342900">
              <a:spcBef>
                <a:spcPct val="20000"/>
              </a:spcBef>
              <a:buNone/>
            </a:pPr>
            <a:endParaRPr lang="en-US" sz="800" dirty="0" smtClean="0"/>
          </a:p>
          <a:p>
            <a:pPr>
              <a:buNone/>
            </a:pPr>
            <a:r>
              <a:rPr lang="en-US" sz="1800" dirty="0" smtClean="0"/>
              <a:t>Document update in progress</a:t>
            </a: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Center for Radiation Information</a:t>
            </a:r>
          </a:p>
          <a:p>
            <a:r>
              <a:rPr lang="en-US" dirty="0" smtClean="0"/>
              <a:t> and Outreach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Pg </a:t>
            </a:r>
            <a:fld id="{2E0C1503-4C03-4AE5-B600-FB30DF9B2D33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6" name="Picture 2" descr="Nuclear detonation preparedness communicating in the immediate aftermath cover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029200" y="1447800"/>
            <a:ext cx="3826565" cy="4889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600" b="1" dirty="0" err="1" smtClean="0"/>
              <a:t>Nuc</a:t>
            </a:r>
            <a:r>
              <a:rPr lang="en-US" sz="2600" b="1" dirty="0" smtClean="0"/>
              <a:t>/</a:t>
            </a:r>
            <a:r>
              <a:rPr lang="en-US" sz="2600" b="1" dirty="0" err="1" smtClean="0"/>
              <a:t>Rad</a:t>
            </a:r>
            <a:r>
              <a:rPr lang="en-US" sz="2600" b="1" dirty="0"/>
              <a:t> </a:t>
            </a:r>
            <a:r>
              <a:rPr lang="en-US" sz="2600" b="1" dirty="0" smtClean="0"/>
              <a:t>Communications Working Group</a:t>
            </a:r>
            <a:endParaRPr lang="en-US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9600" y="1905000"/>
            <a:ext cx="4224338" cy="4114800"/>
          </a:xfrm>
        </p:spPr>
        <p:txBody>
          <a:bodyPr>
            <a:normAutofit lnSpcReduction="10000"/>
          </a:bodyPr>
          <a:lstStyle/>
          <a:p>
            <a:r>
              <a:rPr lang="en-US" sz="2000" dirty="0"/>
              <a:t>Under FEMA’s </a:t>
            </a:r>
            <a:r>
              <a:rPr lang="en-US" sz="2000" dirty="0" smtClean="0"/>
              <a:t>IND Response </a:t>
            </a:r>
            <a:r>
              <a:rPr lang="en-US" sz="2000" dirty="0"/>
              <a:t>and Recovery </a:t>
            </a:r>
            <a:r>
              <a:rPr lang="en-US" sz="2000" dirty="0" smtClean="0"/>
              <a:t>Program</a:t>
            </a:r>
          </a:p>
          <a:p>
            <a:pPr>
              <a:buNone/>
            </a:pPr>
            <a:endParaRPr lang="en-US" sz="800" dirty="0"/>
          </a:p>
          <a:p>
            <a:pPr lvl="1"/>
            <a:r>
              <a:rPr lang="en-US" dirty="0" smtClean="0"/>
              <a:t>Volunteers from federal, state and local governments and academic institutions</a:t>
            </a:r>
          </a:p>
          <a:p>
            <a:pPr lvl="1">
              <a:buNone/>
            </a:pPr>
            <a:endParaRPr lang="en-US" sz="800" dirty="0" smtClean="0"/>
          </a:p>
          <a:p>
            <a:pPr lvl="1"/>
            <a:r>
              <a:rPr lang="en-US" dirty="0"/>
              <a:t>R</a:t>
            </a:r>
            <a:r>
              <a:rPr lang="en-US" dirty="0" smtClean="0"/>
              <a:t>adiation communicators and technical specialists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Center for Radiation Information and Outreach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Pg </a:t>
            </a:r>
            <a:fld id="{2E0C1503-4C03-4AE5-B600-FB30DF9B2D33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7" name="Picture 2" descr="information officer volunteer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914400" y="1905000"/>
            <a:ext cx="3202488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Post-Detonation Video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924800" cy="4191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000" dirty="0" smtClean="0"/>
              <a:t>Post-Detonation Video Project</a:t>
            </a:r>
          </a:p>
          <a:p>
            <a:pPr lvl="1"/>
            <a:r>
              <a:rPr lang="en-US" dirty="0"/>
              <a:t>Create 5 videos with associated media packages (background images (B-roll) and scripts)</a:t>
            </a:r>
          </a:p>
          <a:p>
            <a:pPr lvl="1"/>
            <a:r>
              <a:rPr lang="en-US" dirty="0"/>
              <a:t>Identified potential video topics: </a:t>
            </a:r>
          </a:p>
          <a:p>
            <a:pPr lvl="2"/>
            <a:r>
              <a:rPr lang="en-US" sz="1900" dirty="0" smtClean="0"/>
              <a:t>Protective Actions (shelter, self-</a:t>
            </a:r>
            <a:r>
              <a:rPr lang="en-US" sz="1900" dirty="0" err="1" smtClean="0"/>
              <a:t>decon</a:t>
            </a:r>
            <a:r>
              <a:rPr lang="en-US" sz="1900" dirty="0" smtClean="0"/>
              <a:t>, food and water)</a:t>
            </a:r>
          </a:p>
          <a:p>
            <a:pPr lvl="2"/>
            <a:r>
              <a:rPr lang="en-US" sz="1900" dirty="0" smtClean="0"/>
              <a:t>Radiation Basics (time, distance, shielding; decay)</a:t>
            </a:r>
          </a:p>
          <a:p>
            <a:pPr lvl="2"/>
            <a:r>
              <a:rPr lang="en-US" sz="1900" dirty="0" smtClean="0"/>
              <a:t>Nuclear Detonation Basics (fallout, plumes, </a:t>
            </a:r>
            <a:r>
              <a:rPr lang="en-US" sz="1900" dirty="0" err="1" smtClean="0"/>
              <a:t>emp</a:t>
            </a:r>
            <a:r>
              <a:rPr lang="en-US" sz="1900" dirty="0" smtClean="0"/>
              <a:t>)</a:t>
            </a:r>
          </a:p>
          <a:p>
            <a:pPr lvl="2"/>
            <a:r>
              <a:rPr lang="en-US" sz="1900" dirty="0" smtClean="0"/>
              <a:t>Response to a Nuclear Detonation (what is the government doing and why)</a:t>
            </a:r>
          </a:p>
          <a:p>
            <a:pPr lvl="2"/>
            <a:r>
              <a:rPr lang="en-US" sz="1900" dirty="0" smtClean="0"/>
              <a:t>How to help (why to stay indoors, how to help within your organization, how to welcome people who may be contaminated into your home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Center for Radiation Information and Outreach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Pg </a:t>
            </a:r>
            <a:fld id="{2E0C1503-4C03-4AE5-B600-FB30DF9B2D33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Public Message Testing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958138" cy="42672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200" dirty="0" smtClean="0"/>
              <a:t>Write short, concise and simple messages</a:t>
            </a:r>
            <a:endParaRPr lang="en-US" sz="8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200" dirty="0" smtClean="0"/>
              <a:t>Do not use contradicting statements</a:t>
            </a:r>
            <a:endParaRPr lang="en-US" sz="8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200" dirty="0" smtClean="0"/>
              <a:t>Use directive, authoritative language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200" dirty="0" smtClean="0"/>
              <a:t>Provide prioritized instructions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200" dirty="0" smtClean="0"/>
              <a:t>Modify “instructions will change” to “instruction will be updated”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200" dirty="0" smtClean="0"/>
              <a:t>Encourage people not to leave their homes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200" dirty="0" smtClean="0"/>
              <a:t>Tailor messages to various audiences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endParaRPr lang="en-US" sz="2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Center for Radiation Information and Outreach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Pg </a:t>
            </a:r>
            <a:fld id="{2E0C1503-4C03-4AE5-B600-FB30DF9B2D33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Pre-event Preparedness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Informing members of the general public on matters relating to radiological emergency preparedness, before anything happens</a:t>
            </a:r>
          </a:p>
          <a:p>
            <a:r>
              <a:rPr lang="en-US" dirty="0" smtClean="0"/>
              <a:t>High signal to noise ratio – can you compete?</a:t>
            </a:r>
          </a:p>
          <a:p>
            <a:r>
              <a:rPr lang="en-US" dirty="0" smtClean="0"/>
              <a:t>The answer is YES! Media coverage of the Nuclear Detonation Preparedness: Communicating in the Immediate Aftermath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Center for Radiation Information and Outreach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Pg </a:t>
            </a:r>
            <a:fld id="{2E0C1503-4C03-4AE5-B600-FB30DF9B2D33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QC_x0020_Notes xmlns="ece3b8bb-3ba7-4e05-aa8b-0d2009ddb611" xsi:nil="true"/>
    <Estimate_x0020_Notes xmlns="ece3b8bb-3ba7-4e05-aa8b-0d2009ddb611" xsi:nil="true"/>
    <Estimate_x0020_1 xmlns="ece3b8bb-3ba7-4e05-aa8b-0d2009ddb611">
      <UserInfo>
        <DisplayName>Kimball, Lisa</DisplayName>
        <AccountId>109</AccountId>
        <AccountType/>
      </UserInfo>
    </Estimate_x0020_1>
    <Completed_x0020_on xmlns="ece3b8bb-3ba7-4e05-aa8b-0d2009ddb611">2011-05-10T04:00:00+00:00</Completed_x0020_on>
    <Est_x002e__x0020_Level_x0020_2 xmlns="ece3b8bb-3ba7-4e05-aa8b-0d2009ddb611">1</Est_x002e__x0020_Level_x0020_2>
    <Remediated_x0020_by xmlns="ece3b8bb-3ba7-4e05-aa8b-0d2009ddb611">
      <UserInfo>
        <DisplayName>Hendricks, Jennifer</DisplayName>
        <AccountId>37</AccountId>
        <AccountType/>
      </UserInfo>
    </Remediated_x0020_by>
    <Actual_x0020_time_x0020_spent xmlns="ece3b8bb-3ba7-4e05-aa8b-0d2009ddb611">30 min</Actual_x0020_time_x0020_spent>
    <Estimate_x0020_2 xmlns="ece3b8bb-3ba7-4e05-aa8b-0d2009ddb611">
      <UserInfo>
        <DisplayName/>
        <AccountId xsi:nil="true"/>
        <AccountType/>
      </UserInfo>
    </Estimate_x0020_2>
    <Remediation_x0020_Notes xmlns="ece3b8bb-3ba7-4e05-aa8b-0d2009ddb611" xsi:nil="true"/>
    <QC_x0020_Completed_x0020_on xmlns="ece3b8bb-3ba7-4e05-aa8b-0d2009ddb611">2011-05-18T04:00:00+00:00</QC_x0020_Completed_x0020_on>
    <Est_x002e__x0020_Level_x0020_1 xmlns="ece3b8bb-3ba7-4e05-aa8b-0d2009ddb611">1</Est_x002e__x0020_Level_x0020_1>
    <_x0051_C2 xmlns="ece3b8bb-3ba7-4e05-aa8b-0d2009ddb611">
      <UserInfo>
        <DisplayName/>
        <AccountId xsi:nil="true"/>
        <AccountType/>
      </UserInfo>
    </_x0051_C2>
    <_x0051_C1 xmlns="ece3b8bb-3ba7-4e05-aa8b-0d2009ddb611">
      <ns2:UserInfo xmlns:ns2="ece3b8bb-3ba7-4e05-aa8b-0d2009ddb611">
        <ns2:DisplayName>Kimball, Lisa</ns2:DisplayName>
        <ns2:AccountId>109</ns2:AccountId>
        <ns2:AccountType>User</ns2:AccountType>
      </ns2:UserInfo>
    </_x0051_C1>
    <Status xmlns="ece3b8bb-3ba7-4e05-aa8b-0d2009ddb611">Post</Statu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402C3AEC9A4F64C9A693943DA529FA3" ma:contentTypeVersion="14" ma:contentTypeDescription="Create a new document." ma:contentTypeScope="" ma:versionID="3170bd233c5609aa2c721c43fb065001">
  <xsd:schema xmlns:xsd="http://www.w3.org/2001/XMLSchema" xmlns:p="http://schemas.microsoft.com/office/2006/metadata/properties" xmlns:ns2="ece3b8bb-3ba7-4e05-aa8b-0d2009ddb611" targetNamespace="http://schemas.microsoft.com/office/2006/metadata/properties" ma:root="true" ma:fieldsID="0c4afaa40167240c26cc530899cc3007" ns2:_="">
    <xsd:import namespace="ece3b8bb-3ba7-4e05-aa8b-0d2009ddb611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Estimate_x0020_1" minOccurs="0"/>
                <xsd:element ref="ns2:Est_x002e__x0020_Level_x0020_1" minOccurs="0"/>
                <xsd:element ref="ns2:Estimate_x0020_2" minOccurs="0"/>
                <xsd:element ref="ns2:Est_x002e__x0020_Level_x0020_2" minOccurs="0"/>
                <xsd:element ref="ns2:Remediated_x0020_by" minOccurs="0"/>
                <xsd:element ref="ns2:Actual_x0020_time_x0020_spent" minOccurs="0"/>
                <xsd:element ref="ns2:Completed_x0020_on" minOccurs="0"/>
                <xsd:element ref="ns2:Estimate_x0020_Notes" minOccurs="0"/>
                <xsd:element ref="ns2:Remediation_x0020_Notes" minOccurs="0"/>
                <xsd:element ref="ns2:_x0051_C1" minOccurs="0"/>
                <xsd:element ref="ns2:_x0051_C2" minOccurs="0"/>
                <xsd:element ref="ns2:QC_x0020_Completed_x0020_on" minOccurs="0"/>
                <xsd:element ref="ns2:QC_x0020_Notes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ece3b8bb-3ba7-4e05-aa8b-0d2009ddb611" elementFormDefault="qualified">
    <xsd:import namespace="http://schemas.microsoft.com/office/2006/documentManagement/types"/>
    <xsd:element name="Status" ma:index="1" nillable="true" ma:displayName="Status" ma:default="Estimate" ma:format="Dropdown" ma:internalName="Status">
      <xsd:simpleType>
        <xsd:restriction base="dms:Choice">
          <xsd:enumeration value="Estimate"/>
          <xsd:enumeration value="Remediation"/>
          <xsd:enumeration value="QC"/>
          <xsd:enumeration value="Post"/>
        </xsd:restriction>
      </xsd:simpleType>
    </xsd:element>
    <xsd:element name="Estimate_x0020_1" ma:index="3" nillable="true" ma:displayName="Estimate 1" ma:list="UserInfo" ma:internalName="Estimate_x0020_1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st_x002e__x0020_Level_x0020_1" ma:index="4" nillable="true" ma:displayName="Est. Level 1" ma:default="1" ma:format="Dropdown" ma:internalName="Est_x002e__x0020_Level_x0020_1">
      <xsd:simpleType>
        <xsd:restriction base="dms:Choice">
          <xsd:enumeration value="1"/>
          <xsd:enumeration value="2"/>
          <xsd:enumeration value="3"/>
          <xsd:enumeration value="4"/>
        </xsd:restriction>
      </xsd:simpleType>
    </xsd:element>
    <xsd:element name="Estimate_x0020_2" ma:index="5" nillable="true" ma:displayName="Estimate 2" ma:list="UserInfo" ma:internalName="Estimate_x0020_2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st_x002e__x0020_Level_x0020_2" ma:index="6" nillable="true" ma:displayName="Est. Level 2" ma:default="1" ma:format="Dropdown" ma:internalName="Est_x002e__x0020_Level_x0020_2">
      <xsd:simpleType>
        <xsd:restriction base="dms:Choice">
          <xsd:enumeration value="1"/>
          <xsd:enumeration value="2"/>
          <xsd:enumeration value="3"/>
          <xsd:enumeration value="4"/>
        </xsd:restriction>
      </xsd:simpleType>
    </xsd:element>
    <xsd:element name="Remediated_x0020_by" ma:index="7" nillable="true" ma:displayName="Remediated by" ma:list="UserInfo" ma:internalName="Remediated_x0020_by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ctual_x0020_time_x0020_spent" ma:index="8" nillable="true" ma:displayName="Actual time spent" ma:internalName="Actual_x0020_time_x0020_spent">
      <xsd:simpleType>
        <xsd:restriction base="dms:Text">
          <xsd:maxLength value="255"/>
        </xsd:restriction>
      </xsd:simpleType>
    </xsd:element>
    <xsd:element name="Completed_x0020_on" ma:index="9" nillable="true" ma:displayName="Completed on" ma:format="DateOnly" ma:internalName="Completed_x0020_on">
      <xsd:simpleType>
        <xsd:restriction base="dms:DateTime"/>
      </xsd:simpleType>
    </xsd:element>
    <xsd:element name="Estimate_x0020_Notes" ma:index="10" nillable="true" ma:displayName="Estimate Notes" ma:internalName="Estimate_x0020_Notes">
      <xsd:simpleType>
        <xsd:restriction base="dms:Note"/>
      </xsd:simpleType>
    </xsd:element>
    <xsd:element name="Remediation_x0020_Notes" ma:index="11" nillable="true" ma:displayName="Remediation Notes" ma:internalName="Remediation_x0020_Notes">
      <xsd:simpleType>
        <xsd:restriction base="dms:Note"/>
      </xsd:simpleType>
    </xsd:element>
    <xsd:element name="_x0051_C1" ma:index="12" nillable="true" ma:displayName="QC1" ma:list="UserInfo" ma:internalName="_x0051_C1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x0051_C2" ma:index="13" nillable="true" ma:displayName="QC2" ma:list="UserInfo" ma:internalName="_x0051_C2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QC_x0020_Completed_x0020_on" ma:index="14" nillable="true" ma:displayName="QC Completed on" ma:format="DateOnly" ma:internalName="QC_x0020_Completed_x0020_on">
      <xsd:simpleType>
        <xsd:restriction base="dms:DateTime"/>
      </xsd:simpleType>
    </xsd:element>
    <xsd:element name="QC_x0020_Notes" ma:index="15" nillable="true" ma:displayName="QC Notes" ma:internalName="QC_x0020_Notes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8" ma:displayName="Content Type" ma:readOnly="true"/>
        <xsd:element ref="dc:title" minOccurs="0" maxOccurs="1" ma:index="2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F7EF6F11-2813-4140-A759-999539394BF8}"/>
</file>

<file path=customXml/itemProps2.xml><?xml version="1.0" encoding="utf-8"?>
<ds:datastoreItem xmlns:ds="http://schemas.openxmlformats.org/officeDocument/2006/customXml" ds:itemID="{A5299F79-FDCE-4FAB-8863-79995C01BC14}"/>
</file>

<file path=customXml/itemProps3.xml><?xml version="1.0" encoding="utf-8"?>
<ds:datastoreItem xmlns:ds="http://schemas.openxmlformats.org/officeDocument/2006/customXml" ds:itemID="{F1EB0784-20E2-43ED-A1A2-A04790E098FA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3910</TotalTime>
  <Words>545</Words>
  <Application>Microsoft Office PowerPoint</Application>
  <PresentationFormat>On-screen Show (4:3)</PresentationFormat>
  <Paragraphs>117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Nuclear Detonation Communications Activities at the Federal Level</vt:lpstr>
      <vt:lpstr>   Communicating to a Non-technical Audience</vt:lpstr>
      <vt:lpstr>Interagency Collaboration</vt:lpstr>
      <vt:lpstr>Overview</vt:lpstr>
      <vt:lpstr>Post-Detonation Communications</vt:lpstr>
      <vt:lpstr>Nuc/Rad Communications Working Group</vt:lpstr>
      <vt:lpstr>Post-Detonation Video Project</vt:lpstr>
      <vt:lpstr>Public Message Testing Results</vt:lpstr>
      <vt:lpstr>Pre-event Preparedness</vt:lpstr>
      <vt:lpstr>Slide 10</vt:lpstr>
      <vt:lpstr>Slide 11</vt:lpstr>
    </vt:vector>
  </TitlesOfParts>
  <Company>EPA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Nuclear Detonation Communications Activities at the Federal Level</dc:title>
  <dc:subject>Nuclear Detonation Communications Activities at the Federal Level</dc:subject>
  <dc:creator>PHREP</dc:creator>
  <cp:keywords>federal communication; inter-agency interaction; public message </cp:keywords>
  <cp:lastModifiedBy>kimballl</cp:lastModifiedBy>
  <cp:revision>119</cp:revision>
  <cp:lastPrinted>1601-01-01T00:00:00Z</cp:lastPrinted>
  <dcterms:created xsi:type="dcterms:W3CDTF">2006-08-07T20:30:24Z</dcterms:created>
  <dcterms:modified xsi:type="dcterms:W3CDTF">2011-05-18T14:55:57Z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5</vt:i4>
  </property>
  <property fmtid="{D5CDD505-2E9C-101B-9397-08002B2CF9AE}" pid="3" name="ContentTypeId">
    <vt:lpwstr>0x0101008402C3AEC9A4F64C9A693943DA529FA3</vt:lpwstr>
  </property>
</Properties>
</file>