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24"/>
  </p:notesMasterIdLst>
  <p:handoutMasterIdLst>
    <p:handoutMasterId r:id="rId25"/>
  </p:handoutMasterIdLst>
  <p:sldIdLst>
    <p:sldId id="314" r:id="rId5"/>
    <p:sldId id="285" r:id="rId6"/>
    <p:sldId id="316" r:id="rId7"/>
    <p:sldId id="321" r:id="rId8"/>
    <p:sldId id="338" r:id="rId9"/>
    <p:sldId id="340" r:id="rId10"/>
    <p:sldId id="341" r:id="rId11"/>
    <p:sldId id="327" r:id="rId12"/>
    <p:sldId id="320" r:id="rId13"/>
    <p:sldId id="325" r:id="rId14"/>
    <p:sldId id="300" r:id="rId15"/>
    <p:sldId id="311" r:id="rId16"/>
    <p:sldId id="301" r:id="rId17"/>
    <p:sldId id="302" r:id="rId18"/>
    <p:sldId id="303" r:id="rId19"/>
    <p:sldId id="324" r:id="rId20"/>
    <p:sldId id="331" r:id="rId21"/>
    <p:sldId id="323" r:id="rId22"/>
    <p:sldId id="33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00"/>
    <a:srgbClr val="FF3300"/>
    <a:srgbClr val="FFFF66"/>
    <a:srgbClr val="FF9900"/>
    <a:srgbClr val="0000CC"/>
    <a:srgbClr val="00CC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64" autoAdjust="0"/>
  </p:normalViewPr>
  <p:slideViewPr>
    <p:cSldViewPr>
      <p:cViewPr varScale="1">
        <p:scale>
          <a:sx n="15" d="100"/>
          <a:sy n="15" d="100"/>
        </p:scale>
        <p:origin x="-10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3D303C-9B77-4D2C-B77F-0E33048591B3}" type="datetimeFigureOut">
              <a:rPr lang="en-US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2D6E82-10C7-4CEE-94E8-35E0151D6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6A028E5E-E6D0-43DF-9F22-A468729F752D}" type="datetimeFigureOut">
              <a:rPr lang="en-US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6241B27E-A419-4094-9A52-55525F15B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BB555-0AD4-4A60-9492-FA01B155212E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E4F01-EA67-40BC-89BD-134889EB1F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03B22-A6F4-41F9-9FD4-F93D0538EF2E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98EE4-CD0C-4B67-8A8E-7BEF7AABD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AB8AD-14BB-41A8-83A9-A273166C8655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2911D-3897-4D30-9B66-5B015E0E92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B622D2-207E-4A60-9C1A-B196944EE5BE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3AB5E-F202-4C39-90FE-BCCD2529B4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0A31CD-ACCA-4F0F-BBA1-D0F748108E06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7D779-E014-435C-A89D-8944DCD9F8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6AEA9-4911-471F-AAEA-080F5634FA5B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0461F-DADD-4675-90D3-63CECCDE5A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E2352-30F0-4CC1-B047-EB1E80F2614D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D15B8-32A4-4FE0-BB78-C477F0ECD8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AC5D8A-E549-41DA-AD1C-9514C247B43C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F37F3-4F1C-4C64-A84B-976D5992C4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752F7-F95F-43B6-870F-0F6B304C6685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4ED64-B9C2-4CD8-9094-7EB70C55BC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FCCD6-79BF-437E-9AAF-E98E1D13BDD3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7153A-1EC6-423A-B5BB-423E578EE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949019-FB55-424C-949D-C9EFBEE5249B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BA085-AB44-428D-9650-51E289C386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 err="1" smtClean="0"/>
              <a:t>levelPHREP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DBB555-0AD4-4A60-9492-FA01B155212E}" type="datetimeFigureOut">
              <a:rPr lang="en-US" smtClean="0"/>
              <a:pPr>
                <a:defRPr/>
              </a:pPr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2E4F01-EA67-40BC-89BD-134889EB1F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2"/>
          <p:cNvSpPr>
            <a:spLocks noGrp="1"/>
          </p:cNvSpPr>
          <p:nvPr>
            <p:ph idx="4294967295"/>
          </p:nvPr>
        </p:nvSpPr>
        <p:spPr>
          <a:xfrm>
            <a:off x="381000" y="2362200"/>
            <a:ext cx="8229600" cy="3505200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ct val="50000"/>
              </a:spcBef>
              <a:buNone/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“Bridging the Gaps”</a:t>
            </a:r>
          </a:p>
          <a:p>
            <a:pPr algn="ctr">
              <a:spcBef>
                <a:spcPct val="50000"/>
              </a:spcBef>
              <a:buNone/>
              <a:defRPr/>
            </a:pPr>
            <a:r>
              <a:rPr 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Health &amp; Emergency Preparedness</a:t>
            </a:r>
          </a:p>
          <a:p>
            <a:pPr algn="ctr">
              <a:spcBef>
                <a:spcPct val="50000"/>
              </a:spcBef>
              <a:buNone/>
              <a:defRPr/>
            </a:pPr>
            <a:r>
              <a:rPr 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Atlanta, March 23, </a:t>
            </a:r>
            <a:r>
              <a:rPr lang="en-US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2011</a:t>
            </a:r>
          </a:p>
          <a:p>
            <a:pPr marL="0" indent="0" rtl="0" fontAlgn="base">
              <a:buNone/>
            </a:pP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Grant Coffey  Hazmat Team </a:t>
            </a:r>
            <a:r>
              <a:rPr lang="en-US" sz="3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Coord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Portland, OR Fire &amp; Rescue</a:t>
            </a:r>
            <a:endParaRPr lang="en-US" dirty="0" smtClean="0"/>
          </a:p>
          <a:p>
            <a:pPr marL="0" indent="0" rtl="0" fontAlgn="base">
              <a:buNone/>
            </a:pP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RSO, NFPA </a:t>
            </a:r>
            <a:r>
              <a:rPr lang="en-US" sz="3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Spec, Cert </a:t>
            </a:r>
            <a:r>
              <a:rPr lang="en-US" sz="3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Mgr               grant.coffey@portlandoregon.gov</a:t>
            </a:r>
          </a:p>
          <a:p>
            <a:pPr marL="0" indent="0" rtl="0" fontAlgn="base">
              <a:buNone/>
            </a:pP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Office   (503) 823-3946	      BlackBerry   (503) 793-1606	      </a:t>
            </a:r>
            <a:r>
              <a:rPr lang="en-US" sz="3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Pgr</a:t>
            </a:r>
            <a:r>
              <a:rPr lang="en-US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(503) 323-6093</a:t>
            </a:r>
            <a:endParaRPr lang="en-US" dirty="0" smtClean="0"/>
          </a:p>
          <a:p>
            <a:pPr algn="ctr">
              <a:spcBef>
                <a:spcPct val="50000"/>
              </a:spcBef>
              <a:buNone/>
              <a:defRPr/>
            </a:pPr>
            <a:endParaRPr lang="en-US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kern="1200" dirty="0" smtClean="0">
                <a:solidFill>
                  <a:srgbClr val="0066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“SOME ASSEMBLY REQUIRED”</a:t>
            </a:r>
            <a:r>
              <a:rPr lang="en-US" sz="3200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1143000"/>
            <a:ext cx="8610600" cy="5029200"/>
          </a:xfrm>
        </p:spPr>
        <p:txBody>
          <a:bodyPr lIns="0" rIns="18288"/>
          <a:lstStyle/>
          <a:p>
            <a:pPr marL="0" indent="0" eaLnBrk="1" hangingPunct="1">
              <a:lnSpc>
                <a:spcPct val="80000"/>
              </a:lnSpc>
            </a:pPr>
            <a:r>
              <a:rPr lang="en-US" sz="2000" smtClean="0"/>
              <a:t> </a:t>
            </a:r>
            <a:r>
              <a:rPr lang="en-US" sz="2000" b="1" smtClean="0"/>
              <a:t>On scene pts self evac to hospitals –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smtClean="0"/>
              <a:t>    media spreads news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5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000" b="1" smtClean="0"/>
              <a:t> Goiania model – expect many pts –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smtClean="0"/>
              <a:t>    establish MCP’s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5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000" b="1" smtClean="0"/>
              <a:t> Hospital preparedness/capabilities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smtClean="0"/>
              <a:t>    produce need for off-site capaability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5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000" b="1" smtClean="0"/>
              <a:t> Media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smtClean="0"/>
              <a:t>    Area of concern info and home decon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smtClean="0"/>
              <a:t>    Instructions for MCP locations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5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000" b="1" smtClean="0"/>
              <a:t> Volunteer help at MCP sites and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smtClean="0"/>
              <a:t>    “just in time” training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5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000" b="1" smtClean="0"/>
              <a:t> Patient procedures, injury trumps rad, SECURITY ISSUES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2000" b="1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000" b="1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Public Screening Issues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ubtitle 2"/>
          <p:cNvSpPr>
            <a:spLocks noGrp="1"/>
          </p:cNvSpPr>
          <p:nvPr>
            <p:ph type="subTitle" idx="4294967295"/>
          </p:nvPr>
        </p:nvSpPr>
        <p:spPr>
          <a:xfrm>
            <a:off x="914400" y="1066800"/>
            <a:ext cx="7620000" cy="57912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</a:pPr>
            <a:r>
              <a:rPr lang="en-US" sz="2200" dirty="0" smtClean="0"/>
              <a:t> </a:t>
            </a:r>
            <a:r>
              <a:rPr lang="en-US" sz="2800" b="1" dirty="0" smtClean="0"/>
              <a:t>Which model to use for an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Incident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of National Significance </a:t>
            </a:r>
            <a:r>
              <a:rPr lang="en-US" sz="2800" b="1" dirty="0" smtClean="0"/>
              <a:t>?</a:t>
            </a:r>
            <a:r>
              <a:rPr lang="en-US" sz="2000" b="1" dirty="0" smtClean="0"/>
              <a:t> 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000" dirty="0" smtClean="0"/>
              <a:t>  </a:t>
            </a:r>
            <a:r>
              <a:rPr lang="en-US" sz="2800" b="1" dirty="0" err="1" smtClean="0"/>
              <a:t>Reachback</a:t>
            </a:r>
            <a:r>
              <a:rPr lang="en-US" sz="2800" b="1" dirty="0" smtClean="0"/>
              <a:t> – delays, and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dirty="0" smtClean="0"/>
              <a:t>    </a:t>
            </a: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interpretation politics</a:t>
            </a:r>
            <a:endParaRPr lang="en-US" sz="2000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000" dirty="0" smtClean="0"/>
              <a:t>  </a:t>
            </a:r>
            <a:r>
              <a:rPr lang="en-US" sz="2800" b="1" dirty="0" smtClean="0"/>
              <a:t>Such model may be worse than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dirty="0" smtClean="0"/>
              <a:t>    none, if interpreted incorrectly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000" dirty="0" smtClean="0"/>
              <a:t>  </a:t>
            </a:r>
            <a:r>
              <a:rPr lang="en-US" sz="2800" b="1" dirty="0" smtClean="0"/>
              <a:t>Agency use of 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different models</a:t>
            </a:r>
            <a:r>
              <a:rPr lang="en-US" sz="2800" b="1" dirty="0" smtClean="0"/>
              <a:t> -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dirty="0" smtClean="0"/>
              <a:t>    HOTSPOT, IMAAC, PEAC, CAMEO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000" dirty="0" smtClean="0"/>
              <a:t>  </a:t>
            </a:r>
            <a:r>
              <a:rPr lang="en-US" sz="2800" b="1" dirty="0" smtClean="0"/>
              <a:t>Hazmat protocols and REDUNDANCY</a:t>
            </a:r>
            <a:r>
              <a:rPr lang="en-US" sz="2800" dirty="0" smtClean="0"/>
              <a:t> 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800" dirty="0" smtClean="0"/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Modeling for Public Protection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1143000"/>
            <a:ext cx="8534400" cy="6172200"/>
          </a:xfrm>
        </p:spPr>
        <p:txBody>
          <a:bodyPr lIns="0" rIns="18288"/>
          <a:lstStyle/>
          <a:p>
            <a:pPr marL="0" indent="0" eaLnBrk="1" hangingPunct="1"/>
            <a:r>
              <a:rPr lang="en-US" sz="2000" b="1" dirty="0" smtClean="0">
                <a:solidFill>
                  <a:srgbClr val="FFFF66"/>
                </a:solidFill>
              </a:rPr>
              <a:t>    </a:t>
            </a:r>
            <a:r>
              <a:rPr lang="en-US" sz="2000" b="1" dirty="0" smtClean="0"/>
              <a:t>Communication of Nuclide field ID to  hospitals for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countermeasures, and FBI/Law for </a:t>
            </a:r>
            <a:r>
              <a:rPr lang="en-US" sz="2000" b="1" dirty="0" err="1" smtClean="0"/>
              <a:t>intel</a:t>
            </a:r>
            <a:r>
              <a:rPr lang="en-US" sz="2000" b="1" dirty="0" smtClean="0"/>
              <a:t>/interdiction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000" b="1" dirty="0" smtClean="0"/>
              <a:t>    Pub info -  MCP locations - other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potential agents that may necessitate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other security concerns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000" b="1" dirty="0" smtClean="0"/>
              <a:t>    Problematic IMAAC training support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000" b="1" dirty="0" smtClean="0"/>
              <a:t>    Media relations and various iterations</a:t>
            </a:r>
            <a:r>
              <a:rPr lang="en-US" sz="2000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of plume models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000" b="1" dirty="0" smtClean="0"/>
              <a:t>    Science officers and experts from CST teams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000" b="1" dirty="0" smtClean="0"/>
              <a:t>    M</a:t>
            </a:r>
            <a:r>
              <a:rPr lang="en-US" sz="2000" dirty="0" smtClean="0"/>
              <a:t>ultiple but similar tools, can help to ID key data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dirty="0" smtClean="0"/>
              <a:t>      elements not captured by any individual tool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sz="2000" b="1" dirty="0" smtClean="0"/>
          </a:p>
          <a:p>
            <a:pPr marL="0" indent="0" algn="r" eaLnBrk="1" hangingPunct="1">
              <a:buFont typeface="Wingdings 2" pitchFamily="18" charset="2"/>
              <a:buNone/>
            </a:pPr>
            <a:endParaRPr lang="en-US" sz="20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Modeling for Public Protection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914400"/>
            <a:ext cx="8305800" cy="6400800"/>
          </a:xfrm>
        </p:spPr>
        <p:txBody>
          <a:bodyPr lIns="0" rIns="18288"/>
          <a:lstStyle/>
          <a:p>
            <a:pPr marL="0" indent="0" eaLnBrk="1" hangingPunct="1"/>
            <a:r>
              <a:rPr lang="en-US" sz="2000" dirty="0" smtClean="0">
                <a:solidFill>
                  <a:srgbClr val="FFFF66"/>
                </a:solidFill>
              </a:rPr>
              <a:t>  </a:t>
            </a:r>
            <a:r>
              <a:rPr lang="en-US" sz="2400" b="1" dirty="0" smtClean="0"/>
              <a:t>Media access to projections may precipitate negative public actions based on erroneous interpretation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400" b="1" dirty="0" smtClean="0"/>
              <a:t> We discussed plain language descriptions of plume maps, or in effect “translate” or simplify these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400" b="1" dirty="0" smtClean="0"/>
              <a:t>  The T4 problem was not how the public “read” the maps through PIO’s, but how the maps were used by the “experts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400" b="1" dirty="0" smtClean="0"/>
              <a:t>  There was no interpretation in this area, but more specifically, lack of timely action on any of the recommendations discussed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400" b="1" dirty="0" smtClean="0"/>
              <a:t>   Inaccurate models prevented timely inputs, delaying early  field models. </a:t>
            </a:r>
            <a:r>
              <a:rPr lang="en-US" sz="2400" b="1" dirty="0" err="1" smtClean="0"/>
              <a:t>Coord</a:t>
            </a:r>
            <a:r>
              <a:rPr lang="en-US" sz="2400" b="1" dirty="0" smtClean="0"/>
              <a:t> problem with ground truth</a:t>
            </a:r>
            <a:r>
              <a:rPr lang="en-US" sz="2400" b="1" dirty="0" smtClean="0">
                <a:solidFill>
                  <a:srgbClr val="FFFF66"/>
                </a:solidFill>
              </a:rPr>
              <a:t> </a:t>
            </a:r>
          </a:p>
          <a:p>
            <a:pPr marL="0" indent="0" algn="r" eaLnBrk="1" hangingPunct="1">
              <a:buFont typeface="Wingdings 2" pitchFamily="18" charset="2"/>
              <a:buNone/>
            </a:pPr>
            <a:endParaRPr lang="en-US" sz="24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Modeling for Plume Protection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ubtitle 2"/>
          <p:cNvSpPr>
            <a:spLocks noGrp="1"/>
          </p:cNvSpPr>
          <p:nvPr>
            <p:ph type="subTitle" idx="4294967295"/>
          </p:nvPr>
        </p:nvSpPr>
        <p:spPr>
          <a:xfrm>
            <a:off x="0" y="990600"/>
            <a:ext cx="8534400" cy="5257800"/>
          </a:xfrm>
        </p:spPr>
        <p:txBody>
          <a:bodyPr lIns="0" rIns="18288"/>
          <a:lstStyle/>
          <a:p>
            <a:pPr marL="0" indent="0" eaLnBrk="1" hangingPunct="1"/>
            <a:r>
              <a:rPr lang="en-US" dirty="0" smtClean="0"/>
              <a:t>   </a:t>
            </a:r>
            <a:r>
              <a:rPr lang="en-US" sz="2400" dirty="0" smtClean="0"/>
              <a:t>There was an initial delay in getting the partners together and after the feds took over, progress and info flow was an issue.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dirty="0" smtClean="0"/>
          </a:p>
          <a:p>
            <a:pPr marL="0" indent="0" eaLnBrk="1" hangingPunct="1"/>
            <a:r>
              <a:rPr lang="en-US" sz="2400" dirty="0" smtClean="0"/>
              <a:t>    Later in the exercise, there was heated discussion  between federal partners on how and even </a:t>
            </a:r>
            <a:r>
              <a:rPr lang="en-US" sz="2400" i="1" dirty="0" smtClean="0"/>
              <a:t>whether </a:t>
            </a:r>
            <a:r>
              <a:rPr lang="en-US" sz="2400" dirty="0" smtClean="0"/>
              <a:t>to integrate FRMAC’s resources into the data collection efforts.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dirty="0" smtClean="0"/>
              <a:t>    </a:t>
            </a:r>
            <a:r>
              <a:rPr lang="en-US" sz="2000" b="1" u="sng" dirty="0" smtClean="0"/>
              <a:t>RECOMMENDATIONS</a:t>
            </a:r>
            <a:endParaRPr lang="en-US" sz="2000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sz="1800" dirty="0" smtClean="0"/>
          </a:p>
          <a:p>
            <a:pPr marL="0" indent="0" eaLnBrk="1" hangingPunct="1"/>
            <a:r>
              <a:rPr lang="en-US" sz="2400" dirty="0" smtClean="0"/>
              <a:t>    Separate Plume Model for public dissemination. Give them only what they need to know for their safety. Superfluous data  only muddles the primary focus: 	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b="1" dirty="0" smtClean="0"/>
              <a:t>“ What should I do to keep my family safe?”</a:t>
            </a:r>
            <a:endParaRPr lang="en-US" sz="2400" dirty="0" smtClean="0"/>
          </a:p>
          <a:p>
            <a:pPr marL="0" indent="0" eaLnBrk="1" hangingPunct="1"/>
            <a:endParaRPr lang="en-US" sz="2400" dirty="0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PLUME MODELING INPUT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447800"/>
            <a:ext cx="8991600" cy="5867400"/>
          </a:xfrm>
        </p:spPr>
        <p:txBody>
          <a:bodyPr lIns="0" rIns="18288"/>
          <a:lstStyle/>
          <a:p>
            <a:pPr marL="0" indent="0" eaLnBrk="1" hangingPunct="1"/>
            <a:r>
              <a:rPr lang="en-US" sz="2200" smtClean="0"/>
              <a:t>  </a:t>
            </a:r>
            <a:r>
              <a:rPr lang="en-US" sz="2400" b="1" smtClean="0"/>
              <a:t>Non- techie version, in simple language. Modify color scheme. Red “death zone” with possible responder warm and hot zone confusion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000" b="1" smtClean="0"/>
          </a:p>
          <a:p>
            <a:pPr marL="0" indent="0" eaLnBrk="1" hangingPunct="1"/>
            <a:r>
              <a:rPr lang="en-US" sz="2400" b="1" smtClean="0"/>
              <a:t>  Talking point translation with media PAR’s message focus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000" b="1" smtClean="0"/>
          </a:p>
          <a:p>
            <a:pPr marL="0" indent="0" eaLnBrk="1" hangingPunct="1"/>
            <a:r>
              <a:rPr lang="en-US" sz="2400" b="1" smtClean="0"/>
              <a:t>  Refer media back to the </a:t>
            </a:r>
            <a:r>
              <a:rPr lang="en-US" sz="24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 makers</a:t>
            </a:r>
            <a:r>
              <a:rPr lang="en-US" sz="2400" b="1" smtClean="0"/>
              <a:t> for their interpretations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000" b="1" smtClean="0"/>
          </a:p>
          <a:p>
            <a:pPr marL="0" indent="0" eaLnBrk="1" hangingPunct="1"/>
            <a:r>
              <a:rPr lang="en-US" sz="2400" b="1" smtClean="0"/>
              <a:t>  Speak with unified voice, instilling confidence in populace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000" b="1" smtClean="0"/>
          </a:p>
          <a:p>
            <a:pPr marL="0" indent="0" eaLnBrk="1" hangingPunct="1"/>
            <a:r>
              <a:rPr lang="en-US" sz="2400" b="1" smtClean="0"/>
              <a:t>    Simplified field guide for the first responder, leading to a better early model – therefore,  </a:t>
            </a:r>
            <a:r>
              <a:rPr lang="en-US" sz="24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BETTER PIO INFO</a:t>
            </a:r>
            <a:endParaRPr lang="en-US" sz="2400" b="1" smtClean="0"/>
          </a:p>
          <a:p>
            <a:pPr marL="0" indent="0" eaLnBrk="1" hangingPunct="1"/>
            <a:endParaRPr lang="en-US" sz="20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sz="20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2000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z="2000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z="22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PLUME MODELING </a:t>
            </a:r>
            <a:endParaRPr lang="en-US" dirty="0" smtClean="0"/>
          </a:p>
          <a:p>
            <a:r>
              <a:rPr lang="en-US" sz="2400" b="1" i="1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RECOMMENDATIONS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ubtitle 2"/>
          <p:cNvSpPr>
            <a:spLocks noGrp="1"/>
          </p:cNvSpPr>
          <p:nvPr>
            <p:ph type="subTitle" idx="4294967295"/>
          </p:nvPr>
        </p:nvSpPr>
        <p:spPr>
          <a:xfrm>
            <a:off x="0" y="1143000"/>
            <a:ext cx="8534400" cy="52578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</a:pPr>
            <a:r>
              <a:rPr lang="en-US" smtClean="0"/>
              <a:t>   </a:t>
            </a:r>
            <a:r>
              <a:rPr lang="en-US" sz="2400" b="1" smtClean="0"/>
              <a:t>INTEGRATE RAD INTO NORMAL SOPS –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smtClean="0"/>
              <a:t>            -   </a:t>
            </a:r>
            <a:r>
              <a:rPr lang="en-US" sz="2400" b="1" smtClean="0"/>
              <a:t>First response capability and SOP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            -   10 step screening for HMRT’s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            -   Field Quick Guides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            -   PR sheets on CBRNE squads and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                 integrated into current delivery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                 modalities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smtClean="0"/>
              <a:t>    </a:t>
            </a:r>
            <a:r>
              <a:rPr lang="en-US" sz="2400" b="1" smtClean="0"/>
              <a:t>INCREASE RAD TRAINING CADRE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 RSO’s on technical teams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-   T the T model for responders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-   Explore on line sim model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-   Use Citizen Corp and other teams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b="1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0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NEXT STEP RECOMMENDATIONS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990600"/>
            <a:ext cx="8534400" cy="6400800"/>
          </a:xfrm>
        </p:spPr>
        <p:txBody>
          <a:bodyPr lIns="0" rIns="18288"/>
          <a:lstStyle/>
          <a:p>
            <a:pPr marL="0" indent="0" eaLnBrk="1" hangingPunct="1"/>
            <a:r>
              <a:rPr lang="en-US" sz="1600" dirty="0" smtClean="0">
                <a:solidFill>
                  <a:srgbClr val="FFFF66"/>
                </a:solidFill>
              </a:rPr>
              <a:t>    </a:t>
            </a:r>
            <a:r>
              <a:rPr lang="en-US" sz="2000" b="1" dirty="0" smtClean="0"/>
              <a:t>SCENE RECON INFO AND  IED SOP’s</a:t>
            </a:r>
            <a:endParaRPr lang="en-US" sz="2000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marL="0" indent="0" eaLnBrk="1" hangingPunct="1"/>
            <a:r>
              <a:rPr lang="en-US" sz="2000" dirty="0" smtClean="0"/>
              <a:t>    </a:t>
            </a:r>
            <a:r>
              <a:rPr lang="en-US" sz="2000" b="1" dirty="0" smtClean="0"/>
              <a:t>STRESS JOINT INTERAGENCY TRAINING  </a:t>
            </a:r>
            <a:r>
              <a:rPr lang="en-US" sz="2000" b="1" i="1" dirty="0" smtClean="0"/>
              <a:t> BUILD TRUST</a:t>
            </a:r>
            <a:endParaRPr lang="en-US" sz="2000" b="1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	-  Integrated NIMS classes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      -  Promote more training with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          state </a:t>
            </a:r>
            <a:r>
              <a:rPr lang="en-US" sz="2000" b="1" dirty="0" err="1" smtClean="0"/>
              <a:t>rad</a:t>
            </a:r>
            <a:r>
              <a:rPr lang="en-US" sz="2000" b="1" dirty="0" smtClean="0"/>
              <a:t> and the CST’s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      -   stress law, USAR, Fire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           &amp; medical cross training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           for bomb/collapse scenes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000" b="1" dirty="0" smtClean="0"/>
          </a:p>
          <a:p>
            <a:pPr marL="0" indent="0" eaLnBrk="1" hangingPunct="1"/>
            <a:r>
              <a:rPr lang="en-US" sz="2000" b="1" dirty="0" smtClean="0"/>
              <a:t>    IMPROVEMENT IN THE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SHARING OF INTELLIGENCE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	-  Couple this with better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                   interdiction, Nuclide ID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000" b="1" dirty="0" smtClean="0"/>
              <a:t>	    in the field and training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z="1800" dirty="0" smtClean="0"/>
          </a:p>
        </p:txBody>
      </p:sp>
      <p:sp>
        <p:nvSpPr>
          <p:cNvPr id="47107" name="Text Box 6"/>
          <p:cNvSpPr txBox="1">
            <a:spLocks noChangeArrowheads="1"/>
          </p:cNvSpPr>
          <p:nvPr/>
        </p:nvSpPr>
        <p:spPr bwMode="auto">
          <a:xfrm>
            <a:off x="2955925" y="2474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0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NEXT STEP RECOMMENDATIONS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ubtitle 2"/>
          <p:cNvSpPr>
            <a:spLocks noGrp="1"/>
          </p:cNvSpPr>
          <p:nvPr>
            <p:ph type="subTitle" idx="4294967295"/>
          </p:nvPr>
        </p:nvSpPr>
        <p:spPr>
          <a:xfrm>
            <a:off x="304800" y="1219200"/>
            <a:ext cx="8839200" cy="52578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</a:pPr>
            <a:r>
              <a:rPr lang="en-US" dirty="0" smtClean="0"/>
              <a:t>   </a:t>
            </a:r>
            <a:r>
              <a:rPr lang="en-US" sz="2400" b="1" dirty="0" smtClean="0"/>
              <a:t>CONSISTENT STANDARDS FOR HAZARD   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 ZONES, PAG’S</a:t>
            </a:r>
            <a:r>
              <a:rPr lang="en-US" sz="2400" dirty="0" smtClean="0"/>
              <a:t> </a:t>
            </a:r>
            <a:r>
              <a:rPr lang="en-US" sz="2400" b="1" dirty="0" smtClean="0"/>
              <a:t>AND DECISION DOSES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	- Communicate these to all in a standard process</a:t>
            </a: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dirty="0" smtClean="0"/>
              <a:t>    </a:t>
            </a:r>
            <a:r>
              <a:rPr lang="en-US" sz="2400" b="1" dirty="0" smtClean="0"/>
              <a:t>AFTER ACTION REPORTS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dirty="0" smtClean="0"/>
              <a:t>    </a:t>
            </a:r>
            <a:r>
              <a:rPr lang="en-US" sz="2400" b="1" dirty="0" smtClean="0"/>
              <a:t>EDUCATION MISNOMERS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dirty="0" smtClean="0"/>
              <a:t>      </a:t>
            </a:r>
            <a:r>
              <a:rPr lang="en-US" sz="2400" b="1" dirty="0" smtClean="0"/>
              <a:t>AND INCONSISTENCIES</a:t>
            </a: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600" dirty="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dirty="0" smtClean="0"/>
              <a:t>    </a:t>
            </a:r>
            <a:r>
              <a:rPr lang="en-US" sz="2400" b="1" dirty="0" smtClean="0"/>
              <a:t>NOTIFICATION &amp; SAMPLING/EVIDENCE ISSUES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b="1" dirty="0" smtClean="0"/>
              <a:t>    ESTABLISH RELATIONSHIPS WITH UNIVERSITIES</a:t>
            </a:r>
            <a:endParaRPr lang="en-US" sz="2400" dirty="0" smtClean="0"/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0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NEXT STEP RECOMMENDATIONS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ubtitle 2"/>
          <p:cNvSpPr>
            <a:spLocks noGrp="1"/>
          </p:cNvSpPr>
          <p:nvPr>
            <p:ph type="subTitle" idx="4294967295"/>
          </p:nvPr>
        </p:nvSpPr>
        <p:spPr>
          <a:xfrm>
            <a:off x="0" y="1066800"/>
            <a:ext cx="8534400" cy="52578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   </a:t>
            </a:r>
            <a:r>
              <a:rPr lang="en-US" sz="2400" b="1" dirty="0" smtClean="0"/>
              <a:t>ALL HAZARDS APPROACH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b="1" dirty="0" smtClean="0"/>
              <a:t>   WHO’S ON FIRST ???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	-   Law, USAR and Fire on the same page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4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b="1" dirty="0" smtClean="0"/>
              <a:t>   IMPROVE TRAINING, EQUIP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 AND PROCEDURES FOR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 THE HOSPITALS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sz="2400" b="1" dirty="0" smtClean="0"/>
              <a:t>  VETTING OF A NATIONAL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 STANDARD FOR ALL OF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 THE ABOVE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400" b="1" dirty="0" smtClean="0"/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0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NEXT STEP RECOMMENDATIONS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371600"/>
            <a:ext cx="8991600" cy="5486400"/>
          </a:xfrm>
        </p:spPr>
        <p:txBody>
          <a:bodyPr lIns="0" rIns="18288"/>
          <a:lstStyle/>
          <a:p>
            <a:pPr marL="0" indent="0" eaLnBrk="1" hangingPunct="1"/>
            <a:r>
              <a:rPr lang="en-US" sz="2800" b="1" dirty="0" smtClean="0">
                <a:solidFill>
                  <a:srgbClr val="FFFF66"/>
                </a:solidFill>
              </a:rPr>
              <a:t> </a:t>
            </a:r>
            <a:r>
              <a:rPr lang="en-US" sz="2800" b="1" dirty="0" smtClean="0"/>
              <a:t>What did we really learn in TOPOFF 4 ?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/>
            <a:r>
              <a:rPr lang="en-US" sz="2400" dirty="0" smtClean="0"/>
              <a:t>  </a:t>
            </a:r>
            <a:r>
              <a:rPr lang="en-US" sz="2800" b="1" dirty="0" smtClean="0"/>
              <a:t>A fresh look at the public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dirty="0" smtClean="0"/>
              <a:t>    </a:t>
            </a:r>
            <a:r>
              <a:rPr lang="en-US" sz="2800" b="1" dirty="0" err="1" smtClean="0"/>
              <a:t>comms</a:t>
            </a:r>
            <a:r>
              <a:rPr lang="en-US" sz="2800" b="1" dirty="0" smtClean="0"/>
              <a:t> piece by dealing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dirty="0" smtClean="0"/>
              <a:t>    with it from the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bottom up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dirty="0" smtClean="0"/>
          </a:p>
          <a:p>
            <a:pPr marL="0" indent="0" eaLnBrk="1" hangingPunct="1"/>
            <a:r>
              <a:rPr lang="en-US" sz="2400" dirty="0" smtClean="0"/>
              <a:t> </a:t>
            </a:r>
            <a:r>
              <a:rPr lang="en-US" sz="2800" b="1" dirty="0" smtClean="0"/>
              <a:t>Exercises &amp; learning –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 it better</a:t>
            </a:r>
            <a:r>
              <a:rPr lang="en-US" sz="2800" b="1" dirty="0" smtClean="0"/>
              <a:t> and the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dirty="0" smtClean="0"/>
              <a:t>    public benefits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dirty="0" smtClean="0"/>
          </a:p>
          <a:p>
            <a:pPr marL="0" indent="0" eaLnBrk="1" hangingPunct="1"/>
            <a:r>
              <a:rPr lang="en-US" sz="2400" dirty="0" smtClean="0"/>
              <a:t>  </a:t>
            </a:r>
            <a:r>
              <a:rPr lang="en-US" sz="2800" b="1" dirty="0" smtClean="0"/>
              <a:t>Equipment &amp; monitoring –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ground truth</a:t>
            </a:r>
            <a:r>
              <a:rPr lang="en-US" sz="2800" b="1" dirty="0" smtClean="0"/>
              <a:t> for PAG’s</a:t>
            </a:r>
            <a:r>
              <a:rPr lang="en-US" sz="2200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200" dirty="0" smtClean="0">
                <a:solidFill>
                  <a:srgbClr val="FFFF66"/>
                </a:solidFill>
              </a:rPr>
              <a:t>       </a:t>
            </a:r>
          </a:p>
          <a:p>
            <a:pPr marL="0" indent="0" eaLnBrk="1" hangingPunct="1"/>
            <a:endParaRPr lang="en-US" sz="2200" dirty="0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z="2200" dirty="0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z="2200" dirty="0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z="2200" dirty="0" smtClean="0">
              <a:solidFill>
                <a:srgbClr val="FFFF66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The Devil’s in the Details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95400"/>
            <a:ext cx="8991600" cy="5943600"/>
          </a:xfrm>
        </p:spPr>
        <p:txBody>
          <a:bodyPr lIns="0" rIns="18288">
            <a:normAutofit lnSpcReduction="10000"/>
          </a:bodyPr>
          <a:lstStyle/>
          <a:p>
            <a:pPr marL="0" indent="0" eaLnBrk="1" hangingPunct="1"/>
            <a:r>
              <a:rPr lang="en-US" smtClean="0">
                <a:solidFill>
                  <a:srgbClr val="FFFF66"/>
                </a:solidFill>
              </a:rPr>
              <a:t>  </a:t>
            </a:r>
            <a:r>
              <a:rPr lang="en-US" sz="2800" b="1" smtClean="0"/>
              <a:t>Responder 101–how dialed in is our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front line</a:t>
            </a:r>
            <a:r>
              <a:rPr lang="en-US" sz="2800" b="1" smtClean="0"/>
              <a:t>?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400" b="1" smtClean="0"/>
          </a:p>
          <a:p>
            <a:pPr marL="0" indent="0" eaLnBrk="1" hangingPunct="1"/>
            <a:r>
              <a:rPr lang="en-US" sz="2800" b="1" smtClean="0"/>
              <a:t>  Tools of the Trade – Modeling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/>
              <a:t>     programs &amp;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field guides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400" b="1" smtClean="0"/>
          </a:p>
          <a:p>
            <a:pPr marL="0" indent="0" eaLnBrk="1" hangingPunct="1"/>
            <a:r>
              <a:rPr lang="en-US" sz="2800" b="1" smtClean="0"/>
              <a:t>  Patient treatment &amp; education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/>
              <a:t>     – how are the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hospitals</a:t>
            </a:r>
            <a:r>
              <a:rPr lang="en-US" sz="2800" b="1" smtClean="0"/>
              <a:t> doing? 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400" b="1" smtClean="0"/>
          </a:p>
          <a:p>
            <a:pPr marL="0" indent="0" eaLnBrk="1" hangingPunct="1"/>
            <a:r>
              <a:rPr lang="en-US" sz="2800" b="1" smtClean="0"/>
              <a:t>  The Medical Care Point Option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800" b="1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>
                <a:solidFill>
                  <a:srgbClr val="FFFF66"/>
                </a:solidFill>
              </a:rPr>
              <a:t> 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FFFF66"/>
                </a:solidFill>
              </a:rPr>
              <a:t>      </a:t>
            </a:r>
          </a:p>
          <a:p>
            <a:pPr marL="0" indent="0" eaLnBrk="1" hangingPunct="1"/>
            <a:endParaRPr lang="en-US" smtClean="0">
              <a:solidFill>
                <a:srgbClr val="FFFF66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mtClean="0">
              <a:solidFill>
                <a:srgbClr val="FFFF66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The Devil’s in the Details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ubtitle 2"/>
          <p:cNvSpPr>
            <a:spLocks noGrp="1"/>
          </p:cNvSpPr>
          <p:nvPr>
            <p:ph type="subTitle" idx="4294967295"/>
          </p:nvPr>
        </p:nvSpPr>
        <p:spPr>
          <a:xfrm>
            <a:off x="76200" y="1066800"/>
            <a:ext cx="9067800" cy="5791200"/>
          </a:xfrm>
        </p:spPr>
        <p:txBody>
          <a:bodyPr lIns="0" rIns="18288"/>
          <a:lstStyle/>
          <a:p>
            <a:pPr marL="0" indent="0" eaLnBrk="1" hangingPunct="1"/>
            <a:r>
              <a:rPr lang="en-US" smtClean="0">
                <a:solidFill>
                  <a:srgbClr val="FFFF66"/>
                </a:solidFill>
              </a:rPr>
              <a:t> </a:t>
            </a:r>
            <a:r>
              <a:rPr lang="en-US" sz="2800" b="1" u="sng" smtClean="0"/>
              <a:t>Getting the message out</a:t>
            </a:r>
            <a:r>
              <a:rPr lang="en-US" sz="2800" b="1" smtClean="0"/>
              <a:t>–what is the best method?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smtClean="0"/>
          </a:p>
          <a:p>
            <a:pPr marL="0" indent="0" eaLnBrk="1" hangingPunct="1"/>
            <a:r>
              <a:rPr lang="en-US" sz="2800" b="1" smtClean="0"/>
              <a:t> The vetting process with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/>
              <a:t>    partner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agency liaisons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smtClean="0"/>
          </a:p>
          <a:p>
            <a:pPr marL="0" indent="0" eaLnBrk="1" hangingPunct="1"/>
            <a:r>
              <a:rPr lang="en-US" sz="2800" b="1" smtClean="0"/>
              <a:t> 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Special  populations</a:t>
            </a:r>
            <a:r>
              <a:rPr lang="en-US" sz="2800" b="1" smtClean="0"/>
              <a:t> and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/>
              <a:t>     resulting pub ed efforts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smtClean="0"/>
          </a:p>
          <a:p>
            <a:pPr marL="0" indent="0" eaLnBrk="1" hangingPunct="1"/>
            <a:r>
              <a:rPr lang="en-US" sz="2800" b="1" smtClean="0"/>
              <a:t>  Sampling, evidence and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/>
              <a:t>    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keeping secrets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i="1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/>
            <a:r>
              <a:rPr lang="en-US" sz="2800" b="1" smtClean="0"/>
              <a:t>  RECOMMENDATIONS and </a:t>
            </a: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NEXT STEPS</a:t>
            </a:r>
            <a:r>
              <a:rPr lang="en-US" sz="2800" b="1" smtClean="0"/>
              <a:t> </a:t>
            </a:r>
          </a:p>
          <a:p>
            <a:pPr marL="0" indent="0" eaLnBrk="1" hangingPunct="1"/>
            <a:endParaRPr lang="en-US" sz="28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mtClean="0">
              <a:solidFill>
                <a:srgbClr val="FFFF66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The Devil’s in the Details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ubtitle 2"/>
          <p:cNvSpPr>
            <a:spLocks noGrp="1"/>
          </p:cNvSpPr>
          <p:nvPr>
            <p:ph type="subTitle" idx="4294967295"/>
          </p:nvPr>
        </p:nvSpPr>
        <p:spPr>
          <a:xfrm>
            <a:off x="0" y="1447800"/>
            <a:ext cx="8534400" cy="5410200"/>
          </a:xfrm>
        </p:spPr>
        <p:txBody>
          <a:bodyPr lIns="0" rIns="18288"/>
          <a:lstStyle/>
          <a:p>
            <a:pPr marL="0" indent="0" eaLnBrk="1" hangingPunct="1"/>
            <a:r>
              <a:rPr lang="en-US" sz="2200" smtClean="0"/>
              <a:t> </a:t>
            </a:r>
            <a:r>
              <a:rPr lang="en-US" sz="2800" b="1" smtClean="0"/>
              <a:t>Unexpected concerns that affect behavior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60% of PopN has at least 1 pet = 700,000 in metro </a:t>
            </a:r>
            <a:endParaRPr lang="en-US" sz="28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sz="1800" smtClean="0"/>
          </a:p>
          <a:p>
            <a:pPr marL="0" indent="0" eaLnBrk="1" hangingPunct="1"/>
            <a:r>
              <a:rPr lang="en-US" sz="2800" smtClean="0"/>
              <a:t> </a:t>
            </a:r>
            <a:r>
              <a:rPr lang="en-US" sz="2800" b="1" smtClean="0"/>
              <a:t>Pets brought to MCP’s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smtClean="0"/>
          </a:p>
          <a:p>
            <a:pPr marL="0" indent="0" eaLnBrk="1" hangingPunct="1"/>
            <a:r>
              <a:rPr lang="en-US" sz="2800" b="1" smtClean="0"/>
              <a:t> Special decon concerns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smtClean="0"/>
          </a:p>
          <a:p>
            <a:pPr marL="0" indent="0" eaLnBrk="1" hangingPunct="1"/>
            <a:r>
              <a:rPr lang="en-US" sz="2800" b="1" smtClean="0"/>
              <a:t> Responder security during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2800" b="1" smtClean="0"/>
              <a:t>    search and rescue ops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800" b="1" smtClean="0"/>
          </a:p>
          <a:p>
            <a:pPr marL="0" indent="0" eaLnBrk="1" hangingPunct="1"/>
            <a:r>
              <a:rPr lang="en-US" sz="2800" b="1" smtClean="0"/>
              <a:t> Brief, relevant info with PR sheets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2800" b="1" smtClean="0"/>
          </a:p>
          <a:p>
            <a:pPr marL="0" indent="0" eaLnBrk="1" hangingPunct="1"/>
            <a:endParaRPr lang="en-US" sz="2200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z="2200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z="22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Animals Are People Too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066800"/>
            <a:ext cx="8991600" cy="57912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FF66"/>
                </a:solidFill>
              </a:rPr>
              <a:t>  </a:t>
            </a:r>
            <a:r>
              <a:rPr lang="en-US" sz="2400" b="1" dirty="0" smtClean="0"/>
              <a:t>PIO’S located with the IC, at the ECC. A qualified PIO at 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 the incident and communicating directly into the ECC/JIC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b="1" dirty="0" smtClean="0"/>
          </a:p>
          <a:p>
            <a:pPr marL="0" indent="0">
              <a:lnSpc>
                <a:spcPct val="90000"/>
              </a:lnSpc>
            </a:pPr>
            <a:r>
              <a:rPr lang="en-US" sz="2100" b="1" dirty="0" smtClean="0"/>
              <a:t>  </a:t>
            </a:r>
            <a:r>
              <a:rPr lang="en-US" sz="2400" b="1" dirty="0" smtClean="0"/>
              <a:t>Press releases sent out by multiple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ECC/EOCs cause confusion and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nullify the value of the JIC. PIOs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need to work directly with Command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&amp; the media to get the </a:t>
            </a:r>
            <a:r>
              <a:rPr lang="en-US" sz="2400" b="1" dirty="0" err="1" smtClean="0"/>
              <a:t>infor</a:t>
            </a:r>
            <a:r>
              <a:rPr lang="en-US" sz="2400" b="1" dirty="0" smtClean="0"/>
              <a:t> out early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sz="2400" b="1" dirty="0" smtClean="0"/>
          </a:p>
          <a:p>
            <a:pPr marL="0" indent="0">
              <a:lnSpc>
                <a:spcPct val="90000"/>
              </a:lnSpc>
            </a:pPr>
            <a:r>
              <a:rPr lang="en-US" sz="2400" b="1" dirty="0" smtClean="0"/>
              <a:t>  Incident Action Plan (IAP) needs to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be shared with JIC early on. IMT’s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need to conduct regular FACE TO 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dirty="0" smtClean="0"/>
              <a:t>    FACE briefings with Branch experts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sz="2400" b="1" dirty="0" smtClean="0"/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pPr rtl="0" fontAlgn="base"/>
            <a:r>
              <a:rPr lang="en-US" sz="40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PUBLIC INFORMATION OFFICIALS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1143000"/>
            <a:ext cx="8610600" cy="5334000"/>
          </a:xfrm>
        </p:spPr>
        <p:txBody>
          <a:bodyPr lIns="0" rIns="18288"/>
          <a:lstStyle/>
          <a:p>
            <a:pPr marL="0" indent="0" eaLnBrk="1" hangingPunct="1"/>
            <a:r>
              <a:rPr lang="en-US" sz="2200" b="1" dirty="0" smtClean="0">
                <a:solidFill>
                  <a:srgbClr val="FFFF66"/>
                </a:solidFill>
              </a:rPr>
              <a:t>  </a:t>
            </a:r>
            <a:r>
              <a:rPr lang="en-US" sz="2800" b="1" dirty="0" smtClean="0"/>
              <a:t>Common terminology across all disciplines and jurisdictions (hot zone, contamination zone, exclusion zone, etc)</a:t>
            </a:r>
          </a:p>
          <a:p>
            <a:pPr marL="742950" lvl="1" indent="-285750">
              <a:buFont typeface="Wingdings 2" pitchFamily="18" charset="2"/>
              <a:buNone/>
            </a:pPr>
            <a:endParaRPr lang="en-US" sz="2800" b="1" dirty="0" smtClean="0"/>
          </a:p>
          <a:p>
            <a:pPr marL="0" indent="0"/>
            <a:r>
              <a:rPr lang="en-US" sz="2800" b="1" dirty="0" smtClean="0"/>
              <a:t> JIC close to the decision makers once it is functional</a:t>
            </a:r>
          </a:p>
          <a:p>
            <a:pPr marL="0" indent="0">
              <a:buFont typeface="Wingdings 2" pitchFamily="18" charset="2"/>
              <a:buNone/>
            </a:pPr>
            <a:endParaRPr lang="en-US" sz="2800" b="1" dirty="0" smtClean="0"/>
          </a:p>
          <a:p>
            <a:pPr marL="0" indent="0"/>
            <a:r>
              <a:rPr lang="en-US" sz="2800" b="1" dirty="0" smtClean="0"/>
              <a:t> Difficult to contain info flow from hospitals and other outside agencies.  This information often conflicts with numbers and stats being released by the ECC and JIC </a:t>
            </a:r>
          </a:p>
          <a:p>
            <a:pPr marL="0" indent="0"/>
            <a:endParaRPr lang="en-US" sz="2800" dirty="0" smtClean="0"/>
          </a:p>
          <a:p>
            <a:pPr marL="0" indent="0">
              <a:buFont typeface="Wingdings 2" pitchFamily="18" charset="2"/>
              <a:buNone/>
            </a:pPr>
            <a:endParaRPr lang="en-US" sz="2800" dirty="0" smtClean="0"/>
          </a:p>
          <a:p>
            <a:pPr marL="0" indent="0">
              <a:buFont typeface="Wingdings 2" pitchFamily="18" charset="2"/>
              <a:buNone/>
            </a:pPr>
            <a:endParaRPr lang="en-US" sz="2400" dirty="0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z="2400" dirty="0" smtClean="0">
              <a:solidFill>
                <a:srgbClr val="FFFF66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FFFF66"/>
              </a:solidFill>
            </a:endParaRPr>
          </a:p>
          <a:p>
            <a:pPr marL="0" indent="0" eaLnBrk="1" hangingPunct="1"/>
            <a:endParaRPr lang="en-US" sz="2400" dirty="0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fontAlgn="base" latinLnBrk="0" hangingPunct="1"/>
            <a:r>
              <a:rPr lang="en-US" sz="3600" b="1" i="0" kern="1200" spc="0" baseline="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PUBLIC INFORMATION OFFICIALS</a:t>
            </a:r>
            <a:endParaRPr lang="en-US" sz="4000" b="0" i="0" kern="1200" spc="0" baseline="0" dirty="0" smtClean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1752600"/>
            <a:ext cx="8915400" cy="5334000"/>
          </a:xfrm>
        </p:spPr>
        <p:txBody>
          <a:bodyPr lIns="0" rIns="18288">
            <a:normAutofit lnSpcReduction="10000"/>
          </a:bodyPr>
          <a:lstStyle/>
          <a:p>
            <a:pPr marL="0" indent="0" eaLnBrk="1" hangingPunct="1"/>
            <a:r>
              <a:rPr lang="en-US" smtClean="0">
                <a:solidFill>
                  <a:srgbClr val="FFFF66"/>
                </a:solidFill>
              </a:rPr>
              <a:t>   </a:t>
            </a:r>
            <a:r>
              <a:rPr lang="en-US" b="1" smtClean="0"/>
              <a:t>GETTING THE MESSAGE TO THEM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b="1" smtClean="0"/>
              <a:t>	- Hit them hard with text in the first few sentences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b="1" smtClean="0"/>
              <a:t>	- Use all the current media weapons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smtClean="0"/>
          </a:p>
          <a:p>
            <a:pPr marL="0" indent="0" eaLnBrk="1" hangingPunct="1"/>
            <a:r>
              <a:rPr lang="en-US" b="1" smtClean="0"/>
              <a:t>    JUST IN TIME……..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b="1" smtClean="0"/>
              <a:t>            - Responder skill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b="1" smtClean="0"/>
              <a:t>            - Site briefing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b="1" smtClean="0"/>
              <a:t>            - SIRAD Tools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smtClean="0"/>
          </a:p>
          <a:p>
            <a:pPr marL="0" indent="0" eaLnBrk="1" hangingPunct="1"/>
            <a:r>
              <a:rPr lang="en-US" b="1" smtClean="0"/>
              <a:t>    </a:t>
            </a: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KISS</a:t>
            </a:r>
            <a:r>
              <a:rPr lang="en-US" b="1" smtClean="0"/>
              <a:t> ALGORITHMS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b="1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1600" b="1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b="1" smtClean="0">
              <a:solidFill>
                <a:srgbClr val="FFFF00"/>
              </a:solidFill>
            </a:endParaRPr>
          </a:p>
          <a:p>
            <a:pPr marL="0" indent="0" eaLnBrk="1" hangingPunct="1"/>
            <a:endParaRPr lang="en-US" smtClean="0">
              <a:solidFill>
                <a:srgbClr val="FFFF66"/>
              </a:solidFill>
            </a:endParaRPr>
          </a:p>
          <a:p>
            <a:pPr marL="0" indent="0" algn="r" eaLnBrk="1" hangingPunct="1">
              <a:buFont typeface="Wingdings 2" pitchFamily="18" charset="2"/>
              <a:buNone/>
            </a:pPr>
            <a:endParaRPr lang="en-US" smtClean="0">
              <a:solidFill>
                <a:srgbClr val="FFFF66"/>
              </a:solidFill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4572000" y="61722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Goiania Public Reaction Model</a:t>
            </a:r>
            <a:endParaRPr lang="en-US" dirty="0" smtClean="0"/>
          </a:p>
          <a:p>
            <a:pPr rtl="0" fontAlgn="base"/>
            <a:r>
              <a:rPr lang="en-US" sz="2800" b="1" i="1" kern="120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Are You Elephant Hunting With a BB Gun ???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143000"/>
            <a:ext cx="8534400" cy="5410200"/>
          </a:xfrm>
        </p:spPr>
        <p:txBody>
          <a:bodyPr lIns="0" rIns="18288"/>
          <a:lstStyle/>
          <a:p>
            <a:pPr marL="0" indent="0" eaLnBrk="1" hangingPunct="1">
              <a:lnSpc>
                <a:spcPct val="80000"/>
              </a:lnSpc>
            </a:pPr>
            <a:r>
              <a:rPr lang="en-US" sz="2200" dirty="0" smtClean="0">
                <a:solidFill>
                  <a:srgbClr val="FFFF66"/>
                </a:solidFill>
              </a:rPr>
              <a:t>   </a:t>
            </a:r>
            <a:r>
              <a:rPr lang="en-US" sz="2200" b="1" dirty="0" smtClean="0"/>
              <a:t>The problem is for </a:t>
            </a:r>
            <a:r>
              <a:rPr lang="en-US" sz="2200" b="1" dirty="0" err="1" smtClean="0"/>
              <a:t>Rad</a:t>
            </a:r>
            <a:r>
              <a:rPr lang="en-US" sz="2200" b="1" dirty="0" smtClean="0"/>
              <a:t>,  </a:t>
            </a:r>
            <a:r>
              <a:rPr lang="en-US" sz="2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IT IS</a:t>
            </a:r>
            <a:r>
              <a:rPr lang="en-US" sz="2200" b="1" dirty="0" smtClean="0"/>
              <a:t>  about the equipment	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b="1" dirty="0" smtClean="0"/>
              <a:t>	- </a:t>
            </a:r>
            <a:r>
              <a:rPr lang="en-US" sz="2200" b="1" dirty="0" err="1" smtClean="0"/>
              <a:t>Faceshield</a:t>
            </a:r>
            <a:r>
              <a:rPr lang="en-US" sz="2200" b="1" dirty="0" smtClean="0"/>
              <a:t> issue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2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200" b="1" dirty="0" smtClean="0"/>
              <a:t>   Poor understanding about monitor types, uses, SOP’s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2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200" b="1" dirty="0" smtClean="0"/>
              <a:t>   Quality “JUST IN TIME” training to civilian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b="1" dirty="0" smtClean="0"/>
              <a:t>      teams and other response and public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b="1" dirty="0" smtClean="0"/>
              <a:t>      agencies must be done now and also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b="1" dirty="0" smtClean="0"/>
              <a:t>      repeated during the crisis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22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200" b="1" dirty="0" smtClean="0"/>
              <a:t>    Vetted standards </a:t>
            </a:r>
            <a:r>
              <a:rPr lang="en-US" sz="2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down to the field</a:t>
            </a:r>
            <a:endParaRPr lang="en-US" sz="2200" b="1" dirty="0" smtClean="0"/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b="1" dirty="0" smtClean="0"/>
              <a:t>       </a:t>
            </a:r>
            <a:r>
              <a:rPr lang="en-US" sz="2200" b="1" i="1" dirty="0" smtClean="0"/>
              <a:t>responders</a:t>
            </a:r>
            <a:r>
              <a:rPr lang="en-US" sz="2200" b="1" dirty="0" smtClean="0"/>
              <a:t> for zones, PAG’s, and 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200" b="1" dirty="0" smtClean="0"/>
              <a:t>       contamination levels</a:t>
            </a:r>
          </a:p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2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sz="2200" b="1" dirty="0" smtClean="0"/>
              <a:t>    Quick field cards for monitors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2200" dirty="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200" dirty="0" smtClean="0">
              <a:solidFill>
                <a:srgbClr val="FFFF66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fontAlgn="base"/>
            <a:r>
              <a:rPr lang="en-US" sz="4400" b="1" kern="1200" dirty="0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It’s Not The Equipment </a:t>
            </a:r>
            <a:r>
              <a:rPr lang="en-US" sz="4400" b="1" kern="1200" dirty="0" err="1" smtClean="0">
                <a:solidFill>
                  <a:srgbClr val="FF99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+mn-ea"/>
                <a:cs typeface="+mn-cs"/>
              </a:rPr>
              <a:t>Stoopid</a:t>
            </a:r>
            <a:endParaRPr lang="en-US" sz="4400" b="1" kern="1200" dirty="0" smtClean="0">
              <a:solidFill>
                <a:srgbClr val="FF99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QC_x0020_Notes xmlns="ece3b8bb-3ba7-4e05-aa8b-0d2009ddb611" xsi:nil="true"/>
    <Estimate_x0020_Notes xmlns="ece3b8bb-3ba7-4e05-aa8b-0d2009ddb611" xsi:nil="true"/>
    <Estimate_x0020_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Estimate_x0020_1>
    <Completed_x0020_on xmlns="ece3b8bb-3ba7-4e05-aa8b-0d2009ddb611">2011-05-11T00:00:00</Completed_x0020_on>
    <Est_x002e__x0020_Level_x0020_2 xmlns="ece3b8bb-3ba7-4e05-aa8b-0d2009ddb611" xsi:nil="true"/>
    <Remediated_x0020_by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Remediated_x0020_by>
    <Actual_x0020_time_x0020_spent xmlns="ece3b8bb-3ba7-4e05-aa8b-0d2009ddb611">1</Actual_x0020_time_x0020_spent>
    <Estimate_x0020_2 xmlns="ece3b8bb-3ba7-4e05-aa8b-0d2009ddb611">
      <UserInfo>
        <DisplayName/>
        <AccountId xsi:nil="true"/>
        <AccountType/>
      </UserInfo>
    </Estimate_x0020_2>
    <Remediation_x0020_Notes xmlns="ece3b8bb-3ba7-4e05-aa8b-0d2009ddb611" xsi:nil="true"/>
    <QC_x0020_Completed_x0020_on xmlns="ece3b8bb-3ba7-4e05-aa8b-0d2009ddb611">2011-05-18T00:00:00</QC_x0020_Completed_x0020_on>
    <Est_x002e__x0020_Level_x0020_1 xmlns="ece3b8bb-3ba7-4e05-aa8b-0d2009ddb611">2</Est_x002e__x0020_Level_x0020_1>
    <_x0051_C2 xmlns="ece3b8bb-3ba7-4e05-aa8b-0d2009ddb611">
      <UserInfo>
        <DisplayName/>
        <AccountId xsi:nil="true"/>
        <AccountType/>
      </UserInfo>
    </_x0051_C2>
    <_x0051_C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_x0051_C1>
    <Status xmlns="ece3b8bb-3ba7-4e05-aa8b-0d2009ddb611">Post</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02C3AEC9A4F64C9A693943DA529FA3" ma:contentTypeVersion="14" ma:contentTypeDescription="Create a new document." ma:contentTypeScope="" ma:versionID="3170bd233c5609aa2c721c43fb065001">
  <xsd:schema xmlns:xsd="http://www.w3.org/2001/XMLSchema" xmlns:p="http://schemas.microsoft.com/office/2006/metadata/properties" xmlns:ns2="ece3b8bb-3ba7-4e05-aa8b-0d2009ddb611" targetNamespace="http://schemas.microsoft.com/office/2006/metadata/properties" ma:root="true" ma:fieldsID="0c4afaa40167240c26cc530899cc3007" ns2:_="">
    <xsd:import namespace="ece3b8bb-3ba7-4e05-aa8b-0d2009ddb611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Estimate_x0020_1" minOccurs="0"/>
                <xsd:element ref="ns2:Est_x002e__x0020_Level_x0020_1" minOccurs="0"/>
                <xsd:element ref="ns2:Estimate_x0020_2" minOccurs="0"/>
                <xsd:element ref="ns2:Est_x002e__x0020_Level_x0020_2" minOccurs="0"/>
                <xsd:element ref="ns2:Remediated_x0020_by" minOccurs="0"/>
                <xsd:element ref="ns2:Actual_x0020_time_x0020_spent" minOccurs="0"/>
                <xsd:element ref="ns2:Completed_x0020_on" minOccurs="0"/>
                <xsd:element ref="ns2:Estimate_x0020_Notes" minOccurs="0"/>
                <xsd:element ref="ns2:Remediation_x0020_Notes" minOccurs="0"/>
                <xsd:element ref="ns2:_x0051_C1" minOccurs="0"/>
                <xsd:element ref="ns2:_x0051_C2" minOccurs="0"/>
                <xsd:element ref="ns2:QC_x0020_Completed_x0020_on" minOccurs="0"/>
                <xsd:element ref="ns2:QC_x0020_Not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ce3b8bb-3ba7-4e05-aa8b-0d2009ddb611" elementFormDefault="qualified">
    <xsd:import namespace="http://schemas.microsoft.com/office/2006/documentManagement/types"/>
    <xsd:element name="Status" ma:index="1" nillable="true" ma:displayName="Status" ma:default="Estimate" ma:format="Dropdown" ma:internalName="Status">
      <xsd:simpleType>
        <xsd:restriction base="dms:Choice">
          <xsd:enumeration value="Estimate"/>
          <xsd:enumeration value="Remediation"/>
          <xsd:enumeration value="QC"/>
          <xsd:enumeration value="Post"/>
        </xsd:restriction>
      </xsd:simpleType>
    </xsd:element>
    <xsd:element name="Estimate_x0020_1" ma:index="3" nillable="true" ma:displayName="Estimate 1" ma:list="UserInfo" ma:internalName="Estimate_x0020_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1" ma:index="4" nillable="true" ma:displayName="Est. Level 1" ma:default="1" ma:format="Dropdown" ma:internalName="Est_x002e__x0020_Level_x0020_1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Estimate_x0020_2" ma:index="5" nillable="true" ma:displayName="Estimate 2" ma:list="UserInfo" ma:internalName="Estimate_x0020_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2" ma:index="6" nillable="true" ma:displayName="Est. Level 2" ma:default="1" ma:format="Dropdown" ma:internalName="Est_x002e__x0020_Level_x0020_2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Remediated_x0020_by" ma:index="7" nillable="true" ma:displayName="Remediated by" ma:list="UserInfo" ma:internalName="Remediat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ctual_x0020_time_x0020_spent" ma:index="8" nillable="true" ma:displayName="Actual time spent" ma:internalName="Actual_x0020_time_x0020_spent">
      <xsd:simpleType>
        <xsd:restriction base="dms:Text">
          <xsd:maxLength value="255"/>
        </xsd:restriction>
      </xsd:simpleType>
    </xsd:element>
    <xsd:element name="Completed_x0020_on" ma:index="9" nillable="true" ma:displayName="Completed on" ma:format="DateOnly" ma:internalName="Completed_x0020_on">
      <xsd:simpleType>
        <xsd:restriction base="dms:DateTime"/>
      </xsd:simpleType>
    </xsd:element>
    <xsd:element name="Estimate_x0020_Notes" ma:index="10" nillable="true" ma:displayName="Estimate Notes" ma:internalName="Estimate_x0020_Notes">
      <xsd:simpleType>
        <xsd:restriction base="dms:Note"/>
      </xsd:simpleType>
    </xsd:element>
    <xsd:element name="Remediation_x0020_Notes" ma:index="11" nillable="true" ma:displayName="Remediation Notes" ma:internalName="Remediation_x0020_Notes">
      <xsd:simpleType>
        <xsd:restriction base="dms:Note"/>
      </xsd:simpleType>
    </xsd:element>
    <xsd:element name="_x0051_C1" ma:index="12" nillable="true" ma:displayName="QC1" ma:list="UserInfo" ma:internalName="_x0051_C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051_C2" ma:index="13" nillable="true" ma:displayName="QC2" ma:list="UserInfo" ma:internalName="_x0051_C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C_x0020_Completed_x0020_on" ma:index="14" nillable="true" ma:displayName="QC Completed on" ma:format="DateOnly" ma:internalName="QC_x0020_Completed_x0020_on">
      <xsd:simpleType>
        <xsd:restriction base="dms:DateTime"/>
      </xsd:simpleType>
    </xsd:element>
    <xsd:element name="QC_x0020_Notes" ma:index="15" nillable="true" ma:displayName="QC Notes" ma:internalName="QC_x0020_Note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9EAEB1A-8D31-46D9-ACB2-93E2CC16922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ce3b8bb-3ba7-4e05-aa8b-0d2009ddb611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99C1625-2999-4550-B3B3-EEB4E25536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5D5C8B-E522-450E-8FC8-61EA404A3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e3b8bb-3ba7-4e05-aa8b-0d2009ddb61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1053</Words>
  <Application>Microsoft Office PowerPoint</Application>
  <PresentationFormat>On-screen Show (4:3)</PresentationFormat>
  <Paragraphs>262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“SOME ASSEMBLY REQUIRED”   </vt:lpstr>
      <vt:lpstr>The Devil’s in the Details </vt:lpstr>
      <vt:lpstr>The Devil’s in the Details </vt:lpstr>
      <vt:lpstr>The Devil’s in the Details </vt:lpstr>
      <vt:lpstr>Animals Are People Too </vt:lpstr>
      <vt:lpstr>PUBLIC INFORMATION OFFICIALS </vt:lpstr>
      <vt:lpstr>PUBLIC INFORMATION OFFICIALS </vt:lpstr>
      <vt:lpstr>Goiania Public Reaction Model Are You Elephant Hunting With a BB Gun ??? </vt:lpstr>
      <vt:lpstr>It’s Not The Equipment Stoopid </vt:lpstr>
      <vt:lpstr>Public Screening Issues </vt:lpstr>
      <vt:lpstr>Modeling for Public Protection </vt:lpstr>
      <vt:lpstr>Modeling for Public Protection </vt:lpstr>
      <vt:lpstr>Modeling for Plume Protection </vt:lpstr>
      <vt:lpstr>PLUME MODELING INPUT </vt:lpstr>
      <vt:lpstr>PLUME MODELING  RECOMMENDATIONS</vt:lpstr>
      <vt:lpstr>NEXT STEP RECOMMENDATIONS </vt:lpstr>
      <vt:lpstr>NEXT STEP RECOMMENDATIONS </vt:lpstr>
      <vt:lpstr>NEXT STEP RECOMMENDATIONS </vt:lpstr>
      <vt:lpstr>NEXT STEP RECOMMENDATIONS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Methamphetamines Hazardous Materials</dc:title>
  <dc:subject>Methamphetamines Hazardous Materials</dc:subject>
  <dc:creator>PHREP</dc:creator>
  <cp:keywords>PIO;PAG; ECC; EOC</cp:keywords>
  <cp:lastModifiedBy>kimballl</cp:lastModifiedBy>
  <cp:revision>62</cp:revision>
  <dcterms:created xsi:type="dcterms:W3CDTF">2010-11-19T00:40:19Z</dcterms:created>
  <dcterms:modified xsi:type="dcterms:W3CDTF">2011-05-18T14:18:28Z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0x0101008402C3AEC9A4F64C9A693943DA529FA3</vt:lpwstr>
  </property>
</Properties>
</file>