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4"/>
  </p:sldMasterIdLst>
  <p:notesMasterIdLst>
    <p:notesMasterId r:id="rId34"/>
  </p:notesMasterIdLst>
  <p:handoutMasterIdLst>
    <p:handoutMasterId r:id="rId35"/>
  </p:handoutMasterIdLst>
  <p:sldIdLst>
    <p:sldId id="501" r:id="rId5"/>
    <p:sldId id="658" r:id="rId6"/>
    <p:sldId id="652" r:id="rId7"/>
    <p:sldId id="671" r:id="rId8"/>
    <p:sldId id="508" r:id="rId9"/>
    <p:sldId id="706" r:id="rId10"/>
    <p:sldId id="707" r:id="rId11"/>
    <p:sldId id="599" r:id="rId12"/>
    <p:sldId id="600" r:id="rId13"/>
    <p:sldId id="601" r:id="rId14"/>
    <p:sldId id="711" r:id="rId15"/>
    <p:sldId id="712" r:id="rId16"/>
    <p:sldId id="606" r:id="rId17"/>
    <p:sldId id="674" r:id="rId18"/>
    <p:sldId id="616" r:id="rId19"/>
    <p:sldId id="708" r:id="rId20"/>
    <p:sldId id="580" r:id="rId21"/>
    <p:sldId id="679" r:id="rId22"/>
    <p:sldId id="568" r:id="rId23"/>
    <p:sldId id="473" r:id="rId24"/>
    <p:sldId id="680" r:id="rId25"/>
    <p:sldId id="566" r:id="rId26"/>
    <p:sldId id="715" r:id="rId27"/>
    <p:sldId id="592" r:id="rId28"/>
    <p:sldId id="713" r:id="rId29"/>
    <p:sldId id="556" r:id="rId30"/>
    <p:sldId id="571" r:id="rId31"/>
    <p:sldId id="523" r:id="rId32"/>
    <p:sldId id="575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33CC33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>
        <p:scale>
          <a:sx n="66" d="100"/>
          <a:sy n="66" d="100"/>
        </p:scale>
        <p:origin x="-72" y="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6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4" rIns="87307" bIns="436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5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4" rIns="87307" bIns="436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D7E9C7-4D9A-41B1-95A4-37A553928FD7}" type="datetime1">
              <a:rPr lang="en-US"/>
              <a:pPr>
                <a:defRPr/>
              </a:pPr>
              <a:t>5/18/2011</a:t>
            </a:fld>
            <a:endParaRPr lang="en-US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4" rIns="87307" bIns="436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5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4" rIns="87307" bIns="436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00B3A-DC85-4B2C-8207-BE8774D9E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09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5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09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B5FD705-BF29-42E7-89C5-1187AD3C2C19}" type="datetime1">
              <a:rPr lang="en-US"/>
              <a:pPr>
                <a:defRPr/>
              </a:pPr>
              <a:t>5/18/2011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8"/>
            <a:ext cx="5485805" cy="41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09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5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09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5B32327-0E12-4E0E-8C30-0CD223918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US" sz="14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sz="1400" b="1" dirty="0" smtClean="0">
              <a:latin typeface="Calibri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87F90-6B5C-470B-B4B1-544FE693328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3073">
              <a:buFontTx/>
              <a:buChar char="-"/>
              <a:defRPr/>
            </a:pPr>
            <a:r>
              <a:rPr lang="en-US" dirty="0" smtClean="0"/>
              <a:t> </a:t>
            </a:r>
            <a:endParaRPr lang="en-US" sz="1400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88669-146D-4AD3-8F46-CD4C2200716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3073">
              <a:defRPr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C9D4A-F343-4E40-BBEE-FE769FAF96C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88D1-B0F7-4745-8687-B882094A5AA2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" name="Notes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0EFCD-4BFA-47F4-B029-DBAB278C0A20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9FA5-B01A-442D-A80F-6A2FCD2FE43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9FA5-B01A-442D-A80F-6A2FCD2FE43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9FA5-B01A-442D-A80F-6A2FCD2FE43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 </a:t>
            </a:r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8A9B-571A-4226-8772-A61071624DE7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Tx/>
              <a:buChar char="-"/>
            </a:pPr>
            <a:endParaRPr lang="en-US" b="1" baseline="0" dirty="0" smtClean="0"/>
          </a:p>
          <a:p>
            <a:pPr lvl="1">
              <a:buFontTx/>
              <a:buChar char="-"/>
            </a:pPr>
            <a:endParaRPr lang="en-US" b="1" baseline="0" dirty="0" smtClean="0"/>
          </a:p>
          <a:p>
            <a:pPr lvl="1">
              <a:buFontTx/>
              <a:buChar char="-"/>
            </a:pPr>
            <a:endParaRPr lang="en-US" b="1" baseline="0" dirty="0" smtClean="0"/>
          </a:p>
          <a:p>
            <a:pPr lvl="1">
              <a:buFontTx/>
              <a:buChar char="-"/>
            </a:pPr>
            <a:endParaRPr lang="en-US" b="1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29E3E-7CD9-402B-BB24-20E818F3306C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9FA5-B01A-442D-A80F-6A2FCD2FE43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7BAB1-FA6D-4CE0-B801-05006793CF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>
              <a:latin typeface="Arial" charset="0"/>
            </a:endParaRPr>
          </a:p>
        </p:txBody>
      </p:sp>
      <p:sp>
        <p:nvSpPr>
          <p:cNvPr id="78851" name="Text Box 4"/>
          <p:cNvSpPr txBox="1">
            <a:spLocks noGrp="1"/>
          </p:cNvSpPr>
          <p:nvPr/>
        </p:nvSpPr>
        <p:spPr bwMode="auto">
          <a:xfrm>
            <a:off x="3884615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/>
            <a:r>
              <a:rPr lang="en-US" sz="1200" dirty="0"/>
              <a:t>33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baseline="0" dirty="0" smtClean="0"/>
              <a:t> </a:t>
            </a:r>
            <a:endParaRPr lang="en-US" b="1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5C0B3-7402-4B41-8137-B7008BD4CAA8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B9D42-FADD-4DC9-824D-D5065A11BD3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- Found</a:t>
            </a:r>
            <a:r>
              <a:rPr lang="en-US" b="1" baseline="0" dirty="0" smtClean="0"/>
              <a:t> in the CDC Toolkit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32327-0E12-4E0E-8C30-0CD223918D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88D1-B0F7-4745-8687-B882094A5AA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14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B98A-BD0E-42D5-A6B5-E3272FD48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6397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8C0A76-7581-47C4-BD5B-52A1E16D2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F16C92-AB1D-465A-AB6F-F2E5A8E09230}" type="datetime1">
              <a:rPr lang="en-US"/>
              <a:pPr>
                <a:defRPr/>
              </a:pPr>
              <a:t>5/18/2011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008E45-E9E6-44B4-89C6-087F2509F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/>
          <p:nvPr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1600 Clifton Road NE, Atlanta, GA 30333</a:t>
            </a: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9" name="Rectangle 9"/>
          <p:cNvSpPr/>
          <p:nvPr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2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20" r:id="rId3"/>
    <p:sldLayoutId id="2147483721" r:id="rId4"/>
    <p:sldLayoutId id="2147483722" r:id="rId5"/>
    <p:sldLayoutId id="2147483706" r:id="rId6"/>
    <p:sldLayoutId id="2147483705" r:id="rId7"/>
    <p:sldLayoutId id="2147483704" r:id="rId8"/>
    <p:sldLayoutId id="2147483723" r:id="rId9"/>
    <p:sldLayoutId id="2147483724" r:id="rId10"/>
    <p:sldLayoutId id="2147483725" r:id="rId11"/>
    <p:sldLayoutId id="2147483726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billythompson.co.uk/images/myspace-logo.jpg" TargetMode="External"/><Relationship Id="rId7" Type="http://schemas.openxmlformats.org/officeDocument/2006/relationships/hyperlink" Target="http://www.facebook.com/pages/Topeka-KS/Washburn-University-Leadership-Institute/12251804435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hyperlink" Target="http://www.darden.virginia.edu/uploadedImages/Information/Alumni/ACS/linkedin-logo.png?n=2866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peka-KS/Washburn-University-Leadership-Institute/12251804435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ia.org/media/industry_info/index.cfm/AID/1032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hyperlink" Target="http://pewinternet.org/Reports/2010/Mobile-Access-2010/Summary-of-Findings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communication/ToolsTemplates/SocialMediaToolkit_BM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ocialMedia/Tools/guideline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cdc.gov/metrics" TargetMode="External"/><Relationship Id="rId4" Type="http://schemas.openxmlformats.org/officeDocument/2006/relationships/hyperlink" Target="http://www.cdc.gov/SocialMedi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youtube.com/CDCstreaminghealth" TargetMode="External"/><Relationship Id="rId5" Type="http://schemas.openxmlformats.org/officeDocument/2006/relationships/hyperlink" Target="http://www.facebook.com/CDC" TargetMode="External"/><Relationship Id="rId4" Type="http://schemas.openxmlformats.org/officeDocument/2006/relationships/hyperlink" Target="mailto:Dbrodalski@cdc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td.northwestern.edu/images/youtube-logo(2).jpg&amp;imgrefurl=http://www.ctd.northwestern.edu/summer/&amp;usg=__CJkClrynyJhhLPBSjbKhgwTe6A4=&amp;h=905&amp;w=1280&amp;sz=56&amp;hl=en&amp;start=1&amp;itbs=1&amp;tbnid=JK3T0Bi266AFaM:&amp;tbnh=106&amp;tbnw=150&amp;prev=/images?q=youtube+logo&amp;hl=en&amp;safe=active&amp;gbv=2&amp;tbs=isch:1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imgres?imgurl=http://www.billythompson.co.uk/images/myspace-logo.jpg&amp;imgrefurl=http://www.billythompson.co.uk/&amp;usg=__rJ53IzjzmGGuWhpj08_46Y3kKfE=&amp;h=180&amp;w=180&amp;sz=8&amp;hl=en&amp;start=4&amp;itbs=1&amp;tbnid=jHOHhnfgRSc4MM:&amp;tbnh=101&amp;tbnw=101&amp;prev=/images?q=myspace+logo&amp;hl=en&amp;safe=active&amp;gbv=2&amp;tbs=isch:1" TargetMode="External"/><Relationship Id="rId5" Type="http://schemas.openxmlformats.org/officeDocument/2006/relationships/hyperlink" Target="http://www.google.com/imgres?imgurl=http://www.everymancinema.com/UserFiles/Image/facebook-logo.png&amp;imgrefurl=http://www.everymancinema.com/cinemas/subdoc.asp?SessionID=AA435403AF554582856C77AE047DA684&amp;cn=1&amp;ci=5&amp;ln=1&amp;pi=1897&amp;usg=__O5kckgqP90cT1HvVJE6TUAVrZ-c=&amp;h=256&amp;w=256&amp;sz=23&amp;hl=en&amp;start=8&amp;itbs=1&amp;tbnid=KFICJaE2iv0AvM:&amp;tbnh=111&amp;tbnw=111&amp;prev=/images?q=facebook+logo&amp;hl=en&amp;safe=active&amp;sa=G&amp;gbv=2&amp;tbs=isch:1" TargetMode="External"/><Relationship Id="rId4" Type="http://schemas.openxmlformats.org/officeDocument/2006/relationships/hyperlink" Target="http://www.google.com/imgres?imgurl=http://www.mistashoosta.com/ftdah/funtime/images/itunes_logo.jpg&amp;imgrefurl=http://www.mistashoosta.com/ftdah/funtime/subscribe.html&amp;usg=__4nCrOhW6UKU5Tf2Buu8dM0fFymo=&amp;h=257&amp;w=800&amp;sz=13&amp;hl=en&amp;start=12&amp;itbs=1&amp;tbnid=D4MOeDRwS2B_6M:&amp;tbnh=46&amp;tbnw=143&amp;prev=/images?q=itunes+logo&amp;hl=en&amp;safe=active&amp;gbv=2&amp;tbs=isch: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ubtitle 1"/>
          <p:cNvSpPr>
            <a:spLocks noGrp="1"/>
          </p:cNvSpPr>
          <p:nvPr>
            <p:ph type="subTitle" idx="1"/>
          </p:nvPr>
        </p:nvSpPr>
        <p:spPr bwMode="auto">
          <a:xfrm>
            <a:off x="304800" y="3886200"/>
            <a:ext cx="8534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Diane Brodalski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4267200"/>
            <a:ext cx="64008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Northrop Grumman Contractor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Social Media Specialist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Electronic Media Branch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Division of News and Electronic Media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Office of the Associate Director for Communication</a:t>
            </a:r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8229600" cy="3124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000"/>
              </a:lnSpc>
            </a:pPr>
            <a:r>
              <a:rPr lang="en-US" sz="3600" dirty="0" smtClean="0">
                <a:solidFill>
                  <a:schemeClr val="bg2"/>
                </a:solidFill>
              </a:rPr>
              <a:t>Health Communicator’s 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Social Media Toolkit Overview 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4800" dirty="0" smtClean="0">
                <a:solidFill>
                  <a:schemeClr val="bg2"/>
                </a:solidFill>
              </a:rPr>
              <a:t/>
            </a:r>
            <a:br>
              <a:rPr lang="en-US" sz="4800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Bridging the Gaps: Public Health and Radiation Emergency Preparedness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March 23, 2011</a:t>
            </a:r>
            <a:r>
              <a:rPr lang="en-US" sz="4800" dirty="0" smtClean="0">
                <a:solidFill>
                  <a:schemeClr val="bg2"/>
                </a:solidFill>
              </a:rPr>
              <a:t/>
            </a:r>
            <a:br>
              <a:rPr lang="en-US" sz="4800" dirty="0" smtClean="0">
                <a:solidFill>
                  <a:schemeClr val="bg2"/>
                </a:solidFill>
              </a:rPr>
            </a:br>
            <a:endParaRPr lang="en-US" sz="4800" dirty="0" smtClean="0">
              <a:solidFill>
                <a:schemeClr val="bg2"/>
              </a:solidFill>
            </a:endParaRPr>
          </a:p>
        </p:txBody>
      </p:sp>
      <p:sp>
        <p:nvSpPr>
          <p:cNvPr id="29700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1828800" y="6264275"/>
            <a:ext cx="5105400" cy="18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Office of the Director</a:t>
            </a:r>
          </a:p>
        </p:txBody>
      </p:sp>
      <p:sp>
        <p:nvSpPr>
          <p:cNvPr id="29701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18288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Office of the Associate Director for Communication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How to use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HTML code can be copied and pasted into a webpage, blog, or some social network pages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grpSp>
        <p:nvGrpSpPr>
          <p:cNvPr id="7" name="Group 6" descr="left: CDC Public Health Emergency website&#10;right: html code for use in social networking"/>
          <p:cNvGrpSpPr/>
          <p:nvPr/>
        </p:nvGrpSpPr>
        <p:grpSpPr>
          <a:xfrm>
            <a:off x="609600" y="2819400"/>
            <a:ext cx="7886700" cy="3209925"/>
            <a:chOff x="609600" y="2819400"/>
            <a:chExt cx="7886700" cy="3209925"/>
          </a:xfrm>
        </p:grpSpPr>
        <p:pic>
          <p:nvPicPr>
            <p:cNvPr id="10" name="Picture 9"/>
            <p:cNvPicPr/>
            <p:nvPr/>
          </p:nvPicPr>
          <p:blipFill>
            <a:blip r:embed="rId3" cstate="print"/>
            <a:srcRect l="12500" t="20256" r="13782" b="9744"/>
            <a:stretch>
              <a:fillRect/>
            </a:stretch>
          </p:blipFill>
          <p:spPr bwMode="auto">
            <a:xfrm>
              <a:off x="609600" y="3429000"/>
              <a:ext cx="4381500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/>
            <p:nvPr/>
          </p:nvPicPr>
          <p:blipFill>
            <a:blip r:embed="rId4" cstate="print"/>
            <a:srcRect l="24840" t="37949" r="27083" b="29231"/>
            <a:stretch>
              <a:fillRect/>
            </a:stretch>
          </p:blipFill>
          <p:spPr bwMode="auto">
            <a:xfrm>
              <a:off x="5638800" y="2819400"/>
              <a:ext cx="28575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val 4"/>
          <p:cNvSpPr/>
          <p:nvPr/>
        </p:nvSpPr>
        <p:spPr>
          <a:xfrm>
            <a:off x="7239000" y="2590800"/>
            <a:ext cx="13716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Widgets/Gadgets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295400"/>
            <a:ext cx="5181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Displays featured content directly on personalized home pages, blogs, and other sites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Benefits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Interactive and fresh content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 technical maintenance is required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0" y="914400"/>
            <a:ext cx="4529137" cy="277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8004" name="Picture 2" descr="example of CDC widget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317023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8005" name="Rectangle 6"/>
          <p:cNvSpPr>
            <a:spLocks noChangeArrowheads="1"/>
          </p:cNvSpPr>
          <p:nvPr/>
        </p:nvSpPr>
        <p:spPr bwMode="auto">
          <a:xfrm>
            <a:off x="11734800" y="5105400"/>
            <a:ext cx="762000" cy="1295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itle 7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CDC Widgets</a:t>
            </a:r>
          </a:p>
        </p:txBody>
      </p:sp>
      <p:grpSp>
        <p:nvGrpSpPr>
          <p:cNvPr id="7" name="Group 6" descr="different examples of  CDC widgets"/>
          <p:cNvGrpSpPr/>
          <p:nvPr/>
        </p:nvGrpSpPr>
        <p:grpSpPr>
          <a:xfrm>
            <a:off x="1158875" y="990600"/>
            <a:ext cx="7604125" cy="5686425"/>
            <a:chOff x="1158875" y="990600"/>
            <a:chExt cx="7604125" cy="5686425"/>
          </a:xfrm>
        </p:grpSpPr>
        <p:pic>
          <p:nvPicPr>
            <p:cNvPr id="1300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990600"/>
              <a:ext cx="1793875" cy="239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8875" y="3629025"/>
              <a:ext cx="7183438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990600"/>
              <a:ext cx="145732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6019800" y="1752600"/>
              <a:ext cx="2743200" cy="1295400"/>
            </a:xfrm>
            <a:prstGeom prst="roundRect">
              <a:avLst/>
            </a:prstGeom>
            <a:solidFill>
              <a:srgbClr val="DE84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CDC’s complete gallery of widgets can be founds at cdc.gov/widgets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2"/>
                </a:solidFill>
              </a:rPr>
              <a:t>Content Syndication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2800" dirty="0" smtClean="0"/>
              <a:t>Application that enables partner organizations to display current CDC health and safety information</a:t>
            </a:r>
          </a:p>
          <a:p>
            <a:endParaRPr lang="en-US" sz="2800" dirty="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" y="2535238"/>
            <a:ext cx="2733675" cy="309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1" descr="left: CDC website&#10;middle: syndicated content from website&#10;right: content used on partner websites"/>
          <p:cNvGrpSpPr/>
          <p:nvPr/>
        </p:nvGrpSpPr>
        <p:grpSpPr>
          <a:xfrm>
            <a:off x="352425" y="1982788"/>
            <a:ext cx="8578850" cy="4522787"/>
            <a:chOff x="352425" y="1982788"/>
            <a:chExt cx="8578850" cy="452278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1982788"/>
              <a:ext cx="2438400" cy="287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2743200"/>
              <a:ext cx="2530475" cy="2867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8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3810000"/>
              <a:ext cx="2378075" cy="2695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9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34798" r="25797" b="5843"/>
            <a:stretch>
              <a:fillRect/>
            </a:stretch>
          </p:blipFill>
          <p:spPr bwMode="auto">
            <a:xfrm>
              <a:off x="3352800" y="2897188"/>
              <a:ext cx="2028825" cy="183832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t="34798" r="25797" b="5843"/>
            <a:stretch>
              <a:fillRect/>
            </a:stretch>
          </p:blipFill>
          <p:spPr bwMode="auto">
            <a:xfrm>
              <a:off x="352425" y="3595688"/>
              <a:ext cx="2028825" cy="183832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sp>
          <p:nvSpPr>
            <p:cNvPr id="16393" name="TextBox 14"/>
            <p:cNvSpPr txBox="1">
              <a:spLocks noChangeArrowheads="1"/>
            </p:cNvSpPr>
            <p:nvPr/>
          </p:nvSpPr>
          <p:spPr bwMode="auto">
            <a:xfrm>
              <a:off x="609600" y="5791200"/>
              <a:ext cx="2286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+mn-lt"/>
                </a:rPr>
                <a:t>CDC.gov</a:t>
              </a:r>
            </a:p>
          </p:txBody>
        </p:sp>
        <p:sp>
          <p:nvSpPr>
            <p:cNvPr id="16394" name="TextBox 15"/>
            <p:cNvSpPr txBox="1">
              <a:spLocks noChangeArrowheads="1"/>
            </p:cNvSpPr>
            <p:nvPr/>
          </p:nvSpPr>
          <p:spPr bwMode="auto">
            <a:xfrm>
              <a:off x="3124200" y="2286000"/>
              <a:ext cx="2438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+mn-lt"/>
                </a:rPr>
                <a:t>Syndicated Content</a:t>
              </a:r>
            </a:p>
          </p:txBody>
        </p:sp>
        <p:sp>
          <p:nvSpPr>
            <p:cNvPr id="16395" name="TextBox 16"/>
            <p:cNvSpPr txBox="1">
              <a:spLocks noChangeArrowheads="1"/>
            </p:cNvSpPr>
            <p:nvPr/>
          </p:nvSpPr>
          <p:spPr bwMode="auto">
            <a:xfrm>
              <a:off x="4267200" y="5638800"/>
              <a:ext cx="2286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+mn-lt"/>
                </a:rPr>
                <a:t>Partner Web Sites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 rot="20782041">
              <a:off x="1828800" y="3959225"/>
              <a:ext cx="1939925" cy="23336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 rot="19534123">
              <a:off x="4837113" y="2813050"/>
              <a:ext cx="2187575" cy="266700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rot="21448225">
              <a:off x="5111750" y="3505200"/>
              <a:ext cx="1681163" cy="22066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 rot="1779774">
              <a:off x="4838700" y="4197350"/>
              <a:ext cx="2770188" cy="276225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Calibri" pitchFamily="34" charset="0"/>
              </a:rPr>
              <a:t>Content Syndication Benefits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46481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No cost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Minimal maintenance solution to keep content up-to-date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Easy self registration process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More efficient use of critical resources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Variety of health topics available 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grpSp>
        <p:nvGrpSpPr>
          <p:cNvPr id="6" name="Group 5" descr="Top Users&#10;State and Local Health Departments&#10;Federal Agencies&#10;Hospitals&#10;Universities&#10;"/>
          <p:cNvGrpSpPr/>
          <p:nvPr/>
        </p:nvGrpSpPr>
        <p:grpSpPr>
          <a:xfrm>
            <a:off x="6019800" y="1066800"/>
            <a:ext cx="2514600" cy="1905000"/>
            <a:chOff x="6019800" y="1066800"/>
            <a:chExt cx="2514600" cy="1905000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6019800" y="1066800"/>
              <a:ext cx="2514600" cy="1905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CDF9"/>
                </a:gs>
              </a:gsLst>
              <a:lin ang="5400000" scaled="1"/>
            </a:gradFill>
            <a:ln w="12700">
              <a:solidFill>
                <a:srgbClr val="91B4F7"/>
              </a:solidFill>
              <a:round/>
              <a:headEnd/>
              <a:tailEnd/>
            </a:ln>
            <a:effectLst>
              <a:outerShdw dist="28398" dir="3806097" algn="ctr" rotWithShape="0">
                <a:srgbClr val="0A389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0000"/>
                </a:buClr>
                <a:buSzTx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Symbol" pitchFamily="18" charset="2"/>
                <a:buChar char="·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1143000"/>
              <a:ext cx="2362200" cy="158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1600" b="1" dirty="0" smtClean="0">
                  <a:solidFill>
                    <a:schemeClr val="accent6"/>
                  </a:solidFill>
                </a:rPr>
                <a:t>Top Users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accent6"/>
                  </a:solidFill>
                </a:rPr>
                <a:t>State and Local Health Departments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accent6"/>
                  </a:solidFill>
                </a:rPr>
                <a:t>Federal Agencies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accent6"/>
                  </a:solidFill>
                </a:rPr>
                <a:t>Hospitals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accent6"/>
                  </a:solidFill>
                </a:rPr>
                <a:t>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Twitter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4582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A real-time information network</a:t>
            </a:r>
          </a:p>
          <a:p>
            <a:pPr lvl="0"/>
            <a:r>
              <a:rPr lang="en-US" sz="2800" dirty="0" smtClean="0">
                <a:solidFill>
                  <a:schemeClr val="bg2"/>
                </a:solidFill>
              </a:rPr>
              <a:t>Twitter users send updates, or “tweets,” that are 140 characters or less in length, and can follow other users’ posts</a:t>
            </a:r>
          </a:p>
          <a:p>
            <a:pPr lvl="0"/>
            <a:r>
              <a:rPr lang="en-US" sz="2800" dirty="0" smtClean="0">
                <a:solidFill>
                  <a:schemeClr val="bg2"/>
                </a:solidFill>
              </a:rPr>
              <a:t>High level users: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Young Adults 18 – 29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African Americans and Latinos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Urban residents 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</a:rPr>
              <a:t>Source: Pew Internet &amp; American Life Project, 8% of online Americans use Twitter, Accessed December 15, 2010</a:t>
            </a: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12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</a:rPr>
              <a:t>http://pewinternet.org/Reports/2010/Twitter-Update-2010/Findings/Overview.aspx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122886" name="Picture 6" descr="twitte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2143125" cy="214312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Twitter Activities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8" name="Picture 6" descr="twitte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676400" cy="1676400"/>
          </a:xfrm>
          <a:prstGeom prst="rect">
            <a:avLst/>
          </a:prstGeom>
          <a:noFill/>
        </p:spPr>
      </p:pic>
      <p:pic>
        <p:nvPicPr>
          <p:cNvPr id="1026" name="Picture 2" descr="Comparing the frequency of Twitter activit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019800" cy="47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2"/>
                </a:solidFill>
              </a:rPr>
              <a:t>Why Use Twitter?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480060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Immediate communication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Reaches engaged user networks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Fosters collaboration and partnership building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Expand research on the health impact of social media</a:t>
            </a:r>
          </a:p>
          <a:p>
            <a:endParaRPr lang="en-US" dirty="0"/>
          </a:p>
        </p:txBody>
      </p:sp>
      <p:grpSp>
        <p:nvGrpSpPr>
          <p:cNvPr id="10" name="Group 9" descr="top: Twitter logo&#10;bottom: Twitter search page"/>
          <p:cNvGrpSpPr/>
          <p:nvPr/>
        </p:nvGrpSpPr>
        <p:grpSpPr>
          <a:xfrm>
            <a:off x="5181600" y="304800"/>
            <a:ext cx="3200400" cy="5562600"/>
            <a:chOff x="5181600" y="304800"/>
            <a:chExt cx="3200400" cy="5562600"/>
          </a:xfrm>
        </p:grpSpPr>
        <p:pic>
          <p:nvPicPr>
            <p:cNvPr id="8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304800"/>
              <a:ext cx="3200400" cy="3200400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375" r="18750" b="10417"/>
            <a:stretch>
              <a:fillRect/>
            </a:stretch>
          </p:blipFill>
          <p:spPr bwMode="auto">
            <a:xfrm>
              <a:off x="5562600" y="3276600"/>
              <a:ext cx="2770717" cy="2590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Recommendations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480060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Establish a posting schedule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Post frequently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Link back to resources for additional information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Promote your profile on both traditional and social media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Post (</a:t>
            </a:r>
            <a:r>
              <a:rPr lang="en-US" sz="2400" dirty="0" err="1" smtClean="0">
                <a:solidFill>
                  <a:srgbClr val="FFFFFF"/>
                </a:solidFill>
              </a:rPr>
              <a:t>retweet</a:t>
            </a:r>
            <a:r>
              <a:rPr lang="en-US" sz="2400" dirty="0" smtClean="0">
                <a:solidFill>
                  <a:srgbClr val="FFFFFF"/>
                </a:solidFill>
              </a:rPr>
              <a:t>) relevant content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Evaluate 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Track click-</a:t>
            </a:r>
            <a:r>
              <a:rPr lang="en-US" sz="2400" dirty="0" err="1" smtClean="0">
                <a:solidFill>
                  <a:srgbClr val="FFFFFF"/>
                </a:solidFill>
              </a:rPr>
              <a:t>throughs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Analyze influence</a:t>
            </a:r>
            <a:endParaRPr lang="en-US" sz="2400" dirty="0"/>
          </a:p>
        </p:txBody>
      </p:sp>
      <p:grpSp>
        <p:nvGrpSpPr>
          <p:cNvPr id="10" name="Group 9" descr="top: Twitter logo&#10;bottom: For detailed set-up and best practices information, refer to the CDC Microblog Guidelines and Best Practices on cdc.gov"/>
          <p:cNvGrpSpPr/>
          <p:nvPr/>
        </p:nvGrpSpPr>
        <p:grpSpPr>
          <a:xfrm>
            <a:off x="5181600" y="304800"/>
            <a:ext cx="3429000" cy="5334000"/>
            <a:chOff x="5181600" y="304800"/>
            <a:chExt cx="3429000" cy="5334000"/>
          </a:xfrm>
        </p:grpSpPr>
        <p:pic>
          <p:nvPicPr>
            <p:cNvPr id="8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3048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5638800" y="3657600"/>
              <a:ext cx="2971800" cy="1981200"/>
            </a:xfrm>
            <a:prstGeom prst="roundRect">
              <a:avLst/>
            </a:prstGeom>
            <a:solidFill>
              <a:srgbClr val="DE84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For detailed set-up and best practices information, refer to the CDC Microblog Guidelines and Best Practices on cdc.gov.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Social networking sites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01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Online communities where people can interact with friends, family, coworkers, acquaintances and others with similar interests.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Most sites provide multiple ways for their users to interact such as chat, email, video, voice chat, file-sharing, blogging, and discussion groups.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8" name="Group 7" descr="Social site logos:&#10;Linkedin&#10;Facebook&#10;MySpace.com&#10;Patients like me"/>
          <p:cNvGrpSpPr/>
          <p:nvPr/>
        </p:nvGrpSpPr>
        <p:grpSpPr>
          <a:xfrm>
            <a:off x="683079" y="4648200"/>
            <a:ext cx="7451271" cy="1781175"/>
            <a:chOff x="683079" y="4648200"/>
            <a:chExt cx="7451271" cy="1781175"/>
          </a:xfrm>
        </p:grpSpPr>
        <p:pic>
          <p:nvPicPr>
            <p:cNvPr id="236548" name="Picture 4" descr="See full 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876800"/>
              <a:ext cx="990600" cy="990601"/>
            </a:xfrm>
            <a:prstGeom prst="rect">
              <a:avLst/>
            </a:prstGeom>
            <a:noFill/>
          </p:spPr>
        </p:pic>
        <p:pic>
          <p:nvPicPr>
            <p:cNvPr id="236550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079" y="5715000"/>
              <a:ext cx="2517321" cy="704850"/>
            </a:xfrm>
            <a:prstGeom prst="rect">
              <a:avLst/>
            </a:prstGeom>
            <a:noFill/>
          </p:spPr>
        </p:pic>
        <p:pic>
          <p:nvPicPr>
            <p:cNvPr id="236554" name="Picture 10" descr="Washburn University's Leadership Institute Facebook Pag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01139" y="5638800"/>
              <a:ext cx="2117133" cy="790575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43600" y="4648200"/>
              <a:ext cx="219075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social media landscape &#10;shows all the various social media sites out on the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Social Media Definition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6576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Internet-based tools for </a:t>
            </a:r>
            <a:r>
              <a:rPr lang="en-US" sz="2800" b="1" dirty="0" smtClean="0">
                <a:solidFill>
                  <a:schemeClr val="bg2"/>
                </a:solidFill>
              </a:rPr>
              <a:t>sharing</a:t>
            </a:r>
            <a:r>
              <a:rPr lang="en-US" sz="2800" dirty="0" smtClean="0">
                <a:solidFill>
                  <a:schemeClr val="bg2"/>
                </a:solidFill>
              </a:rPr>
              <a:t> and discussing information.</a:t>
            </a:r>
          </a:p>
          <a:p>
            <a:pPr eaLnBrk="1" hangingPunct="1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Refers to activities that integrate </a:t>
            </a:r>
            <a:r>
              <a:rPr lang="en-US" sz="2800" b="1" dirty="0" smtClean="0">
                <a:solidFill>
                  <a:schemeClr val="bg2"/>
                </a:solidFill>
              </a:rPr>
              <a:t>technology</a:t>
            </a:r>
            <a:r>
              <a:rPr lang="en-US" sz="2800" dirty="0" smtClean="0">
                <a:solidFill>
                  <a:schemeClr val="bg2"/>
                </a:solidFill>
              </a:rPr>
              <a:t> and social </a:t>
            </a:r>
            <a:r>
              <a:rPr lang="en-US" sz="2800" b="1" dirty="0" smtClean="0">
                <a:solidFill>
                  <a:schemeClr val="bg2"/>
                </a:solidFill>
              </a:rPr>
              <a:t>interaction.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Image source: </a:t>
            </a:r>
          </a:p>
          <a:p>
            <a:pPr>
              <a:buNone/>
            </a:pPr>
            <a:r>
              <a:rPr lang="en-US" sz="1200" dirty="0" smtClean="0"/>
              <a:t>http://frenchguyonair.files.wordpress.com/2008/08/socialmedialandscape.jpg</a:t>
            </a:r>
          </a:p>
          <a:p>
            <a:pPr eaLnBrk="1" hangingPunct="1"/>
            <a:endParaRPr lang="en-US" sz="28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CDC Facebook Page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638800"/>
            <a:ext cx="4724400" cy="685800"/>
          </a:xfrm>
        </p:spPr>
        <p:txBody>
          <a:bodyPr/>
          <a:lstStyle/>
          <a:p>
            <a:pPr>
              <a:buNone/>
              <a:defRPr/>
            </a:pPr>
            <a:r>
              <a:rPr lang="en-US" sz="2400" b="1" dirty="0" smtClean="0"/>
              <a:t>80,000+ Fans since launch </a:t>
            </a:r>
          </a:p>
          <a:p>
            <a:pPr>
              <a:buNone/>
              <a:defRPr/>
            </a:pPr>
            <a:r>
              <a:rPr lang="en-US" sz="2400" b="1" dirty="0" smtClean="0"/>
              <a:t>May 1, 2009</a:t>
            </a:r>
          </a:p>
          <a:p>
            <a:endParaRPr lang="en-US" sz="2400" dirty="0"/>
          </a:p>
        </p:txBody>
      </p:sp>
      <p:grpSp>
        <p:nvGrpSpPr>
          <p:cNvPr id="70658" name="Group 6" descr="various examples of CDC facebook pages"/>
          <p:cNvGrpSpPr>
            <a:grpSpLocks/>
          </p:cNvGrpSpPr>
          <p:nvPr/>
        </p:nvGrpSpPr>
        <p:grpSpPr bwMode="auto">
          <a:xfrm>
            <a:off x="228600" y="1219200"/>
            <a:ext cx="7772400" cy="4834346"/>
            <a:chOff x="304800" y="914400"/>
            <a:chExt cx="7772400" cy="4834346"/>
          </a:xfrm>
        </p:grpSpPr>
        <p:pic>
          <p:nvPicPr>
            <p:cNvPr id="706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5486400" y="4571782"/>
              <a:ext cx="2590800" cy="11769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06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914400"/>
              <a:ext cx="3781926" cy="37785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066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2286000"/>
              <a:ext cx="3124200" cy="252299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6" cstate="print"/>
          <a:srcRect l="10577" t="17692" r="25000" b="7949"/>
          <a:stretch>
            <a:fillRect/>
          </a:stretch>
        </p:blipFill>
        <p:spPr bwMode="auto">
          <a:xfrm>
            <a:off x="4267200" y="990600"/>
            <a:ext cx="42481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Recommendations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Allocate resources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Develop an posting calendar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Link back to resources for additional information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Promote your page on both traditional and social media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Create content worth sharing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Develop a comment policy</a:t>
            </a:r>
          </a:p>
          <a:p>
            <a:endParaRPr lang="en-US" dirty="0"/>
          </a:p>
        </p:txBody>
      </p:sp>
      <p:pic>
        <p:nvPicPr>
          <p:cNvPr id="5" name="Picture 10" descr="Facebook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2729316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is mHealth?	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480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mHealth</a:t>
            </a:r>
            <a:r>
              <a:rPr lang="en-US" sz="3600" dirty="0" smtClean="0">
                <a:solidFill>
                  <a:schemeClr val="bg2"/>
                </a:solidFill>
              </a:rPr>
              <a:t> or </a:t>
            </a:r>
            <a:r>
              <a:rPr lang="en-US" b="1" dirty="0" smtClean="0">
                <a:solidFill>
                  <a:schemeClr val="bg2"/>
                </a:solidFill>
              </a:rPr>
              <a:t>mobile health</a:t>
            </a:r>
            <a:r>
              <a:rPr lang="en-US" dirty="0" smtClean="0">
                <a:solidFill>
                  <a:schemeClr val="bg2"/>
                </a:solidFill>
              </a:rPr>
              <a:t> is the use of mobile technologies – mobile phones, text messaging services, or applications – to support public health and medicine</a:t>
            </a:r>
            <a:r>
              <a:rPr lang="en-US" sz="36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Personal and portable</a:t>
            </a:r>
          </a:p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8" name="Group 7" descr="top: doctor looking at mobile phone&#10;bottom: mobile phones"/>
          <p:cNvGrpSpPr/>
          <p:nvPr/>
        </p:nvGrpSpPr>
        <p:grpSpPr>
          <a:xfrm>
            <a:off x="5334000" y="3733800"/>
            <a:ext cx="2819400" cy="2612168"/>
            <a:chOff x="5334000" y="3733800"/>
            <a:chExt cx="2819400" cy="2612168"/>
          </a:xfrm>
        </p:grpSpPr>
        <p:pic>
          <p:nvPicPr>
            <p:cNvPr id="6" name="Picture 2" descr="http://www.siliconrepublic.com/fs/img/news/201009/smart-phone-use.jpg"/>
            <p:cNvPicPr>
              <a:picLocks noChangeAspect="1" noChangeArrowheads="1"/>
            </p:cNvPicPr>
            <p:nvPr/>
          </p:nvPicPr>
          <p:blipFill>
            <a:blip r:embed="rId3" cstate="print"/>
            <a:srcRect t="12788"/>
            <a:stretch>
              <a:fillRect/>
            </a:stretch>
          </p:blipFill>
          <p:spPr bwMode="auto">
            <a:xfrm>
              <a:off x="5334000" y="5181600"/>
              <a:ext cx="2006028" cy="1164368"/>
            </a:xfrm>
            <a:prstGeom prst="roundRect">
              <a:avLst/>
            </a:prstGeom>
            <a:noFill/>
          </p:spPr>
        </p:pic>
        <p:pic>
          <p:nvPicPr>
            <p:cNvPr id="7" name="Picture 2" descr="physician_texting"/>
            <p:cNvPicPr>
              <a:picLocks noChangeAspect="1" noChangeArrowheads="1"/>
            </p:cNvPicPr>
            <p:nvPr/>
          </p:nvPicPr>
          <p:blipFill>
            <a:blip r:embed="rId4" cstate="print"/>
            <a:srcRect l="38724"/>
            <a:stretch>
              <a:fillRect/>
            </a:stretch>
          </p:blipFill>
          <p:spPr bwMode="auto">
            <a:xfrm>
              <a:off x="6705600" y="3733800"/>
              <a:ext cx="1447800" cy="1572255"/>
            </a:xfrm>
            <a:prstGeom prst="round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Why is Text Messaging Important?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1722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Mobile usage on rise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More than 292 million Americans have mobile devices, 93% of the American population </a:t>
            </a:r>
            <a:r>
              <a:rPr lang="en-US" baseline="30000" dirty="0" smtClean="0">
                <a:solidFill>
                  <a:schemeClr val="bg2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Minorities lead mobile access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Whites: 80%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Hispanics: 87%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African Americans: 87% 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</a:p>
          <a:p>
            <a:pPr lvl="1"/>
            <a:endParaRPr lang="en-US" baseline="30000" dirty="0" smtClean="0"/>
          </a:p>
          <a:p>
            <a:pPr marL="236538" indent="-236538">
              <a:buFont typeface="+mj-lt"/>
              <a:buAutoNum type="arabicPeriod"/>
            </a:pPr>
            <a:r>
              <a:rPr lang="en-US" sz="1200" dirty="0" smtClean="0"/>
              <a:t>CTIA Wireless Association. Wireless Quick Facts. </a:t>
            </a:r>
            <a:r>
              <a:rPr lang="en-US" sz="1200" i="1" dirty="0" smtClean="0"/>
              <a:t>CTIA. </a:t>
            </a:r>
            <a:r>
              <a:rPr lang="en-US" sz="1200" dirty="0" smtClean="0"/>
              <a:t>[Online]  October 2010. [Cited: January 2011.] 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http://www.ctia.org/media/industry_info/index.cfm/AID/10323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1200" dirty="0" smtClean="0"/>
              <a:t>Pew Internet &amp; American Life Project. </a:t>
            </a:r>
            <a:r>
              <a:rPr lang="en-US" sz="1200" i="1" dirty="0" smtClean="0"/>
              <a:t>Mobile Access 2010 </a:t>
            </a:r>
            <a:r>
              <a:rPr lang="en-US" sz="1200" dirty="0" smtClean="0"/>
              <a:t>[Online]  July 7, 2010: [Cited: January 2011] </a:t>
            </a:r>
            <a:r>
              <a:rPr lang="en-US" sz="1200" dirty="0" smtClean="0">
                <a:hlinkClick r:id="rId4"/>
              </a:rPr>
              <a:t>http://pewinternet.org/Reports/2010/Mobile-Access-2010/Summary-of-Findings.aspx</a:t>
            </a:r>
            <a:r>
              <a:rPr lang="en-US" sz="1200" dirty="0" smtClean="0"/>
              <a:t> </a:t>
            </a:r>
          </a:p>
          <a:p>
            <a:pPr lvl="1"/>
            <a:endParaRPr lang="en-US" baseline="30000" dirty="0" smtClean="0">
              <a:solidFill>
                <a:schemeClr val="bg2"/>
              </a:solidFill>
            </a:endParaRPr>
          </a:p>
        </p:txBody>
      </p:sp>
      <p:pic>
        <p:nvPicPr>
          <p:cNvPr id="7" name="Picture 2" descr="mobile phones"/>
          <p:cNvPicPr>
            <a:picLocks noChangeAspect="1" noChangeArrowheads="1"/>
          </p:cNvPicPr>
          <p:nvPr/>
        </p:nvPicPr>
        <p:blipFill>
          <a:blip r:embed="rId5" cstate="print"/>
          <a:srcRect l="74640"/>
          <a:stretch>
            <a:fillRect/>
          </a:stretch>
        </p:blipFill>
        <p:spPr bwMode="auto">
          <a:xfrm>
            <a:off x="6829879" y="1828800"/>
            <a:ext cx="1780721" cy="34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m.cdc.gov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 descr="left: CDC website&#10;top right: CDC website on mobile phone&#10;bottom right: CDC app"/>
          <p:cNvGrpSpPr/>
          <p:nvPr/>
        </p:nvGrpSpPr>
        <p:grpSpPr>
          <a:xfrm>
            <a:off x="609600" y="1066800"/>
            <a:ext cx="8197850" cy="8991600"/>
            <a:chOff x="762000" y="838200"/>
            <a:chExt cx="8197850" cy="8878888"/>
          </a:xfrm>
        </p:grpSpPr>
        <p:sp>
          <p:nvSpPr>
            <p:cNvPr id="40965" name="Rectangle 8"/>
            <p:cNvSpPr>
              <a:spLocks noChangeArrowheads="1"/>
            </p:cNvSpPr>
            <p:nvPr/>
          </p:nvSpPr>
          <p:spPr bwMode="auto">
            <a:xfrm>
              <a:off x="6553200" y="838200"/>
              <a:ext cx="8397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vs.</a:t>
              </a:r>
            </a:p>
          </p:txBody>
        </p:sp>
        <p:pic>
          <p:nvPicPr>
            <p:cNvPr id="2" name="Picture 3" descr="C:\Users\hendricj\Desktop\Picture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676400"/>
              <a:ext cx="8197850" cy="80406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39763" y="2874963"/>
            <a:ext cx="41497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</a:rPr>
              <a:t>Social Media Use for Emergency Communication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43400"/>
          </a:xfrm>
        </p:spPr>
        <p:txBody>
          <a:bodyPr/>
          <a:lstStyle/>
          <a:p>
            <a:pPr lvl="0" eaLnBrk="0" hangingPunct="0">
              <a:lnSpc>
                <a:spcPct val="90000"/>
              </a:lnSpc>
              <a:buNone/>
              <a:defRPr/>
            </a:pPr>
            <a:r>
              <a:rPr lang="en-US" sz="2800" kern="0" dirty="0" smtClean="0">
                <a:latin typeface="Calibri" pitchFamily="34" charset="0"/>
              </a:rPr>
              <a:t>Consider the following:</a:t>
            </a:r>
          </a:p>
          <a:p>
            <a:pPr lvl="0" eaLnBrk="0" hangingPunct="0">
              <a:lnSpc>
                <a:spcPct val="90000"/>
              </a:lnSpc>
              <a:buNone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lvl="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Calibri" pitchFamily="34" charset="0"/>
              </a:rPr>
              <a:t>Social media is a component of an integrated risk communication plan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alibri" pitchFamily="34" charset="0"/>
              </a:rPr>
              <a:t>Used  to support the existing message 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alibri" pitchFamily="34" charset="0"/>
              </a:rPr>
              <a:t>Message driven, not channel driven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alibri" pitchFamily="34" charset="0"/>
              </a:rPr>
              <a:t>Establish clear objectives and goals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alibri" pitchFamily="34" charset="0"/>
              </a:rPr>
              <a:t>Work collaboratively with partners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Calibri" pitchFamily="34" charset="0"/>
              </a:rPr>
              <a:t>Identify resource needs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Resources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6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400" b="1" dirty="0" smtClean="0">
                <a:solidFill>
                  <a:schemeClr val="bg2"/>
                </a:solidFill>
              </a:rPr>
              <a:t>Health Communicator’s Social Media Toolkit</a:t>
            </a:r>
          </a:p>
        </p:txBody>
      </p:sp>
      <p:sp>
        <p:nvSpPr>
          <p:cNvPr id="194577" name="Rectangle 1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1143000"/>
            <a:ext cx="487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bg2"/>
                </a:solidFill>
              </a:rPr>
              <a:t>Available on CDC website: </a:t>
            </a:r>
            <a:r>
              <a:rPr lang="en-US" sz="3000" dirty="0" smtClean="0">
                <a:solidFill>
                  <a:schemeClr val="bg2"/>
                </a:solidFill>
                <a:hlinkClick r:id="rId3"/>
              </a:rPr>
              <a:t>http://www.cdc.gov/healthcommunication/ToolsTemplates/SocialMediaToolkit_BM.pdf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3000" dirty="0" smtClean="0">
                <a:solidFill>
                  <a:schemeClr val="bg2"/>
                </a:solidFill>
              </a:rPr>
              <a:t>Provides guidance and lessons learned.</a:t>
            </a:r>
          </a:p>
          <a:p>
            <a:r>
              <a:rPr lang="en-US" sz="3000" dirty="0" smtClean="0">
                <a:solidFill>
                  <a:schemeClr val="bg2"/>
                </a:solidFill>
              </a:rPr>
              <a:t>Contents include information on developing communication objectives, overview of social media tools, resource section, and campaign examples.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pPr lvl="0"/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Social Media Toolkit Cov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19200"/>
            <a:ext cx="3650673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427037"/>
            <a:ext cx="8229600" cy="639763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bg2"/>
                </a:solidFill>
              </a:rPr>
              <a:t>More Information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15240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</a:rPr>
              <a:t>Social Media Guidance: </a:t>
            </a:r>
            <a:r>
              <a:rPr lang="en-US" sz="3000" dirty="0" smtClean="0">
                <a:solidFill>
                  <a:schemeClr val="bg2"/>
                </a:solidFill>
                <a:latin typeface="Calibri" pitchFamily="34" charset="0"/>
                <a:hlinkClick r:id="rId3"/>
              </a:rPr>
              <a:t>http://www.cdc.gov/SocialMedia/Tools/guidelines/</a:t>
            </a:r>
            <a:r>
              <a:rPr lang="en-US" sz="30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</a:rPr>
              <a:t>Social Media at CDC: </a:t>
            </a: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  <a:hlinkClick r:id="rId4"/>
              </a:rPr>
              <a:t>http://www.cdc.gov/SocialMedia/</a:t>
            </a:r>
            <a:endParaRPr lang="en-US" sz="4400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</a:rPr>
              <a:t>Metrics Dashboard: </a:t>
            </a: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  <a:hlinkClick r:id="rId5"/>
              </a:rPr>
              <a:t>http://www.cdc.gov/metrics</a:t>
            </a:r>
            <a:r>
              <a:rPr lang="en-US" sz="4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endParaRPr lang="en-US" sz="4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4" descr="Connect with CDC:&#10;Twitter&#10;Facebook&#10;MySpace&#10;DailyStrength&#10;CDC's YouTube Channel&#10;CDC's Flickr site&#10;CDC on iTu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2747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397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Thank You!</a:t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4267200" cy="4800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Diane </a:t>
            </a:r>
            <a:r>
              <a:rPr lang="en-US" sz="2400" b="1" dirty="0" err="1" smtClean="0">
                <a:latin typeface="Calibri" pitchFamily="34" charset="0"/>
              </a:rPr>
              <a:t>Brodalski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Social Media Specialist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hlinkClick r:id="rId4"/>
              </a:rPr>
              <a:t>Dbrodalski@cdc.gov</a:t>
            </a: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@</a:t>
            </a:r>
            <a:r>
              <a:rPr lang="en-US" sz="2400" b="1" dirty="0" err="1" smtClean="0">
                <a:latin typeface="Calibri" pitchFamily="34" charset="0"/>
              </a:rPr>
              <a:t>djdowski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Connect with CDC!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@</a:t>
            </a:r>
            <a:r>
              <a:rPr lang="en-US" sz="2400" b="1" dirty="0" err="1" smtClean="0">
                <a:latin typeface="Calibri" pitchFamily="34" charset="0"/>
              </a:rPr>
              <a:t>CDCgov</a:t>
            </a:r>
            <a:r>
              <a:rPr lang="en-US" sz="2400" b="1" dirty="0" smtClean="0">
                <a:latin typeface="Calibri" pitchFamily="34" charset="0"/>
              </a:rPr>
              <a:t>, @</a:t>
            </a:r>
            <a:r>
              <a:rPr lang="en-US" sz="2400" b="1" dirty="0" err="1" smtClean="0">
                <a:latin typeface="Calibri" pitchFamily="34" charset="0"/>
              </a:rPr>
              <a:t>CDC_eHealth</a:t>
            </a:r>
            <a:r>
              <a:rPr lang="en-US" sz="2400" b="1" dirty="0" smtClean="0">
                <a:latin typeface="Calibri" pitchFamily="34" charset="0"/>
              </a:rPr>
              <a:t>, 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@</a:t>
            </a:r>
            <a:r>
              <a:rPr lang="en-US" sz="2400" b="1" dirty="0" err="1" smtClean="0">
                <a:latin typeface="Calibri" pitchFamily="34" charset="0"/>
              </a:rPr>
              <a:t>CDCemergency</a:t>
            </a:r>
            <a:r>
              <a:rPr lang="en-US" sz="2400" b="1" dirty="0" smtClean="0">
                <a:latin typeface="Calibri" pitchFamily="34" charset="0"/>
              </a:rPr>
              <a:t>, @</a:t>
            </a:r>
            <a:r>
              <a:rPr lang="en-US" sz="2400" b="1" dirty="0" err="1" smtClean="0">
                <a:latin typeface="Calibri" pitchFamily="34" charset="0"/>
              </a:rPr>
              <a:t>CDCFlu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hlinkClick r:id="rId5"/>
              </a:rPr>
              <a:t>http://www.facebook.com/CDC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hlinkClick r:id="rId5"/>
              </a:rPr>
              <a:t>http://</a:t>
            </a:r>
            <a:r>
              <a:rPr lang="en-US" sz="2400" b="1" dirty="0" smtClean="0">
                <a:latin typeface="Calibri" pitchFamily="34" charset="0"/>
                <a:hlinkClick r:id="rId6"/>
              </a:rPr>
              <a:t>www.youtube.com/CDCstreaminghealth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Social Media Goals</a:t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40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 Complement traditional communication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Share content in new spaces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Reach new audiences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Encourage engagement and interaction with the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CDC Social Media Strategy</a:t>
            </a:r>
          </a:p>
        </p:txBody>
      </p:sp>
      <p:pic>
        <p:nvPicPr>
          <p:cNvPr id="5" name="Picture 8" descr="CDC's social media strategy:&#10;social networks&#10;buttons/badges&#10;blogs&#10;eCards&#10;Widgets&#10;RSS feeds&#10;Mobile texts/apps&#10;Email updates&#10;Social bookmarking sites&#10;Microblogs&#10;Virtual networks&#10;Podcasts&#10;Wikis&#10;Other web sites&#10;eGames&#10;User-sharing sites&#10;User-generated content&#10;Viral vide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5521325" cy="512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1337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Social Media Tools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Social Media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64008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What’s covered: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Overview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CDC’s Top Lessons Learned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Social media tools 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Overview of a variety of tools</a:t>
            </a:r>
          </a:p>
          <a:p>
            <a:pPr marL="1314450" lvl="2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Buttons, widgets, mobile,  technologies, social networks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Social Media Campaign Example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2009 – 2010 H1N1 and Seasonal Flu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7" name="Group 6" descr="Social Media tookit found at http://www.cdc.gov"/>
          <p:cNvGrpSpPr/>
          <p:nvPr/>
        </p:nvGrpSpPr>
        <p:grpSpPr>
          <a:xfrm>
            <a:off x="5715000" y="1219200"/>
            <a:ext cx="2895600" cy="3507154"/>
            <a:chOff x="5715000" y="1219200"/>
            <a:chExt cx="2895600" cy="3507154"/>
          </a:xfrm>
        </p:grpSpPr>
        <p:pic>
          <p:nvPicPr>
            <p:cNvPr id="5" name="Picture 4" descr="10_215469A_brodalski_Social_Media_Toolkit_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1219200"/>
              <a:ext cx="2528454" cy="32721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ounded Rectangle 5"/>
            <p:cNvSpPr/>
            <p:nvPr/>
          </p:nvSpPr>
          <p:spPr>
            <a:xfrm>
              <a:off x="6477000" y="4343400"/>
              <a:ext cx="2133600" cy="3829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 b="1" dirty="0" smtClean="0"/>
                <a:t>Found at cdc.gov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Social Media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172200" cy="4114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2"/>
                </a:solidFill>
              </a:rPr>
              <a:t>What’s covered: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Resources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List of selected resources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Worksheets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Communications Strategy 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Evaluation</a:t>
            </a:r>
          </a:p>
          <a:p>
            <a:pPr marL="914400" lvl="1" indent="-51435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514350" indent="-514350" fontAlgn="auto">
              <a:spcAft>
                <a:spcPts val="0"/>
              </a:spcAft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7" name="Group 6" descr="Social Media tookit found at http://www.cdc.gov"/>
          <p:cNvGrpSpPr/>
          <p:nvPr/>
        </p:nvGrpSpPr>
        <p:grpSpPr>
          <a:xfrm>
            <a:off x="5715000" y="1219200"/>
            <a:ext cx="2971800" cy="3507154"/>
            <a:chOff x="5715000" y="1219200"/>
            <a:chExt cx="2971800" cy="3507154"/>
          </a:xfrm>
        </p:grpSpPr>
        <p:pic>
          <p:nvPicPr>
            <p:cNvPr id="5" name="Picture 4" descr="10_215469A_brodalski_Social_Media_Toolkit_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1219200"/>
              <a:ext cx="2528454" cy="32721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ounded Rectangle 5"/>
            <p:cNvSpPr/>
            <p:nvPr/>
          </p:nvSpPr>
          <p:spPr>
            <a:xfrm>
              <a:off x="6553200" y="4343400"/>
              <a:ext cx="2133600" cy="3829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 b="1" dirty="0" smtClean="0"/>
                <a:t>Found at cdc.gov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/>
                </a:solidFill>
              </a:rPr>
              <a:t>Another way to think about it…</a:t>
            </a:r>
          </a:p>
        </p:txBody>
      </p:sp>
      <p:sp>
        <p:nvSpPr>
          <p:cNvPr id="3086" name="AutoShape 14" descr="data:image/jpg;base64,/9j/4AAQSkZJRgABAQAAAQABAAD/2wCEAAkGBhISDBAUEBITEhQSGBAWGBYXGRYVFg8SFxEhGBgQFBcXJyYgFxovJRoWKzsgIzM1LSw4FR8xODAqNTIsMCoBCQoKDgwOGg8PGjUkHiE1MDUsLTE1NTA0NTUsNTUvMjUtMjUqLywwNTQ1NCwqNSopMCk1NSkpKS0zKSksNSwsLP/AABEIAGoAlgMBIgACEQEDEQH/xAAcAAEAAQUBAQAAAAAAAAAAAAAABgEDBAUHAgj/xABMEAABAwIDAwUHDgwHAAAAAAABAAIDBBEFBhIHITETIkFRkSZhcXKBobMUJTJDUoSSk7K00dLh4ggVFyNCRFNUYnOxwTM0NmSDovH/xAAaAQEAAgMBAAAAAAAAAAAAAAAAAwQBAgYF/8QALxEAAgIBAgMECQUAAAAAAAAAAAECAxEEIQUSMTJBUXEUFSIkUqHB0fATI2Fzsf/aAAwDAQACEQMRAD8A7iiIgCIiAIiIAiIgCIiAIiIAiIgCIiAIiIAiIgCIiAIiIAiIgCIiAItDjucqelfodqe/payxLerUTYDwcVpH7U4+inefC5o+lRSthF4bLtXD9TbHmhDZk5RQF21QdFMfLJ91eDtTd+7D4w/VWvpFfiT+qNX8HzX3Ogoue/lTd+7N+MP1V7btQd+7t+MP1U9Ir8R6o1fwfNfcn6KERbR3H9Xb8b9xZkOd3O/V+yVv9wFn9et95FLh2pj1j819yVotBHm5gc0TxSQhxADzpdHc8A5zCdPlW+BUkZKXQq2VTr7SKoiLYiCgOedqRw2sbE6lMrXMa8PEmm41EOGnSd4t19IU+XLdvWC66GGoaN8D9Lv5cm75QZ2oCbZnzUyjwx9Xp5RoEZa2+nlC9wDQDY2434dCxch5xOJUr5jByDWvLANevXZoJd7FtuNvIVxzNOb+WyzhcGq7g6QSddqcaGX8Ie0+RdNwrE4MFy9SmpuCWt5jRd8sz+e5rQeq53ncLICeIuX4Lt6pZahrJ4ZKdriAJC5r2tJPGQAAtHfF7KUZ6z1HhkMMj4nSiV5YA0tFrN1X3oCULHxCqEcEjz+g1zuwXUXxzaPHTYTS1roXvbU8lZgLQ5muIv3k7jbTbyq5W5gFVl51S1pYJoiQ0kEtu7TYkLEnhNklUeecY+LRBsDwx1dWua+Qtc8SSF1tVzcbrXHWpP8Akr/3J+L+8oHHK5pu1xaesEg26rhdNyJO52FSFznOOqbeSSfYjpK8+lQk8SW51/E56iiKsqniOyxhEXzPkr1HTtk5blLvDLaNNrtJve56lF1ssGpJayeOEzO5wJu8ueAWsJvYnvedZU+VnNxJtJyjS52nn6TYXYXexv3lFKPNvFbF2q39HNd08ySb6Y2NZhtHytRFHfTyj2Nva+nUbXt0rY5ny96jmYzlOU1t1X06bc4i1rnqWWzAzSYxSROeHnXA64BbxktaxJ6vOpTmvKclZWRlrhHG2OxeRq52snS1otdSRqbi9typdr4wvg+b9tpv87zm8c1ln01eQq5ky6+jmDHuD2uGprgLXANiCDwI3doW6wbZ5NLE2SSRsIcAWt0l7rHgXbxp8H9FEqpN4S3LVup06rVkpbPp+dSlPiQcwsfva4WI6wVLcj1xfRaXG5hc6O/WGnmnst2KBY1gs1HI1shDmuvpe29nW4ix4Hhu7/SpRs1nu2pH8bT2s+xT0OUbOVnj8QrhLSuyDysp/QmyIi9A5gLV5nwYVdBUQO9tY5oPU4jmu8hsfItohQHyhk3BXVOMUtO8H/F546mxnVIP+pHlU/8Awh5iJqBl9wjqHW7+pgv5lpdmD75wf334h/Vy2n4R3+aoP5VR8tqA97asHhhoMMMUbWHnM3ADm8k023cf/VXarOXZcwRzjcuERJ6z6lG9ZG3x3rdhfhf6FqwdqX+mcC8WH5oEBk5/d3G4P70+avUjwp3cVT/ym+mUY2hO7jMG96fNXqT4M2+SIO9CD2SkrWfZZY0210PNf6QrlF0/Z6fWiTx5/khco1rqezk+s8vjz/ICoaftnWcZfu680RTZ4/10p/BJ6Fy3+IO7qof+P0DlGtnDvXWm8WX0DlIcQPdZCPE+buW1fYXmQ6t+9T/rf1PeZ3d0dH719K5NoNU5uJ0WlzhYMIsTYHlrX8Kt5pd3S0fvX0zlb2kn10ovFj9OtpdJeZXo7dGfgf1M3agBylED0mUeQuYtln3BqmoZA2mFw0yFw1Bm+w0neRf9Jaram60tB40vymLJ2m4zPTtpjBI6PUZtWndqsG2v51vLHt5/ggo52tMq8Z9vGehXaK0jC6fX7MSRAnjzuRdq3rF2Uvv6q8MX9CtRmzDKyOhikqKszMe6OzCCNLnRuId2XHlW12SN5lUf4ox2N+1ap5uTwTWRUOGySknv3ea8ToaIiuHNBCiIDj+R9mlZS5hdVS8lyRNUea5xd+cvp3FoHT1qU7Udn/4zpWaHBk0JcWE72kOHOjdbfY2G8cLKbogOBUmyHFaqWFmIT/mIBpb+cdIWx7rsiBFm7gBc8LDcbWU82p5DkrcMp4qTSHUzmlrSbNLBGWaAejdbsXQUQHAajY5ictBEJpw98RayKJz3mOnhsdQabHnX0bgLWHE7rdMwvL0kGWW0stjJHA9p0kkF28ixIHWFMl5ey4IPSsNZNoycWmu4+bw9TfKWeoKXD3wyMlc5zpTdoaW2c0AcSCrGa9n00dQ91O3WxxJtwLSegX3WUcflmrHtD/Mf7rz1Gdb2R2cr9LrK0pSWOuM4ZeyvjIpa2CZwLhHcOA4lpYWm1+nf5lOaradSCqjkipySbNklLWCTkwDaNm/fvtxNvCueOwKpHtEnwSvBweo/YS/Ad9CxGU4rCM3U6W+fPOSzjHUk2N5uimxinqmNkEcXIXBDdR0SFxsAbdPWt/PtLo5KqN0lMXsYLte5jDJFJq4t3nm8OBBBHT0c5/FNR+wl+A76FUYRUfsJfgO+hZU5o1lpdLJRTl0WFuSDPWbW1s8Zia5scTXAarBzi4gudYcOA7Fv6DaRSy0zGYhAZHMtztLZGvcBbXZ3sXebefAoEMDqT7RL8Eq43LdWeED/ADBFKzLeOonTpHXGtySUem+5vc7Z39WljI2FkMZJAdbU91ranAbhYX3d8+SYbJqcihkef05HEd8ABv8AYqBYZkWrlkDSzkx0k2Nh3gF2jBcLbT00cTODAB9qmpjJy55Hl8RuohQtPQ8+W5nIiK2c+EREAREQBERAEREBQheTC3qHYvaIC0aZnuR2Kho2e4b2BXkQFj1FH7hvYqiij9w3sV5EBaFKz3LewL0IG+5HYvaICgaBwCqiIAiIgCIiAIiIAiIgCIiAIiIAiIgCIiAIiIAiIgCIi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79425"/>
            <a:ext cx="1428750" cy="100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8" name="AutoShape 16" descr="data:image/jpg;base64,/9j/4AAQSkZJRgABAQAAAQABAAD/2wCEAAkGBhISDBAUEBITEhQSGBAWGBYXGRYVFg8SFxEhGBgQFBcXJyYgFxovJRoWKzsgIzM1LSw4FR8xODAqNTIsMCoBCQoKDgwOGg8PGjUkHiE1MDUsLTE1NTA0NTUsNTUvMjUtMjUqLywwNTQ1NCwqNSopMCk1NSkpKS0zKSksNSwsLP/AABEIAGoAlgMBIgACEQEDEQH/xAAcAAEAAQUBAQAAAAAAAAAAAAAABgEDBAUHAgj/xABMEAABAwIDAwUHDgwHAAAAAAABAAIDBBEFBhIHITETIkFRkSZhcXKBobMUJTJDUoSSk7K00dLh4ggVFyNCRFNUYnOxwTM0NmSDovH/xAAaAQEAAgMBAAAAAAAAAAAAAAAAAwQBAgYF/8QALxEAAgIBAgMECQUAAAAAAAAAAAECAxEEIQUSMTJBUXEUFSIkUqHB0fATI2Fzsf/aAAwDAQACEQMRAD8A7iiIgCIiAIiIAiIgCIiAIiIAiIgCIiAIiIAiIgCIiAIiIAiIgCIiAItDjucqelfodqe/payxLerUTYDwcVpH7U4+inefC5o+lRSthF4bLtXD9TbHmhDZk5RQF21QdFMfLJ91eDtTd+7D4w/VWvpFfiT+qNX8HzX3Ogoue/lTd+7N+MP1V7btQd+7t+MP1U9Ir8R6o1fwfNfcn6KERbR3H9Xb8b9xZkOd3O/V+yVv9wFn9et95FLh2pj1j819yVotBHm5gc0TxSQhxADzpdHc8A5zCdPlW+BUkZKXQq2VTr7SKoiLYiCgOedqRw2sbE6lMrXMa8PEmm41EOGnSd4t19IU+XLdvWC66GGoaN8D9Lv5cm75QZ2oCbZnzUyjwx9Xp5RoEZa2+nlC9wDQDY2434dCxch5xOJUr5jByDWvLANevXZoJd7FtuNvIVxzNOb+WyzhcGq7g6QSddqcaGX8Ie0+RdNwrE4MFy9SmpuCWt5jRd8sz+e5rQeq53ncLICeIuX4Lt6pZahrJ4ZKdriAJC5r2tJPGQAAtHfF7KUZ6z1HhkMMj4nSiV5YA0tFrN1X3oCULHxCqEcEjz+g1zuwXUXxzaPHTYTS1roXvbU8lZgLQ5muIv3k7jbTbyq5W5gFVl51S1pYJoiQ0kEtu7TYkLEnhNklUeecY+LRBsDwx1dWua+Qtc8SSF1tVzcbrXHWpP8Akr/3J+L+8oHHK5pu1xaesEg26rhdNyJO52FSFznOOqbeSSfYjpK8+lQk8SW51/E56iiKsqniOyxhEXzPkr1HTtk5blLvDLaNNrtJve56lF1ssGpJayeOEzO5wJu8ueAWsJvYnvedZU+VnNxJtJyjS52nn6TYXYXexv3lFKPNvFbF2q39HNd08ySb6Y2NZhtHytRFHfTyj2Nva+nUbXt0rY5ny96jmYzlOU1t1X06bc4i1rnqWWzAzSYxSROeHnXA64BbxktaxJ6vOpTmvKclZWRlrhHG2OxeRq52snS1otdSRqbi9typdr4wvg+b9tpv87zm8c1ln01eQq5ky6+jmDHuD2uGprgLXANiCDwI3doW6wbZ5NLE2SSRsIcAWt0l7rHgXbxp8H9FEqpN4S3LVup06rVkpbPp+dSlPiQcwsfva4WI6wVLcj1xfRaXG5hc6O/WGnmnst2KBY1gs1HI1shDmuvpe29nW4ix4Hhu7/SpRs1nu2pH8bT2s+xT0OUbOVnj8QrhLSuyDysp/QmyIi9A5gLV5nwYVdBUQO9tY5oPU4jmu8hsfItohQHyhk3BXVOMUtO8H/F546mxnVIP+pHlU/8Awh5iJqBl9wjqHW7+pgv5lpdmD75wf334h/Vy2n4R3+aoP5VR8tqA97asHhhoMMMUbWHnM3ADm8k023cf/VXarOXZcwRzjcuERJ6z6lG9ZG3x3rdhfhf6FqwdqX+mcC8WH5oEBk5/d3G4P70+avUjwp3cVT/ym+mUY2hO7jMG96fNXqT4M2+SIO9CD2SkrWfZZY0210PNf6QrlF0/Z6fWiTx5/khco1rqezk+s8vjz/ICoaftnWcZfu680RTZ4/10p/BJ6Fy3+IO7qof+P0DlGtnDvXWm8WX0DlIcQPdZCPE+buW1fYXmQ6t+9T/rf1PeZ3d0dH719K5NoNU5uJ0WlzhYMIsTYHlrX8Kt5pd3S0fvX0zlb2kn10ovFj9OtpdJeZXo7dGfgf1M3agBylED0mUeQuYtln3BqmoZA2mFw0yFw1Bm+w0neRf9Jaram60tB40vymLJ2m4zPTtpjBI6PUZtWndqsG2v51vLHt5/ggo52tMq8Z9vGehXaK0jC6fX7MSRAnjzuRdq3rF2Uvv6q8MX9CtRmzDKyOhikqKszMe6OzCCNLnRuId2XHlW12SN5lUf4ox2N+1ap5uTwTWRUOGySknv3ea8ToaIiuHNBCiIDj+R9mlZS5hdVS8lyRNUea5xd+cvp3FoHT1qU7Udn/4zpWaHBk0JcWE72kOHOjdbfY2G8cLKbogOBUmyHFaqWFmIT/mIBpb+cdIWx7rsiBFm7gBc8LDcbWU82p5DkrcMp4qTSHUzmlrSbNLBGWaAejdbsXQUQHAajY5ictBEJpw98RayKJz3mOnhsdQabHnX0bgLWHE7rdMwvL0kGWW0stjJHA9p0kkF28ixIHWFMl5ey4IPSsNZNoycWmu4+bw9TfKWeoKXD3wyMlc5zpTdoaW2c0AcSCrGa9n00dQ91O3WxxJtwLSegX3WUcflmrHtD/Mf7rz1Gdb2R2cr9LrK0pSWOuM4ZeyvjIpa2CZwLhHcOA4lpYWm1+nf5lOaradSCqjkipySbNklLWCTkwDaNm/fvtxNvCueOwKpHtEnwSvBweo/YS/Ad9CxGU4rCM3U6W+fPOSzjHUk2N5uimxinqmNkEcXIXBDdR0SFxsAbdPWt/PtLo5KqN0lMXsYLte5jDJFJq4t3nm8OBBBHT0c5/FNR+wl+A76FUYRUfsJfgO+hZU5o1lpdLJRTl0WFuSDPWbW1s8Zia5scTXAarBzi4gudYcOA7Fv6DaRSy0zGYhAZHMtztLZGvcBbXZ3sXebefAoEMDqT7RL8Eq43LdWeED/ADBFKzLeOonTpHXGtySUem+5vc7Z39WljI2FkMZJAdbU91ranAbhYX3d8+SYbJqcihkef05HEd8ABv8AYqBYZkWrlkDSzkx0k2Nh3gF2jBcLbT00cTODAB9qmpjJy55Hl8RuohQtPQ8+W5nIiK2c+EREAREQBERAEREBQheTC3qHYvaIC0aZnuR2Kho2e4b2BXkQFj1FH7hvYqiij9w3sV5EBaFKz3LewL0IG+5HYvaICgaBwCqiIAiIgCIiAIiIAiIgCIiAIiIAiIgCIiAIiIAiIgCIi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79425"/>
            <a:ext cx="1428750" cy="100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4" name="AutoShape 22" descr="data:image/jpg;base64,/9j/4AAQSkZJRgABAQAAAQABAAD/2wCEAAkGBhEREBUUExQVFBUVGBcTGBYWFRsdIBcWHBchGx8VHhgXJzIeGCUnJRccHzshLyc1ODgvIR4zNTEqNjIsLikBCQoKDQwMFA4NFCkYFBg2KSkpKSkpKSkpKSkpKSkpKSkpKSkpKSkpKSkpKSkpKSkpKSkpKSkpKSkpKSkpKSkpKf/AABEIAC4AjwMBIgACEQEDEQH/xAAbAAABBQEBAAAAAAAAAAAAAAAAAwQFBgcBAv/EAD4QAAIBAwIEAgYGBwkBAAAAAAECAwAEERIhBQYTMQdRFCIyQWFxNEJSgZGzFSMlMzVT0RY2Q0ZUobTB8Aj/xAAWAQEBAQAAAAAAAAAAAAAAAAAAAQL/xAAWEQEBAQAAAAAAAAAAAAAAAAAAARH/2gAMAwEAAhEDEQA/AMOooqwcucs9ca5MiMeW2T86CBRCSANydgPjVn41y1BaWgLuWuHK4AOyju23c47Z+PapOXkyAkNFI0bKQd/WH4H+tLTcq2jetNNM7HYuWHf4Lg/hmgz4UpUnzDwEWrLpkWRXyRthgM9yp9x8/gas6ckWR4Gb70wek5P6nUmM9TT0tPt6setn/bG9Eqi0Vr9r4CQykKnFYWYjIVYlJ7Z7CXJrzfeA8MWoNxSEMoJKNEoPbOMGXIzQZFRRRRBRRXaDlFFdoOUUV2g5RRRQJqMmtU41EIcRqMKnqgfAbVlVaneS+k2kVwu+pQG+EgGGH4gn5EUaRBuyPfTOxvutcKCfVB2/rTLiErH1V+8/9Unw6NlcYBoGHMErNdTFu4kdfkFbAX7gAK0qPk6yPKhveiPSd/1ups/S+n2zp9nbtVP5y4egCTH1ZZDhk+0AP3nwPYHzznzzpUX9x2+//nUFK8Eh+3Lb5TfkPSPjMP23d/OL8hKW8Ev45bfKb8h6R8Zf43d/OL8hKIsPi/ydZWVnZSW0IjeXOshnOr9WD9YkDc11uTrL+ynpvRHpOP3up8/S+n7OdPs7dqt/P/LU3GeE2MllpkKhX0l1XKtHpYZbbKkYIJ8/eMUnzFwVrPlGS2dkaSEIJNByFdrpXKZ8xrAoIXlzkjhLcAhvruNlKa5JXjZtUgWZkEQGcDV6q7AfMdw7t+VuC8Z4bPJY25tpoAwGdjqC6lDYYq6t2z37/f4/yP8A+/11H/z99D4h81/Lagq3hfyJbXME9/eh2trfIEaZzK4XUR6u+ACowCMk9xg5svBeAcK43FPDDYvw+4jXVG+Www7An3HfAIxnB2NOfAvjevhtxZwyJHdqzyxaxkEMi4bH1gGXB8gRStxxPnBA5aKHSgZi2ISCFGdgG1Ht2xRUB4X8gWsllc3t1A908LSRrbITu0ahiMKcsxLYA+HY5qoc78Z4dcCP0SxNnIpcTAsSD20gDOx9rPqg9u9Tvh9Hx9Fe94enUjlkYSISml3GCWMbkH62NSnOxFWbx1tY2sLSeeOOK/cqHVSCdPTJdSR7YVtIB3xnY70RiNFFFEJVZOUOaFti0UwLW8vtBe6N26ij3+RHvGPIVXunR06Lq+T8b4ZF7LSTZ+xHgD5mTB/AGlLfj3DMdQO6Ef4bRHUfgCmUP3sKz/p1zTRTzi/FWuZjI22ThR9lfcK9jjFx0ej1pej/ACuo2jvq9jOnvv2770wC17olLWl7JC4eJ3jcZwyMVIyMHDLuNjii6u5JXLyO0jt3Z2LE4GN2bc7ACkaKIkuHcy3luhSC5nhRtyscrqCfPCnGfjSP6YuOm0XWl6bEs0fUbSzE5JK5wTkA5x3pnRQPP0xcdHo9aXo/yuo2jvq9jOnvv2770WXGLiAMIZpYg3tCORlDe7cKd+9M6KBSCdkYMjFWU5DKSCD5gjcVKXPOHEJU0SXly6nYq08hBHkQTvUPRQSPDOYru2BEFxNCDuRHKygnzwpxTa+4hLO5eaR5XOxaRyx+WW3pvRQFFFF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04788"/>
            <a:ext cx="1362075" cy="43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0" name="AutoShape 28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503238"/>
            <a:ext cx="1057275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4" name="AutoShape 32" descr="data:image/jpg;base64,/9j/4AAQSkZJRgABAQAAAQABAAD/2wCEAAkGBhQPEBIUEhMSFREUFhYaGBQYFBYYHhAbGhUhHh0UHhwXGyYgIxkjJR4dJDEiJDMqODguHiAxNTk2NiYrNzUBCQoKDgwOGQ8PGi8kHyQ1Mi41MzUwNC0tNS40KTAxMjUyNTApMywpNSwsMjUsNSwyNTUsLjAsLyo1NC40LC81Lv/AABEIAGUAZQMBIgACEQEDEQH/xAAcAAEAAwEAAwEAAAAAAAAAAAAABAUGBwECCAP/xAA2EAACAQMDAwMDAQUIAwAAAAABAgMABBEFEiEGEzEHQVEiMmEUUnGBobE1QmJzgrPB0SMkM//EABoBAQACAwEAAAAAAAAAAAAAAAACBAMFBgH/xAArEQACAQMDAQcEAwAAAAAAAAAAAQIDESESMWFBBCIyUXGx8DOBoeETkdH/2gAMAwEAAhEDEQA/AOcUpSu1NCKUpQClKUApSmPf2+aAUpSgFKUoBSlKAUpSgFKUoC16W0Zb28ggZ+2sjYLccfSTgZ/vHGB+SK6JB6U2seqpA0ryQ9hpjGzAMSHC7SUx9JznjB4IrIemnTsV/frHNuMaozkAldxUgAZHIHOePiun3/pSv6yK4tbiW22g7yHaRyeANpkJ4IyDnI8cea1fa6+mpp1tY8vjLlGneN7XyQOovTCyW7se2vbSWYpJEGbEgETScZJIP0bTj2b5roZ0yIxdrtR9nGO3sXbj424xiuWeoHSN+txaSw3E9zJv2x5CKYHA3bgEAQKQpySB45zWskuNZFtxDYGfb5Esmc/O0rtz/qxWtqqU4Qf8if355LULJy7pxPrPSUtL+5hj/wDmj/SM52gqG2/wzj+FUtStUWUTy/qN3f3t3N33bicnNRa6Ommoq7uauXiYpSlTIilKUApSlAKUpQGh6G6qGmXRnMZkBjZNoYL9xU5yQfiuz9C+oa6s8yrA0XaVTkuG3biRjgD4r53q10Dqi409na2k7ZcAMdiNkAnH3g/J8VR7V2ONZNrxFijXcMPY+osV5rkvpb1zeX180VxNvjELtjtxryGUA5VQfc11nNc9Xoyoy0SNnTmpq6Pn31hQDVZcDzHET+Tsxn+QrFVuPWT+1X/yov6GsPXT9l+jD0Rqa31GKUpVgxClKUBvYegbVdNtr24uZY0k+9VQMWySFSMY+7jktkYzUrVPTyxgghvDeTCykUYHbDSuzDKquAB43ZyONtfl1Dq8L9PWESyxmVZBujDDcu0SZJXyByPPyKdVavDJoOmxJKjSqy7owwLJtjcHI8jkjz81q06ra7zzJr7f0XLQSeFtcmN6W2pnsitzKbS8VtjEIH39vegzjGGGfIzkY9+M1ovQzz6qbFyQI3fuOByET++M8fVlcZ/aFaDqvqGMaTpHYmQ3EJjbarAtG0ceMsByMNgc1p9e1iGCxl1SIbbi+t4olH7DEHJH5A/21qCq1orLve6Xrf8Az2JOEG/TJk39PrSG3e6llu5bcyukYt40Zgquy9xyRgAlTzx7fNQoeirSa8so7e8MsNyW3L9Ilt9qFiGHgE4xyB78GrDpGZks4zYakkNyC3etriRBG3PDIGU+2OR598EVpxqdvNf6UC1tJqId+9Jb8pjsSZUt75O3A9sHwDSVWpBvLe/t1VvzcKEGljyM5a9P2enXrQHUbqK5Y7A8KhRErkFUkYg/UfpJxgcipLWV5b3k8N3q00UEMYl7vcO6dCSBtUn7sggjnnGM5Feuv9J211qk0xv7eKMS/wDmjkbZJGUwGVQ3BDY4b8++KuE6psL+/um3W4mSFY7WWcDYxG8s43cfcw/JA48moSm2tWXjONnjj5uSSSxtnGSgXpe21pZ5be6vpLmJAd1yqkSgA4UMoHxjzxnxVXpvRFvFZR3mozyRRzY7UUSgu4IyD9QPkc+PGOecVt+kuoDFNKl/qdrJI6YSON17cIGcksqqgY+y+cA1n53g1jTLSAXUEF1ZgJtlfYsoVAm5T7ghQRjPuDUo1aiem7UbrPFnx58HjhFq9s/OSl1PoOKRLaXT7jvR3EoiCSYV43Ofux7DBJ44HPINTbro7TLa4W0uLy5/VHaGdEQRxs3hTkE+49/fnFIo7HRmtJBMtzfJMGkMLbkSMqVZB7E4PHvn4FabV9UnuZ+9Z6tYx2j7SRJ2Q8HHI2vHuPzyQecVKVWpdJSenOduvo/ZXIqEfLPzk5h1Z0y+m3TQOQ2AGVwMb1Phsex4II+QaVI661FZ7xmS5luVVFXvOFXcR5ChVA2ZPHHz5815rZUnJwTluVZpKTsZ6lKVkIFjoWqJbSl5LeK4UqR25M4GcfUMe/GPfzVh1Z1nJqPaVkjihhGI4Y87V4xnn3wAB4wP41nqVjdOLlrayT1u2kVY9Pa01jdRXCKrNESQpyA2VKkcfg1XUqcoqSaZFNp3RM1jU2uriWdgA0rs5A8Lk+Bmo0EBkdUX7nYKP3k4FelWNlqccdvKhgVp2ZGjuN5DW+05wB4Of+fwK8fdVoo9WXk1mp9P6ZY3As7hroyhV7lyrKEiZlyMR7SSgyM+ajv0zZWdpFcXTTzi4eQQrCVjBjRsd1t4zkjBx/iA+a8yeokUsqXE9hFJeoFxL3XVWKj6XaMDBI/f/QYjp14s0PavrVLlFkeRCsjQtEXYsygoD9GSeP8AoYoqNayvfnKz6eX4LLlT44/ZfW/ppasZJO9N+kaz/URNhd6e7BhjBIGPjz+M1Cm6d0z9BHf/APuiLuGNod0RaRucHdjCjAJOP3cVFf1PkJnHYjEUlqbaKJWIFuvz4+o8/jwPiqWTqcnTFse2MCYy9zdycqRt24/PnNeRp134m9116dQ50+iJfqB0zFp9xGsLO0U0KyqHwWTcSNpI8+P50qL1b1SdReBjGI+1CkWA27dtJO7wMZz4pVyipKCU9yvU0uTtsUdKUrKQFKUoBSlKAUpSgFKUoBSlKAUpSgFKUoBSlKAUpSgFKUoBSlKAUpSgFKUoD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" name="Picture 27" descr="Social Media Resource Chart:&#10;tools and resources (time/staff and cost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990600"/>
            <a:ext cx="632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04800" y="6286500"/>
            <a:ext cx="8839200" cy="342900"/>
          </a:xfrm>
        </p:spPr>
        <p:txBody>
          <a:bodyPr/>
          <a:lstStyle/>
          <a:p>
            <a:r>
              <a:rPr lang="en-US" sz="1000" dirty="0" smtClean="0"/>
              <a:t>Source: CDC. The Health Communicator's Social Media Toolkit.  August 2010</a:t>
            </a:r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>
                <a:solidFill>
                  <a:schemeClr val="bg2"/>
                </a:solidFill>
                <a:latin typeface="Calibri" pitchFamily="34" charset="0"/>
              </a:rPr>
              <a:t>Buttons and badges</a:t>
            </a:r>
            <a:r>
              <a:rPr lang="en-US" sz="4000" b="0" dirty="0" smtClean="0">
                <a:solidFill>
                  <a:schemeClr val="bg2"/>
                </a:solidFill>
                <a:latin typeface="Cambria" pitchFamily="18" charset="0"/>
              </a:rPr>
              <a:t/>
            </a:r>
            <a:br>
              <a:rPr lang="en-US" sz="4000" b="0" dirty="0" smtClean="0">
                <a:solidFill>
                  <a:schemeClr val="bg2"/>
                </a:solidFill>
                <a:latin typeface="Cambria" pitchFamily="18" charset="0"/>
              </a:rPr>
            </a:br>
            <a:endParaRPr lang="en-US" sz="4000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48307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Graphics embedded in websites, blogs and social networking sites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Include a call-to-action message and a link for more information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Benefit: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Share health information and link to resources, increase awareness about health topics </a:t>
            </a:r>
          </a:p>
        </p:txBody>
      </p:sp>
      <p:pic>
        <p:nvPicPr>
          <p:cNvPr id="9" name="Picture 8" descr="Haiti butt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09800"/>
            <a:ext cx="2209800" cy="176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ppt_darktheme[1]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UserInfo>
        <DisplayName>Kimball, Lisa</DisplayName>
        <AccountId>109</AccountId>
        <AccountType/>
      </UserInfo>
    </Estimate_x0020_1>
    <Completed_x0020_on xmlns="ece3b8bb-3ba7-4e05-aa8b-0d2009ddb611">2011-05-17T00:00:00</Completed_x0020_on>
    <Est_x002e__x0020_Level_x0020_2 xmlns="ece3b8bb-3ba7-4e05-aa8b-0d2009ddb611">1</Est_x002e__x0020_Level_x0020_2>
    <Remediated_x0020_by xmlns="ece3b8bb-3ba7-4e05-aa8b-0d2009ddb611">
      <UserInfo>
        <DisplayName>Hendricks, Jennifer</DisplayName>
        <AccountId>37</AccountId>
        <AccountType/>
      </UserInfo>
    </Remediated_x0020_by>
    <Actual_x0020_time_x0020_spent xmlns="ece3b8bb-3ba7-4e05-aa8b-0d2009ddb611">40 min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>due to CDC logo, had to keep background color; changed all text to white</Remediation_x0020_Notes>
    <QC_x0020_Completed_x0020_on xmlns="ece3b8bb-3ba7-4e05-aa8b-0d2009ddb611">2011-05-18T04:00:00+00:00</QC_x0020_Completed_x0020_on>
    <Est_x002e__x0020_Level_x0020_1 xmlns="ece3b8bb-3ba7-4e05-aa8b-0d2009ddb611">3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Props1.xml><?xml version="1.0" encoding="utf-8"?>
<ds:datastoreItem xmlns:ds="http://schemas.openxmlformats.org/officeDocument/2006/customXml" ds:itemID="{75DF6714-EBA3-4043-A9BA-89F84BB25DD3}"/>
</file>

<file path=customXml/itemProps2.xml><?xml version="1.0" encoding="utf-8"?>
<ds:datastoreItem xmlns:ds="http://schemas.openxmlformats.org/officeDocument/2006/customXml" ds:itemID="{C50538BC-1C43-4B03-936B-9218ADE7B0CE}"/>
</file>

<file path=customXml/itemProps3.xml><?xml version="1.0" encoding="utf-8"?>
<ds:datastoreItem xmlns:ds="http://schemas.openxmlformats.org/officeDocument/2006/customXml" ds:itemID="{E9042144-7D4E-4CD2-8592-EE8E0A4FC2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30323</TotalTime>
  <Words>884</Words>
  <Application>Microsoft Office PowerPoint</Application>
  <PresentationFormat>On-screen Show (4:3)</PresentationFormat>
  <Paragraphs>210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CDCppt_darktheme[1]</vt:lpstr>
      <vt:lpstr>Health Communicator’s  Social Media Toolkit Overview   Bridging the Gaps: Public Health and Radiation Emergency Preparedness  March 23, 2011 </vt:lpstr>
      <vt:lpstr>Social Media Definition</vt:lpstr>
      <vt:lpstr>Social Media Goals </vt:lpstr>
      <vt:lpstr>CDC Social Media Strategy</vt:lpstr>
      <vt:lpstr>Social Media Tools</vt:lpstr>
      <vt:lpstr>Social Media Toolkit</vt:lpstr>
      <vt:lpstr>Social Media Toolkit</vt:lpstr>
      <vt:lpstr>Another way to think about it…</vt:lpstr>
      <vt:lpstr>Buttons and badges </vt:lpstr>
      <vt:lpstr>How to use</vt:lpstr>
      <vt:lpstr>Widgets/Gadgets</vt:lpstr>
      <vt:lpstr>CDC Widgets</vt:lpstr>
      <vt:lpstr>Content Syndication</vt:lpstr>
      <vt:lpstr>Content Syndication Benefits</vt:lpstr>
      <vt:lpstr>Twitter</vt:lpstr>
      <vt:lpstr>Twitter Activities</vt:lpstr>
      <vt:lpstr>Why Use Twitter?</vt:lpstr>
      <vt:lpstr>Recommendations</vt:lpstr>
      <vt:lpstr>Social networking sites</vt:lpstr>
      <vt:lpstr>CDC Facebook Page</vt:lpstr>
      <vt:lpstr>Recommendations</vt:lpstr>
      <vt:lpstr>What is mHealth? </vt:lpstr>
      <vt:lpstr>Why is Text Messaging Important?</vt:lpstr>
      <vt:lpstr>m.cdc.gov</vt:lpstr>
      <vt:lpstr>Social Media Use for Emergency Communication</vt:lpstr>
      <vt:lpstr>Resources</vt:lpstr>
      <vt:lpstr>Health Communicator’s Social Media Toolkit</vt:lpstr>
      <vt:lpstr>More Information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Communicator’s Social Media Toolkit Overview </dc:title>
  <dc:subject>Health Communicator’s Social Media Toolkit Overview </dc:subject>
  <dc:creator>PHREP</dc:creator>
  <cp:keywords>social media; CDC tools; mHealth</cp:keywords>
  <cp:lastModifiedBy>kimballl</cp:lastModifiedBy>
  <cp:revision>1730</cp:revision>
  <dcterms:created xsi:type="dcterms:W3CDTF">2009-03-26T14:33:06Z</dcterms:created>
  <dcterms:modified xsi:type="dcterms:W3CDTF">2011-05-18T14:08:48Z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