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6" r:id="rId5"/>
    <p:sldId id="312" r:id="rId6"/>
    <p:sldId id="261" r:id="rId7"/>
    <p:sldId id="288" r:id="rId8"/>
    <p:sldId id="264" r:id="rId9"/>
    <p:sldId id="293" r:id="rId10"/>
    <p:sldId id="298" r:id="rId11"/>
    <p:sldId id="319" r:id="rId12"/>
    <p:sldId id="300" r:id="rId13"/>
    <p:sldId id="303" r:id="rId14"/>
    <p:sldId id="318" r:id="rId15"/>
    <p:sldId id="271" r:id="rId16"/>
    <p:sldId id="272" r:id="rId17"/>
    <p:sldId id="286" r:id="rId18"/>
    <p:sldId id="296" r:id="rId19"/>
    <p:sldId id="316" r:id="rId20"/>
    <p:sldId id="294" r:id="rId21"/>
    <p:sldId id="321" r:id="rId22"/>
    <p:sldId id="305" r:id="rId23"/>
    <p:sldId id="302" r:id="rId24"/>
    <p:sldId id="320" r:id="rId25"/>
    <p:sldId id="323" r:id="rId26"/>
    <p:sldId id="315" r:id="rId27"/>
    <p:sldId id="330" r:id="rId28"/>
    <p:sldId id="277" r:id="rId29"/>
    <p:sldId id="279" r:id="rId30"/>
    <p:sldId id="28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8" autoAdjust="0"/>
    <p:restoredTop sz="86364" autoAdjust="0"/>
  </p:normalViewPr>
  <p:slideViewPr>
    <p:cSldViewPr>
      <p:cViewPr varScale="1">
        <p:scale>
          <a:sx n="37" d="100"/>
          <a:sy n="37" d="100"/>
        </p:scale>
        <p:origin x="-366" y="-78"/>
      </p:cViewPr>
      <p:guideLst>
        <p:guide orient="horz" pos="2160"/>
        <p:guide pos="2880"/>
      </p:guideLst>
    </p:cSldViewPr>
  </p:slideViewPr>
  <p:outlineViewPr>
    <p:cViewPr>
      <p:scale>
        <a:sx n="33" d="100"/>
        <a:sy n="33" d="100"/>
      </p:scale>
      <p:origin x="0" y="840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9717945-CE07-41C3-9A2F-B4669EB567A2}" type="datetimeFigureOut">
              <a:rPr lang="en-US" smtClean="0"/>
              <a:pPr/>
              <a:t>5/18/2011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0B619CF-35C9-43D8-A04E-C4A8338FBB1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1091EE-63BB-4288-A081-BFC981FCDEEE}" type="datetimeFigureOut">
              <a:rPr lang="en-US" smtClean="0"/>
              <a:pPr/>
              <a:t>5/18/2011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285CEB-5B42-4DBC-BBAF-D9C3F25A0C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ht.ly/2XFF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cialmediatoday.com/tompick/176932/best-social-media-stats-and-market-research-2010-so-fa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blog.hubspot.com/blog/tabid/6307/bid/5965/The-Ultimate-List-300-Social-Media-Statistics.aspx?source=Webbiquit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ashable.com/2010/05/21/social-cr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Source for “Provide value”: http://www.brandopoliscentral.com/2010/04/5-social-media-pitfalls-to-avoid/</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76285CEB-5B42-4DBC-BBAF-D9C3F25A0CE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76285CEB-5B42-4DBC-BBAF-D9C3F25A0CE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285CEB-5B42-4DBC-BBAF-D9C3F25A0CE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http://www.sysomos.com/insidetwitter/engagement/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6285CEB-5B42-4DBC-BBAF-D9C3F25A0CE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dirty="0" smtClean="0"/>
              <a:t>Our ability to </a:t>
            </a:r>
            <a:r>
              <a:rPr lang="en-US" b="1" dirty="0" smtClean="0"/>
              <a:t>shift perception, our willingness to focus on how we deliver what we deliver, our discipline to package our work and finish in a way that others would happily leave undone</a:t>
            </a:r>
            <a:r>
              <a:rPr lang="en-US" dirty="0" smtClean="0"/>
              <a:t> is what separates great brands from everyone and everything else.”</a:t>
            </a:r>
          </a:p>
          <a:p>
            <a:r>
              <a:rPr lang="en-US" sz="1200" kern="1200" dirty="0" smtClean="0">
                <a:solidFill>
                  <a:schemeClr val="tx1"/>
                </a:solidFill>
                <a:latin typeface="+mn-lt"/>
                <a:ea typeface="+mn-ea"/>
                <a:cs typeface="+mn-cs"/>
              </a:rPr>
              <a:t>- Stephen Denny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difference between How brands and What brands</a:t>
            </a:r>
            <a:br>
              <a:rPr lang="en-US" sz="1200" kern="1200" dirty="0" smtClean="0">
                <a:solidFill>
                  <a:schemeClr val="tx1"/>
                </a:solidFill>
                <a:latin typeface="+mn-lt"/>
                <a:ea typeface="+mn-ea"/>
                <a:cs typeface="+mn-cs"/>
              </a:rPr>
            </a:br>
            <a:r>
              <a:rPr lang="en-US" sz="1200" u="sng" kern="1200" dirty="0" smtClean="0">
                <a:solidFill>
                  <a:schemeClr val="tx1"/>
                </a:solidFill>
                <a:latin typeface="+mn-lt"/>
                <a:ea typeface="+mn-ea"/>
                <a:cs typeface="+mn-cs"/>
              </a:rPr>
              <a:t>http://www.stephendenny.com/2010/10/the-difference-between-how-brands-and-what-brands/</a:t>
            </a:r>
            <a:br>
              <a:rPr lang="en-US" sz="1200" u="sng"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6285CEB-5B42-4DBC-BBAF-D9C3F25A0CE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http://www.facebook.com/preparednesspiggy#!/preparednesspiggy?v=wall</a:t>
            </a:r>
          </a:p>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285CEB-5B42-4DBC-BBAF-D9C3F25A0CE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20 tips for learning your audience</a:t>
            </a:r>
            <a:br>
              <a:rPr lang="en-US" sz="1200" kern="1200" dirty="0" smtClean="0">
                <a:solidFill>
                  <a:schemeClr val="tx1"/>
                </a:solidFill>
                <a:latin typeface="+mn-lt"/>
                <a:ea typeface="+mn-ea"/>
                <a:cs typeface="+mn-cs"/>
              </a:rPr>
            </a:br>
            <a:r>
              <a:rPr lang="en-US" sz="1200" u="sng" kern="1200" dirty="0" smtClean="0">
                <a:solidFill>
                  <a:schemeClr val="tx1"/>
                </a:solidFill>
                <a:latin typeface="+mn-lt"/>
                <a:ea typeface="+mn-ea"/>
                <a:cs typeface="+mn-cs"/>
                <a:hlinkClick r:id="rId3"/>
              </a:rPr>
              <a:t>http://ht.ly/2XFFd</a:t>
            </a:r>
            <a:endParaRPr lang="en-US" sz="1200" kern="120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76285CEB-5B42-4DBC-BBAF-D9C3F25A0CE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285CEB-5B42-4DBC-BBAF-D9C3F25A0CE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6285CEB-5B42-4DBC-BBAF-D9C3F25A0CE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p>
        </p:txBody>
      </p:sp>
      <p:sp>
        <p:nvSpPr>
          <p:cNvPr id="4" name="Slide Number Placeholder 3"/>
          <p:cNvSpPr>
            <a:spLocks noGrp="1"/>
          </p:cNvSpPr>
          <p:nvPr>
            <p:ph type="sldNum" sz="quarter" idx="10"/>
          </p:nvPr>
        </p:nvSpPr>
        <p:spPr/>
        <p:txBody>
          <a:bodyPr/>
          <a:lstStyle/>
          <a:p>
            <a:fld id="{76285CEB-5B42-4DBC-BBAF-D9C3F25A0CED}"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http://blog.nielsen.com/nielsenwire/online_mobile/what-americans-do-online-social-media-and-games-dominate-activity/print/</a:t>
            </a:r>
          </a:p>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p>
          <a:p>
            <a:endParaRPr lang="en-US" dirty="0" smtClean="0"/>
          </a:p>
          <a:p>
            <a:r>
              <a:rPr lang="en-US" dirty="0" smtClean="0"/>
              <a:t>Experian</a:t>
            </a:r>
            <a:r>
              <a:rPr lang="en-US" baseline="0" dirty="0" smtClean="0"/>
              <a:t> Simmons 2010 American Mobile Consumer Report</a:t>
            </a:r>
          </a:p>
          <a:p>
            <a:r>
              <a:rPr lang="en-US" dirty="0" smtClean="0"/>
              <a:t>http://smrb.com/web/guest/2010-mobile-consumer-report</a:t>
            </a:r>
          </a:p>
          <a:p>
            <a:endParaRPr lang="en-US" dirty="0" smtClean="0"/>
          </a:p>
          <a:p>
            <a:r>
              <a:rPr lang="en-US" dirty="0" smtClean="0"/>
              <a:t>Coda Research</a:t>
            </a:r>
            <a:r>
              <a:rPr lang="en-US" baseline="0" dirty="0" smtClean="0"/>
              <a:t> Consultancy</a:t>
            </a:r>
          </a:p>
          <a:p>
            <a:r>
              <a:rPr lang="en-US" dirty="0" smtClean="0"/>
              <a:t>http://techcrunch.com/2010/03/30/mobile-data-traffic-rise-40-fold/</a:t>
            </a:r>
          </a:p>
          <a:p>
            <a:endParaRPr lang="en-US" dirty="0" smtClean="0"/>
          </a:p>
          <a:p>
            <a:r>
              <a:rPr lang="en-US" dirty="0" smtClean="0"/>
              <a:t>Ground Truth</a:t>
            </a:r>
          </a:p>
          <a:p>
            <a:r>
              <a:rPr lang="en-US" dirty="0" smtClean="0"/>
              <a:t>http://www.mobile-ent.biz/news/36854/60-of-US-mobile-internet-usage-is-social-networking</a:t>
            </a:r>
          </a:p>
          <a:p>
            <a:r>
              <a:rPr lang="en-US" dirty="0" smtClean="0"/>
              <a:t>Portals,</a:t>
            </a:r>
            <a:r>
              <a:rPr lang="en-US" baseline="0" dirty="0" smtClean="0"/>
              <a:t> like AOL, MSN, Yahoo, only 13%</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hlinkClick r:id="rId3"/>
              </a:rPr>
              <a:t>http://socialmediatoday.com/tompick/176932/best-social-media-stats-and-market-research-2010-so-far</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is the #1 place where people get information, Twitter is #3</a:t>
            </a:r>
            <a:br>
              <a:rPr lang="en-US" sz="1200" kern="1200" dirty="0" smtClean="0">
                <a:solidFill>
                  <a:schemeClr val="tx1"/>
                </a:solidFill>
                <a:latin typeface="+mn-lt"/>
                <a:ea typeface="+mn-ea"/>
                <a:cs typeface="+mn-cs"/>
              </a:rPr>
            </a:br>
            <a:r>
              <a:rPr lang="en-US" sz="1200" u="sng" kern="1200" dirty="0" smtClean="0">
                <a:solidFill>
                  <a:schemeClr val="tx1"/>
                </a:solidFill>
                <a:latin typeface="+mn-lt"/>
                <a:ea typeface="+mn-ea"/>
                <a:cs typeface="+mn-cs"/>
                <a:hlinkClick r:id="rId4"/>
              </a:rPr>
              <a:t>http://blog.hubspot.com/blog/tabid/6307/bid/5965/The-Ultimate-List-300-Social-Media-Statistics.aspx?source=Webbiquity</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6285CEB-5B42-4DBC-BBAF-D9C3F25A0CE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customer (</a:t>
            </a:r>
            <a:r>
              <a:rPr lang="en-US" u="sng" dirty="0" smtClean="0">
                <a:hlinkClick r:id="rId3"/>
              </a:rPr>
              <a:t>http://mashable.com/2010/05/21/social-crm/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85CEB-5B42-4DBC-BBAF-D9C3F25A0CE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6285CEB-5B42-4DBC-BBAF-D9C3F25A0CE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C8CFDE-6F21-47CA-8161-5827209633D6}"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8CFDE-6F21-47CA-8161-5827209633D6}"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8CFDE-6F21-47CA-8161-5827209633D6}"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C8CFDE-6F21-47CA-8161-5827209633D6}"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8CFDE-6F21-47CA-8161-5827209633D6}" type="datetimeFigureOut">
              <a:rPr lang="en-US" smtClean="0"/>
              <a:pPr/>
              <a:t>5/18/2011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C8CFDE-6F21-47CA-8161-5827209633D6}"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C8CFDE-6F21-47CA-8161-5827209633D6}" type="datetimeFigureOut">
              <a:rPr lang="en-US" smtClean="0"/>
              <a:pPr/>
              <a:t>5/18/2011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C8CFDE-6F21-47CA-8161-5827209633D6}" type="datetimeFigureOut">
              <a:rPr lang="en-US" smtClean="0"/>
              <a:pPr/>
              <a:t>5/18/2011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8CFDE-6F21-47CA-8161-5827209633D6}" type="datetimeFigureOut">
              <a:rPr lang="en-US" smtClean="0"/>
              <a:pPr/>
              <a:t>5/18/2011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8CFDE-6F21-47CA-8161-5827209633D6}"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8CFDE-6F21-47CA-8161-5827209633D6}" type="datetimeFigureOut">
              <a:rPr lang="en-US" smtClean="0"/>
              <a:pPr/>
              <a:t>5/18/2011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B451C-7399-46E6-86AA-7CB55BA962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8CFDE-6F21-47CA-8161-5827209633D6}" type="datetimeFigureOut">
              <a:rPr lang="en-US" smtClean="0"/>
              <a:pPr/>
              <a:t>5/18/2011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B451C-7399-46E6-86AA-7CB55BA962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readyhoustontx.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knowhat2do.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facebook.com/mdchhs" TargetMode="External"/><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youtube.com/mdchh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990600"/>
            <a:ext cx="6629400" cy="707886"/>
          </a:xfrm>
          <a:prstGeom prst="rect">
            <a:avLst/>
          </a:prstGeom>
          <a:noFill/>
        </p:spPr>
        <p:txBody>
          <a:bodyPr wrap="square" rtlCol="0">
            <a:spAutoFit/>
          </a:bodyPr>
          <a:lstStyle/>
          <a:p>
            <a:pPr algn="ctr"/>
            <a:endPar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itle 7"/>
          <p:cNvSpPr>
            <a:spLocks noGrp="1"/>
          </p:cNvSpPr>
          <p:nvPr>
            <p:ph type="ctrTitle"/>
          </p:nvPr>
        </p:nvSpPr>
        <p:spPr>
          <a:xfrm>
            <a:off x="0" y="1219200"/>
            <a:ext cx="7772400" cy="1470025"/>
          </a:xfrm>
        </p:spPr>
        <p:txBody>
          <a:bodyPr/>
          <a:lstStyle/>
          <a:p>
            <a:pPr rtl="0" eaLnBrk="1" latinLnBrk="0" hangingPunct="1"/>
            <a:r>
              <a:rPr lang="en-US" sz="4000" b="1" kern="1200" dirty="0" smtClean="0">
                <a:effectLst>
                  <a:outerShdw blurRad="50800" dist="38100" algn="tr" rotWithShape="0">
                    <a:prstClr val="black">
                      <a:alpha val="40000"/>
                    </a:prstClr>
                  </a:outerShdw>
                </a:effectLst>
                <a:latin typeface="Arial"/>
                <a:ea typeface="+mn-ea"/>
                <a:cs typeface="Arial"/>
              </a:rPr>
              <a:t>Emergency Managers</a:t>
            </a:r>
            <a:endParaRPr lang="en-US" dirty="0" smtClean="0"/>
          </a:p>
          <a:p>
            <a:pPr rtl="0" eaLnBrk="1" latinLnBrk="0" hangingPunct="1"/>
            <a:r>
              <a:rPr lang="en-US" sz="4000" b="1" kern="1200" dirty="0" smtClean="0">
                <a:effectLst>
                  <a:outerShdw blurRad="50800" dist="38100" algn="tr" rotWithShape="0">
                    <a:prstClr val="black">
                      <a:alpha val="40000"/>
                    </a:prstClr>
                  </a:outerShdw>
                </a:effectLst>
                <a:latin typeface="Arial"/>
                <a:ea typeface="+mn-ea"/>
                <a:cs typeface="Arial"/>
              </a:rPr>
              <a:t>&amp; Social Networking:</a:t>
            </a:r>
            <a:endParaRPr lang="en-US" dirty="0" smtClean="0"/>
          </a:p>
          <a:p>
            <a:endParaRPr lang="en-US" dirty="0"/>
          </a:p>
        </p:txBody>
      </p:sp>
      <p:sp>
        <p:nvSpPr>
          <p:cNvPr id="9" name="Subtitle 8"/>
          <p:cNvSpPr>
            <a:spLocks noGrp="1"/>
          </p:cNvSpPr>
          <p:nvPr>
            <p:ph type="subTitle" idx="1"/>
          </p:nvPr>
        </p:nvSpPr>
        <p:spPr>
          <a:xfrm>
            <a:off x="1371600" y="2971800"/>
            <a:ext cx="6400800" cy="2438400"/>
          </a:xfrm>
        </p:spPr>
        <p:txBody>
          <a:bodyPr>
            <a:normAutofit fontScale="47500" lnSpcReduction="20000"/>
          </a:bodyPr>
          <a:lstStyle/>
          <a:p>
            <a:r>
              <a:rPr lang="en-US" sz="6700" dirty="0" smtClean="0">
                <a:solidFill>
                  <a:schemeClr val="tx1"/>
                </a:solidFill>
                <a:latin typeface="Arial" pitchFamily="34" charset="0"/>
                <a:cs typeface="Arial" pitchFamily="34" charset="0"/>
              </a:rPr>
              <a:t>Permission to engage</a:t>
            </a:r>
          </a:p>
          <a:p>
            <a:r>
              <a:rPr lang="en-US" b="1" dirty="0" smtClean="0">
                <a:solidFill>
                  <a:schemeClr val="tx1"/>
                </a:solidFill>
                <a:latin typeface="Arial" pitchFamily="34" charset="0"/>
                <a:cs typeface="Arial" pitchFamily="34" charset="0"/>
              </a:rPr>
              <a:t>Nick </a:t>
            </a:r>
            <a:r>
              <a:rPr lang="en-US" b="1" dirty="0" err="1" smtClean="0">
                <a:solidFill>
                  <a:schemeClr val="tx1"/>
                </a:solidFill>
                <a:latin typeface="Arial" pitchFamily="34" charset="0"/>
                <a:cs typeface="Arial" pitchFamily="34" charset="0"/>
              </a:rPr>
              <a:t>Alexopulos</a:t>
            </a:r>
            <a:endParaRPr lang="en-US" b="1" dirty="0" smtClean="0">
              <a:solidFill>
                <a:schemeClr val="tx1"/>
              </a:solidFill>
              <a:latin typeface="Arial" pitchFamily="34" charset="0"/>
              <a:cs typeface="Arial" pitchFamily="34" charset="0"/>
            </a:endParaRPr>
          </a:p>
          <a:p>
            <a:r>
              <a:rPr lang="en-US" sz="3600" dirty="0" smtClean="0">
                <a:solidFill>
                  <a:schemeClr val="tx1"/>
                </a:solidFill>
                <a:latin typeface="Arial" pitchFamily="34" charset="0"/>
                <a:cs typeface="Arial" pitchFamily="34" charset="0"/>
              </a:rPr>
              <a:t>Media Relations Specialist</a:t>
            </a:r>
          </a:p>
          <a:p>
            <a:r>
              <a:rPr lang="en-US" sz="3600" dirty="0" smtClean="0">
                <a:solidFill>
                  <a:schemeClr val="tx1"/>
                </a:solidFill>
                <a:latin typeface="Arial" pitchFamily="34" charset="0"/>
                <a:cs typeface="Arial" pitchFamily="34" charset="0"/>
              </a:rPr>
              <a:t>University of Maryland Center for Health &amp; Homeland Security</a:t>
            </a:r>
          </a:p>
          <a:p>
            <a:pPr algn="r"/>
            <a:endParaRPr lang="en-US" i="1" dirty="0" smtClean="0">
              <a:solidFill>
                <a:schemeClr val="tx1"/>
              </a:solidFill>
              <a:latin typeface="Arial" pitchFamily="34" charset="0"/>
              <a:cs typeface="Arial" pitchFamily="34" charset="0"/>
            </a:endParaRPr>
          </a:p>
          <a:p>
            <a:pPr algn="r"/>
            <a:r>
              <a:rPr lang="en-US" i="1" dirty="0" smtClean="0">
                <a:solidFill>
                  <a:schemeClr val="tx1"/>
                </a:solidFill>
                <a:latin typeface="Arial" pitchFamily="34" charset="0"/>
                <a:cs typeface="Arial" pitchFamily="34" charset="0"/>
              </a:rPr>
              <a:t>BRIDGING THE GAPS: </a:t>
            </a:r>
          </a:p>
          <a:p>
            <a:pPr algn="r"/>
            <a:r>
              <a:rPr lang="en-US" i="1" dirty="0" smtClean="0">
                <a:solidFill>
                  <a:schemeClr val="tx1"/>
                </a:solidFill>
                <a:latin typeface="Arial" pitchFamily="34" charset="0"/>
                <a:cs typeface="Arial" pitchFamily="34" charset="0"/>
              </a:rPr>
              <a:t>Public Health &amp; Radiation Emergency Preparedness Conference</a:t>
            </a:r>
          </a:p>
          <a:p>
            <a:pPr algn="r"/>
            <a:r>
              <a:rPr lang="en-US" i="1" dirty="0" smtClean="0">
                <a:solidFill>
                  <a:schemeClr val="tx1"/>
                </a:solidFill>
                <a:latin typeface="Arial" pitchFamily="34" charset="0"/>
                <a:cs typeface="Arial" pitchFamily="34" charset="0"/>
              </a:rPr>
              <a:t>March 23, 2011</a:t>
            </a:r>
          </a:p>
          <a:p>
            <a:endParaRPr lang="en-US" dirty="0" smtClean="0">
              <a:solidFill>
                <a:schemeClr val="tx1"/>
              </a:solidFill>
              <a:latin typeface="Arial" pitchFamily="34" charset="0"/>
              <a:cs typeface="Arial" pitchFamily="34" charset="0"/>
            </a:endParaRP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676400" y="1447800"/>
            <a:ext cx="7010400" cy="4678363"/>
          </a:xfrm>
          <a:prstGeom prst="rect">
            <a:avLst/>
          </a:prstGeom>
        </p:spPr>
        <p:txBody>
          <a:bodyPr vert="horz" lIns="91440" tIns="45720" rIns="91440" bIns="45720" rtlCol="0">
            <a:normAutofit/>
          </a:bodyPr>
          <a:lstStyle/>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Title 1"/>
          <p:cNvSpPr>
            <a:spLocks noGrp="1"/>
          </p:cNvSpPr>
          <p:nvPr>
            <p:ph type="title"/>
          </p:nvPr>
        </p:nvSpPr>
        <p:spPr/>
        <p:txBody>
          <a:bodyPr/>
          <a:lstStyle/>
          <a:p>
            <a:r>
              <a:rPr lang="en-US" b="1" dirty="0" smtClean="0">
                <a:latin typeface="Arial" pitchFamily="34" charset="0"/>
                <a:cs typeface="Arial" pitchFamily="34" charset="0"/>
              </a:rPr>
              <a:t>Social customer</a:t>
            </a:r>
            <a:endParaRPr lang="en-US" b="1" dirty="0">
              <a:latin typeface="Arial" pitchFamily="34" charset="0"/>
              <a:cs typeface="Arial" pitchFamily="34" charset="0"/>
            </a:endParaRPr>
          </a:p>
        </p:txBody>
      </p:sp>
      <p:sp>
        <p:nvSpPr>
          <p:cNvPr id="7" name="Content Placeholder 6"/>
          <p:cNvSpPr>
            <a:spLocks noGrp="1"/>
          </p:cNvSpPr>
          <p:nvPr>
            <p:ph idx="1"/>
          </p:nvPr>
        </p:nvSpPr>
        <p:spPr>
          <a:xfrm>
            <a:off x="457200" y="1524000"/>
            <a:ext cx="8229600" cy="4602163"/>
          </a:xfrm>
        </p:spPr>
        <p:txBody>
          <a:bodyPr>
            <a:normAutofit/>
          </a:bodyPr>
          <a:lstStyle/>
          <a:p>
            <a:pPr lvl="0" defTabSz="457200">
              <a:buFont typeface="Arial"/>
              <a:buChar char="•"/>
              <a:defRPr/>
            </a:pPr>
            <a:r>
              <a:rPr lang="en-US" sz="2800" b="1" dirty="0">
                <a:latin typeface="Arial" pitchFamily="34" charset="0"/>
                <a:cs typeface="Arial" pitchFamily="34" charset="0"/>
              </a:rPr>
              <a:t>How do you engage the social customer?</a:t>
            </a:r>
          </a:p>
          <a:p>
            <a:pPr marL="800100" lvl="1" indent="-342900" defTabSz="457200">
              <a:buFont typeface="Arial"/>
              <a:buChar char="•"/>
              <a:defRPr/>
            </a:pPr>
            <a:endParaRPr lang="en-US" sz="2400" dirty="0">
              <a:latin typeface="Arial" pitchFamily="34" charset="0"/>
              <a:cs typeface="Arial" pitchFamily="34" charset="0"/>
            </a:endParaRPr>
          </a:p>
          <a:p>
            <a:pPr marL="800100" lvl="1" indent="-342900" defTabSz="457200">
              <a:buFont typeface="Arial"/>
              <a:buChar char="•"/>
              <a:defRPr/>
            </a:pPr>
            <a:r>
              <a:rPr lang="en-US" sz="2400" dirty="0">
                <a:latin typeface="Arial" pitchFamily="34" charset="0"/>
                <a:cs typeface="Arial" pitchFamily="34" charset="0"/>
              </a:rPr>
              <a:t>Compelling content</a:t>
            </a:r>
          </a:p>
          <a:p>
            <a:pPr marL="800100" lvl="1" indent="-342900" defTabSz="457200">
              <a:buFont typeface="Arial"/>
              <a:buChar char="•"/>
              <a:defRPr/>
            </a:pPr>
            <a:endParaRPr lang="en-US" sz="2400" dirty="0">
              <a:latin typeface="Arial" pitchFamily="34" charset="0"/>
              <a:cs typeface="Arial" pitchFamily="34" charset="0"/>
            </a:endParaRPr>
          </a:p>
          <a:p>
            <a:pPr marL="800100" lvl="1" indent="-342900" defTabSz="457200">
              <a:buFont typeface="Arial"/>
              <a:buChar char="•"/>
              <a:defRPr/>
            </a:pPr>
            <a:r>
              <a:rPr lang="en-US" sz="2400" dirty="0">
                <a:latin typeface="Arial" pitchFamily="34" charset="0"/>
                <a:cs typeface="Arial" pitchFamily="34" charset="0"/>
              </a:rPr>
              <a:t>Consistent interaction</a:t>
            </a:r>
          </a:p>
          <a:p>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A doomed plan</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pPr marL="0" indent="0">
              <a:buNone/>
            </a:pPr>
            <a:endParaRPr lang="en-US" sz="2800" b="1" dirty="0" smtClean="0">
              <a:latin typeface="Arial" pitchFamily="34" charset="0"/>
              <a:cs typeface="Arial" pitchFamily="34" charset="0"/>
            </a:endParaRPr>
          </a:p>
          <a:p>
            <a:pPr marL="0" indent="0">
              <a:buNone/>
            </a:pPr>
            <a:endParaRPr lang="en-US" sz="2800" b="1" dirty="0" smtClean="0">
              <a:latin typeface="Arial" pitchFamily="34" charset="0"/>
              <a:cs typeface="Arial" pitchFamily="34" charset="0"/>
            </a:endParaRPr>
          </a:p>
          <a:p>
            <a:pPr marL="0" indent="0">
              <a:buNone/>
            </a:pPr>
            <a:r>
              <a:rPr lang="en-US" b="1" dirty="0" smtClean="0">
                <a:latin typeface="Arial" pitchFamily="34" charset="0"/>
                <a:cs typeface="Arial" pitchFamily="34" charset="0"/>
              </a:rPr>
              <a:t>“We should be on the </a:t>
            </a:r>
            <a:r>
              <a:rPr lang="en-US" b="1" dirty="0" err="1" smtClean="0">
                <a:latin typeface="Arial" pitchFamily="34" charset="0"/>
                <a:cs typeface="Arial" pitchFamily="34" charset="0"/>
              </a:rPr>
              <a:t>Facebook</a:t>
            </a:r>
            <a:r>
              <a:rPr lang="en-US" b="1" dirty="0" smtClean="0">
                <a:latin typeface="Arial" pitchFamily="34" charset="0"/>
                <a:cs typeface="Arial" pitchFamily="34" charset="0"/>
              </a:rPr>
              <a:t> and the Twitter, and maybe even that YouTube-thingy.”</a:t>
            </a:r>
          </a:p>
          <a:p>
            <a:pPr marL="0" indent="0" algn="r">
              <a:buNone/>
            </a:pPr>
            <a:endParaRPr lang="en-US" sz="2000" i="1" dirty="0" smtClean="0">
              <a:latin typeface="Arial" pitchFamily="34" charset="0"/>
              <a:cs typeface="Arial" pitchFamily="34" charset="0"/>
            </a:endParaRPr>
          </a:p>
          <a:p>
            <a:pPr marL="0" indent="0" algn="r">
              <a:buNone/>
            </a:pPr>
            <a:r>
              <a:rPr lang="en-US" sz="2000" i="1" dirty="0" smtClean="0">
                <a:latin typeface="Arial" pitchFamily="34" charset="0"/>
                <a:cs typeface="Arial" pitchFamily="34" charset="0"/>
              </a:rPr>
              <a:t>- Misguided communications executive</a:t>
            </a: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Compelling Content</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r>
              <a:rPr lang="en-US" sz="2800" b="1" dirty="0" smtClean="0">
                <a:latin typeface="Arial" pitchFamily="34" charset="0"/>
                <a:cs typeface="Arial" pitchFamily="34" charset="0"/>
              </a:rPr>
              <a:t>Original</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Tailored to your audience</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Engaging</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Provides value</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Encourages interaction</a:t>
            </a:r>
          </a:p>
          <a:p>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Interaction</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r>
              <a:rPr lang="en-US" sz="2800" b="1" dirty="0" smtClean="0">
                <a:latin typeface="Arial" pitchFamily="34" charset="0"/>
                <a:cs typeface="Arial" pitchFamily="34" charset="0"/>
              </a:rPr>
              <a:t>Crux of social networking popularity</a:t>
            </a:r>
          </a:p>
          <a:p>
            <a:pPr lvl="1">
              <a:buFont typeface="Arial" pitchFamily="34" charset="0"/>
              <a:buChar char="•"/>
            </a:pPr>
            <a:r>
              <a:rPr lang="en-US" sz="2400" dirty="0" smtClean="0">
                <a:latin typeface="Arial" pitchFamily="34" charset="0"/>
                <a:cs typeface="Arial" pitchFamily="34" charset="0"/>
              </a:rPr>
              <a:t>React</a:t>
            </a:r>
          </a:p>
          <a:p>
            <a:pPr lvl="1">
              <a:buFont typeface="Arial" pitchFamily="34" charset="0"/>
              <a:buChar char="•"/>
            </a:pPr>
            <a:r>
              <a:rPr lang="en-US" sz="2400" dirty="0" smtClean="0">
                <a:latin typeface="Arial" pitchFamily="34" charset="0"/>
                <a:cs typeface="Arial" pitchFamily="34" charset="0"/>
              </a:rPr>
              <a:t>Repost</a:t>
            </a:r>
          </a:p>
          <a:p>
            <a:pPr lvl="1">
              <a:buFont typeface="Arial" pitchFamily="34" charset="0"/>
              <a:buChar char="•"/>
            </a:pPr>
            <a:r>
              <a:rPr lang="en-US" sz="2400" dirty="0" smtClean="0">
                <a:latin typeface="Arial" pitchFamily="34" charset="0"/>
                <a:cs typeface="Arial" pitchFamily="34" charset="0"/>
              </a:rPr>
              <a:t>Respond</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Social networking doesn’t move at the speed of bureaucracy</a:t>
            </a:r>
          </a:p>
          <a:p>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Interaction</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pPr>
              <a:buNone/>
            </a:pPr>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pPr indent="0">
              <a:buNone/>
            </a:pPr>
            <a:r>
              <a:rPr lang="en-US" b="1" dirty="0" smtClean="0">
                <a:latin typeface="Arial" pitchFamily="34" charset="0"/>
                <a:cs typeface="Arial" pitchFamily="34" charset="0"/>
              </a:rPr>
              <a:t>“Focus on long term engagement, not short term goals.”</a:t>
            </a:r>
          </a:p>
          <a:p>
            <a:pPr indent="0" algn="r">
              <a:buNone/>
            </a:pPr>
            <a:endParaRPr lang="en-US" sz="2000" i="1" dirty="0" smtClean="0">
              <a:latin typeface="Arial" pitchFamily="34" charset="0"/>
              <a:cs typeface="Arial" pitchFamily="34" charset="0"/>
            </a:endParaRPr>
          </a:p>
          <a:p>
            <a:pPr indent="0" algn="r">
              <a:buFontTx/>
              <a:buChar char="-"/>
            </a:pPr>
            <a:r>
              <a:rPr lang="en-US" sz="2000" i="1" dirty="0" smtClean="0">
                <a:latin typeface="Arial" pitchFamily="34" charset="0"/>
                <a:cs typeface="Arial" pitchFamily="34" charset="0"/>
              </a:rPr>
              <a:t> Stacy Cohen &amp; Marina </a:t>
            </a:r>
            <a:r>
              <a:rPr lang="en-US" sz="2000" i="1" dirty="0" err="1" smtClean="0">
                <a:latin typeface="Arial" pitchFamily="34" charset="0"/>
                <a:cs typeface="Arial" pitchFamily="34" charset="0"/>
              </a:rPr>
              <a:t>Molenda</a:t>
            </a:r>
            <a:endParaRPr lang="en-US" sz="2000" i="1" dirty="0" smtClean="0">
              <a:latin typeface="Arial" pitchFamily="34" charset="0"/>
              <a:cs typeface="Arial" pitchFamily="34" charset="0"/>
            </a:endParaRPr>
          </a:p>
          <a:p>
            <a:pPr indent="0" algn="r">
              <a:buNone/>
            </a:pPr>
            <a:r>
              <a:rPr lang="en-US" sz="1600" i="1" dirty="0" smtClean="0">
                <a:latin typeface="Arial" pitchFamily="34" charset="0"/>
                <a:cs typeface="Arial" pitchFamily="34" charset="0"/>
              </a:rPr>
              <a:t>Co-founders of Vitamin IMC</a:t>
            </a: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Interaction</a:t>
            </a:r>
            <a:endParaRPr lang="en-US" b="1" dirty="0">
              <a:latin typeface="Arial" pitchFamily="34" charset="0"/>
              <a:cs typeface="Arial" pitchFamily="34" charset="0"/>
            </a:endParaRPr>
          </a:p>
        </p:txBody>
      </p:sp>
      <p:pic>
        <p:nvPicPr>
          <p:cNvPr id="3074" name="Picture 2" descr="pie charts showing the percentage of retweetw and replies (71%) no reaction"/>
          <p:cNvPicPr>
            <a:picLocks noChangeAspect="1" noChangeArrowheads="1"/>
          </p:cNvPicPr>
          <p:nvPr/>
        </p:nvPicPr>
        <p:blipFill>
          <a:blip r:embed="rId3" cstate="print"/>
          <a:srcRect/>
          <a:stretch>
            <a:fillRect/>
          </a:stretch>
        </p:blipFill>
        <p:spPr bwMode="auto">
          <a:xfrm>
            <a:off x="0" y="1295400"/>
            <a:ext cx="5181600" cy="5181600"/>
          </a:xfrm>
          <a:prstGeom prst="rect">
            <a:avLst/>
          </a:prstGeom>
          <a:noFill/>
          <a:ln w="9525">
            <a:noFill/>
            <a:miter lim="800000"/>
            <a:headEnd/>
            <a:tailEnd/>
          </a:ln>
        </p:spPr>
      </p:pic>
      <p:sp>
        <p:nvSpPr>
          <p:cNvPr id="8" name="TextBox 7"/>
          <p:cNvSpPr txBox="1"/>
          <p:nvPr/>
        </p:nvSpPr>
        <p:spPr>
          <a:xfrm>
            <a:off x="5638800" y="2286000"/>
            <a:ext cx="3082895" cy="369332"/>
          </a:xfrm>
          <a:prstGeom prst="rect">
            <a:avLst/>
          </a:prstGeom>
          <a:noFill/>
        </p:spPr>
        <p:txBody>
          <a:bodyPr wrap="none" rtlCol="0">
            <a:spAutoFit/>
          </a:bodyPr>
          <a:lstStyle/>
          <a:p>
            <a:r>
              <a:rPr lang="en-US" b="1" dirty="0" smtClean="0">
                <a:latin typeface="Arial" pitchFamily="34" charset="0"/>
                <a:cs typeface="Arial" pitchFamily="34" charset="0"/>
              </a:rPr>
              <a:t>Are you in the 71 percent?</a:t>
            </a:r>
            <a:endParaRPr lang="en-US"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Compelling Content/Interaction</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3428999"/>
          </a:xfrm>
        </p:spPr>
        <p:txBody>
          <a:bodyPr>
            <a:normAutofit/>
          </a:bodyPr>
          <a:lstStyle/>
          <a:p>
            <a:r>
              <a:rPr lang="en-US" sz="2800" b="1" dirty="0" smtClean="0">
                <a:latin typeface="Arial" pitchFamily="34" charset="0"/>
                <a:cs typeface="Arial" pitchFamily="34" charset="0"/>
              </a:rPr>
              <a:t>‘How’ brand v. ‘What’ brand</a:t>
            </a:r>
          </a:p>
          <a:p>
            <a:pPr lvl="1"/>
            <a:r>
              <a:rPr lang="en-US" sz="2400" dirty="0" smtClean="0">
                <a:latin typeface="Arial" pitchFamily="34" charset="0"/>
                <a:cs typeface="Arial" pitchFamily="34" charset="0"/>
              </a:rPr>
              <a:t>Which describes your agency’s outreach?</a:t>
            </a:r>
          </a:p>
          <a:p>
            <a:pPr>
              <a:buNone/>
            </a:pPr>
            <a:endParaRPr lang="en-US" sz="2800" b="1" dirty="0" smtClean="0">
              <a:latin typeface="Arial" pitchFamily="34" charset="0"/>
              <a:cs typeface="Arial" pitchFamily="34" charset="0"/>
            </a:endParaRPr>
          </a:p>
          <a:p>
            <a:pPr marL="0" indent="0">
              <a:buNone/>
            </a:pPr>
            <a:r>
              <a:rPr lang="en-US" sz="2800" b="1" dirty="0" smtClean="0">
                <a:latin typeface="Arial" pitchFamily="34" charset="0"/>
                <a:cs typeface="Arial" pitchFamily="34" charset="0"/>
              </a:rPr>
              <a:t>“Vivid is more important than valid.”</a:t>
            </a:r>
          </a:p>
          <a:p>
            <a:endParaRPr lang="en-US" sz="2800" dirty="0" smtClean="0">
              <a:latin typeface="Arial" pitchFamily="34" charset="0"/>
              <a:cs typeface="Arial" pitchFamily="34" charset="0"/>
            </a:endParaRPr>
          </a:p>
          <a:p>
            <a:pPr algn="r">
              <a:buFontTx/>
              <a:buChar char="-"/>
            </a:pPr>
            <a:r>
              <a:rPr lang="en-US" sz="2000" i="1" dirty="0" smtClean="0">
                <a:latin typeface="Arial" pitchFamily="34" charset="0"/>
                <a:cs typeface="Arial" pitchFamily="34" charset="0"/>
              </a:rPr>
              <a:t>Dr. Steven Feinberg</a:t>
            </a:r>
          </a:p>
          <a:p>
            <a:pPr algn="r">
              <a:buNone/>
            </a:pPr>
            <a:r>
              <a:rPr lang="en-US" sz="2000" i="1" dirty="0" smtClean="0">
                <a:latin typeface="Arial" pitchFamily="34" charset="0"/>
                <a:cs typeface="Arial" pitchFamily="34" charset="0"/>
              </a:rPr>
              <a:t>Decision Triggers</a:t>
            </a: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CHHS blogs</a:t>
            </a:r>
            <a:endParaRPr lang="en-US" b="1" dirty="0">
              <a:latin typeface="Arial" pitchFamily="34" charset="0"/>
              <a:cs typeface="Arial" pitchFamily="34" charset="0"/>
            </a:endParaRPr>
          </a:p>
        </p:txBody>
      </p:sp>
      <p:sp>
        <p:nvSpPr>
          <p:cNvPr id="5" name="Content Placeholder 2"/>
          <p:cNvSpPr>
            <a:spLocks noGrp="1"/>
          </p:cNvSpPr>
          <p:nvPr>
            <p:ph idx="1"/>
          </p:nvPr>
        </p:nvSpPr>
        <p:spPr>
          <a:xfrm>
            <a:off x="1752600" y="1447800"/>
            <a:ext cx="7162800" cy="4678363"/>
          </a:xfrm>
        </p:spPr>
        <p:txBody>
          <a:bodyPr>
            <a:normAutofit/>
          </a:bodyPr>
          <a:lstStyle/>
          <a:p>
            <a:pPr>
              <a:buNone/>
            </a:pPr>
            <a:r>
              <a:rPr lang="en-US" sz="2800" u="sng" dirty="0" smtClean="0">
                <a:latin typeface="Arial" pitchFamily="34" charset="0"/>
                <a:cs typeface="Arial" pitchFamily="34" charset="0"/>
              </a:rPr>
              <a:t>Month of 7/11-8/11:</a:t>
            </a:r>
          </a:p>
          <a:p>
            <a:r>
              <a:rPr lang="en-US" sz="2800" dirty="0" smtClean="0">
                <a:latin typeface="Arial" pitchFamily="34" charset="0"/>
                <a:cs typeface="Arial" pitchFamily="34" charset="0"/>
              </a:rPr>
              <a:t>Total blogs posted: </a:t>
            </a:r>
            <a:r>
              <a:rPr lang="en-US" sz="2800" b="1" dirty="0" smtClean="0">
                <a:latin typeface="Arial" pitchFamily="34" charset="0"/>
                <a:cs typeface="Arial" pitchFamily="34" charset="0"/>
              </a:rPr>
              <a:t>9 (viewed 939 times)</a:t>
            </a:r>
          </a:p>
          <a:p>
            <a:r>
              <a:rPr lang="en-US" sz="2800" dirty="0" smtClean="0">
                <a:latin typeface="Arial" pitchFamily="34" charset="0"/>
                <a:cs typeface="Arial" pitchFamily="34" charset="0"/>
              </a:rPr>
              <a:t>Overall site visits: </a:t>
            </a:r>
            <a:r>
              <a:rPr lang="en-US" sz="2800" b="1" dirty="0" smtClean="0">
                <a:latin typeface="Arial" pitchFamily="34" charset="0"/>
                <a:cs typeface="Arial" pitchFamily="34" charset="0"/>
              </a:rPr>
              <a:t>up</a:t>
            </a:r>
            <a:r>
              <a:rPr lang="en-US" sz="2800" dirty="0" smtClean="0">
                <a:latin typeface="Arial" pitchFamily="34" charset="0"/>
                <a:cs typeface="Arial" pitchFamily="34" charset="0"/>
              </a:rPr>
              <a:t> </a:t>
            </a:r>
            <a:r>
              <a:rPr lang="en-US" sz="2800" b="1" dirty="0" smtClean="0">
                <a:latin typeface="Arial" pitchFamily="34" charset="0"/>
                <a:cs typeface="Arial" pitchFamily="34" charset="0"/>
              </a:rPr>
              <a:t>39% (1,921)</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Blogs in top 10 landing pages: </a:t>
            </a:r>
            <a:r>
              <a:rPr lang="en-US" sz="2800" b="1" dirty="0" smtClean="0">
                <a:latin typeface="Arial" pitchFamily="34" charset="0"/>
                <a:cs typeface="Arial" pitchFamily="34" charset="0"/>
              </a:rPr>
              <a:t>7</a:t>
            </a:r>
          </a:p>
          <a:p>
            <a:r>
              <a:rPr lang="en-US" sz="2800" dirty="0" smtClean="0">
                <a:latin typeface="Arial" pitchFamily="34" charset="0"/>
                <a:cs typeface="Arial" pitchFamily="34" charset="0"/>
              </a:rPr>
              <a:t>Twitter followers: </a:t>
            </a:r>
            <a:r>
              <a:rPr lang="en-US" sz="2800" b="1" dirty="0" smtClean="0">
                <a:latin typeface="Arial" pitchFamily="34" charset="0"/>
                <a:cs typeface="Arial" pitchFamily="34" charset="0"/>
              </a:rPr>
              <a:t>+20 (</a:t>
            </a:r>
            <a:r>
              <a:rPr lang="en-US" sz="2800" b="1" dirty="0" err="1" smtClean="0">
                <a:latin typeface="Arial" pitchFamily="34" charset="0"/>
                <a:cs typeface="Arial" pitchFamily="34" charset="0"/>
              </a:rPr>
              <a:t>inclu</a:t>
            </a:r>
            <a:r>
              <a:rPr lang="en-US" sz="2800" b="1" dirty="0" smtClean="0">
                <a:latin typeface="Arial" pitchFamily="34" charset="0"/>
                <a:cs typeface="Arial" pitchFamily="34" charset="0"/>
              </a:rPr>
              <a:t>. Emergency </a:t>
            </a:r>
            <a:r>
              <a:rPr lang="en-US" sz="2800" b="1" dirty="0" err="1" smtClean="0">
                <a:latin typeface="Arial" pitchFamily="34" charset="0"/>
                <a:cs typeface="Arial" pitchFamily="34" charset="0"/>
              </a:rPr>
              <a:t>Mgm’t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Mag</a:t>
            </a:r>
            <a:r>
              <a:rPr lang="en-US" sz="2800" b="1" dirty="0" smtClean="0">
                <a:latin typeface="Arial" pitchFamily="34" charset="0"/>
                <a:cs typeface="Arial" pitchFamily="34" charset="0"/>
              </a:rPr>
              <a:t>)</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TSA blog</a:t>
            </a:r>
            <a:endParaRPr lang="en-US" b="1" dirty="0">
              <a:latin typeface="Arial" pitchFamily="34" charset="0"/>
              <a:cs typeface="Arial" pitchFamily="34" charset="0"/>
            </a:endParaRPr>
          </a:p>
        </p:txBody>
      </p:sp>
      <p:pic>
        <p:nvPicPr>
          <p:cNvPr id="1026" name="Picture 2" descr="tweet from twitter, &quot;Lady Gaga's handcuffs and the TSA permitted/phohibited items list...&quot;"/>
          <p:cNvPicPr>
            <a:picLocks noChangeAspect="1" noChangeArrowheads="1"/>
          </p:cNvPicPr>
          <p:nvPr/>
        </p:nvPicPr>
        <p:blipFill>
          <a:blip r:embed="rId3" cstate="print"/>
          <a:srcRect/>
          <a:stretch>
            <a:fillRect/>
          </a:stretch>
        </p:blipFill>
        <p:spPr bwMode="auto">
          <a:xfrm>
            <a:off x="1600200" y="1447800"/>
            <a:ext cx="6232363" cy="43243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a:t>
            </a:r>
            <a:r>
              <a:rPr lang="en-US" b="1" dirty="0" err="1" smtClean="0">
                <a:latin typeface="Arial" pitchFamily="34" charset="0"/>
                <a:cs typeface="Arial" pitchFamily="34" charset="0"/>
              </a:rPr>
              <a:t>AR_Emergencies</a:t>
            </a:r>
            <a:endParaRPr lang="en-US" b="1" dirty="0">
              <a:latin typeface="Arial" pitchFamily="34" charset="0"/>
              <a:cs typeface="Arial" pitchFamily="34" charset="0"/>
            </a:endParaRPr>
          </a:p>
        </p:txBody>
      </p:sp>
      <p:grpSp>
        <p:nvGrpSpPr>
          <p:cNvPr id="8" name="Group 7" descr="tweet examples: responses to questions from Arkansas' Homeland Security and preparedness Agency."/>
          <p:cNvGrpSpPr/>
          <p:nvPr/>
        </p:nvGrpSpPr>
        <p:grpSpPr>
          <a:xfrm>
            <a:off x="788987" y="1447800"/>
            <a:ext cx="8120063" cy="4419600"/>
            <a:chOff x="788987" y="1447800"/>
            <a:chExt cx="8120063" cy="4419600"/>
          </a:xfrm>
        </p:grpSpPr>
        <p:pic>
          <p:nvPicPr>
            <p:cNvPr id="6146" name="Picture 2"/>
            <p:cNvPicPr>
              <a:picLocks noChangeAspect="1" noChangeArrowheads="1"/>
            </p:cNvPicPr>
            <p:nvPr/>
          </p:nvPicPr>
          <p:blipFill>
            <a:blip r:embed="rId3" cstate="print"/>
            <a:srcRect/>
            <a:stretch>
              <a:fillRect/>
            </a:stretch>
          </p:blipFill>
          <p:spPr bwMode="auto">
            <a:xfrm>
              <a:off x="838200" y="1447800"/>
              <a:ext cx="6754813" cy="12573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788987" y="3048000"/>
              <a:ext cx="6831013" cy="1231900"/>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838200" y="4648200"/>
              <a:ext cx="6704013" cy="1219200"/>
            </a:xfrm>
            <a:prstGeom prst="rect">
              <a:avLst/>
            </a:prstGeom>
            <a:noFill/>
            <a:ln w="9525">
              <a:noFill/>
              <a:miter lim="800000"/>
              <a:headEnd/>
              <a:tailEnd/>
            </a:ln>
          </p:spPr>
        </p:pic>
        <p:pic>
          <p:nvPicPr>
            <p:cNvPr id="6149" name="Picture 5" descr="ADEM logo"/>
            <p:cNvPicPr>
              <a:picLocks noChangeAspect="1" noChangeArrowheads="1"/>
            </p:cNvPicPr>
            <p:nvPr/>
          </p:nvPicPr>
          <p:blipFill>
            <a:blip r:embed="rId6" cstate="print"/>
            <a:srcRect/>
            <a:stretch>
              <a:fillRect/>
            </a:stretch>
          </p:blipFill>
          <p:spPr bwMode="auto">
            <a:xfrm>
              <a:off x="6781800" y="2971800"/>
              <a:ext cx="2127250" cy="2022101"/>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latin typeface="Arial" pitchFamily="34" charset="0"/>
                <a:cs typeface="Arial" pitchFamily="34" charset="0"/>
              </a:rPr>
              <a:t>About CHHS</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600200" y="1447800"/>
            <a:ext cx="7086600" cy="4678363"/>
          </a:xfrm>
        </p:spPr>
        <p:txBody>
          <a:bodyPr/>
          <a:lstStyle/>
          <a:p>
            <a:pPr marL="0" indent="0">
              <a:buNone/>
            </a:pPr>
            <a:r>
              <a:rPr lang="en-US" sz="2400" b="1" dirty="0">
                <a:latin typeface="Arial" pitchFamily="34" charset="0"/>
                <a:cs typeface="Arial" pitchFamily="34" charset="0"/>
              </a:rPr>
              <a:t>The University of Maryland Center for Health &amp; Homeland Security (CHHS)</a:t>
            </a:r>
            <a:r>
              <a:rPr lang="en-US" sz="2400" dirty="0">
                <a:latin typeface="Arial" pitchFamily="34" charset="0"/>
                <a:cs typeface="Arial" pitchFamily="34" charset="0"/>
              </a:rPr>
              <a:t> is a non-profit consulting group and academic center committed to developing plans, policies, and strategies for government, corporate, and institutional clients to ensure the safety of citizens in the event of natural or man-made catastrophes</a:t>
            </a:r>
            <a:r>
              <a:rPr lang="en-US" sz="2800" dirty="0">
                <a:latin typeface="Arial" pitchFamily="34" charset="0"/>
                <a:cs typeface="Arial" pitchFamily="34" charset="0"/>
              </a:rPr>
              <a:t>. </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cebook page screenshot"/>
          <p:cNvPicPr>
            <a:picLocks noChangeAspect="1" noChangeArrowheads="1"/>
          </p:cNvPicPr>
          <p:nvPr/>
        </p:nvPicPr>
        <p:blipFill>
          <a:blip r:embed="rId3" cstate="print"/>
          <a:srcRect/>
          <a:stretch>
            <a:fillRect/>
          </a:stretch>
        </p:blipFill>
        <p:spPr bwMode="auto">
          <a:xfrm>
            <a:off x="1889083" y="228600"/>
            <a:ext cx="5502317" cy="5715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Influence</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r>
              <a:rPr lang="en-US" sz="2800" b="1" dirty="0" smtClean="0">
                <a:latin typeface="Arial" pitchFamily="34" charset="0"/>
                <a:cs typeface="Arial" pitchFamily="34" charset="0"/>
              </a:rPr>
              <a:t>Ready Houston</a:t>
            </a:r>
            <a:endParaRPr lang="en-US" sz="2800" b="1" dirty="0" smtClean="0">
              <a:latin typeface="Arial" pitchFamily="34" charset="0"/>
              <a:cs typeface="Arial" pitchFamily="34" charset="0"/>
              <a:hlinkClick r:id="rId3"/>
            </a:endParaRPr>
          </a:p>
          <a:p>
            <a:pPr lvl="1"/>
            <a:r>
              <a:rPr lang="en-US" sz="2400" dirty="0" smtClean="0">
                <a:latin typeface="Arial" pitchFamily="34" charset="0"/>
                <a:cs typeface="Arial" pitchFamily="34" charset="0"/>
                <a:hlinkClick r:id="rId3"/>
              </a:rPr>
              <a:t>http://www.readyhoustontx.gov/</a:t>
            </a:r>
            <a:endParaRPr lang="en-US" sz="20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Know What 2 Do (North Central Texas)</a:t>
            </a:r>
          </a:p>
          <a:p>
            <a:pPr lvl="1"/>
            <a:r>
              <a:rPr lang="en-US" sz="2400" dirty="0" smtClean="0">
                <a:latin typeface="Arial" pitchFamily="34" charset="0"/>
                <a:cs typeface="Arial" pitchFamily="34" charset="0"/>
                <a:hlinkClick r:id="rId4"/>
              </a:rPr>
              <a:t>http://www.knowhat2do.com/</a:t>
            </a:r>
            <a:endParaRPr lang="en-US" sz="2400" dirty="0" smtClean="0">
              <a:latin typeface="Arial" pitchFamily="34" charset="0"/>
              <a:cs typeface="Arial" pitchFamily="34" charset="0"/>
            </a:endParaRPr>
          </a:p>
          <a:p>
            <a:pPr lvl="1">
              <a:buNone/>
            </a:pPr>
            <a:endParaRPr lang="en-US" sz="2000" dirty="0" smtClean="0">
              <a:latin typeface="Arial" pitchFamily="34" charset="0"/>
              <a:cs typeface="Arial" pitchFamily="34" charset="0"/>
            </a:endParaRPr>
          </a:p>
          <a:p>
            <a:pPr lvl="1"/>
            <a:endParaRPr lang="en-US" sz="2400" dirty="0" smtClean="0">
              <a:latin typeface="Arial" pitchFamily="34" charset="0"/>
              <a:cs typeface="Arial" pitchFamily="34" charset="0"/>
            </a:endParaRPr>
          </a:p>
          <a:p>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pic>
        <p:nvPicPr>
          <p:cNvPr id="5" name="Picture 4" descr="knowwhat2do logo"/>
          <p:cNvPicPr>
            <a:picLocks noChangeAspect="1"/>
          </p:cNvPicPr>
          <p:nvPr/>
        </p:nvPicPr>
        <p:blipFill>
          <a:blip r:embed="rId5" cstate="print"/>
          <a:stretch>
            <a:fillRect/>
          </a:stretch>
        </p:blipFill>
        <p:spPr>
          <a:xfrm>
            <a:off x="2667000" y="4114800"/>
            <a:ext cx="2066925" cy="2038350"/>
          </a:xfrm>
          <a:prstGeom prst="rect">
            <a:avLst/>
          </a:prstGeom>
        </p:spPr>
      </p:pic>
      <p:pic>
        <p:nvPicPr>
          <p:cNvPr id="9" name="Picture 8" descr="ready houston logo"/>
          <p:cNvPicPr>
            <a:picLocks noChangeAspect="1"/>
          </p:cNvPicPr>
          <p:nvPr/>
        </p:nvPicPr>
        <p:blipFill>
          <a:blip r:embed="rId6" cstate="print"/>
          <a:stretch>
            <a:fillRect/>
          </a:stretch>
        </p:blipFill>
        <p:spPr>
          <a:xfrm>
            <a:off x="6858000" y="1447800"/>
            <a:ext cx="1638300" cy="752475"/>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Influence</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828800" y="1447800"/>
            <a:ext cx="7162800" cy="4678363"/>
          </a:xfrm>
        </p:spPr>
        <p:txBody>
          <a:bodyPr>
            <a:normAutofit/>
          </a:bodyPr>
          <a:lstStyle/>
          <a:p>
            <a:pPr marL="0" indent="0">
              <a:buNone/>
            </a:pPr>
            <a:r>
              <a:rPr lang="en-US" sz="2800" b="1" dirty="0" smtClean="0">
                <a:latin typeface="Arial" pitchFamily="34" charset="0"/>
                <a:cs typeface="Arial" pitchFamily="34" charset="0"/>
              </a:rPr>
              <a:t>Who should your organization connect with online?</a:t>
            </a:r>
            <a:endParaRPr lang="en-US" sz="2000" dirty="0" smtClean="0">
              <a:latin typeface="Arial" pitchFamily="34" charset="0"/>
              <a:cs typeface="Arial" pitchFamily="34" charset="0"/>
            </a:endParaRPr>
          </a:p>
          <a:p>
            <a:pPr lvl="1"/>
            <a:endParaRPr lang="en-US" sz="2400" dirty="0" smtClean="0">
              <a:latin typeface="Arial" pitchFamily="34" charset="0"/>
              <a:cs typeface="Arial" pitchFamily="34" charset="0"/>
            </a:endParaRPr>
          </a:p>
          <a:p>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pic>
        <p:nvPicPr>
          <p:cNvPr id="1026" name="Picture 2" descr="&quot; &quot;"/>
          <p:cNvPicPr>
            <a:picLocks noChangeAspect="1" noChangeArrowheads="1"/>
          </p:cNvPicPr>
          <p:nvPr/>
        </p:nvPicPr>
        <p:blipFill>
          <a:blip r:embed="rId3" cstate="print"/>
          <a:srcRect/>
          <a:stretch>
            <a:fillRect/>
          </a:stretch>
        </p:blipFill>
        <p:spPr bwMode="auto">
          <a:xfrm>
            <a:off x="5029200" y="2514600"/>
            <a:ext cx="2819400" cy="260089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b="1" dirty="0" smtClean="0">
                <a:latin typeface="Arial" pitchFamily="34" charset="0"/>
                <a:cs typeface="Arial" pitchFamily="34" charset="0"/>
              </a:rPr>
              <a:t>Why bother?</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pPr marL="0" indent="0">
              <a:buNone/>
            </a:pPr>
            <a:endParaRPr lang="en-US" sz="2800" b="1" dirty="0" smtClean="0">
              <a:latin typeface="Arial" pitchFamily="34" charset="0"/>
              <a:cs typeface="Arial" pitchFamily="34" charset="0"/>
            </a:endParaRPr>
          </a:p>
          <a:p>
            <a:pPr marL="0" indent="0">
              <a:buNone/>
            </a:pPr>
            <a:endParaRPr lang="en-US" sz="2800" b="1" dirty="0" smtClean="0">
              <a:latin typeface="Arial" pitchFamily="34" charset="0"/>
              <a:cs typeface="Arial" pitchFamily="34" charset="0"/>
            </a:endParaRPr>
          </a:p>
          <a:p>
            <a:pPr marL="0" indent="0">
              <a:buNone/>
            </a:pPr>
            <a:r>
              <a:rPr lang="en-US" b="1" dirty="0" smtClean="0">
                <a:latin typeface="Arial" pitchFamily="34" charset="0"/>
                <a:cs typeface="Arial" pitchFamily="34" charset="0"/>
              </a:rPr>
              <a:t>“</a:t>
            </a:r>
            <a:r>
              <a:rPr lang="en-US" b="1" dirty="0" smtClean="0">
                <a:solidFill>
                  <a:prstClr val="black"/>
                </a:solidFill>
                <a:latin typeface="Arial" pitchFamily="34" charset="0"/>
                <a:cs typeface="Arial" pitchFamily="34" charset="0"/>
              </a:rPr>
              <a:t>If we don’t practice the routine, how can we expect it to work in an emergency?”</a:t>
            </a:r>
            <a:endParaRPr lang="en-US" b="1" dirty="0" smtClean="0">
              <a:latin typeface="Arial" pitchFamily="34" charset="0"/>
              <a:cs typeface="Arial" pitchFamily="34" charset="0"/>
            </a:endParaRPr>
          </a:p>
          <a:p>
            <a:pPr marL="0" indent="0" algn="r">
              <a:buNone/>
            </a:pPr>
            <a:endParaRPr lang="en-US" sz="2000" i="1" dirty="0" smtClean="0">
              <a:latin typeface="Arial" pitchFamily="34" charset="0"/>
              <a:cs typeface="Arial" pitchFamily="34" charset="0"/>
            </a:endParaRPr>
          </a:p>
          <a:p>
            <a:pPr marL="0" indent="0" algn="r">
              <a:buFontTx/>
              <a:buChar char="-"/>
            </a:pPr>
            <a:r>
              <a:rPr lang="en-US" sz="2000" i="1" dirty="0" smtClean="0">
                <a:latin typeface="Arial" pitchFamily="34" charset="0"/>
                <a:cs typeface="Arial" pitchFamily="34" charset="0"/>
              </a:rPr>
              <a:t>Dr. Richard Gist</a:t>
            </a:r>
          </a:p>
          <a:p>
            <a:pPr marL="0" indent="0" algn="r">
              <a:buNone/>
            </a:pPr>
            <a:r>
              <a:rPr lang="en-US" sz="1600" i="1" dirty="0" smtClean="0">
                <a:latin typeface="Arial" pitchFamily="34" charset="0"/>
                <a:cs typeface="Arial" pitchFamily="34" charset="0"/>
              </a:rPr>
              <a:t>Kansas City Fire Dept.</a:t>
            </a: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Bottom line for EMs</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315200" cy="4953000"/>
          </a:xfrm>
        </p:spPr>
        <p:txBody>
          <a:bodyPr>
            <a:normAutofit/>
          </a:bodyPr>
          <a:lstStyle/>
          <a:p>
            <a:r>
              <a:rPr lang="en-US" sz="2800" b="1" dirty="0" smtClean="0">
                <a:latin typeface="Arial" pitchFamily="34" charset="0"/>
                <a:cs typeface="Arial" pitchFamily="34" charset="0"/>
              </a:rPr>
              <a:t>Make compelling content and consistent interaction part of your routine </a:t>
            </a:r>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Incorporating content-rich social networking into your day-to-day operations is just as important as making it part of your plans, exercises, and emergency response</a:t>
            </a:r>
          </a:p>
          <a:p>
            <a:pPr lvl="2"/>
            <a:r>
              <a:rPr lang="en-US" sz="2000" dirty="0" smtClean="0">
                <a:latin typeface="Arial" pitchFamily="34" charset="0"/>
                <a:cs typeface="Arial" pitchFamily="34" charset="0"/>
              </a:rPr>
              <a:t>Practice real interaction</a:t>
            </a:r>
          </a:p>
          <a:p>
            <a:pPr lvl="2"/>
            <a:r>
              <a:rPr lang="en-US" sz="2000" dirty="0" smtClean="0">
                <a:latin typeface="Arial" pitchFamily="34" charset="0"/>
                <a:cs typeface="Arial" pitchFamily="34" charset="0"/>
              </a:rPr>
              <a:t>Build up your network</a:t>
            </a:r>
          </a:p>
          <a:p>
            <a:pPr lvl="2"/>
            <a:r>
              <a:rPr lang="en-US" sz="2000" dirty="0" smtClean="0">
                <a:latin typeface="Arial" pitchFamily="34" charset="0"/>
                <a:cs typeface="Arial" pitchFamily="34" charset="0"/>
              </a:rPr>
              <a:t>Establish credibility</a:t>
            </a:r>
          </a:p>
          <a:p>
            <a:pPr lvl="2"/>
            <a:r>
              <a:rPr lang="en-US" sz="2000" dirty="0" smtClean="0">
                <a:latin typeface="Arial" pitchFamily="34" charset="0"/>
                <a:cs typeface="Arial" pitchFamily="34" charset="0"/>
              </a:rPr>
              <a:t>Get plugged in</a:t>
            </a:r>
          </a:p>
          <a:p>
            <a:pPr lvl="1"/>
            <a:endParaRPr lang="en-US" sz="2400" dirty="0" smtClean="0">
              <a:latin typeface="Arial" pitchFamily="34" charset="0"/>
              <a:cs typeface="Arial" pitchFamily="34" charset="0"/>
            </a:endParaRPr>
          </a:p>
          <a:p>
            <a:pPr marL="457200" lvl="2" indent="0">
              <a:buNone/>
            </a:pPr>
            <a:endParaRPr lang="en-US"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Bottom line for EMs</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r>
              <a:rPr lang="en-US" sz="2800" b="1" dirty="0" smtClean="0">
                <a:latin typeface="Arial" pitchFamily="34" charset="0"/>
                <a:cs typeface="Arial" pitchFamily="34" charset="0"/>
              </a:rPr>
              <a:t>Don’t wait! Interact substantively with the public </a:t>
            </a:r>
            <a:r>
              <a:rPr lang="en-US" sz="2800" b="1" i="1" dirty="0" smtClean="0">
                <a:latin typeface="Arial" pitchFamily="34" charset="0"/>
                <a:cs typeface="Arial" pitchFamily="34" charset="0"/>
              </a:rPr>
              <a:t>before</a:t>
            </a:r>
            <a:r>
              <a:rPr lang="en-US" sz="2800" b="1" dirty="0" smtClean="0">
                <a:latin typeface="Arial" pitchFamily="34" charset="0"/>
                <a:cs typeface="Arial" pitchFamily="34" charset="0"/>
              </a:rPr>
              <a:t> a crisis happens</a:t>
            </a:r>
          </a:p>
          <a:p>
            <a:pPr marL="457200" lvl="2" indent="0">
              <a:buNone/>
            </a:pPr>
            <a:endParaRPr lang="en-US" dirty="0" smtClean="0">
              <a:latin typeface="Arial" pitchFamily="34" charset="0"/>
              <a:cs typeface="Arial" pitchFamily="34" charset="0"/>
            </a:endParaRPr>
          </a:p>
          <a:p>
            <a:pPr marL="457200" lvl="2" indent="0">
              <a:buNone/>
            </a:pPr>
            <a:r>
              <a:rPr lang="en-US" dirty="0" smtClean="0">
                <a:latin typeface="Arial" pitchFamily="34" charset="0"/>
                <a:cs typeface="Arial" pitchFamily="34" charset="0"/>
              </a:rPr>
              <a:t>“I have a feeling if we ever get into a serious situation [our number of Twitter followers] will grow. Until we see a real life situation we won’t know what it can do.”</a:t>
            </a:r>
          </a:p>
          <a:p>
            <a:pPr marL="457200" lvl="2" indent="0">
              <a:buNone/>
            </a:pPr>
            <a:endParaRPr lang="en-US" dirty="0" smtClean="0">
              <a:latin typeface="Arial" pitchFamily="34" charset="0"/>
              <a:cs typeface="Arial" pitchFamily="34" charset="0"/>
            </a:endParaRPr>
          </a:p>
          <a:p>
            <a:pPr marL="457200" lvl="2" indent="0" algn="r">
              <a:buFontTx/>
              <a:buChar char="-"/>
            </a:pPr>
            <a:r>
              <a:rPr lang="en-US" sz="2000" i="1" dirty="0" smtClean="0">
                <a:latin typeface="Arial" pitchFamily="34" charset="0"/>
                <a:cs typeface="Arial" pitchFamily="34" charset="0"/>
              </a:rPr>
              <a:t>EM in area often threatened by hurricanes</a:t>
            </a:r>
          </a:p>
          <a:p>
            <a:pPr marL="457200" lvl="2" indent="0" algn="r">
              <a:buNone/>
            </a:pPr>
            <a:r>
              <a:rPr lang="en-US" sz="2000" dirty="0" smtClean="0">
                <a:latin typeface="Arial" pitchFamily="34" charset="0"/>
                <a:cs typeface="Arial" pitchFamily="34" charset="0"/>
              </a:rPr>
              <a:t>(April 2010)</a:t>
            </a:r>
          </a:p>
          <a:p>
            <a:pPr marL="457200" lvl="2" indent="0">
              <a:buNone/>
            </a:pPr>
            <a:endParaRPr lang="en-US"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Bottom line for EMs</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r>
              <a:rPr lang="en-US" sz="2800" b="1" dirty="0" smtClean="0">
                <a:latin typeface="Arial" pitchFamily="34" charset="0"/>
                <a:cs typeface="Arial" pitchFamily="34" charset="0"/>
              </a:rPr>
              <a:t>Don’t wait! Interact substantively with the public </a:t>
            </a:r>
            <a:r>
              <a:rPr lang="en-US" sz="2800" b="1" i="1" dirty="0" smtClean="0">
                <a:latin typeface="Arial" pitchFamily="34" charset="0"/>
                <a:cs typeface="Arial" pitchFamily="34" charset="0"/>
              </a:rPr>
              <a:t>before</a:t>
            </a:r>
            <a:r>
              <a:rPr lang="en-US" sz="2800" b="1" dirty="0" smtClean="0">
                <a:latin typeface="Arial" pitchFamily="34" charset="0"/>
                <a:cs typeface="Arial" pitchFamily="34" charset="0"/>
              </a:rPr>
              <a:t> a crisis happens</a:t>
            </a:r>
          </a:p>
          <a:p>
            <a:pPr lvl="1"/>
            <a:r>
              <a:rPr lang="en-US" sz="2400" dirty="0" smtClean="0">
                <a:latin typeface="Arial" pitchFamily="34" charset="0"/>
                <a:cs typeface="Arial" pitchFamily="34" charset="0"/>
              </a:rPr>
              <a:t>Avoid wasting valuable time getting the word out that you’re … getting the word out</a:t>
            </a:r>
          </a:p>
          <a:p>
            <a:pPr lvl="1"/>
            <a:r>
              <a:rPr lang="en-US" sz="2400" dirty="0" smtClean="0">
                <a:latin typeface="Arial" pitchFamily="34" charset="0"/>
                <a:cs typeface="Arial" pitchFamily="34" charset="0"/>
              </a:rPr>
              <a:t>Garner more immediate situational awareness</a:t>
            </a:r>
          </a:p>
          <a:p>
            <a:pPr lvl="1"/>
            <a:r>
              <a:rPr lang="en-US" sz="2400" dirty="0" smtClean="0">
                <a:latin typeface="Arial" pitchFamily="34" charset="0"/>
                <a:cs typeface="Arial" pitchFamily="34" charset="0"/>
              </a:rPr>
              <a:t>Be ready to flip the switch</a:t>
            </a:r>
          </a:p>
          <a:p>
            <a:pPr marL="457200" lvl="2" indent="0">
              <a:buNone/>
            </a:pPr>
            <a:endParaRPr lang="en-US" dirty="0" smtClean="0">
              <a:latin typeface="Arial" pitchFamily="34" charset="0"/>
              <a:cs typeface="Arial" pitchFamily="34" charset="0"/>
            </a:endParaRPr>
          </a:p>
          <a:p>
            <a:pPr marL="457200" lvl="2" indent="0">
              <a:buNone/>
            </a:pPr>
            <a:endParaRPr lang="en-US"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Contact information</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pPr lvl="1">
              <a:buNone/>
            </a:pPr>
            <a:r>
              <a:rPr lang="en-US" b="1" dirty="0" smtClean="0">
                <a:latin typeface="Arial" pitchFamily="34" charset="0"/>
                <a:cs typeface="Arial" pitchFamily="34" charset="0"/>
              </a:rPr>
              <a:t>Nick Alexopulos</a:t>
            </a:r>
          </a:p>
          <a:p>
            <a:pPr lvl="1">
              <a:buNone/>
            </a:pPr>
            <a:r>
              <a:rPr lang="en-US" sz="2400" dirty="0" smtClean="0">
                <a:latin typeface="Arial" pitchFamily="34" charset="0"/>
                <a:cs typeface="Arial" pitchFamily="34" charset="0"/>
              </a:rPr>
              <a:t>P: 410.706.0914</a:t>
            </a:r>
          </a:p>
          <a:p>
            <a:pPr lvl="1">
              <a:buNone/>
            </a:pPr>
            <a:r>
              <a:rPr lang="en-US" sz="2400" dirty="0" smtClean="0">
                <a:latin typeface="Arial" pitchFamily="34" charset="0"/>
                <a:cs typeface="Arial" pitchFamily="34" charset="0"/>
              </a:rPr>
              <a:t>C: 410.845.9419</a:t>
            </a:r>
          </a:p>
          <a:p>
            <a:pPr lvl="1">
              <a:buNone/>
            </a:pPr>
            <a:r>
              <a:rPr lang="en-US" sz="2400" dirty="0" smtClean="0">
                <a:latin typeface="Arial" pitchFamily="34" charset="0"/>
                <a:cs typeface="Arial" pitchFamily="34" charset="0"/>
              </a:rPr>
              <a:t>E: </a:t>
            </a:r>
            <a:r>
              <a:rPr lang="en-US" sz="2400" i="1" dirty="0" smtClean="0">
                <a:latin typeface="Arial" pitchFamily="34" charset="0"/>
                <a:cs typeface="Arial" pitchFamily="34" charset="0"/>
              </a:rPr>
              <a:t>nalex001@umaryland.edu</a:t>
            </a:r>
          </a:p>
          <a:p>
            <a:pPr lvl="1">
              <a:buNone/>
            </a:pPr>
            <a:r>
              <a:rPr lang="en-US" sz="2400" dirty="0" smtClean="0">
                <a:latin typeface="Arial" pitchFamily="34" charset="0"/>
                <a:cs typeface="Arial" pitchFamily="34" charset="0"/>
              </a:rPr>
              <a:t>      @MDCHHS</a:t>
            </a:r>
          </a:p>
          <a:p>
            <a:pPr lvl="1">
              <a:buNone/>
            </a:pPr>
            <a:r>
              <a:rPr lang="en-US" sz="2400" dirty="0" smtClean="0">
                <a:latin typeface="Arial" pitchFamily="34" charset="0"/>
                <a:cs typeface="Arial" pitchFamily="34" charset="0"/>
              </a:rPr>
              <a:t>      </a:t>
            </a:r>
            <a:r>
              <a:rPr lang="en-US" sz="2400" dirty="0" smtClean="0">
                <a:latin typeface="Arial" pitchFamily="34" charset="0"/>
                <a:cs typeface="Arial" pitchFamily="34" charset="0"/>
                <a:hlinkClick r:id="rId3"/>
              </a:rPr>
              <a:t>http://facebook.com/mdchhs</a:t>
            </a:r>
            <a:endParaRPr lang="en-US" sz="2400" dirty="0" smtClean="0">
              <a:latin typeface="Arial" pitchFamily="34" charset="0"/>
              <a:cs typeface="Arial" pitchFamily="34" charset="0"/>
            </a:endParaRPr>
          </a:p>
          <a:p>
            <a:pPr lvl="1">
              <a:buNone/>
            </a:pPr>
            <a:r>
              <a:rPr lang="en-US" sz="2400" dirty="0" smtClean="0">
                <a:latin typeface="Arial" pitchFamily="34" charset="0"/>
                <a:cs typeface="Arial" pitchFamily="34" charset="0"/>
              </a:rPr>
              <a:t>       </a:t>
            </a:r>
            <a:r>
              <a:rPr lang="en-US" sz="2400" dirty="0" smtClean="0">
                <a:latin typeface="Arial" pitchFamily="34" charset="0"/>
                <a:cs typeface="Arial" pitchFamily="34" charset="0"/>
                <a:hlinkClick r:id="rId4"/>
              </a:rPr>
              <a:t>http://youtube.com/mdchhs</a:t>
            </a:r>
            <a:endParaRPr lang="en-US" sz="2400" dirty="0" smtClean="0">
              <a:latin typeface="Arial" pitchFamily="34" charset="0"/>
              <a:cs typeface="Arial" pitchFamily="34" charset="0"/>
            </a:endParaRPr>
          </a:p>
          <a:p>
            <a:pPr marL="457200" lvl="2" indent="0">
              <a:buNone/>
            </a:pPr>
            <a:endParaRPr lang="en-US" dirty="0" smtClean="0">
              <a:latin typeface="Arial" pitchFamily="34" charset="0"/>
              <a:cs typeface="Arial" pitchFamily="34" charset="0"/>
            </a:endParaRPr>
          </a:p>
          <a:p>
            <a:pPr marL="457200" lvl="2" indent="0">
              <a:buNone/>
            </a:pPr>
            <a:endParaRPr lang="en-US"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pPr lvl="1"/>
            <a:endParaRPr lang="en-US" sz="24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pPr>
              <a:buNone/>
            </a:pPr>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a:p>
            <a:endParaRPr lang="en-US" sz="2800" b="1" dirty="0" smtClean="0">
              <a:latin typeface="Arial" pitchFamily="34" charset="0"/>
              <a:cs typeface="Arial" pitchFamily="34" charset="0"/>
            </a:endParaRPr>
          </a:p>
        </p:txBody>
      </p:sp>
      <p:grpSp>
        <p:nvGrpSpPr>
          <p:cNvPr id="10" name="Group 9" descr="&quot; &quot;"/>
          <p:cNvGrpSpPr/>
          <p:nvPr/>
        </p:nvGrpSpPr>
        <p:grpSpPr>
          <a:xfrm>
            <a:off x="2057400" y="3352800"/>
            <a:ext cx="543958" cy="1219200"/>
            <a:chOff x="2057400" y="3352800"/>
            <a:chExt cx="543958" cy="1219200"/>
          </a:xfrm>
        </p:grpSpPr>
        <p:pic>
          <p:nvPicPr>
            <p:cNvPr id="5" name="Picture 2"/>
            <p:cNvPicPr>
              <a:picLocks noChangeAspect="1" noChangeArrowheads="1"/>
            </p:cNvPicPr>
            <p:nvPr/>
          </p:nvPicPr>
          <p:blipFill>
            <a:blip r:embed="rId5" cstate="print"/>
            <a:srcRect/>
            <a:stretch>
              <a:fillRect/>
            </a:stretch>
          </p:blipFill>
          <p:spPr bwMode="auto">
            <a:xfrm>
              <a:off x="2057400" y="3352800"/>
              <a:ext cx="342900" cy="342900"/>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2057400" y="3733800"/>
              <a:ext cx="359038" cy="359038"/>
            </a:xfrm>
            <a:prstGeom prst="rect">
              <a:avLst/>
            </a:prstGeom>
            <a:noFill/>
            <a:ln w="9525">
              <a:noFill/>
              <a:miter lim="800000"/>
              <a:headEnd/>
              <a:tailEnd/>
            </a:ln>
          </p:spPr>
        </p:pic>
        <p:pic>
          <p:nvPicPr>
            <p:cNvPr id="5124" name="Picture 4"/>
            <p:cNvPicPr>
              <a:picLocks noChangeAspect="1" noChangeArrowheads="1"/>
            </p:cNvPicPr>
            <p:nvPr/>
          </p:nvPicPr>
          <p:blipFill>
            <a:blip r:embed="rId7" cstate="print"/>
            <a:srcRect/>
            <a:stretch>
              <a:fillRect/>
            </a:stretch>
          </p:blipFill>
          <p:spPr bwMode="auto">
            <a:xfrm>
              <a:off x="2057400" y="4191000"/>
              <a:ext cx="543958" cy="381000"/>
            </a:xfrm>
            <a:prstGeom prst="rect">
              <a:avLst/>
            </a:prstGeom>
            <a:noFill/>
            <a:ln w="9525">
              <a:noFill/>
              <a:miter lim="800000"/>
              <a:headEnd/>
              <a:tailEnd/>
            </a:ln>
          </p:spPr>
        </p:pic>
      </p:gr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latin typeface="Arial" pitchFamily="34" charset="0"/>
                <a:cs typeface="Arial" pitchFamily="34" charset="0"/>
              </a:rPr>
              <a:t>Outline</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5029200"/>
          </a:xfrm>
        </p:spPr>
        <p:txBody>
          <a:bodyPr numCol="2">
            <a:noAutofit/>
          </a:bodyPr>
          <a:lstStyle/>
          <a:p>
            <a:pPr>
              <a:spcBef>
                <a:spcPts val="0"/>
              </a:spcBef>
            </a:pPr>
            <a:r>
              <a:rPr lang="en-US" sz="2200" b="1" dirty="0" smtClean="0">
                <a:latin typeface="Arial" pitchFamily="34" charset="0"/>
                <a:cs typeface="Arial" pitchFamily="34" charset="0"/>
              </a:rPr>
              <a:t>Facts &amp; figures</a:t>
            </a:r>
          </a:p>
          <a:p>
            <a:pPr>
              <a:spcBef>
                <a:spcPts val="0"/>
              </a:spcBef>
            </a:pPr>
            <a:endParaRPr lang="en-US" sz="2200" b="1" dirty="0" smtClean="0">
              <a:latin typeface="Arial" pitchFamily="34" charset="0"/>
              <a:cs typeface="Arial" pitchFamily="34" charset="0"/>
            </a:endParaRPr>
          </a:p>
          <a:p>
            <a:pPr>
              <a:spcBef>
                <a:spcPts val="0"/>
              </a:spcBef>
            </a:pPr>
            <a:r>
              <a:rPr lang="en-US" sz="2200" b="1" dirty="0" smtClean="0">
                <a:latin typeface="Arial" pitchFamily="34" charset="0"/>
                <a:cs typeface="Arial" pitchFamily="34" charset="0"/>
              </a:rPr>
              <a:t>The conversation</a:t>
            </a:r>
          </a:p>
          <a:p>
            <a:pPr>
              <a:spcBef>
                <a:spcPts val="0"/>
              </a:spcBef>
            </a:pPr>
            <a:endParaRPr lang="en-US" sz="2200" b="1" dirty="0" smtClean="0">
              <a:latin typeface="Arial" pitchFamily="34" charset="0"/>
              <a:cs typeface="Arial" pitchFamily="34" charset="0"/>
            </a:endParaRPr>
          </a:p>
          <a:p>
            <a:pPr>
              <a:spcBef>
                <a:spcPts val="0"/>
              </a:spcBef>
            </a:pPr>
            <a:r>
              <a:rPr lang="en-US" sz="2200" b="1" dirty="0" smtClean="0">
                <a:latin typeface="Arial" pitchFamily="34" charset="0"/>
                <a:cs typeface="Arial" pitchFamily="34" charset="0"/>
              </a:rPr>
              <a:t>SN when there ISN’T a crisis</a:t>
            </a:r>
          </a:p>
          <a:p>
            <a:pPr>
              <a:spcBef>
                <a:spcPts val="0"/>
              </a:spcBef>
            </a:pPr>
            <a:endParaRPr lang="en-US" sz="2200" b="1" dirty="0" smtClean="0">
              <a:latin typeface="Arial" pitchFamily="34" charset="0"/>
              <a:cs typeface="Arial" pitchFamily="34" charset="0"/>
            </a:endParaRPr>
          </a:p>
          <a:p>
            <a:pPr>
              <a:spcBef>
                <a:spcPts val="0"/>
              </a:spcBef>
            </a:pPr>
            <a:r>
              <a:rPr lang="en-US" sz="2200" b="1" dirty="0" smtClean="0">
                <a:latin typeface="Arial" pitchFamily="34" charset="0"/>
                <a:cs typeface="Arial" pitchFamily="34" charset="0"/>
              </a:rPr>
              <a:t>Social customer</a:t>
            </a:r>
          </a:p>
          <a:p>
            <a:pPr>
              <a:spcBef>
                <a:spcPts val="0"/>
              </a:spcBef>
            </a:pPr>
            <a:endParaRPr lang="en-US" sz="2200" b="1" dirty="0" smtClean="0">
              <a:latin typeface="Arial" pitchFamily="34" charset="0"/>
              <a:cs typeface="Arial" pitchFamily="34" charset="0"/>
            </a:endParaRPr>
          </a:p>
          <a:p>
            <a:pPr>
              <a:spcBef>
                <a:spcPts val="0"/>
              </a:spcBef>
            </a:pPr>
            <a:r>
              <a:rPr lang="en-US" sz="2200" b="1" dirty="0" smtClean="0">
                <a:latin typeface="Arial" pitchFamily="34" charset="0"/>
                <a:cs typeface="Arial" pitchFamily="34" charset="0"/>
              </a:rPr>
              <a:t>Content</a:t>
            </a:r>
          </a:p>
          <a:p>
            <a:pPr>
              <a:spcBef>
                <a:spcPts val="0"/>
              </a:spcBef>
            </a:pPr>
            <a:endParaRPr lang="en-US" sz="2200" b="1" dirty="0" smtClean="0">
              <a:latin typeface="Arial" pitchFamily="34" charset="0"/>
              <a:cs typeface="Arial" pitchFamily="34" charset="0"/>
            </a:endParaRPr>
          </a:p>
          <a:p>
            <a:pPr>
              <a:spcBef>
                <a:spcPts val="0"/>
              </a:spcBef>
            </a:pPr>
            <a:r>
              <a:rPr lang="en-US" sz="2200" b="1" dirty="0" smtClean="0">
                <a:latin typeface="Arial" pitchFamily="34" charset="0"/>
                <a:cs typeface="Arial" pitchFamily="34" charset="0"/>
              </a:rPr>
              <a:t>Interaction</a:t>
            </a:r>
          </a:p>
          <a:p>
            <a:pPr>
              <a:spcBef>
                <a:spcPts val="0"/>
              </a:spcBef>
            </a:pPr>
            <a:endParaRPr lang="en-US" sz="2200" b="1" dirty="0" smtClean="0">
              <a:latin typeface="Arial" pitchFamily="34" charset="0"/>
              <a:cs typeface="Arial" pitchFamily="34" charset="0"/>
            </a:endParaRPr>
          </a:p>
          <a:p>
            <a:pPr>
              <a:spcBef>
                <a:spcPts val="0"/>
              </a:spcBef>
            </a:pPr>
            <a:r>
              <a:rPr lang="en-US" sz="2200" b="1" dirty="0" smtClean="0">
                <a:latin typeface="Arial" pitchFamily="34" charset="0"/>
                <a:cs typeface="Arial" pitchFamily="34" charset="0"/>
              </a:rPr>
              <a:t>Examples</a:t>
            </a:r>
          </a:p>
          <a:p>
            <a:pPr>
              <a:spcBef>
                <a:spcPts val="0"/>
              </a:spcBef>
            </a:pPr>
            <a:r>
              <a:rPr lang="en-US" sz="2200" b="1" dirty="0" smtClean="0">
                <a:latin typeface="Arial" pitchFamily="34" charset="0"/>
                <a:cs typeface="Arial" pitchFamily="34" charset="0"/>
              </a:rPr>
              <a:t>Influence</a:t>
            </a:r>
          </a:p>
          <a:p>
            <a:pPr>
              <a:spcBef>
                <a:spcPts val="0"/>
              </a:spcBef>
              <a:buNone/>
            </a:pPr>
            <a:endParaRPr lang="en-US" sz="2200" b="1" dirty="0" smtClean="0">
              <a:latin typeface="Arial" pitchFamily="34" charset="0"/>
              <a:cs typeface="Arial" pitchFamily="34" charset="0"/>
            </a:endParaRPr>
          </a:p>
          <a:p>
            <a:pPr>
              <a:spcBef>
                <a:spcPts val="0"/>
              </a:spcBef>
            </a:pPr>
            <a:r>
              <a:rPr lang="en-US" sz="2200" b="1" dirty="0" smtClean="0">
                <a:latin typeface="Arial" pitchFamily="34" charset="0"/>
                <a:cs typeface="Arial" pitchFamily="34" charset="0"/>
              </a:rPr>
              <a:t>The bottom line</a:t>
            </a:r>
          </a:p>
          <a:p>
            <a:pPr>
              <a:spcBef>
                <a:spcPts val="0"/>
              </a:spcBef>
            </a:pPr>
            <a:endParaRPr lang="en-US" sz="2200" b="1" dirty="0" smtClean="0">
              <a:latin typeface="Arial" pitchFamily="34" charset="0"/>
              <a:cs typeface="Arial" pitchFamily="34" charset="0"/>
            </a:endParaRPr>
          </a:p>
          <a:p>
            <a:pPr>
              <a:spcBef>
                <a:spcPts val="0"/>
              </a:spcBef>
            </a:pPr>
            <a:r>
              <a:rPr lang="en-US" sz="2200" b="1" dirty="0" smtClean="0">
                <a:latin typeface="Arial" pitchFamily="34" charset="0"/>
                <a:cs typeface="Arial" pitchFamily="34" charset="0"/>
              </a:rPr>
              <a:t>Questions</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iagram titled, If all US internet time were condensed into one hour, how much time would be spent in the most heavily used sectors?  Social networks and blogs take up 13 minutes and 36 seconds.  This is the second largest time next to other at 20 minutes and 36 seconds."/>
          <p:cNvPicPr>
            <a:picLocks noChangeAspect="1" noChangeArrowheads="1"/>
          </p:cNvPicPr>
          <p:nvPr/>
        </p:nvPicPr>
        <p:blipFill>
          <a:blip r:embed="rId3" cstate="print"/>
          <a:srcRect/>
          <a:stretch>
            <a:fillRect/>
          </a:stretch>
        </p:blipFill>
        <p:spPr bwMode="auto">
          <a:xfrm>
            <a:off x="2133600" y="1371600"/>
            <a:ext cx="4876800" cy="4520504"/>
          </a:xfrm>
          <a:prstGeom prst="rect">
            <a:avLst/>
          </a:prstGeom>
          <a:noFill/>
          <a:ln w="9525">
            <a:noFill/>
            <a:miter lim="800000"/>
            <a:headEnd/>
            <a:tailEnd/>
          </a:ln>
        </p:spPr>
      </p:pic>
      <p:sp>
        <p:nvSpPr>
          <p:cNvPr id="9" name="Title 1"/>
          <p:cNvSpPr>
            <a:spLocks noGrp="1"/>
          </p:cNvSpPr>
          <p:nvPr>
            <p:ph type="title"/>
          </p:nvPr>
        </p:nvSpPr>
        <p:spPr/>
        <p:txBody>
          <a:bodyPr/>
          <a:lstStyle/>
          <a:p>
            <a:r>
              <a:rPr lang="en-US" b="1" dirty="0" smtClean="0">
                <a:latin typeface="Arial" pitchFamily="34" charset="0"/>
                <a:cs typeface="Arial" pitchFamily="34" charset="0"/>
              </a:rPr>
              <a:t>Facts &amp; Figures: Social Media</a:t>
            </a:r>
            <a:endParaRPr lang="en-US" b="1"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b="1" dirty="0" smtClean="0">
                <a:latin typeface="Arial" pitchFamily="34" charset="0"/>
                <a:cs typeface="Arial" pitchFamily="34" charset="0"/>
              </a:rPr>
              <a:t>Facts &amp; Figures: Social Media</a:t>
            </a:r>
            <a:endParaRPr lang="en-US" b="1" dirty="0">
              <a:latin typeface="Arial" pitchFamily="34" charset="0"/>
              <a:cs typeface="Arial" pitchFamily="34" charset="0"/>
            </a:endParaRPr>
          </a:p>
        </p:txBody>
      </p:sp>
      <p:sp>
        <p:nvSpPr>
          <p:cNvPr id="8" name="Content Placeholder 2"/>
          <p:cNvSpPr>
            <a:spLocks noGrp="1"/>
          </p:cNvSpPr>
          <p:nvPr>
            <p:ph idx="1"/>
          </p:nvPr>
        </p:nvSpPr>
        <p:spPr>
          <a:xfrm>
            <a:off x="1524000" y="1447800"/>
            <a:ext cx="7162800" cy="4678363"/>
          </a:xfrm>
        </p:spPr>
        <p:txBody>
          <a:bodyPr>
            <a:normAutofit/>
          </a:bodyPr>
          <a:lstStyle/>
          <a:p>
            <a:r>
              <a:rPr lang="en-US" sz="2800" b="1" dirty="0" smtClean="0">
                <a:latin typeface="Arial" pitchFamily="34" charset="0"/>
                <a:cs typeface="Arial" pitchFamily="34" charset="0"/>
              </a:rPr>
              <a:t>8 of 10 U.S. adults have a cell phone</a:t>
            </a:r>
          </a:p>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Mobile data traffic</a:t>
            </a:r>
          </a:p>
          <a:p>
            <a:pPr lvl="1">
              <a:buFont typeface="Arial" pitchFamily="34" charset="0"/>
              <a:buChar char="•"/>
            </a:pPr>
            <a:r>
              <a:rPr lang="en-US" sz="2400" dirty="0" smtClean="0">
                <a:latin typeface="Arial" pitchFamily="34" charset="0"/>
                <a:cs typeface="Arial" pitchFamily="34" charset="0"/>
              </a:rPr>
              <a:t>Rise 40-fold by 2015</a:t>
            </a:r>
          </a:p>
          <a:p>
            <a:pPr lvl="1">
              <a:buFont typeface="Arial" pitchFamily="34" charset="0"/>
              <a:buChar char="•"/>
            </a:pPr>
            <a:r>
              <a:rPr lang="en-US" sz="2400" dirty="0" smtClean="0">
                <a:latin typeface="Arial" pitchFamily="34" charset="0"/>
                <a:cs typeface="Arial" pitchFamily="34" charset="0"/>
              </a:rPr>
              <a:t>158 million mobile internet users in 2015</a:t>
            </a:r>
          </a:p>
          <a:p>
            <a:pPr lvl="1">
              <a:buFont typeface="Arial" pitchFamily="34" charset="0"/>
              <a:buChar char="•"/>
            </a:pPr>
            <a:r>
              <a:rPr lang="en-US" sz="2400" dirty="0" smtClean="0">
                <a:latin typeface="Arial" pitchFamily="34" charset="0"/>
                <a:cs typeface="Arial" pitchFamily="34" charset="0"/>
              </a:rPr>
              <a:t>Now: social networking is 60% of mobile internet use</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latin typeface="Arial" pitchFamily="34" charset="0"/>
                <a:cs typeface="Arial" pitchFamily="34" charset="0"/>
              </a:rPr>
              <a:t>The conversation</a:t>
            </a:r>
            <a:endParaRPr lang="en-US" b="1" dirty="0">
              <a:latin typeface="Arial" pitchFamily="34" charset="0"/>
              <a:cs typeface="Arial" pitchFamily="34" charset="0"/>
            </a:endParaRPr>
          </a:p>
        </p:txBody>
      </p:sp>
      <p:sp>
        <p:nvSpPr>
          <p:cNvPr id="5" name="Content Placeholder 4"/>
          <p:cNvSpPr>
            <a:spLocks noGrp="1"/>
          </p:cNvSpPr>
          <p:nvPr>
            <p:ph idx="1"/>
          </p:nvPr>
        </p:nvSpPr>
        <p:spPr>
          <a:xfrm>
            <a:off x="1524000" y="1417637"/>
            <a:ext cx="7162800" cy="4525963"/>
          </a:xfrm>
        </p:spPr>
        <p:txBody>
          <a:bodyPr/>
          <a:lstStyle/>
          <a:p>
            <a:r>
              <a:rPr lang="en-US" sz="2800" b="1" dirty="0" smtClean="0">
                <a:latin typeface="Arial" pitchFamily="34" charset="0"/>
                <a:cs typeface="Arial" pitchFamily="34" charset="0"/>
              </a:rPr>
              <a:t>Top three ways people share information:</a:t>
            </a:r>
          </a:p>
          <a:p>
            <a:pPr marL="971550" lvl="1" indent="-514350">
              <a:buFont typeface="+mj-lt"/>
              <a:buAutoNum type="arabicPeriod"/>
            </a:pPr>
            <a:r>
              <a:rPr lang="en-US" dirty="0" err="1" smtClean="0">
                <a:latin typeface="Arial" pitchFamily="34" charset="0"/>
                <a:cs typeface="Arial" pitchFamily="34" charset="0"/>
              </a:rPr>
              <a:t>Facebook</a:t>
            </a:r>
            <a:endParaRPr lang="en-US" dirty="0" smtClean="0">
              <a:latin typeface="Arial" pitchFamily="34" charset="0"/>
              <a:cs typeface="Arial" pitchFamily="34" charset="0"/>
            </a:endParaRPr>
          </a:p>
          <a:p>
            <a:pPr marL="971550" lvl="1" indent="-514350">
              <a:buFont typeface="+mj-lt"/>
              <a:buAutoNum type="arabicPeriod"/>
            </a:pPr>
            <a:r>
              <a:rPr lang="en-US" dirty="0" smtClean="0">
                <a:latin typeface="Arial" pitchFamily="34" charset="0"/>
                <a:cs typeface="Arial" pitchFamily="34" charset="0"/>
              </a:rPr>
              <a:t>Email</a:t>
            </a:r>
          </a:p>
          <a:p>
            <a:pPr marL="971550" lvl="1" indent="-514350">
              <a:buFont typeface="+mj-lt"/>
              <a:buAutoNum type="arabicPeriod"/>
            </a:pPr>
            <a:r>
              <a:rPr lang="en-US" dirty="0" smtClean="0">
                <a:latin typeface="Arial" pitchFamily="34" charset="0"/>
                <a:cs typeface="Arial" pitchFamily="34" charset="0"/>
              </a:rPr>
              <a:t>Twitter</a:t>
            </a:r>
            <a:endParaRPr lang="en-US" dirty="0">
              <a:latin typeface="Arial" pitchFamily="34" charset="0"/>
              <a:cs typeface="Arial" pitchFamily="34" charset="0"/>
            </a:endParaRPr>
          </a:p>
        </p:txBody>
      </p:sp>
      <p:pic>
        <p:nvPicPr>
          <p:cNvPr id="9" name="Picture 2" descr="&quot; &quot;"/>
          <p:cNvPicPr>
            <a:picLocks noChangeAspect="1" noChangeArrowheads="1"/>
          </p:cNvPicPr>
          <p:nvPr/>
        </p:nvPicPr>
        <p:blipFill>
          <a:blip r:embed="rId3" cstate="print"/>
          <a:srcRect/>
          <a:stretch>
            <a:fillRect/>
          </a:stretch>
        </p:blipFill>
        <p:spPr bwMode="auto">
          <a:xfrm>
            <a:off x="5638800" y="2667000"/>
            <a:ext cx="2590800" cy="300775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Title 1"/>
          <p:cNvSpPr txBox="1">
            <a:spLocks/>
          </p:cNvSpPr>
          <p:nvPr/>
        </p:nvSpPr>
        <p:spPr>
          <a:xfrm>
            <a:off x="3048000" y="2743200"/>
            <a:ext cx="52578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Title 6"/>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Social</a:t>
            </a:r>
            <a:r>
              <a:rPr kumimoji="0" lang="en-US" sz="44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networking …</a:t>
            </a:r>
            <a:br>
              <a:rPr kumimoji="0" lang="en-US" sz="44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br>
            <a:endParaRPr lang="en-US" dirty="0"/>
          </a:p>
        </p:txBody>
      </p:sp>
      <p:sp>
        <p:nvSpPr>
          <p:cNvPr id="10" name="Content Placeholder 9"/>
          <p:cNvSpPr>
            <a:spLocks noGrp="1"/>
          </p:cNvSpPr>
          <p:nvPr>
            <p:ph idx="1"/>
          </p:nvPr>
        </p:nvSpPr>
        <p:spPr/>
        <p:txBody>
          <a:bodyPr/>
          <a:lstStyle/>
          <a:p>
            <a:pPr lvl="0"/>
            <a:r>
              <a:rPr lang="en-US" b="1" dirty="0">
                <a:latin typeface="Arial" pitchFamily="34" charset="0"/>
                <a:cs typeface="Arial" pitchFamily="34" charset="0"/>
              </a:rPr>
              <a:t>… when there isn’t an emergency</a:t>
            </a:r>
          </a:p>
          <a:p>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600200" y="1447800"/>
            <a:ext cx="7391400" cy="46783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0" name="Title 1"/>
          <p:cNvSpPr>
            <a:spLocks noGrp="1"/>
          </p:cNvSpPr>
          <p:nvPr>
            <p:ph type="title"/>
          </p:nvPr>
        </p:nvSpPr>
        <p:spPr/>
        <p:txBody>
          <a:bodyPr/>
          <a:lstStyle/>
          <a:p>
            <a:r>
              <a:rPr lang="en-US" b="1" dirty="0" smtClean="0">
                <a:latin typeface="Arial" pitchFamily="34" charset="0"/>
                <a:cs typeface="Arial" pitchFamily="34" charset="0"/>
              </a:rPr>
              <a:t>Social customer</a:t>
            </a:r>
            <a:endParaRPr lang="en-US" b="1" dirty="0">
              <a:latin typeface="Arial" pitchFamily="34" charset="0"/>
              <a:cs typeface="Arial" pitchFamily="34" charset="0"/>
            </a:endParaRPr>
          </a:p>
        </p:txBody>
      </p:sp>
      <p:sp>
        <p:nvSpPr>
          <p:cNvPr id="5" name="Content Placeholder 4"/>
          <p:cNvSpPr>
            <a:spLocks noGrp="1"/>
          </p:cNvSpPr>
          <p:nvPr>
            <p:ph idx="1"/>
          </p:nvPr>
        </p:nvSpPr>
        <p:spPr/>
        <p:txBody>
          <a:bodyPr/>
          <a:lstStyle/>
          <a:p>
            <a:pPr rtl="0" eaLnBrk="1" fontAlgn="auto" latinLnBrk="0" hangingPunct="1"/>
            <a:r>
              <a:rPr lang="en-US" sz="3200" b="1" i="0" kern="1200" baseline="0" dirty="0" smtClean="0">
                <a:solidFill>
                  <a:schemeClr val="tx1"/>
                </a:solidFill>
                <a:latin typeface="+mn-lt"/>
                <a:ea typeface="+mn-ea"/>
                <a:cs typeface="+mn-cs"/>
              </a:rPr>
              <a:t>Savvy, filter for relevant information</a:t>
            </a:r>
            <a:endParaRPr lang="en-US" sz="3200" dirty="0" smtClean="0"/>
          </a:p>
          <a:p>
            <a:pPr rtl="0" eaLnBrk="1" fontAlgn="base" latinLnBrk="0" hangingPunct="1"/>
            <a:endParaRPr lang="en-US" sz="3200" b="1" i="0" kern="1200" baseline="0" dirty="0" smtClean="0">
              <a:solidFill>
                <a:schemeClr val="tx1"/>
              </a:solidFill>
              <a:latin typeface="+mn-lt"/>
              <a:ea typeface="+mn-ea"/>
              <a:cs typeface="+mn-cs"/>
            </a:endParaRPr>
          </a:p>
          <a:p>
            <a:pPr rtl="0" eaLnBrk="1" fontAlgn="base" latinLnBrk="0" hangingPunct="1"/>
            <a:r>
              <a:rPr lang="en-US" sz="3200" b="1" i="0" kern="1200" baseline="0" dirty="0" smtClean="0">
                <a:solidFill>
                  <a:schemeClr val="tx1"/>
                </a:solidFill>
                <a:latin typeface="+mn-lt"/>
                <a:ea typeface="+mn-ea"/>
                <a:cs typeface="+mn-cs"/>
              </a:rPr>
              <a:t>Wants </a:t>
            </a:r>
            <a:r>
              <a:rPr lang="en-US" sz="3200" b="1" i="0" kern="1200" baseline="0" dirty="0" err="1" smtClean="0">
                <a:solidFill>
                  <a:schemeClr val="tx1"/>
                </a:solidFill>
                <a:latin typeface="+mn-lt"/>
                <a:ea typeface="+mn-ea"/>
                <a:cs typeface="+mn-cs"/>
              </a:rPr>
              <a:t>curated</a:t>
            </a:r>
            <a:r>
              <a:rPr lang="en-US" sz="3200" b="1" i="0" kern="1200" baseline="0" dirty="0" smtClean="0">
                <a:solidFill>
                  <a:schemeClr val="tx1"/>
                </a:solidFill>
                <a:latin typeface="+mn-lt"/>
                <a:ea typeface="+mn-ea"/>
                <a:cs typeface="+mn-cs"/>
              </a:rPr>
              <a:t> information pushed to </a:t>
            </a:r>
            <a:r>
              <a:rPr lang="en-US" sz="3200" b="1" kern="1200" dirty="0" smtClean="0">
                <a:solidFill>
                  <a:schemeClr val="tx1"/>
                </a:solidFill>
                <a:latin typeface="+mn-lt"/>
                <a:ea typeface="+mn-ea"/>
                <a:cs typeface="+mn-cs"/>
              </a:rPr>
              <a:t>them</a:t>
            </a:r>
            <a:endParaRPr lang="en-US" sz="3200" b="1" i="0" kern="1200" baseline="0" dirty="0" smtClean="0">
              <a:solidFill>
                <a:schemeClr val="tx1"/>
              </a:solidFill>
              <a:latin typeface="+mn-lt"/>
              <a:ea typeface="+mn-ea"/>
              <a:cs typeface="+mn-cs"/>
            </a:endParaRPr>
          </a:p>
          <a:p>
            <a:pPr rtl="0" eaLnBrk="1" fontAlgn="base" latinLnBrk="0" hangingPunct="1"/>
            <a:endParaRPr lang="en-US" sz="3200" b="1" i="0" kern="1200" baseline="0" dirty="0" smtClean="0">
              <a:solidFill>
                <a:schemeClr val="tx1"/>
              </a:solidFill>
              <a:latin typeface="+mn-lt"/>
              <a:ea typeface="+mn-ea"/>
              <a:cs typeface="+mn-cs"/>
            </a:endParaRPr>
          </a:p>
          <a:p>
            <a:pPr rtl="0" eaLnBrk="1" fontAlgn="auto" latinLnBrk="0" hangingPunct="1"/>
            <a:r>
              <a:rPr lang="en-US" sz="3200" b="1" i="0" kern="1200" baseline="0" dirty="0" smtClean="0">
                <a:solidFill>
                  <a:schemeClr val="tx1"/>
                </a:solidFill>
                <a:latin typeface="+mn-lt"/>
                <a:ea typeface="+mn-ea"/>
                <a:cs typeface="+mn-cs"/>
              </a:rPr>
              <a:t>Expects engagement, interaction</a:t>
            </a:r>
            <a:endParaRPr lang="en-US"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676400" y="1447800"/>
            <a:ext cx="7315200" cy="4678363"/>
          </a:xfrm>
          <a:prstGeom prst="rect">
            <a:avLst/>
          </a:prstGeom>
        </p:spPr>
        <p:txBody>
          <a:bodyPr vert="horz" lIns="91440" tIns="45720" rIns="91440" bIns="45720" rtlCol="0">
            <a:normAutofit/>
          </a:bodyPr>
          <a:lstStyle/>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7" name="Title 1"/>
          <p:cNvSpPr>
            <a:spLocks noGrp="1"/>
          </p:cNvSpPr>
          <p:nvPr>
            <p:ph type="title"/>
          </p:nvPr>
        </p:nvSpPr>
        <p:spPr/>
        <p:txBody>
          <a:bodyPr/>
          <a:lstStyle/>
          <a:p>
            <a:r>
              <a:rPr lang="en-US" b="1" dirty="0" smtClean="0">
                <a:latin typeface="Arial" pitchFamily="34" charset="0"/>
                <a:cs typeface="Arial" pitchFamily="34" charset="0"/>
              </a:rPr>
              <a:t>Social customer</a:t>
            </a:r>
            <a:endParaRPr lang="en-US" b="1" dirty="0">
              <a:latin typeface="Arial" pitchFamily="34" charset="0"/>
              <a:cs typeface="Arial" pitchFamily="34" charset="0"/>
            </a:endParaRPr>
          </a:p>
        </p:txBody>
      </p:sp>
      <p:sp>
        <p:nvSpPr>
          <p:cNvPr id="8" name="Content Placeholder 7"/>
          <p:cNvSpPr>
            <a:spLocks noGrp="1"/>
          </p:cNvSpPr>
          <p:nvPr>
            <p:ph idx="1"/>
          </p:nvPr>
        </p:nvSpPr>
        <p:spPr/>
        <p:txBody>
          <a:bodyPr/>
          <a:lstStyle/>
          <a:p>
            <a:pPr lvl="0" defTabSz="457200">
              <a:buFont typeface="Arial"/>
              <a:buChar char="•"/>
              <a:defRPr/>
            </a:pPr>
            <a:r>
              <a:rPr lang="en-US" sz="2800" b="1" dirty="0">
                <a:latin typeface="Arial" pitchFamily="34" charset="0"/>
                <a:cs typeface="Arial" pitchFamily="34" charset="0"/>
              </a:rPr>
              <a:t>Bottom line: the social customer owns the relationship</a:t>
            </a:r>
          </a:p>
          <a:p>
            <a:pPr lvl="1" defTabSz="457200">
              <a:buFont typeface="Arial"/>
              <a:buChar char="–"/>
              <a:defRPr/>
            </a:pPr>
            <a:r>
              <a:rPr lang="en-US" sz="2400" dirty="0">
                <a:latin typeface="Arial" pitchFamily="34" charset="0"/>
                <a:cs typeface="Arial" pitchFamily="34" charset="0"/>
              </a:rPr>
              <a:t>Customers won’t be drawn to you just because you exist</a:t>
            </a:r>
          </a:p>
          <a:p>
            <a:pPr lvl="1" defTabSz="457200">
              <a:buFont typeface="Arial"/>
              <a:buChar char="–"/>
              <a:defRPr/>
            </a:pPr>
            <a:r>
              <a:rPr lang="en-US" sz="2400" dirty="0">
                <a:latin typeface="Arial" pitchFamily="34" charset="0"/>
                <a:cs typeface="Arial" pitchFamily="34" charset="0"/>
              </a:rPr>
              <a:t>The customer chooses to connect with you</a:t>
            </a:r>
          </a:p>
          <a:p>
            <a:pPr lvl="1" defTabSz="457200">
              <a:buFont typeface="Arial"/>
              <a:buChar char="–"/>
              <a:defRPr/>
            </a:pPr>
            <a:r>
              <a:rPr lang="en-US" sz="2400" dirty="0">
                <a:latin typeface="Arial" pitchFamily="34" charset="0"/>
                <a:cs typeface="Arial" pitchFamily="34" charset="0"/>
              </a:rPr>
              <a:t>You must engage social customers when they need you, not just when you need them</a:t>
            </a:r>
          </a:p>
          <a:p>
            <a:pPr lvl="1" defTabSz="457200">
              <a:buFont typeface="Arial"/>
              <a:buChar char="–"/>
              <a:defRPr/>
            </a:pPr>
            <a:r>
              <a:rPr lang="en-US" sz="2400" dirty="0">
                <a:latin typeface="Arial" pitchFamily="34" charset="0"/>
                <a:cs typeface="Arial" pitchFamily="34" charset="0"/>
              </a:rPr>
              <a:t>Zero engagement = severed connection</a:t>
            </a:r>
          </a:p>
          <a:p>
            <a:endParaRPr 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02C3AEC9A4F64C9A693943DA529FA3" ma:contentTypeVersion="14" ma:contentTypeDescription="Create a new document." ma:contentTypeScope="" ma:versionID="3170bd233c5609aa2c721c43fb065001">
  <xsd:schema xmlns:xsd="http://www.w3.org/2001/XMLSchema" xmlns:p="http://schemas.microsoft.com/office/2006/metadata/properties" xmlns:ns2="ece3b8bb-3ba7-4e05-aa8b-0d2009ddb611" targetNamespace="http://schemas.microsoft.com/office/2006/metadata/properties" ma:root="true" ma:fieldsID="0c4afaa40167240c26cc530899cc3007"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 xsi:nil="true"/>
    <Estimate_x0020_1 xmlns="ece3b8bb-3ba7-4e05-aa8b-0d2009ddb611">
      <UserInfo>
        <DisplayName>Kimball, Lisa</DisplayName>
        <AccountId>109</AccountId>
        <AccountType/>
      </UserInfo>
    </Estimate_x0020_1>
    <Completed_x0020_on xmlns="ece3b8bb-3ba7-4e05-aa8b-0d2009ddb611">2011-05-17T04:00:00+00:00</Completed_x0020_on>
    <Est_x002e__x0020_Level_x0020_2 xmlns="ece3b8bb-3ba7-4e05-aa8b-0d2009ddb611">1</Est_x002e__x0020_Level_x0020_2>
    <Remediated_x0020_by xmlns="ece3b8bb-3ba7-4e05-aa8b-0d2009ddb611">
      <UserInfo>
        <DisplayName>Kimball, Lisa</DisplayName>
        <AccountId>109</AccountId>
        <AccountType/>
      </UserInfo>
    </Remediated_x0020_by>
    <Actual_x0020_time_x0020_spent xmlns="ece3b8bb-3ba7-4e05-aa8b-0d2009ddb611">5</Actual_x0020_time_x0020_spent>
    <Estimate_x0020_2 xmlns="ece3b8bb-3ba7-4e05-aa8b-0d2009ddb611">
      <UserInfo>
        <DisplayName/>
        <AccountId xsi:nil="true"/>
        <AccountType/>
      </UserInfo>
    </Estimate_x0020_2>
    <Remediation_x0020_Notes xmlns="ece3b8bb-3ba7-4e05-aa8b-0d2009ddb611" xsi:nil="true"/>
    <QC_x0020_Completed_x0020_on xmlns="ece3b8bb-3ba7-4e05-aa8b-0d2009ddb611">2011-05-18T04:00:00+00:00</QC_x0020_Completed_x0020_on>
    <Est_x002e__x0020_Level_x0020_1 xmlns="ece3b8bb-3ba7-4e05-aa8b-0d2009ddb611">3</Est_x002e__x0020_Level_x0020_1>
    <_x0051_C2 xmlns="ece3b8bb-3ba7-4e05-aa8b-0d2009ddb611">
      <UserInfo>
        <DisplayName/>
        <AccountId xsi:nil="true"/>
        <AccountType/>
      </UserInfo>
    </_x0051_C2>
    <_x0051_C1 xmlns="ece3b8bb-3ba7-4e05-aa8b-0d2009ddb611">
      <ns2:UserInfo xmlns:ns2="ece3b8bb-3ba7-4e05-aa8b-0d2009ddb611">
        <ns2:DisplayName>Kimball, Lisa</ns2:DisplayName>
        <ns2:AccountId>109</ns2:AccountId>
        <ns2:AccountType>User</ns2:AccountType>
      </ns2:UserInfo>
    </_x0051_C1>
    <Status xmlns="ece3b8bb-3ba7-4e05-aa8b-0d2009ddb611">Post</Status>
  </documentManagement>
</p:properties>
</file>

<file path=customXml/itemProps1.xml><?xml version="1.0" encoding="utf-8"?>
<ds:datastoreItem xmlns:ds="http://schemas.openxmlformats.org/officeDocument/2006/customXml" ds:itemID="{C284516C-171C-444E-97D0-6FABDC9070B4}"/>
</file>

<file path=customXml/itemProps2.xml><?xml version="1.0" encoding="utf-8"?>
<ds:datastoreItem xmlns:ds="http://schemas.openxmlformats.org/officeDocument/2006/customXml" ds:itemID="{38129563-D786-46D1-A8F0-3CB197F7CB8F}"/>
</file>

<file path=customXml/itemProps3.xml><?xml version="1.0" encoding="utf-8"?>
<ds:datastoreItem xmlns:ds="http://schemas.openxmlformats.org/officeDocument/2006/customXml" ds:itemID="{0610F87A-AB95-46A1-8C40-0E0227AA6C01}"/>
</file>

<file path=docProps/app.xml><?xml version="1.0" encoding="utf-8"?>
<Properties xmlns="http://schemas.openxmlformats.org/officeDocument/2006/extended-properties" xmlns:vt="http://schemas.openxmlformats.org/officeDocument/2006/docPropsVTypes">
  <Template/>
  <TotalTime>7864</TotalTime>
  <Words>834</Words>
  <Application>Microsoft Office PowerPoint</Application>
  <PresentationFormat>On-screen Show (4:3)</PresentationFormat>
  <Paragraphs>266</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Emergency Managers &amp; Social Networking: </vt:lpstr>
      <vt:lpstr>About CHHS</vt:lpstr>
      <vt:lpstr>Outline</vt:lpstr>
      <vt:lpstr>Facts &amp; Figures: Social Media</vt:lpstr>
      <vt:lpstr>Facts &amp; Figures: Social Media</vt:lpstr>
      <vt:lpstr>The conversation</vt:lpstr>
      <vt:lpstr>Social networking … </vt:lpstr>
      <vt:lpstr>Social customer</vt:lpstr>
      <vt:lpstr>Social customer</vt:lpstr>
      <vt:lpstr>Social customer</vt:lpstr>
      <vt:lpstr>A doomed plan</vt:lpstr>
      <vt:lpstr>Compelling Content</vt:lpstr>
      <vt:lpstr>Interaction</vt:lpstr>
      <vt:lpstr>Interaction</vt:lpstr>
      <vt:lpstr>Interaction</vt:lpstr>
      <vt:lpstr>Compelling Content/Interaction</vt:lpstr>
      <vt:lpstr>CHHS blogs</vt:lpstr>
      <vt:lpstr>TSA blog</vt:lpstr>
      <vt:lpstr>@AR_Emergencies</vt:lpstr>
      <vt:lpstr>Slide 20</vt:lpstr>
      <vt:lpstr>Influence</vt:lpstr>
      <vt:lpstr>Influence</vt:lpstr>
      <vt:lpstr>Why bother?</vt:lpstr>
      <vt:lpstr>Bottom line for EMs</vt:lpstr>
      <vt:lpstr>Bottom line for EMs</vt:lpstr>
      <vt:lpstr>Bottom line for EMs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Emergency Managers &amp; Social Networking:</dc:title>
  <dc:subject> Emergency Managers &amp; Social Networking:</dc:subject>
  <dc:creator>PHREP</dc:creator>
  <cp:keywords>social media; CHHS; TSA blog</cp:keywords>
  <cp:lastModifiedBy>kimballl</cp:lastModifiedBy>
  <cp:revision>413</cp:revision>
  <dcterms:created xsi:type="dcterms:W3CDTF">2010-05-18T21:07:50Z</dcterms:created>
  <dcterms:modified xsi:type="dcterms:W3CDTF">2011-05-18T12:16:04Z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0x0101008402C3AEC9A4F64C9A693943DA529FA3</vt:lpwstr>
  </property>
</Properties>
</file>