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3" r:id="rId6"/>
    <p:sldId id="257" r:id="rId7"/>
    <p:sldId id="262" r:id="rId8"/>
    <p:sldId id="265" r:id="rId9"/>
    <p:sldId id="285" r:id="rId10"/>
    <p:sldId id="286" r:id="rId11"/>
    <p:sldId id="289" r:id="rId12"/>
    <p:sldId id="290" r:id="rId13"/>
    <p:sldId id="267" r:id="rId14"/>
    <p:sldId id="268" r:id="rId15"/>
    <p:sldId id="269" r:id="rId16"/>
    <p:sldId id="270" r:id="rId17"/>
    <p:sldId id="271" r:id="rId18"/>
    <p:sldId id="292" r:id="rId19"/>
    <p:sldId id="293" r:id="rId20"/>
    <p:sldId id="294" r:id="rId21"/>
    <p:sldId id="277" r:id="rId22"/>
    <p:sldId id="279" r:id="rId23"/>
    <p:sldId id="280" r:id="rId24"/>
    <p:sldId id="281" r:id="rId25"/>
    <p:sldId id="282" r:id="rId26"/>
    <p:sldId id="284" r:id="rId27"/>
    <p:sldId id="283" r:id="rId28"/>
    <p:sldId id="297" r:id="rId29"/>
    <p:sldId id="258" r:id="rId30"/>
    <p:sldId id="295" r:id="rId31"/>
    <p:sldId id="296" r:id="rId32"/>
    <p:sldId id="29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33"/>
    <a:srgbClr val="FFFF00"/>
    <a:srgbClr val="6666FF"/>
    <a:srgbClr val="2BE19C"/>
    <a:srgbClr val="CE0808"/>
    <a:srgbClr val="DA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64" autoAdjust="0"/>
  </p:normalViewPr>
  <p:slideViewPr>
    <p:cSldViewPr>
      <p:cViewPr varScale="1">
        <p:scale>
          <a:sx n="37" d="100"/>
          <a:sy n="37" d="100"/>
        </p:scale>
        <p:origin x="-36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FC83E7-84FC-4395-914B-8139D5867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75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EC36DA-D593-4908-A3C3-22CD66801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963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719" tIns="44860" rIns="89719" bIns="4486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20764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0769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pic>
        <p:nvPicPr>
          <p:cNvPr id="1031" name="Picture 7" descr="Revised 7_30 no blee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27750"/>
            <a:ext cx="5257800" cy="7302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6248400" y="3429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cpd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848600" cy="2743200"/>
          </a:xfrm>
        </p:spPr>
        <p:txBody>
          <a:bodyPr/>
          <a:lstStyle/>
          <a:p>
            <a:pPr algn="ctr" eaLnBrk="1" hangingPunct="1"/>
            <a:r>
              <a:rPr lang="en-US" sz="6000" b="1" dirty="0" smtClean="0"/>
              <a:t>The National Alliance for Radiation Readiness (NARR)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019800" cy="1371600"/>
          </a:xfrm>
        </p:spPr>
        <p:txBody>
          <a:bodyPr/>
          <a:lstStyle/>
          <a:p>
            <a:pPr algn="l" eaLnBrk="1" hangingPunct="1"/>
            <a:r>
              <a:rPr lang="en-US" sz="2400" b="1" smtClean="0"/>
              <a:t>Adela Salame-Alfie, Ph.D.</a:t>
            </a:r>
          </a:p>
          <a:p>
            <a:pPr algn="l" eaLnBrk="1" hangingPunct="1"/>
            <a:r>
              <a:rPr lang="en-US" sz="2000" b="1" smtClean="0"/>
              <a:t>New York State Department of Health</a:t>
            </a:r>
          </a:p>
          <a:p>
            <a:pPr algn="l" eaLnBrk="1" hangingPunct="1"/>
            <a:r>
              <a:rPr lang="en-US" sz="2000" b="1" smtClean="0"/>
              <a:t>Conference of Radiation Control Program Directors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8229600" cy="762000"/>
          </a:xfrm>
        </p:spPr>
        <p:txBody>
          <a:bodyPr/>
          <a:lstStyle/>
          <a:p>
            <a:r>
              <a:rPr lang="en-US" dirty="0" smtClean="0"/>
              <a:t>Roundtable Participants</a:t>
            </a:r>
          </a:p>
        </p:txBody>
      </p:sp>
      <p:sp>
        <p:nvSpPr>
          <p:cNvPr id="4403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marL="292100" indent="-292100">
              <a:buFontTx/>
              <a:buNone/>
            </a:pPr>
            <a:r>
              <a:rPr lang="en-US" sz="2400" b="1" dirty="0" smtClean="0"/>
              <a:t>Over 30 experts in the broad fields of:</a:t>
            </a:r>
          </a:p>
          <a:p>
            <a:pPr marL="457200" lvl="1" indent="0"/>
            <a:r>
              <a:rPr lang="en-US" sz="2400" dirty="0" smtClean="0"/>
              <a:t> Health physics, </a:t>
            </a:r>
          </a:p>
          <a:p>
            <a:pPr marL="457200" lvl="1" indent="0"/>
            <a:r>
              <a:rPr lang="en-US" sz="2400" dirty="0" smtClean="0"/>
              <a:t> Hospital preparedness, </a:t>
            </a:r>
          </a:p>
          <a:p>
            <a:pPr marL="457200" lvl="1" indent="0"/>
            <a:r>
              <a:rPr lang="en-US" sz="2400" dirty="0" smtClean="0"/>
              <a:t> Epidemiology, </a:t>
            </a:r>
          </a:p>
          <a:p>
            <a:pPr marL="457200" lvl="1" indent="0"/>
            <a:r>
              <a:rPr lang="en-US" sz="2400" dirty="0" smtClean="0"/>
              <a:t> Public health preparedness, </a:t>
            </a:r>
          </a:p>
          <a:p>
            <a:pPr marL="457200" lvl="1" indent="0"/>
            <a:r>
              <a:rPr lang="en-US" sz="2400" dirty="0" smtClean="0"/>
              <a:t> Risk communication, </a:t>
            </a:r>
          </a:p>
          <a:p>
            <a:pPr marL="457200" lvl="1" indent="0"/>
            <a:r>
              <a:rPr lang="en-US" sz="2400" dirty="0" smtClean="0"/>
              <a:t> Psychology and </a:t>
            </a:r>
          </a:p>
          <a:p>
            <a:pPr marL="457200" lvl="1" indent="0"/>
            <a:r>
              <a:rPr lang="en-US" sz="2400" dirty="0" smtClean="0"/>
              <a:t> Emergency medicine. </a:t>
            </a:r>
          </a:p>
          <a:p>
            <a:pPr marL="292100" indent="-292100">
              <a:buFontTx/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Representing federal agencies, state and local agencies, and professional organizations. 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4BD1026-B39E-4672-A826-B22B589FBA0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229600" cy="609600"/>
          </a:xfrm>
        </p:spPr>
        <p:txBody>
          <a:bodyPr/>
          <a:lstStyle/>
          <a:p>
            <a:r>
              <a:rPr lang="en-US" sz="4000" smtClean="0">
                <a:cs typeface="Arial" charset="0"/>
              </a:rPr>
              <a:t>Roundtable Outcome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Identified: 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cs typeface="Arial" charset="0"/>
              </a:rPr>
              <a:t>Gaps, capabilities and strategies</a:t>
            </a:r>
            <a:r>
              <a:rPr lang="en-US" i="1" dirty="0" smtClean="0">
                <a:cs typeface="Arial" charset="0"/>
              </a:rPr>
              <a:t> to our mutual ability to respond to a radiological emergency.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cs typeface="Arial" charset="0"/>
              </a:rPr>
              <a:t>Need to </a:t>
            </a:r>
            <a:r>
              <a:rPr lang="en-US" b="1" i="1" dirty="0" smtClean="0">
                <a:cs typeface="Arial" charset="0"/>
              </a:rPr>
              <a:t>coordinate and build relationships</a:t>
            </a:r>
            <a:r>
              <a:rPr lang="en-US" i="1" dirty="0" smtClean="0">
                <a:cs typeface="Arial" charset="0"/>
              </a:rPr>
              <a:t> among participating agencies.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cs typeface="Arial" charset="0"/>
              </a:rPr>
              <a:t>Need for </a:t>
            </a:r>
            <a:r>
              <a:rPr lang="en-US" b="1" i="1" dirty="0" smtClean="0">
                <a:cs typeface="Arial" charset="0"/>
              </a:rPr>
              <a:t>consistent radiological capabilities</a:t>
            </a:r>
            <a:r>
              <a:rPr lang="en-US" i="1" dirty="0" smtClean="0">
                <a:cs typeface="Arial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cs typeface="Arial" charset="0"/>
              </a:rPr>
              <a:t>Need for Multi-agency </a:t>
            </a:r>
            <a:r>
              <a:rPr lang="en-US" b="1" i="1" dirty="0" smtClean="0">
                <a:cs typeface="Arial" charset="0"/>
              </a:rPr>
              <a:t>training and exercising</a:t>
            </a:r>
            <a:r>
              <a:rPr lang="en-US" i="1" dirty="0" smtClean="0">
                <a:cs typeface="Arial" charset="0"/>
              </a:rPr>
              <a:t>, and 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cs typeface="Arial" charset="0"/>
              </a:rPr>
              <a:t>Need for </a:t>
            </a:r>
            <a:r>
              <a:rPr lang="en-US" b="1" i="1" dirty="0" smtClean="0">
                <a:cs typeface="Arial" charset="0"/>
              </a:rPr>
              <a:t>funding specifically allocated for radiological emergency preparedness</a:t>
            </a:r>
            <a:r>
              <a:rPr lang="en-US" i="1" dirty="0" smtClean="0">
                <a:cs typeface="Arial" charset="0"/>
              </a:rPr>
              <a:t>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9FCC071-2DDC-4E0F-8D67-3ECE21C5D13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838200"/>
          </a:xfrm>
        </p:spPr>
        <p:txBody>
          <a:bodyPr/>
          <a:lstStyle/>
          <a:p>
            <a:r>
              <a:rPr lang="en-US" dirty="0" smtClean="0"/>
              <a:t>Suggested Initiatives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Follow-up expanded roundtable, to include more medical and public health organizations, first receivers (EMTs, hospital staff).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Form an alliance of the partner organizations that participated in roundtable.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Create tools to raise awareness of local health agencies to their broader role in radiation and other emergencies.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Incorporate population monitoring in grants and other funding opportunities.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Tabletop exercises that focus on recovery, not just response.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10A09-9492-4200-97F7-D4CFC9F49E7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Proposed Path Forward</a:t>
            </a:r>
          </a:p>
        </p:txBody>
      </p:sp>
      <p:sp>
        <p:nvSpPr>
          <p:cNvPr id="48130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r>
              <a:rPr lang="en-US" smtClean="0"/>
              <a:t>Develop alliance of various organizations with shared objective of </a:t>
            </a:r>
            <a:r>
              <a:rPr lang="en-US" i="1" smtClean="0">
                <a:solidFill>
                  <a:schemeClr val="hlink"/>
                </a:solidFill>
              </a:rPr>
              <a:t>expanding radiological emergency preparedness capabilities nationwide.</a:t>
            </a:r>
          </a:p>
          <a:p>
            <a:pPr marL="609600" indent="-609600"/>
            <a:r>
              <a:rPr lang="en-US" smtClean="0"/>
              <a:t>Work within alliance to </a:t>
            </a:r>
            <a:r>
              <a:rPr lang="en-US" i="1" smtClean="0">
                <a:solidFill>
                  <a:schemeClr val="hlink"/>
                </a:solidFill>
              </a:rPr>
              <a:t>elevate recognition of the roles and responsibilities of public health agencies in a radiological emergency.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EE568B7-3993-4747-A936-E890FA4FBCB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Action Plan</a:t>
            </a:r>
          </a:p>
        </p:txBody>
      </p:sp>
      <p:sp>
        <p:nvSpPr>
          <p:cNvPr id="501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228600" lvl="2" indent="0">
              <a:spcAft>
                <a:spcPts val="600"/>
              </a:spcAft>
              <a:buFontTx/>
              <a:buNone/>
            </a:pPr>
            <a:r>
              <a:rPr lang="en-US" sz="3200" smtClean="0"/>
              <a:t>Develop a plan that identifies </a:t>
            </a:r>
            <a:r>
              <a:rPr lang="en-US" sz="3200" i="1" smtClean="0"/>
              <a:t>actionable objectives (specific, measurable, achievable, relevant and timely)</a:t>
            </a:r>
            <a:r>
              <a:rPr lang="en-US" sz="3200" smtClean="0"/>
              <a:t> and provides a mechanism for monitoring progress, to enable the alliance partners to realize their central goal: </a:t>
            </a:r>
          </a:p>
          <a:p>
            <a:pPr marL="228600" lvl="2" indent="0">
              <a:spcAft>
                <a:spcPts val="600"/>
              </a:spcAft>
              <a:buFontTx/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To expand radiological preparedness in public health agencies, nationwide.</a:t>
            </a:r>
            <a:endParaRPr lang="en-US" sz="3200" b="1" smtClean="0">
              <a:solidFill>
                <a:schemeClr val="hlink"/>
              </a:solidFill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9B3F5B-8932-4B55-A2F7-93BD568DB18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>
                <a:cs typeface="Arial" charset="0"/>
              </a:rPr>
              <a:t>NARR Vision</a:t>
            </a:r>
            <a:r>
              <a:rPr lang="en-US" sz="3600" dirty="0" smtClean="0">
                <a:cs typeface="Arial" charset="0"/>
              </a:rPr>
              <a:t> 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00263"/>
            <a:ext cx="8229600" cy="3614737"/>
          </a:xfrm>
        </p:spPr>
        <p:txBody>
          <a:bodyPr/>
          <a:lstStyle/>
          <a:p>
            <a:pPr indent="6350" eaLnBrk="1" hangingPunct="1">
              <a:buFontTx/>
              <a:buNone/>
            </a:pPr>
            <a:r>
              <a:rPr lang="en-US" sz="4400" smtClean="0">
                <a:solidFill>
                  <a:schemeClr val="accent2"/>
                </a:solidFill>
              </a:rPr>
              <a:t>To become a more protected, resilient nation through a </a:t>
            </a:r>
            <a:r>
              <a:rPr lang="en-US" sz="4400" b="1" i="1" smtClean="0">
                <a:solidFill>
                  <a:schemeClr val="accent2"/>
                </a:solidFill>
              </a:rPr>
              <a:t>comprehensive and integrated approach</a:t>
            </a:r>
            <a:r>
              <a:rPr lang="en-US" sz="4400" smtClean="0">
                <a:solidFill>
                  <a:schemeClr val="accent2"/>
                </a:solidFill>
              </a:rPr>
              <a:t> to radiological emergencies. </a:t>
            </a:r>
            <a:endParaRPr lang="en-US" sz="3600" smtClean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596A9D-1A0D-4B7F-BA68-5F6EEC10BCE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>
                <a:cs typeface="Arial" charset="0"/>
              </a:rPr>
              <a:t>NARR Mission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905000"/>
            <a:ext cx="8305800" cy="3886200"/>
          </a:xfrm>
        </p:spPr>
        <p:txBody>
          <a:bodyPr/>
          <a:lstStyle/>
          <a:p>
            <a:pPr indent="6350"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Enhance radiological preparedness </a:t>
            </a:r>
            <a:r>
              <a:rPr lang="en-US" b="1" smtClean="0">
                <a:solidFill>
                  <a:schemeClr val="accent2"/>
                </a:solidFill>
              </a:rPr>
              <a:t>capability and capacity</a:t>
            </a:r>
            <a:r>
              <a:rPr lang="en-US" smtClean="0">
                <a:solidFill>
                  <a:schemeClr val="accent2"/>
                </a:solidFill>
              </a:rPr>
              <a:t> in public health and health care systems through a </a:t>
            </a:r>
            <a:r>
              <a:rPr lang="en-US" b="1" smtClean="0">
                <a:solidFill>
                  <a:schemeClr val="accent2"/>
                </a:solidFill>
              </a:rPr>
              <a:t>coalition of organizations</a:t>
            </a:r>
            <a:r>
              <a:rPr lang="en-US" smtClean="0">
                <a:solidFill>
                  <a:schemeClr val="accent2"/>
                </a:solidFill>
              </a:rPr>
              <a:t> committed to improving the nation’s ability to </a:t>
            </a:r>
            <a:r>
              <a:rPr lang="en-US" b="1" smtClean="0">
                <a:solidFill>
                  <a:schemeClr val="accent2"/>
                </a:solidFill>
              </a:rPr>
              <a:t>prepare, respond, and recover</a:t>
            </a:r>
            <a:r>
              <a:rPr lang="en-US" smtClean="0">
                <a:solidFill>
                  <a:schemeClr val="accent2"/>
                </a:solidFill>
              </a:rPr>
              <a:t> from radiological emergencies at the </a:t>
            </a:r>
            <a:r>
              <a:rPr lang="en-US" b="1" smtClean="0">
                <a:solidFill>
                  <a:schemeClr val="accent2"/>
                </a:solidFill>
              </a:rPr>
              <a:t>local, state, and national</a:t>
            </a:r>
            <a:r>
              <a:rPr lang="en-US" smtClean="0">
                <a:solidFill>
                  <a:schemeClr val="accent2"/>
                </a:solidFill>
              </a:rPr>
              <a:t> levels. </a:t>
            </a:r>
            <a:endParaRPr lang="en-US" sz="2800" smtClean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8E9E34D-7790-468E-B4AA-AD27E8813459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pPr algn="ctr"/>
            <a:r>
              <a:rPr lang="en-US" sz="5400" dirty="0" smtClean="0">
                <a:cs typeface="Arial" charset="0"/>
              </a:rPr>
              <a:t>NARR Purpose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eaLnBrk="1" hangingPunct="1"/>
            <a:r>
              <a:rPr lang="en-US" sz="2400" smtClean="0"/>
              <a:t>To build radiological emergency preparedness, response and recovery capacity and capabilities by supporting the: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Development of mechanisms for </a:t>
            </a:r>
            <a:r>
              <a:rPr lang="en-US" sz="2400" b="1" smtClean="0">
                <a:solidFill>
                  <a:schemeClr val="accent2"/>
                </a:solidFill>
              </a:rPr>
              <a:t>sharing resources</a:t>
            </a:r>
            <a:r>
              <a:rPr lang="en-US" sz="2400" smtClean="0">
                <a:solidFill>
                  <a:schemeClr val="accent2"/>
                </a:solidFill>
              </a:rPr>
              <a:t> </a:t>
            </a:r>
            <a:r>
              <a:rPr lang="en-US" sz="2400" b="1" smtClean="0">
                <a:solidFill>
                  <a:schemeClr val="accent2"/>
                </a:solidFill>
              </a:rPr>
              <a:t>and tools</a:t>
            </a:r>
            <a:r>
              <a:rPr lang="en-US" sz="2400" smtClean="0">
                <a:solidFill>
                  <a:schemeClr val="accent2"/>
                </a:solidFill>
              </a:rPr>
              <a:t>, including technical methods and information.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Identification and dissemination of </a:t>
            </a:r>
            <a:r>
              <a:rPr lang="en-US" sz="2400" b="1" smtClean="0">
                <a:solidFill>
                  <a:schemeClr val="accent2"/>
                </a:solidFill>
              </a:rPr>
              <a:t>best practices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Definition of and education on the </a:t>
            </a:r>
            <a:r>
              <a:rPr lang="en-US" sz="2400" b="1" smtClean="0">
                <a:solidFill>
                  <a:schemeClr val="accent2"/>
                </a:solidFill>
              </a:rPr>
              <a:t>roles and responsibilities of different levels of government</a:t>
            </a:r>
            <a:r>
              <a:rPr lang="en-US" sz="2400" smtClean="0">
                <a:solidFill>
                  <a:schemeClr val="accent2"/>
                </a:solidFill>
              </a:rPr>
              <a:t> and different governmental agencies in radiological emergencies.</a:t>
            </a:r>
          </a:p>
          <a:p>
            <a:pPr lvl="1" eaLnBrk="1" hangingPunct="1"/>
            <a:r>
              <a:rPr lang="en-US" sz="2400" smtClean="0">
                <a:solidFill>
                  <a:schemeClr val="accent2"/>
                </a:solidFill>
              </a:rPr>
              <a:t>Establishment of </a:t>
            </a:r>
            <a:r>
              <a:rPr lang="en-US" sz="2400" b="1" smtClean="0">
                <a:solidFill>
                  <a:schemeClr val="accent2"/>
                </a:solidFill>
              </a:rPr>
              <a:t>performance measures and guidelines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  <a:p>
            <a:pPr lvl="1" eaLnBrk="1" hangingPunct="1"/>
            <a:r>
              <a:rPr lang="en-US" sz="2400" b="1" smtClean="0">
                <a:solidFill>
                  <a:schemeClr val="accent2"/>
                </a:solidFill>
              </a:rPr>
              <a:t>Building and sustaining of long-term competencies</a:t>
            </a:r>
            <a:r>
              <a:rPr lang="en-US" sz="240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F7990A-23F3-43FA-860F-44685D79326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>
                <a:cs typeface="Arial" charset="0"/>
              </a:rPr>
              <a:t>NARR Purpose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pPr eaLnBrk="1" hangingPunct="1"/>
            <a:r>
              <a:rPr lang="en-US" smtClean="0"/>
              <a:t>To serve as the collective “voice of health” in radiological preparedness through the: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Participation in national dialogues on radiological emergency issues.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Provision of thoughtful feedback on documents, policies, and guidelines.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Convening of partners to raise awareness of and resolve radiological emergency issues.</a:t>
            </a:r>
          </a:p>
          <a:p>
            <a:endParaRPr lang="en-US" sz="2800" smtClean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ECEB54C-22A8-4983-8354-B837D8FAEAC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Charter Membership of Exploratory Committee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smtClean="0"/>
              <a:t>Association of Public Health Laboratories (APHL)</a:t>
            </a:r>
          </a:p>
          <a:p>
            <a:r>
              <a:rPr lang="en-US" sz="2800" smtClean="0"/>
              <a:t>Association of State and Territorial Health Officials (ASTHO)</a:t>
            </a:r>
          </a:p>
          <a:p>
            <a:r>
              <a:rPr lang="en-US" sz="2800" smtClean="0"/>
              <a:t>Conference of Radiation Control Program Directors (CRCPD)</a:t>
            </a:r>
          </a:p>
          <a:p>
            <a:r>
              <a:rPr lang="en-US" sz="2800" smtClean="0"/>
              <a:t>Council of State and Territorial Epidemiologists (CSTE)</a:t>
            </a:r>
          </a:p>
          <a:p>
            <a:r>
              <a:rPr lang="en-US" sz="2800" smtClean="0"/>
              <a:t>National Association of County and City Health Officials (NACCHO)</a:t>
            </a:r>
          </a:p>
          <a:p>
            <a:endParaRPr lang="en-US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C7C776C-8E25-4B2D-B6E6-7686593F9B3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r>
              <a:rPr lang="en-US" sz="4000" dirty="0" smtClean="0"/>
              <a:t>We’ve set the stage…</a:t>
            </a:r>
          </a:p>
          <a:p>
            <a:r>
              <a:rPr lang="en-US" sz="4000" dirty="0" smtClean="0"/>
              <a:t>We talked about current capacity and gaps…</a:t>
            </a:r>
          </a:p>
          <a:p>
            <a:r>
              <a:rPr lang="en-US" sz="4000" dirty="0" smtClean="0"/>
              <a:t>Now, how do we bring it all together?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the last two days: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 idx="4294967295"/>
          </p:nvPr>
        </p:nvSpPr>
        <p:spPr>
          <a:xfrm>
            <a:off x="381000" y="381000"/>
            <a:ext cx="8229600" cy="944563"/>
          </a:xfrm>
        </p:spPr>
        <p:txBody>
          <a:bodyPr/>
          <a:lstStyle/>
          <a:p>
            <a:r>
              <a:rPr lang="en-US" sz="3200" dirty="0" smtClean="0"/>
              <a:t>Current Governance &amp;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297363"/>
          </a:xfrm>
        </p:spPr>
        <p:txBody>
          <a:bodyPr/>
          <a:lstStyle/>
          <a:p>
            <a:pPr marL="0" indent="0">
              <a:buFontTx/>
              <a:buNone/>
              <a:tabLst>
                <a:tab pos="0" algn="l"/>
                <a:tab pos="914400" algn="l"/>
              </a:tabLst>
            </a:pPr>
            <a:r>
              <a:rPr lang="en-US" sz="2000" smtClean="0"/>
              <a:t>For the 2010-2012 period, a steering committee will oversee the establishment of the NARR and the development of products and services.</a:t>
            </a:r>
          </a:p>
          <a:p>
            <a:pPr marL="0" indent="0">
              <a:buFontTx/>
              <a:buNone/>
              <a:tabLst>
                <a:tab pos="0" algn="l"/>
                <a:tab pos="914400" algn="l"/>
              </a:tabLst>
            </a:pPr>
            <a:endParaRPr lang="en-US" sz="2000" smtClean="0"/>
          </a:p>
          <a:p>
            <a:pPr marL="0" indent="0">
              <a:buFontTx/>
              <a:buNone/>
              <a:tabLst>
                <a:tab pos="0" algn="l"/>
                <a:tab pos="914400" algn="l"/>
              </a:tabLst>
            </a:pPr>
            <a:r>
              <a:rPr lang="en-US" sz="2000" b="1" smtClean="0"/>
              <a:t>The NARR Steering Committee: </a:t>
            </a:r>
          </a:p>
          <a:p>
            <a:pPr marL="0" indent="0">
              <a:tabLst>
                <a:tab pos="0" algn="l"/>
                <a:tab pos="914400" algn="l"/>
              </a:tabLst>
            </a:pPr>
            <a:r>
              <a:rPr lang="en-US" sz="2000" smtClean="0"/>
              <a:t>Charter member organizations</a:t>
            </a:r>
          </a:p>
          <a:p>
            <a:pPr marL="0" indent="0">
              <a:tabLst>
                <a:tab pos="0" algn="l"/>
                <a:tab pos="914400" algn="l"/>
              </a:tabLst>
            </a:pPr>
            <a:r>
              <a:rPr lang="en-US" sz="2000" smtClean="0"/>
              <a:t>American Medical Association (AMA)</a:t>
            </a:r>
          </a:p>
          <a:p>
            <a:pPr marL="0" indent="0">
              <a:tabLst>
                <a:tab pos="0" algn="l"/>
                <a:tab pos="914400" algn="l"/>
              </a:tabLst>
            </a:pPr>
            <a:r>
              <a:rPr lang="en-US" sz="2000" smtClean="0"/>
              <a:t>National Emergency Management Association (NEMA) </a:t>
            </a:r>
          </a:p>
          <a:p>
            <a:pPr marL="0" indent="0">
              <a:buFontTx/>
              <a:buNone/>
              <a:tabLst>
                <a:tab pos="0" algn="l"/>
                <a:tab pos="914400" algn="l"/>
              </a:tabLst>
            </a:pPr>
            <a:endParaRPr lang="en-US" sz="2000" smtClean="0"/>
          </a:p>
          <a:p>
            <a:pPr marL="0" indent="0">
              <a:buFontTx/>
              <a:buNone/>
              <a:tabLst>
                <a:tab pos="0" algn="l"/>
                <a:tab pos="914400" algn="l"/>
              </a:tabLst>
            </a:pPr>
            <a:r>
              <a:rPr lang="en-US" sz="2000" b="1" smtClean="0"/>
              <a:t>The Steering Committee is governed by three chairpersons:</a:t>
            </a:r>
          </a:p>
          <a:p>
            <a:pPr marL="0" indent="0">
              <a:tabLst>
                <a:tab pos="0" algn="l"/>
                <a:tab pos="914400" algn="l"/>
              </a:tabLst>
            </a:pPr>
            <a:r>
              <a:rPr lang="en-US" sz="2000" smtClean="0"/>
              <a:t>John Erickson, Washington State Department of Health (ASTHO)</a:t>
            </a:r>
          </a:p>
          <a:p>
            <a:pPr marL="0" indent="0">
              <a:tabLst>
                <a:tab pos="0" algn="l"/>
                <a:tab pos="914400" algn="l"/>
              </a:tabLst>
            </a:pPr>
            <a:r>
              <a:rPr lang="en-US" sz="2000" smtClean="0"/>
              <a:t>Adela Salame-Alfie, Ph.D., New York State Department of Health (CRCPD)</a:t>
            </a:r>
          </a:p>
          <a:p>
            <a:pPr marL="0" indent="0">
              <a:tabLst>
                <a:tab pos="0" algn="l"/>
                <a:tab pos="914400" algn="l"/>
              </a:tabLst>
            </a:pPr>
            <a:r>
              <a:rPr lang="en-US" sz="2000" smtClean="0"/>
              <a:t>William Stephens, Tarrant County Public Health, Texas (NACCHO)</a:t>
            </a:r>
            <a:endParaRPr lang="en-US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E379E6E-D040-488B-B490-CC26E945F5E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68613" name="Picture 5" descr="st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09800"/>
            <a:ext cx="2562225" cy="200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Current NARR Administration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600" dirty="0" smtClean="0"/>
              <a:t>Administered by ASTHO.</a:t>
            </a:r>
          </a:p>
          <a:p>
            <a:pPr>
              <a:buFontTx/>
              <a:buNone/>
            </a:pPr>
            <a:r>
              <a:rPr lang="en-US" sz="3600" dirty="0" smtClean="0"/>
              <a:t>Funding from: </a:t>
            </a:r>
          </a:p>
          <a:p>
            <a:r>
              <a:rPr lang="en-US" sz="3600" dirty="0" smtClean="0"/>
              <a:t>CDC and Prevention, National Center for Environmental Health, Radiation Studies Branch.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19043B-533D-4F33-802B-713078A38CA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"/>
          <p:cNvSpPr>
            <a:spLocks noGrp="1"/>
          </p:cNvSpPr>
          <p:nvPr>
            <p:ph type="title" idx="4294967295"/>
          </p:nvPr>
        </p:nvSpPr>
        <p:spPr>
          <a:xfrm>
            <a:off x="381000" y="457200"/>
            <a:ext cx="8229600" cy="533400"/>
          </a:xfrm>
        </p:spPr>
        <p:txBody>
          <a:bodyPr/>
          <a:lstStyle/>
          <a:p>
            <a:pPr algn="ctr"/>
            <a:r>
              <a:rPr lang="en-US" sz="2800" b="1" dirty="0" smtClean="0"/>
              <a:t>New NARR Membership</a:t>
            </a:r>
          </a:p>
        </p:txBody>
      </p:sp>
      <p:sp>
        <p:nvSpPr>
          <p:cNvPr id="72706" name="Content Placeholder 4"/>
          <p:cNvSpPr>
            <a:spLocks noGrp="1"/>
          </p:cNvSpPr>
          <p:nvPr>
            <p:ph sz="half" idx="4294967295"/>
          </p:nvPr>
        </p:nvSpPr>
        <p:spPr>
          <a:xfrm>
            <a:off x="304800" y="990600"/>
            <a:ext cx="4267200" cy="45720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1800" smtClean="0"/>
          </a:p>
          <a:p>
            <a:pPr marL="0" indent="0">
              <a:buFontTx/>
              <a:buNone/>
            </a:pPr>
            <a:r>
              <a:rPr lang="en-US" sz="1800" b="1" smtClean="0"/>
              <a:t>The following organizations have been invited to participate in the Alliance:</a:t>
            </a:r>
          </a:p>
          <a:p>
            <a:pPr marL="0" indent="0">
              <a:buFontTx/>
              <a:buNone/>
            </a:pPr>
            <a:endParaRPr lang="en-US" sz="1800" smtClean="0"/>
          </a:p>
          <a:p>
            <a:pPr marL="0" indent="0"/>
            <a:r>
              <a:rPr lang="en-US" sz="1800" smtClean="0"/>
              <a:t>   Association of Schools of Public Health.</a:t>
            </a:r>
          </a:p>
          <a:p>
            <a:pPr marL="0" indent="0"/>
            <a:r>
              <a:rPr lang="en-US" sz="1800" smtClean="0"/>
              <a:t>   Environmental Council of States.</a:t>
            </a:r>
          </a:p>
          <a:p>
            <a:pPr marL="0" indent="0"/>
            <a:r>
              <a:rPr lang="en-US" sz="1800" smtClean="0"/>
              <a:t>  National Association of State Mental Health Program Directors.</a:t>
            </a:r>
          </a:p>
          <a:p>
            <a:pPr marL="0" indent="0"/>
            <a:r>
              <a:rPr lang="en-US" sz="1800" smtClean="0"/>
              <a:t>  National Governors Association Center for Best Practices.</a:t>
            </a:r>
          </a:p>
          <a:p>
            <a:pPr marL="0" indent="0"/>
            <a:r>
              <a:rPr lang="en-US" sz="1800" smtClean="0"/>
              <a:t>  National Voluntary Organizations Active in Disasters.</a:t>
            </a:r>
          </a:p>
          <a:p>
            <a:pPr marL="0" indent="0"/>
            <a:r>
              <a:rPr lang="en-US" sz="1800" smtClean="0"/>
              <a:t>  National Environmental Health Association.</a:t>
            </a:r>
          </a:p>
          <a:p>
            <a:pPr marL="0" indent="0"/>
            <a:endParaRPr lang="en-US" sz="2800" smtClean="0"/>
          </a:p>
        </p:txBody>
      </p:sp>
      <p:sp>
        <p:nvSpPr>
          <p:cNvPr id="72707" name="Content Placeholder 5"/>
          <p:cNvSpPr>
            <a:spLocks noGrp="1"/>
          </p:cNvSpPr>
          <p:nvPr>
            <p:ph sz="half" idx="4294967295"/>
          </p:nvPr>
        </p:nvSpPr>
        <p:spPr>
          <a:xfrm>
            <a:off x="4419600" y="1066800"/>
            <a:ext cx="4267200" cy="5059363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1800" smtClean="0"/>
              <a:t>American Association of Poison Control Center.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American Hospital Association.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Health Physics Society.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National Association of Counties.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National Disaster Life Support Foundation.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National Association of State Department of Agriculture.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National Association of State EMS Officials.</a:t>
            </a:r>
          </a:p>
          <a:p>
            <a:pPr marL="0" indent="0">
              <a:buFontTx/>
              <a:buNone/>
            </a:pPr>
            <a:r>
              <a:rPr lang="en-US" sz="1800" b="1" smtClean="0"/>
              <a:t>The following organizations have  accepted invitation:</a:t>
            </a:r>
          </a:p>
          <a:p>
            <a:pPr lvl="1">
              <a:buFont typeface="Arial" charset="0"/>
              <a:buChar char="•"/>
            </a:pPr>
            <a:r>
              <a:rPr lang="en-US" sz="1800" smtClean="0"/>
              <a:t>American Public Health Association.</a:t>
            </a:r>
          </a:p>
          <a:p>
            <a:pPr marL="0" indent="0"/>
            <a:endParaRPr lang="en-US" sz="2800" smtClean="0"/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E3E723C-0483-4FDC-9773-41D83D35A66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pPr algn="ctr"/>
            <a:r>
              <a:rPr lang="en-US" sz="3600" dirty="0" smtClean="0"/>
              <a:t>2009-2010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/>
            <a:r>
              <a:rPr lang="en-US" sz="2200" b="1" dirty="0" smtClean="0">
                <a:solidFill>
                  <a:srgbClr val="17375E"/>
                </a:solidFill>
              </a:rPr>
              <a:t>CSTE follow-up assessment to 2004 report</a:t>
            </a:r>
            <a:r>
              <a:rPr lang="en-US" sz="2200" dirty="0" smtClean="0">
                <a:solidFill>
                  <a:srgbClr val="17375E"/>
                </a:solidFill>
              </a:rPr>
              <a:t>, “A National Assessment of the Status of Planning for Public Health Preparedness for Chemical and Radiological Contaminating Terrorism.”</a:t>
            </a:r>
          </a:p>
          <a:p>
            <a:pPr eaLnBrk="1" hangingPunct="1"/>
            <a:r>
              <a:rPr lang="en-US" sz="2200" b="1" dirty="0" smtClean="0">
                <a:solidFill>
                  <a:srgbClr val="17375E"/>
                </a:solidFill>
              </a:rPr>
              <a:t>Reviewed &amp; commented on:</a:t>
            </a:r>
          </a:p>
          <a:p>
            <a:pPr lvl="1" eaLnBrk="1" hangingPunct="1"/>
            <a:r>
              <a:rPr lang="en-US" sz="2200" dirty="0" smtClean="0">
                <a:solidFill>
                  <a:srgbClr val="17375E"/>
                </a:solidFill>
              </a:rPr>
              <a:t>Project Public Health Ready criteria.</a:t>
            </a:r>
          </a:p>
          <a:p>
            <a:pPr lvl="1" eaLnBrk="1" hangingPunct="1"/>
            <a:r>
              <a:rPr lang="en-US" sz="2200" dirty="0" smtClean="0">
                <a:solidFill>
                  <a:srgbClr val="17375E"/>
                </a:solidFill>
              </a:rPr>
              <a:t>“Public Health Response to Radiological Accidents: A Guide for State and Local Public Health Departments,” a CDC-developed planning guide.</a:t>
            </a:r>
          </a:p>
          <a:p>
            <a:pPr lvl="1" eaLnBrk="1" hangingPunct="1"/>
            <a:r>
              <a:rPr lang="en-US" sz="2200" dirty="0" smtClean="0">
                <a:solidFill>
                  <a:srgbClr val="17375E"/>
                </a:solidFill>
              </a:rPr>
              <a:t>Capabilities for the CDC 2011-2016 Public Health Emergency Preparedness Cooperative Agreement.</a:t>
            </a:r>
          </a:p>
          <a:p>
            <a:pPr lvl="1" eaLnBrk="1" hangingPunct="1"/>
            <a:r>
              <a:rPr lang="en-US" sz="2200" dirty="0" smtClean="0">
                <a:solidFill>
                  <a:srgbClr val="17375E"/>
                </a:solidFill>
              </a:rPr>
              <a:t>FEMA’s “Nuclear Detonation Preparedness: Communicating in the Immediate Aftermath.”</a:t>
            </a:r>
            <a:endParaRPr lang="en-US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B42AE3-D1CF-4906-BB58-85B45162374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2011 Activities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3600" b="1" dirty="0" smtClean="0"/>
              <a:t>Development of:</a:t>
            </a:r>
          </a:p>
          <a:p>
            <a:pPr lvl="1"/>
            <a:r>
              <a:rPr lang="en-US" sz="3600" dirty="0" smtClean="0"/>
              <a:t>Population monitoring tool kit.</a:t>
            </a:r>
          </a:p>
          <a:p>
            <a:pPr lvl="1"/>
            <a:r>
              <a:rPr lang="en-US" sz="3600" dirty="0" smtClean="0"/>
              <a:t>Disaster epidemiology tracking tools.</a:t>
            </a:r>
          </a:p>
          <a:p>
            <a:pPr lvl="1"/>
            <a:r>
              <a:rPr lang="en-US" sz="3600" dirty="0" smtClean="0"/>
              <a:t>Model radiological preparedness plan.</a:t>
            </a:r>
          </a:p>
          <a:p>
            <a:pPr lvl="1"/>
            <a:r>
              <a:rPr lang="en-US" sz="3600" dirty="0" smtClean="0"/>
              <a:t>Online clearinghouse to disseminate and evaluate tools.</a:t>
            </a:r>
          </a:p>
          <a:p>
            <a:pPr>
              <a:buFontTx/>
              <a:buNone/>
            </a:pPr>
            <a:endParaRPr lang="en-US" sz="3600" dirty="0" smtClean="0"/>
          </a:p>
          <a:p>
            <a:endParaRPr lang="en-US" sz="4400" dirty="0" smtClean="0"/>
          </a:p>
        </p:txBody>
      </p:sp>
      <p:sp>
        <p:nvSpPr>
          <p:cNvPr id="8" name="Slide Number Placeholder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BB4BA3-E841-4772-916F-323BCAF2D2C8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4038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800" dirty="0" smtClean="0"/>
              <a:t>March 24-25 - immediately following the “Bridging the Gaps: Public Health and Radiation Emergency Preparedness Conference”</a:t>
            </a:r>
            <a:endParaRPr lang="en-US" sz="6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US" sz="54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NARR Kick-off Meeting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 descr="Started with the Roundtable - June 2008&#10;Continued with the Workshop - April 2009&#10;Kick-Off Steering Committee - May 2009&#10;Official Launch - March 2011"/>
          <p:cNvGrpSpPr/>
          <p:nvPr/>
        </p:nvGrpSpPr>
        <p:grpSpPr>
          <a:xfrm>
            <a:off x="381000" y="403214"/>
            <a:ext cx="7239000" cy="5410210"/>
            <a:chOff x="381000" y="403214"/>
            <a:chExt cx="7239000" cy="5410210"/>
          </a:xfrm>
        </p:grpSpPr>
        <p:sp>
          <p:nvSpPr>
            <p:cNvPr id="78851" name="Text Box 9"/>
            <p:cNvSpPr txBox="1">
              <a:spLocks noChangeArrowheads="1"/>
            </p:cNvSpPr>
            <p:nvPr/>
          </p:nvSpPr>
          <p:spPr bwMode="auto">
            <a:xfrm>
              <a:off x="457200" y="403214"/>
              <a:ext cx="2667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rgbClr val="1C547C"/>
                  </a:solidFill>
                  <a:latin typeface="Arial Rounded MT Bold" pitchFamily="34" charset="0"/>
                  <a:cs typeface="Arial" charset="0"/>
                </a:rPr>
                <a:t>Started with the Roundtable – June 2008</a:t>
              </a:r>
            </a:p>
          </p:txBody>
        </p:sp>
        <p:grpSp>
          <p:nvGrpSpPr>
            <p:cNvPr id="78852" name="Group 21"/>
            <p:cNvGrpSpPr>
              <a:grpSpLocks/>
            </p:cNvGrpSpPr>
            <p:nvPr/>
          </p:nvGrpSpPr>
          <p:grpSpPr bwMode="auto">
            <a:xfrm>
              <a:off x="381000" y="3442322"/>
              <a:ext cx="2362200" cy="2252041"/>
              <a:chOff x="240" y="1824"/>
              <a:chExt cx="1488" cy="1475"/>
            </a:xfrm>
          </p:grpSpPr>
          <p:pic>
            <p:nvPicPr>
              <p:cNvPr id="78862" name="Picture 4" descr="3_seedling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8" y="2400"/>
                <a:ext cx="1440" cy="8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863" name="Text Box 10"/>
              <p:cNvSpPr txBox="1">
                <a:spLocks noChangeArrowheads="1"/>
              </p:cNvSpPr>
              <p:nvPr/>
            </p:nvSpPr>
            <p:spPr bwMode="auto">
              <a:xfrm>
                <a:off x="240" y="1824"/>
                <a:ext cx="1344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solidFill>
                      <a:srgbClr val="1C547C"/>
                    </a:solidFill>
                    <a:latin typeface="Arial Rounded MT Bold" pitchFamily="34" charset="0"/>
                    <a:cs typeface="Arial" charset="0"/>
                  </a:rPr>
                  <a:t>Continued with the Workshop – April 2009</a:t>
                </a:r>
              </a:p>
            </p:txBody>
          </p:sp>
        </p:grpSp>
        <p:pic>
          <p:nvPicPr>
            <p:cNvPr id="78853" name="Picture 6" descr="dy-indiana-wildflowers5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4219437"/>
              <a:ext cx="2209800" cy="159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54" name="Text Box 13"/>
            <p:cNvSpPr txBox="1">
              <a:spLocks noChangeArrowheads="1"/>
            </p:cNvSpPr>
            <p:nvPr/>
          </p:nvSpPr>
          <p:spPr bwMode="auto">
            <a:xfrm>
              <a:off x="5562600" y="3384542"/>
              <a:ext cx="19256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1C547C"/>
                  </a:solidFill>
                  <a:latin typeface="Arial Rounded MT Bold" pitchFamily="34" charset="0"/>
                  <a:cs typeface="Arial" charset="0"/>
                </a:rPr>
                <a:t>Kick-off Steering Committee – May 2009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57200" y="533400"/>
              <a:ext cx="7162800" cy="3833813"/>
              <a:chOff x="457200" y="381000"/>
              <a:chExt cx="7162800" cy="3986213"/>
            </a:xfrm>
          </p:grpSpPr>
          <p:sp>
            <p:nvSpPr>
              <p:cNvPr id="4" name="Up Arrow 3"/>
              <p:cNvSpPr/>
              <p:nvPr/>
            </p:nvSpPr>
            <p:spPr>
              <a:xfrm>
                <a:off x="5067300" y="3113088"/>
                <a:ext cx="533400" cy="811212"/>
              </a:xfrm>
              <a:prstGeom prst="upArrow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78850" name="Picture 5" descr="seed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7200" y="1066800"/>
                <a:ext cx="24384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8855" name="Group 22"/>
              <p:cNvGrpSpPr>
                <a:grpSpLocks/>
              </p:cNvGrpSpPr>
              <p:nvPr/>
            </p:nvGrpSpPr>
            <p:grpSpPr bwMode="auto">
              <a:xfrm>
                <a:off x="5257800" y="381000"/>
                <a:ext cx="2362200" cy="2524125"/>
                <a:chOff x="3312" y="2208"/>
                <a:chExt cx="1488" cy="1590"/>
              </a:xfrm>
            </p:grpSpPr>
            <p:pic>
              <p:nvPicPr>
                <p:cNvPr id="78860" name="Picture 7" descr="wildflowers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312" y="2640"/>
                  <a:ext cx="1488" cy="11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886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408" y="2208"/>
                  <a:ext cx="1200" cy="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1C547C"/>
                      </a:solidFill>
                      <a:latin typeface="Arial Rounded MT Bold" pitchFamily="34" charset="0"/>
                      <a:cs typeface="Arial" charset="0"/>
                    </a:rPr>
                    <a:t>“Official Launch” - March 2011</a:t>
                  </a:r>
                </a:p>
              </p:txBody>
            </p:sp>
          </p:grpSp>
          <p:pic>
            <p:nvPicPr>
              <p:cNvPr id="78856" name="Picture 8" descr="watering20can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19400" y="2028825"/>
                <a:ext cx="2130425" cy="2338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Down Arrow 1"/>
              <p:cNvSpPr/>
              <p:nvPr/>
            </p:nvSpPr>
            <p:spPr>
              <a:xfrm>
                <a:off x="1143000" y="2486025"/>
                <a:ext cx="533400" cy="8382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" name="Right Arrow 2"/>
            <p:cNvSpPr/>
            <p:nvPr/>
          </p:nvSpPr>
          <p:spPr>
            <a:xfrm>
              <a:off x="2971800" y="4668592"/>
              <a:ext cx="1295400" cy="5130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Slide Number Placeholder 16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F863EA7-DBDE-4059-A957-EB56109CB0D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Tx/>
              <a:buNone/>
            </a:pPr>
            <a:r>
              <a:rPr lang="en-US" sz="4400" dirty="0" smtClean="0"/>
              <a:t>  </a:t>
            </a:r>
            <a:r>
              <a:rPr lang="en-US" sz="4000" dirty="0" smtClean="0"/>
              <a:t>The Roundtable, Workshop and Action Plan were documented in a Report published by CRCPD and CDC </a:t>
            </a:r>
          </a:p>
          <a:p>
            <a:pPr>
              <a:buFontTx/>
              <a:buNone/>
            </a:pPr>
            <a:r>
              <a:rPr lang="en-US" sz="4000" dirty="0" smtClean="0"/>
              <a:t>  </a:t>
            </a:r>
          </a:p>
          <a:p>
            <a:pPr>
              <a:buFontTx/>
              <a:buNone/>
            </a:pPr>
            <a:r>
              <a:rPr lang="en-US" sz="4000" dirty="0" smtClean="0"/>
              <a:t>  Available at </a:t>
            </a:r>
            <a:r>
              <a:rPr lang="en-US" sz="4000" u="sng" dirty="0" smtClean="0">
                <a:hlinkClick r:id="rId3"/>
              </a:rPr>
              <a:t>http://www.crcpd.org</a:t>
            </a:r>
            <a:endParaRPr lang="en-US" sz="4000" u="sng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56D077-249E-4984-946C-74E2DCC67C8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828800"/>
            <a:ext cx="8229600" cy="1981200"/>
          </a:xfrm>
        </p:spPr>
        <p:txBody>
          <a:bodyPr/>
          <a:lstStyle/>
          <a:p>
            <a:pPr>
              <a:spcBef>
                <a:spcPct val="50000"/>
              </a:spcBef>
              <a:buNone/>
            </a:pPr>
            <a:r>
              <a:rPr lang="en-US" dirty="0" smtClean="0"/>
              <a:t>“It’s not </a:t>
            </a:r>
            <a:r>
              <a:rPr lang="en-US" b="1" dirty="0" smtClean="0"/>
              <a:t>what</a:t>
            </a:r>
            <a:r>
              <a:rPr lang="en-US" dirty="0" smtClean="0"/>
              <a:t> you know…it’s </a:t>
            </a:r>
            <a:r>
              <a:rPr lang="en-US" b="1" dirty="0" smtClean="0"/>
              <a:t>who</a:t>
            </a:r>
            <a:r>
              <a:rPr lang="en-US" dirty="0" smtClean="0"/>
              <a:t> you know.”</a:t>
            </a:r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 smtClean="0"/>
          </a:p>
          <a:p>
            <a:pPr>
              <a:spcBef>
                <a:spcPct val="50000"/>
              </a:spcBef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MCj04042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1838325" cy="1695450"/>
          </a:xfrm>
          <a:prstGeom prst="rect">
            <a:avLst/>
          </a:prstGeom>
          <a:noFill/>
        </p:spPr>
      </p:pic>
      <p:pic>
        <p:nvPicPr>
          <p:cNvPr id="100355" name="Picture 3" descr="MCj040431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572000"/>
            <a:ext cx="1841500" cy="1301750"/>
          </a:xfrm>
          <a:prstGeom prst="rect">
            <a:avLst/>
          </a:prstGeom>
          <a:noFill/>
        </p:spPr>
      </p:pic>
      <p:pic>
        <p:nvPicPr>
          <p:cNvPr id="100356" name="Picture 4" descr="MCj040773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200400"/>
            <a:ext cx="1073150" cy="1073150"/>
          </a:xfrm>
          <a:prstGeom prst="rect">
            <a:avLst/>
          </a:prstGeom>
          <a:noFill/>
        </p:spPr>
      </p:pic>
      <p:pic>
        <p:nvPicPr>
          <p:cNvPr id="100357" name="Picture 5" descr="MCj038417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57200"/>
            <a:ext cx="1538288" cy="1825625"/>
          </a:xfrm>
          <a:prstGeom prst="rect">
            <a:avLst/>
          </a:prstGeom>
          <a:noFill/>
        </p:spPr>
      </p:pic>
      <p:pic>
        <p:nvPicPr>
          <p:cNvPr id="100359" name="Picture 7" descr="&quot; 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7150" y="4419600"/>
            <a:ext cx="1974850" cy="1589088"/>
          </a:xfrm>
          <a:prstGeom prst="rect">
            <a:avLst/>
          </a:prstGeom>
          <a:noFill/>
        </p:spPr>
      </p:pic>
      <p:pic>
        <p:nvPicPr>
          <p:cNvPr id="100360" name="Picture 8" descr="MCj025022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1295400"/>
            <a:ext cx="2087563" cy="2414588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2438400" y="609600"/>
            <a:ext cx="34290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" name="Picture 2" descr="MCj04042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1838325" cy="1695450"/>
          </a:xfrm>
          <a:prstGeom prst="rect">
            <a:avLst/>
          </a:prstGeom>
          <a:noFill/>
        </p:spPr>
      </p:pic>
      <p:pic>
        <p:nvPicPr>
          <p:cNvPr id="11" name="Picture 5" descr="MCj038417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33400"/>
            <a:ext cx="1538288" cy="1825625"/>
          </a:xfrm>
          <a:prstGeom prst="rect">
            <a:avLst/>
          </a:prstGeom>
          <a:noFill/>
        </p:spPr>
      </p:pic>
      <p:pic>
        <p:nvPicPr>
          <p:cNvPr id="12" name="Picture 8" descr="MCj025022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371600"/>
            <a:ext cx="2087563" cy="2414588"/>
          </a:xfrm>
          <a:prstGeom prst="rect">
            <a:avLst/>
          </a:prstGeom>
          <a:noFill/>
        </p:spPr>
      </p:pic>
      <p:sp>
        <p:nvSpPr>
          <p:cNvPr id="13" name="Title 8"/>
          <p:cNvSpPr txBox="1">
            <a:spLocks/>
          </p:cNvSpPr>
          <p:nvPr/>
        </p:nvSpPr>
        <p:spPr bwMode="auto">
          <a:xfrm>
            <a:off x="2286000" y="685800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8450" y="533400"/>
            <a:ext cx="7937500" cy="5475288"/>
            <a:chOff x="298450" y="533400"/>
            <a:chExt cx="7937500" cy="5475288"/>
          </a:xfrm>
        </p:grpSpPr>
        <p:pic>
          <p:nvPicPr>
            <p:cNvPr id="100358" name="Picture 6" descr="MCj03979030000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90600" y="3429000"/>
              <a:ext cx="900113" cy="931863"/>
            </a:xfrm>
            <a:prstGeom prst="rect">
              <a:avLst/>
            </a:prstGeom>
            <a:noFill/>
          </p:spPr>
        </p:pic>
        <p:pic>
          <p:nvPicPr>
            <p:cNvPr id="14" name="Picture 3" descr="MCj040431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94450" y="4572000"/>
              <a:ext cx="1841500" cy="1301750"/>
            </a:xfrm>
            <a:prstGeom prst="rect">
              <a:avLst/>
            </a:prstGeom>
            <a:noFill/>
          </p:spPr>
        </p:pic>
        <p:pic>
          <p:nvPicPr>
            <p:cNvPr id="15" name="Picture 4" descr="MCj0407734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2450" y="3200400"/>
              <a:ext cx="1073150" cy="1073150"/>
            </a:xfrm>
            <a:prstGeom prst="rect">
              <a:avLst/>
            </a:prstGeom>
            <a:noFill/>
          </p:spPr>
        </p:pic>
        <p:pic>
          <p:nvPicPr>
            <p:cNvPr id="16" name="Picture 7" descr="MCj02378690000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8400" y="4419600"/>
              <a:ext cx="1974850" cy="1589088"/>
            </a:xfrm>
            <a:prstGeom prst="rect">
              <a:avLst/>
            </a:prstGeom>
            <a:noFill/>
          </p:spPr>
        </p:pic>
        <p:pic>
          <p:nvPicPr>
            <p:cNvPr id="17" name="Picture 2" descr="MCj0404263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450" y="533400"/>
              <a:ext cx="1838325" cy="1695450"/>
            </a:xfrm>
            <a:prstGeom prst="rect">
              <a:avLst/>
            </a:prstGeom>
            <a:noFill/>
          </p:spPr>
        </p:pic>
        <p:pic>
          <p:nvPicPr>
            <p:cNvPr id="18" name="Picture 5" descr="MCj0384172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23050" y="533400"/>
              <a:ext cx="1538288" cy="1825625"/>
            </a:xfrm>
            <a:prstGeom prst="rect">
              <a:avLst/>
            </a:prstGeom>
            <a:noFill/>
          </p:spPr>
        </p:pic>
        <p:pic>
          <p:nvPicPr>
            <p:cNvPr id="19" name="Picture 8" descr="MCj0250224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70250" y="1371600"/>
              <a:ext cx="2087563" cy="2414588"/>
            </a:xfrm>
            <a:prstGeom prst="rect">
              <a:avLst/>
            </a:prstGeom>
            <a:noFill/>
          </p:spPr>
        </p:pic>
        <p:sp>
          <p:nvSpPr>
            <p:cNvPr id="20" name="Title 8"/>
            <p:cNvSpPr txBox="1">
              <a:spLocks/>
            </p:cNvSpPr>
            <p:nvPr/>
          </p:nvSpPr>
          <p:spPr bwMode="auto">
            <a:xfrm>
              <a:off x="2127250" y="685800"/>
              <a:ext cx="3429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Questions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382000" cy="1524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The National Alliance for Radiation Readiness (NARR)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05000"/>
            <a:ext cx="5791200" cy="3581400"/>
          </a:xfrm>
        </p:spPr>
        <p:txBody>
          <a:bodyPr/>
          <a:lstStyle/>
          <a:p>
            <a:r>
              <a:rPr lang="en-US" sz="2800" dirty="0" smtClean="0"/>
              <a:t>Genesis</a:t>
            </a:r>
          </a:p>
          <a:p>
            <a:r>
              <a:rPr lang="en-US" sz="2800" dirty="0" smtClean="0"/>
              <a:t>Key Concerns</a:t>
            </a:r>
          </a:p>
          <a:p>
            <a:r>
              <a:rPr lang="en-US" sz="2800" dirty="0" smtClean="0"/>
              <a:t>Partners</a:t>
            </a:r>
          </a:p>
          <a:p>
            <a:r>
              <a:rPr lang="en-US" sz="2800" dirty="0" smtClean="0"/>
              <a:t>Roundtable </a:t>
            </a:r>
          </a:p>
          <a:p>
            <a:r>
              <a:rPr lang="en-US" sz="2800" dirty="0" smtClean="0"/>
              <a:t>Follow-up Workshop</a:t>
            </a:r>
          </a:p>
          <a:p>
            <a:r>
              <a:rPr lang="en-US" sz="2800" dirty="0" smtClean="0"/>
              <a:t>Alliance Steering Committee</a:t>
            </a:r>
          </a:p>
          <a:p>
            <a:r>
              <a:rPr lang="en-US" sz="2800" dirty="0" smtClean="0"/>
              <a:t>Path Forward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Genesis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23554" name="Picture 5" descr="alexander litvinenk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64214" y="1828800"/>
            <a:ext cx="2224572" cy="40386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The Polonium-210 Russian Spy poisoning incident in London in 2006. 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International impact.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Recognition by the Centers for Disease Control and Prevention (CDC) of </a:t>
            </a:r>
            <a:r>
              <a:rPr lang="en-US" sz="2000" b="1" i="1" dirty="0" smtClean="0">
                <a:latin typeface="Calibri" pitchFamily="34" charset="0"/>
                <a:cs typeface="Arial" charset="0"/>
              </a:rPr>
              <a:t>an opportunity to better prepare the nation for a public health threat involving nuclear/radiological incidents.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 </a:t>
            </a:r>
          </a:p>
          <a:p>
            <a:endParaRPr lang="en-US" sz="2000" dirty="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457200" y="1219200"/>
            <a:ext cx="5562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Calibri" pitchFamily="34" charset="0"/>
              <a:cs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37B3F15-B629-4D12-945B-B7916B8B108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229600" cy="762000"/>
          </a:xfrm>
        </p:spPr>
        <p:txBody>
          <a:bodyPr/>
          <a:lstStyle/>
          <a:p>
            <a:r>
              <a:rPr lang="en-US" dirty="0" smtClean="0"/>
              <a:t>Key Issues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marL="0" indent="0"/>
            <a:r>
              <a:rPr lang="en-US" sz="4000" dirty="0" smtClean="0"/>
              <a:t>Identifying impacted U.S. travelers was challenging</a:t>
            </a:r>
          </a:p>
          <a:p>
            <a:pPr marL="0" indent="0"/>
            <a:r>
              <a:rPr lang="en-US" sz="4000" dirty="0" smtClean="0"/>
              <a:t>State/local health departments not always aware of state/local radiation control agencies with responsibility for their jurisdictions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BAEA43A-A4E9-4B8D-BC8A-0E64D2BC61A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05400"/>
          </a:xfrm>
        </p:spPr>
        <p:txBody>
          <a:bodyPr/>
          <a:lstStyle/>
          <a:p>
            <a:r>
              <a:rPr lang="en-US" sz="2800" b="1" dirty="0" smtClean="0"/>
              <a:t>Response to this event highlighted the need to:</a:t>
            </a:r>
          </a:p>
          <a:p>
            <a:pPr lvl="1"/>
            <a:r>
              <a:rPr lang="en-US" b="1" i="1" dirty="0" smtClean="0"/>
              <a:t>Increase awareness</a:t>
            </a:r>
            <a:r>
              <a:rPr lang="en-US" dirty="0" smtClean="0"/>
              <a:t> of mutual responsibilities for preparing and responding to radiological incidents; </a:t>
            </a:r>
          </a:p>
          <a:p>
            <a:pPr lvl="1"/>
            <a:r>
              <a:rPr lang="en-US" b="1" i="1" dirty="0" smtClean="0"/>
              <a:t>Strengthen communication</a:t>
            </a:r>
            <a:r>
              <a:rPr lang="en-US" dirty="0" smtClean="0"/>
              <a:t> and working relationships among participating organizations; </a:t>
            </a:r>
          </a:p>
          <a:p>
            <a:pPr lvl="1"/>
            <a:r>
              <a:rPr lang="en-US" b="1" i="1" dirty="0" smtClean="0"/>
              <a:t>Share information</a:t>
            </a:r>
            <a:r>
              <a:rPr lang="en-US" dirty="0" smtClean="0"/>
              <a:t> on available resources; and</a:t>
            </a:r>
          </a:p>
          <a:p>
            <a:pPr lvl="1"/>
            <a:r>
              <a:rPr lang="en-US" dirty="0" smtClean="0"/>
              <a:t>Increase awareness of </a:t>
            </a:r>
            <a:r>
              <a:rPr lang="en-US" b="1" i="1" dirty="0" smtClean="0"/>
              <a:t>emerging roles and responsibilities regarding radiological events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219200"/>
          </a:xfrm>
        </p:spPr>
        <p:txBody>
          <a:bodyPr/>
          <a:lstStyle/>
          <a:p>
            <a:r>
              <a:rPr lang="en-US" dirty="0" smtClean="0"/>
              <a:t>So how can we do that?</a:t>
            </a:r>
          </a:p>
        </p:txBody>
      </p:sp>
      <p:pic>
        <p:nvPicPr>
          <p:cNvPr id="29698" name="Picture 7" descr="st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38100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Well, one step at a time…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153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ct val="30000"/>
              </a:spcAft>
            </a:pPr>
            <a:r>
              <a:rPr lang="en-US" sz="2400" b="1" i="1" dirty="0" smtClean="0"/>
              <a:t> June 2008</a:t>
            </a:r>
            <a:r>
              <a:rPr lang="en-US" sz="2400" dirty="0" smtClean="0"/>
              <a:t> CDC-CRCPD Sponsored the “</a:t>
            </a:r>
            <a:r>
              <a:rPr lang="en-US" sz="2400" b="1" i="1" dirty="0" smtClean="0"/>
              <a:t>Roundtable</a:t>
            </a:r>
            <a:r>
              <a:rPr lang="en-US" sz="2400" dirty="0" smtClean="0"/>
              <a:t> on Communication and Teamwork: Keys to Successful Radiological Emergency Response.”</a:t>
            </a:r>
          </a:p>
          <a:p>
            <a:pPr marL="0" indent="0">
              <a:lnSpc>
                <a:spcPct val="90000"/>
              </a:lnSpc>
              <a:spcAft>
                <a:spcPct val="30000"/>
              </a:spcAft>
            </a:pPr>
            <a:r>
              <a:rPr lang="en-US" sz="2400" b="1" i="1" dirty="0" smtClean="0"/>
              <a:t> April 2009</a:t>
            </a:r>
            <a:r>
              <a:rPr lang="en-US" sz="2400" dirty="0" smtClean="0"/>
              <a:t> CDC-CRCPD Sponsored a follow-up </a:t>
            </a:r>
            <a:r>
              <a:rPr lang="en-US" sz="2400" b="1" i="1" dirty="0" smtClean="0"/>
              <a:t>Workshop</a:t>
            </a:r>
            <a:r>
              <a:rPr lang="en-US" sz="2400" dirty="0" smtClean="0"/>
              <a:t> “Alliance to Expand Radiological Emergency Preparedness in Public Health.”</a:t>
            </a:r>
          </a:p>
          <a:p>
            <a:pPr marL="0" indent="0">
              <a:lnSpc>
                <a:spcPct val="90000"/>
              </a:lnSpc>
              <a:spcAft>
                <a:spcPct val="30000"/>
              </a:spcAft>
            </a:pPr>
            <a:r>
              <a:rPr lang="en-US" sz="2400" b="1" i="1" dirty="0" smtClean="0"/>
              <a:t> May 2009</a:t>
            </a:r>
            <a:r>
              <a:rPr lang="en-US" sz="2400" dirty="0" smtClean="0"/>
              <a:t> the first </a:t>
            </a:r>
            <a:r>
              <a:rPr lang="en-US" sz="2400" b="1" i="1" dirty="0" smtClean="0"/>
              <a:t>Steering Committee Meeting</a:t>
            </a:r>
            <a:r>
              <a:rPr lang="en-US" sz="2400" dirty="0" smtClean="0"/>
              <a:t> took place during the CRCPD Annual Meeting.</a:t>
            </a:r>
          </a:p>
          <a:p>
            <a:pPr marL="0" indent="0">
              <a:lnSpc>
                <a:spcPct val="90000"/>
              </a:lnSpc>
              <a:spcAft>
                <a:spcPct val="30000"/>
              </a:spcAft>
            </a:pPr>
            <a:r>
              <a:rPr lang="en-US" sz="2400" b="1" i="1" dirty="0" smtClean="0"/>
              <a:t> June 2009-May 2010</a:t>
            </a:r>
            <a:r>
              <a:rPr lang="en-US" sz="2400" dirty="0" smtClean="0"/>
              <a:t> – An </a:t>
            </a:r>
            <a:r>
              <a:rPr lang="en-US" sz="2400" b="1" i="1" dirty="0" smtClean="0"/>
              <a:t>e</a:t>
            </a:r>
            <a:r>
              <a:rPr lang="en-US" sz="2400" b="1" i="1" dirty="0" smtClean="0">
                <a:solidFill>
                  <a:srgbClr val="000000"/>
                </a:solidFill>
                <a:cs typeface="Arial" charset="0"/>
              </a:rPr>
              <a:t>xploratory committee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concluded that a National Alliance for Radiation Readiness was a </a:t>
            </a:r>
            <a:r>
              <a:rPr lang="en-US" sz="2400" b="1" i="1" dirty="0" smtClean="0">
                <a:solidFill>
                  <a:srgbClr val="000000"/>
                </a:solidFill>
                <a:cs typeface="Arial" charset="0"/>
              </a:rPr>
              <a:t>necessary and viable undertaking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. </a:t>
            </a:r>
          </a:p>
          <a:p>
            <a:pPr marL="0" indent="0">
              <a:lnSpc>
                <a:spcPct val="90000"/>
              </a:lnSpc>
              <a:spcAft>
                <a:spcPct val="30000"/>
              </a:spcAft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cs typeface="Arial" charset="0"/>
              </a:rPr>
              <a:t>The committee drafted a mission, vision, purpose, structure, governance, business and communications/marketing plans.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cartoon people climbing a ladder"/>
          <p:cNvGrpSpPr/>
          <p:nvPr/>
        </p:nvGrpSpPr>
        <p:grpSpPr>
          <a:xfrm>
            <a:off x="609600" y="2362200"/>
            <a:ext cx="3581400" cy="2997200"/>
            <a:chOff x="609600" y="2362200"/>
            <a:chExt cx="3581400" cy="2997200"/>
          </a:xfrm>
        </p:grpSpPr>
        <p:pic>
          <p:nvPicPr>
            <p:cNvPr id="83973" name="Picture 5" descr="steps-of-success-460x250"/>
            <p:cNvPicPr>
              <a:picLocks noChangeAspect="1" noChangeArrowheads="1"/>
            </p:cNvPicPr>
            <p:nvPr/>
          </p:nvPicPr>
          <p:blipFill>
            <a:blip r:embed="rId3" cstate="print"/>
            <a:srcRect t="-6400" r="40869"/>
            <a:stretch>
              <a:fillRect/>
            </a:stretch>
          </p:blipFill>
          <p:spPr bwMode="auto">
            <a:xfrm>
              <a:off x="609600" y="2362200"/>
              <a:ext cx="3500438" cy="299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2" name="Rectangle 18"/>
            <p:cNvSpPr>
              <a:spLocks noChangeArrowheads="1"/>
            </p:cNvSpPr>
            <p:nvPr/>
          </p:nvSpPr>
          <p:spPr bwMode="auto">
            <a:xfrm>
              <a:off x="4038600" y="4419600"/>
              <a:ext cx="152400" cy="53340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81400" y="0"/>
            <a:ext cx="5029200" cy="990600"/>
          </a:xfrm>
        </p:spPr>
        <p:txBody>
          <a:bodyPr/>
          <a:lstStyle/>
          <a:p>
            <a:r>
              <a:rPr lang="en-US" dirty="0" smtClean="0"/>
              <a:t>NAAR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181600" y="1828800"/>
            <a:ext cx="3505200" cy="4038600"/>
          </a:xfrm>
        </p:spPr>
        <p:txBody>
          <a:bodyPr/>
          <a:lstStyle/>
          <a:p>
            <a:pPr rtl="0" fontAlgn="base">
              <a:buNone/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</a:t>
            </a:r>
          </a:p>
          <a:p>
            <a:pPr rtl="0" fontAlgn="base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 of State and Territorial Health Officials (ASTHO)</a:t>
            </a:r>
            <a:endParaRPr lang="en-US" sz="1800" dirty="0" smtClean="0"/>
          </a:p>
          <a:p>
            <a:pPr rtl="0" fontAlgn="base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Centers for Disease Control and Prevention (CDC) </a:t>
            </a:r>
            <a:endParaRPr lang="en-US" sz="1800" dirty="0" smtClean="0"/>
          </a:p>
          <a:p>
            <a:pPr rtl="0" fontAlgn="base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Conference of Radiation Control Program Directors (CRCPD)</a:t>
            </a:r>
            <a:endParaRPr lang="en-US" sz="1800" dirty="0" smtClean="0"/>
          </a:p>
          <a:p>
            <a:pPr rtl="0" fontAlgn="base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Council of State and Territorial Epidemiologists (CSTE)</a:t>
            </a:r>
            <a:endParaRPr lang="en-US" sz="1800" dirty="0" smtClean="0"/>
          </a:p>
          <a:p>
            <a:pPr rtl="0" fontAlgn="base"/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Association of County and City Health Officials (NACCHO)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2C3AEC9A4F64C9A693943DA529FA3" ma:contentTypeVersion="14" ma:contentTypeDescription="Create a new document." ma:contentTypeScope="" ma:versionID="3170bd233c5609aa2c721c43fb065001">
  <xsd:schema xmlns:xsd="http://www.w3.org/2001/XMLSchema" xmlns:p="http://schemas.microsoft.com/office/2006/metadata/properties" xmlns:ns2="ece3b8bb-3ba7-4e05-aa8b-0d2009ddb611" targetNamespace="http://schemas.microsoft.com/office/2006/metadata/properties" ma:root="true" ma:fieldsID="0c4afaa40167240c26cc530899cc3007" ns2:_="">
    <xsd:import namespace="ece3b8bb-3ba7-4e05-aa8b-0d2009ddb611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Estimate_x0020_1" minOccurs="0"/>
                <xsd:element ref="ns2:Est_x002e__x0020_Level_x0020_1" minOccurs="0"/>
                <xsd:element ref="ns2:Estimate_x0020_2" minOccurs="0"/>
                <xsd:element ref="ns2:Est_x002e__x0020_Level_x0020_2" minOccurs="0"/>
                <xsd:element ref="ns2:Remediated_x0020_by" minOccurs="0"/>
                <xsd:element ref="ns2:Actual_x0020_time_x0020_spent" minOccurs="0"/>
                <xsd:element ref="ns2:Completed_x0020_on" minOccurs="0"/>
                <xsd:element ref="ns2:Estimate_x0020_Notes" minOccurs="0"/>
                <xsd:element ref="ns2:Remediation_x0020_Notes" minOccurs="0"/>
                <xsd:element ref="ns2:_x0051_C1" minOccurs="0"/>
                <xsd:element ref="ns2:_x0051_C2" minOccurs="0"/>
                <xsd:element ref="ns2:QC_x0020_Completed_x0020_on" minOccurs="0"/>
                <xsd:element ref="ns2:QC_x0020_No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ece3b8bb-3ba7-4e05-aa8b-0d2009ddb611" elementFormDefault="qualified">
    <xsd:import namespace="http://schemas.microsoft.com/office/2006/documentManagement/types"/>
    <xsd:element name="Status" ma:index="1" nillable="true" ma:displayName="Status" ma:default="Estimate" ma:format="Dropdown" ma:internalName="Status">
      <xsd:simpleType>
        <xsd:restriction base="dms:Choice">
          <xsd:enumeration value="Estimate"/>
          <xsd:enumeration value="Remediation"/>
          <xsd:enumeration value="QC"/>
          <xsd:enumeration value="Post"/>
        </xsd:restriction>
      </xsd:simpleType>
    </xsd:element>
    <xsd:element name="Estimate_x0020_1" ma:index="3" nillable="true" ma:displayName="Estimate 1" ma:list="UserInfo" ma:internalName="Estimate_x0020_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1" ma:index="4" nillable="true" ma:displayName="Est. Level 1" ma:default="1" ma:format="Dropdown" ma:internalName="Est_x002e__x0020_Level_x0020_1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Estimate_x0020_2" ma:index="5" nillable="true" ma:displayName="Estimate 2" ma:list="UserInfo" ma:internalName="Estimate_x0020_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st_x002e__x0020_Level_x0020_2" ma:index="6" nillable="true" ma:displayName="Est. Level 2" ma:default="1" ma:format="Dropdown" ma:internalName="Est_x002e__x0020_Level_x0020_2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Remediated_x0020_by" ma:index="7" nillable="true" ma:displayName="Remediated by" ma:list="UserInfo" ma:internalName="Remediated_x0020_by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ual_x0020_time_x0020_spent" ma:index="8" nillable="true" ma:displayName="Actual time spent" ma:internalName="Actual_x0020_time_x0020_spent">
      <xsd:simpleType>
        <xsd:restriction base="dms:Text">
          <xsd:maxLength value="255"/>
        </xsd:restriction>
      </xsd:simpleType>
    </xsd:element>
    <xsd:element name="Completed_x0020_on" ma:index="9" nillable="true" ma:displayName="Completed on" ma:format="DateOnly" ma:internalName="Completed_x0020_on">
      <xsd:simpleType>
        <xsd:restriction base="dms:DateTime"/>
      </xsd:simpleType>
    </xsd:element>
    <xsd:element name="Estimate_x0020_Notes" ma:index="10" nillable="true" ma:displayName="Estimate Notes" ma:internalName="Estimate_x0020_Notes">
      <xsd:simpleType>
        <xsd:restriction base="dms:Note"/>
      </xsd:simpleType>
    </xsd:element>
    <xsd:element name="Remediation_x0020_Notes" ma:index="11" nillable="true" ma:displayName="Remediation Notes" ma:internalName="Remediation_x0020_Notes">
      <xsd:simpleType>
        <xsd:restriction base="dms:Note"/>
      </xsd:simpleType>
    </xsd:element>
    <xsd:element name="_x0051_C1" ma:index="12" nillable="true" ma:displayName="QC1" ma:list="UserInfo" ma:internalName="_x0051_C1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51_C2" ma:index="13" nillable="true" ma:displayName="QC2" ma:list="UserInfo" ma:internalName="_x0051_C2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QC_x0020_Completed_x0020_on" ma:index="14" nillable="true" ma:displayName="QC Completed on" ma:format="DateOnly" ma:internalName="QC_x0020_Completed_x0020_on">
      <xsd:simpleType>
        <xsd:restriction base="dms:DateTime"/>
      </xsd:simpleType>
    </xsd:element>
    <xsd:element name="QC_x0020_Notes" ma:index="15" nillable="true" ma:displayName="QC Notes" ma:internalName="QC_x0020_Note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QC_x0020_Notes xmlns="ece3b8bb-3ba7-4e05-aa8b-0d2009ddb611" xsi:nil="true"/>
    <Estimate_x0020_Notes xmlns="ece3b8bb-3ba7-4e05-aa8b-0d2009ddb611" xsi:nil="true"/>
    <Estimate_x0020_1 xmlns="ece3b8bb-3ba7-4e05-aa8b-0d2009ddb611">
      <UserInfo>
        <DisplayName>Kimball, Lisa</DisplayName>
        <AccountId>109</AccountId>
        <AccountType/>
      </UserInfo>
    </Estimate_x0020_1>
    <Completed_x0020_on xmlns="ece3b8bb-3ba7-4e05-aa8b-0d2009ddb611">2011-05-12T00:00:00</Completed_x0020_on>
    <Est_x002e__x0020_Level_x0020_2 xmlns="ece3b8bb-3ba7-4e05-aa8b-0d2009ddb611" xsi:nil="true"/>
    <Remediated_x0020_by xmlns="ece3b8bb-3ba7-4e05-aa8b-0d2009ddb611">
      <UserInfo>
        <DisplayName>Kimball, Lisa</DisplayName>
        <AccountId>109</AccountId>
        <AccountType/>
      </UserInfo>
    </Remediated_x0020_by>
    <Actual_x0020_time_x0020_spent xmlns="ece3b8bb-3ba7-4e05-aa8b-0d2009ddb611">1</Actual_x0020_time_x0020_spent>
    <Estimate_x0020_2 xmlns="ece3b8bb-3ba7-4e05-aa8b-0d2009ddb611">
      <UserInfo>
        <DisplayName/>
        <AccountId xsi:nil="true"/>
        <AccountType/>
      </UserInfo>
    </Estimate_x0020_2>
    <Remediation_x0020_Notes xmlns="ece3b8bb-3ba7-4e05-aa8b-0d2009ddb611" xsi:nil="true"/>
    <QC_x0020_Completed_x0020_on xmlns="ece3b8bb-3ba7-4e05-aa8b-0d2009ddb611" xsi:nil="true"/>
    <Est_x002e__x0020_Level_x0020_1 xmlns="ece3b8bb-3ba7-4e05-aa8b-0d2009ddb611">2</Est_x002e__x0020_Level_x0020_1>
    <_x0051_C2 xmlns="ece3b8bb-3ba7-4e05-aa8b-0d2009ddb611">
      <UserInfo>
        <DisplayName/>
        <AccountId xsi:nil="true"/>
        <AccountType/>
      </UserInfo>
    </_x0051_C2>
    <_x0051_C1 xmlns="ece3b8bb-3ba7-4e05-aa8b-0d2009ddb611">
      <ns2:UserInfo xmlns:ns2="ece3b8bb-3ba7-4e05-aa8b-0d2009ddb611">
        <ns2:DisplayName>Kimball, Lisa</ns2:DisplayName>
        <ns2:AccountId>109</ns2:AccountId>
        <ns2:AccountType>User</ns2:AccountType>
      </ns2:UserInfo>
    </_x0051_C1>
    <Status xmlns="ece3b8bb-3ba7-4e05-aa8b-0d2009ddb611">Post</Status>
  </documentManagement>
</p:properties>
</file>

<file path=customXml/itemProps1.xml><?xml version="1.0" encoding="utf-8"?>
<ds:datastoreItem xmlns:ds="http://schemas.openxmlformats.org/officeDocument/2006/customXml" ds:itemID="{46959A24-D767-4BD9-B04F-DF86136BF363}"/>
</file>

<file path=customXml/itemProps2.xml><?xml version="1.0" encoding="utf-8"?>
<ds:datastoreItem xmlns:ds="http://schemas.openxmlformats.org/officeDocument/2006/customXml" ds:itemID="{A0D15C93-069D-4FF5-B144-B5DDB51A427E}"/>
</file>

<file path=customXml/itemProps3.xml><?xml version="1.0" encoding="utf-8"?>
<ds:datastoreItem xmlns:ds="http://schemas.openxmlformats.org/officeDocument/2006/customXml" ds:itemID="{FA391E67-662A-446E-B92E-2D7840D573F1}"/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1319</Words>
  <Application>Microsoft Office PowerPoint</Application>
  <PresentationFormat>On-screen Show (4:3)</PresentationFormat>
  <Paragraphs>174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The National Alliance for Radiation Readiness (NARR)</vt:lpstr>
      <vt:lpstr>Over the last two days:</vt:lpstr>
      <vt:lpstr>The National Alliance for Radiation Readiness (NARR)</vt:lpstr>
      <vt:lpstr>Genesis </vt:lpstr>
      <vt:lpstr>Key Issues</vt:lpstr>
      <vt:lpstr>Slide 6</vt:lpstr>
      <vt:lpstr>So how can we do that?</vt:lpstr>
      <vt:lpstr>Slide 8</vt:lpstr>
      <vt:lpstr>NAAR</vt:lpstr>
      <vt:lpstr>Roundtable Participants</vt:lpstr>
      <vt:lpstr>Roundtable Outcome</vt:lpstr>
      <vt:lpstr>Suggested Initiatives</vt:lpstr>
      <vt:lpstr>Proposed Path Forward</vt:lpstr>
      <vt:lpstr>Action Plan</vt:lpstr>
      <vt:lpstr>NARR Vision </vt:lpstr>
      <vt:lpstr>NARR Mission</vt:lpstr>
      <vt:lpstr>NARR Purpose</vt:lpstr>
      <vt:lpstr>NARR Purpose</vt:lpstr>
      <vt:lpstr>Charter Membership of Exploratory Committee</vt:lpstr>
      <vt:lpstr>Current Governance &amp; Leadership</vt:lpstr>
      <vt:lpstr>Current NARR Administration</vt:lpstr>
      <vt:lpstr>New NARR Membership</vt:lpstr>
      <vt:lpstr>2009-2010 Activities</vt:lpstr>
      <vt:lpstr>2011 Activities</vt:lpstr>
      <vt:lpstr>NARR Kick-off Meeting </vt:lpstr>
      <vt:lpstr>Slide 26</vt:lpstr>
      <vt:lpstr>Slide 27</vt:lpstr>
      <vt:lpstr>Slide 28</vt:lpstr>
      <vt:lpstr>Questions</vt:lpstr>
    </vt:vector>
  </TitlesOfParts>
  <Company>Tarrant County Public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Preparedness  Regional Partnerships</dc:title>
  <dc:subject>Radiation Preparedness Regional Partnerships</dc:subject>
  <dc:creator>PHREP</dc:creator>
  <cp:keywords>emergency; preparedness; workshop</cp:keywords>
  <cp:lastModifiedBy>kimballl</cp:lastModifiedBy>
  <cp:revision>22</cp:revision>
  <dcterms:created xsi:type="dcterms:W3CDTF">2011-03-07T21:06:14Z</dcterms:created>
  <dcterms:modified xsi:type="dcterms:W3CDTF">2011-05-18T14:58:18Z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0x0101008402C3AEC9A4F64C9A693943DA529FA3</vt:lpwstr>
  </property>
</Properties>
</file>