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29"/>
  </p:notesMasterIdLst>
  <p:handoutMasterIdLst>
    <p:handoutMasterId r:id="rId30"/>
  </p:handoutMasterIdLst>
  <p:sldIdLst>
    <p:sldId id="256" r:id="rId6"/>
    <p:sldId id="258" r:id="rId7"/>
    <p:sldId id="260" r:id="rId8"/>
    <p:sldId id="261" r:id="rId9"/>
    <p:sldId id="263" r:id="rId10"/>
    <p:sldId id="264" r:id="rId11"/>
    <p:sldId id="265" r:id="rId12"/>
    <p:sldId id="266" r:id="rId13"/>
    <p:sldId id="267" r:id="rId14"/>
    <p:sldId id="268" r:id="rId15"/>
    <p:sldId id="269" r:id="rId16"/>
    <p:sldId id="270" r:id="rId17"/>
    <p:sldId id="271" r:id="rId18"/>
    <p:sldId id="272" r:id="rId19"/>
    <p:sldId id="276" r:id="rId20"/>
    <p:sldId id="277" r:id="rId21"/>
    <p:sldId id="280" r:id="rId22"/>
    <p:sldId id="278" r:id="rId23"/>
    <p:sldId id="279" r:id="rId24"/>
    <p:sldId id="274" r:id="rId25"/>
    <p:sldId id="281" r:id="rId26"/>
    <p:sldId id="282" r:id="rId27"/>
    <p:sldId id="28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0808"/>
    <a:srgbClr val="DA08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408" autoAdjust="0"/>
  </p:normalViewPr>
  <p:slideViewPr>
    <p:cSldViewPr>
      <p:cViewPr>
        <p:scale>
          <a:sx n="75" d="100"/>
          <a:sy n="75" d="100"/>
        </p:scale>
        <p:origin x="354" y="2262"/>
      </p:cViewPr>
      <p:guideLst>
        <p:guide orient="horz" pos="2160"/>
        <p:guide pos="2880"/>
      </p:guideLst>
    </p:cSldViewPr>
  </p:slideViewPr>
  <p:outlineViewPr>
    <p:cViewPr>
      <p:scale>
        <a:sx n="33" d="100"/>
        <a:sy n="33" d="100"/>
      </p:scale>
      <p:origin x="0" y="15672"/>
    </p:cViewPr>
  </p:outlineViewPr>
  <p:notesTextViewPr>
    <p:cViewPr>
      <p:scale>
        <a:sx n="100" d="100"/>
        <a:sy n="100" d="100"/>
      </p:scale>
      <p:origin x="0" y="0"/>
    </p:cViewPr>
  </p:notesTextViewPr>
  <p:sorterViewPr>
    <p:cViewPr>
      <p:scale>
        <a:sx n="66" d="100"/>
        <a:sy n="66" d="100"/>
      </p:scale>
      <p:origin x="0" y="44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08EB567-56AF-43AB-8B81-A5A016F4706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DF4B3C7-A33E-442C-9A77-5B2BC2BF537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8EC2C3F3-854B-4822-AE20-6A4C397EFBBC}" type="slidenum">
              <a:rPr lang="en-US">
                <a:latin typeface="Arial" pitchFamily="34" charset="0"/>
              </a:rPr>
              <a:pPr/>
              <a:t>2</a:t>
            </a:fld>
            <a:endParaRPr lang="en-US">
              <a:latin typeface="Arial" pitchFamily="34" charset="0"/>
            </a:endParaRPr>
          </a:p>
        </p:txBody>
      </p:sp>
      <p:sp>
        <p:nvSpPr>
          <p:cNvPr id="15363" name="Rectangle 2"/>
          <p:cNvSpPr>
            <a:spLocks noGrp="1" noRot="1" noChangeAspect="1" noChangeArrowheads="1" noTextEdit="1"/>
          </p:cNvSpPr>
          <p:nvPr>
            <p:ph type="sldImg"/>
          </p:nvPr>
        </p:nvSpPr>
        <p:spPr>
          <a:xfrm>
            <a:off x="1144588" y="685800"/>
            <a:ext cx="4572000" cy="3429000"/>
          </a:xfrm>
          <a:ln/>
        </p:spPr>
      </p:sp>
      <p:sp>
        <p:nvSpPr>
          <p:cNvPr id="153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3BAAFD-4E0F-4D87-B86F-BA1A6225E7D6}" type="slidenum">
              <a:rPr lang="en-US"/>
              <a:pPr fontAlgn="base">
                <a:spcBef>
                  <a:spcPct val="0"/>
                </a:spcBef>
                <a:spcAft>
                  <a:spcPct val="0"/>
                </a:spcAft>
              </a:pPr>
              <a:t>12</a:t>
            </a:fld>
            <a:endParaRPr lang="en-US"/>
          </a:p>
        </p:txBody>
      </p:sp>
      <p:sp>
        <p:nvSpPr>
          <p:cNvPr id="38914" name="Slide Image Placeholder 1"/>
          <p:cNvSpPr>
            <a:spLocks noGrp="1" noRot="1" noChangeAspect="1" noTextEdit="1"/>
          </p:cNvSpPr>
          <p:nvPr>
            <p:ph type="sldImg"/>
          </p:nvPr>
        </p:nvSpPr>
        <p:spPr bwMode="auto">
          <a:xfrm>
            <a:off x="1144588" y="685800"/>
            <a:ext cx="4568825" cy="3427413"/>
          </a:xfrm>
          <a:noFill/>
          <a:ln>
            <a:solidFill>
              <a:srgbClr val="000000"/>
            </a:solidFill>
            <a:miter lim="800000"/>
            <a:headEnd/>
            <a:tailEnd/>
          </a:ln>
        </p:spPr>
      </p:sp>
      <p:sp>
        <p:nvSpPr>
          <p:cNvPr id="38915" name="Notes Placeholder 2"/>
          <p:cNvSpPr>
            <a:spLocks noGrp="1"/>
          </p:cNvSpPr>
          <p:nvPr>
            <p:ph type="body" idx="1"/>
          </p:nvPr>
        </p:nvSpPr>
        <p:spPr bwMode="auto">
          <a:xfrm>
            <a:off x="685800" y="4341813"/>
            <a:ext cx="5486400" cy="4116387"/>
          </a:xfrm>
          <a:noFill/>
        </p:spPr>
        <p:txBody>
          <a:bodyPr wrap="square" lIns="91409" tIns="45705" rIns="91409" bIns="45705" numCol="1" anchor="t" anchorCtr="0" compatLnSpc="1">
            <a:prstTxWarp prst="textNoShape">
              <a:avLst/>
            </a:prstTxWarp>
          </a:bodyPr>
          <a:lstStyle/>
          <a:p>
            <a:pPr>
              <a:spcBef>
                <a:spcPct val="0"/>
              </a:spcBef>
            </a:pPr>
            <a:endParaRPr lang="en-US" dirty="0" smtClean="0"/>
          </a:p>
        </p:txBody>
      </p:sp>
      <p:sp>
        <p:nvSpPr>
          <p:cNvPr id="38916" name="Slide Number Placeholder 3"/>
          <p:cNvSpPr txBox="1">
            <a:spLocks noGrp="1"/>
          </p:cNvSpPr>
          <p:nvPr/>
        </p:nvSpPr>
        <p:spPr bwMode="auto">
          <a:xfrm>
            <a:off x="3886200" y="8685213"/>
            <a:ext cx="2970213" cy="457200"/>
          </a:xfrm>
          <a:prstGeom prst="rect">
            <a:avLst/>
          </a:prstGeom>
          <a:noFill/>
          <a:ln w="9525">
            <a:noFill/>
            <a:miter lim="800000"/>
            <a:headEnd/>
            <a:tailEnd/>
          </a:ln>
        </p:spPr>
        <p:txBody>
          <a:bodyPr lIns="91409" tIns="45705" rIns="91409" bIns="45705" anchor="b"/>
          <a:lstStyle/>
          <a:p>
            <a:pPr algn="r"/>
            <a:fld id="{D1F3A182-5DB5-4657-92A5-C5B275EBC328}" type="slidenum">
              <a:rPr lang="en-US" sz="1100">
                <a:latin typeface="Calibri" pitchFamily="34" charset="0"/>
                <a:ea typeface="Osaka"/>
                <a:cs typeface="Osaka"/>
              </a:rPr>
              <a:pPr algn="r"/>
              <a:t>12</a:t>
            </a:fld>
            <a:endParaRPr lang="en-US" sz="1100">
              <a:latin typeface="Calibri" pitchFamily="34" charset="0"/>
              <a:ea typeface="Osaka"/>
              <a:cs typeface="Osak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9F7541-3F93-4149-933E-ABF203EEFFB5}" type="slidenum">
              <a:rPr lang="en-US"/>
              <a:pPr fontAlgn="base">
                <a:spcBef>
                  <a:spcPct val="0"/>
                </a:spcBef>
                <a:spcAft>
                  <a:spcPct val="0"/>
                </a:spcAft>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DF4B3C7-A33E-442C-9A77-5B2BC2BF537B}"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4EC04-5977-4664-8B18-1D7B83F92911}" type="slidenum">
              <a:rPr lang="en-US"/>
              <a:pPr/>
              <a:t>4</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b="1" dirty="0"/>
              <a:t>In total, the wind </a:t>
            </a:r>
            <a:r>
              <a:rPr lang="en-US" b="1" dirty="0" smtClean="0"/>
              <a:t>deposited</a:t>
            </a:r>
            <a:r>
              <a:rPr lang="en-US" b="1" baseline="0" dirty="0" smtClean="0"/>
              <a:t> </a:t>
            </a:r>
            <a:r>
              <a:rPr lang="en-US" b="1" dirty="0" smtClean="0"/>
              <a:t>significant </a:t>
            </a:r>
            <a:r>
              <a:rPr lang="en-US" b="1" dirty="0"/>
              <a:t>radiation almost </a:t>
            </a:r>
            <a:r>
              <a:rPr lang="en-US" b="1" dirty="0" smtClean="0"/>
              <a:t>50</a:t>
            </a:r>
            <a:r>
              <a:rPr lang="en-US" b="1" baseline="0" dirty="0" smtClean="0"/>
              <a:t> </a:t>
            </a:r>
            <a:r>
              <a:rPr lang="en-US" b="1" dirty="0" smtClean="0"/>
              <a:t>miles </a:t>
            </a:r>
            <a:r>
              <a:rPr lang="en-US" b="1" dirty="0"/>
              <a:t>through residential,</a:t>
            </a:r>
          </a:p>
          <a:p>
            <a:r>
              <a:rPr lang="en-US" b="1" dirty="0"/>
              <a:t>commercial and industrial </a:t>
            </a:r>
            <a:r>
              <a:rPr lang="en-US" b="1" dirty="0" smtClean="0"/>
              <a:t>areas</a:t>
            </a:r>
            <a:r>
              <a:rPr lang="en-US" b="1" baseline="0" dirty="0" smtClean="0"/>
              <a:t> </a:t>
            </a:r>
            <a:r>
              <a:rPr lang="en-US" b="1" dirty="0" smtClean="0"/>
              <a:t>of </a:t>
            </a:r>
            <a:r>
              <a:rPr lang="en-US" b="1" dirty="0"/>
              <a:t>Philadelphia and suburban </a:t>
            </a:r>
            <a:r>
              <a:rPr lang="en-US" b="1" dirty="0" smtClean="0"/>
              <a:t>and</a:t>
            </a:r>
            <a:r>
              <a:rPr lang="en-US" b="1" baseline="0" dirty="0" smtClean="0"/>
              <a:t> </a:t>
            </a:r>
            <a:r>
              <a:rPr lang="en-US" b="1" dirty="0" smtClean="0"/>
              <a:t>rural </a:t>
            </a:r>
            <a:r>
              <a:rPr lang="en-US" b="1" dirty="0"/>
              <a:t>areas of Bucks County and</a:t>
            </a:r>
          </a:p>
          <a:p>
            <a:r>
              <a:rPr lang="en-US" b="1" dirty="0"/>
              <a:t>new Jersey impacting </a:t>
            </a:r>
            <a:r>
              <a:rPr lang="en-US" b="1" dirty="0" smtClean="0"/>
              <a:t>major</a:t>
            </a:r>
            <a:r>
              <a:rPr lang="en-US" b="1" baseline="0" dirty="0" smtClean="0"/>
              <a:t> </a:t>
            </a:r>
            <a:r>
              <a:rPr lang="en-US" b="1" dirty="0" smtClean="0"/>
              <a:t>roadways</a:t>
            </a:r>
            <a:r>
              <a:rPr lang="en-US" b="1" dirty="0"/>
              <a:t>, mass </a:t>
            </a:r>
            <a:r>
              <a:rPr lang="en-US" b="1" dirty="0" smtClean="0"/>
              <a:t>transit,</a:t>
            </a:r>
            <a:r>
              <a:rPr lang="en-US" b="1" baseline="0" dirty="0" smtClean="0"/>
              <a:t> </a:t>
            </a:r>
            <a:r>
              <a:rPr lang="en-US" b="1" dirty="0" smtClean="0"/>
              <a:t>hospitals</a:t>
            </a:r>
            <a:r>
              <a:rPr lang="en-US" b="1" dirty="0"/>
              <a:t>, schools, </a:t>
            </a:r>
            <a:r>
              <a:rPr lang="en-US" b="1" dirty="0" smtClean="0"/>
              <a:t>and</a:t>
            </a:r>
            <a:r>
              <a:rPr lang="en-US" b="1" baseline="0" dirty="0" smtClean="0"/>
              <a:t> </a:t>
            </a:r>
            <a:r>
              <a:rPr lang="en-US" b="1" dirty="0" smtClean="0"/>
              <a:t>businesses</a:t>
            </a:r>
            <a:r>
              <a:rPr lang="en-US" b="1" dirty="0"/>
              <a:t>.”</a:t>
            </a:r>
            <a:endParaRPr lang="en-US" dirty="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C61FF11-EC5F-44E3-A9C8-A3747B2ADACB}" type="slidenum">
              <a:rPr lang="en-US">
                <a:latin typeface="Arial" pitchFamily="34" charset="0"/>
              </a:rPr>
              <a:pPr/>
              <a:t>5</a:t>
            </a:fld>
            <a:endParaRPr lang="en-US">
              <a:latin typeface="Arial" pitchFamily="34" charset="0"/>
            </a:endParaRPr>
          </a:p>
        </p:txBody>
      </p:sp>
      <p:sp>
        <p:nvSpPr>
          <p:cNvPr id="18435" name="Rectangle 2"/>
          <p:cNvSpPr>
            <a:spLocks noGrp="1" noRot="1" noChangeAspect="1" noChangeArrowheads="1" noTextEdit="1"/>
          </p:cNvSpPr>
          <p:nvPr>
            <p:ph type="sldImg"/>
          </p:nvPr>
        </p:nvSpPr>
        <p:spPr>
          <a:xfrm>
            <a:off x="1144588" y="685800"/>
            <a:ext cx="4572000" cy="3429000"/>
          </a:xfrm>
          <a:ln/>
        </p:spPr>
      </p:sp>
      <p:sp>
        <p:nvSpPr>
          <p:cNvPr id="184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B7B96EA-2ED9-400B-8568-EC76C02A3D72}" type="slidenum">
              <a:rPr lang="en-US" smtClean="0">
                <a:latin typeface="Arial" pitchFamily="34" charset="0"/>
              </a:rPr>
              <a:pPr/>
              <a:t>6</a:t>
            </a:fld>
            <a:endParaRPr lang="en-US" smtClean="0">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potentially millions of displaced population will seek assistance to address their health and medical needs, screen them for radioactive contamination, and provide them with adequate shelters and assistance for relocation.</a:t>
            </a:r>
          </a:p>
          <a:p>
            <a:pPr>
              <a:spcBef>
                <a:spcPct val="0"/>
              </a:spcBef>
            </a:pPr>
            <a:r>
              <a:rPr lang="en-US" smtClean="0"/>
              <a:t>Local and state authorities will need to address the needs of their own citizens as well as those of the displaced population. </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4B927A-C03E-491E-8479-6354BC023741}" type="slidenum">
              <a:rPr lang="en-US"/>
              <a:pPr fontAlgn="base">
                <a:spcBef>
                  <a:spcPct val="0"/>
                </a:spcBef>
                <a:spcAft>
                  <a:spcPct val="0"/>
                </a:spcAft>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3D7AC1-396C-4764-B073-D8800DE5C446}" type="slidenum">
              <a:rPr lang="en-US"/>
              <a:pPr fontAlgn="base">
                <a:spcBef>
                  <a:spcPct val="0"/>
                </a:spcBef>
                <a:spcAft>
                  <a:spcPct val="0"/>
                </a:spcAft>
              </a:pPr>
              <a:t>8</a:t>
            </a:fld>
            <a:endParaRPr lang="en-US"/>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YoYo-72 or longer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9D929E-1B0C-45D6-B6A6-F528AE968AAE}" type="slidenum">
              <a:rPr lang="en-US"/>
              <a:pPr fontAlgn="base">
                <a:spcBef>
                  <a:spcPct val="0"/>
                </a:spcBef>
                <a:spcAft>
                  <a:spcPct val="0"/>
                </a:spcAft>
              </a:pPr>
              <a:t>9</a:t>
            </a:fld>
            <a:endParaRPr lang="en-US"/>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solidFill>
                  <a:srgbClr val="FFFFCC"/>
                </a:solidFill>
              </a:rPr>
              <a:t>American Society of Radiologic Technologists; American Registry of Radiologic Technologists (300,000).</a:t>
            </a:r>
          </a:p>
          <a:p>
            <a:pPr>
              <a:spcBef>
                <a:spcPct val="0"/>
              </a:spcBef>
            </a:pPr>
            <a:endParaRPr lang="en-US" b="1" smtClean="0">
              <a:solidFill>
                <a:srgbClr val="FFFFCC"/>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7703C2-99CD-46E7-A026-2BD49F089372}" type="slidenum">
              <a:rPr lang="en-US"/>
              <a:pPr fontAlgn="base">
                <a:spcBef>
                  <a:spcPct val="0"/>
                </a:spcBef>
                <a:spcAft>
                  <a:spcPct val="0"/>
                </a:spcAft>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40D8DA-079C-46D6-B9C7-1B5446625BA7}" type="slidenum">
              <a:rPr lang="en-US"/>
              <a:pPr fontAlgn="base">
                <a:spcBef>
                  <a:spcPct val="0"/>
                </a:spcBef>
                <a:spcAft>
                  <a:spcPct val="0"/>
                </a:spcAft>
              </a:pPr>
              <a:t>11</a:t>
            </a:fld>
            <a:endParaRPr lang="en-US"/>
          </a:p>
        </p:txBody>
      </p:sp>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xfrm>
            <a:off x="685800" y="4341813"/>
            <a:ext cx="5486400" cy="4116387"/>
          </a:xfrm>
          <a:noFill/>
        </p:spPr>
        <p:txBody>
          <a:bodyPr wrap="square" lIns="89930" tIns="44964" rIns="89930" bIns="44964" numCol="1" anchor="t" anchorCtr="0" compatLnSpc="1">
            <a:prstTxWarp prst="textNoShape">
              <a:avLst/>
            </a:prstTxWarp>
          </a:bodyPr>
          <a:lstStyle/>
          <a:p>
            <a:pPr>
              <a:spcBef>
                <a:spcPct val="0"/>
              </a:spcBef>
            </a:pPr>
            <a:r>
              <a:rPr lang="en-US" smtClean="0"/>
              <a:t>Mention H1N1 clinics</a:t>
            </a:r>
          </a:p>
        </p:txBody>
      </p:sp>
      <p:sp>
        <p:nvSpPr>
          <p:cNvPr id="368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930" tIns="44964" rIns="89930" bIns="44964" anchor="b"/>
          <a:lstStyle/>
          <a:p>
            <a:pPr algn="r" defTabSz="898525"/>
            <a:fld id="{DCEDDD45-F327-4E7D-91AB-504195638D2F}" type="slidenum">
              <a:rPr lang="en-US" sz="1100">
                <a:latin typeface="Calibri" pitchFamily="34" charset="0"/>
              </a:rPr>
              <a:pPr algn="r" defTabSz="898525"/>
              <a:t>11</a:t>
            </a:fld>
            <a:endParaRPr lang="en-US" sz="11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09600"/>
            <a:ext cx="207645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609600"/>
            <a:ext cx="607695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6727032" y="6407944"/>
            <a:ext cx="1920240" cy="36576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4380072" y="6407944"/>
            <a:ext cx="2350681" cy="365125"/>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8647272" y="6407944"/>
            <a:ext cx="365760" cy="365125"/>
          </a:xfrm>
          <a:prstGeom prst="rect">
            <a:avLst/>
          </a:prstGeom>
          <a:ln/>
        </p:spPr>
        <p:txBody>
          <a:bodyPr/>
          <a:lstStyle>
            <a:lvl1pPr>
              <a:defRPr/>
            </a:lvl1pPr>
          </a:lstStyle>
          <a:p>
            <a:pPr>
              <a:defRPr/>
            </a:pPr>
            <a:fld id="{3D225807-5687-496B-8235-B13796872F8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6727032" y="6407944"/>
            <a:ext cx="1920240" cy="36576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380072" y="6407944"/>
            <a:ext cx="2350681" cy="365125"/>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647272" y="6407944"/>
            <a:ext cx="365760" cy="365125"/>
          </a:xfrm>
          <a:prstGeom prst="rect">
            <a:avLst/>
          </a:prstGeom>
          <a:ln/>
        </p:spPr>
        <p:txBody>
          <a:bodyPr/>
          <a:lstStyle>
            <a:lvl1pPr>
              <a:defRPr/>
            </a:lvl1pPr>
          </a:lstStyle>
          <a:p>
            <a:pPr>
              <a:defRPr/>
            </a:pPr>
            <a:fld id="{6346B3E4-0B9F-40BF-B314-27C614113BC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947AC5-73D9-465F-AFA6-2CEFA96A2A4A}"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A9791-CFB3-48DA-8FF1-1954FD45F93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947AC5-73D9-465F-AFA6-2CEFA96A2A4A}"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A9791-CFB3-48DA-8FF1-1954FD45F93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947AC5-73D9-465F-AFA6-2CEFA96A2A4A}"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A9791-CFB3-48DA-8FF1-1954FD45F93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947AC5-73D9-465F-AFA6-2CEFA96A2A4A}"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A9791-CFB3-48DA-8FF1-1954FD45F93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947AC5-73D9-465F-AFA6-2CEFA96A2A4A}" type="datetimeFigureOut">
              <a:rPr lang="en-US" smtClean="0"/>
              <a:pPr/>
              <a:t>5/18/2011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A9791-CFB3-48DA-8FF1-1954FD45F93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947AC5-73D9-465F-AFA6-2CEFA96A2A4A}" type="datetimeFigureOut">
              <a:rPr lang="en-US" smtClean="0"/>
              <a:pPr/>
              <a:t>5/18/2011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A9791-CFB3-48DA-8FF1-1954FD45F9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47AC5-73D9-465F-AFA6-2CEFA96A2A4A}" type="datetimeFigureOut">
              <a:rPr lang="en-US" smtClean="0"/>
              <a:pPr/>
              <a:t>5/18/2011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A9791-CFB3-48DA-8FF1-1954FD45F93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47AC5-73D9-465F-AFA6-2CEFA96A2A4A}"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A9791-CFB3-48DA-8FF1-1954FD45F93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47AC5-73D9-465F-AFA6-2CEFA96A2A4A}"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A9791-CFB3-48DA-8FF1-1954FD45F93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947AC5-73D9-465F-AFA6-2CEFA96A2A4A}"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A9791-CFB3-48DA-8FF1-1954FD45F93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947AC5-73D9-465F-AFA6-2CEFA96A2A4A}"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A9791-CFB3-48DA-8FF1-1954FD45F9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288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 </a:t>
            </a:r>
          </a:p>
        </p:txBody>
      </p:sp>
      <p:pic>
        <p:nvPicPr>
          <p:cNvPr id="1031" name="Picture 7" descr="Revised 7_30 no bleed"/>
          <p:cNvPicPr>
            <a:picLocks noChangeAspect="1" noChangeArrowheads="1"/>
          </p:cNvPicPr>
          <p:nvPr userDrawn="1"/>
        </p:nvPicPr>
        <p:blipFill>
          <a:blip r:embed="rId15" cstate="print"/>
          <a:srcRect/>
          <a:stretch>
            <a:fillRect/>
          </a:stretch>
        </p:blipFill>
        <p:spPr bwMode="auto">
          <a:xfrm>
            <a:off x="0" y="5995988"/>
            <a:ext cx="5715000" cy="862012"/>
          </a:xfrm>
          <a:prstGeom prst="rect">
            <a:avLst/>
          </a:prstGeom>
          <a:noFill/>
          <a:effectLst>
            <a:outerShdw dist="107763" dir="18900000" algn="ctr" rotWithShape="0">
              <a:srgbClr val="808080">
                <a:alpha val="50000"/>
              </a:srgbClr>
            </a:outerShdw>
          </a:effectLst>
        </p:spPr>
      </p:pic>
      <p:sp>
        <p:nvSpPr>
          <p:cNvPr id="1033" name="Rectangle 9"/>
          <p:cNvSpPr>
            <a:spLocks noChangeArrowheads="1"/>
          </p:cNvSpPr>
          <p:nvPr userDrawn="1"/>
        </p:nvSpPr>
        <p:spPr bwMode="auto">
          <a:xfrm>
            <a:off x="0" y="0"/>
            <a:ext cx="9144000" cy="228600"/>
          </a:xfrm>
          <a:prstGeom prst="rect">
            <a:avLst/>
          </a:prstGeom>
          <a:solidFill>
            <a:srgbClr val="808080"/>
          </a:solidFill>
          <a:ln w="9525">
            <a:solidFill>
              <a:schemeClr val="tx1"/>
            </a:solidFill>
            <a:miter lim="800000"/>
            <a:headEnd/>
            <a:tailEnd/>
          </a:ln>
        </p:spPr>
        <p:txBody>
          <a:bodyPr wrap="none" anchor="ctr"/>
          <a:lstStyle/>
          <a:p>
            <a:pPr>
              <a:defRPr/>
            </a:pPr>
            <a:endParaRPr lang="en-US"/>
          </a:p>
        </p:txBody>
      </p:sp>
      <p:sp>
        <p:nvSpPr>
          <p:cNvPr id="1034" name="Text Box 10"/>
          <p:cNvSpPr txBox="1">
            <a:spLocks noChangeArrowheads="1"/>
          </p:cNvSpPr>
          <p:nvPr userDrawn="1"/>
        </p:nvSpPr>
        <p:spPr bwMode="auto">
          <a:xfrm>
            <a:off x="6248400" y="3429000"/>
            <a:ext cx="1905000" cy="366713"/>
          </a:xfrm>
          <a:prstGeom prst="rect">
            <a:avLst/>
          </a:prstGeom>
          <a:noFill/>
          <a:ln w="9525">
            <a:noFill/>
            <a:miter lim="800000"/>
            <a:headEnd/>
            <a:tailEnd/>
          </a:ln>
          <a:effectLst/>
        </p:spPr>
        <p:txBody>
          <a:bodyPr>
            <a:spAutoFit/>
          </a:bodyPr>
          <a:lstStyle/>
          <a:p>
            <a:pPr>
              <a:spcBef>
                <a:spcPct val="50000"/>
              </a:spcBef>
              <a:defRPr/>
            </a:pPr>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47AC5-73D9-465F-AFA6-2CEFA96A2A4A}" type="datetimeFigureOut">
              <a:rPr lang="en-US" smtClean="0"/>
              <a:pPr/>
              <a:t>5/18/2011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A9791-CFB3-48DA-8FF1-1954FD45F9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7.png"/><Relationship Id="rId4" Type="http://schemas.openxmlformats.org/officeDocument/2006/relationships/oleObject" Target="../embeddings/Microsoft_Office_Excel_97-2003_Worksheet1.xls"/></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7.jpeg"/><Relationship Id="rId3" Type="http://schemas.openxmlformats.org/officeDocument/2006/relationships/hyperlink" Target="http://images.google.com/imgres?imgurl=http://www.radarmagazine.com/features/images/2006/12/atomic-energy-lab-01.jpg&amp;imgrefurl=http://entropybound.blogspot.com/2006/12/atoms-for-tots.html&amp;h=391&amp;w=490&amp;sz=49&amp;hl=en&amp;start=50&amp;usg=__eYv1l_VBujHmFkmZIy3Z0jzSdNw=&amp;tbnid=D4NDHuYO8iBZsM:&amp;tbnh=104&amp;tbnw=130&amp;prev=/images?q=radioactive+sources&amp;start=40&amp;gbv=2&amp;ndsp=20&amp;hl=en&amp;sa=N" TargetMode="External"/><Relationship Id="rId7" Type="http://schemas.openxmlformats.org/officeDocument/2006/relationships/hyperlink" Target="http://images.google.com/imgres?imgurl=http://www.nagra.ch/pg_Entsorgung%20radioaktiver%20Abfaelle/comp/6_mif_brandmelder.jpg&amp;imgrefurl=http://www.nagra.ch/index1.tpl?lang=3&amp;iid=l0208a1b10c2d52&amp;iid2=118&amp;h=1537&amp;w=1024&amp;sz=2196&amp;hl=en&amp;start=9&amp;usg=__fR75czeGb3BbjhU5qmFF6cID3no=&amp;tbnid=HdNrk6UVUk2AGM:&amp;tbnh=150&amp;tbnw=100&amp;prev=/images?q=radioactive+sources&amp;gbv=2&amp;ndsp=20&amp;hl=en&amp;sa=N" TargetMode="External"/><Relationship Id="rId12"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eg"/><Relationship Id="rId11" Type="http://schemas.openxmlformats.org/officeDocument/2006/relationships/hyperlink" Target="http://images.google.com/imgres?imgurl=http://periodictable.com/Samples/084.8/s9s.JPG&amp;imgrefurl=http://periodictable.com/Elements/084/index.html&amp;h=356&amp;w=356&amp;sz=12&amp;hl=en&amp;start=24&amp;usg=__sppHCONX9PKGbe-B3Jk1987nR5o=&amp;tbnid=t9hO8FFpIamI6M:&amp;tbnh=121&amp;tbnw=121&amp;prev=/images?q=radioactive+sources+polonium&amp;start=20&amp;gbv=2&amp;ndsp=20&amp;hl=en&amp;sa=N" TargetMode="External"/><Relationship Id="rId5" Type="http://schemas.openxmlformats.org/officeDocument/2006/relationships/hyperlink" Target="http://images.google.com/imgres?imgurl=http://infosthetics.com/archives/radioactive_warning_sign.jpg&amp;imgrefurl=http://infosthetics.com/archives/2007/02/?p=2&amp;h=200&amp;w=245&amp;sz=41&amp;hl=en&amp;start=13&amp;usg=__LWnksTJxx1T0t9ErGLOkV4Jta8I=&amp;tbnid=-FhlGmYRJUvfGM:&amp;tbnh=90&amp;tbnw=110&amp;prev=/images?q=radioactive+sources&amp;gbv=2&amp;ndsp=20&amp;hl=en&amp;sa=N" TargetMode="External"/><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hyperlink" Target="http://images.google.com/imgres?imgurl=http://www.falkor.org/pics/mannen.jpg&amp;imgrefurl=http://www.falkor.org/projects/os.html&amp;h=300&amp;w=369&amp;sz=87&amp;hl=en&amp;start=11&amp;usg=__JRLAgkN54ERsUZGVKet-QSkTREM=&amp;tbnid=maCq0GfnB1JSxM:&amp;tbnh=99&amp;tbnw=122&amp;prev=/images?q=radioactive+sources&amp;gbv=2&amp;ndsp=20&amp;hl=en&amp;sa=N" TargetMode="External"/><Relationship Id="rId1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hyperlink" Target="http://www.nrrpt.org/" TargetMode="External"/><Relationship Id="rId12"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hyperlink" Target="https://www.asrt.org/default.aspx" TargetMode="External"/><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5800" y="1447800"/>
            <a:ext cx="7772400" cy="1470025"/>
          </a:xfrm>
        </p:spPr>
        <p:txBody>
          <a:bodyPr/>
          <a:lstStyle/>
          <a:p>
            <a:pPr eaLnBrk="1" hangingPunct="1"/>
            <a:r>
              <a:rPr lang="en-US" sz="4000" dirty="0" smtClean="0"/>
              <a:t/>
            </a:r>
            <a:br>
              <a:rPr lang="en-US" sz="4000" dirty="0" smtClean="0"/>
            </a:br>
            <a:r>
              <a:rPr lang="en-US" sz="4000" dirty="0" smtClean="0"/>
              <a:t>State and Local Partnerships:  </a:t>
            </a:r>
            <a:r>
              <a:rPr lang="en-US" sz="4000" dirty="0" smtClean="0">
                <a:solidFill>
                  <a:srgbClr val="CE0808"/>
                </a:solidFill>
              </a:rPr>
              <a:t>Promoting the Use of Volunteer Radiation Professionals in Emergency Response Planning</a:t>
            </a:r>
            <a:r>
              <a:rPr lang="en-US" sz="4000" dirty="0" smtClean="0"/>
              <a:t/>
            </a:r>
            <a:br>
              <a:rPr lang="en-US" sz="4000" dirty="0" smtClean="0"/>
            </a:br>
            <a:r>
              <a:rPr lang="en-US" sz="4000" dirty="0" smtClean="0"/>
              <a:t/>
            </a:r>
            <a:br>
              <a:rPr lang="en-US" sz="4000" dirty="0" smtClean="0"/>
            </a:br>
            <a:r>
              <a:rPr lang="en-US" sz="3200" dirty="0" smtClean="0"/>
              <a:t>National Alliance for Radiation Readiness</a:t>
            </a:r>
          </a:p>
        </p:txBody>
      </p:sp>
      <p:sp>
        <p:nvSpPr>
          <p:cNvPr id="15362" name="Rectangle 3"/>
          <p:cNvSpPr>
            <a:spLocks noGrp="1" noChangeArrowheads="1"/>
          </p:cNvSpPr>
          <p:nvPr>
            <p:ph type="subTitle" idx="1"/>
          </p:nvPr>
        </p:nvSpPr>
        <p:spPr>
          <a:xfrm>
            <a:off x="1371600" y="3886200"/>
            <a:ext cx="6629400" cy="1752600"/>
          </a:xfrm>
        </p:spPr>
        <p:txBody>
          <a:bodyPr/>
          <a:lstStyle/>
          <a:p>
            <a:pPr algn="l" eaLnBrk="1" hangingPunct="1"/>
            <a:endParaRPr lang="en-US" b="1" dirty="0" smtClean="0"/>
          </a:p>
          <a:p>
            <a:pPr algn="l" eaLnBrk="1" hangingPunct="1"/>
            <a:r>
              <a:rPr lang="en-US" b="1" dirty="0" smtClean="0"/>
              <a:t>Ruth E. McBurney, CHP </a:t>
            </a:r>
          </a:p>
          <a:p>
            <a:pPr algn="l" eaLnBrk="1" hangingPunct="1"/>
            <a:r>
              <a:rPr lang="en-US" sz="2400" dirty="0" smtClean="0"/>
              <a:t>Executive Director</a:t>
            </a:r>
          </a:p>
          <a:p>
            <a:pPr algn="l" eaLnBrk="1" hangingPunct="1"/>
            <a:r>
              <a:rPr lang="en-US" sz="2400" dirty="0" smtClean="0"/>
              <a:t>Conference of Radiation Control Program Directors</a:t>
            </a: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body" idx="1"/>
          </p:nvPr>
        </p:nvSpPr>
        <p:spPr>
          <a:xfrm>
            <a:off x="419100" y="1485900"/>
            <a:ext cx="4838700" cy="4305300"/>
          </a:xfrm>
        </p:spPr>
        <p:txBody>
          <a:bodyPr>
            <a:normAutofit fontScale="77500" lnSpcReduction="20000"/>
          </a:bodyPr>
          <a:lstStyle/>
          <a:p>
            <a:pPr>
              <a:lnSpc>
                <a:spcPct val="110000"/>
              </a:lnSpc>
              <a:buFontTx/>
              <a:buNone/>
            </a:pPr>
            <a:r>
              <a:rPr lang="en-US" dirty="0" smtClean="0"/>
              <a:t>   “Planners should </a:t>
            </a:r>
            <a:r>
              <a:rPr lang="en-US" dirty="0" smtClean="0">
                <a:solidFill>
                  <a:srgbClr val="0070C0"/>
                </a:solidFill>
              </a:rPr>
              <a:t>identify radiation protection professionals </a:t>
            </a:r>
            <a:r>
              <a:rPr lang="en-US" dirty="0" smtClean="0"/>
              <a:t>in their community and encourage them to </a:t>
            </a:r>
            <a:r>
              <a:rPr lang="en-US" dirty="0" smtClean="0">
                <a:solidFill>
                  <a:srgbClr val="0070C0"/>
                </a:solidFill>
              </a:rPr>
              <a:t>volunteer </a:t>
            </a:r>
            <a:r>
              <a:rPr lang="en-US" dirty="0" smtClean="0"/>
              <a:t>and register in any one of the Citizen Corps or similar programs in their community.”</a:t>
            </a:r>
          </a:p>
          <a:p>
            <a:pPr>
              <a:lnSpc>
                <a:spcPct val="110000"/>
              </a:lnSpc>
              <a:buFontTx/>
              <a:buNone/>
            </a:pPr>
            <a:endParaRPr lang="en-US" dirty="0" smtClean="0"/>
          </a:p>
          <a:p>
            <a:pPr>
              <a:lnSpc>
                <a:spcPct val="110000"/>
              </a:lnSpc>
              <a:buFontTx/>
              <a:buNone/>
            </a:pPr>
            <a:r>
              <a:rPr lang="en-US" dirty="0" smtClean="0"/>
              <a:t>   </a:t>
            </a:r>
            <a:r>
              <a:rPr lang="en-US" sz="2000" dirty="0" smtClean="0"/>
              <a:t>Chapter 5</a:t>
            </a:r>
          </a:p>
          <a:p>
            <a:pPr>
              <a:lnSpc>
                <a:spcPct val="110000"/>
              </a:lnSpc>
              <a:buNone/>
            </a:pPr>
            <a:r>
              <a:rPr lang="en-US" sz="1800" dirty="0" smtClean="0"/>
              <a:t>http://www.afrri.usuhs.mil/outreach/pdf/planning-guidance.pdf</a:t>
            </a:r>
            <a:r>
              <a:rPr lang="en-US" sz="2000" dirty="0" smtClean="0"/>
              <a:t>	</a:t>
            </a:r>
          </a:p>
        </p:txBody>
      </p:sp>
      <p:pic>
        <p:nvPicPr>
          <p:cNvPr id="32770" name="Picture 4" descr="Cover - Planning Guidance for Response to a Nuclear Detonation"/>
          <p:cNvPicPr>
            <a:picLocks noChangeAspect="1" noChangeArrowheads="1"/>
          </p:cNvPicPr>
          <p:nvPr/>
        </p:nvPicPr>
        <p:blipFill>
          <a:blip r:embed="rId3" cstate="print"/>
          <a:srcRect/>
          <a:stretch>
            <a:fillRect/>
          </a:stretch>
        </p:blipFill>
        <p:spPr bwMode="auto">
          <a:xfrm>
            <a:off x="5257800" y="685800"/>
            <a:ext cx="3314700" cy="4344988"/>
          </a:xfrm>
          <a:prstGeom prst="rect">
            <a:avLst/>
          </a:prstGeom>
          <a:noFill/>
          <a:ln w="9525">
            <a:noFill/>
            <a:miter lim="800000"/>
            <a:headEnd/>
            <a:tailEnd/>
          </a:ln>
        </p:spPr>
      </p:pic>
      <p:sp>
        <p:nvSpPr>
          <p:cNvPr id="32771" name="TextBox 3"/>
          <p:cNvSpPr txBox="1">
            <a:spLocks noChangeArrowheads="1"/>
          </p:cNvSpPr>
          <p:nvPr/>
        </p:nvSpPr>
        <p:spPr bwMode="auto">
          <a:xfrm>
            <a:off x="457200" y="266700"/>
            <a:ext cx="8496300" cy="646113"/>
          </a:xfrm>
          <a:prstGeom prst="rect">
            <a:avLst/>
          </a:prstGeom>
          <a:noFill/>
          <a:ln w="9525">
            <a:noFill/>
            <a:miter lim="800000"/>
            <a:headEnd/>
            <a:tailEnd/>
          </a:ln>
        </p:spPr>
        <p:txBody>
          <a:bodyPr>
            <a:spAutoFit/>
          </a:bodyPr>
          <a:lstStyle/>
          <a:p>
            <a:pPr algn="ctr"/>
            <a:r>
              <a:rPr lang="en-US" sz="3600">
                <a:solidFill>
                  <a:schemeClr val="bg1"/>
                </a:solidFill>
              </a:rPr>
              <a:t>Call for Radiation Response Volunteers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000" dirty="0" smtClean="0"/>
              <a:t>Volunteers in the Medical Reserve Corps</a:t>
            </a:r>
            <a:endParaRPr lang="en-US" sz="2000" dirty="0"/>
          </a:p>
        </p:txBody>
      </p:sp>
      <p:graphicFrame>
        <p:nvGraphicFramePr>
          <p:cNvPr id="1026" name="Object 11"/>
          <p:cNvGraphicFramePr>
            <a:graphicFrameLocks noChangeAspect="1"/>
          </p:cNvGraphicFramePr>
          <p:nvPr>
            <p:ph idx="4294967295"/>
          </p:nvPr>
        </p:nvGraphicFramePr>
        <p:xfrm>
          <a:off x="0" y="1292225"/>
          <a:ext cx="9372600" cy="4924425"/>
        </p:xfrm>
        <a:graphic>
          <a:graphicData uri="http://schemas.openxmlformats.org/presentationml/2006/ole">
            <p:oleObj spid="_x0000_s1026" name="Chart" r:id="rId4" imgW="9534449" imgH="5010302" progId="Excel.Sheet.8">
              <p:embed/>
            </p:oleObj>
          </a:graphicData>
        </a:graphic>
      </p:graphicFrame>
      <p:pic>
        <p:nvPicPr>
          <p:cNvPr id="1029" name="Picture 4" descr="Medical Reserve Corps Logo"/>
          <p:cNvPicPr>
            <a:picLocks noChangeAspect="1" noChangeArrowheads="1"/>
          </p:cNvPicPr>
          <p:nvPr/>
        </p:nvPicPr>
        <p:blipFill>
          <a:blip r:embed="rId5" cstate="print"/>
          <a:srcRect/>
          <a:stretch>
            <a:fillRect/>
          </a:stretch>
        </p:blipFill>
        <p:spPr bwMode="auto">
          <a:xfrm>
            <a:off x="7772400" y="228600"/>
            <a:ext cx="1143000" cy="827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0" name="Group 219" descr="State boundary&#10;MRC coverage&#10;Radiation Volunteers&#10;General/Public Health/Medical Volunteers&#10;State Volunteer Registry&#10;Radiation Control Program&#10;MRC 1&#10;MRC 2&#10;MRC 3&#10;MRC 4"/>
          <p:cNvGrpSpPr/>
          <p:nvPr/>
        </p:nvGrpSpPr>
        <p:grpSpPr>
          <a:xfrm>
            <a:off x="152400" y="1447800"/>
            <a:ext cx="8763000" cy="6126163"/>
            <a:chOff x="0" y="1485900"/>
            <a:chExt cx="8763000" cy="6126163"/>
          </a:xfrm>
        </p:grpSpPr>
        <p:grpSp>
          <p:nvGrpSpPr>
            <p:cNvPr id="217" name="Group 216"/>
            <p:cNvGrpSpPr/>
            <p:nvPr/>
          </p:nvGrpSpPr>
          <p:grpSpPr>
            <a:xfrm>
              <a:off x="0" y="1485900"/>
              <a:ext cx="4343400" cy="1384300"/>
              <a:chOff x="0" y="1485900"/>
              <a:chExt cx="4343400" cy="1384300"/>
            </a:xfrm>
          </p:grpSpPr>
          <p:cxnSp>
            <p:nvCxnSpPr>
              <p:cNvPr id="109" name="Straight Connector 108"/>
              <p:cNvCxnSpPr/>
              <p:nvPr/>
            </p:nvCxnSpPr>
            <p:spPr bwMode="auto">
              <a:xfrm>
                <a:off x="0" y="2003425"/>
                <a:ext cx="466725" cy="3175"/>
              </a:xfrm>
              <a:prstGeom prst="line">
                <a:avLst/>
              </a:prstGeom>
              <a:ln w="101600" cmpd="dbl">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auto">
              <a:xfrm>
                <a:off x="4763" y="1722438"/>
                <a:ext cx="457200" cy="1588"/>
              </a:xfrm>
              <a:prstGeom prst="line">
                <a:avLst/>
              </a:prstGeom>
              <a:ln w="1143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8202" name="TextBox 115"/>
              <p:cNvSpPr txBox="1">
                <a:spLocks noChangeArrowheads="1"/>
              </p:cNvSpPr>
              <p:nvPr/>
            </p:nvSpPr>
            <p:spPr bwMode="auto">
              <a:xfrm>
                <a:off x="533400" y="1485900"/>
                <a:ext cx="3810000" cy="1384300"/>
              </a:xfrm>
              <a:prstGeom prst="rect">
                <a:avLst/>
              </a:prstGeom>
              <a:noFill/>
              <a:ln w="9525">
                <a:noFill/>
                <a:miter lim="800000"/>
                <a:headEnd/>
                <a:tailEnd/>
              </a:ln>
            </p:spPr>
            <p:txBody>
              <a:bodyPr>
                <a:spAutoFit/>
              </a:bodyPr>
              <a:lstStyle/>
              <a:p>
                <a:pPr>
                  <a:lnSpc>
                    <a:spcPct val="150000"/>
                  </a:lnSpc>
                </a:pPr>
                <a:r>
                  <a:rPr lang="en-US" sz="1400" b="1" dirty="0">
                    <a:latin typeface="Calibri" pitchFamily="34" charset="0"/>
                    <a:ea typeface="Osaka"/>
                    <a:cs typeface="Osaka"/>
                  </a:rPr>
                  <a:t>State boundary</a:t>
                </a:r>
              </a:p>
              <a:p>
                <a:pPr>
                  <a:lnSpc>
                    <a:spcPct val="150000"/>
                  </a:lnSpc>
                </a:pPr>
                <a:r>
                  <a:rPr lang="en-US" sz="1400" b="1" dirty="0">
                    <a:latin typeface="Calibri" pitchFamily="34" charset="0"/>
                    <a:ea typeface="Osaka"/>
                    <a:cs typeface="Osaka"/>
                  </a:rPr>
                  <a:t>MRC coverage area</a:t>
                </a:r>
              </a:p>
              <a:p>
                <a:pPr>
                  <a:lnSpc>
                    <a:spcPct val="150000"/>
                  </a:lnSpc>
                </a:pPr>
                <a:r>
                  <a:rPr lang="en-US" sz="1400" b="1" dirty="0">
                    <a:latin typeface="Calibri" pitchFamily="34" charset="0"/>
                    <a:ea typeface="Osaka"/>
                    <a:cs typeface="Osaka"/>
                  </a:rPr>
                  <a:t>Radiation Volunteers</a:t>
                </a:r>
              </a:p>
              <a:p>
                <a:pPr>
                  <a:lnSpc>
                    <a:spcPct val="150000"/>
                  </a:lnSpc>
                </a:pPr>
                <a:r>
                  <a:rPr lang="en-US" sz="1400" b="1" dirty="0">
                    <a:latin typeface="Calibri" pitchFamily="34" charset="0"/>
                    <a:ea typeface="Osaka"/>
                    <a:cs typeface="Osaka"/>
                  </a:rPr>
                  <a:t>General/Public Health/Medical Volunteers</a:t>
                </a:r>
              </a:p>
            </p:txBody>
          </p:sp>
          <p:grpSp>
            <p:nvGrpSpPr>
              <p:cNvPr id="6" name="Group 192"/>
              <p:cNvGrpSpPr>
                <a:grpSpLocks/>
              </p:cNvGrpSpPr>
              <p:nvPr/>
            </p:nvGrpSpPr>
            <p:grpSpPr bwMode="auto">
              <a:xfrm>
                <a:off x="119063" y="2162175"/>
                <a:ext cx="228600" cy="314325"/>
                <a:chOff x="3276600" y="5638800"/>
                <a:chExt cx="352425" cy="485770"/>
              </a:xfrm>
            </p:grpSpPr>
            <p:sp>
              <p:nvSpPr>
                <p:cNvPr id="236" name="Freeform 235"/>
                <p:cNvSpPr/>
                <p:nvPr/>
              </p:nvSpPr>
              <p:spPr>
                <a:xfrm>
                  <a:off x="3276600" y="57687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92D050"/>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Oval 236"/>
                <p:cNvSpPr/>
                <p:nvPr/>
              </p:nvSpPr>
              <p:spPr>
                <a:xfrm>
                  <a:off x="3376612" y="56388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 name="Group 237"/>
              <p:cNvGrpSpPr>
                <a:grpSpLocks/>
              </p:cNvGrpSpPr>
              <p:nvPr/>
            </p:nvGrpSpPr>
            <p:grpSpPr bwMode="auto">
              <a:xfrm>
                <a:off x="112713" y="2524125"/>
                <a:ext cx="241300" cy="333375"/>
                <a:chOff x="4191000" y="5737425"/>
                <a:chExt cx="352425" cy="485770"/>
              </a:xfrm>
            </p:grpSpPr>
            <p:sp>
              <p:nvSpPr>
                <p:cNvPr id="239" name="Freeform 238"/>
                <p:cNvSpPr/>
                <p:nvPr/>
              </p:nvSpPr>
              <p:spPr>
                <a:xfrm>
                  <a:off x="4191000" y="5867400"/>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22225">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0" name="Oval 239"/>
                <p:cNvSpPr/>
                <p:nvPr/>
              </p:nvSpPr>
              <p:spPr>
                <a:xfrm>
                  <a:off x="4291012" y="5737425"/>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8" name="Group 328"/>
            <p:cNvGrpSpPr>
              <a:grpSpLocks/>
            </p:cNvGrpSpPr>
            <p:nvPr/>
          </p:nvGrpSpPr>
          <p:grpSpPr bwMode="auto">
            <a:xfrm>
              <a:off x="1524000" y="1714500"/>
              <a:ext cx="7239000" cy="5897563"/>
              <a:chOff x="624" y="624"/>
              <a:chExt cx="4560" cy="3715"/>
            </a:xfrm>
          </p:grpSpPr>
          <p:pic>
            <p:nvPicPr>
              <p:cNvPr id="16387" name="Picture 3"/>
              <p:cNvPicPr>
                <a:picLocks noChangeAspect="1" noChangeArrowheads="1"/>
              </p:cNvPicPr>
              <p:nvPr/>
            </p:nvPicPr>
            <p:blipFill>
              <a:blip r:embed="rId3" cstate="email">
                <a:lum bright="-9000" contrast="-43000"/>
              </a:blip>
              <a:srcRect/>
              <a:stretch>
                <a:fillRect/>
              </a:stretch>
            </p:blipFill>
            <p:spPr bwMode="auto">
              <a:xfrm>
                <a:off x="1200" y="1008"/>
                <a:ext cx="3331" cy="3331"/>
              </a:xfrm>
              <a:prstGeom prst="rect">
                <a:avLst/>
              </a:prstGeom>
              <a:noFill/>
              <a:ln w="9525">
                <a:noFill/>
                <a:miter lim="800000"/>
                <a:headEnd/>
                <a:tailEnd/>
              </a:ln>
              <a:effectLst/>
              <a:scene3d>
                <a:camera prst="isometricOffAxis2Top">
                  <a:rot lat="18000000" lon="3600000" rev="18000000"/>
                </a:camera>
                <a:lightRig rig="threePt" dir="t"/>
              </a:scene3d>
              <a:sp3d>
                <a:bevelT/>
                <a:bevelB prst="angle"/>
              </a:sp3d>
            </p:spPr>
          </p:pic>
          <p:cxnSp>
            <p:nvCxnSpPr>
              <p:cNvPr id="123" name="Straight Connector 122"/>
              <p:cNvCxnSpPr/>
              <p:nvPr/>
            </p:nvCxnSpPr>
            <p:spPr>
              <a:xfrm flipV="1">
                <a:off x="624" y="2160"/>
                <a:ext cx="1488" cy="864"/>
              </a:xfrm>
              <a:prstGeom prst="line">
                <a:avLst/>
              </a:prstGeom>
              <a:ln w="1079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37" name="Freeform 136"/>
              <p:cNvSpPr/>
              <p:nvPr/>
            </p:nvSpPr>
            <p:spPr>
              <a:xfrm>
                <a:off x="2128" y="2153"/>
                <a:ext cx="2962" cy="240"/>
              </a:xfrm>
              <a:custGeom>
                <a:avLst/>
                <a:gdLst>
                  <a:gd name="connsiteX0" fmla="*/ 0 w 1549667"/>
                  <a:gd name="connsiteY0" fmla="*/ 105877 h 134753"/>
                  <a:gd name="connsiteX1" fmla="*/ 192505 w 1549667"/>
                  <a:gd name="connsiteY1" fmla="*/ 115503 h 134753"/>
                  <a:gd name="connsiteX2" fmla="*/ 240632 w 1549667"/>
                  <a:gd name="connsiteY2" fmla="*/ 125128 h 134753"/>
                  <a:gd name="connsiteX3" fmla="*/ 336884 w 1549667"/>
                  <a:gd name="connsiteY3" fmla="*/ 134753 h 134753"/>
                  <a:gd name="connsiteX4" fmla="*/ 577516 w 1549667"/>
                  <a:gd name="connsiteY4" fmla="*/ 125128 h 134753"/>
                  <a:gd name="connsiteX5" fmla="*/ 702644 w 1549667"/>
                  <a:gd name="connsiteY5" fmla="*/ 115503 h 134753"/>
                  <a:gd name="connsiteX6" fmla="*/ 1020278 w 1549667"/>
                  <a:gd name="connsiteY6" fmla="*/ 105877 h 134753"/>
                  <a:gd name="connsiteX7" fmla="*/ 1328286 w 1549667"/>
                  <a:gd name="connsiteY7" fmla="*/ 77002 h 134753"/>
                  <a:gd name="connsiteX8" fmla="*/ 1424539 w 1549667"/>
                  <a:gd name="connsiteY8" fmla="*/ 57751 h 134753"/>
                  <a:gd name="connsiteX9" fmla="*/ 1453415 w 1549667"/>
                  <a:gd name="connsiteY9" fmla="*/ 48126 h 134753"/>
                  <a:gd name="connsiteX10" fmla="*/ 1501541 w 1549667"/>
                  <a:gd name="connsiteY10" fmla="*/ 38501 h 134753"/>
                  <a:gd name="connsiteX11" fmla="*/ 1549667 w 1549667"/>
                  <a:gd name="connsiteY11" fmla="*/ 0 h 134753"/>
                  <a:gd name="connsiteX0" fmla="*/ 0 w 3454667"/>
                  <a:gd name="connsiteY0" fmla="*/ 101325 h 163561"/>
                  <a:gd name="connsiteX1" fmla="*/ 192505 w 3454667"/>
                  <a:gd name="connsiteY1" fmla="*/ 110951 h 163561"/>
                  <a:gd name="connsiteX2" fmla="*/ 240632 w 3454667"/>
                  <a:gd name="connsiteY2" fmla="*/ 120576 h 163561"/>
                  <a:gd name="connsiteX3" fmla="*/ 336884 w 3454667"/>
                  <a:gd name="connsiteY3" fmla="*/ 130201 h 163561"/>
                  <a:gd name="connsiteX4" fmla="*/ 577516 w 3454667"/>
                  <a:gd name="connsiteY4" fmla="*/ 120576 h 163561"/>
                  <a:gd name="connsiteX5" fmla="*/ 702644 w 3454667"/>
                  <a:gd name="connsiteY5" fmla="*/ 110951 h 163561"/>
                  <a:gd name="connsiteX6" fmla="*/ 1020278 w 3454667"/>
                  <a:gd name="connsiteY6" fmla="*/ 101325 h 163561"/>
                  <a:gd name="connsiteX7" fmla="*/ 1328286 w 3454667"/>
                  <a:gd name="connsiteY7" fmla="*/ 72450 h 163561"/>
                  <a:gd name="connsiteX8" fmla="*/ 1424539 w 3454667"/>
                  <a:gd name="connsiteY8" fmla="*/ 53199 h 163561"/>
                  <a:gd name="connsiteX9" fmla="*/ 1453415 w 3454667"/>
                  <a:gd name="connsiteY9" fmla="*/ 43574 h 163561"/>
                  <a:gd name="connsiteX10" fmla="*/ 1501541 w 3454667"/>
                  <a:gd name="connsiteY10" fmla="*/ 33949 h 163561"/>
                  <a:gd name="connsiteX11" fmla="*/ 3454667 w 3454667"/>
                  <a:gd name="connsiteY11" fmla="*/ 147848 h 163561"/>
                  <a:gd name="connsiteX0" fmla="*/ 1247073 w 4701740"/>
                  <a:gd name="connsiteY0" fmla="*/ 319137 h 381373"/>
                  <a:gd name="connsiteX1" fmla="*/ 32084 w 4701740"/>
                  <a:gd name="connsiteY1" fmla="*/ 1604 h 381373"/>
                  <a:gd name="connsiteX2" fmla="*/ 1439578 w 4701740"/>
                  <a:gd name="connsiteY2" fmla="*/ 328763 h 381373"/>
                  <a:gd name="connsiteX3" fmla="*/ 1487705 w 4701740"/>
                  <a:gd name="connsiteY3" fmla="*/ 338388 h 381373"/>
                  <a:gd name="connsiteX4" fmla="*/ 1583957 w 4701740"/>
                  <a:gd name="connsiteY4" fmla="*/ 348013 h 381373"/>
                  <a:gd name="connsiteX5" fmla="*/ 1824589 w 4701740"/>
                  <a:gd name="connsiteY5" fmla="*/ 338388 h 381373"/>
                  <a:gd name="connsiteX6" fmla="*/ 1949717 w 4701740"/>
                  <a:gd name="connsiteY6" fmla="*/ 328763 h 381373"/>
                  <a:gd name="connsiteX7" fmla="*/ 2267351 w 4701740"/>
                  <a:gd name="connsiteY7" fmla="*/ 319137 h 381373"/>
                  <a:gd name="connsiteX8" fmla="*/ 2575359 w 4701740"/>
                  <a:gd name="connsiteY8" fmla="*/ 290262 h 381373"/>
                  <a:gd name="connsiteX9" fmla="*/ 2671612 w 4701740"/>
                  <a:gd name="connsiteY9" fmla="*/ 271011 h 381373"/>
                  <a:gd name="connsiteX10" fmla="*/ 2700488 w 4701740"/>
                  <a:gd name="connsiteY10" fmla="*/ 261386 h 381373"/>
                  <a:gd name="connsiteX11" fmla="*/ 2748614 w 4701740"/>
                  <a:gd name="connsiteY11" fmla="*/ 251761 h 381373"/>
                  <a:gd name="connsiteX12" fmla="*/ 4701740 w 4701740"/>
                  <a:gd name="connsiteY12" fmla="*/ 365660 h 38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01740" h="381373">
                    <a:moveTo>
                      <a:pt x="1247073" y="319137"/>
                    </a:moveTo>
                    <a:cubicBezTo>
                      <a:pt x="1247775" y="317015"/>
                      <a:pt x="0" y="0"/>
                      <a:pt x="32084" y="1604"/>
                    </a:cubicBezTo>
                    <a:cubicBezTo>
                      <a:pt x="64168" y="3208"/>
                      <a:pt x="1400175" y="323432"/>
                      <a:pt x="1439578" y="328763"/>
                    </a:cubicBezTo>
                    <a:cubicBezTo>
                      <a:pt x="1455886" y="330068"/>
                      <a:pt x="1471488" y="336226"/>
                      <a:pt x="1487705" y="338388"/>
                    </a:cubicBezTo>
                    <a:cubicBezTo>
                      <a:pt x="1519666" y="342649"/>
                      <a:pt x="1551873" y="344805"/>
                      <a:pt x="1583957" y="348013"/>
                    </a:cubicBezTo>
                    <a:lnTo>
                      <a:pt x="1824589" y="338388"/>
                    </a:lnTo>
                    <a:cubicBezTo>
                      <a:pt x="1866364" y="336189"/>
                      <a:pt x="1907924" y="330580"/>
                      <a:pt x="1949717" y="328763"/>
                    </a:cubicBezTo>
                    <a:cubicBezTo>
                      <a:pt x="2055544" y="324162"/>
                      <a:pt x="2161473" y="322346"/>
                      <a:pt x="2267351" y="319137"/>
                    </a:cubicBezTo>
                    <a:cubicBezTo>
                      <a:pt x="2432889" y="286030"/>
                      <a:pt x="2330917" y="301373"/>
                      <a:pt x="2575359" y="290262"/>
                    </a:cubicBezTo>
                    <a:cubicBezTo>
                      <a:pt x="2640593" y="268516"/>
                      <a:pt x="2561019" y="293129"/>
                      <a:pt x="2671612" y="271011"/>
                    </a:cubicBezTo>
                    <a:cubicBezTo>
                      <a:pt x="2681561" y="269021"/>
                      <a:pt x="2690645" y="263847"/>
                      <a:pt x="2700488" y="261386"/>
                    </a:cubicBezTo>
                    <a:cubicBezTo>
                      <a:pt x="2716359" y="257418"/>
                      <a:pt x="2732572" y="254969"/>
                      <a:pt x="2748614" y="251761"/>
                    </a:cubicBezTo>
                    <a:cubicBezTo>
                      <a:pt x="2782563" y="217812"/>
                      <a:pt x="4670315" y="381373"/>
                      <a:pt x="4701740" y="365660"/>
                    </a:cubicBezTo>
                  </a:path>
                </a:pathLst>
              </a:custGeom>
              <a:ln w="92075" cap="rnd">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139" name="Straight Connector 138"/>
              <p:cNvCxnSpPr/>
              <p:nvPr/>
            </p:nvCxnSpPr>
            <p:spPr>
              <a:xfrm rot="10800000" flipV="1">
                <a:off x="1728" y="2304"/>
                <a:ext cx="1104" cy="743"/>
              </a:xfrm>
              <a:prstGeom prst="line">
                <a:avLst/>
              </a:prstGeom>
              <a:ln w="98425" cmpd="dbl">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7" idx="9"/>
              </p:cNvCxnSpPr>
              <p:nvPr/>
            </p:nvCxnSpPr>
            <p:spPr>
              <a:xfrm flipH="1">
                <a:off x="2861" y="2304"/>
                <a:ext cx="1075" cy="830"/>
              </a:xfrm>
              <a:prstGeom prst="line">
                <a:avLst/>
              </a:prstGeom>
              <a:ln w="98425" cmpd="dbl">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4143" y="2384"/>
                <a:ext cx="545" cy="480"/>
              </a:xfrm>
              <a:prstGeom prst="line">
                <a:avLst/>
              </a:prstGeom>
              <a:ln w="98425" cmpd="dbl">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10800000">
                <a:off x="1392" y="2592"/>
                <a:ext cx="2496" cy="480"/>
              </a:xfrm>
              <a:prstGeom prst="line">
                <a:avLst/>
              </a:prstGeom>
              <a:ln w="98425" cmpd="dbl">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9" name="Group 285"/>
              <p:cNvGrpSpPr>
                <a:grpSpLocks/>
              </p:cNvGrpSpPr>
              <p:nvPr/>
            </p:nvGrpSpPr>
            <p:grpSpPr bwMode="auto">
              <a:xfrm>
                <a:off x="3984" y="2448"/>
                <a:ext cx="176" cy="242"/>
                <a:chOff x="1676400" y="4267200"/>
                <a:chExt cx="352425" cy="485770"/>
              </a:xfrm>
            </p:grpSpPr>
            <p:sp>
              <p:nvSpPr>
                <p:cNvPr id="711" name="Freeform 710"/>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2" name="Oval 711"/>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77" name="Straight Connector 76"/>
              <p:cNvCxnSpPr/>
              <p:nvPr/>
            </p:nvCxnSpPr>
            <p:spPr>
              <a:xfrm rot="5400000">
                <a:off x="2304" y="1248"/>
                <a:ext cx="288" cy="192"/>
              </a:xfrm>
              <a:prstGeom prst="line">
                <a:avLst/>
              </a:prstGeom>
              <a:ln w="31750" cmpd="sng">
                <a:solidFill>
                  <a:srgbClr val="FFC1FF"/>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6200000" flipV="1">
                <a:off x="2904" y="1464"/>
                <a:ext cx="480" cy="144"/>
              </a:xfrm>
              <a:prstGeom prst="line">
                <a:avLst/>
              </a:prstGeom>
              <a:ln w="31750" cmpd="sng">
                <a:solidFill>
                  <a:srgbClr val="FFC1FF"/>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10800000">
                <a:off x="3528" y="1032"/>
                <a:ext cx="456" cy="0"/>
              </a:xfrm>
              <a:prstGeom prst="line">
                <a:avLst/>
              </a:prstGeom>
              <a:ln w="47625" cmpd="sng">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38191" idx="0"/>
              </p:cNvCxnSpPr>
              <p:nvPr/>
            </p:nvCxnSpPr>
            <p:spPr>
              <a:xfrm rot="10800000" flipV="1">
                <a:off x="1152" y="1080"/>
                <a:ext cx="1248" cy="848"/>
              </a:xfrm>
              <a:prstGeom prst="line">
                <a:avLst/>
              </a:prstGeom>
              <a:ln w="31750" cmpd="sng">
                <a:solidFill>
                  <a:srgbClr val="FFC1F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0800000">
                <a:off x="3264" y="1152"/>
                <a:ext cx="816" cy="624"/>
              </a:xfrm>
              <a:prstGeom prst="line">
                <a:avLst/>
              </a:prstGeom>
              <a:ln w="31750" cmpd="sng">
                <a:solidFill>
                  <a:srgbClr val="FFC1FF"/>
                </a:solidFill>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2400" y="624"/>
                <a:ext cx="1248" cy="672"/>
              </a:xfrm>
              <a:prstGeom prst="ellipse">
                <a:avLst/>
              </a:prstGeom>
              <a:solidFill>
                <a:srgbClr val="FF66FF"/>
              </a:solidFill>
              <a:ln>
                <a:noFill/>
              </a:ln>
              <a:effectLst/>
              <a:scene3d>
                <a:camera prst="perspectiveRelaxedModerately" fov="0">
                  <a:rot lat="20400000" lon="0" rev="0"/>
                </a:camera>
                <a:lightRig rig="chilly" dir="t"/>
              </a:scene3d>
              <a:sp3d prstMaterial="dkEdge">
                <a:bevelT w="228600" h="146050"/>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fontAlgn="auto">
                  <a:spcBef>
                    <a:spcPts val="0"/>
                  </a:spcBef>
                  <a:spcAft>
                    <a:spcPts val="0"/>
                  </a:spcAft>
                  <a:defRPr/>
                </a:pPr>
                <a:r>
                  <a:rPr lang="en-US" sz="1600" b="1" dirty="0">
                    <a:solidFill>
                      <a:schemeClr val="bg1"/>
                    </a:solidFill>
                  </a:rPr>
                  <a:t>State Volunteer Registry</a:t>
                </a:r>
              </a:p>
            </p:txBody>
          </p:sp>
          <p:sp>
            <p:nvSpPr>
              <p:cNvPr id="246" name="Oval 245"/>
              <p:cNvSpPr/>
              <p:nvPr/>
            </p:nvSpPr>
            <p:spPr>
              <a:xfrm>
                <a:off x="3936" y="672"/>
                <a:ext cx="1248" cy="672"/>
              </a:xfrm>
              <a:prstGeom prst="ellipse">
                <a:avLst/>
              </a:prstGeom>
              <a:solidFill>
                <a:srgbClr val="92D050"/>
              </a:solidFill>
              <a:ln>
                <a:noFill/>
              </a:ln>
              <a:effectLst/>
              <a:scene3d>
                <a:camera prst="perspectiveRelaxedModerately" fov="0">
                  <a:rot lat="20400000" lon="0" rev="0"/>
                </a:camera>
                <a:lightRig rig="chilly" dir="t"/>
              </a:scene3d>
              <a:sp3d prstMaterial="dkEdge">
                <a:bevelT w="228600" h="146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bg1"/>
                    </a:solidFill>
                    <a:ea typeface="Osaka" pitchFamily="112" charset="-128"/>
                  </a:rPr>
                  <a:t>Radiation</a:t>
                </a:r>
              </a:p>
              <a:p>
                <a:pPr algn="ctr" fontAlgn="auto">
                  <a:spcBef>
                    <a:spcPts val="0"/>
                  </a:spcBef>
                  <a:spcAft>
                    <a:spcPts val="0"/>
                  </a:spcAft>
                  <a:defRPr/>
                </a:pPr>
                <a:r>
                  <a:rPr lang="en-US" sz="1600" b="1" dirty="0">
                    <a:solidFill>
                      <a:schemeClr val="bg1"/>
                    </a:solidFill>
                    <a:ea typeface="Osaka" pitchFamily="112" charset="-128"/>
                  </a:rPr>
                  <a:t>Control</a:t>
                </a:r>
              </a:p>
              <a:p>
                <a:pPr algn="ctr" fontAlgn="auto">
                  <a:spcBef>
                    <a:spcPts val="0"/>
                  </a:spcBef>
                  <a:spcAft>
                    <a:spcPts val="0"/>
                  </a:spcAft>
                  <a:defRPr/>
                </a:pPr>
                <a:r>
                  <a:rPr lang="en-US" sz="1600" b="1" dirty="0">
                    <a:solidFill>
                      <a:schemeClr val="bg1"/>
                    </a:solidFill>
                    <a:ea typeface="Osaka" pitchFamily="112" charset="-128"/>
                  </a:rPr>
                  <a:t>Program</a:t>
                </a:r>
              </a:p>
            </p:txBody>
          </p:sp>
          <p:grpSp>
            <p:nvGrpSpPr>
              <p:cNvPr id="10" name="Oval 15"/>
              <p:cNvGrpSpPr>
                <a:grpSpLocks/>
              </p:cNvGrpSpPr>
              <p:nvPr/>
            </p:nvGrpSpPr>
            <p:grpSpPr bwMode="auto">
              <a:xfrm>
                <a:off x="2001" y="1436"/>
                <a:ext cx="699" cy="415"/>
                <a:chOff x="3176016" y="2279904"/>
                <a:chExt cx="1109472" cy="658368"/>
              </a:xfrm>
            </p:grpSpPr>
            <p:pic>
              <p:nvPicPr>
                <p:cNvPr id="38194" name="Oval 15"/>
                <p:cNvPicPr>
                  <a:picLocks noChangeArrowheads="1"/>
                </p:cNvPicPr>
                <p:nvPr/>
              </p:nvPicPr>
              <p:blipFill>
                <a:blip r:embed="rId4" cstate="print">
                  <a:lum bright="-60000"/>
                </a:blip>
                <a:srcRect/>
                <a:stretch>
                  <a:fillRect/>
                </a:stretch>
              </p:blipFill>
              <p:spPr bwMode="auto">
                <a:xfrm>
                  <a:off x="3176016" y="2279904"/>
                  <a:ext cx="1109472" cy="658368"/>
                </a:xfrm>
                <a:prstGeom prst="rect">
                  <a:avLst/>
                </a:prstGeom>
                <a:noFill/>
                <a:ln w="9525">
                  <a:noFill/>
                  <a:miter lim="800000"/>
                  <a:headEnd/>
                  <a:tailEnd/>
                </a:ln>
              </p:spPr>
            </p:pic>
            <p:sp>
              <p:nvSpPr>
                <p:cNvPr id="38195" name="Text Box 42"/>
                <p:cNvSpPr txBox="1">
                  <a:spLocks noChangeArrowheads="1"/>
                </p:cNvSpPr>
                <p:nvPr/>
              </p:nvSpPr>
              <p:spPr bwMode="auto">
                <a:xfrm>
                  <a:off x="3356629" y="2375041"/>
                  <a:ext cx="754342" cy="429931"/>
                </a:xfrm>
                <a:prstGeom prst="rect">
                  <a:avLst/>
                </a:prstGeom>
                <a:noFill/>
                <a:ln w="9525">
                  <a:noFill/>
                  <a:miter lim="800000"/>
                  <a:headEnd/>
                  <a:tailEnd/>
                </a:ln>
              </p:spPr>
              <p:txBody>
                <a:bodyPr wrap="none" bIns="0" anchor="ctr"/>
                <a:lstStyle/>
                <a:p>
                  <a:pPr algn="ctr"/>
                  <a:r>
                    <a:rPr lang="en-US" b="1" dirty="0">
                      <a:ea typeface="Osaka"/>
                      <a:cs typeface="Osaka"/>
                    </a:rPr>
                    <a:t>MRC 2</a:t>
                  </a:r>
                </a:p>
              </p:txBody>
            </p:sp>
          </p:grpSp>
          <p:grpSp>
            <p:nvGrpSpPr>
              <p:cNvPr id="11" name="Oval 36"/>
              <p:cNvGrpSpPr>
                <a:grpSpLocks/>
              </p:cNvGrpSpPr>
              <p:nvPr/>
            </p:nvGrpSpPr>
            <p:grpSpPr bwMode="auto">
              <a:xfrm>
                <a:off x="2865" y="1724"/>
                <a:ext cx="699" cy="415"/>
                <a:chOff x="4547616" y="2737104"/>
                <a:chExt cx="1109472" cy="658368"/>
              </a:xfrm>
            </p:grpSpPr>
            <p:pic>
              <p:nvPicPr>
                <p:cNvPr id="38192" name="Oval 36"/>
                <p:cNvPicPr>
                  <a:picLocks noChangeArrowheads="1"/>
                </p:cNvPicPr>
                <p:nvPr/>
              </p:nvPicPr>
              <p:blipFill>
                <a:blip r:embed="rId5" cstate="print">
                  <a:lum bright="-60000"/>
                </a:blip>
                <a:srcRect/>
                <a:stretch>
                  <a:fillRect/>
                </a:stretch>
              </p:blipFill>
              <p:spPr bwMode="auto">
                <a:xfrm>
                  <a:off x="4547616" y="2737104"/>
                  <a:ext cx="1109472" cy="658368"/>
                </a:xfrm>
                <a:prstGeom prst="rect">
                  <a:avLst/>
                </a:prstGeom>
                <a:noFill/>
                <a:ln w="9525">
                  <a:noFill/>
                  <a:miter lim="800000"/>
                  <a:headEnd/>
                  <a:tailEnd/>
                </a:ln>
              </p:spPr>
            </p:pic>
            <p:sp>
              <p:nvSpPr>
                <p:cNvPr id="38193" name="Text Box 45"/>
                <p:cNvSpPr txBox="1">
                  <a:spLocks noChangeArrowheads="1"/>
                </p:cNvSpPr>
                <p:nvPr/>
              </p:nvSpPr>
              <p:spPr bwMode="auto">
                <a:xfrm>
                  <a:off x="4723798" y="2857673"/>
                  <a:ext cx="754342" cy="429931"/>
                </a:xfrm>
                <a:prstGeom prst="rect">
                  <a:avLst/>
                </a:prstGeom>
                <a:noFill/>
                <a:ln w="9525">
                  <a:noFill/>
                  <a:miter lim="800000"/>
                  <a:headEnd/>
                  <a:tailEnd/>
                </a:ln>
              </p:spPr>
              <p:txBody>
                <a:bodyPr wrap="none" bIns="0" anchor="ctr"/>
                <a:lstStyle/>
                <a:p>
                  <a:pPr algn="ctr"/>
                  <a:r>
                    <a:rPr lang="en-US" b="1">
                      <a:ea typeface="Osaka"/>
                      <a:cs typeface="Osaka"/>
                    </a:rPr>
                    <a:t>MRC 3</a:t>
                  </a:r>
                </a:p>
              </p:txBody>
            </p:sp>
          </p:grpSp>
          <p:grpSp>
            <p:nvGrpSpPr>
              <p:cNvPr id="12" name="Oval 37"/>
              <p:cNvGrpSpPr>
                <a:grpSpLocks/>
              </p:cNvGrpSpPr>
              <p:nvPr/>
            </p:nvGrpSpPr>
            <p:grpSpPr bwMode="auto">
              <a:xfrm>
                <a:off x="803" y="1870"/>
                <a:ext cx="695" cy="415"/>
                <a:chOff x="1274064" y="2968752"/>
                <a:chExt cx="1103376" cy="658368"/>
              </a:xfrm>
            </p:grpSpPr>
            <p:pic>
              <p:nvPicPr>
                <p:cNvPr id="38190" name="Oval 37"/>
                <p:cNvPicPr>
                  <a:picLocks noChangeArrowheads="1"/>
                </p:cNvPicPr>
                <p:nvPr/>
              </p:nvPicPr>
              <p:blipFill>
                <a:blip r:embed="rId6" cstate="print">
                  <a:lum bright="-60000"/>
                </a:blip>
                <a:srcRect/>
                <a:stretch>
                  <a:fillRect/>
                </a:stretch>
              </p:blipFill>
              <p:spPr bwMode="auto">
                <a:xfrm>
                  <a:off x="1274064" y="2968752"/>
                  <a:ext cx="1103376" cy="658368"/>
                </a:xfrm>
                <a:prstGeom prst="rect">
                  <a:avLst/>
                </a:prstGeom>
                <a:noFill/>
                <a:ln w="9525">
                  <a:noFill/>
                  <a:miter lim="800000"/>
                  <a:headEnd/>
                  <a:tailEnd/>
                </a:ln>
              </p:spPr>
            </p:pic>
            <p:sp>
              <p:nvSpPr>
                <p:cNvPr id="38191" name="Text Box 48"/>
                <p:cNvSpPr txBox="1">
                  <a:spLocks noChangeArrowheads="1"/>
                </p:cNvSpPr>
                <p:nvPr/>
              </p:nvSpPr>
              <p:spPr bwMode="auto">
                <a:xfrm>
                  <a:off x="1451629" y="3060841"/>
                  <a:ext cx="754342" cy="429931"/>
                </a:xfrm>
                <a:prstGeom prst="rect">
                  <a:avLst/>
                </a:prstGeom>
                <a:noFill/>
                <a:ln w="9525">
                  <a:noFill/>
                  <a:miter lim="800000"/>
                  <a:headEnd/>
                  <a:tailEnd/>
                </a:ln>
              </p:spPr>
              <p:txBody>
                <a:bodyPr wrap="none" bIns="0" anchor="ctr"/>
                <a:lstStyle/>
                <a:p>
                  <a:pPr algn="ctr"/>
                  <a:r>
                    <a:rPr lang="en-US" b="1" dirty="0">
                      <a:ea typeface="Osaka"/>
                      <a:cs typeface="Osaka"/>
                    </a:rPr>
                    <a:t>MRC 1</a:t>
                  </a:r>
                </a:p>
              </p:txBody>
            </p:sp>
          </p:grpSp>
          <p:grpSp>
            <p:nvGrpSpPr>
              <p:cNvPr id="13" name="Oval 38"/>
              <p:cNvGrpSpPr>
                <a:grpSpLocks/>
              </p:cNvGrpSpPr>
              <p:nvPr/>
            </p:nvGrpSpPr>
            <p:grpSpPr bwMode="auto">
              <a:xfrm>
                <a:off x="3779" y="1724"/>
                <a:ext cx="695" cy="415"/>
                <a:chOff x="5998464" y="2737104"/>
                <a:chExt cx="1103376" cy="658368"/>
              </a:xfrm>
            </p:grpSpPr>
            <p:pic>
              <p:nvPicPr>
                <p:cNvPr id="38188" name="Oval 38"/>
                <p:cNvPicPr>
                  <a:picLocks noChangeArrowheads="1"/>
                </p:cNvPicPr>
                <p:nvPr/>
              </p:nvPicPr>
              <p:blipFill>
                <a:blip r:embed="rId6" cstate="print">
                  <a:lum bright="-60000"/>
                </a:blip>
                <a:srcRect/>
                <a:stretch>
                  <a:fillRect/>
                </a:stretch>
              </p:blipFill>
              <p:spPr bwMode="auto">
                <a:xfrm>
                  <a:off x="5998464" y="2737104"/>
                  <a:ext cx="1103376" cy="658368"/>
                </a:xfrm>
                <a:prstGeom prst="rect">
                  <a:avLst/>
                </a:prstGeom>
                <a:noFill/>
                <a:ln w="9525">
                  <a:noFill/>
                  <a:miter lim="800000"/>
                  <a:headEnd/>
                  <a:tailEnd/>
                </a:ln>
              </p:spPr>
            </p:pic>
            <p:sp>
              <p:nvSpPr>
                <p:cNvPr id="38189" name="Text Box 51"/>
                <p:cNvSpPr txBox="1">
                  <a:spLocks noChangeArrowheads="1"/>
                </p:cNvSpPr>
                <p:nvPr/>
              </p:nvSpPr>
              <p:spPr bwMode="auto">
                <a:xfrm>
                  <a:off x="6176029" y="2832241"/>
                  <a:ext cx="754342" cy="429931"/>
                </a:xfrm>
                <a:prstGeom prst="rect">
                  <a:avLst/>
                </a:prstGeom>
                <a:noFill/>
                <a:ln w="9525">
                  <a:noFill/>
                  <a:miter lim="800000"/>
                  <a:headEnd/>
                  <a:tailEnd/>
                </a:ln>
              </p:spPr>
              <p:txBody>
                <a:bodyPr wrap="none" bIns="0" anchor="ctr"/>
                <a:lstStyle/>
                <a:p>
                  <a:pPr algn="ctr"/>
                  <a:r>
                    <a:rPr lang="en-US" b="1" dirty="0">
                      <a:ea typeface="Osaka"/>
                      <a:cs typeface="Osaka"/>
                    </a:rPr>
                    <a:t>MRC</a:t>
                  </a:r>
                  <a:r>
                    <a:rPr lang="en-US" b="1" dirty="0">
                      <a:solidFill>
                        <a:schemeClr val="bg1"/>
                      </a:solidFill>
                      <a:ea typeface="Osaka"/>
                      <a:cs typeface="Osaka"/>
                    </a:rPr>
                    <a:t> </a:t>
                  </a:r>
                  <a:r>
                    <a:rPr lang="en-US" b="1" dirty="0">
                      <a:ea typeface="Osaka"/>
                      <a:cs typeface="Osaka"/>
                    </a:rPr>
                    <a:t>4</a:t>
                  </a:r>
                </a:p>
              </p:txBody>
            </p:sp>
          </p:grpSp>
          <p:cxnSp>
            <p:nvCxnSpPr>
              <p:cNvPr id="263" name="Straight Connector 262"/>
              <p:cNvCxnSpPr>
                <a:stCxn id="0" idx="4"/>
                <a:endCxn id="164" idx="1"/>
              </p:cNvCxnSpPr>
              <p:nvPr/>
            </p:nvCxnSpPr>
            <p:spPr>
              <a:xfrm rot="5400000">
                <a:off x="847" y="2397"/>
                <a:ext cx="447" cy="163"/>
              </a:xfrm>
              <a:prstGeom prst="line">
                <a:avLst/>
              </a:prstGeom>
              <a:ln w="15875">
                <a:solidFill>
                  <a:srgbClr val="9A1694"/>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a:stCxn id="0" idx="4"/>
                <a:endCxn id="195" idx="0"/>
              </p:cNvCxnSpPr>
              <p:nvPr/>
            </p:nvCxnSpPr>
            <p:spPr>
              <a:xfrm rot="16200000" flipH="1">
                <a:off x="1055" y="2352"/>
                <a:ext cx="289" cy="96"/>
              </a:xfrm>
              <a:prstGeom prst="line">
                <a:avLst/>
              </a:prstGeom>
              <a:ln w="15875">
                <a:solidFill>
                  <a:srgbClr val="9A1694"/>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endCxn id="189" idx="1"/>
              </p:cNvCxnSpPr>
              <p:nvPr/>
            </p:nvCxnSpPr>
            <p:spPr>
              <a:xfrm rot="5400000">
                <a:off x="1015" y="2375"/>
                <a:ext cx="254" cy="19"/>
              </a:xfrm>
              <a:prstGeom prst="line">
                <a:avLst/>
              </a:prstGeom>
              <a:ln w="1587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endCxn id="192" idx="0"/>
              </p:cNvCxnSpPr>
              <p:nvPr/>
            </p:nvCxnSpPr>
            <p:spPr>
              <a:xfrm rot="16200000" flipH="1">
                <a:off x="1032" y="2376"/>
                <a:ext cx="432" cy="192"/>
              </a:xfrm>
              <a:prstGeom prst="line">
                <a:avLst/>
              </a:prstGeom>
              <a:ln w="1587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93491" idx="2"/>
              </p:cNvCxnSpPr>
              <p:nvPr/>
            </p:nvCxnSpPr>
            <p:spPr>
              <a:xfrm rot="5400000">
                <a:off x="1981" y="1934"/>
                <a:ext cx="453" cy="287"/>
              </a:xfrm>
              <a:prstGeom prst="line">
                <a:avLst/>
              </a:prstGeom>
              <a:ln w="1587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0" idx="4"/>
                <a:endCxn id="212" idx="0"/>
              </p:cNvCxnSpPr>
              <p:nvPr/>
            </p:nvCxnSpPr>
            <p:spPr>
              <a:xfrm rot="16200000" flipH="1">
                <a:off x="2263" y="1912"/>
                <a:ext cx="337" cy="159"/>
              </a:xfrm>
              <a:prstGeom prst="line">
                <a:avLst/>
              </a:prstGeom>
              <a:ln w="15875">
                <a:solidFill>
                  <a:srgbClr val="9A1694"/>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a:stCxn id="0" idx="4"/>
              </p:cNvCxnSpPr>
              <p:nvPr/>
            </p:nvCxnSpPr>
            <p:spPr>
              <a:xfrm rot="16200000" flipH="1">
                <a:off x="2159" y="2016"/>
                <a:ext cx="433" cy="48"/>
              </a:xfrm>
              <a:prstGeom prst="line">
                <a:avLst/>
              </a:prstGeom>
              <a:ln w="1587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a:stCxn id="0" idx="4"/>
                <a:endCxn id="208" idx="0"/>
              </p:cNvCxnSpPr>
              <p:nvPr/>
            </p:nvCxnSpPr>
            <p:spPr>
              <a:xfrm rot="5400000">
                <a:off x="2095" y="1999"/>
                <a:ext cx="433" cy="81"/>
              </a:xfrm>
              <a:prstGeom prst="line">
                <a:avLst/>
              </a:prstGeom>
              <a:ln w="15875">
                <a:solidFill>
                  <a:srgbClr val="9A1694"/>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a:stCxn id="93489" idx="2"/>
              </p:cNvCxnSpPr>
              <p:nvPr/>
            </p:nvCxnSpPr>
            <p:spPr>
              <a:xfrm rot="5400000">
                <a:off x="2869" y="2294"/>
                <a:ext cx="501" cy="191"/>
              </a:xfrm>
              <a:prstGeom prst="line">
                <a:avLst/>
              </a:prstGeom>
              <a:ln w="1587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a:endCxn id="227" idx="1"/>
              </p:cNvCxnSpPr>
              <p:nvPr/>
            </p:nvCxnSpPr>
            <p:spPr>
              <a:xfrm rot="5400000">
                <a:off x="2736" y="2016"/>
                <a:ext cx="384" cy="576"/>
              </a:xfrm>
              <a:prstGeom prst="line">
                <a:avLst/>
              </a:prstGeom>
              <a:ln w="1587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a:stCxn id="0" idx="4"/>
                <a:endCxn id="229" idx="0"/>
              </p:cNvCxnSpPr>
              <p:nvPr/>
            </p:nvCxnSpPr>
            <p:spPr>
              <a:xfrm rot="5400000">
                <a:off x="2863" y="2383"/>
                <a:ext cx="625" cy="81"/>
              </a:xfrm>
              <a:prstGeom prst="line">
                <a:avLst/>
              </a:prstGeom>
              <a:ln w="15875">
                <a:solidFill>
                  <a:srgbClr val="9A1694"/>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a:endCxn id="178" idx="0"/>
              </p:cNvCxnSpPr>
              <p:nvPr/>
            </p:nvCxnSpPr>
            <p:spPr>
              <a:xfrm rot="5400000">
                <a:off x="3720" y="2184"/>
                <a:ext cx="480" cy="336"/>
              </a:xfrm>
              <a:prstGeom prst="line">
                <a:avLst/>
              </a:prstGeom>
              <a:ln w="1587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a:stCxn id="0" idx="4"/>
              </p:cNvCxnSpPr>
              <p:nvPr/>
            </p:nvCxnSpPr>
            <p:spPr>
              <a:xfrm rot="5400000">
                <a:off x="3671" y="2280"/>
                <a:ext cx="625" cy="288"/>
              </a:xfrm>
              <a:prstGeom prst="line">
                <a:avLst/>
              </a:prstGeom>
              <a:ln w="15875">
                <a:solidFill>
                  <a:srgbClr val="9A1694"/>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a:stCxn id="0" idx="4"/>
                <a:endCxn id="185" idx="0"/>
              </p:cNvCxnSpPr>
              <p:nvPr/>
            </p:nvCxnSpPr>
            <p:spPr>
              <a:xfrm rot="5400000">
                <a:off x="3935" y="2256"/>
                <a:ext cx="337" cy="48"/>
              </a:xfrm>
              <a:prstGeom prst="line">
                <a:avLst/>
              </a:prstGeom>
              <a:ln w="15875">
                <a:solidFill>
                  <a:srgbClr val="9A1694"/>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 285"/>
              <p:cNvGrpSpPr>
                <a:grpSpLocks/>
              </p:cNvGrpSpPr>
              <p:nvPr/>
            </p:nvGrpSpPr>
            <p:grpSpPr bwMode="auto">
              <a:xfrm>
                <a:off x="3772" y="2428"/>
                <a:ext cx="176" cy="242"/>
                <a:chOff x="1676400" y="4267200"/>
                <a:chExt cx="352425" cy="485770"/>
              </a:xfrm>
            </p:grpSpPr>
            <p:sp>
              <p:nvSpPr>
                <p:cNvPr id="288" name="Freeform 287"/>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0" name="Oval 289"/>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5" name="Group 291"/>
              <p:cNvGrpSpPr>
                <a:grpSpLocks/>
              </p:cNvGrpSpPr>
              <p:nvPr/>
            </p:nvGrpSpPr>
            <p:grpSpPr bwMode="auto">
              <a:xfrm>
                <a:off x="3848" y="2504"/>
                <a:ext cx="176" cy="242"/>
                <a:chOff x="1676400" y="4267200"/>
                <a:chExt cx="352425" cy="485770"/>
              </a:xfrm>
            </p:grpSpPr>
            <p:sp>
              <p:nvSpPr>
                <p:cNvPr id="294" name="Freeform 293"/>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 name="Oval 295"/>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6" name="Group 297"/>
              <p:cNvGrpSpPr>
                <a:grpSpLocks/>
              </p:cNvGrpSpPr>
              <p:nvPr/>
            </p:nvGrpSpPr>
            <p:grpSpPr bwMode="auto">
              <a:xfrm>
                <a:off x="3924" y="2580"/>
                <a:ext cx="176" cy="242"/>
                <a:chOff x="1676400" y="4267200"/>
                <a:chExt cx="352425" cy="485770"/>
              </a:xfrm>
            </p:grpSpPr>
            <p:sp>
              <p:nvSpPr>
                <p:cNvPr id="300" name="Freeform 299"/>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1" name="Oval 300"/>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7" name="Group 259"/>
              <p:cNvGrpSpPr>
                <a:grpSpLocks/>
              </p:cNvGrpSpPr>
              <p:nvPr/>
            </p:nvGrpSpPr>
            <p:grpSpPr bwMode="auto">
              <a:xfrm>
                <a:off x="4000" y="2656"/>
                <a:ext cx="176" cy="242"/>
                <a:chOff x="4191000" y="5737425"/>
                <a:chExt cx="352425" cy="485770"/>
              </a:xfrm>
            </p:grpSpPr>
            <p:sp>
              <p:nvSpPr>
                <p:cNvPr id="262" name="Freeform 261"/>
                <p:cNvSpPr/>
                <p:nvPr/>
              </p:nvSpPr>
              <p:spPr>
                <a:xfrm>
                  <a:off x="4191000" y="5867400"/>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22225">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4" name="Oval 263"/>
                <p:cNvSpPr/>
                <p:nvPr/>
              </p:nvSpPr>
              <p:spPr>
                <a:xfrm>
                  <a:off x="4291012" y="5737425"/>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8" name="Group 409"/>
              <p:cNvGrpSpPr>
                <a:grpSpLocks/>
              </p:cNvGrpSpPr>
              <p:nvPr/>
            </p:nvGrpSpPr>
            <p:grpSpPr bwMode="auto">
              <a:xfrm>
                <a:off x="2640" y="2370"/>
                <a:ext cx="658" cy="450"/>
                <a:chOff x="6477000" y="5181600"/>
                <a:chExt cx="1266825" cy="866770"/>
              </a:xfrm>
            </p:grpSpPr>
            <p:grpSp>
              <p:nvGrpSpPr>
                <p:cNvPr id="19" name="Group 373"/>
                <p:cNvGrpSpPr>
                  <a:grpSpLocks/>
                </p:cNvGrpSpPr>
                <p:nvPr/>
              </p:nvGrpSpPr>
              <p:grpSpPr bwMode="auto">
                <a:xfrm>
                  <a:off x="7010400" y="5181600"/>
                  <a:ext cx="733425" cy="714370"/>
                  <a:chOff x="5791200" y="5334000"/>
                  <a:chExt cx="733425" cy="714370"/>
                </a:xfrm>
              </p:grpSpPr>
              <p:grpSp>
                <p:nvGrpSpPr>
                  <p:cNvPr id="20" name="Group 304"/>
                  <p:cNvGrpSpPr>
                    <a:grpSpLocks/>
                  </p:cNvGrpSpPr>
                  <p:nvPr/>
                </p:nvGrpSpPr>
                <p:grpSpPr bwMode="auto">
                  <a:xfrm>
                    <a:off x="6172200" y="5334000"/>
                    <a:ext cx="352425" cy="485770"/>
                    <a:chOff x="4191000" y="5737425"/>
                    <a:chExt cx="352425" cy="485770"/>
                  </a:xfrm>
                </p:grpSpPr>
                <p:sp>
                  <p:nvSpPr>
                    <p:cNvPr id="444" name="Freeform 443"/>
                    <p:cNvSpPr/>
                    <p:nvPr/>
                  </p:nvSpPr>
                  <p:spPr>
                    <a:xfrm>
                      <a:off x="4191000" y="5867400"/>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22225">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5" name="Oval 444"/>
                    <p:cNvSpPr/>
                    <p:nvPr/>
                  </p:nvSpPr>
                  <p:spPr>
                    <a:xfrm>
                      <a:off x="4291012" y="5737425"/>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1" name="Group 253"/>
                  <p:cNvGrpSpPr>
                    <a:grpSpLocks/>
                  </p:cNvGrpSpPr>
                  <p:nvPr/>
                </p:nvGrpSpPr>
                <p:grpSpPr bwMode="auto">
                  <a:xfrm>
                    <a:off x="5943600" y="5334000"/>
                    <a:ext cx="352425" cy="485770"/>
                    <a:chOff x="1676400" y="4267200"/>
                    <a:chExt cx="352425" cy="485770"/>
                  </a:xfrm>
                </p:grpSpPr>
                <p:sp>
                  <p:nvSpPr>
                    <p:cNvPr id="442" name="Freeform 441"/>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3" name="Oval 442"/>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2" name="Group 265"/>
                  <p:cNvGrpSpPr>
                    <a:grpSpLocks/>
                  </p:cNvGrpSpPr>
                  <p:nvPr/>
                </p:nvGrpSpPr>
                <p:grpSpPr bwMode="auto">
                  <a:xfrm>
                    <a:off x="6096000" y="5486400"/>
                    <a:ext cx="352425" cy="485770"/>
                    <a:chOff x="4191000" y="5737425"/>
                    <a:chExt cx="352425" cy="485770"/>
                  </a:xfrm>
                </p:grpSpPr>
                <p:sp>
                  <p:nvSpPr>
                    <p:cNvPr id="440" name="Freeform 439"/>
                    <p:cNvSpPr/>
                    <p:nvPr/>
                  </p:nvSpPr>
                  <p:spPr>
                    <a:xfrm>
                      <a:off x="4191000" y="5867400"/>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22225">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1" name="Oval 440"/>
                    <p:cNvSpPr/>
                    <p:nvPr/>
                  </p:nvSpPr>
                  <p:spPr>
                    <a:xfrm>
                      <a:off x="4291012" y="5737425"/>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3" name="Group 280"/>
                  <p:cNvGrpSpPr>
                    <a:grpSpLocks/>
                  </p:cNvGrpSpPr>
                  <p:nvPr/>
                </p:nvGrpSpPr>
                <p:grpSpPr bwMode="auto">
                  <a:xfrm>
                    <a:off x="5791200" y="5486400"/>
                    <a:ext cx="352425" cy="485770"/>
                    <a:chOff x="1676400" y="4267200"/>
                    <a:chExt cx="352425" cy="485770"/>
                  </a:xfrm>
                </p:grpSpPr>
                <p:sp>
                  <p:nvSpPr>
                    <p:cNvPr id="438" name="Freeform 437"/>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9" name="Oval 438"/>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4" name="Group 301"/>
                  <p:cNvGrpSpPr>
                    <a:grpSpLocks/>
                  </p:cNvGrpSpPr>
                  <p:nvPr/>
                </p:nvGrpSpPr>
                <p:grpSpPr bwMode="auto">
                  <a:xfrm>
                    <a:off x="5943600" y="5562600"/>
                    <a:ext cx="352425" cy="485770"/>
                    <a:chOff x="1676400" y="4267200"/>
                    <a:chExt cx="352425" cy="485770"/>
                  </a:xfrm>
                </p:grpSpPr>
                <p:sp>
                  <p:nvSpPr>
                    <p:cNvPr id="436" name="Freeform 435"/>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7" name="Oval 436"/>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25" name="Group 389"/>
                <p:cNvGrpSpPr>
                  <a:grpSpLocks/>
                </p:cNvGrpSpPr>
                <p:nvPr/>
              </p:nvGrpSpPr>
              <p:grpSpPr bwMode="auto">
                <a:xfrm>
                  <a:off x="6477000" y="5334000"/>
                  <a:ext cx="809625" cy="714370"/>
                  <a:chOff x="6477000" y="5562600"/>
                  <a:chExt cx="809625" cy="714370"/>
                </a:xfrm>
              </p:grpSpPr>
              <p:grpSp>
                <p:nvGrpSpPr>
                  <p:cNvPr id="26" name="Group 304"/>
                  <p:cNvGrpSpPr>
                    <a:grpSpLocks/>
                  </p:cNvGrpSpPr>
                  <p:nvPr/>
                </p:nvGrpSpPr>
                <p:grpSpPr bwMode="auto">
                  <a:xfrm>
                    <a:off x="6858000" y="5562600"/>
                    <a:ext cx="352425" cy="485770"/>
                    <a:chOff x="4191000" y="5737425"/>
                    <a:chExt cx="352425" cy="485770"/>
                  </a:xfrm>
                </p:grpSpPr>
                <p:sp>
                  <p:nvSpPr>
                    <p:cNvPr id="429" name="Freeform 428"/>
                    <p:cNvSpPr/>
                    <p:nvPr/>
                  </p:nvSpPr>
                  <p:spPr>
                    <a:xfrm>
                      <a:off x="4191000" y="5867400"/>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22225">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0" name="Oval 429"/>
                    <p:cNvSpPr/>
                    <p:nvPr/>
                  </p:nvSpPr>
                  <p:spPr>
                    <a:xfrm>
                      <a:off x="4291012" y="5737425"/>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7" name="Group 253"/>
                  <p:cNvGrpSpPr>
                    <a:grpSpLocks/>
                  </p:cNvGrpSpPr>
                  <p:nvPr/>
                </p:nvGrpSpPr>
                <p:grpSpPr bwMode="auto">
                  <a:xfrm>
                    <a:off x="6629400" y="5562600"/>
                    <a:ext cx="352425" cy="485770"/>
                    <a:chOff x="1676400" y="4267200"/>
                    <a:chExt cx="352425" cy="485770"/>
                  </a:xfrm>
                </p:grpSpPr>
                <p:sp>
                  <p:nvSpPr>
                    <p:cNvPr id="427" name="Freeform 426"/>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8" name="Oval 427"/>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8" name="Group 265"/>
                  <p:cNvGrpSpPr>
                    <a:grpSpLocks/>
                  </p:cNvGrpSpPr>
                  <p:nvPr/>
                </p:nvGrpSpPr>
                <p:grpSpPr bwMode="auto">
                  <a:xfrm>
                    <a:off x="6781800" y="5715000"/>
                    <a:ext cx="352425" cy="485770"/>
                    <a:chOff x="4191000" y="5737425"/>
                    <a:chExt cx="352425" cy="485770"/>
                  </a:xfrm>
                </p:grpSpPr>
                <p:sp>
                  <p:nvSpPr>
                    <p:cNvPr id="425" name="Freeform 424"/>
                    <p:cNvSpPr/>
                    <p:nvPr/>
                  </p:nvSpPr>
                  <p:spPr>
                    <a:xfrm>
                      <a:off x="4191000" y="5867400"/>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22225">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6" name="Oval 425"/>
                    <p:cNvSpPr/>
                    <p:nvPr/>
                  </p:nvSpPr>
                  <p:spPr>
                    <a:xfrm>
                      <a:off x="4291012" y="5737425"/>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280"/>
                  <p:cNvGrpSpPr>
                    <a:grpSpLocks/>
                  </p:cNvGrpSpPr>
                  <p:nvPr/>
                </p:nvGrpSpPr>
                <p:grpSpPr bwMode="auto">
                  <a:xfrm>
                    <a:off x="6477000" y="5715000"/>
                    <a:ext cx="352425" cy="485770"/>
                    <a:chOff x="1676400" y="4267200"/>
                    <a:chExt cx="352425" cy="485770"/>
                  </a:xfrm>
                </p:grpSpPr>
                <p:sp>
                  <p:nvSpPr>
                    <p:cNvPr id="423" name="Freeform 422"/>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4" name="Oval 423"/>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301"/>
                  <p:cNvGrpSpPr>
                    <a:grpSpLocks/>
                  </p:cNvGrpSpPr>
                  <p:nvPr/>
                </p:nvGrpSpPr>
                <p:grpSpPr bwMode="auto">
                  <a:xfrm>
                    <a:off x="6629400" y="5791200"/>
                    <a:ext cx="352425" cy="485770"/>
                    <a:chOff x="1676400" y="4267200"/>
                    <a:chExt cx="352425" cy="485770"/>
                  </a:xfrm>
                </p:grpSpPr>
                <p:sp>
                  <p:nvSpPr>
                    <p:cNvPr id="421" name="Freeform 420"/>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2" name="Oval 421"/>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307"/>
                  <p:cNvGrpSpPr>
                    <a:grpSpLocks/>
                  </p:cNvGrpSpPr>
                  <p:nvPr/>
                </p:nvGrpSpPr>
                <p:grpSpPr bwMode="auto">
                  <a:xfrm>
                    <a:off x="6934200" y="5791200"/>
                    <a:ext cx="352425" cy="485770"/>
                    <a:chOff x="1676400" y="4267200"/>
                    <a:chExt cx="352425" cy="485770"/>
                  </a:xfrm>
                </p:grpSpPr>
                <p:sp>
                  <p:nvSpPr>
                    <p:cNvPr id="419" name="Freeform 418"/>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0" name="Oval 419"/>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grpSp>
            <p:nvGrpSpPr>
              <p:cNvPr id="64" name="Group 285"/>
              <p:cNvGrpSpPr>
                <a:grpSpLocks/>
              </p:cNvGrpSpPr>
              <p:nvPr/>
            </p:nvGrpSpPr>
            <p:grpSpPr bwMode="auto">
              <a:xfrm>
                <a:off x="3724" y="2476"/>
                <a:ext cx="176" cy="242"/>
                <a:chOff x="1676400" y="4267200"/>
                <a:chExt cx="352425" cy="485770"/>
              </a:xfrm>
            </p:grpSpPr>
            <p:sp>
              <p:nvSpPr>
                <p:cNvPr id="461" name="Freeform 460"/>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2" name="Oval 461"/>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5" name="Group 297"/>
              <p:cNvGrpSpPr>
                <a:grpSpLocks/>
              </p:cNvGrpSpPr>
              <p:nvPr/>
            </p:nvGrpSpPr>
            <p:grpSpPr bwMode="auto">
              <a:xfrm>
                <a:off x="3876" y="2628"/>
                <a:ext cx="176" cy="242"/>
                <a:chOff x="1676400" y="4267200"/>
                <a:chExt cx="352425" cy="485770"/>
              </a:xfrm>
            </p:grpSpPr>
            <p:sp>
              <p:nvSpPr>
                <p:cNvPr id="457" name="Freeform 456"/>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8" name="Oval 457"/>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6" name="Group 259"/>
              <p:cNvGrpSpPr>
                <a:grpSpLocks/>
              </p:cNvGrpSpPr>
              <p:nvPr/>
            </p:nvGrpSpPr>
            <p:grpSpPr bwMode="auto">
              <a:xfrm>
                <a:off x="3952" y="2704"/>
                <a:ext cx="176" cy="242"/>
                <a:chOff x="4191000" y="5737425"/>
                <a:chExt cx="352425" cy="485770"/>
              </a:xfrm>
            </p:grpSpPr>
            <p:sp>
              <p:nvSpPr>
                <p:cNvPr id="455" name="Freeform 454"/>
                <p:cNvSpPr/>
                <p:nvPr/>
              </p:nvSpPr>
              <p:spPr>
                <a:xfrm>
                  <a:off x="4191000" y="5867400"/>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22225">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6" name="Oval 455"/>
                <p:cNvSpPr/>
                <p:nvPr/>
              </p:nvSpPr>
              <p:spPr>
                <a:xfrm>
                  <a:off x="4291012" y="5737425"/>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7" name="Group 192"/>
              <p:cNvGrpSpPr>
                <a:grpSpLocks/>
              </p:cNvGrpSpPr>
              <p:nvPr/>
            </p:nvGrpSpPr>
            <p:grpSpPr bwMode="auto">
              <a:xfrm>
                <a:off x="2309" y="2064"/>
                <a:ext cx="187" cy="258"/>
                <a:chOff x="3276600" y="5638800"/>
                <a:chExt cx="352425" cy="485770"/>
              </a:xfrm>
            </p:grpSpPr>
            <p:sp>
              <p:nvSpPr>
                <p:cNvPr id="654" name="Freeform 653"/>
                <p:cNvSpPr/>
                <p:nvPr/>
              </p:nvSpPr>
              <p:spPr>
                <a:xfrm>
                  <a:off x="3276600" y="57687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92D050"/>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5" name="Oval 654"/>
                <p:cNvSpPr/>
                <p:nvPr/>
              </p:nvSpPr>
              <p:spPr>
                <a:xfrm>
                  <a:off x="3376612" y="56388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8" name="Group 192"/>
              <p:cNvGrpSpPr>
                <a:grpSpLocks/>
              </p:cNvGrpSpPr>
              <p:nvPr/>
            </p:nvGrpSpPr>
            <p:grpSpPr bwMode="auto">
              <a:xfrm>
                <a:off x="1056" y="2448"/>
                <a:ext cx="187" cy="258"/>
                <a:chOff x="3276600" y="5638800"/>
                <a:chExt cx="352425" cy="485770"/>
              </a:xfrm>
            </p:grpSpPr>
            <p:sp>
              <p:nvSpPr>
                <p:cNvPr id="699" name="Freeform 698"/>
                <p:cNvSpPr/>
                <p:nvPr/>
              </p:nvSpPr>
              <p:spPr>
                <a:xfrm>
                  <a:off x="3276600" y="57687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92D050"/>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0" name="Oval 699"/>
                <p:cNvSpPr/>
                <p:nvPr/>
              </p:nvSpPr>
              <p:spPr>
                <a:xfrm>
                  <a:off x="3376612" y="56388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9" name="Group 259"/>
              <p:cNvGrpSpPr>
                <a:grpSpLocks/>
              </p:cNvGrpSpPr>
              <p:nvPr/>
            </p:nvGrpSpPr>
            <p:grpSpPr bwMode="auto">
              <a:xfrm>
                <a:off x="2784" y="2640"/>
                <a:ext cx="176" cy="242"/>
                <a:chOff x="4191000" y="5737425"/>
                <a:chExt cx="352425" cy="485770"/>
              </a:xfrm>
            </p:grpSpPr>
            <p:sp>
              <p:nvSpPr>
                <p:cNvPr id="708" name="Freeform 707"/>
                <p:cNvSpPr/>
                <p:nvPr/>
              </p:nvSpPr>
              <p:spPr>
                <a:xfrm>
                  <a:off x="4191000" y="5867400"/>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22225">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9" name="Oval 708"/>
                <p:cNvSpPr/>
                <p:nvPr/>
              </p:nvSpPr>
              <p:spPr>
                <a:xfrm>
                  <a:off x="4291012" y="5737425"/>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0" name="Group 256"/>
              <p:cNvGrpSpPr>
                <a:grpSpLocks/>
              </p:cNvGrpSpPr>
              <p:nvPr/>
            </p:nvGrpSpPr>
            <p:grpSpPr bwMode="auto">
              <a:xfrm>
                <a:off x="3696" y="2590"/>
                <a:ext cx="176" cy="242"/>
                <a:chOff x="3276600" y="5638800"/>
                <a:chExt cx="352425" cy="485770"/>
              </a:xfrm>
            </p:grpSpPr>
            <p:sp>
              <p:nvSpPr>
                <p:cNvPr id="258" name="Freeform 257"/>
                <p:cNvSpPr/>
                <p:nvPr/>
              </p:nvSpPr>
              <p:spPr>
                <a:xfrm>
                  <a:off x="3276600" y="57687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92D050"/>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9" name="Oval 258"/>
                <p:cNvSpPr/>
                <p:nvPr/>
              </p:nvSpPr>
              <p:spPr>
                <a:xfrm>
                  <a:off x="3376612" y="56388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 name="Group 291"/>
              <p:cNvGrpSpPr>
                <a:grpSpLocks/>
              </p:cNvGrpSpPr>
              <p:nvPr/>
            </p:nvGrpSpPr>
            <p:grpSpPr bwMode="auto">
              <a:xfrm>
                <a:off x="3792" y="2638"/>
                <a:ext cx="176" cy="242"/>
                <a:chOff x="1676400" y="4267200"/>
                <a:chExt cx="352425" cy="485770"/>
              </a:xfrm>
            </p:grpSpPr>
            <p:sp>
              <p:nvSpPr>
                <p:cNvPr id="459" name="Freeform 458"/>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0" name="Oval 459"/>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2" name="Group 192"/>
              <p:cNvGrpSpPr>
                <a:grpSpLocks/>
              </p:cNvGrpSpPr>
              <p:nvPr/>
            </p:nvGrpSpPr>
            <p:grpSpPr bwMode="auto">
              <a:xfrm>
                <a:off x="2981" y="2574"/>
                <a:ext cx="187" cy="258"/>
                <a:chOff x="3276600" y="5638800"/>
                <a:chExt cx="352425" cy="485770"/>
              </a:xfrm>
            </p:grpSpPr>
            <p:sp>
              <p:nvSpPr>
                <p:cNvPr id="2" name="Freeform 446"/>
                <p:cNvSpPr/>
                <p:nvPr/>
              </p:nvSpPr>
              <p:spPr>
                <a:xfrm>
                  <a:off x="3276600" y="57687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92D050"/>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Oval 447"/>
                <p:cNvSpPr/>
                <p:nvPr/>
              </p:nvSpPr>
              <p:spPr>
                <a:xfrm>
                  <a:off x="3376612" y="56388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3" name="Group 373"/>
              <p:cNvGrpSpPr>
                <a:grpSpLocks/>
              </p:cNvGrpSpPr>
              <p:nvPr/>
            </p:nvGrpSpPr>
            <p:grpSpPr bwMode="auto">
              <a:xfrm>
                <a:off x="1093" y="2514"/>
                <a:ext cx="381" cy="371"/>
                <a:chOff x="5791200" y="5334000"/>
                <a:chExt cx="733425" cy="714370"/>
              </a:xfrm>
            </p:grpSpPr>
            <p:grpSp>
              <p:nvGrpSpPr>
                <p:cNvPr id="75" name="Group 304"/>
                <p:cNvGrpSpPr>
                  <a:grpSpLocks/>
                </p:cNvGrpSpPr>
                <p:nvPr/>
              </p:nvGrpSpPr>
              <p:grpSpPr bwMode="auto">
                <a:xfrm>
                  <a:off x="6172200" y="5334000"/>
                  <a:ext cx="352425" cy="485770"/>
                  <a:chOff x="4191000" y="5737425"/>
                  <a:chExt cx="352425" cy="485770"/>
                </a:xfrm>
              </p:grpSpPr>
              <p:sp>
                <p:nvSpPr>
                  <p:cNvPr id="695" name="Freeform 694"/>
                  <p:cNvSpPr/>
                  <p:nvPr/>
                </p:nvSpPr>
                <p:spPr>
                  <a:xfrm>
                    <a:off x="4191000" y="5867400"/>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22225">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6" name="Oval 695"/>
                  <p:cNvSpPr/>
                  <p:nvPr/>
                </p:nvSpPr>
                <p:spPr>
                  <a:xfrm>
                    <a:off x="4291012" y="5737425"/>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6" name="Group 253"/>
                <p:cNvGrpSpPr>
                  <a:grpSpLocks/>
                </p:cNvGrpSpPr>
                <p:nvPr/>
              </p:nvGrpSpPr>
              <p:grpSpPr bwMode="auto">
                <a:xfrm>
                  <a:off x="5943600" y="5334000"/>
                  <a:ext cx="352425" cy="485770"/>
                  <a:chOff x="1676400" y="4267200"/>
                  <a:chExt cx="352425" cy="485770"/>
                </a:xfrm>
              </p:grpSpPr>
              <p:sp>
                <p:nvSpPr>
                  <p:cNvPr id="693" name="Freeform 692"/>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4" name="Oval 693"/>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8" name="Group 265"/>
                <p:cNvGrpSpPr>
                  <a:grpSpLocks/>
                </p:cNvGrpSpPr>
                <p:nvPr/>
              </p:nvGrpSpPr>
              <p:grpSpPr bwMode="auto">
                <a:xfrm>
                  <a:off x="6096000" y="5486400"/>
                  <a:ext cx="352425" cy="485770"/>
                  <a:chOff x="4191000" y="5737425"/>
                  <a:chExt cx="352425" cy="485770"/>
                </a:xfrm>
              </p:grpSpPr>
              <p:sp>
                <p:nvSpPr>
                  <p:cNvPr id="691" name="Freeform 690"/>
                  <p:cNvSpPr/>
                  <p:nvPr/>
                </p:nvSpPr>
                <p:spPr>
                  <a:xfrm>
                    <a:off x="4191000" y="5867400"/>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22225">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2" name="Oval 691"/>
                  <p:cNvSpPr/>
                  <p:nvPr/>
                </p:nvSpPr>
                <p:spPr>
                  <a:xfrm>
                    <a:off x="4291012" y="5737425"/>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9" name="Group 280"/>
                <p:cNvGrpSpPr>
                  <a:grpSpLocks/>
                </p:cNvGrpSpPr>
                <p:nvPr/>
              </p:nvGrpSpPr>
              <p:grpSpPr bwMode="auto">
                <a:xfrm>
                  <a:off x="5791200" y="5486400"/>
                  <a:ext cx="352425" cy="485770"/>
                  <a:chOff x="1676400" y="4267200"/>
                  <a:chExt cx="352425" cy="485770"/>
                </a:xfrm>
              </p:grpSpPr>
              <p:sp>
                <p:nvSpPr>
                  <p:cNvPr id="689" name="Freeform 688"/>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0" name="Oval 689"/>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0" name="Group 301"/>
                <p:cNvGrpSpPr>
                  <a:grpSpLocks/>
                </p:cNvGrpSpPr>
                <p:nvPr/>
              </p:nvGrpSpPr>
              <p:grpSpPr bwMode="auto">
                <a:xfrm>
                  <a:off x="5943600" y="5562600"/>
                  <a:ext cx="352425" cy="485770"/>
                  <a:chOff x="1676400" y="4267200"/>
                  <a:chExt cx="352425" cy="485770"/>
                </a:xfrm>
              </p:grpSpPr>
              <p:sp>
                <p:nvSpPr>
                  <p:cNvPr id="687" name="Freeform 686"/>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8" name="Oval 687"/>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81" name="Group 304"/>
              <p:cNvGrpSpPr>
                <a:grpSpLocks/>
              </p:cNvGrpSpPr>
              <p:nvPr/>
            </p:nvGrpSpPr>
            <p:grpSpPr bwMode="auto">
              <a:xfrm>
                <a:off x="1014" y="2593"/>
                <a:ext cx="183" cy="252"/>
                <a:chOff x="4191000" y="5737425"/>
                <a:chExt cx="352425" cy="485770"/>
              </a:xfrm>
            </p:grpSpPr>
            <p:sp>
              <p:nvSpPr>
                <p:cNvPr id="680" name="Freeform 679"/>
                <p:cNvSpPr/>
                <p:nvPr/>
              </p:nvSpPr>
              <p:spPr>
                <a:xfrm>
                  <a:off x="4191000" y="5867400"/>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22225">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1" name="Oval 680"/>
                <p:cNvSpPr/>
                <p:nvPr/>
              </p:nvSpPr>
              <p:spPr>
                <a:xfrm>
                  <a:off x="4291012" y="5737425"/>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2" name="Group 253"/>
              <p:cNvGrpSpPr>
                <a:grpSpLocks/>
              </p:cNvGrpSpPr>
              <p:nvPr/>
            </p:nvGrpSpPr>
            <p:grpSpPr bwMode="auto">
              <a:xfrm>
                <a:off x="895" y="2593"/>
                <a:ext cx="184" cy="252"/>
                <a:chOff x="1676400" y="4267200"/>
                <a:chExt cx="352425" cy="485770"/>
              </a:xfrm>
            </p:grpSpPr>
            <p:sp>
              <p:nvSpPr>
                <p:cNvPr id="678" name="Freeform 677"/>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9" name="Oval 678"/>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3" name="Group 265"/>
              <p:cNvGrpSpPr>
                <a:grpSpLocks/>
              </p:cNvGrpSpPr>
              <p:nvPr/>
            </p:nvGrpSpPr>
            <p:grpSpPr bwMode="auto">
              <a:xfrm>
                <a:off x="974" y="2672"/>
                <a:ext cx="184" cy="252"/>
                <a:chOff x="4191000" y="5737425"/>
                <a:chExt cx="352425" cy="485770"/>
              </a:xfrm>
            </p:grpSpPr>
            <p:sp>
              <p:nvSpPr>
                <p:cNvPr id="676" name="Freeform 675"/>
                <p:cNvSpPr/>
                <p:nvPr/>
              </p:nvSpPr>
              <p:spPr>
                <a:xfrm>
                  <a:off x="4191000" y="5867400"/>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22225">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7" name="Oval 676"/>
                <p:cNvSpPr/>
                <p:nvPr/>
              </p:nvSpPr>
              <p:spPr>
                <a:xfrm>
                  <a:off x="4291012" y="5737425"/>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4" name="Group 280"/>
              <p:cNvGrpSpPr>
                <a:grpSpLocks/>
              </p:cNvGrpSpPr>
              <p:nvPr/>
            </p:nvGrpSpPr>
            <p:grpSpPr bwMode="auto">
              <a:xfrm>
                <a:off x="816" y="2672"/>
                <a:ext cx="183" cy="252"/>
                <a:chOff x="1676400" y="4267200"/>
                <a:chExt cx="352425" cy="485770"/>
              </a:xfrm>
            </p:grpSpPr>
            <p:sp>
              <p:nvSpPr>
                <p:cNvPr id="674" name="Freeform 673"/>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5" name="Oval 674"/>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5" name="Group 301"/>
              <p:cNvGrpSpPr>
                <a:grpSpLocks/>
              </p:cNvGrpSpPr>
              <p:nvPr/>
            </p:nvGrpSpPr>
            <p:grpSpPr bwMode="auto">
              <a:xfrm>
                <a:off x="895" y="2712"/>
                <a:ext cx="184" cy="252"/>
                <a:chOff x="1676400" y="4267200"/>
                <a:chExt cx="352425" cy="485770"/>
              </a:xfrm>
            </p:grpSpPr>
            <p:sp>
              <p:nvSpPr>
                <p:cNvPr id="672" name="Freeform 671"/>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3" name="Oval 672"/>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6" name="Group 192"/>
              <p:cNvGrpSpPr>
                <a:grpSpLocks/>
              </p:cNvGrpSpPr>
              <p:nvPr/>
            </p:nvGrpSpPr>
            <p:grpSpPr bwMode="auto">
              <a:xfrm>
                <a:off x="1253" y="2688"/>
                <a:ext cx="187" cy="258"/>
                <a:chOff x="3276600" y="5638800"/>
                <a:chExt cx="352425" cy="485770"/>
              </a:xfrm>
            </p:grpSpPr>
            <p:sp>
              <p:nvSpPr>
                <p:cNvPr id="218" name="Freeform 217"/>
                <p:cNvSpPr/>
                <p:nvPr/>
              </p:nvSpPr>
              <p:spPr>
                <a:xfrm>
                  <a:off x="3276600" y="57687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92D050"/>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Oval 218"/>
                <p:cNvSpPr/>
                <p:nvPr/>
              </p:nvSpPr>
              <p:spPr>
                <a:xfrm>
                  <a:off x="3376612" y="56388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7" name="Group 373"/>
              <p:cNvGrpSpPr>
                <a:grpSpLocks/>
              </p:cNvGrpSpPr>
              <p:nvPr/>
            </p:nvGrpSpPr>
            <p:grpSpPr bwMode="auto">
              <a:xfrm>
                <a:off x="2293" y="2130"/>
                <a:ext cx="381" cy="371"/>
                <a:chOff x="5791200" y="5334000"/>
                <a:chExt cx="733425" cy="714370"/>
              </a:xfrm>
            </p:grpSpPr>
            <p:grpSp>
              <p:nvGrpSpPr>
                <p:cNvPr id="88" name="Group 304"/>
                <p:cNvGrpSpPr>
                  <a:grpSpLocks/>
                </p:cNvGrpSpPr>
                <p:nvPr/>
              </p:nvGrpSpPr>
              <p:grpSpPr bwMode="auto">
                <a:xfrm>
                  <a:off x="6172200" y="5334000"/>
                  <a:ext cx="352425" cy="485770"/>
                  <a:chOff x="4191000" y="5737425"/>
                  <a:chExt cx="352425" cy="485770"/>
                </a:xfrm>
              </p:grpSpPr>
              <p:sp>
                <p:nvSpPr>
                  <p:cNvPr id="652" name="Freeform 651"/>
                  <p:cNvSpPr/>
                  <p:nvPr/>
                </p:nvSpPr>
                <p:spPr>
                  <a:xfrm>
                    <a:off x="4191000" y="5867400"/>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22225">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3" name="Oval 652"/>
                  <p:cNvSpPr/>
                  <p:nvPr/>
                </p:nvSpPr>
                <p:spPr>
                  <a:xfrm>
                    <a:off x="4291012" y="5737425"/>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9" name="Group 253"/>
                <p:cNvGrpSpPr>
                  <a:grpSpLocks/>
                </p:cNvGrpSpPr>
                <p:nvPr/>
              </p:nvGrpSpPr>
              <p:grpSpPr bwMode="auto">
                <a:xfrm>
                  <a:off x="5943600" y="5334000"/>
                  <a:ext cx="352425" cy="485770"/>
                  <a:chOff x="1676400" y="4267200"/>
                  <a:chExt cx="352425" cy="485770"/>
                </a:xfrm>
              </p:grpSpPr>
              <p:sp>
                <p:nvSpPr>
                  <p:cNvPr id="650" name="Freeform 649"/>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1" name="Oval 650"/>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0" name="Group 265"/>
                <p:cNvGrpSpPr>
                  <a:grpSpLocks/>
                </p:cNvGrpSpPr>
                <p:nvPr/>
              </p:nvGrpSpPr>
              <p:grpSpPr bwMode="auto">
                <a:xfrm>
                  <a:off x="6096000" y="5486400"/>
                  <a:ext cx="352425" cy="485770"/>
                  <a:chOff x="4191000" y="5737425"/>
                  <a:chExt cx="352425" cy="485770"/>
                </a:xfrm>
              </p:grpSpPr>
              <p:sp>
                <p:nvSpPr>
                  <p:cNvPr id="648" name="Freeform 647"/>
                  <p:cNvSpPr/>
                  <p:nvPr/>
                </p:nvSpPr>
                <p:spPr>
                  <a:xfrm>
                    <a:off x="4191000" y="5867400"/>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22225">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9" name="Oval 648"/>
                  <p:cNvSpPr/>
                  <p:nvPr/>
                </p:nvSpPr>
                <p:spPr>
                  <a:xfrm>
                    <a:off x="4291012" y="5737425"/>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1" name="Group 280"/>
                <p:cNvGrpSpPr>
                  <a:grpSpLocks/>
                </p:cNvGrpSpPr>
                <p:nvPr/>
              </p:nvGrpSpPr>
              <p:grpSpPr bwMode="auto">
                <a:xfrm>
                  <a:off x="5791200" y="5486400"/>
                  <a:ext cx="352425" cy="485770"/>
                  <a:chOff x="1676400" y="4267200"/>
                  <a:chExt cx="352425" cy="485770"/>
                </a:xfrm>
              </p:grpSpPr>
              <p:sp>
                <p:nvSpPr>
                  <p:cNvPr id="646" name="Freeform 645"/>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7" name="Oval 646"/>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2" name="Group 301"/>
                <p:cNvGrpSpPr>
                  <a:grpSpLocks/>
                </p:cNvGrpSpPr>
                <p:nvPr/>
              </p:nvGrpSpPr>
              <p:grpSpPr bwMode="auto">
                <a:xfrm>
                  <a:off x="5943600" y="5562600"/>
                  <a:ext cx="352425" cy="485770"/>
                  <a:chOff x="1676400" y="4267200"/>
                  <a:chExt cx="352425" cy="485770"/>
                </a:xfrm>
              </p:grpSpPr>
              <p:sp>
                <p:nvSpPr>
                  <p:cNvPr id="644" name="Freeform 643"/>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5" name="Oval 644"/>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93" name="Group 304"/>
              <p:cNvGrpSpPr>
                <a:grpSpLocks/>
              </p:cNvGrpSpPr>
              <p:nvPr/>
            </p:nvGrpSpPr>
            <p:grpSpPr bwMode="auto">
              <a:xfrm>
                <a:off x="2214" y="2209"/>
                <a:ext cx="183" cy="252"/>
                <a:chOff x="4191000" y="5737425"/>
                <a:chExt cx="352425" cy="485770"/>
              </a:xfrm>
            </p:grpSpPr>
            <p:sp>
              <p:nvSpPr>
                <p:cNvPr id="637" name="Freeform 636"/>
                <p:cNvSpPr/>
                <p:nvPr/>
              </p:nvSpPr>
              <p:spPr>
                <a:xfrm>
                  <a:off x="4191000" y="5867400"/>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22225">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8" name="Oval 637"/>
                <p:cNvSpPr/>
                <p:nvPr/>
              </p:nvSpPr>
              <p:spPr>
                <a:xfrm>
                  <a:off x="4291012" y="5737425"/>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4" name="Group 253"/>
              <p:cNvGrpSpPr>
                <a:grpSpLocks/>
              </p:cNvGrpSpPr>
              <p:nvPr/>
            </p:nvGrpSpPr>
            <p:grpSpPr bwMode="auto">
              <a:xfrm>
                <a:off x="2095" y="2209"/>
                <a:ext cx="184" cy="252"/>
                <a:chOff x="1676400" y="4267200"/>
                <a:chExt cx="352425" cy="485770"/>
              </a:xfrm>
            </p:grpSpPr>
            <p:sp>
              <p:nvSpPr>
                <p:cNvPr id="635" name="Freeform 634"/>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6" name="Oval 635"/>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5" name="Group 265"/>
              <p:cNvGrpSpPr>
                <a:grpSpLocks/>
              </p:cNvGrpSpPr>
              <p:nvPr/>
            </p:nvGrpSpPr>
            <p:grpSpPr bwMode="auto">
              <a:xfrm>
                <a:off x="2174" y="2288"/>
                <a:ext cx="184" cy="252"/>
                <a:chOff x="4191000" y="5737425"/>
                <a:chExt cx="352425" cy="485770"/>
              </a:xfrm>
            </p:grpSpPr>
            <p:sp>
              <p:nvSpPr>
                <p:cNvPr id="633" name="Freeform 632"/>
                <p:cNvSpPr/>
                <p:nvPr/>
              </p:nvSpPr>
              <p:spPr>
                <a:xfrm>
                  <a:off x="4191000" y="5867400"/>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22225">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4" name="Oval 633"/>
                <p:cNvSpPr/>
                <p:nvPr/>
              </p:nvSpPr>
              <p:spPr>
                <a:xfrm>
                  <a:off x="4291012" y="5737425"/>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6" name="Group 280"/>
              <p:cNvGrpSpPr>
                <a:grpSpLocks/>
              </p:cNvGrpSpPr>
              <p:nvPr/>
            </p:nvGrpSpPr>
            <p:grpSpPr bwMode="auto">
              <a:xfrm>
                <a:off x="2016" y="2288"/>
                <a:ext cx="183" cy="252"/>
                <a:chOff x="1676400" y="4267200"/>
                <a:chExt cx="352425" cy="485770"/>
              </a:xfrm>
            </p:grpSpPr>
            <p:sp>
              <p:nvSpPr>
                <p:cNvPr id="631" name="Freeform 630"/>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2" name="Oval 631"/>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7" name="Group 307"/>
              <p:cNvGrpSpPr>
                <a:grpSpLocks/>
              </p:cNvGrpSpPr>
              <p:nvPr/>
            </p:nvGrpSpPr>
            <p:grpSpPr bwMode="auto">
              <a:xfrm>
                <a:off x="2254" y="2328"/>
                <a:ext cx="183" cy="252"/>
                <a:chOff x="1676400" y="4267200"/>
                <a:chExt cx="352425" cy="485770"/>
              </a:xfrm>
            </p:grpSpPr>
            <p:sp>
              <p:nvSpPr>
                <p:cNvPr id="627" name="Freeform 626"/>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8" name="Oval 627"/>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8" name="Group 192"/>
              <p:cNvGrpSpPr>
                <a:grpSpLocks/>
              </p:cNvGrpSpPr>
              <p:nvPr/>
            </p:nvGrpSpPr>
            <p:grpSpPr bwMode="auto">
              <a:xfrm>
                <a:off x="1968" y="2304"/>
                <a:ext cx="187" cy="258"/>
                <a:chOff x="3276600" y="5638800"/>
                <a:chExt cx="352425" cy="485770"/>
              </a:xfrm>
            </p:grpSpPr>
            <p:sp>
              <p:nvSpPr>
                <p:cNvPr id="656" name="Freeform 655"/>
                <p:cNvSpPr/>
                <p:nvPr/>
              </p:nvSpPr>
              <p:spPr>
                <a:xfrm>
                  <a:off x="3276600" y="57687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92D050"/>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7" name="Oval 656"/>
                <p:cNvSpPr/>
                <p:nvPr/>
              </p:nvSpPr>
              <p:spPr>
                <a:xfrm>
                  <a:off x="3376612" y="56388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9" name="Group 301"/>
              <p:cNvGrpSpPr>
                <a:grpSpLocks/>
              </p:cNvGrpSpPr>
              <p:nvPr/>
            </p:nvGrpSpPr>
            <p:grpSpPr bwMode="auto">
              <a:xfrm>
                <a:off x="2095" y="2328"/>
                <a:ext cx="184" cy="252"/>
                <a:chOff x="1676400" y="4267200"/>
                <a:chExt cx="352425" cy="485770"/>
              </a:xfrm>
            </p:grpSpPr>
            <p:sp>
              <p:nvSpPr>
                <p:cNvPr id="629" name="Freeform 628"/>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0" name="Oval 629"/>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0" name="Group 192"/>
              <p:cNvGrpSpPr>
                <a:grpSpLocks/>
              </p:cNvGrpSpPr>
              <p:nvPr/>
            </p:nvGrpSpPr>
            <p:grpSpPr bwMode="auto">
              <a:xfrm>
                <a:off x="2501" y="2478"/>
                <a:ext cx="187" cy="258"/>
                <a:chOff x="3276600" y="5638800"/>
                <a:chExt cx="352425" cy="485770"/>
              </a:xfrm>
            </p:grpSpPr>
            <p:sp>
              <p:nvSpPr>
                <p:cNvPr id="447" name="Freeform 446"/>
                <p:cNvSpPr/>
                <p:nvPr/>
              </p:nvSpPr>
              <p:spPr>
                <a:xfrm>
                  <a:off x="3276600" y="57687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92D050"/>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8" name="Oval 447"/>
                <p:cNvSpPr/>
                <p:nvPr/>
              </p:nvSpPr>
              <p:spPr>
                <a:xfrm>
                  <a:off x="3376612" y="56388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1" name="Group 291"/>
              <p:cNvGrpSpPr>
                <a:grpSpLocks/>
              </p:cNvGrpSpPr>
              <p:nvPr/>
            </p:nvGrpSpPr>
            <p:grpSpPr bwMode="auto">
              <a:xfrm>
                <a:off x="2572" y="2572"/>
                <a:ext cx="176" cy="242"/>
                <a:chOff x="1676400" y="4267200"/>
                <a:chExt cx="352425" cy="485770"/>
              </a:xfrm>
            </p:grpSpPr>
            <p:sp>
              <p:nvSpPr>
                <p:cNvPr id="705" name="Freeform 704"/>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6" name="Oval 705"/>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4" name="Straight Connector 290"/>
              <p:cNvCxnSpPr>
                <a:stCxn id="0" idx="4"/>
                <a:endCxn id="229" idx="0"/>
              </p:cNvCxnSpPr>
              <p:nvPr/>
            </p:nvCxnSpPr>
            <p:spPr>
              <a:xfrm rot="5400000">
                <a:off x="2864" y="2080"/>
                <a:ext cx="336" cy="399"/>
              </a:xfrm>
              <a:prstGeom prst="line">
                <a:avLst/>
              </a:prstGeom>
              <a:ln w="15875">
                <a:solidFill>
                  <a:srgbClr val="9A1694"/>
                </a:solidFill>
                <a:prstDash val="sysDot"/>
              </a:ln>
            </p:spPr>
            <p:style>
              <a:lnRef idx="1">
                <a:schemeClr val="accent1"/>
              </a:lnRef>
              <a:fillRef idx="0">
                <a:schemeClr val="accent1"/>
              </a:fillRef>
              <a:effectRef idx="0">
                <a:schemeClr val="accent1"/>
              </a:effectRef>
              <a:fontRef idx="minor">
                <a:schemeClr val="tx1"/>
              </a:fontRef>
            </p:style>
          </p:cxnSp>
          <p:grpSp>
            <p:nvGrpSpPr>
              <p:cNvPr id="102" name="Group 259"/>
              <p:cNvGrpSpPr>
                <a:grpSpLocks/>
              </p:cNvGrpSpPr>
              <p:nvPr/>
            </p:nvGrpSpPr>
            <p:grpSpPr bwMode="auto">
              <a:xfrm>
                <a:off x="1152" y="2734"/>
                <a:ext cx="176" cy="242"/>
                <a:chOff x="4191000" y="5737425"/>
                <a:chExt cx="352425" cy="485770"/>
              </a:xfrm>
            </p:grpSpPr>
            <p:sp>
              <p:nvSpPr>
                <p:cNvPr id="717" name="Freeform 716"/>
                <p:cNvSpPr/>
                <p:nvPr/>
              </p:nvSpPr>
              <p:spPr>
                <a:xfrm>
                  <a:off x="4191000" y="5867400"/>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22225">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8" name="Oval 717"/>
                <p:cNvSpPr/>
                <p:nvPr/>
              </p:nvSpPr>
              <p:spPr>
                <a:xfrm>
                  <a:off x="4291012" y="5737425"/>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4" name="Group 307"/>
              <p:cNvGrpSpPr>
                <a:grpSpLocks/>
              </p:cNvGrpSpPr>
              <p:nvPr/>
            </p:nvGrpSpPr>
            <p:grpSpPr bwMode="auto">
              <a:xfrm>
                <a:off x="1008" y="2736"/>
                <a:ext cx="183" cy="252"/>
                <a:chOff x="1676400" y="4267200"/>
                <a:chExt cx="352425" cy="485770"/>
              </a:xfrm>
            </p:grpSpPr>
            <p:sp>
              <p:nvSpPr>
                <p:cNvPr id="670" name="Freeform 669"/>
                <p:cNvSpPr/>
                <p:nvPr/>
              </p:nvSpPr>
              <p:spPr>
                <a:xfrm>
                  <a:off x="1676400" y="4397175"/>
                  <a:ext cx="352425" cy="355795"/>
                </a:xfrm>
                <a:custGeom>
                  <a:avLst/>
                  <a:gdLst>
                    <a:gd name="connsiteX0" fmla="*/ 104775 w 352425"/>
                    <a:gd name="connsiteY0" fmla="*/ 189108 h 419289"/>
                    <a:gd name="connsiteX1" fmla="*/ 71437 w 352425"/>
                    <a:gd name="connsiteY1" fmla="*/ 136720 h 419289"/>
                    <a:gd name="connsiteX2" fmla="*/ 114300 w 352425"/>
                    <a:gd name="connsiteY2" fmla="*/ 98620 h 419289"/>
                    <a:gd name="connsiteX3" fmla="*/ 90487 w 352425"/>
                    <a:gd name="connsiteY3" fmla="*/ 417708 h 419289"/>
                    <a:gd name="connsiteX4" fmla="*/ 161925 w 352425"/>
                    <a:gd name="connsiteY4" fmla="*/ 417708 h 419289"/>
                    <a:gd name="connsiteX5" fmla="*/ 180975 w 352425"/>
                    <a:gd name="connsiteY5" fmla="*/ 260545 h 419289"/>
                    <a:gd name="connsiteX6" fmla="*/ 195262 w 352425"/>
                    <a:gd name="connsiteY6" fmla="*/ 417708 h 419289"/>
                    <a:gd name="connsiteX7" fmla="*/ 195262 w 352425"/>
                    <a:gd name="connsiteY7" fmla="*/ 412945 h 419289"/>
                    <a:gd name="connsiteX8" fmla="*/ 261937 w 352425"/>
                    <a:gd name="connsiteY8" fmla="*/ 412945 h 419289"/>
                    <a:gd name="connsiteX9" fmla="*/ 242887 w 352425"/>
                    <a:gd name="connsiteY9" fmla="*/ 103383 h 419289"/>
                    <a:gd name="connsiteX10" fmla="*/ 280987 w 352425"/>
                    <a:gd name="connsiteY10" fmla="*/ 174820 h 419289"/>
                    <a:gd name="connsiteX11" fmla="*/ 247650 w 352425"/>
                    <a:gd name="connsiteY11" fmla="*/ 208158 h 419289"/>
                    <a:gd name="connsiteX12" fmla="*/ 285750 w 352425"/>
                    <a:gd name="connsiteY12" fmla="*/ 251020 h 419289"/>
                    <a:gd name="connsiteX13" fmla="*/ 352425 w 352425"/>
                    <a:gd name="connsiteY13" fmla="*/ 179583 h 419289"/>
                    <a:gd name="connsiteX14" fmla="*/ 247650 w 352425"/>
                    <a:gd name="connsiteY14" fmla="*/ 12895 h 419289"/>
                    <a:gd name="connsiteX15" fmla="*/ 109537 w 352425"/>
                    <a:gd name="connsiteY15" fmla="*/ 8133 h 419289"/>
                    <a:gd name="connsiteX16" fmla="*/ 0 w 352425"/>
                    <a:gd name="connsiteY16" fmla="*/ 136720 h 419289"/>
                    <a:gd name="connsiteX17" fmla="*/ 71437 w 352425"/>
                    <a:gd name="connsiteY17" fmla="*/ 231970 h 419289"/>
                    <a:gd name="connsiteX18" fmla="*/ 104775 w 352425"/>
                    <a:gd name="connsiteY18" fmla="*/ 189108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19289">
                      <a:moveTo>
                        <a:pt x="104775" y="189108"/>
                      </a:moveTo>
                      <a:lnTo>
                        <a:pt x="71437" y="136720"/>
                      </a:lnTo>
                      <a:lnTo>
                        <a:pt x="114300" y="98620"/>
                      </a:lnTo>
                      <a:lnTo>
                        <a:pt x="90487" y="417708"/>
                      </a:lnTo>
                      <a:lnTo>
                        <a:pt x="161925" y="417708"/>
                      </a:lnTo>
                      <a:lnTo>
                        <a:pt x="180975" y="260545"/>
                      </a:lnTo>
                      <a:cubicBezTo>
                        <a:pt x="185737" y="312933"/>
                        <a:pt x="190352" y="365334"/>
                        <a:pt x="195262" y="417708"/>
                      </a:cubicBezTo>
                      <a:cubicBezTo>
                        <a:pt x="195410" y="419289"/>
                        <a:pt x="195262" y="414533"/>
                        <a:pt x="195262" y="412945"/>
                      </a:cubicBezTo>
                      <a:lnTo>
                        <a:pt x="261937" y="412945"/>
                      </a:lnTo>
                      <a:cubicBezTo>
                        <a:pt x="255683" y="309752"/>
                        <a:pt x="242887" y="0"/>
                        <a:pt x="242887" y="103383"/>
                      </a:cubicBezTo>
                      <a:lnTo>
                        <a:pt x="280987" y="174820"/>
                      </a:lnTo>
                      <a:lnTo>
                        <a:pt x="247650" y="208158"/>
                      </a:lnTo>
                      <a:lnTo>
                        <a:pt x="285750" y="251020"/>
                      </a:lnTo>
                      <a:lnTo>
                        <a:pt x="352425" y="179583"/>
                      </a:lnTo>
                      <a:lnTo>
                        <a:pt x="247650" y="12895"/>
                      </a:lnTo>
                      <a:lnTo>
                        <a:pt x="109537" y="8133"/>
                      </a:lnTo>
                      <a:lnTo>
                        <a:pt x="0" y="136720"/>
                      </a:lnTo>
                      <a:lnTo>
                        <a:pt x="71437" y="231970"/>
                      </a:lnTo>
                      <a:lnTo>
                        <a:pt x="104775" y="189108"/>
                      </a:lnTo>
                      <a:close/>
                    </a:path>
                  </a:pathLst>
                </a:custGeom>
                <a:solidFill>
                  <a:srgbClr val="E862E2"/>
                </a:solidFill>
                <a:ln w="19050">
                  <a:solidFill>
                    <a:schemeClr val="tx2">
                      <a:lumMod val="75000"/>
                    </a:schemeClr>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1" name="Oval 670"/>
                <p:cNvSpPr/>
                <p:nvPr/>
              </p:nvSpPr>
              <p:spPr>
                <a:xfrm>
                  <a:off x="1776412" y="4267200"/>
                  <a:ext cx="152400" cy="152400"/>
                </a:xfrm>
                <a:prstGeom prst="ellipse">
                  <a:avLst/>
                </a:prstGeom>
                <a:solidFill>
                  <a:schemeClr val="accent2">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221" name="Straight Connector 220"/>
              <p:cNvCxnSpPr/>
              <p:nvPr/>
            </p:nvCxnSpPr>
            <p:spPr>
              <a:xfrm rot="10800000" flipV="1">
                <a:off x="1152" y="1104"/>
                <a:ext cx="1248" cy="848"/>
              </a:xfrm>
              <a:prstGeom prst="line">
                <a:avLst/>
              </a:prstGeom>
              <a:ln w="31750" cmpd="sng">
                <a:solidFill>
                  <a:srgbClr val="FFC1FF"/>
                </a:solidFill>
              </a:ln>
            </p:spPr>
            <p:style>
              <a:lnRef idx="1">
                <a:schemeClr val="accent1"/>
              </a:lnRef>
              <a:fillRef idx="0">
                <a:schemeClr val="accent1"/>
              </a:fillRef>
              <a:effectRef idx="0">
                <a:schemeClr val="accent1"/>
              </a:effectRef>
              <a:fontRef idx="minor">
                <a:schemeClr val="tx1"/>
              </a:fontRef>
            </p:style>
          </p:cxnSp>
        </p:grpSp>
      </p:grpSp>
      <p:sp>
        <p:nvSpPr>
          <p:cNvPr id="37891" name="Title 214"/>
          <p:cNvSpPr>
            <a:spLocks noGrp="1"/>
          </p:cNvSpPr>
          <p:nvPr>
            <p:ph type="title"/>
          </p:nvPr>
        </p:nvSpPr>
        <p:spPr>
          <a:xfrm>
            <a:off x="0" y="0"/>
            <a:ext cx="9144000" cy="1447800"/>
          </a:xfrm>
        </p:spPr>
        <p:txBody>
          <a:bodyPr/>
          <a:lstStyle/>
          <a:p>
            <a:r>
              <a:rPr lang="en-US" sz="3200" dirty="0" smtClean="0"/>
              <a:t>Medical Reserve Corps –</a:t>
            </a:r>
            <a:br>
              <a:rPr lang="en-US" sz="3200" dirty="0" smtClean="0"/>
            </a:br>
            <a:r>
              <a:rPr lang="en-US" sz="3200" dirty="0" smtClean="0"/>
              <a:t>Radiation Response Volunteers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153400" cy="4419600"/>
          </a:xfrm>
        </p:spPr>
        <p:txBody>
          <a:bodyPr>
            <a:normAutofit fontScale="62500" lnSpcReduction="20000"/>
          </a:bodyPr>
          <a:lstStyle/>
          <a:p>
            <a:r>
              <a:rPr lang="en-US" sz="4500" dirty="0" smtClean="0"/>
              <a:t>The Conference of Radiation Control Program Directors is a national non-governmental nonprofit organization dedicated to radiation protection.</a:t>
            </a:r>
          </a:p>
          <a:p>
            <a:r>
              <a:rPr lang="en-US" sz="4500" dirty="0" smtClean="0"/>
              <a:t>CRCPD’s membership is made up of directors and staff of state and local radiation control programs plus others interested in radiation protection issues.</a:t>
            </a:r>
          </a:p>
          <a:p>
            <a:r>
              <a:rPr lang="en-US" sz="4500" dirty="0" smtClean="0"/>
              <a:t>CRCPD's mission is "to promote consistency in addressing and resolving radiation protection issues, to encourage high standards of quality in radiation protection programs, and to provide leadership in radiation safety and education." </a:t>
            </a:r>
            <a:r>
              <a:rPr lang="en-US" dirty="0" smtClean="0"/>
              <a:t/>
            </a:r>
            <a:br>
              <a:rPr lang="en-US" dirty="0" smtClean="0"/>
            </a:br>
            <a:endParaRPr lang="en-US" dirty="0"/>
          </a:p>
        </p:txBody>
      </p:sp>
      <p:sp>
        <p:nvSpPr>
          <p:cNvPr id="3" name="Title 2"/>
          <p:cNvSpPr>
            <a:spLocks noGrp="1"/>
          </p:cNvSpPr>
          <p:nvPr>
            <p:ph type="title"/>
          </p:nvPr>
        </p:nvSpPr>
        <p:spPr/>
        <p:txBody>
          <a:bodyPr/>
          <a:lstStyle/>
          <a:p>
            <a:r>
              <a:rPr lang="en-US" dirty="0" smtClean="0"/>
              <a:t>What is CRCPD?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sz="3200" dirty="0" smtClean="0"/>
              <a:t>What is CRCPD Doing to Address this Issue?</a:t>
            </a:r>
          </a:p>
        </p:txBody>
      </p:sp>
      <p:sp>
        <p:nvSpPr>
          <p:cNvPr id="21507" name="Rectangle 3"/>
          <p:cNvSpPr>
            <a:spLocks noGrp="1" noChangeArrowheads="1"/>
          </p:cNvSpPr>
          <p:nvPr>
            <p:ph type="body" idx="1"/>
          </p:nvPr>
        </p:nvSpPr>
        <p:spPr>
          <a:xfrm>
            <a:off x="457200" y="1600200"/>
            <a:ext cx="8382000" cy="4495800"/>
          </a:xfrm>
        </p:spPr>
        <p:txBody>
          <a:bodyPr>
            <a:normAutofit/>
          </a:bodyPr>
          <a:lstStyle/>
          <a:p>
            <a:pPr eaLnBrk="1" hangingPunct="1"/>
            <a:r>
              <a:rPr lang="en-US" sz="2400" dirty="0" smtClean="0">
                <a:latin typeface="Arial" pitchFamily="34" charset="0"/>
                <a:cs typeface="Arial" pitchFamily="34" charset="0"/>
              </a:rPr>
              <a:t>Developing a process for recruiting, managing and training volunteer radiation professionals</a:t>
            </a:r>
          </a:p>
          <a:p>
            <a:pPr eaLnBrk="1" hangingPunct="1"/>
            <a:r>
              <a:rPr lang="en-US" sz="2400" dirty="0" smtClean="0">
                <a:latin typeface="Arial" pitchFamily="34" charset="0"/>
                <a:cs typeface="Arial" pitchFamily="34" charset="0"/>
              </a:rPr>
              <a:t>Promoting a volunteer registry of radiation professionals within existing registries and/or programs (e.g., Medical Reserve Corps)</a:t>
            </a:r>
          </a:p>
          <a:p>
            <a:pPr eaLnBrk="1" hangingPunct="1"/>
            <a:r>
              <a:rPr lang="en-US" sz="2400" dirty="0" smtClean="0">
                <a:latin typeface="Arial" pitchFamily="34" charset="0"/>
                <a:cs typeface="Arial" pitchFamily="34" charset="0"/>
              </a:rPr>
              <a:t>Developing a publishable plan for effective deployment and use of volunteer radiation professionals that will align with existing radiation response plans and/or volunteer management plans</a:t>
            </a:r>
          </a:p>
          <a:p>
            <a:pPr eaLnBrk="1" hangingPunct="1"/>
            <a:r>
              <a:rPr lang="en-US" sz="2400" dirty="0" smtClean="0">
                <a:latin typeface="Arial" pitchFamily="34" charset="0"/>
                <a:cs typeface="Arial" pitchFamily="34" charset="0"/>
              </a:rPr>
              <a:t>Developing a sustainable action plan for continued and expanded use of the program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304800" y="0"/>
            <a:ext cx="7239000" cy="1219200"/>
          </a:xfrm>
        </p:spPr>
        <p:txBody>
          <a:bodyPr/>
          <a:lstStyle/>
          <a:p>
            <a:r>
              <a:rPr lang="en-US" sz="3200" dirty="0" smtClean="0"/>
              <a:t>CRCPD, MRC, and CDC Partnership</a:t>
            </a:r>
          </a:p>
        </p:txBody>
      </p:sp>
      <p:sp>
        <p:nvSpPr>
          <p:cNvPr id="39938" name="Content Placeholder 2"/>
          <p:cNvSpPr>
            <a:spLocks noGrp="1"/>
          </p:cNvSpPr>
          <p:nvPr>
            <p:ph idx="1"/>
          </p:nvPr>
        </p:nvSpPr>
        <p:spPr>
          <a:xfrm>
            <a:off x="0" y="1219200"/>
            <a:ext cx="7162800" cy="4724400"/>
          </a:xfrm>
        </p:spPr>
        <p:txBody>
          <a:bodyPr>
            <a:noAutofit/>
          </a:bodyPr>
          <a:lstStyle/>
          <a:p>
            <a:pPr>
              <a:lnSpc>
                <a:spcPct val="110000"/>
              </a:lnSpc>
              <a:spcAft>
                <a:spcPts val="100"/>
              </a:spcAft>
              <a:buSzPct val="70000"/>
            </a:pPr>
            <a:r>
              <a:rPr lang="en-US" sz="2400" dirty="0" smtClean="0">
                <a:latin typeface="Arial" pitchFamily="34" charset="0"/>
                <a:cs typeface="Arial" pitchFamily="34" charset="0"/>
              </a:rPr>
              <a:t>Jan 2010: proposals accepted from six states and one metro area to recruit, train, and incorporate radiation professionals into their volunteer registries.</a:t>
            </a:r>
          </a:p>
          <a:p>
            <a:pPr>
              <a:lnSpc>
                <a:spcPct val="110000"/>
              </a:lnSpc>
              <a:spcAft>
                <a:spcPts val="100"/>
              </a:spcAft>
              <a:buSzPct val="70000"/>
            </a:pPr>
            <a:r>
              <a:rPr lang="en-US" sz="2400" dirty="0" smtClean="0">
                <a:latin typeface="Arial" pitchFamily="34" charset="0"/>
                <a:cs typeface="Arial" pitchFamily="34" charset="0"/>
              </a:rPr>
              <a:t>Feb-Mar 2011:  Final reports from sub-contracting radiation control agencies accepted and CRCPD submitted final project report to CDC.</a:t>
            </a:r>
          </a:p>
          <a:p>
            <a:pPr>
              <a:lnSpc>
                <a:spcPct val="110000"/>
              </a:lnSpc>
              <a:spcAft>
                <a:spcPts val="100"/>
              </a:spcAft>
              <a:buSzPct val="70000"/>
            </a:pPr>
            <a:r>
              <a:rPr lang="en-US" sz="2400" dirty="0" smtClean="0">
                <a:latin typeface="Arial" pitchFamily="34" charset="0"/>
                <a:cs typeface="Arial" pitchFamily="34" charset="0"/>
              </a:rPr>
              <a:t>Funds also made available for interested local non-profits (e.g., local chapters of HPS, ANS, SNM)</a:t>
            </a:r>
          </a:p>
          <a:p>
            <a:pPr>
              <a:lnSpc>
                <a:spcPct val="130000"/>
              </a:lnSpc>
              <a:buSzPct val="70000"/>
            </a:pPr>
            <a:endParaRPr lang="en-US" sz="2400" dirty="0" smtClean="0">
              <a:latin typeface="Arial" pitchFamily="34" charset="0"/>
              <a:cs typeface="Arial" pitchFamily="34" charset="0"/>
            </a:endParaRPr>
          </a:p>
        </p:txBody>
      </p:sp>
      <p:pic>
        <p:nvPicPr>
          <p:cNvPr id="39939" name="Picture 1" descr="radiation response volunteer logo "/>
          <p:cNvPicPr>
            <a:picLocks noChangeAspect="1" noChangeArrowheads="1"/>
          </p:cNvPicPr>
          <p:nvPr/>
        </p:nvPicPr>
        <p:blipFill>
          <a:blip r:embed="rId3" cstate="print"/>
          <a:srcRect/>
          <a:stretch>
            <a:fillRect/>
          </a:stretch>
        </p:blipFill>
        <p:spPr bwMode="auto">
          <a:xfrm>
            <a:off x="7696200" y="381000"/>
            <a:ext cx="1143000" cy="1066800"/>
          </a:xfrm>
          <a:prstGeom prst="rect">
            <a:avLst/>
          </a:prstGeom>
          <a:noFill/>
          <a:ln w="9525">
            <a:noFill/>
            <a:miter lim="800000"/>
            <a:headEnd/>
            <a:tailEnd/>
          </a:ln>
        </p:spPr>
      </p:pic>
      <p:sp>
        <p:nvSpPr>
          <p:cNvPr id="5" name="TextBox 4" descr="Florida&#10;Kansas&#10;Mississippi&#10;New York City&#10;North Carolina&#10;Ohio&#10;Oregon"/>
          <p:cNvSpPr txBox="1"/>
          <p:nvPr/>
        </p:nvSpPr>
        <p:spPr>
          <a:xfrm>
            <a:off x="7086600" y="1905000"/>
            <a:ext cx="2057400" cy="3323987"/>
          </a:xfrm>
          <a:prstGeom prst="rect">
            <a:avLst/>
          </a:prstGeom>
          <a:solidFill>
            <a:schemeClr val="accent2">
              <a:lumMod val="20000"/>
              <a:lumOff val="80000"/>
              <a:alpha val="62000"/>
            </a:schemeClr>
          </a:solidFill>
          <a:ln>
            <a:solidFill>
              <a:srgbClr val="00B0F0"/>
            </a:solidFill>
          </a:ln>
          <a:scene3d>
            <a:camera prst="orthographicFront"/>
            <a:lightRig rig="threePt" dir="t">
              <a:rot lat="0" lon="0" rev="0"/>
            </a:lightRig>
          </a:scene3d>
          <a:sp3d prstMaterial="matte">
            <a:bevelT w="0" h="0"/>
          </a:sp3d>
        </p:spPr>
        <p:txBody>
          <a:bodyPr>
            <a:spAutoFit/>
          </a:bodyPr>
          <a:lstStyle/>
          <a:p>
            <a:pPr algn="ctr" fontAlgn="auto">
              <a:lnSpc>
                <a:spcPct val="150000"/>
              </a:lnSpc>
              <a:spcBef>
                <a:spcPts val="0"/>
              </a:spcBef>
              <a:spcAft>
                <a:spcPts val="0"/>
              </a:spcAft>
              <a:defRPr/>
            </a:pPr>
            <a:r>
              <a:rPr lang="en-US" sz="2000" dirty="0">
                <a:latin typeface="+mn-lt"/>
              </a:rPr>
              <a:t>Florida</a:t>
            </a:r>
          </a:p>
          <a:p>
            <a:pPr algn="ctr" fontAlgn="auto">
              <a:lnSpc>
                <a:spcPct val="150000"/>
              </a:lnSpc>
              <a:spcBef>
                <a:spcPts val="0"/>
              </a:spcBef>
              <a:spcAft>
                <a:spcPts val="0"/>
              </a:spcAft>
              <a:defRPr/>
            </a:pPr>
            <a:r>
              <a:rPr lang="en-US" sz="2000" dirty="0">
                <a:latin typeface="+mn-lt"/>
              </a:rPr>
              <a:t>Kansas</a:t>
            </a:r>
          </a:p>
          <a:p>
            <a:pPr algn="ctr" fontAlgn="auto">
              <a:lnSpc>
                <a:spcPct val="150000"/>
              </a:lnSpc>
              <a:spcBef>
                <a:spcPts val="0"/>
              </a:spcBef>
              <a:spcAft>
                <a:spcPts val="0"/>
              </a:spcAft>
              <a:defRPr/>
            </a:pPr>
            <a:r>
              <a:rPr lang="en-US" sz="2000" dirty="0">
                <a:latin typeface="+mn-lt"/>
              </a:rPr>
              <a:t>Mississippi</a:t>
            </a:r>
          </a:p>
          <a:p>
            <a:pPr algn="ctr" fontAlgn="auto">
              <a:lnSpc>
                <a:spcPct val="150000"/>
              </a:lnSpc>
              <a:spcBef>
                <a:spcPts val="0"/>
              </a:spcBef>
              <a:spcAft>
                <a:spcPts val="0"/>
              </a:spcAft>
              <a:defRPr/>
            </a:pPr>
            <a:r>
              <a:rPr lang="en-US" sz="2000" dirty="0">
                <a:latin typeface="+mn-lt"/>
              </a:rPr>
              <a:t>New York City</a:t>
            </a:r>
          </a:p>
          <a:p>
            <a:pPr algn="ctr" fontAlgn="auto">
              <a:lnSpc>
                <a:spcPct val="150000"/>
              </a:lnSpc>
              <a:spcBef>
                <a:spcPts val="0"/>
              </a:spcBef>
              <a:spcAft>
                <a:spcPts val="0"/>
              </a:spcAft>
              <a:defRPr/>
            </a:pPr>
            <a:r>
              <a:rPr lang="en-US" sz="2000" dirty="0">
                <a:latin typeface="+mn-lt"/>
              </a:rPr>
              <a:t>North Carolina</a:t>
            </a:r>
          </a:p>
          <a:p>
            <a:pPr algn="ctr" fontAlgn="auto">
              <a:lnSpc>
                <a:spcPct val="150000"/>
              </a:lnSpc>
              <a:spcBef>
                <a:spcPts val="0"/>
              </a:spcBef>
              <a:spcAft>
                <a:spcPts val="0"/>
              </a:spcAft>
              <a:defRPr/>
            </a:pPr>
            <a:r>
              <a:rPr lang="en-US" sz="2000" dirty="0">
                <a:latin typeface="+mn-lt"/>
              </a:rPr>
              <a:t>Ohio</a:t>
            </a:r>
          </a:p>
          <a:p>
            <a:pPr algn="ctr" fontAlgn="auto">
              <a:lnSpc>
                <a:spcPct val="150000"/>
              </a:lnSpc>
              <a:spcBef>
                <a:spcPts val="0"/>
              </a:spcBef>
              <a:spcAft>
                <a:spcPts val="0"/>
              </a:spcAft>
              <a:defRPr/>
            </a:pPr>
            <a:r>
              <a:rPr lang="en-US" sz="2000" dirty="0">
                <a:latin typeface="+mn-lt"/>
              </a:rPr>
              <a:t>Oregon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609600"/>
            <a:ext cx="9144000" cy="1143000"/>
          </a:xfrm>
        </p:spPr>
        <p:txBody>
          <a:bodyPr/>
          <a:lstStyle/>
          <a:p>
            <a:pPr eaLnBrk="1" hangingPunct="1">
              <a:defRPr/>
            </a:pPr>
            <a:r>
              <a:rPr lang="en-US" dirty="0" smtClean="0"/>
              <a:t>What did the state/local agencies  do?</a:t>
            </a:r>
          </a:p>
        </p:txBody>
      </p:sp>
      <p:sp>
        <p:nvSpPr>
          <p:cNvPr id="23555" name="Rectangle 3"/>
          <p:cNvSpPr>
            <a:spLocks noGrp="1" noChangeArrowheads="1"/>
          </p:cNvSpPr>
          <p:nvPr>
            <p:ph type="body" idx="1"/>
          </p:nvPr>
        </p:nvSpPr>
        <p:spPr>
          <a:xfrm>
            <a:off x="533400" y="1676400"/>
            <a:ext cx="8153400" cy="5181600"/>
          </a:xfrm>
        </p:spPr>
        <p:txBody>
          <a:bodyPr/>
          <a:lstStyle/>
          <a:p>
            <a:pPr eaLnBrk="1" hangingPunct="1"/>
            <a:r>
              <a:rPr lang="en-US" sz="2200" dirty="0" smtClean="0">
                <a:latin typeface="Arial" pitchFamily="34" charset="0"/>
                <a:cs typeface="Arial" pitchFamily="34" charset="0"/>
              </a:rPr>
              <a:t>Incorporated radiation professionals into existing volunteer registries and/or programs</a:t>
            </a:r>
          </a:p>
          <a:p>
            <a:pPr eaLnBrk="1" hangingPunct="1"/>
            <a:r>
              <a:rPr lang="en-US" sz="2200" dirty="0" smtClean="0">
                <a:latin typeface="Arial" pitchFamily="34" charset="0"/>
                <a:cs typeface="Arial" pitchFamily="34" charset="0"/>
              </a:rPr>
              <a:t>Oriented volunteer radiation professionals to the emergency response activities and requirements within existing volunteer response organizations</a:t>
            </a:r>
          </a:p>
          <a:p>
            <a:pPr eaLnBrk="1" hangingPunct="1"/>
            <a:r>
              <a:rPr lang="en-US" sz="2200" dirty="0" smtClean="0">
                <a:latin typeface="Arial" pitchFamily="34" charset="0"/>
                <a:cs typeface="Arial" pitchFamily="34" charset="0"/>
              </a:rPr>
              <a:t>Promoted a volunteer registry of radiation professionals within existing registries and/or programs, such as:</a:t>
            </a:r>
          </a:p>
          <a:p>
            <a:pPr lvl="1" eaLnBrk="1" hangingPunct="1"/>
            <a:r>
              <a:rPr lang="en-US" sz="2200" dirty="0" smtClean="0">
                <a:latin typeface="Arial" pitchFamily="34" charset="0"/>
                <a:cs typeface="Arial" pitchFamily="34" charset="0"/>
              </a:rPr>
              <a:t>regional/state/local HPS chapters; AAPM, SNM, ASTRO, NRRTP, ANS, CRCPD, etc.</a:t>
            </a:r>
          </a:p>
          <a:p>
            <a:pPr eaLnBrk="1" hangingPunct="1"/>
            <a:r>
              <a:rPr lang="en-US" sz="2200" dirty="0" smtClean="0">
                <a:latin typeface="Arial" pitchFamily="34" charset="0"/>
                <a:cs typeface="Arial" pitchFamily="34" charset="0"/>
              </a:rPr>
              <a:t>Provided outreach to other radiation protection professionals in their state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defRPr/>
            </a:pPr>
            <a:r>
              <a:rPr lang="en-US" sz="4000" dirty="0" smtClean="0">
                <a:cs typeface="Arial" pitchFamily="34" charset="0"/>
              </a:rPr>
              <a:t>Specialized Training through Workshops and Web Resources</a:t>
            </a:r>
          </a:p>
        </p:txBody>
      </p:sp>
      <p:sp>
        <p:nvSpPr>
          <p:cNvPr id="11267" name="Rectangle 3"/>
          <p:cNvSpPr>
            <a:spLocks noGrp="1" noChangeArrowheads="1"/>
          </p:cNvSpPr>
          <p:nvPr>
            <p:ph type="body" idx="1"/>
          </p:nvPr>
        </p:nvSpPr>
        <p:spPr>
          <a:xfrm>
            <a:off x="457200" y="1752600"/>
            <a:ext cx="8229600" cy="4038600"/>
          </a:xfrm>
        </p:spPr>
        <p:txBody>
          <a:bodyPr/>
          <a:lstStyle/>
          <a:p>
            <a:pPr eaLnBrk="1" hangingPunct="1">
              <a:defRPr/>
            </a:pPr>
            <a:r>
              <a:rPr lang="en-US" dirty="0" smtClean="0"/>
              <a:t>National Response Framework, Nuclear/Radiological Incident Annex</a:t>
            </a:r>
          </a:p>
          <a:p>
            <a:pPr eaLnBrk="1" hangingPunct="1">
              <a:defRPr/>
            </a:pPr>
            <a:r>
              <a:rPr lang="en-US" dirty="0" smtClean="0"/>
              <a:t>Population monitoring of large groups of people</a:t>
            </a:r>
          </a:p>
          <a:p>
            <a:pPr lvl="1" eaLnBrk="1" hangingPunct="1">
              <a:defRPr/>
            </a:pPr>
            <a:r>
              <a:rPr lang="en-US" dirty="0" smtClean="0"/>
              <a:t>Walk-through monitors</a:t>
            </a:r>
          </a:p>
          <a:p>
            <a:pPr lvl="1" eaLnBrk="1" hangingPunct="1">
              <a:defRPr/>
            </a:pPr>
            <a:r>
              <a:rPr lang="en-US" dirty="0" smtClean="0"/>
              <a:t>Hot-line techniques</a:t>
            </a:r>
          </a:p>
          <a:p>
            <a:pPr eaLnBrk="1" hangingPunct="1">
              <a:defRPr/>
            </a:pPr>
            <a:r>
              <a:rPr lang="en-US" dirty="0" smtClean="0"/>
              <a:t>Effective communication to the public on monitoring results and remedial actions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Accomplishments</a:t>
            </a:r>
            <a:endParaRPr lang="en-US" dirty="0"/>
          </a:p>
        </p:txBody>
      </p:sp>
      <p:sp>
        <p:nvSpPr>
          <p:cNvPr id="3" name="Content Placeholder 2"/>
          <p:cNvSpPr>
            <a:spLocks noGrp="1"/>
          </p:cNvSpPr>
          <p:nvPr>
            <p:ph idx="1"/>
          </p:nvPr>
        </p:nvSpPr>
        <p:spPr>
          <a:xfrm>
            <a:off x="457200" y="1600200"/>
            <a:ext cx="8229600" cy="4267200"/>
          </a:xfrm>
        </p:spPr>
        <p:txBody>
          <a:bodyPr/>
          <a:lstStyle/>
          <a:p>
            <a:r>
              <a:rPr lang="en-US" dirty="0" smtClean="0"/>
              <a:t>Awareness of need to develop a system for population monitoring</a:t>
            </a:r>
          </a:p>
          <a:p>
            <a:r>
              <a:rPr lang="en-US" dirty="0" smtClean="0"/>
              <a:t> Identified professionals and individuals with the existing skills to provide such services</a:t>
            </a:r>
          </a:p>
          <a:p>
            <a:r>
              <a:rPr lang="en-US" dirty="0" smtClean="0"/>
              <a:t>Identified various methodologies for mobilization of volunteers </a:t>
            </a:r>
          </a:p>
          <a:p>
            <a:r>
              <a:rPr lang="en-US" dirty="0" smtClean="0"/>
              <a:t>Conducted training of volunteers for to assist with population monitoring and shelter needs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Accomplishments </a:t>
            </a:r>
            <a:endParaRPr lang="en-US" dirty="0"/>
          </a:p>
        </p:txBody>
      </p:sp>
      <p:sp>
        <p:nvSpPr>
          <p:cNvPr id="3" name="Content Placeholder 2"/>
          <p:cNvSpPr>
            <a:spLocks noGrp="1"/>
          </p:cNvSpPr>
          <p:nvPr>
            <p:ph idx="1"/>
          </p:nvPr>
        </p:nvSpPr>
        <p:spPr/>
        <p:txBody>
          <a:bodyPr/>
          <a:lstStyle/>
          <a:p>
            <a:r>
              <a:rPr lang="en-US" dirty="0" smtClean="0"/>
              <a:t>Established a collection of training material and programs </a:t>
            </a:r>
          </a:p>
          <a:p>
            <a:r>
              <a:rPr lang="en-US" dirty="0" smtClean="0"/>
              <a:t>Initiated a process to register trained volunteers who could be called upon to respond in a national radiological emergency</a:t>
            </a:r>
          </a:p>
          <a:p>
            <a:r>
              <a:rPr lang="en-US" dirty="0" smtClean="0"/>
              <a:t>Performed outreach to radiation professional societies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4000" b="1" dirty="0" smtClean="0"/>
              <a:t>       Radioactive Sources</a:t>
            </a:r>
          </a:p>
        </p:txBody>
      </p:sp>
      <p:sp>
        <p:nvSpPr>
          <p:cNvPr id="3075" name="Rectangle 3"/>
          <p:cNvSpPr>
            <a:spLocks noGrp="1" noChangeArrowheads="1"/>
          </p:cNvSpPr>
          <p:nvPr>
            <p:ph type="body" sz="half" idx="1"/>
          </p:nvPr>
        </p:nvSpPr>
        <p:spPr>
          <a:xfrm>
            <a:off x="1322388" y="1524000"/>
            <a:ext cx="5918200" cy="4337050"/>
          </a:xfrm>
        </p:spPr>
        <p:txBody>
          <a:bodyPr/>
          <a:lstStyle/>
          <a:p>
            <a:pPr eaLnBrk="1" hangingPunct="1"/>
            <a:r>
              <a:rPr lang="en-US" dirty="0" smtClean="0"/>
              <a:t>157,000 licensed users in U.S.</a:t>
            </a:r>
          </a:p>
          <a:p>
            <a:pPr eaLnBrk="1" hangingPunct="1">
              <a:buFontTx/>
              <a:buNone/>
            </a:pPr>
            <a:endParaRPr lang="en-US" sz="1800" dirty="0" smtClean="0"/>
          </a:p>
          <a:p>
            <a:pPr eaLnBrk="1" hangingPunct="1"/>
            <a:r>
              <a:rPr lang="en-US" dirty="0" smtClean="0"/>
              <a:t>2,000,000 devices containing  </a:t>
            </a:r>
          </a:p>
          <a:p>
            <a:pPr eaLnBrk="1" hangingPunct="1">
              <a:buFontTx/>
              <a:buNone/>
            </a:pPr>
            <a:r>
              <a:rPr lang="en-US" dirty="0" smtClean="0"/>
              <a:t>   radioactive sources</a:t>
            </a:r>
          </a:p>
          <a:p>
            <a:pPr eaLnBrk="1" hangingPunct="1">
              <a:buFontTx/>
              <a:buNone/>
            </a:pPr>
            <a:endParaRPr lang="en-US" sz="1800" dirty="0" smtClean="0"/>
          </a:p>
          <a:p>
            <a:pPr eaLnBrk="1" hangingPunct="1"/>
            <a:r>
              <a:rPr lang="en-US" dirty="0" smtClean="0"/>
              <a:t>Approximately 400 sources </a:t>
            </a:r>
          </a:p>
          <a:p>
            <a:pPr eaLnBrk="1" hangingPunct="1">
              <a:buFontTx/>
              <a:buNone/>
            </a:pPr>
            <a:r>
              <a:rPr lang="en-US" dirty="0" smtClean="0"/>
              <a:t>   lost or stolen in U.S. every  </a:t>
            </a:r>
          </a:p>
          <a:p>
            <a:pPr eaLnBrk="1" hangingPunct="1">
              <a:buFontTx/>
              <a:buNone/>
            </a:pPr>
            <a:r>
              <a:rPr lang="en-US" dirty="0" smtClean="0"/>
              <a:t>   year</a:t>
            </a:r>
          </a:p>
        </p:txBody>
      </p:sp>
      <p:grpSp>
        <p:nvGrpSpPr>
          <p:cNvPr id="13" name="Group 12" descr="radioactive sources examples"/>
          <p:cNvGrpSpPr/>
          <p:nvPr/>
        </p:nvGrpSpPr>
        <p:grpSpPr>
          <a:xfrm>
            <a:off x="152400" y="533400"/>
            <a:ext cx="8772525" cy="6324600"/>
            <a:chOff x="152400" y="533400"/>
            <a:chExt cx="8772525" cy="6324600"/>
          </a:xfrm>
        </p:grpSpPr>
        <p:pic>
          <p:nvPicPr>
            <p:cNvPr id="3076" name="Picture 4" descr="atomic-energy-lab-01">
              <a:hlinkClick r:id="rId3"/>
            </p:cNvPr>
            <p:cNvPicPr>
              <a:picLocks noChangeAspect="1" noChangeArrowheads="1"/>
            </p:cNvPicPr>
            <p:nvPr/>
          </p:nvPicPr>
          <p:blipFill>
            <a:blip r:embed="rId4" cstate="print"/>
            <a:srcRect/>
            <a:stretch>
              <a:fillRect/>
            </a:stretch>
          </p:blipFill>
          <p:spPr bwMode="auto">
            <a:xfrm>
              <a:off x="304800" y="2895600"/>
              <a:ext cx="1238250" cy="990600"/>
            </a:xfrm>
            <a:prstGeom prst="rect">
              <a:avLst/>
            </a:prstGeom>
            <a:noFill/>
            <a:ln w="9525">
              <a:noFill/>
              <a:miter lim="800000"/>
              <a:headEnd/>
              <a:tailEnd/>
            </a:ln>
          </p:spPr>
        </p:pic>
        <p:pic>
          <p:nvPicPr>
            <p:cNvPr id="3077" name="Picture 5" descr="radioactive_warning_sign">
              <a:hlinkClick r:id="rId5"/>
            </p:cNvPr>
            <p:cNvPicPr>
              <a:picLocks noChangeAspect="1" noChangeArrowheads="1"/>
            </p:cNvPicPr>
            <p:nvPr/>
          </p:nvPicPr>
          <p:blipFill>
            <a:blip r:embed="rId6" cstate="print"/>
            <a:srcRect/>
            <a:stretch>
              <a:fillRect/>
            </a:stretch>
          </p:blipFill>
          <p:spPr bwMode="auto">
            <a:xfrm>
              <a:off x="152400" y="4724400"/>
              <a:ext cx="1047750" cy="857250"/>
            </a:xfrm>
            <a:prstGeom prst="rect">
              <a:avLst/>
            </a:prstGeom>
            <a:noFill/>
            <a:ln w="9525">
              <a:noFill/>
              <a:miter lim="800000"/>
              <a:headEnd/>
              <a:tailEnd/>
            </a:ln>
          </p:spPr>
        </p:pic>
        <p:pic>
          <p:nvPicPr>
            <p:cNvPr id="3078" name="Picture 6" descr="6_mif_brandmelder">
              <a:hlinkClick r:id="rId7"/>
            </p:cNvPr>
            <p:cNvPicPr>
              <a:picLocks noChangeAspect="1" noChangeArrowheads="1"/>
            </p:cNvPicPr>
            <p:nvPr/>
          </p:nvPicPr>
          <p:blipFill>
            <a:blip r:embed="rId8" cstate="print"/>
            <a:srcRect/>
            <a:stretch>
              <a:fillRect/>
            </a:stretch>
          </p:blipFill>
          <p:spPr bwMode="auto">
            <a:xfrm>
              <a:off x="7924800" y="1219200"/>
              <a:ext cx="952500" cy="1428750"/>
            </a:xfrm>
            <a:prstGeom prst="rect">
              <a:avLst/>
            </a:prstGeom>
            <a:noFill/>
            <a:ln w="9525">
              <a:noFill/>
              <a:miter lim="800000"/>
              <a:headEnd/>
              <a:tailEnd/>
            </a:ln>
          </p:spPr>
        </p:pic>
        <p:pic>
          <p:nvPicPr>
            <p:cNvPr id="3079" name="Picture 7" descr="mannen">
              <a:hlinkClick r:id="rId9"/>
            </p:cNvPr>
            <p:cNvPicPr>
              <a:picLocks noChangeAspect="1" noChangeArrowheads="1"/>
            </p:cNvPicPr>
            <p:nvPr/>
          </p:nvPicPr>
          <p:blipFill>
            <a:blip r:embed="rId10" cstate="print"/>
            <a:srcRect/>
            <a:stretch>
              <a:fillRect/>
            </a:stretch>
          </p:blipFill>
          <p:spPr bwMode="auto">
            <a:xfrm>
              <a:off x="6553200" y="533400"/>
              <a:ext cx="1162050" cy="942975"/>
            </a:xfrm>
            <a:prstGeom prst="rect">
              <a:avLst/>
            </a:prstGeom>
            <a:noFill/>
            <a:ln w="9525">
              <a:noFill/>
              <a:miter lim="800000"/>
              <a:headEnd/>
              <a:tailEnd/>
            </a:ln>
          </p:spPr>
        </p:pic>
        <p:pic>
          <p:nvPicPr>
            <p:cNvPr id="3082" name="Picture 10" descr="s9s">
              <a:hlinkClick r:id="rId11"/>
            </p:cNvPr>
            <p:cNvPicPr>
              <a:picLocks noChangeAspect="1" noChangeArrowheads="1"/>
            </p:cNvPicPr>
            <p:nvPr/>
          </p:nvPicPr>
          <p:blipFill>
            <a:blip r:embed="rId12" cstate="print"/>
            <a:srcRect/>
            <a:stretch>
              <a:fillRect/>
            </a:stretch>
          </p:blipFill>
          <p:spPr bwMode="auto">
            <a:xfrm>
              <a:off x="7772400" y="4572000"/>
              <a:ext cx="1152525" cy="1152525"/>
            </a:xfrm>
            <a:prstGeom prst="rect">
              <a:avLst/>
            </a:prstGeom>
            <a:noFill/>
            <a:ln w="9525">
              <a:noFill/>
              <a:miter lim="800000"/>
              <a:headEnd/>
              <a:tailEnd/>
            </a:ln>
          </p:spPr>
        </p:pic>
        <p:pic>
          <p:nvPicPr>
            <p:cNvPr id="11" name="Picture 10" descr="equipment"/>
            <p:cNvPicPr>
              <a:picLocks noChangeAspect="1"/>
            </p:cNvPicPr>
            <p:nvPr/>
          </p:nvPicPr>
          <p:blipFill>
            <a:blip r:embed="rId13" cstate="print"/>
            <a:stretch>
              <a:fillRect/>
            </a:stretch>
          </p:blipFill>
          <p:spPr>
            <a:xfrm>
              <a:off x="5943600" y="5105400"/>
              <a:ext cx="1838283" cy="1752600"/>
            </a:xfrm>
            <a:prstGeom prst="rect">
              <a:avLst/>
            </a:prstGeom>
          </p:spPr>
        </p:pic>
        <p:pic>
          <p:nvPicPr>
            <p:cNvPr id="12" name="Picture 11" descr="radiumbox"/>
            <p:cNvPicPr>
              <a:picLocks noChangeAspect="1"/>
            </p:cNvPicPr>
            <p:nvPr/>
          </p:nvPicPr>
          <p:blipFill>
            <a:blip r:embed="rId14" cstate="print"/>
            <a:stretch>
              <a:fillRect/>
            </a:stretch>
          </p:blipFill>
          <p:spPr>
            <a:xfrm>
              <a:off x="6606259" y="2743199"/>
              <a:ext cx="2080541" cy="1781823"/>
            </a:xfrm>
            <a:prstGeom prst="rect">
              <a:avLst/>
            </a:prstGeom>
          </p:spPr>
        </p:pic>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training sessions"/>
          <p:cNvGrpSpPr/>
          <p:nvPr/>
        </p:nvGrpSpPr>
        <p:grpSpPr>
          <a:xfrm>
            <a:off x="914400" y="457200"/>
            <a:ext cx="7565628" cy="6172200"/>
            <a:chOff x="914400" y="457200"/>
            <a:chExt cx="7565628" cy="6172200"/>
          </a:xfrm>
        </p:grpSpPr>
        <p:pic>
          <p:nvPicPr>
            <p:cNvPr id="12290" name="Picture 2" descr="IMG_1434"/>
            <p:cNvPicPr>
              <a:picLocks noChangeAspect="1" noChangeArrowheads="1"/>
            </p:cNvPicPr>
            <p:nvPr/>
          </p:nvPicPr>
          <p:blipFill>
            <a:blip r:embed="rId2" cstate="print"/>
            <a:srcRect/>
            <a:stretch>
              <a:fillRect/>
            </a:stretch>
          </p:blipFill>
          <p:spPr bwMode="auto">
            <a:xfrm>
              <a:off x="4953000" y="990600"/>
              <a:ext cx="3527028" cy="4067175"/>
            </a:xfrm>
            <a:prstGeom prst="rect">
              <a:avLst/>
            </a:prstGeom>
            <a:noFill/>
            <a:ln w="38100">
              <a:solidFill>
                <a:srgbClr val="000000"/>
              </a:solidFill>
              <a:miter lim="800000"/>
              <a:headEnd/>
              <a:tailEnd/>
            </a:ln>
          </p:spPr>
        </p:pic>
        <p:pic>
          <p:nvPicPr>
            <p:cNvPr id="12291" name="Picture 3" descr="IMG_1430"/>
            <p:cNvPicPr>
              <a:picLocks noChangeAspect="1" noChangeArrowheads="1"/>
            </p:cNvPicPr>
            <p:nvPr/>
          </p:nvPicPr>
          <p:blipFill>
            <a:blip r:embed="rId3" cstate="print"/>
            <a:srcRect/>
            <a:stretch>
              <a:fillRect/>
            </a:stretch>
          </p:blipFill>
          <p:spPr bwMode="auto">
            <a:xfrm>
              <a:off x="6477000" y="4191000"/>
              <a:ext cx="1828800" cy="2438400"/>
            </a:xfrm>
            <a:prstGeom prst="rect">
              <a:avLst/>
            </a:prstGeom>
            <a:noFill/>
            <a:ln w="38100">
              <a:solidFill>
                <a:srgbClr val="000000"/>
              </a:solidFill>
              <a:miter lim="800000"/>
              <a:headEnd/>
              <a:tailEnd/>
            </a:ln>
          </p:spPr>
        </p:pic>
        <p:pic>
          <p:nvPicPr>
            <p:cNvPr id="12292" name="Picture 4" descr="IMG_1408"/>
            <p:cNvPicPr>
              <a:picLocks noChangeAspect="1" noChangeArrowheads="1"/>
            </p:cNvPicPr>
            <p:nvPr/>
          </p:nvPicPr>
          <p:blipFill>
            <a:blip r:embed="rId4" cstate="print">
              <a:lum bright="6000"/>
            </a:blip>
            <a:srcRect/>
            <a:stretch>
              <a:fillRect/>
            </a:stretch>
          </p:blipFill>
          <p:spPr bwMode="auto">
            <a:xfrm>
              <a:off x="914400" y="457200"/>
              <a:ext cx="4114800" cy="3086100"/>
            </a:xfrm>
            <a:prstGeom prst="rect">
              <a:avLst/>
            </a:prstGeom>
            <a:noFill/>
            <a:ln w="28575">
              <a:solidFill>
                <a:srgbClr val="000000"/>
              </a:solidFill>
              <a:miter lim="800000"/>
              <a:headEnd/>
              <a:tailEnd/>
            </a:ln>
          </p:spPr>
        </p:pic>
        <p:pic>
          <p:nvPicPr>
            <p:cNvPr id="12293" name="Picture 5" descr="IMG_1409"/>
            <p:cNvPicPr>
              <a:picLocks noChangeAspect="1" noChangeArrowheads="1"/>
            </p:cNvPicPr>
            <p:nvPr/>
          </p:nvPicPr>
          <p:blipFill>
            <a:blip r:embed="rId5" cstate="print"/>
            <a:srcRect/>
            <a:stretch>
              <a:fillRect/>
            </a:stretch>
          </p:blipFill>
          <p:spPr bwMode="auto">
            <a:xfrm>
              <a:off x="1524000" y="3429000"/>
              <a:ext cx="3332163" cy="2498725"/>
            </a:xfrm>
            <a:prstGeom prst="rect">
              <a:avLst/>
            </a:prstGeom>
            <a:noFill/>
            <a:ln w="38100">
              <a:solidFill>
                <a:srgbClr val="000000"/>
              </a:solidFill>
              <a:miter lim="800000"/>
              <a:headEnd/>
              <a:tailEnd/>
            </a:ln>
          </p:spPr>
        </p:pic>
      </p:grpSp>
      <p:sp>
        <p:nvSpPr>
          <p:cNvPr id="9" name="Title 8"/>
          <p:cNvSpPr>
            <a:spLocks noGrp="1"/>
          </p:cNvSpPr>
          <p:nvPr>
            <p:ph type="title"/>
          </p:nvPr>
        </p:nvSpPr>
        <p:spPr>
          <a:xfrm>
            <a:off x="5791200" y="152400"/>
            <a:ext cx="2057400" cy="762000"/>
          </a:xfrm>
        </p:spPr>
        <p:txBody>
          <a:bodyPr/>
          <a:lstStyle/>
          <a:p>
            <a:r>
              <a:rPr lang="en-US" sz="1200" dirty="0" smtClean="0"/>
              <a:t>Training Session</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152400" y="0"/>
            <a:ext cx="8686800" cy="1143000"/>
          </a:xfrm>
        </p:spPr>
        <p:txBody>
          <a:bodyPr/>
          <a:lstStyle/>
          <a:p>
            <a:pPr eaLnBrk="1" hangingPunct="1"/>
            <a:r>
              <a:rPr lang="en-US" sz="3200" dirty="0" smtClean="0">
                <a:cs typeface="Arial" pitchFamily="34" charset="0"/>
              </a:rPr>
              <a:t>Exercising “Population Monitoring” at Community Reception Center</a:t>
            </a:r>
          </a:p>
        </p:txBody>
      </p:sp>
      <p:pic>
        <p:nvPicPr>
          <p:cNvPr id="6148" name="Picture 4" descr="population monitoring"/>
          <p:cNvPicPr>
            <a:picLocks noGrp="1" noChangeAspect="1" noChangeArrowheads="1"/>
          </p:cNvPicPr>
          <p:nvPr>
            <p:ph sz="half" idx="1"/>
          </p:nvPr>
        </p:nvPicPr>
        <p:blipFill>
          <a:blip r:embed="rId2" cstate="print"/>
          <a:stretch>
            <a:fillRect/>
          </a:stretch>
        </p:blipFill>
        <p:spPr>
          <a:xfrm>
            <a:off x="609600" y="3505200"/>
            <a:ext cx="4038600" cy="2379769"/>
          </a:xfrm>
          <a:noFill/>
          <a:ln w="38100">
            <a:solidFill>
              <a:schemeClr val="tx2"/>
            </a:solidFill>
          </a:ln>
        </p:spPr>
      </p:pic>
      <p:sp>
        <p:nvSpPr>
          <p:cNvPr id="8" name="Content Placeholder 7"/>
          <p:cNvSpPr>
            <a:spLocks noGrp="1"/>
          </p:cNvSpPr>
          <p:nvPr>
            <p:ph sz="half" idx="2"/>
          </p:nvPr>
        </p:nvSpPr>
        <p:spPr>
          <a:xfrm>
            <a:off x="5181600" y="5029200"/>
            <a:ext cx="3810000" cy="914400"/>
          </a:xfrm>
        </p:spPr>
        <p:txBody>
          <a:bodyPr/>
          <a:lstStyle/>
          <a:p>
            <a:pPr>
              <a:buNone/>
            </a:pPr>
            <a:r>
              <a:rPr lang="en-US" sz="1800" dirty="0" smtClean="0"/>
              <a:t>Population monitoring during a radiological exercise</a:t>
            </a:r>
          </a:p>
          <a:p>
            <a:endParaRPr lang="en-US" sz="2000" dirty="0"/>
          </a:p>
        </p:txBody>
      </p:sp>
      <p:pic>
        <p:nvPicPr>
          <p:cNvPr id="6150" name="Picture 6" descr="population monitoring"/>
          <p:cNvPicPr>
            <a:picLocks noChangeAspect="1" noChangeArrowheads="1"/>
          </p:cNvPicPr>
          <p:nvPr/>
        </p:nvPicPr>
        <p:blipFill>
          <a:blip r:embed="rId3" cstate="print"/>
          <a:srcRect/>
          <a:stretch>
            <a:fillRect/>
          </a:stretch>
        </p:blipFill>
        <p:spPr bwMode="auto">
          <a:xfrm>
            <a:off x="1066800" y="1143000"/>
            <a:ext cx="3006111" cy="2155825"/>
          </a:xfrm>
          <a:prstGeom prst="rect">
            <a:avLst/>
          </a:prstGeom>
          <a:noFill/>
          <a:ln w="38100">
            <a:solidFill>
              <a:schemeClr val="tx2"/>
            </a:solidFill>
            <a:miter lim="800000"/>
            <a:headEnd/>
            <a:tailEnd/>
          </a:ln>
        </p:spPr>
      </p:pic>
      <p:pic>
        <p:nvPicPr>
          <p:cNvPr id="9" name="Picture 5" descr="population monitoring"/>
          <p:cNvPicPr>
            <a:picLocks noChangeAspect="1" noChangeArrowheads="1"/>
          </p:cNvPicPr>
          <p:nvPr/>
        </p:nvPicPr>
        <p:blipFill>
          <a:blip r:embed="rId4" cstate="print"/>
          <a:srcRect/>
          <a:stretch>
            <a:fillRect/>
          </a:stretch>
        </p:blipFill>
        <p:spPr bwMode="auto">
          <a:xfrm>
            <a:off x="4876800" y="990600"/>
            <a:ext cx="3886200" cy="2914650"/>
          </a:xfrm>
          <a:prstGeom prst="rect">
            <a:avLst/>
          </a:prstGeom>
          <a:noFill/>
          <a:ln w="38100">
            <a:solidFill>
              <a:schemeClr val="tx2"/>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pitchFamily="34" charset="0"/>
              </a:rPr>
              <a:t>Future Activities</a:t>
            </a:r>
            <a:endParaRPr lang="en-US" dirty="0">
              <a:cs typeface="Arial" pitchFamily="34" charset="0"/>
            </a:endParaRPr>
          </a:p>
        </p:txBody>
      </p:sp>
      <p:sp>
        <p:nvSpPr>
          <p:cNvPr id="3" name="Content Placeholder 2"/>
          <p:cNvSpPr>
            <a:spLocks noGrp="1"/>
          </p:cNvSpPr>
          <p:nvPr>
            <p:ph idx="1"/>
          </p:nvPr>
        </p:nvSpPr>
        <p:spPr>
          <a:xfrm>
            <a:off x="457200" y="1676400"/>
            <a:ext cx="8686800" cy="4038600"/>
          </a:xfrm>
        </p:spPr>
        <p:txBody>
          <a:bodyPr/>
          <a:lstStyle/>
          <a:p>
            <a:r>
              <a:rPr lang="en-US" dirty="0" smtClean="0">
                <a:cs typeface="Arial" pitchFamily="34" charset="0"/>
              </a:rPr>
              <a:t>Outreach and training to national organizations and their committees on preparedness and response</a:t>
            </a:r>
          </a:p>
          <a:p>
            <a:r>
              <a:rPr lang="en-US" dirty="0" smtClean="0">
                <a:cs typeface="Arial" pitchFamily="34" charset="0"/>
              </a:rPr>
              <a:t>Outreach on the capabilities of radiation volunteers to emergency response organizations</a:t>
            </a:r>
          </a:p>
          <a:p>
            <a:r>
              <a:rPr lang="en-US" dirty="0" smtClean="0">
                <a:cs typeface="Arial" pitchFamily="34" charset="0"/>
              </a:rPr>
              <a:t>Visibility of the need for mobilization of radiation professionals </a:t>
            </a:r>
            <a:endParaRPr lang="en-US" dirty="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lstStyle/>
          <a:p>
            <a:r>
              <a:rPr lang="en-US" dirty="0" smtClean="0">
                <a:cs typeface="Arial" pitchFamily="34" charset="0"/>
              </a:rPr>
              <a:t>Conclusion</a:t>
            </a:r>
            <a:endParaRPr lang="en-US" dirty="0">
              <a:cs typeface="Arial" pitchFamily="34" charset="0"/>
            </a:endParaRPr>
          </a:p>
        </p:txBody>
      </p:sp>
      <p:sp>
        <p:nvSpPr>
          <p:cNvPr id="3" name="Content Placeholder 2"/>
          <p:cNvSpPr>
            <a:spLocks noGrp="1"/>
          </p:cNvSpPr>
          <p:nvPr>
            <p:ph idx="1"/>
          </p:nvPr>
        </p:nvSpPr>
        <p:spPr>
          <a:xfrm>
            <a:off x="685800" y="1371600"/>
            <a:ext cx="7620000" cy="4343400"/>
          </a:xfrm>
        </p:spPr>
        <p:txBody>
          <a:bodyPr/>
          <a:lstStyle/>
          <a:p>
            <a:r>
              <a:rPr lang="en-US" sz="2800" dirty="0" smtClean="0">
                <a:cs typeface="Arial" pitchFamily="34" charset="0"/>
              </a:rPr>
              <a:t>CRCPD, in coordination with CDC and individual radiation control programs, has initiated a state and local partnership to incorporate the use of radiation volunteers.</a:t>
            </a:r>
          </a:p>
          <a:p>
            <a:r>
              <a:rPr lang="en-US" sz="2800" dirty="0" smtClean="0">
                <a:cs typeface="Arial" pitchFamily="34" charset="0"/>
              </a:rPr>
              <a:t>Through the pilot project in several states, accomplishments and shared ideas have made the program expandable nationally.</a:t>
            </a:r>
          </a:p>
          <a:p>
            <a:r>
              <a:rPr lang="en-US" sz="2800" dirty="0" smtClean="0">
                <a:cs typeface="Arial" pitchFamily="34" charset="0"/>
              </a:rPr>
              <a:t>Trained radiation volunteers can be used to supplement state and local resources in a major radiological emergency.</a:t>
            </a:r>
            <a:endParaRPr lang="en-US" sz="2800" dirty="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2400" b="1" dirty="0" smtClean="0"/>
              <a:t>National Planning Scenario 11:</a:t>
            </a:r>
            <a:br>
              <a:rPr lang="en-US" sz="2400" b="1" dirty="0" smtClean="0"/>
            </a:br>
            <a:r>
              <a:rPr lang="en-US" sz="2400" b="1" u="sng" dirty="0" smtClean="0"/>
              <a:t>Radiological Attack – Radiological Dispersal Devices</a:t>
            </a:r>
            <a:r>
              <a:rPr lang="en-US" sz="4000" dirty="0" smtClean="0"/>
              <a:t> </a:t>
            </a:r>
          </a:p>
        </p:txBody>
      </p:sp>
      <p:graphicFrame>
        <p:nvGraphicFramePr>
          <p:cNvPr id="9219" name="Group 3"/>
          <p:cNvGraphicFramePr>
            <a:graphicFrameLocks noGrp="1"/>
          </p:cNvGraphicFramePr>
          <p:nvPr>
            <p:ph type="tbl" idx="1"/>
          </p:nvPr>
        </p:nvGraphicFramePr>
        <p:xfrm>
          <a:off x="533400" y="1371600"/>
          <a:ext cx="7772400" cy="4549093"/>
        </p:xfrm>
        <a:graphic>
          <a:graphicData uri="http://schemas.openxmlformats.org/drawingml/2006/table">
            <a:tbl>
              <a:tblPr/>
              <a:tblGrid>
                <a:gridCol w="3341952"/>
                <a:gridCol w="4430448"/>
              </a:tblGrid>
              <a:tr h="961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Casualties</a:t>
                      </a:r>
                      <a:endParaRPr kumimoji="0" lang="en-US" sz="2000" b="1"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180 fatalities; 270 injuries;  20,000+ with detectable contamination (at each site)</a:t>
                      </a:r>
                      <a:endParaRPr kumimoji="0" lang="en-US" sz="2000" b="1"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284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Infrastructure Damage</a:t>
                      </a:r>
                      <a:endParaRPr kumimoji="0" lang="en-US" sz="2000" b="1"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Near the explosion</a:t>
                      </a:r>
                      <a:endParaRPr kumimoji="0" lang="en-US" sz="2000" b="1"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700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Evacuations/Displaced Persons</a:t>
                      </a:r>
                      <a:endParaRPr kumimoji="0" lang="en-US" sz="2000" b="1"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Yes</a:t>
                      </a:r>
                      <a:endParaRPr kumimoji="0" lang="en-US" sz="2000" b="1"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559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Contamination</a:t>
                      </a:r>
                      <a:endParaRPr kumimoji="0" lang="en-US" sz="2000" b="1"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36 city blocks (at each site)</a:t>
                      </a:r>
                      <a:endParaRPr kumimoji="0" lang="en-US" sz="2000" b="1"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284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Economic Impact</a:t>
                      </a:r>
                      <a:endParaRPr kumimoji="0" lang="en-US" sz="2000" b="1"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Up to billions of dollars</a:t>
                      </a:r>
                      <a:endParaRPr kumimoji="0" lang="en-US" sz="2000" b="1"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700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Potential for Multiple Incidents</a:t>
                      </a:r>
                      <a:endParaRPr kumimoji="0" lang="en-US" sz="2000" b="1"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Yes</a:t>
                      </a:r>
                      <a:endParaRPr kumimoji="0" lang="en-US" sz="2000" b="1"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284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Recovery Timeline</a:t>
                      </a:r>
                      <a:endParaRPr kumimoji="0" lang="en-US" sz="2000" b="1"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Months to years</a:t>
                      </a:r>
                      <a:endParaRPr kumimoji="0" lang="en-US" sz="2000" b="1"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149" name="Picture 29" descr="RDD_Handbook_Cover"/>
          <p:cNvPicPr>
            <a:picLocks noChangeAspect="1" noChangeArrowheads="1"/>
          </p:cNvPicPr>
          <p:nvPr/>
        </p:nvPicPr>
        <p:blipFill>
          <a:blip r:embed="rId2" cstate="print"/>
          <a:srcRect/>
          <a:stretch>
            <a:fillRect/>
          </a:stretch>
        </p:blipFill>
        <p:spPr bwMode="auto">
          <a:xfrm>
            <a:off x="7391400" y="5181600"/>
            <a:ext cx="1600200" cy="167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Liberty RadEx"/>
          <p:cNvPicPr>
            <a:picLocks noGrp="1" noChangeAspect="1" noChangeArrowheads="1"/>
          </p:cNvPicPr>
          <p:nvPr>
            <p:ph type="title"/>
          </p:nvPr>
        </p:nvPicPr>
        <p:blipFill>
          <a:blip r:embed="rId3" cstate="print"/>
          <a:stretch>
            <a:fillRect/>
          </a:stretch>
        </p:blipFill>
        <p:spPr>
          <a:xfrm>
            <a:off x="6096000" y="789794"/>
            <a:ext cx="2211876" cy="323583"/>
          </a:xfrm>
          <a:noFill/>
          <a:ln>
            <a:solidFill>
              <a:schemeClr val="tx1"/>
            </a:solidFill>
          </a:ln>
        </p:spPr>
      </p:pic>
      <p:sp>
        <p:nvSpPr>
          <p:cNvPr id="7" name="Content Placeholder 6"/>
          <p:cNvSpPr>
            <a:spLocks noGrp="1"/>
          </p:cNvSpPr>
          <p:nvPr>
            <p:ph sz="half" idx="1"/>
          </p:nvPr>
        </p:nvSpPr>
        <p:spPr/>
        <p:txBody>
          <a:bodyPr/>
          <a:lstStyle/>
          <a:p>
            <a:endParaRPr lang="en-US"/>
          </a:p>
        </p:txBody>
      </p:sp>
      <p:sp>
        <p:nvSpPr>
          <p:cNvPr id="8" name="Content Placeholder 7"/>
          <p:cNvSpPr>
            <a:spLocks noGrp="1"/>
          </p:cNvSpPr>
          <p:nvPr>
            <p:ph sz="half" idx="2"/>
          </p:nvPr>
        </p:nvSpPr>
        <p:spPr>
          <a:xfrm>
            <a:off x="6019800" y="1828800"/>
            <a:ext cx="2819400" cy="4038600"/>
          </a:xfrm>
        </p:spPr>
        <p:txBody>
          <a:bodyPr/>
          <a:lstStyle/>
          <a:p>
            <a:pPr>
              <a:buNone/>
            </a:pPr>
            <a:r>
              <a:rPr lang="en-US" sz="1600" b="1" dirty="0" smtClean="0"/>
              <a:t>	In total, the wind deposited significant radiation almost 50 miles through residential, commercial and industrial areas of Philadelphia and suburban and rural areas of Bucks County and New Jersey impacting major roadways, mass transit, hospitals, schools, and businesses.”</a:t>
            </a:r>
            <a:endParaRPr lang="en-US" sz="1600" dirty="0" smtClean="0"/>
          </a:p>
          <a:p>
            <a:endParaRPr lang="en-US" sz="1400" dirty="0"/>
          </a:p>
        </p:txBody>
      </p:sp>
      <p:pic>
        <p:nvPicPr>
          <p:cNvPr id="20489" name="Picture 9" descr="Exercise - Liberty RadEx Relocation and Deposition"/>
          <p:cNvPicPr>
            <a:picLocks noChangeAspect="1" noChangeArrowheads="1"/>
          </p:cNvPicPr>
          <p:nvPr/>
        </p:nvPicPr>
        <p:blipFill>
          <a:blip r:embed="rId4" cstate="print"/>
          <a:srcRect/>
          <a:stretch>
            <a:fillRect/>
          </a:stretch>
        </p:blipFill>
        <p:spPr bwMode="auto">
          <a:xfrm>
            <a:off x="0" y="685800"/>
            <a:ext cx="5945188" cy="61722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err="1" smtClean="0"/>
              <a:t>Goi</a:t>
            </a:r>
            <a:r>
              <a:rPr lang="en-US" dirty="0" err="1" smtClean="0">
                <a:cs typeface="Times New Roman" pitchFamily="18" charset="0"/>
              </a:rPr>
              <a:t>â</a:t>
            </a:r>
            <a:r>
              <a:rPr lang="en-US" dirty="0" err="1" smtClean="0"/>
              <a:t>nia</a:t>
            </a:r>
            <a:r>
              <a:rPr lang="en-US" dirty="0" smtClean="0"/>
              <a:t> Morbidity</a:t>
            </a:r>
          </a:p>
        </p:txBody>
      </p:sp>
      <p:sp>
        <p:nvSpPr>
          <p:cNvPr id="8195" name="Rectangle 3"/>
          <p:cNvSpPr>
            <a:spLocks noGrp="1" noChangeArrowheads="1"/>
          </p:cNvSpPr>
          <p:nvPr>
            <p:ph type="body" sz="half" idx="1"/>
          </p:nvPr>
        </p:nvSpPr>
        <p:spPr>
          <a:xfrm>
            <a:off x="457200" y="1371600"/>
            <a:ext cx="4040188" cy="4648200"/>
          </a:xfrm>
        </p:spPr>
        <p:txBody>
          <a:bodyPr/>
          <a:lstStyle/>
          <a:p>
            <a:pPr eaLnBrk="1" hangingPunct="1">
              <a:spcAft>
                <a:spcPct val="30000"/>
              </a:spcAft>
            </a:pPr>
            <a:r>
              <a:rPr lang="en-US" sz="2800" b="1" dirty="0" smtClean="0"/>
              <a:t>249 exposed; 54 hospitalized</a:t>
            </a:r>
          </a:p>
          <a:p>
            <a:pPr eaLnBrk="1" hangingPunct="1">
              <a:spcAft>
                <a:spcPct val="30000"/>
              </a:spcAft>
            </a:pPr>
            <a:r>
              <a:rPr lang="en-US" sz="2800" b="1" dirty="0" smtClean="0"/>
              <a:t>Eight with radiation sickness</a:t>
            </a:r>
          </a:p>
          <a:p>
            <a:pPr eaLnBrk="1" hangingPunct="1">
              <a:spcAft>
                <a:spcPct val="30000"/>
              </a:spcAft>
            </a:pPr>
            <a:r>
              <a:rPr lang="en-US" sz="2800" b="1" dirty="0" smtClean="0"/>
              <a:t>Four people died</a:t>
            </a:r>
          </a:p>
          <a:p>
            <a:pPr eaLnBrk="1" hangingPunct="1">
              <a:spcAft>
                <a:spcPct val="30000"/>
              </a:spcAft>
            </a:pPr>
            <a:r>
              <a:rPr lang="en-US" sz="2800" b="1" dirty="0" smtClean="0"/>
              <a:t>112,000 people monitored </a:t>
            </a:r>
            <a:r>
              <a:rPr lang="en-US" sz="2000" b="1" dirty="0" smtClean="0"/>
              <a:t>(&gt;10% of total population</a:t>
            </a:r>
            <a:r>
              <a:rPr lang="en-US" sz="2400" b="1" dirty="0" smtClean="0"/>
              <a:t>)—this took weeks to do</a:t>
            </a:r>
          </a:p>
        </p:txBody>
      </p:sp>
      <p:pic>
        <p:nvPicPr>
          <p:cNvPr id="8196" name="Picture 4" descr="Brazil cleanup"/>
          <p:cNvPicPr>
            <a:picLocks noGrp="1" noChangeAspect="1" noChangeArrowheads="1"/>
          </p:cNvPicPr>
          <p:nvPr>
            <p:ph sz="quarter" idx="3"/>
          </p:nvPr>
        </p:nvPicPr>
        <p:blipFill>
          <a:blip r:embed="rId3" cstate="print"/>
          <a:srcRect/>
          <a:stretch>
            <a:fillRect/>
          </a:stretch>
        </p:blipFill>
        <p:spPr>
          <a:xfrm>
            <a:off x="5181600" y="3657600"/>
            <a:ext cx="3536950" cy="2239962"/>
          </a:xfrm>
          <a:noFill/>
        </p:spPr>
      </p:pic>
      <p:pic>
        <p:nvPicPr>
          <p:cNvPr id="8197" name="Picture 5" descr="Brazil survey "/>
          <p:cNvPicPr>
            <a:picLocks noGrp="1" noChangeAspect="1" noChangeArrowheads="1"/>
          </p:cNvPicPr>
          <p:nvPr>
            <p:ph sz="quarter" idx="2"/>
          </p:nvPr>
        </p:nvPicPr>
        <p:blipFill>
          <a:blip r:embed="rId4" cstate="print"/>
          <a:srcRect/>
          <a:stretch>
            <a:fillRect/>
          </a:stretch>
        </p:blipFill>
        <p:spPr>
          <a:xfrm>
            <a:off x="4648200" y="1143000"/>
            <a:ext cx="3692525" cy="2527300"/>
          </a:xfrm>
          <a:noFill/>
        </p:spPr>
      </p:pic>
      <p:sp>
        <p:nvSpPr>
          <p:cNvPr id="8198" name="Text Box 6"/>
          <p:cNvSpPr txBox="1">
            <a:spLocks noChangeArrowheads="1"/>
          </p:cNvSpPr>
          <p:nvPr/>
        </p:nvSpPr>
        <p:spPr bwMode="auto">
          <a:xfrm>
            <a:off x="4419600" y="5715000"/>
            <a:ext cx="2438400" cy="366713"/>
          </a:xfrm>
          <a:prstGeom prst="rect">
            <a:avLst/>
          </a:prstGeom>
          <a:noFill/>
          <a:ln w="9525">
            <a:noFill/>
            <a:miter lim="800000"/>
            <a:headEnd/>
            <a:tailEnd/>
          </a:ln>
        </p:spPr>
        <p:txBody>
          <a:bodyPr>
            <a:spAutoFit/>
          </a:bodyPr>
          <a:lstStyle/>
          <a:p>
            <a:pPr eaLnBrk="0" hangingPunct="0">
              <a:spcBef>
                <a:spcPct val="50000"/>
              </a:spcBef>
            </a:pPr>
            <a:endParaRPr lang="en-US">
              <a:latin typeface="Garamond" pitchFamily="18" charset="0"/>
            </a:endParaRPr>
          </a:p>
        </p:txBody>
      </p:sp>
      <p:sp>
        <p:nvSpPr>
          <p:cNvPr id="8199" name="Text Box 7"/>
          <p:cNvSpPr txBox="1">
            <a:spLocks noChangeArrowheads="1"/>
          </p:cNvSpPr>
          <p:nvPr/>
        </p:nvSpPr>
        <p:spPr bwMode="auto">
          <a:xfrm>
            <a:off x="5486400" y="6096000"/>
            <a:ext cx="3810000" cy="549275"/>
          </a:xfrm>
          <a:prstGeom prst="rect">
            <a:avLst/>
          </a:prstGeom>
          <a:noFill/>
          <a:ln w="9525">
            <a:noFill/>
            <a:miter lim="800000"/>
            <a:headEnd/>
            <a:tailEnd/>
          </a:ln>
        </p:spPr>
        <p:txBody>
          <a:bodyPr>
            <a:spAutoFit/>
          </a:bodyPr>
          <a:lstStyle/>
          <a:p>
            <a:pPr algn="ctr">
              <a:spcBef>
                <a:spcPct val="50000"/>
              </a:spcBef>
            </a:pPr>
            <a:r>
              <a:rPr lang="en-US" sz="1400" b="1" i="1" dirty="0">
                <a:solidFill>
                  <a:srgbClr val="CC6600"/>
                </a:solidFill>
                <a:cs typeface="Arial" pitchFamily="34" charset="0"/>
              </a:rPr>
              <a:t>Photos courtesy of the International Atomic Energy Agency (IAEA)</a:t>
            </a:r>
            <a:r>
              <a:rPr lang="en-US" sz="1600" b="1" i="1" dirty="0">
                <a:solidFill>
                  <a:srgbClr val="CC6600"/>
                </a:solidFill>
                <a:cs typeface="Arial" pitchFamily="34" charset="0"/>
              </a:rPr>
              <a:t> </a:t>
            </a:r>
            <a:endParaRPr lang="en-US" sz="3200" b="1" dirty="0">
              <a:solidFill>
                <a:srgbClr val="CC66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eaLnBrk="1" hangingPunct="1">
              <a:defRPr/>
            </a:pPr>
            <a:r>
              <a:rPr lang="en-US" sz="3600" dirty="0" smtClean="0"/>
              <a:t>Where Can a Radiological Event Occur?</a:t>
            </a:r>
          </a:p>
        </p:txBody>
      </p:sp>
      <p:sp>
        <p:nvSpPr>
          <p:cNvPr id="17411" name="Rectangle 3"/>
          <p:cNvSpPr>
            <a:spLocks noGrp="1" noChangeArrowheads="1"/>
          </p:cNvSpPr>
          <p:nvPr>
            <p:ph type="body" idx="1"/>
          </p:nvPr>
        </p:nvSpPr>
        <p:spPr>
          <a:xfrm>
            <a:off x="457200" y="1676400"/>
            <a:ext cx="8305800" cy="4648200"/>
          </a:xfrm>
        </p:spPr>
        <p:txBody>
          <a:bodyPr/>
          <a:lstStyle/>
          <a:p>
            <a:pPr eaLnBrk="1" hangingPunct="1">
              <a:lnSpc>
                <a:spcPct val="90000"/>
              </a:lnSpc>
            </a:pPr>
            <a:r>
              <a:rPr lang="en-US" b="1" dirty="0" smtClean="0"/>
              <a:t>May occur in a city without state resources</a:t>
            </a:r>
          </a:p>
          <a:p>
            <a:pPr lvl="1" eaLnBrk="1" hangingPunct="1">
              <a:lnSpc>
                <a:spcPct val="90000"/>
              </a:lnSpc>
            </a:pPr>
            <a:r>
              <a:rPr lang="en-US" b="1" dirty="0" smtClean="0"/>
              <a:t>States without nuclear power plants have less expertise in emergency planning and response</a:t>
            </a:r>
          </a:p>
          <a:p>
            <a:pPr lvl="1" eaLnBrk="1" hangingPunct="1">
              <a:lnSpc>
                <a:spcPct val="90000"/>
              </a:lnSpc>
            </a:pPr>
            <a:r>
              <a:rPr lang="en-US" b="1" dirty="0" smtClean="0"/>
              <a:t>Most state radiation control programs are located in capital cities, although some have regional staff as well</a:t>
            </a:r>
          </a:p>
          <a:p>
            <a:pPr eaLnBrk="1" hangingPunct="1">
              <a:lnSpc>
                <a:spcPct val="90000"/>
              </a:lnSpc>
            </a:pPr>
            <a:r>
              <a:rPr lang="en-US" b="1" dirty="0" smtClean="0"/>
              <a:t>Host cities for displaced citizens with contamination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28600" y="228600"/>
            <a:ext cx="8686800" cy="990600"/>
          </a:xfrm>
        </p:spPr>
        <p:txBody>
          <a:bodyPr/>
          <a:lstStyle/>
          <a:p>
            <a:r>
              <a:rPr lang="en-US" sz="3600" dirty="0" smtClean="0"/>
              <a:t>Local Response Considerations</a:t>
            </a:r>
          </a:p>
        </p:txBody>
      </p:sp>
      <p:sp>
        <p:nvSpPr>
          <p:cNvPr id="20482" name="Content Placeholder 2"/>
          <p:cNvSpPr>
            <a:spLocks noGrp="1"/>
          </p:cNvSpPr>
          <p:nvPr>
            <p:ph idx="1"/>
          </p:nvPr>
        </p:nvSpPr>
        <p:spPr>
          <a:xfrm>
            <a:off x="457200" y="1676400"/>
            <a:ext cx="8229600" cy="4267200"/>
          </a:xfrm>
        </p:spPr>
        <p:txBody>
          <a:bodyPr>
            <a:normAutofit/>
          </a:bodyPr>
          <a:lstStyle/>
          <a:p>
            <a:pPr>
              <a:lnSpc>
                <a:spcPct val="130000"/>
              </a:lnSpc>
              <a:buSzPct val="70000"/>
            </a:pPr>
            <a:r>
              <a:rPr lang="en-US" sz="2400" dirty="0" smtClean="0"/>
              <a:t>Many communities around the country impacted</a:t>
            </a:r>
          </a:p>
          <a:p>
            <a:pPr>
              <a:lnSpc>
                <a:spcPct val="130000"/>
              </a:lnSpc>
              <a:buSzPct val="70000"/>
            </a:pPr>
            <a:r>
              <a:rPr lang="en-US" sz="2400" dirty="0" smtClean="0"/>
              <a:t>Millions potentially displaced, seeking assistance</a:t>
            </a:r>
          </a:p>
          <a:p>
            <a:pPr>
              <a:lnSpc>
                <a:spcPct val="130000"/>
              </a:lnSpc>
              <a:buSzPct val="70000"/>
            </a:pPr>
            <a:r>
              <a:rPr lang="en-US" sz="2400" dirty="0" smtClean="0"/>
              <a:t>Burden on local /state response authorities</a:t>
            </a:r>
          </a:p>
          <a:p>
            <a:pPr>
              <a:lnSpc>
                <a:spcPct val="130000"/>
              </a:lnSpc>
              <a:buSzPct val="70000"/>
            </a:pPr>
            <a:r>
              <a:rPr lang="en-US" sz="2400" dirty="0" smtClean="0"/>
              <a:t>Federal assistance may take time to arrive and may not be available to many</a:t>
            </a:r>
          </a:p>
          <a:p>
            <a:pPr>
              <a:lnSpc>
                <a:spcPct val="130000"/>
              </a:lnSpc>
              <a:buSzPct val="70000"/>
              <a:buNone/>
            </a:pPr>
            <a:r>
              <a:rPr lang="en-US" sz="2400" dirty="0" smtClean="0"/>
              <a:t>	communities </a:t>
            </a:r>
          </a:p>
          <a:p>
            <a:pPr>
              <a:lnSpc>
                <a:spcPct val="130000"/>
              </a:lnSpc>
              <a:buSzPct val="70000"/>
              <a:buNone/>
            </a:pPr>
            <a:endParaRPr lang="en-US" dirty="0" smtClean="0"/>
          </a:p>
        </p:txBody>
      </p:sp>
      <p:pic>
        <p:nvPicPr>
          <p:cNvPr id="20484" name="Picture 3" descr="American diaspora map"/>
          <p:cNvPicPr>
            <a:picLocks noChangeAspect="1" noChangeArrowheads="1"/>
          </p:cNvPicPr>
          <p:nvPr/>
        </p:nvPicPr>
        <p:blipFill>
          <a:blip r:embed="rId3" cstate="print"/>
          <a:srcRect/>
          <a:stretch>
            <a:fillRect/>
          </a:stretch>
        </p:blipFill>
        <p:spPr bwMode="auto">
          <a:xfrm>
            <a:off x="5029200" y="3886200"/>
            <a:ext cx="3368675" cy="213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04800" y="228600"/>
            <a:ext cx="8153400" cy="1447800"/>
          </a:xfrm>
        </p:spPr>
        <p:txBody>
          <a:bodyPr>
            <a:normAutofit fontScale="90000"/>
          </a:bodyPr>
          <a:lstStyle/>
          <a:p>
            <a:pPr eaLnBrk="1" hangingPunct="1"/>
            <a:r>
              <a:rPr lang="en-US" sz="3200" dirty="0" smtClean="0"/>
              <a:t>National Response Framework</a:t>
            </a:r>
            <a:r>
              <a:rPr lang="en-US" dirty="0" smtClean="0"/>
              <a:t/>
            </a:r>
            <a:br>
              <a:rPr lang="en-US" dirty="0" smtClean="0"/>
            </a:br>
            <a:r>
              <a:rPr lang="en-US" dirty="0" smtClean="0"/>
              <a:t>Nuclear/Radiological Incident Annex</a:t>
            </a:r>
          </a:p>
        </p:txBody>
      </p:sp>
      <p:sp>
        <p:nvSpPr>
          <p:cNvPr id="22530" name="Rectangle 3"/>
          <p:cNvSpPr>
            <a:spLocks noGrp="1" noChangeArrowheads="1"/>
          </p:cNvSpPr>
          <p:nvPr>
            <p:ph type="body" idx="1"/>
          </p:nvPr>
        </p:nvSpPr>
        <p:spPr>
          <a:xfrm>
            <a:off x="533400" y="2095500"/>
            <a:ext cx="5334000" cy="4525963"/>
          </a:xfrm>
        </p:spPr>
        <p:txBody>
          <a:bodyPr/>
          <a:lstStyle/>
          <a:p>
            <a:pPr eaLnBrk="1" hangingPunct="1">
              <a:lnSpc>
                <a:spcPct val="100000"/>
              </a:lnSpc>
              <a:buFontTx/>
              <a:buNone/>
            </a:pPr>
            <a:r>
              <a:rPr lang="en-US" sz="2800" dirty="0" smtClean="0"/>
              <a:t>Decontamination/Population Monitoring are:</a:t>
            </a:r>
          </a:p>
          <a:p>
            <a:pPr eaLnBrk="1" hangingPunct="1">
              <a:lnSpc>
                <a:spcPct val="100000"/>
              </a:lnSpc>
            </a:pPr>
            <a:endParaRPr lang="en-US" sz="2800" dirty="0" smtClean="0"/>
          </a:p>
          <a:p>
            <a:pPr algn="ctr" eaLnBrk="1" hangingPunct="1">
              <a:lnSpc>
                <a:spcPct val="100000"/>
              </a:lnSpc>
              <a:buFontTx/>
              <a:buNone/>
            </a:pPr>
            <a:r>
              <a:rPr lang="en-US" sz="2800" dirty="0" smtClean="0"/>
              <a:t> “the responsibility of State, local, and tribal governments.”</a:t>
            </a:r>
          </a:p>
          <a:p>
            <a:pPr eaLnBrk="1" hangingPunct="1">
              <a:lnSpc>
                <a:spcPct val="100000"/>
              </a:lnSpc>
            </a:pPr>
            <a:endParaRPr lang="en-US" sz="2800" dirty="0" smtClean="0"/>
          </a:p>
          <a:p>
            <a:pPr eaLnBrk="1" hangingPunct="1">
              <a:buNone/>
            </a:pPr>
            <a:endParaRPr lang="en-US" sz="1600" dirty="0" smtClean="0"/>
          </a:p>
          <a:p>
            <a:pPr eaLnBrk="1" hangingPunct="1">
              <a:buNone/>
            </a:pPr>
            <a:r>
              <a:rPr lang="en-US" sz="1600" dirty="0" smtClean="0"/>
              <a:t>http://www.fema.gov/emergency/nrf/</a:t>
            </a:r>
          </a:p>
          <a:p>
            <a:pPr eaLnBrk="1" hangingPunct="1">
              <a:lnSpc>
                <a:spcPct val="100000"/>
              </a:lnSpc>
            </a:pPr>
            <a:endParaRPr lang="en-US" sz="2800" dirty="0" smtClean="0"/>
          </a:p>
        </p:txBody>
      </p:sp>
      <p:pic>
        <p:nvPicPr>
          <p:cNvPr id="22531" name="Picture 4" descr="NRFcover"/>
          <p:cNvPicPr>
            <a:picLocks noChangeAspect="1" noChangeArrowheads="1"/>
          </p:cNvPicPr>
          <p:nvPr/>
        </p:nvPicPr>
        <p:blipFill>
          <a:blip r:embed="rId3" cstate="print"/>
          <a:srcRect/>
          <a:stretch>
            <a:fillRect/>
          </a:stretch>
        </p:blipFill>
        <p:spPr bwMode="auto">
          <a:xfrm>
            <a:off x="6172200" y="1752600"/>
            <a:ext cx="2667000" cy="3394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304800" y="228600"/>
            <a:ext cx="6629400" cy="1066800"/>
          </a:xfrm>
        </p:spPr>
        <p:txBody>
          <a:bodyPr/>
          <a:lstStyle/>
          <a:p>
            <a:r>
              <a:rPr lang="en-US" sz="4400" dirty="0" smtClean="0"/>
              <a:t>Radiation Professionals</a:t>
            </a:r>
          </a:p>
        </p:txBody>
      </p:sp>
      <p:sp>
        <p:nvSpPr>
          <p:cNvPr id="30722" name="Rectangle 3"/>
          <p:cNvSpPr>
            <a:spLocks noGrp="1" noChangeArrowheads="1"/>
          </p:cNvSpPr>
          <p:nvPr>
            <p:ph type="body" idx="1"/>
          </p:nvPr>
        </p:nvSpPr>
        <p:spPr>
          <a:xfrm>
            <a:off x="228600" y="1752600"/>
            <a:ext cx="7010400" cy="4525963"/>
          </a:xfrm>
        </p:spPr>
        <p:txBody>
          <a:bodyPr/>
          <a:lstStyle/>
          <a:p>
            <a:pPr>
              <a:buSzPct val="70000"/>
            </a:pPr>
            <a:r>
              <a:rPr lang="en-US" sz="2800" dirty="0" smtClean="0"/>
              <a:t>Potential pool of tens of thousands who can volunteer in their </a:t>
            </a:r>
            <a:r>
              <a:rPr lang="en-US" sz="2800" u="sng" dirty="0" smtClean="0"/>
              <a:t>local</a:t>
            </a:r>
            <a:r>
              <a:rPr lang="en-US" sz="2800" dirty="0" smtClean="0"/>
              <a:t> communities.</a:t>
            </a:r>
          </a:p>
          <a:p>
            <a:pPr>
              <a:buSzPct val="70000"/>
            </a:pPr>
            <a:r>
              <a:rPr lang="en-US" sz="2800" dirty="0" smtClean="0"/>
              <a:t>After a radiation emergency, many are likely to volunteer.</a:t>
            </a:r>
          </a:p>
          <a:p>
            <a:pPr lvl="1">
              <a:buSzPct val="70000"/>
            </a:pPr>
            <a:r>
              <a:rPr lang="en-US" sz="2400" dirty="0" smtClean="0"/>
              <a:t>Spontaneous Unaffiliated Volunteers (SUVs)</a:t>
            </a:r>
          </a:p>
          <a:p>
            <a:pPr>
              <a:buSzPct val="70000"/>
            </a:pPr>
            <a:r>
              <a:rPr lang="en-US" sz="2800" dirty="0" smtClean="0"/>
              <a:t>We need trained affiliated volunteers</a:t>
            </a:r>
          </a:p>
        </p:txBody>
      </p:sp>
      <p:pic>
        <p:nvPicPr>
          <p:cNvPr id="30730" name="Picture 4" descr="ARRT Home"/>
          <p:cNvPicPr>
            <a:picLocks noChangeAspect="1" noChangeArrowheads="1"/>
          </p:cNvPicPr>
          <p:nvPr/>
        </p:nvPicPr>
        <p:blipFill>
          <a:blip r:embed="rId3"/>
          <a:srcRect/>
          <a:stretch>
            <a:fillRect/>
          </a:stretch>
        </p:blipFill>
        <p:spPr bwMode="auto">
          <a:xfrm>
            <a:off x="155575" y="-579438"/>
            <a:ext cx="1209675" cy="1209676"/>
          </a:xfrm>
          <a:prstGeom prst="rect">
            <a:avLst/>
          </a:prstGeom>
          <a:noFill/>
          <a:ln w="9525">
            <a:noFill/>
            <a:miter lim="800000"/>
            <a:headEnd/>
            <a:tailEnd/>
          </a:ln>
        </p:spPr>
      </p:pic>
      <p:pic>
        <p:nvPicPr>
          <p:cNvPr id="30731" name="Picture 6" descr="ARRT Home"/>
          <p:cNvPicPr>
            <a:picLocks noChangeAspect="1" noChangeArrowheads="1"/>
          </p:cNvPicPr>
          <p:nvPr/>
        </p:nvPicPr>
        <p:blipFill>
          <a:blip r:embed="rId3"/>
          <a:srcRect/>
          <a:stretch>
            <a:fillRect/>
          </a:stretch>
        </p:blipFill>
        <p:spPr bwMode="auto">
          <a:xfrm>
            <a:off x="155575" y="-579438"/>
            <a:ext cx="1209675" cy="1209676"/>
          </a:xfrm>
          <a:prstGeom prst="rect">
            <a:avLst/>
          </a:prstGeom>
          <a:noFill/>
          <a:ln w="9525">
            <a:noFill/>
            <a:miter lim="800000"/>
            <a:headEnd/>
            <a:tailEnd/>
          </a:ln>
        </p:spPr>
      </p:pic>
      <p:grpSp>
        <p:nvGrpSpPr>
          <p:cNvPr id="15" name="Group 14" descr="ASTRO&#10;American Nuclear Society&#10;ARRT&#10;AAPM&#10;SNM&#10;NRRPT&#10;ASRT&#10;Health Physics Society"/>
          <p:cNvGrpSpPr/>
          <p:nvPr/>
        </p:nvGrpSpPr>
        <p:grpSpPr>
          <a:xfrm>
            <a:off x="1828800" y="990600"/>
            <a:ext cx="7315200" cy="5545138"/>
            <a:chOff x="1828800" y="990600"/>
            <a:chExt cx="7315200" cy="5545138"/>
          </a:xfrm>
        </p:grpSpPr>
        <p:pic>
          <p:nvPicPr>
            <p:cNvPr id="30723" name="Picture 4" descr="hps logo"/>
            <p:cNvPicPr>
              <a:picLocks noChangeAspect="1" noChangeArrowheads="1"/>
            </p:cNvPicPr>
            <p:nvPr/>
          </p:nvPicPr>
          <p:blipFill>
            <a:blip r:embed="rId4" cstate="print"/>
            <a:srcRect/>
            <a:stretch>
              <a:fillRect/>
            </a:stretch>
          </p:blipFill>
          <p:spPr bwMode="auto">
            <a:xfrm>
              <a:off x="7620000" y="5257800"/>
              <a:ext cx="1371600" cy="1277938"/>
            </a:xfrm>
            <a:prstGeom prst="rect">
              <a:avLst/>
            </a:prstGeom>
            <a:noFill/>
            <a:ln w="9525">
              <a:noFill/>
              <a:miter lim="800000"/>
              <a:headEnd/>
              <a:tailEnd/>
            </a:ln>
          </p:spPr>
        </p:pic>
        <p:pic>
          <p:nvPicPr>
            <p:cNvPr id="30724" name="Picture 5"/>
            <p:cNvPicPr>
              <a:picLocks noChangeAspect="1" noChangeArrowheads="1"/>
            </p:cNvPicPr>
            <p:nvPr/>
          </p:nvPicPr>
          <p:blipFill>
            <a:blip r:embed="rId5" cstate="print"/>
            <a:srcRect/>
            <a:stretch>
              <a:fillRect/>
            </a:stretch>
          </p:blipFill>
          <p:spPr bwMode="auto">
            <a:xfrm>
              <a:off x="7924800" y="990600"/>
              <a:ext cx="954088" cy="1143000"/>
            </a:xfrm>
            <a:prstGeom prst="rect">
              <a:avLst/>
            </a:prstGeom>
            <a:noFill/>
            <a:ln w="9525">
              <a:noFill/>
              <a:miter lim="800000"/>
              <a:headEnd/>
              <a:tailEnd/>
            </a:ln>
          </p:spPr>
        </p:pic>
        <p:pic>
          <p:nvPicPr>
            <p:cNvPr id="30725" name="Picture 6" descr="anslogo"/>
            <p:cNvPicPr>
              <a:picLocks noChangeAspect="1" noChangeArrowheads="1"/>
            </p:cNvPicPr>
            <p:nvPr/>
          </p:nvPicPr>
          <p:blipFill>
            <a:blip r:embed="rId6" cstate="print"/>
            <a:srcRect/>
            <a:stretch>
              <a:fillRect/>
            </a:stretch>
          </p:blipFill>
          <p:spPr bwMode="auto">
            <a:xfrm>
              <a:off x="4648200" y="4572000"/>
              <a:ext cx="1143000" cy="1143000"/>
            </a:xfrm>
            <a:prstGeom prst="rect">
              <a:avLst/>
            </a:prstGeom>
            <a:noFill/>
            <a:ln w="9525">
              <a:noFill/>
              <a:miter lim="800000"/>
              <a:headEnd/>
              <a:tailEnd/>
            </a:ln>
          </p:spPr>
        </p:pic>
        <p:pic>
          <p:nvPicPr>
            <p:cNvPr id="30726" name="Picture 7" descr="NRRPT Logo">
              <a:hlinkClick r:id="rId7"/>
            </p:cNvPr>
            <p:cNvPicPr>
              <a:picLocks noChangeAspect="1" noChangeArrowheads="1"/>
            </p:cNvPicPr>
            <p:nvPr/>
          </p:nvPicPr>
          <p:blipFill>
            <a:blip r:embed="rId8" cstate="print"/>
            <a:srcRect/>
            <a:stretch>
              <a:fillRect/>
            </a:stretch>
          </p:blipFill>
          <p:spPr bwMode="auto">
            <a:xfrm>
              <a:off x="7391400" y="3124200"/>
              <a:ext cx="1371600" cy="1065213"/>
            </a:xfrm>
            <a:prstGeom prst="rect">
              <a:avLst/>
            </a:prstGeom>
            <a:noFill/>
            <a:ln w="9525">
              <a:noFill/>
              <a:miter lim="800000"/>
              <a:headEnd/>
              <a:tailEnd/>
            </a:ln>
          </p:spPr>
        </p:pic>
        <p:pic>
          <p:nvPicPr>
            <p:cNvPr id="30727" name="Picture 8" descr="37c10c4148"/>
            <p:cNvPicPr>
              <a:picLocks noChangeAspect="1" noChangeArrowheads="1"/>
            </p:cNvPicPr>
            <p:nvPr/>
          </p:nvPicPr>
          <p:blipFill>
            <a:blip r:embed="rId9" cstate="print"/>
            <a:srcRect/>
            <a:stretch>
              <a:fillRect/>
            </a:stretch>
          </p:blipFill>
          <p:spPr bwMode="auto">
            <a:xfrm>
              <a:off x="7696200" y="2362200"/>
              <a:ext cx="1447800" cy="596900"/>
            </a:xfrm>
            <a:prstGeom prst="rect">
              <a:avLst/>
            </a:prstGeom>
            <a:noFill/>
            <a:ln w="9525">
              <a:noFill/>
              <a:miter lim="800000"/>
              <a:headEnd/>
              <a:tailEnd/>
            </a:ln>
          </p:spPr>
        </p:pic>
        <p:pic>
          <p:nvPicPr>
            <p:cNvPr id="30728" name="Picture 9"/>
            <p:cNvPicPr>
              <a:picLocks noChangeAspect="1" noChangeArrowheads="1"/>
            </p:cNvPicPr>
            <p:nvPr/>
          </p:nvPicPr>
          <p:blipFill>
            <a:blip r:embed="rId10" cstate="print"/>
            <a:srcRect/>
            <a:stretch>
              <a:fillRect/>
            </a:stretch>
          </p:blipFill>
          <p:spPr bwMode="auto">
            <a:xfrm>
              <a:off x="1828800" y="4953000"/>
              <a:ext cx="2019300" cy="742950"/>
            </a:xfrm>
            <a:prstGeom prst="rect">
              <a:avLst/>
            </a:prstGeom>
            <a:noFill/>
            <a:ln w="9525">
              <a:noFill/>
              <a:miter lim="800000"/>
              <a:headEnd/>
              <a:tailEnd/>
            </a:ln>
          </p:spPr>
        </p:pic>
        <p:pic>
          <p:nvPicPr>
            <p:cNvPr id="30729" name="Picture 2" descr="https://www.asrt.org/media/images/nextweb/basics/asrtlogo.png">
              <a:hlinkClick r:id="rId11"/>
            </p:cNvPr>
            <p:cNvPicPr>
              <a:picLocks noChangeAspect="1" noChangeArrowheads="1"/>
            </p:cNvPicPr>
            <p:nvPr/>
          </p:nvPicPr>
          <p:blipFill>
            <a:blip r:embed="rId12" cstate="print"/>
            <a:srcRect/>
            <a:stretch>
              <a:fillRect/>
            </a:stretch>
          </p:blipFill>
          <p:spPr bwMode="auto">
            <a:xfrm>
              <a:off x="7543800" y="4419600"/>
              <a:ext cx="1333500" cy="561975"/>
            </a:xfrm>
            <a:prstGeom prst="rect">
              <a:avLst/>
            </a:prstGeom>
            <a:noFill/>
            <a:ln w="9525">
              <a:noFill/>
              <a:miter lim="800000"/>
              <a:headEnd/>
              <a:tailEnd/>
            </a:ln>
          </p:spPr>
        </p:pic>
        <p:pic>
          <p:nvPicPr>
            <p:cNvPr id="30732" name="Picture 8" descr="http://www.pearsonvue.com/pvueImages/clients/arrt/arrt_logo.gif"/>
            <p:cNvPicPr>
              <a:picLocks noChangeAspect="1" noChangeArrowheads="1"/>
            </p:cNvPicPr>
            <p:nvPr/>
          </p:nvPicPr>
          <p:blipFill>
            <a:blip r:embed="rId13" cstate="print"/>
            <a:srcRect/>
            <a:stretch>
              <a:fillRect/>
            </a:stretch>
          </p:blipFill>
          <p:spPr bwMode="auto">
            <a:xfrm>
              <a:off x="6248400" y="4953000"/>
              <a:ext cx="1085850" cy="104775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02C3AEC9A4F64C9A693943DA529FA3" ma:contentTypeVersion="14" ma:contentTypeDescription="Create a new document." ma:contentTypeScope="" ma:versionID="3170bd233c5609aa2c721c43fb065001">
  <xsd:schema xmlns:xsd="http://www.w3.org/2001/XMLSchema" xmlns:p="http://schemas.microsoft.com/office/2006/metadata/properties" xmlns:ns2="ece3b8bb-3ba7-4e05-aa8b-0d2009ddb611" targetNamespace="http://schemas.microsoft.com/office/2006/metadata/properties" ma:root="true" ma:fieldsID="0c4afaa40167240c26cc530899cc3007" ns2:_="">
    <xsd:import namespace="ece3b8bb-3ba7-4e05-aa8b-0d2009ddb611"/>
    <xsd:element name="properties">
      <xsd:complexType>
        <xsd:sequence>
          <xsd:element name="documentManagement">
            <xsd:complexType>
              <xsd:all>
                <xsd:element ref="ns2:Status" minOccurs="0"/>
                <xsd:element ref="ns2:Estimate_x0020_1" minOccurs="0"/>
                <xsd:element ref="ns2:Est_x002e__x0020_Level_x0020_1" minOccurs="0"/>
                <xsd:element ref="ns2:Estimate_x0020_2" minOccurs="0"/>
                <xsd:element ref="ns2:Est_x002e__x0020_Level_x0020_2" minOccurs="0"/>
                <xsd:element ref="ns2:Remediated_x0020_by" minOccurs="0"/>
                <xsd:element ref="ns2:Actual_x0020_time_x0020_spent" minOccurs="0"/>
                <xsd:element ref="ns2:Completed_x0020_on" minOccurs="0"/>
                <xsd:element ref="ns2:Estimate_x0020_Notes" minOccurs="0"/>
                <xsd:element ref="ns2:Remediation_x0020_Notes" minOccurs="0"/>
                <xsd:element ref="ns2:_x0051_C1" minOccurs="0"/>
                <xsd:element ref="ns2:_x0051_C2" minOccurs="0"/>
                <xsd:element ref="ns2:QC_x0020_Completed_x0020_on" minOccurs="0"/>
                <xsd:element ref="ns2:QC_x0020_Notes" minOccurs="0"/>
              </xsd:all>
            </xsd:complexType>
          </xsd:element>
        </xsd:sequence>
      </xsd:complexType>
    </xsd:element>
  </xsd:schema>
  <xsd:schema xmlns:xsd="http://www.w3.org/2001/XMLSchema" xmlns:dms="http://schemas.microsoft.com/office/2006/documentManagement/types" targetNamespace="ece3b8bb-3ba7-4e05-aa8b-0d2009ddb611" elementFormDefault="qualified">
    <xsd:import namespace="http://schemas.microsoft.com/office/2006/documentManagement/types"/>
    <xsd:element name="Status" ma:index="1" nillable="true" ma:displayName="Status" ma:default="Estimate" ma:format="Dropdown" ma:internalName="Status">
      <xsd:simpleType>
        <xsd:restriction base="dms:Choice">
          <xsd:enumeration value="Estimate"/>
          <xsd:enumeration value="Remediation"/>
          <xsd:enumeration value="QC"/>
          <xsd:enumeration value="Post"/>
        </xsd:restriction>
      </xsd:simpleType>
    </xsd:element>
    <xsd:element name="Estimate_x0020_1" ma:index="3" nillable="true" ma:displayName="Estimate 1" ma:list="UserInfo" ma:internalName="Estimate_x0020_1"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st_x002e__x0020_Level_x0020_1" ma:index="4" nillable="true" ma:displayName="Est. Level 1" ma:default="1" ma:format="Dropdown" ma:internalName="Est_x002e__x0020_Level_x0020_1">
      <xsd:simpleType>
        <xsd:restriction base="dms:Choice">
          <xsd:enumeration value="1"/>
          <xsd:enumeration value="2"/>
          <xsd:enumeration value="3"/>
          <xsd:enumeration value="4"/>
        </xsd:restriction>
      </xsd:simpleType>
    </xsd:element>
    <xsd:element name="Estimate_x0020_2" ma:index="5" nillable="true" ma:displayName="Estimate 2" ma:list="UserInfo" ma:internalName="Estimate_x0020_2"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st_x002e__x0020_Level_x0020_2" ma:index="6" nillable="true" ma:displayName="Est. Level 2" ma:default="1" ma:format="Dropdown" ma:internalName="Est_x002e__x0020_Level_x0020_2">
      <xsd:simpleType>
        <xsd:restriction base="dms:Choice">
          <xsd:enumeration value="1"/>
          <xsd:enumeration value="2"/>
          <xsd:enumeration value="3"/>
          <xsd:enumeration value="4"/>
        </xsd:restriction>
      </xsd:simpleType>
    </xsd:element>
    <xsd:element name="Remediated_x0020_by" ma:index="7" nillable="true" ma:displayName="Remediated by" ma:list="UserInfo" ma:internalName="Remediat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tual_x0020_time_x0020_spent" ma:index="8" nillable="true" ma:displayName="Actual time spent" ma:internalName="Actual_x0020_time_x0020_spent">
      <xsd:simpleType>
        <xsd:restriction base="dms:Text">
          <xsd:maxLength value="255"/>
        </xsd:restriction>
      </xsd:simpleType>
    </xsd:element>
    <xsd:element name="Completed_x0020_on" ma:index="9" nillable="true" ma:displayName="Completed on" ma:format="DateOnly" ma:internalName="Completed_x0020_on">
      <xsd:simpleType>
        <xsd:restriction base="dms:DateTime"/>
      </xsd:simpleType>
    </xsd:element>
    <xsd:element name="Estimate_x0020_Notes" ma:index="10" nillable="true" ma:displayName="Estimate Notes" ma:internalName="Estimate_x0020_Notes">
      <xsd:simpleType>
        <xsd:restriction base="dms:Note"/>
      </xsd:simpleType>
    </xsd:element>
    <xsd:element name="Remediation_x0020_Notes" ma:index="11" nillable="true" ma:displayName="Remediation Notes" ma:internalName="Remediation_x0020_Notes">
      <xsd:simpleType>
        <xsd:restriction base="dms:Note"/>
      </xsd:simpleType>
    </xsd:element>
    <xsd:element name="_x0051_C1" ma:index="12" nillable="true" ma:displayName="QC1" ma:list="UserInfo" ma:internalName="_x0051_C1"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x0051_C2" ma:index="13" nillable="true" ma:displayName="QC2" ma:list="UserInfo" ma:internalName="_x0051_C2"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QC_x0020_Completed_x0020_on" ma:index="14" nillable="true" ma:displayName="QC Completed on" ma:format="DateOnly" ma:internalName="QC_x0020_Completed_x0020_on">
      <xsd:simpleType>
        <xsd:restriction base="dms:DateTime"/>
      </xsd:simpleType>
    </xsd:element>
    <xsd:element name="QC_x0020_Notes" ma:index="15" nillable="true" ma:displayName="QC Notes" ma:internalName="QC_x0020_Note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ma:readOnly="tru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QC_x0020_Notes xmlns="ece3b8bb-3ba7-4e05-aa8b-0d2009ddb611" xsi:nil="true"/>
    <Estimate_x0020_Notes xmlns="ece3b8bb-3ba7-4e05-aa8b-0d2009ddb611">my first one doing 508 compliance so did it slower than others would do</Estimate_x0020_Notes>
    <Estimate_x0020_1 xmlns="ece3b8bb-3ba7-4e05-aa8b-0d2009ddb611">
      <UserInfo>
        <DisplayName>Kimball, Lisa</DisplayName>
        <AccountId>109</AccountId>
        <AccountType/>
      </UserInfo>
    </Estimate_x0020_1>
    <Completed_x0020_on xmlns="ece3b8bb-3ba7-4e05-aa8b-0d2009ddb611">2011-04-28T04:00:00+00:00</Completed_x0020_on>
    <Est_x002e__x0020_Level_x0020_2 xmlns="ece3b8bb-3ba7-4e05-aa8b-0d2009ddb611">1</Est_x002e__x0020_Level_x0020_2>
    <Remediated_x0020_by xmlns="ece3b8bb-3ba7-4e05-aa8b-0d2009ddb611">
      <UserInfo>
        <DisplayName>Hendricks, Jennifer</DisplayName>
        <AccountId>37</AccountId>
        <AccountType/>
      </UserInfo>
    </Remediated_x0020_by>
    <Actual_x0020_time_x0020_spent xmlns="ece3b8bb-3ba7-4e05-aa8b-0d2009ddb611">1</Actual_x0020_time_x0020_spent>
    <Estimate_x0020_2 xmlns="ece3b8bb-3ba7-4e05-aa8b-0d2009ddb611">
      <UserInfo>
        <DisplayName/>
        <AccountId xsi:nil="true"/>
        <AccountType/>
      </UserInfo>
    </Estimate_x0020_2>
    <Remediation_x0020_Notes xmlns="ece3b8bb-3ba7-4e05-aa8b-0d2009ddb611" xsi:nil="true"/>
    <QC_x0020_Completed_x0020_on xmlns="ece3b8bb-3ba7-4e05-aa8b-0d2009ddb611">2011-05-18T04:00:00+00:00</QC_x0020_Completed_x0020_on>
    <Est_x002e__x0020_Level_x0020_1 xmlns="ece3b8bb-3ba7-4e05-aa8b-0d2009ddb611">2</Est_x002e__x0020_Level_x0020_1>
    <_x0051_C2 xmlns="ece3b8bb-3ba7-4e05-aa8b-0d2009ddb611">
      <UserInfo>
        <DisplayName/>
        <AccountId xsi:nil="true"/>
        <AccountType/>
      </UserInfo>
    </_x0051_C2>
    <_x0051_C1 xmlns="ece3b8bb-3ba7-4e05-aa8b-0d2009ddb611">
      <ns2:UserInfo xmlns:ns2="ece3b8bb-3ba7-4e05-aa8b-0d2009ddb611">
        <ns2:DisplayName>Kimball, Lisa</ns2:DisplayName>
        <ns2:AccountId>109</ns2:AccountId>
        <ns2:AccountType>User</ns2:AccountType>
      </ns2:UserInfo>
    </_x0051_C1>
    <Status xmlns="ece3b8bb-3ba7-4e05-aa8b-0d2009ddb611">Post</Status>
  </documentManagement>
</p:properties>
</file>

<file path=customXml/itemProps1.xml><?xml version="1.0" encoding="utf-8"?>
<ds:datastoreItem xmlns:ds="http://schemas.openxmlformats.org/officeDocument/2006/customXml" ds:itemID="{EB2F8BA8-B761-40E1-A4DB-06113539FC7A}"/>
</file>

<file path=customXml/itemProps2.xml><?xml version="1.0" encoding="utf-8"?>
<ds:datastoreItem xmlns:ds="http://schemas.openxmlformats.org/officeDocument/2006/customXml" ds:itemID="{F901618A-4FB8-4AA2-839C-7E372A12423E}"/>
</file>

<file path=customXml/itemProps3.xml><?xml version="1.0" encoding="utf-8"?>
<ds:datastoreItem xmlns:ds="http://schemas.openxmlformats.org/officeDocument/2006/customXml" ds:itemID="{BB4D7A5D-BFE3-4181-8D86-44F8A5FB5A0B}"/>
</file>

<file path=docProps/app.xml><?xml version="1.0" encoding="utf-8"?>
<Properties xmlns="http://schemas.openxmlformats.org/officeDocument/2006/extended-properties" xmlns:vt="http://schemas.openxmlformats.org/officeDocument/2006/docPropsVTypes">
  <TotalTime>361</TotalTime>
  <Words>1053</Words>
  <Application>Microsoft Office PowerPoint</Application>
  <PresentationFormat>On-screen Show (4:3)</PresentationFormat>
  <Paragraphs>152</Paragraphs>
  <Slides>23</Slides>
  <Notes>12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26" baseType="lpstr">
      <vt:lpstr>Default Design</vt:lpstr>
      <vt:lpstr>Custom Design</vt:lpstr>
      <vt:lpstr>Chart</vt:lpstr>
      <vt:lpstr> State and Local Partnerships:  Promoting the Use of Volunteer Radiation Professionals in Emergency Response Planning  National Alliance for Radiation Readiness</vt:lpstr>
      <vt:lpstr>       Radioactive Sources</vt:lpstr>
      <vt:lpstr>National Planning Scenario 11: Radiological Attack – Radiological Dispersal Devices </vt:lpstr>
      <vt:lpstr>Slide 4</vt:lpstr>
      <vt:lpstr>Goiânia Morbidity</vt:lpstr>
      <vt:lpstr>Where Can a Radiological Event Occur?</vt:lpstr>
      <vt:lpstr>Local Response Considerations</vt:lpstr>
      <vt:lpstr>National Response Framework Nuclear/Radiological Incident Annex</vt:lpstr>
      <vt:lpstr>Radiation Professionals</vt:lpstr>
      <vt:lpstr>Slide 10</vt:lpstr>
      <vt:lpstr>Volunteers in the Medical Reserve Corps</vt:lpstr>
      <vt:lpstr>Medical Reserve Corps – Radiation Response Volunteers</vt:lpstr>
      <vt:lpstr>What is CRCPD?</vt:lpstr>
      <vt:lpstr>What is CRCPD Doing to Address this Issue?</vt:lpstr>
      <vt:lpstr>CRCPD, MRC, and CDC Partnership</vt:lpstr>
      <vt:lpstr>What did the state/local agencies  do?</vt:lpstr>
      <vt:lpstr>Specialized Training through Workshops and Web Resources</vt:lpstr>
      <vt:lpstr>Significant Accomplishments</vt:lpstr>
      <vt:lpstr>Significant Accomplishments </vt:lpstr>
      <vt:lpstr>Training Session</vt:lpstr>
      <vt:lpstr>Exercising “Population Monitoring” at Community Reception Center</vt:lpstr>
      <vt:lpstr>Future Activities</vt:lpstr>
      <vt:lpstr>Conclusion</vt:lpstr>
    </vt:vector>
  </TitlesOfParts>
  <Company>Tarrant County Public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Local Partnerships: Promoting the Use of Volunteer Radiation Professionals in Emergency Response Planning</dc:title>
  <dc:subject>State and Local Partnerships: Promoting the Use of Volunteer Radiation Professionals in Emergency Response Planning</dc:subject>
  <dc:creator>PHREP</dc:creator>
  <cp:keywords>radiological event; Goiania; radiological response; volunteering</cp:keywords>
  <cp:lastModifiedBy>kimballl</cp:lastModifiedBy>
  <cp:revision>48</cp:revision>
  <dcterms:created xsi:type="dcterms:W3CDTF">2011-03-07T21:06:14Z</dcterms:created>
  <dcterms:modified xsi:type="dcterms:W3CDTF">2011-05-18T14:03:22Z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0x0101008402C3AEC9A4F64C9A693943DA529FA3</vt:lpwstr>
  </property>
</Properties>
</file>