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8" r:id="rId5"/>
  </p:sldMasterIdLst>
  <p:notesMasterIdLst>
    <p:notesMasterId r:id="rId20"/>
  </p:notesMasterIdLst>
  <p:handoutMasterIdLst>
    <p:handoutMasterId r:id="rId21"/>
  </p:handoutMasterIdLst>
  <p:sldIdLst>
    <p:sldId id="383" r:id="rId6"/>
    <p:sldId id="436" r:id="rId7"/>
    <p:sldId id="437" r:id="rId8"/>
    <p:sldId id="384" r:id="rId9"/>
    <p:sldId id="379" r:id="rId10"/>
    <p:sldId id="406" r:id="rId11"/>
    <p:sldId id="424" r:id="rId12"/>
    <p:sldId id="433" r:id="rId13"/>
    <p:sldId id="416" r:id="rId14"/>
    <p:sldId id="432" r:id="rId15"/>
    <p:sldId id="431" r:id="rId16"/>
    <p:sldId id="417" r:id="rId17"/>
    <p:sldId id="421" r:id="rId18"/>
    <p:sldId id="382" r:id="rId19"/>
  </p:sldIdLst>
  <p:sldSz cx="9144000" cy="6858000" type="screen4x3"/>
  <p:notesSz cx="6858000" cy="9296400"/>
  <p:defaultTextStyle>
    <a:defPPr>
      <a:defRPr lang="en-US"/>
    </a:defPPr>
    <a:lvl1pPr algn="ctr" rtl="0" fontAlgn="base">
      <a:spcBef>
        <a:spcPct val="0"/>
      </a:spcBef>
      <a:spcAft>
        <a:spcPct val="0"/>
      </a:spcAft>
      <a:defRPr sz="2400" b="1" kern="1200">
        <a:solidFill>
          <a:schemeClr val="tx1"/>
        </a:solidFill>
        <a:latin typeface="Times New Roman" pitchFamily="18" charset="0"/>
        <a:ea typeface="+mn-ea"/>
        <a:cs typeface="+mn-cs"/>
      </a:defRPr>
    </a:lvl1pPr>
    <a:lvl2pPr marL="457200" algn="ctr" rtl="0" fontAlgn="base">
      <a:spcBef>
        <a:spcPct val="0"/>
      </a:spcBef>
      <a:spcAft>
        <a:spcPct val="0"/>
      </a:spcAft>
      <a:defRPr sz="2400" b="1" kern="1200">
        <a:solidFill>
          <a:schemeClr val="tx1"/>
        </a:solidFill>
        <a:latin typeface="Times New Roman" pitchFamily="18" charset="0"/>
        <a:ea typeface="+mn-ea"/>
        <a:cs typeface="+mn-cs"/>
      </a:defRPr>
    </a:lvl2pPr>
    <a:lvl3pPr marL="914400" algn="ctr" rtl="0" fontAlgn="base">
      <a:spcBef>
        <a:spcPct val="0"/>
      </a:spcBef>
      <a:spcAft>
        <a:spcPct val="0"/>
      </a:spcAft>
      <a:defRPr sz="2400" b="1" kern="1200">
        <a:solidFill>
          <a:schemeClr val="tx1"/>
        </a:solidFill>
        <a:latin typeface="Times New Roman" pitchFamily="18" charset="0"/>
        <a:ea typeface="+mn-ea"/>
        <a:cs typeface="+mn-cs"/>
      </a:defRPr>
    </a:lvl3pPr>
    <a:lvl4pPr marL="1371600" algn="ctr" rtl="0" fontAlgn="base">
      <a:spcBef>
        <a:spcPct val="0"/>
      </a:spcBef>
      <a:spcAft>
        <a:spcPct val="0"/>
      </a:spcAft>
      <a:defRPr sz="2400" b="1" kern="1200">
        <a:solidFill>
          <a:schemeClr val="tx1"/>
        </a:solidFill>
        <a:latin typeface="Times New Roman" pitchFamily="18" charset="0"/>
        <a:ea typeface="+mn-ea"/>
        <a:cs typeface="+mn-cs"/>
      </a:defRPr>
    </a:lvl4pPr>
    <a:lvl5pPr marL="1828800" algn="ctr"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nters for Disease Control &amp; Prevention" initials="CfDC&amp;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CC66"/>
    <a:srgbClr val="0033CC"/>
    <a:srgbClr val="000099"/>
    <a:srgbClr val="FFFF66"/>
    <a:srgbClr val="3366FF"/>
    <a:srgbClr val="99CCFF"/>
    <a:srgbClr val="FFCC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46" autoAdjust="0"/>
  </p:normalViewPr>
  <p:slideViewPr>
    <p:cSldViewPr>
      <p:cViewPr varScale="1">
        <p:scale>
          <a:sx n="15" d="100"/>
          <a:sy n="15" d="100"/>
        </p:scale>
        <p:origin x="-1026" y="-108"/>
      </p:cViewPr>
      <p:guideLst>
        <p:guide orient="horz" pos="2160"/>
        <p:guide pos="2880"/>
      </p:guideLst>
    </p:cSldViewPr>
  </p:slideViewPr>
  <p:outlineViewPr>
    <p:cViewPr>
      <p:scale>
        <a:sx n="33" d="100"/>
        <a:sy n="33" d="100"/>
      </p:scale>
      <p:origin x="0" y="28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00"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0" hangingPunct="0">
              <a:defRPr sz="1200" b="0"/>
            </a:lvl1pPr>
          </a:lstStyle>
          <a:p>
            <a:pPr>
              <a:defRPr/>
            </a:pPr>
            <a:endParaRPr lang="en-US" dirty="0"/>
          </a:p>
        </p:txBody>
      </p:sp>
      <p:sp>
        <p:nvSpPr>
          <p:cNvPr id="17411"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b="0"/>
            </a:lvl1pPr>
          </a:lstStyle>
          <a:p>
            <a:pPr>
              <a:defRPr/>
            </a:pPr>
            <a:endParaRPr lang="en-US" dirty="0"/>
          </a:p>
        </p:txBody>
      </p:sp>
      <p:sp>
        <p:nvSpPr>
          <p:cNvPr id="17412"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1200" b="0"/>
            </a:lvl1pPr>
          </a:lstStyle>
          <a:p>
            <a:pPr>
              <a:defRPr/>
            </a:pPr>
            <a:r>
              <a:rPr lang="en-US" dirty="0"/>
              <a:t>CDC 1</a:t>
            </a:r>
          </a:p>
        </p:txBody>
      </p:sp>
      <p:sp>
        <p:nvSpPr>
          <p:cNvPr id="17413"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b="0"/>
            </a:lvl1pPr>
          </a:lstStyle>
          <a:p>
            <a:pPr>
              <a:defRPr/>
            </a:pPr>
            <a:fld id="{44AA3634-355E-4FC5-8A39-846D09286EB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0" hangingPunct="0">
              <a:defRPr sz="1200" b="0"/>
            </a:lvl1pPr>
          </a:lstStyle>
          <a:p>
            <a:pPr>
              <a:defRPr/>
            </a:pPr>
            <a:endParaRPr lang="en-US" dirty="0"/>
          </a:p>
        </p:txBody>
      </p:sp>
      <p:sp>
        <p:nvSpPr>
          <p:cNvPr id="15363" name="Rectangle 3"/>
          <p:cNvSpPr>
            <a:spLocks noGrp="1" noChangeArrowheads="1"/>
          </p:cNvSpPr>
          <p:nvPr>
            <p:ph type="dt" idx="1"/>
          </p:nvPr>
        </p:nvSpPr>
        <p:spPr bwMode="auto">
          <a:xfrm>
            <a:off x="3885579"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b="0"/>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1200" b="0"/>
            </a:lvl1pPr>
          </a:lstStyle>
          <a:p>
            <a:pPr>
              <a:defRPr/>
            </a:pPr>
            <a:endParaRPr lang="en-US" dirty="0"/>
          </a:p>
        </p:txBody>
      </p:sp>
      <p:sp>
        <p:nvSpPr>
          <p:cNvPr id="15367"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b="0"/>
            </a:lvl1pPr>
          </a:lstStyle>
          <a:p>
            <a:pPr>
              <a:defRPr/>
            </a:pPr>
            <a:fld id="{B7AA0CB6-8452-4390-A2EB-1CEFFEC60EA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4ABC276A-0E28-483B-9985-8FF67719B13F}" type="slidenum">
              <a:rPr lang="en-US" smtClean="0"/>
              <a:pPr/>
              <a:t>1</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you have already been contacted and asked to participate</a:t>
            </a:r>
            <a:r>
              <a:rPr lang="en-US" baseline="0" dirty="0" smtClean="0"/>
              <a:t> in this survey, and we look forward to the results of this study.</a:t>
            </a:r>
            <a:endParaRPr lang="en-US" dirty="0"/>
          </a:p>
        </p:txBody>
      </p:sp>
      <p:sp>
        <p:nvSpPr>
          <p:cNvPr id="4" name="Slide Number Placeholder 3"/>
          <p:cNvSpPr>
            <a:spLocks noGrp="1"/>
          </p:cNvSpPr>
          <p:nvPr>
            <p:ph type="sldNum" sz="quarter" idx="10"/>
          </p:nvPr>
        </p:nvSpPr>
        <p:spPr/>
        <p:txBody>
          <a:bodyPr/>
          <a:lstStyle/>
          <a:p>
            <a:pPr>
              <a:defRPr/>
            </a:pPr>
            <a:fld id="{B7AA0CB6-8452-4390-A2EB-1CEFFEC60EAA}"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PAHPA</a:t>
            </a:r>
          </a:p>
          <a:p>
            <a:pPr>
              <a:buFont typeface="Arial" pitchFamily="34" charset="0"/>
              <a:buNone/>
            </a:pPr>
            <a:r>
              <a:rPr lang="en-US" dirty="0" smtClean="0"/>
              <a:t>Little to no language specific to radiologic/nuclear preparedness</a:t>
            </a:r>
          </a:p>
          <a:p>
            <a:endParaRPr lang="en-US" dirty="0" smtClean="0"/>
          </a:p>
          <a:p>
            <a:pPr>
              <a:buFont typeface="Arial" pitchFamily="34" charset="0"/>
              <a:buChar char="•"/>
            </a:pPr>
            <a:r>
              <a:rPr lang="en-US" u="none" dirty="0" smtClean="0"/>
              <a:t> DHS/DoD</a:t>
            </a:r>
          </a:p>
          <a:p>
            <a:pPr>
              <a:buFont typeface="Arial" pitchFamily="34" charset="0"/>
              <a:buNone/>
            </a:pPr>
            <a:r>
              <a:rPr lang="en-US" dirty="0" smtClean="0"/>
              <a:t>Dr.</a:t>
            </a:r>
            <a:r>
              <a:rPr lang="en-US" baseline="0" dirty="0" smtClean="0"/>
              <a:t> Frieden is very interested in radiological preparedness and has held high level discussions with DHS Office of Science and Technology on possibly leveraging DHS funds to further develop this capacity.  CDC also engaged in similar conversations with DoD.</a:t>
            </a:r>
          </a:p>
          <a:p>
            <a:pPr>
              <a:buFont typeface="Arial" pitchFamily="34" charset="0"/>
              <a:buChar char="•"/>
            </a:pPr>
            <a:endParaRPr lang="en-US" baseline="0" dirty="0" smtClean="0"/>
          </a:p>
          <a:p>
            <a:pPr>
              <a:buFont typeface="Arial" pitchFamily="34" charset="0"/>
              <a:buChar char="•"/>
            </a:pPr>
            <a:r>
              <a:rPr lang="en-US" baseline="0" dirty="0" smtClean="0"/>
              <a:t> New PHEP capabilities</a:t>
            </a:r>
          </a:p>
          <a:p>
            <a:pPr>
              <a:buFont typeface="Arial" pitchFamily="34" charset="0"/>
              <a:buNone/>
            </a:pPr>
            <a:r>
              <a:rPr lang="en-US" baseline="0" dirty="0" smtClean="0"/>
              <a:t>PHPR’s Division of State and Local Readiness will include radiation/nuclear capabilities in the new cooperative agreement for states</a:t>
            </a:r>
          </a:p>
          <a:p>
            <a:pPr>
              <a:buFont typeface="Arial" pitchFamily="34" charset="0"/>
              <a:buChar cha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7AA0CB6-8452-4390-A2EB-1CEFFEC60EAA}"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r>
              <a:rPr lang="en-US" u="none" dirty="0" smtClean="0"/>
              <a:t> Public health</a:t>
            </a:r>
            <a:r>
              <a:rPr lang="en-US" u="none" baseline="0" dirty="0" smtClean="0"/>
              <a:t> is just </a:t>
            </a:r>
            <a:r>
              <a:rPr lang="en-US" b="0" u="sng" baseline="0" dirty="0" smtClean="0"/>
              <a:t>a part of the response </a:t>
            </a:r>
            <a:r>
              <a:rPr lang="en-US" u="none" baseline="0" dirty="0" smtClean="0"/>
              <a:t>for a radiologic event. We have many partners. Our focus in preparedness for a radiologic event is on our public health strengths (per above slide). </a:t>
            </a:r>
            <a:r>
              <a:rPr lang="en-US" u="none" dirty="0" smtClean="0"/>
              <a:t> All</a:t>
            </a:r>
            <a:r>
              <a:rPr lang="en-US" u="none" baseline="0" dirty="0" smtClean="0"/>
              <a:t> of these functions are dependent on a robust public health workforce.</a:t>
            </a:r>
            <a:endParaRPr lang="en-US" u="none" dirty="0" smtClean="0"/>
          </a:p>
          <a:p>
            <a:endParaRPr lang="en-US" u="sng" dirty="0" smtClean="0"/>
          </a:p>
          <a:p>
            <a:pPr>
              <a:buFont typeface="Arial" pitchFamily="34" charset="0"/>
              <a:buChar char="•"/>
            </a:pPr>
            <a:r>
              <a:rPr lang="en-US" u="sng" dirty="0" smtClean="0"/>
              <a:t> Talking points on linkage across the health system </a:t>
            </a:r>
            <a:r>
              <a:rPr lang="en-US" u="none" dirty="0" smtClean="0"/>
              <a:t>(4</a:t>
            </a:r>
            <a:r>
              <a:rPr lang="en-US" u="none" baseline="30000" dirty="0" smtClean="0"/>
              <a:t>th</a:t>
            </a:r>
            <a:r>
              <a:rPr lang="en-US" u="none" dirty="0" smtClean="0"/>
              <a:t> bullet in slide)</a:t>
            </a:r>
          </a:p>
          <a:p>
            <a:r>
              <a:rPr lang="en-US" u="none" dirty="0" smtClean="0"/>
              <a:t>Whereas</a:t>
            </a:r>
            <a:r>
              <a:rPr lang="en-US" u="none" baseline="0" dirty="0" smtClean="0"/>
              <a:t> there is no national health system for medical care today, the public health system allows us to reach across the federal to state to local levels to ensure that the health system response is integrated with the broader national response. The Incident Command system provides a powerful structure for us to strengthen the linkage within the health system and across the three levels.</a:t>
            </a:r>
          </a:p>
          <a:p>
            <a:endParaRPr lang="en-US" u="none" baseline="0" dirty="0" smtClean="0"/>
          </a:p>
          <a:p>
            <a:pPr>
              <a:buFont typeface="Arial" pitchFamily="34" charset="0"/>
              <a:buChar char="•"/>
            </a:pPr>
            <a:r>
              <a:rPr lang="en-US" u="sng" dirty="0" smtClean="0"/>
              <a:t> Wrap-up of CDC’s approach to preparedness:</a:t>
            </a:r>
          </a:p>
          <a:p>
            <a:r>
              <a:rPr lang="en-US" dirty="0" smtClean="0"/>
              <a:t>By leveraging the all hazards public health infrastructure and focusing on strengths that public health brings to response, the resources</a:t>
            </a:r>
            <a:r>
              <a:rPr lang="en-US" baseline="0" dirty="0" smtClean="0"/>
              <a:t> available for public health preparedness and response will more readily flow toward the gaps that get identified. </a:t>
            </a:r>
          </a:p>
          <a:p>
            <a:endParaRPr lang="en-US" baseline="0" dirty="0" smtClean="0"/>
          </a:p>
          <a:p>
            <a:r>
              <a:rPr lang="en-US" baseline="0" dirty="0" smtClean="0"/>
              <a:t>With radiation disaster preparedness, public health plays a role as the caretakers of the public’s health. While we will continue to fight for the attention and resources needed to develop a deeper capacity and capability for this preparedness, the challenge of resources will mostly be addressed by our ability to collaborate. </a:t>
            </a:r>
          </a:p>
          <a:p>
            <a:endParaRPr lang="en-US" baseline="0" dirty="0" smtClean="0"/>
          </a:p>
          <a:p>
            <a:r>
              <a:rPr lang="en-US" baseline="0" dirty="0" smtClean="0"/>
              <a:t>State radiation programs are often not well integrated with state public health offices. To minimize these gaps, the federal government must enhance collaboration with state public health offices and ensure that the integration of these radiologic preparedness programs with other preparedness activities is effective. </a:t>
            </a:r>
          </a:p>
          <a:p>
            <a:endParaRPr lang="en-US" baseline="0" dirty="0" smtClean="0"/>
          </a:p>
          <a:p>
            <a:r>
              <a:rPr lang="en-US" baseline="0" dirty="0" smtClean="0"/>
              <a:t>It’s important to recognize that we’re not prepared to fully respond to this type of disaster. We will be figuring it out as we go, and incrementally increasing the capacity. </a:t>
            </a:r>
          </a:p>
          <a:p>
            <a:endParaRPr lang="en-US" u="none" dirty="0" smtClean="0"/>
          </a:p>
          <a:p>
            <a:endParaRPr lang="en-US" u="sng" dirty="0" smtClean="0"/>
          </a:p>
        </p:txBody>
      </p:sp>
      <p:sp>
        <p:nvSpPr>
          <p:cNvPr id="4" name="Slide Number Placeholder 3"/>
          <p:cNvSpPr>
            <a:spLocks noGrp="1"/>
          </p:cNvSpPr>
          <p:nvPr>
            <p:ph type="sldNum" sz="quarter" idx="10"/>
          </p:nvPr>
        </p:nvSpPr>
        <p:spPr/>
        <p:txBody>
          <a:bodyPr/>
          <a:lstStyle/>
          <a:p>
            <a:pPr>
              <a:defRPr/>
            </a:pPr>
            <a:fld id="{B7AA0CB6-8452-4390-A2EB-1CEFFEC60EAA}"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AA0CB6-8452-4390-A2EB-1CEFFEC60EAA}" type="slidenum">
              <a:rPr lang="en-US" smtClean="0"/>
              <a:pPr>
                <a:defRPr/>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AA0CB6-8452-4390-A2EB-1CEFFEC60EAA}"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persons deployed to Japan and 1 to the Nuclear Regulatory Commission</a:t>
            </a:r>
          </a:p>
          <a:p>
            <a:endParaRPr lang="en-US" dirty="0" smtClean="0"/>
          </a:p>
          <a:p>
            <a:r>
              <a:rPr lang="en-US" dirty="0" smtClean="0"/>
              <a:t>CDC continues to closely monitor the effects of this disaster and is focused on making sure it is ready to support any requests that come in from Japanese colleagues related to public health.</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B7AA0CB6-8452-4390-A2EB-1CEFFEC60EAA}"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AA0CB6-8452-4390-A2EB-1CEFFEC60EAA}"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7B8E08A-9EF6-4E66-A697-65FE6922A157}" type="slidenum">
              <a:rPr lang="en-US"/>
              <a:pPr/>
              <a:t>5</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7539C6B-375A-4961-BD20-12495EA24219}" type="slidenum">
              <a:rPr lang="en-US"/>
              <a:pPr/>
              <a:t>6</a:t>
            </a:fld>
            <a:endParaRPr lang="en-US" dirty="0"/>
          </a:p>
        </p:txBody>
      </p:sp>
      <p:sp>
        <p:nvSpPr>
          <p:cNvPr id="45059" name="Rectangle 2"/>
          <p:cNvSpPr>
            <a:spLocks noGrp="1" noRot="1" noChangeAspect="1" noChangeArrowheads="1" noTextEdit="1"/>
          </p:cNvSpPr>
          <p:nvPr>
            <p:ph type="sldImg"/>
          </p:nvPr>
        </p:nvSpPr>
        <p:spPr>
          <a:xfrm>
            <a:off x="1104900" y="696913"/>
            <a:ext cx="4648200" cy="3486150"/>
          </a:xfrm>
          <a:ln/>
        </p:spPr>
      </p:sp>
      <p:sp>
        <p:nvSpPr>
          <p:cNvPr id="45060" name="Rectangle 3"/>
          <p:cNvSpPr>
            <a:spLocks noGrp="1" noChangeArrowheads="1"/>
          </p:cNvSpPr>
          <p:nvPr>
            <p:ph type="body" idx="1"/>
          </p:nvPr>
        </p:nvSpPr>
        <p:spPr>
          <a:noFill/>
          <a:ln/>
        </p:spPr>
        <p:txBody>
          <a:bodyPr/>
          <a:lstStyle/>
          <a:p>
            <a:pPr eaLnBrk="1" hangingPunct="1">
              <a:lnSpc>
                <a:spcPct val="70000"/>
              </a:lnSpc>
              <a:buSzPct val="60000"/>
              <a:buFont typeface="Wingdings" pitchFamily="2" charset="2"/>
              <a:buNone/>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The all-hazards approach allows federal, state, and local partners to maximize the limited resources available for preparedness and response programs. It responds to</a:t>
            </a:r>
            <a:r>
              <a:rPr lang="en-US" baseline="0" dirty="0" smtClean="0"/>
              <a:t> the widest range of anticipated and unanticipated threats. </a:t>
            </a:r>
            <a:endParaRPr lang="en-US" dirty="0" smtClean="0"/>
          </a:p>
          <a:p>
            <a:pPr>
              <a:buFont typeface="Arial" pitchFamily="34" charset="0"/>
              <a:buChar char="•"/>
            </a:pPr>
            <a:endParaRPr lang="en-US" baseline="0" dirty="0" smtClean="0"/>
          </a:p>
          <a:p>
            <a:pPr>
              <a:buFont typeface="Arial" pitchFamily="34" charset="0"/>
              <a:buChar char="•"/>
            </a:pPr>
            <a:r>
              <a:rPr lang="en-US" baseline="0" dirty="0" smtClean="0"/>
              <a:t> PHEP provides funding to states and localities for </a:t>
            </a:r>
            <a:r>
              <a:rPr lang="en-US" b="1" baseline="0" dirty="0" smtClean="0"/>
              <a:t>all hazards</a:t>
            </a:r>
            <a:r>
              <a:rPr lang="en-US" baseline="0" dirty="0" smtClean="0"/>
              <a:t> planning and testing.</a:t>
            </a:r>
            <a:endParaRPr lang="en-US" dirty="0"/>
          </a:p>
        </p:txBody>
      </p:sp>
      <p:sp>
        <p:nvSpPr>
          <p:cNvPr id="4" name="Slide Number Placeholder 3"/>
          <p:cNvSpPr>
            <a:spLocks noGrp="1"/>
          </p:cNvSpPr>
          <p:nvPr>
            <p:ph type="sldNum" sz="quarter" idx="10"/>
          </p:nvPr>
        </p:nvSpPr>
        <p:spPr/>
        <p:txBody>
          <a:bodyPr/>
          <a:lstStyle/>
          <a:p>
            <a:pPr>
              <a:defRPr/>
            </a:pPr>
            <a:fld id="{B7AA0CB6-8452-4390-A2EB-1CEFFEC60EA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sz="1200" u="sng" baseline="0" dirty="0" smtClean="0"/>
              <a:t>Council of State and Territorial Epidemiologists assessment</a:t>
            </a:r>
          </a:p>
          <a:p>
            <a:pPr>
              <a:buFont typeface="Arial" pitchFamily="34" charset="0"/>
              <a:buNone/>
            </a:pPr>
            <a:r>
              <a:rPr lang="en-US" sz="1200" u="sng" baseline="0" dirty="0" smtClean="0"/>
              <a:t> </a:t>
            </a:r>
          </a:p>
          <a:p>
            <a:pPr>
              <a:buFont typeface="Arial" pitchFamily="34" charset="0"/>
              <a:buChar char="•"/>
            </a:pPr>
            <a:r>
              <a:rPr lang="en-US" sz="1200" baseline="0" dirty="0" smtClean="0"/>
              <a:t> 2010 CSTE assessment loosely based on 2003 survey and designed to assess the nation’s overall preparedness and response capabilities regarding radiation emergencies</a:t>
            </a:r>
          </a:p>
          <a:p>
            <a:pPr>
              <a:buFont typeface="Arial" pitchFamily="34" charset="0"/>
              <a:buChar cha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t> </a:t>
            </a:r>
            <a:r>
              <a:rPr lang="en-US" sz="1200" dirty="0" smtClean="0"/>
              <a:t>38 states responded (76%)</a:t>
            </a:r>
          </a:p>
          <a:p>
            <a:pPr>
              <a:buFont typeface="Arial" pitchFamily="34" charset="0"/>
              <a:buNone/>
            </a:pPr>
            <a:endParaRPr lang="en-US" sz="1200" baseline="0" dirty="0" smtClean="0"/>
          </a:p>
          <a:p>
            <a:pPr>
              <a:buFont typeface="Arial" pitchFamily="34" charset="0"/>
              <a:buChar char="•"/>
            </a:pPr>
            <a:r>
              <a:rPr lang="en-US" sz="1200" baseline="0" dirty="0" smtClean="0"/>
              <a:t> Although not directly comparable, results for the 2010 assessment show that states seem to have the same or lower level of preparedness than when measured in 2003</a:t>
            </a:r>
            <a:endParaRPr lang="en-US" sz="1200" dirty="0" smtClean="0"/>
          </a:p>
          <a:p>
            <a:pPr>
              <a:buFont typeface="Arial" pitchFamily="34" charset="0"/>
              <a:buChar char="•"/>
            </a:pPr>
            <a:endParaRPr lang="en-US" sz="1200" dirty="0" smtClean="0"/>
          </a:p>
        </p:txBody>
      </p:sp>
      <p:sp>
        <p:nvSpPr>
          <p:cNvPr id="4" name="Slide Number Placeholder 3"/>
          <p:cNvSpPr>
            <a:spLocks noGrp="1"/>
          </p:cNvSpPr>
          <p:nvPr>
            <p:ph type="sldNum" sz="quarter" idx="10"/>
          </p:nvPr>
        </p:nvSpPr>
        <p:spPr/>
        <p:txBody>
          <a:bodyPr/>
          <a:lstStyle/>
          <a:p>
            <a:pPr>
              <a:defRPr/>
            </a:pPr>
            <a:fld id="{B7AA0CB6-8452-4390-A2EB-1CEFFEC60EAA}"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conference is designed to begin moving us together towards these and other ways to address the gaps that have been identified.</a:t>
            </a:r>
            <a:endParaRPr lang="en-US" dirty="0"/>
          </a:p>
        </p:txBody>
      </p:sp>
      <p:sp>
        <p:nvSpPr>
          <p:cNvPr id="4" name="Slide Number Placeholder 3"/>
          <p:cNvSpPr>
            <a:spLocks noGrp="1"/>
          </p:cNvSpPr>
          <p:nvPr>
            <p:ph type="sldNum" sz="quarter" idx="10"/>
          </p:nvPr>
        </p:nvSpPr>
        <p:spPr/>
        <p:txBody>
          <a:bodyPr/>
          <a:lstStyle/>
          <a:p>
            <a:pPr>
              <a:defRPr/>
            </a:pPr>
            <a:fld id="{B7AA0CB6-8452-4390-A2EB-1CEFFEC60EAA}"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a:prstGeom prst="rect">
            <a:avLst/>
          </a:prstGeom>
          <a:ln>
            <a:noFill/>
          </a:ln>
        </p:spPr>
        <p:txBody>
          <a:bodyPr/>
          <a:lstStyle>
            <a:lvl1pPr>
              <a:defRPr>
                <a:solidFill>
                  <a:schemeClr val="bg1"/>
                </a:solidFill>
                <a:latin typeface="+mj-lt"/>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2819400" y="1981200"/>
            <a:ext cx="2971800" cy="4114800"/>
          </a:xfrm>
          <a:prstGeom prst="rect">
            <a:avLst/>
          </a:prstGeom>
        </p:spPr>
        <p:txBody>
          <a:bodyPr/>
          <a:lstStyle>
            <a:lvl1pPr>
              <a:buClr>
                <a:schemeClr val="bg1"/>
              </a:buClr>
              <a:defRPr>
                <a:solidFill>
                  <a:schemeClr val="tx2"/>
                </a:solidFill>
              </a:defRPr>
            </a:lvl1pPr>
            <a:lvl2pPr>
              <a:buClr>
                <a:schemeClr val="bg1"/>
              </a:buClr>
              <a:defRPr>
                <a:solidFill>
                  <a:schemeClr val="tx2"/>
                </a:solidFill>
              </a:defRPr>
            </a:lvl2pPr>
            <a:lvl3pPr>
              <a:buClr>
                <a:schemeClr val="bg1"/>
              </a:buClr>
              <a:defRPr>
                <a:solidFill>
                  <a:schemeClr val="tx2"/>
                </a:solidFill>
              </a:defRPr>
            </a:lvl3pPr>
            <a:lvl4pPr>
              <a:buClr>
                <a:schemeClr val="bg1"/>
              </a:buClr>
              <a:defRPr>
                <a:solidFill>
                  <a:schemeClr val="tx2"/>
                </a:solidFill>
              </a:defRPr>
            </a:lvl4pPr>
            <a:lvl5pPr>
              <a:buClr>
                <a:schemeClr val="bg1"/>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943600" y="1981200"/>
            <a:ext cx="2971800" cy="4114800"/>
          </a:xfrm>
          <a:prstGeom prst="rect">
            <a:avLst/>
          </a:prstGeom>
        </p:spPr>
        <p:txBody>
          <a:bodyPr/>
          <a:lstStyle>
            <a:lvl1pPr>
              <a:buClr>
                <a:schemeClr val="bg1"/>
              </a:buCl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a:prstGeom prst="rect">
            <a:avLst/>
          </a:prstGeo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19400" y="1981200"/>
            <a:ext cx="6096000" cy="4114800"/>
          </a:xfrm>
          <a:prstGeom prst="rect">
            <a:avLst/>
          </a:prstGeom>
        </p:spPr>
        <p:txBody>
          <a:bodyPr/>
          <a:lstStyle>
            <a:lvl1pPr>
              <a:buClr>
                <a:schemeClr val="bg1"/>
              </a:buClr>
              <a:defRPr>
                <a:solidFill>
                  <a:schemeClr val="accent6"/>
                </a:solidFill>
              </a:defRPr>
            </a:lvl1pPr>
            <a:lvl2pPr>
              <a:buClr>
                <a:schemeClr val="bg1"/>
              </a:buClr>
              <a:defRPr>
                <a:solidFill>
                  <a:schemeClr val="accent6"/>
                </a:solidFill>
              </a:defRPr>
            </a:lvl2pPr>
            <a:lvl3pPr>
              <a:buClr>
                <a:schemeClr val="bg1"/>
              </a:buClr>
              <a:defRPr>
                <a:solidFill>
                  <a:schemeClr val="accent6"/>
                </a:solidFill>
              </a:defRPr>
            </a:lvl3pPr>
            <a:lvl4pPr>
              <a:buClr>
                <a:schemeClr val="bg1"/>
              </a:buClr>
              <a:defRPr>
                <a:solidFill>
                  <a:schemeClr val="accent6"/>
                </a:solidFill>
              </a:defRPr>
            </a:lvl4pPr>
            <a:lvl5pPr>
              <a:buClr>
                <a:schemeClr val="bg1"/>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679D39-4530-4505-A283-C04594F51B74}"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FE34-A0A2-4590-9C50-4D02533FF08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79D39-4530-4505-A283-C04594F51B74}"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FE34-A0A2-4590-9C50-4D02533FF08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79D39-4530-4505-A283-C04594F51B74}"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FE34-A0A2-4590-9C50-4D02533FF08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679D39-4530-4505-A283-C04594F51B74}"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FE34-A0A2-4590-9C50-4D02533FF08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679D39-4530-4505-A283-C04594F51B74}" type="datetimeFigureOut">
              <a:rPr lang="en-US" smtClean="0"/>
              <a:pPr/>
              <a:t>5/18/2011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DFE34-A0A2-4590-9C50-4D02533FF08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679D39-4530-4505-A283-C04594F51B74}" type="datetimeFigureOut">
              <a:rPr lang="en-US" smtClean="0"/>
              <a:pPr/>
              <a:t>5/18/2011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DFE34-A0A2-4590-9C50-4D02533FF08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79D39-4530-4505-A283-C04594F51B74}" type="datetimeFigureOut">
              <a:rPr lang="en-US" smtClean="0"/>
              <a:pPr/>
              <a:t>5/18/2011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DFE34-A0A2-4590-9C50-4D02533FF08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79D39-4530-4505-A283-C04594F51B74}"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FE34-A0A2-4590-9C50-4D02533FF0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79D39-4530-4505-A283-C04594F51B74}"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FE34-A0A2-4590-9C50-4D02533FF08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79D39-4530-4505-A283-C04594F51B74}"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FE34-A0A2-4590-9C50-4D02533FF08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79D39-4530-4505-A283-C04594F51B74}"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FE34-A0A2-4590-9C50-4D02533FF08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a:prstGeom prst="rect">
            <a:avLst/>
          </a:prstGeom>
          <a:ln>
            <a:noFill/>
          </a:ln>
        </p:spPr>
        <p:txBody>
          <a:bodyPr/>
          <a:lstStyle>
            <a:lvl1pPr>
              <a:defRPr>
                <a:solidFill>
                  <a:schemeClr val="bg1"/>
                </a:solidFill>
                <a:latin typeface="+mj-lt"/>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2819400" y="1981200"/>
            <a:ext cx="2971800" cy="4114800"/>
          </a:xfrm>
          <a:prstGeom prst="rect">
            <a:avLst/>
          </a:prstGeom>
        </p:spPr>
        <p:txBody>
          <a:bodyPr/>
          <a:lstStyle>
            <a:lvl1pPr>
              <a:buClr>
                <a:schemeClr val="bg1"/>
              </a:buClr>
              <a:defRPr>
                <a:solidFill>
                  <a:schemeClr val="tx2"/>
                </a:solidFill>
              </a:defRPr>
            </a:lvl1pPr>
            <a:lvl2pPr>
              <a:buClr>
                <a:schemeClr val="bg1"/>
              </a:buClr>
              <a:defRPr>
                <a:solidFill>
                  <a:schemeClr val="tx2"/>
                </a:solidFill>
              </a:defRPr>
            </a:lvl2pPr>
            <a:lvl3pPr>
              <a:buClr>
                <a:schemeClr val="bg1"/>
              </a:buClr>
              <a:defRPr>
                <a:solidFill>
                  <a:schemeClr val="tx2"/>
                </a:solidFill>
              </a:defRPr>
            </a:lvl3pPr>
            <a:lvl4pPr>
              <a:buClr>
                <a:schemeClr val="bg1"/>
              </a:buClr>
              <a:defRPr>
                <a:solidFill>
                  <a:schemeClr val="tx2"/>
                </a:solidFill>
              </a:defRPr>
            </a:lvl4pPr>
            <a:lvl5pPr>
              <a:buClr>
                <a:schemeClr val="bg1"/>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943600" y="1981200"/>
            <a:ext cx="2971800" cy="4114800"/>
          </a:xfrm>
          <a:prstGeom prst="rect">
            <a:avLst/>
          </a:prstGeom>
        </p:spPr>
        <p:txBody>
          <a:bodyPr/>
          <a:lstStyle>
            <a:lvl1pPr>
              <a:buClr>
                <a:schemeClr val="bg1"/>
              </a:buCl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7"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8"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6"/>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accent6"/>
                </a:solidFill>
              </a:defRPr>
            </a:lvl1pPr>
            <a:lvl2pPr>
              <a:buClr>
                <a:schemeClr val="bg1"/>
              </a:buClr>
              <a:buSzPct val="100000"/>
              <a:buFont typeface="Wingdings" pitchFamily="2" charset="2"/>
              <a:buChar char="§"/>
              <a:defRPr sz="2000">
                <a:solidFill>
                  <a:schemeClr val="accent6"/>
                </a:solidFill>
              </a:defRPr>
            </a:lvl2pPr>
            <a:lvl3pPr>
              <a:buClr>
                <a:schemeClr val="bg1"/>
              </a:buClr>
              <a:buSzPct val="100000"/>
              <a:buFont typeface="Arial" pitchFamily="34" charset="0"/>
              <a:buChar char="•"/>
              <a:defRPr sz="1800">
                <a:solidFill>
                  <a:schemeClr val="accent6"/>
                </a:solidFill>
              </a:defRPr>
            </a:lvl3pPr>
            <a:lvl4pPr>
              <a:buClr>
                <a:schemeClr val="bg1"/>
              </a:buClr>
              <a:buSzPct val="70000"/>
              <a:buFont typeface="Courier New" pitchFamily="49" charset="0"/>
              <a:buChar char="o"/>
              <a:defRPr sz="1800" baseline="0">
                <a:solidFill>
                  <a:schemeClr val="accent6"/>
                </a:solidFill>
              </a:defRPr>
            </a:lvl4pPr>
            <a:lvl5pPr>
              <a:buClr>
                <a:schemeClr val="bg1"/>
              </a:buClr>
              <a:buSzPct val="70000"/>
              <a:buFont typeface="Arial" pitchFamily="34" charset="0"/>
              <a:buChar char="•"/>
              <a:defRPr sz="1800">
                <a:solidFill>
                  <a:schemeClr val="accent6"/>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accent6"/>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6"/>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accent6"/>
                </a:solidFill>
              </a:defRPr>
            </a:lvl1pPr>
            <a:lvl2pPr>
              <a:buClr>
                <a:schemeClr val="bg1"/>
              </a:buClr>
              <a:buSzPct val="100000"/>
              <a:buFont typeface="Wingdings" pitchFamily="2" charset="2"/>
              <a:buChar char="§"/>
              <a:defRPr sz="2000">
                <a:solidFill>
                  <a:schemeClr val="accent6"/>
                </a:solidFill>
              </a:defRPr>
            </a:lvl2pPr>
            <a:lvl3pPr>
              <a:buClr>
                <a:schemeClr val="bg1"/>
              </a:buClr>
              <a:buSzPct val="100000"/>
              <a:buFont typeface="Arial" pitchFamily="34" charset="0"/>
              <a:buChar char="•"/>
              <a:defRPr sz="1800">
                <a:solidFill>
                  <a:schemeClr val="accent6"/>
                </a:solidFill>
              </a:defRPr>
            </a:lvl3pPr>
            <a:lvl4pPr>
              <a:buClr>
                <a:schemeClr val="bg1"/>
              </a:buClr>
              <a:buSzPct val="70000"/>
              <a:buFont typeface="Courier New" pitchFamily="49" charset="0"/>
              <a:buChar char="o"/>
              <a:defRPr sz="1800" baseline="0">
                <a:solidFill>
                  <a:schemeClr val="accent6"/>
                </a:solidFill>
              </a:defRPr>
            </a:lvl4pPr>
            <a:lvl5pPr>
              <a:buClr>
                <a:schemeClr val="bg1"/>
              </a:buClr>
              <a:buSzPct val="70000"/>
              <a:buFont typeface="Arial" pitchFamily="34" charset="0"/>
              <a:buChar char="•"/>
              <a:defRPr sz="1800">
                <a:solidFill>
                  <a:schemeClr val="accent6"/>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accent6"/>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accent6"/>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371600" y="609600"/>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Centers for Disease Control and Prevention</a:t>
            </a:r>
          </a:p>
        </p:txBody>
      </p:sp>
      <p:sp>
        <p:nvSpPr>
          <p:cNvPr id="11" name="Rectangle 10"/>
          <p:cNvSpPr/>
          <p:nvPr/>
        </p:nvSpPr>
        <p:spPr>
          <a:xfrm>
            <a:off x="1371600" y="4706034"/>
            <a:ext cx="5943600" cy="646331"/>
          </a:xfrm>
          <a:prstGeom prst="rect">
            <a:avLst/>
          </a:prstGeom>
        </p:spPr>
        <p:txBody>
          <a:bodyPr wrap="square">
            <a:spAutoFit/>
          </a:bodyPr>
          <a:lstStyle/>
          <a:p>
            <a:pPr lvl="0"/>
            <a:r>
              <a:rPr lang="en-US" sz="1200" dirty="0" smtClean="0">
                <a:solidFill>
                  <a:schemeClr val="tx2"/>
                </a:solidFill>
              </a:rPr>
              <a:t>1600 Clifton Road NE, Atlanta, GA 30333</a:t>
            </a:r>
          </a:p>
          <a:p>
            <a:pPr lvl="0"/>
            <a:r>
              <a:rPr lang="en-US" sz="1200" dirty="0" smtClean="0">
                <a:solidFill>
                  <a:schemeClr val="tx2"/>
                </a:solidFill>
              </a:rPr>
              <a:t>Telephone, 1-800-CDC-INFO (232-4636)/TTY: 1-888-232-6348</a:t>
            </a:r>
          </a:p>
          <a:p>
            <a:pPr lvl="0"/>
            <a:r>
              <a:rPr lang="en-US" sz="1200" dirty="0" smtClean="0">
                <a:solidFill>
                  <a:schemeClr val="tx2"/>
                </a:solidFill>
              </a:rPr>
              <a:t>E-mail: cdcinfo@cdc.gov 	Web: www.cdc.gov</a:t>
            </a:r>
          </a:p>
        </p:txBody>
      </p:sp>
      <p:sp>
        <p:nvSpPr>
          <p:cNvPr id="7"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8"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10" name="Rectangle 9"/>
          <p:cNvSpPr/>
          <p:nvPr/>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79D39-4530-4505-A283-C04594F51B74}" type="datetimeFigureOut">
              <a:rPr lang="en-US" smtClean="0"/>
              <a:pPr/>
              <a:t>5/18/2011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DFE34-A0A2-4590-9C50-4D02533FF0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intranet.cdc.gov/leadership/LGBoards/elb/profile/elbProfile/gerberding.html"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intra-apps.cdc.gov/od/otper/images/COTPER-Organizational_Chart.pd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http://intranet.cdc.gov/leadership/LGBoards/elb/profile/elbProfile/gerberding.html" TargetMode="External"/><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hyperlink" Target="http://intranet.cdc.gov/leadership/LGBoards/elb/profile/elbProfile/gerberding.html" TargetMode="External"/><Relationship Id="rId4" Type="http://schemas.openxmlformats.org/officeDocument/2006/relationships/hyperlink" Target="http://www.absa.org/index.s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
          <p:cNvSpPr>
            <a:spLocks noGrp="1"/>
          </p:cNvSpPr>
          <p:nvPr>
            <p:ph type="subTitle" idx="1"/>
          </p:nvPr>
        </p:nvSpPr>
        <p:spPr>
          <a:xfrm>
            <a:off x="1371600" y="4419600"/>
            <a:ext cx="6400800" cy="381000"/>
          </a:xfrm>
        </p:spPr>
        <p:txBody>
          <a:bodyPr>
            <a:normAutofit lnSpcReduction="10000"/>
          </a:bodyPr>
          <a:lstStyle/>
          <a:p>
            <a:r>
              <a:rPr lang="en-US" dirty="0" smtClean="0"/>
              <a:t>RADM Ali S. Khan, MD, MPH</a:t>
            </a:r>
            <a:endParaRPr lang="en-US" dirty="0"/>
          </a:p>
        </p:txBody>
      </p:sp>
      <p:sp>
        <p:nvSpPr>
          <p:cNvPr id="20" name="Text Placeholder 2"/>
          <p:cNvSpPr>
            <a:spLocks noGrp="1"/>
          </p:cNvSpPr>
          <p:nvPr>
            <p:ph type="body" sz="quarter" idx="10"/>
          </p:nvPr>
        </p:nvSpPr>
        <p:spPr>
          <a:xfrm>
            <a:off x="914400" y="4800600"/>
            <a:ext cx="7391400" cy="1066800"/>
          </a:xfrm>
        </p:spPr>
        <p:txBody>
          <a:bodyPr>
            <a:normAutofit fontScale="47500" lnSpcReduction="20000"/>
          </a:bodyPr>
          <a:lstStyle/>
          <a:p>
            <a:r>
              <a:rPr lang="en-US" dirty="0" smtClean="0"/>
              <a:t>Director,  Office of Public Health Preparedness and Response</a:t>
            </a:r>
          </a:p>
          <a:p>
            <a:pPr>
              <a:lnSpc>
                <a:spcPts val="1000"/>
              </a:lnSpc>
            </a:pPr>
            <a:endParaRPr lang="en-US" dirty="0" smtClean="0"/>
          </a:p>
          <a:p>
            <a:r>
              <a:rPr lang="en-US" dirty="0" smtClean="0"/>
              <a:t>Bridging the Gaps: Public Health and Radiation Emergency Preparedness</a:t>
            </a:r>
          </a:p>
          <a:p>
            <a:r>
              <a:rPr lang="en-US" dirty="0" smtClean="0"/>
              <a:t>March 22, 2011</a:t>
            </a:r>
          </a:p>
        </p:txBody>
      </p:sp>
      <p:sp>
        <p:nvSpPr>
          <p:cNvPr id="14" name="Title 13"/>
          <p:cNvSpPr>
            <a:spLocks noGrp="1"/>
          </p:cNvSpPr>
          <p:nvPr>
            <p:ph type="title"/>
          </p:nvPr>
        </p:nvSpPr>
        <p:spPr>
          <a:xfrm>
            <a:off x="304800" y="914400"/>
            <a:ext cx="8534400" cy="1676400"/>
          </a:xfrm>
        </p:spPr>
        <p:txBody>
          <a:bodyPr/>
          <a:lstStyle/>
          <a:p>
            <a:pPr marL="315913" indent="-315913" defTabSz="841375">
              <a:lnSpc>
                <a:spcPct val="100000"/>
              </a:lnSpc>
            </a:pPr>
            <a:r>
              <a:rPr lang="en-US" dirty="0" smtClean="0">
                <a:solidFill>
                  <a:srgbClr val="002060"/>
                </a:solidFill>
              </a:rPr>
              <a:t>   </a:t>
            </a:r>
            <a:r>
              <a:rPr lang="en-US" sz="3000" dirty="0" smtClean="0">
                <a:solidFill>
                  <a:srgbClr val="002060"/>
                </a:solidFill>
              </a:rPr>
              <a:t>CDC’s Office of Public Health</a:t>
            </a:r>
            <a:br>
              <a:rPr lang="en-US" sz="3000" dirty="0" smtClean="0">
                <a:solidFill>
                  <a:srgbClr val="002060"/>
                </a:solidFill>
              </a:rPr>
            </a:br>
            <a:r>
              <a:rPr lang="en-US" sz="3000" dirty="0" smtClean="0">
                <a:solidFill>
                  <a:srgbClr val="002060"/>
                </a:solidFill>
              </a:rPr>
              <a:t>Preparedness and Response </a:t>
            </a:r>
            <a:r>
              <a:rPr lang="en-US" dirty="0" smtClean="0">
                <a:solidFill>
                  <a:srgbClr val="FFFF66"/>
                </a:solidFill>
              </a:rPr>
              <a:t/>
            </a:r>
            <a:br>
              <a:rPr lang="en-US" dirty="0" smtClean="0">
                <a:solidFill>
                  <a:srgbClr val="FFFF66"/>
                </a:solidFill>
              </a:rPr>
            </a:br>
            <a:endParaRPr lang="en-US" dirty="0"/>
          </a:p>
        </p:txBody>
      </p:sp>
      <p:sp>
        <p:nvSpPr>
          <p:cNvPr id="16" name="Text Placeholder 15"/>
          <p:cNvSpPr>
            <a:spLocks noGrp="1"/>
          </p:cNvSpPr>
          <p:nvPr>
            <p:ph type="body" sz="quarter" idx="11"/>
          </p:nvPr>
        </p:nvSpPr>
        <p:spPr/>
        <p:txBody>
          <a:bodyPr>
            <a:normAutofit fontScale="70000" lnSpcReduction="20000"/>
          </a:bodyPr>
          <a:lstStyle/>
          <a:p>
            <a:r>
              <a:rPr lang="en-US" dirty="0" smtClean="0"/>
              <a:t>Centers for Disease Control and Prevention</a:t>
            </a:r>
            <a:endParaRPr lang="en-US" dirty="0"/>
          </a:p>
        </p:txBody>
      </p:sp>
      <p:sp>
        <p:nvSpPr>
          <p:cNvPr id="17" name="Text Placeholder 16"/>
          <p:cNvSpPr>
            <a:spLocks noGrp="1"/>
          </p:cNvSpPr>
          <p:nvPr>
            <p:ph type="body" sz="quarter" idx="12"/>
          </p:nvPr>
        </p:nvSpPr>
        <p:spPr/>
        <p:txBody>
          <a:bodyPr>
            <a:normAutofit lnSpcReduction="10000"/>
          </a:bodyPr>
          <a:lstStyle/>
          <a:p>
            <a:r>
              <a:rPr lang="en-US" dirty="0" smtClean="0"/>
              <a:t>Office of Public Health Preparedness and Response</a:t>
            </a:r>
          </a:p>
          <a:p>
            <a:endParaRPr lang="en-US" dirty="0"/>
          </a:p>
        </p:txBody>
      </p:sp>
      <p:sp>
        <p:nvSpPr>
          <p:cNvPr id="4099" name="Rectangle 3"/>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3"/>
            </a:endParaRPr>
          </a:p>
        </p:txBody>
      </p:sp>
      <p:sp>
        <p:nvSpPr>
          <p:cNvPr id="4100" name="Rectangle 4"/>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4"/>
            </a:endParaRPr>
          </a:p>
        </p:txBody>
      </p:sp>
      <p:sp>
        <p:nvSpPr>
          <p:cNvPr id="4101" name="Rectangle 5"/>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4"/>
            </a:endParaRPr>
          </a:p>
        </p:txBody>
      </p:sp>
      <p:pic>
        <p:nvPicPr>
          <p:cNvPr id="4105" name="Picture 9"/>
          <p:cNvPicPr>
            <a:picLocks noChangeAspect="1" noChangeArrowheads="1"/>
          </p:cNvPicPr>
          <p:nvPr/>
        </p:nvPicPr>
        <p:blipFill>
          <a:blip r:embed="rId5" cstate="print"/>
          <a:srcRect l="16667"/>
          <a:stretch>
            <a:fillRect/>
          </a:stretch>
        </p:blipFill>
        <p:spPr bwMode="auto">
          <a:xfrm>
            <a:off x="4648200" y="2209800"/>
            <a:ext cx="2133600" cy="1905000"/>
          </a:xfrm>
          <a:prstGeom prst="rect">
            <a:avLst/>
          </a:prstGeom>
          <a:ln>
            <a:noFill/>
          </a:ln>
          <a:effectLst>
            <a:softEdge rad="112500"/>
          </a:effectLst>
        </p:spPr>
      </p:pic>
      <p:pic>
        <p:nvPicPr>
          <p:cNvPr id="4106" name="Picture 10" descr="Photograph of &quot;push packages&quot; of medical supplies"/>
          <p:cNvPicPr>
            <a:picLocks noChangeAspect="1" noChangeArrowheads="1"/>
          </p:cNvPicPr>
          <p:nvPr/>
        </p:nvPicPr>
        <p:blipFill>
          <a:blip r:embed="rId6" cstate="print"/>
          <a:srcRect l="8333" r="8334"/>
          <a:stretch>
            <a:fillRect/>
          </a:stretch>
        </p:blipFill>
        <p:spPr bwMode="auto">
          <a:xfrm>
            <a:off x="2590800" y="2209800"/>
            <a:ext cx="2133600" cy="1905000"/>
          </a:xfrm>
          <a:prstGeom prst="rect">
            <a:avLst/>
          </a:prstGeom>
          <a:ln>
            <a:noFill/>
          </a:ln>
          <a:effectLst>
            <a:softEdge rad="112500"/>
          </a:effectLst>
        </p:spPr>
      </p:pic>
      <p:pic>
        <p:nvPicPr>
          <p:cNvPr id="4107" name="Picture 11"/>
          <p:cNvPicPr>
            <a:picLocks noChangeAspect="1" noChangeArrowheads="1"/>
          </p:cNvPicPr>
          <p:nvPr/>
        </p:nvPicPr>
        <p:blipFill>
          <a:blip r:embed="rId7" cstate="print"/>
          <a:srcRect l="16667"/>
          <a:stretch>
            <a:fillRect/>
          </a:stretch>
        </p:blipFill>
        <p:spPr bwMode="auto">
          <a:xfrm>
            <a:off x="533400" y="2209800"/>
            <a:ext cx="2133600" cy="1905000"/>
          </a:xfrm>
          <a:prstGeom prst="rect">
            <a:avLst/>
          </a:prstGeom>
          <a:ln>
            <a:noFill/>
          </a:ln>
          <a:effectLst>
            <a:softEdge rad="112500"/>
          </a:effectLst>
        </p:spPr>
      </p:pic>
      <p:pic>
        <p:nvPicPr>
          <p:cNvPr id="18" name="Picture 17" descr="Picture1_Edited.jpg"/>
          <p:cNvPicPr>
            <a:picLocks noChangeAspect="1"/>
          </p:cNvPicPr>
          <p:nvPr/>
        </p:nvPicPr>
        <p:blipFill>
          <a:blip r:embed="rId8" cstate="print"/>
          <a:srcRect l="20673" b="8499"/>
          <a:stretch>
            <a:fillRect/>
          </a:stretch>
        </p:blipFill>
        <p:spPr>
          <a:xfrm>
            <a:off x="6705600" y="2209800"/>
            <a:ext cx="1981200" cy="19050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762000"/>
            <a:ext cx="7924800" cy="1143000"/>
          </a:xfrm>
        </p:spPr>
        <p:txBody>
          <a:bodyPr/>
          <a:lstStyle/>
          <a:p>
            <a:r>
              <a:rPr lang="en-US" sz="3200" b="1" dirty="0" smtClean="0"/>
              <a:t>Recommendations from the CSTE Survey</a:t>
            </a:r>
            <a:endParaRPr lang="en-US" sz="3200" b="1" dirty="0"/>
          </a:p>
        </p:txBody>
      </p:sp>
      <p:sp>
        <p:nvSpPr>
          <p:cNvPr id="6" name="Content Placeholder 5"/>
          <p:cNvSpPr>
            <a:spLocks noGrp="1"/>
          </p:cNvSpPr>
          <p:nvPr>
            <p:ph idx="1"/>
          </p:nvPr>
        </p:nvSpPr>
        <p:spPr>
          <a:xfrm>
            <a:off x="914400" y="2362200"/>
            <a:ext cx="7924800" cy="4114800"/>
          </a:xfrm>
        </p:spPr>
        <p:txBody>
          <a:bodyPr/>
          <a:lstStyle/>
          <a:p>
            <a:pPr>
              <a:buFont typeface="Wingdings" pitchFamily="2" charset="2"/>
              <a:buChar char="§"/>
            </a:pPr>
            <a:r>
              <a:rPr lang="en-US" sz="2400" dirty="0" smtClean="0"/>
              <a:t>Explore with CDC how to incorporate radiation preparedness as a priority in all hazards capabilities development.</a:t>
            </a:r>
          </a:p>
          <a:p>
            <a:pPr>
              <a:buFont typeface="Wingdings" pitchFamily="2" charset="2"/>
              <a:buChar char="§"/>
            </a:pPr>
            <a:endParaRPr lang="en-US" sz="2400" dirty="0" smtClean="0"/>
          </a:p>
          <a:p>
            <a:pPr>
              <a:buFont typeface="Wingdings" pitchFamily="2" charset="2"/>
              <a:buChar char="§"/>
            </a:pPr>
            <a:r>
              <a:rPr lang="en-US" sz="2400" dirty="0" smtClean="0"/>
              <a:t>Promote strategic planning between state public health emergency preparedness and traditional radiation personnel to increase collaboration.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762000"/>
            <a:ext cx="7772400" cy="838200"/>
          </a:xfrm>
        </p:spPr>
        <p:txBody>
          <a:bodyPr/>
          <a:lstStyle/>
          <a:p>
            <a:r>
              <a:rPr lang="en-US" sz="3200" b="1" dirty="0" smtClean="0"/>
              <a:t>HHS Office of Inspector General Study</a:t>
            </a:r>
            <a:endParaRPr lang="en-US" sz="3200" b="1" dirty="0"/>
          </a:p>
        </p:txBody>
      </p:sp>
      <p:sp>
        <p:nvSpPr>
          <p:cNvPr id="6" name="Content Placeholder 5"/>
          <p:cNvSpPr>
            <a:spLocks noGrp="1"/>
          </p:cNvSpPr>
          <p:nvPr>
            <p:ph idx="1"/>
          </p:nvPr>
        </p:nvSpPr>
        <p:spPr>
          <a:xfrm>
            <a:off x="1066800" y="1981200"/>
            <a:ext cx="7239000" cy="4114800"/>
          </a:xfrm>
        </p:spPr>
        <p:txBody>
          <a:bodyPr/>
          <a:lstStyle/>
          <a:p>
            <a:pPr>
              <a:buFont typeface="Wingdings" pitchFamily="2" charset="2"/>
              <a:buChar char="§"/>
            </a:pPr>
            <a:r>
              <a:rPr lang="en-US" sz="2400" i="1" dirty="0" smtClean="0"/>
              <a:t>Radiological and Nuclear Preparedness: Assessing Selected State and Local Public Health Emergency Response Plans</a:t>
            </a:r>
          </a:p>
          <a:p>
            <a:pPr>
              <a:buFont typeface="Wingdings" pitchFamily="2" charset="2"/>
              <a:buChar char="§"/>
            </a:pPr>
            <a:endParaRPr lang="en-US" sz="2400" i="1" dirty="0" smtClean="0"/>
          </a:p>
          <a:p>
            <a:pPr>
              <a:buFont typeface="Wingdings" pitchFamily="2" charset="2"/>
              <a:buChar char="§"/>
            </a:pPr>
            <a:r>
              <a:rPr lang="en-US" sz="2400" dirty="0" smtClean="0"/>
              <a:t>Survey will determine the extent to which selected States and/or localities have developed and exercised radiological and nuclear public health emergency response plans.</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096000" cy="1143000"/>
          </a:xfrm>
        </p:spPr>
        <p:txBody>
          <a:bodyPr/>
          <a:lstStyle/>
          <a:p>
            <a:r>
              <a:rPr lang="en-US" sz="3200" b="1" dirty="0" smtClean="0">
                <a:solidFill>
                  <a:srgbClr val="002060"/>
                </a:solidFill>
              </a:rPr>
              <a:t>Challenges &amp; Opportunities</a:t>
            </a:r>
            <a:endParaRPr lang="en-US" sz="3200" b="1" dirty="0">
              <a:solidFill>
                <a:srgbClr val="002060"/>
              </a:solidFill>
            </a:endParaRPr>
          </a:p>
        </p:txBody>
      </p:sp>
      <p:sp>
        <p:nvSpPr>
          <p:cNvPr id="3" name="Text Placeholder 2"/>
          <p:cNvSpPr>
            <a:spLocks noGrp="1"/>
          </p:cNvSpPr>
          <p:nvPr>
            <p:ph type="body" sz="half" idx="1"/>
          </p:nvPr>
        </p:nvSpPr>
        <p:spPr>
          <a:xfrm>
            <a:off x="533400" y="1752600"/>
            <a:ext cx="5410200" cy="4114800"/>
          </a:xfrm>
        </p:spPr>
        <p:txBody>
          <a:bodyPr/>
          <a:lstStyle/>
          <a:p>
            <a:pPr>
              <a:spcBef>
                <a:spcPts val="50"/>
              </a:spcBef>
              <a:buFont typeface="Wingdings" pitchFamily="2" charset="2"/>
              <a:buChar char="§"/>
            </a:pPr>
            <a:r>
              <a:rPr lang="en-US" sz="2200" dirty="0" smtClean="0"/>
              <a:t>Economy</a:t>
            </a:r>
          </a:p>
          <a:p>
            <a:pPr>
              <a:spcBef>
                <a:spcPts val="50"/>
              </a:spcBef>
              <a:buNone/>
            </a:pPr>
            <a:endParaRPr lang="en-US" sz="2200" dirty="0" smtClean="0"/>
          </a:p>
          <a:p>
            <a:pPr>
              <a:spcBef>
                <a:spcPts val="50"/>
              </a:spcBef>
              <a:buFont typeface="Wingdings" pitchFamily="2" charset="2"/>
              <a:buChar char="§"/>
            </a:pPr>
            <a:r>
              <a:rPr lang="en-US" sz="2200" dirty="0" smtClean="0"/>
              <a:t>Reauthorization of Pandemic and All Hazards Preparedness Act (2006)</a:t>
            </a:r>
          </a:p>
          <a:p>
            <a:pPr>
              <a:spcBef>
                <a:spcPts val="50"/>
              </a:spcBef>
              <a:buFont typeface="Wingdings" pitchFamily="2" charset="2"/>
              <a:buChar char="§"/>
            </a:pPr>
            <a:endParaRPr lang="en-US" sz="2200" dirty="0" smtClean="0"/>
          </a:p>
          <a:p>
            <a:pPr>
              <a:spcBef>
                <a:spcPts val="50"/>
              </a:spcBef>
              <a:buFont typeface="Wingdings" pitchFamily="2" charset="2"/>
              <a:buChar char="§"/>
            </a:pPr>
            <a:r>
              <a:rPr lang="en-US" sz="2200" dirty="0" smtClean="0"/>
              <a:t>Leverage funds from the Departments of Homeland Security and Defense</a:t>
            </a:r>
          </a:p>
          <a:p>
            <a:pPr>
              <a:spcBef>
                <a:spcPts val="50"/>
              </a:spcBef>
              <a:buNone/>
            </a:pPr>
            <a:endParaRPr lang="en-US" sz="2200" dirty="0" smtClean="0"/>
          </a:p>
          <a:p>
            <a:pPr>
              <a:spcBef>
                <a:spcPts val="50"/>
              </a:spcBef>
              <a:buFont typeface="Wingdings" pitchFamily="2" charset="2"/>
              <a:buChar char="§"/>
            </a:pPr>
            <a:r>
              <a:rPr lang="en-US" sz="2200" dirty="0" smtClean="0"/>
              <a:t>2011 National Standards for State and Local Planning</a:t>
            </a:r>
            <a:endParaRPr lang="en-US" sz="2200" dirty="0"/>
          </a:p>
        </p:txBody>
      </p:sp>
      <p:pic>
        <p:nvPicPr>
          <p:cNvPr id="6" name="Picture 5" descr="&quot; &quot;"/>
          <p:cNvPicPr>
            <a:picLocks noChangeAspect="1"/>
          </p:cNvPicPr>
          <p:nvPr/>
        </p:nvPicPr>
        <p:blipFill>
          <a:blip r:embed="rId3" cstate="print"/>
          <a:stretch>
            <a:fillRect/>
          </a:stretch>
        </p:blipFill>
        <p:spPr>
          <a:xfrm>
            <a:off x="5867400" y="1752600"/>
            <a:ext cx="2708564" cy="3505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066800" y="1524000"/>
            <a:ext cx="7315200" cy="4800600"/>
          </a:xfrm>
        </p:spPr>
        <p:txBody>
          <a:bodyPr/>
          <a:lstStyle/>
          <a:p>
            <a:pPr>
              <a:buFont typeface="Wingdings" pitchFamily="2" charset="2"/>
              <a:buChar char="§"/>
            </a:pPr>
            <a:r>
              <a:rPr lang="en-US" sz="2400" dirty="0" smtClean="0"/>
              <a:t>Laboratory and epidemiological detection and characterization of events</a:t>
            </a:r>
          </a:p>
          <a:p>
            <a:pPr>
              <a:buFont typeface="Wingdings" pitchFamily="2" charset="2"/>
              <a:buChar char="§"/>
            </a:pPr>
            <a:endParaRPr lang="en-US" sz="2400" dirty="0" smtClean="0"/>
          </a:p>
          <a:p>
            <a:pPr>
              <a:buFont typeface="Wingdings" pitchFamily="2" charset="2"/>
              <a:buChar char="§"/>
            </a:pPr>
            <a:r>
              <a:rPr lang="en-US" sz="2400" dirty="0" smtClean="0"/>
              <a:t>Clinical and self-help guidance</a:t>
            </a:r>
          </a:p>
          <a:p>
            <a:pPr>
              <a:buFont typeface="Wingdings" pitchFamily="2" charset="2"/>
              <a:buChar char="§"/>
            </a:pPr>
            <a:endParaRPr lang="en-US" sz="2400" dirty="0" smtClean="0"/>
          </a:p>
          <a:p>
            <a:pPr>
              <a:buFont typeface="Wingdings" pitchFamily="2" charset="2"/>
              <a:buChar char="§"/>
            </a:pPr>
            <a:r>
              <a:rPr lang="en-US" sz="2400" dirty="0" smtClean="0"/>
              <a:t>Countermeasures for medical and population response (where appropriate)</a:t>
            </a:r>
          </a:p>
          <a:p>
            <a:pPr>
              <a:buFont typeface="Wingdings" pitchFamily="2" charset="2"/>
              <a:buChar char="§"/>
            </a:pPr>
            <a:endParaRPr lang="en-US" sz="2800" dirty="0" smtClean="0"/>
          </a:p>
          <a:p>
            <a:pPr>
              <a:buFont typeface="Wingdings" pitchFamily="2" charset="2"/>
              <a:buChar char="§"/>
            </a:pPr>
            <a:r>
              <a:rPr lang="en-US" sz="2400" dirty="0" smtClean="0"/>
              <a:t>Linkage across the health system from the local to state, national, and even international levels</a:t>
            </a:r>
          </a:p>
          <a:p>
            <a:endParaRPr lang="en-US" sz="2800" dirty="0"/>
          </a:p>
        </p:txBody>
      </p:sp>
      <p:sp>
        <p:nvSpPr>
          <p:cNvPr id="5" name="Title 1"/>
          <p:cNvSpPr txBox="1">
            <a:spLocks/>
          </p:cNvSpPr>
          <p:nvPr/>
        </p:nvSpPr>
        <p:spPr>
          <a:xfrm>
            <a:off x="762000" y="609600"/>
            <a:ext cx="8153400" cy="1143000"/>
          </a:xfrm>
          <a:prstGeom prst="rect">
            <a:avLst/>
          </a:prstGeom>
          <a:ln>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mj-lt"/>
                <a:ea typeface="+mj-ea"/>
                <a:cs typeface="+mj-cs"/>
              </a:rPr>
              <a:t>CDC  Focuses on </a:t>
            </a:r>
            <a:r>
              <a:rPr kumimoji="0" lang="en-US" sz="3000" b="1" i="0" strike="noStrike" kern="1200" cap="none" spc="0" normalizeH="0" baseline="0" noProof="0" dirty="0" smtClean="0">
                <a:ln>
                  <a:noFill/>
                </a:ln>
                <a:solidFill>
                  <a:srgbClr val="002060"/>
                </a:solidFill>
                <a:effectLst/>
                <a:uLnTx/>
                <a:uFillTx/>
                <a:latin typeface="+mj-lt"/>
                <a:ea typeface="+mj-ea"/>
                <a:cs typeface="+mj-cs"/>
              </a:rPr>
              <a:t>Public Health </a:t>
            </a:r>
            <a:r>
              <a:rPr kumimoji="0" lang="en-US" sz="3000" b="1" i="0" u="none" strike="noStrike" kern="1200" cap="none" spc="0" normalizeH="0" baseline="0" noProof="0" dirty="0" smtClean="0">
                <a:ln>
                  <a:noFill/>
                </a:ln>
                <a:solidFill>
                  <a:srgbClr val="002060"/>
                </a:solidFill>
                <a:effectLst/>
                <a:uLnTx/>
                <a:uFillTx/>
                <a:latin typeface="+mj-lt"/>
                <a:ea typeface="+mj-ea"/>
                <a:cs typeface="+mj-cs"/>
              </a:rPr>
              <a:t>Strengths</a:t>
            </a:r>
            <a:endParaRPr kumimoji="0" lang="en-US" sz="30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a:xfrm>
            <a:off x="1143000" y="990600"/>
            <a:ext cx="6400800" cy="2362200"/>
          </a:xfrm>
        </p:spPr>
        <p:txBody>
          <a:bodyPr/>
          <a:lstStyle/>
          <a:p>
            <a:r>
              <a:rPr lang="en-US" sz="4000" dirty="0" smtClean="0">
                <a:solidFill>
                  <a:srgbClr val="002060"/>
                </a:solidFill>
              </a:rPr>
              <a:t>Thank You</a:t>
            </a:r>
            <a:endParaRPr lang="en-US" sz="4000" dirty="0">
              <a:solidFill>
                <a:srgbClr val="002060"/>
              </a:solidFill>
            </a:endParaRPr>
          </a:p>
        </p:txBody>
      </p:sp>
      <p:sp>
        <p:nvSpPr>
          <p:cNvPr id="18" name="Text Placeholder 15"/>
          <p:cNvSpPr>
            <a:spLocks noGrp="1"/>
          </p:cNvSpPr>
          <p:nvPr>
            <p:ph type="body" sz="quarter" idx="11"/>
          </p:nvPr>
        </p:nvSpPr>
        <p:spPr>
          <a:xfrm>
            <a:off x="1828800" y="6294120"/>
            <a:ext cx="5105400" cy="182880"/>
          </a:xfrm>
        </p:spPr>
        <p:txBody>
          <a:bodyPr>
            <a:normAutofit fontScale="70000" lnSpcReduction="20000"/>
          </a:bodyPr>
          <a:lstStyle/>
          <a:p>
            <a:r>
              <a:rPr lang="en-US" dirty="0" smtClean="0"/>
              <a:t>Centers for Disease Control and Prevention</a:t>
            </a:r>
            <a:endParaRPr lang="en-US" dirty="0"/>
          </a:p>
        </p:txBody>
      </p:sp>
      <p:sp>
        <p:nvSpPr>
          <p:cNvPr id="19" name="Text Placeholder 16"/>
          <p:cNvSpPr>
            <a:spLocks noGrp="1"/>
          </p:cNvSpPr>
          <p:nvPr>
            <p:ph type="body" sz="quarter" idx="12"/>
          </p:nvPr>
        </p:nvSpPr>
        <p:spPr/>
        <p:txBody>
          <a:bodyPr>
            <a:normAutofit lnSpcReduction="10000"/>
          </a:bodyPr>
          <a:lstStyle/>
          <a:p>
            <a:r>
              <a:rPr lang="en-US" dirty="0" smtClean="0"/>
              <a:t>Office of Public Health Preparedness and Response</a:t>
            </a:r>
          </a:p>
          <a:p>
            <a:endParaRPr lang="en-US" dirty="0"/>
          </a:p>
        </p:txBody>
      </p:sp>
      <p:sp>
        <p:nvSpPr>
          <p:cNvPr id="21507" name="Rectangle 8"/>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3"/>
            </a:endParaRPr>
          </a:p>
        </p:txBody>
      </p:sp>
      <p:sp>
        <p:nvSpPr>
          <p:cNvPr id="21508" name="Rectangle 9"/>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3"/>
            </a:endParaRPr>
          </a:p>
        </p:txBody>
      </p:sp>
      <p:sp>
        <p:nvSpPr>
          <p:cNvPr id="21509" name="Rectangle 10"/>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3"/>
            </a:endParaRPr>
          </a:p>
        </p:txBody>
      </p:sp>
      <p:sp>
        <p:nvSpPr>
          <p:cNvPr id="21510" name="Rectangle 11"/>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3"/>
            </a:endParaRPr>
          </a:p>
        </p:txBody>
      </p:sp>
      <p:sp>
        <p:nvSpPr>
          <p:cNvPr id="21511" name="Rectangle 12"/>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3"/>
            </a:endParaRPr>
          </a:p>
        </p:txBody>
      </p:sp>
      <p:sp>
        <p:nvSpPr>
          <p:cNvPr id="21512" name="Rectangle 13"/>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3"/>
            </a:endParaRPr>
          </a:p>
        </p:txBody>
      </p:sp>
      <p:grpSp>
        <p:nvGrpSpPr>
          <p:cNvPr id="22" name="Group 21" descr="&quot; &quot;"/>
          <p:cNvGrpSpPr/>
          <p:nvPr/>
        </p:nvGrpSpPr>
        <p:grpSpPr>
          <a:xfrm>
            <a:off x="457200" y="2362200"/>
            <a:ext cx="8153400" cy="1758696"/>
            <a:chOff x="457200" y="2362200"/>
            <a:chExt cx="8153400" cy="1758696"/>
          </a:xfrm>
        </p:grpSpPr>
        <p:pic>
          <p:nvPicPr>
            <p:cNvPr id="16" name="Picture 15" descr="Immunization_Local Health_Gulfport_MS"/>
            <p:cNvPicPr>
              <a:picLocks noChangeAspect="1" noChangeArrowheads="1"/>
            </p:cNvPicPr>
            <p:nvPr/>
          </p:nvPicPr>
          <p:blipFill>
            <a:blip r:embed="rId4" cstate="print"/>
            <a:srcRect l="19355"/>
            <a:stretch>
              <a:fillRect/>
            </a:stretch>
          </p:blipFill>
          <p:spPr bwMode="auto">
            <a:xfrm>
              <a:off x="4572000" y="2362200"/>
              <a:ext cx="2057400" cy="1752600"/>
            </a:xfrm>
            <a:prstGeom prst="rect">
              <a:avLst/>
            </a:prstGeom>
            <a:ln>
              <a:noFill/>
            </a:ln>
            <a:effectLst>
              <a:softEdge rad="112500"/>
            </a:effectLst>
          </p:spPr>
        </p:pic>
        <p:pic>
          <p:nvPicPr>
            <p:cNvPr id="17" name="Picture 18" descr="092205_rita_shelter-Tyler-TX"/>
            <p:cNvPicPr>
              <a:picLocks noChangeAspect="1" noChangeArrowheads="1"/>
            </p:cNvPicPr>
            <p:nvPr/>
          </p:nvPicPr>
          <p:blipFill>
            <a:blip r:embed="rId5" cstate="print"/>
            <a:srcRect l="10714"/>
            <a:stretch>
              <a:fillRect/>
            </a:stretch>
          </p:blipFill>
          <p:spPr bwMode="auto">
            <a:xfrm>
              <a:off x="457200" y="2362200"/>
              <a:ext cx="2209800" cy="1752600"/>
            </a:xfrm>
            <a:prstGeom prst="rect">
              <a:avLst/>
            </a:prstGeom>
            <a:ln>
              <a:noFill/>
            </a:ln>
            <a:effectLst>
              <a:softEdge rad="112500"/>
            </a:effectLst>
          </p:spPr>
        </p:pic>
        <p:pic>
          <p:nvPicPr>
            <p:cNvPr id="20" name="Picture 19" descr="P1310018"/>
            <p:cNvPicPr>
              <a:picLocks noChangeAspect="1" noChangeArrowheads="1"/>
            </p:cNvPicPr>
            <p:nvPr/>
          </p:nvPicPr>
          <p:blipFill>
            <a:blip r:embed="rId6" cstate="print"/>
            <a:srcRect l="19355" t="181"/>
            <a:stretch>
              <a:fillRect/>
            </a:stretch>
          </p:blipFill>
          <p:spPr bwMode="auto">
            <a:xfrm>
              <a:off x="6553200" y="2362200"/>
              <a:ext cx="2057400" cy="1755649"/>
            </a:xfrm>
            <a:prstGeom prst="rect">
              <a:avLst/>
            </a:prstGeom>
            <a:ln>
              <a:noFill/>
            </a:ln>
            <a:effectLst>
              <a:softEdge rad="112500"/>
            </a:effectLst>
          </p:spPr>
        </p:pic>
        <p:pic>
          <p:nvPicPr>
            <p:cNvPr id="21" name="Picture 27" descr="PHIL Image 7988"/>
            <p:cNvPicPr>
              <a:picLocks noChangeAspect="1" noChangeArrowheads="1"/>
            </p:cNvPicPr>
            <p:nvPr/>
          </p:nvPicPr>
          <p:blipFill>
            <a:blip r:embed="rId7" cstate="print"/>
            <a:srcRect t="18240" b="8800"/>
            <a:stretch>
              <a:fillRect/>
            </a:stretch>
          </p:blipFill>
          <p:spPr bwMode="auto">
            <a:xfrm>
              <a:off x="2590800" y="2362200"/>
              <a:ext cx="2057400" cy="1758696"/>
            </a:xfrm>
            <a:prstGeom prst="rect">
              <a:avLst/>
            </a:prstGeom>
            <a:ln>
              <a:noFill/>
            </a:ln>
            <a:effectLst>
              <a:softEdge rad="112500"/>
            </a:effectLst>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Japan Disasters:  March 11, 2011</a:t>
            </a:r>
            <a:endParaRPr lang="en-US" dirty="0">
              <a:solidFill>
                <a:srgbClr val="002060"/>
              </a:solidFill>
            </a:endParaRPr>
          </a:p>
        </p:txBody>
      </p:sp>
      <p:pic>
        <p:nvPicPr>
          <p:cNvPr id="5" name="Content Placeholder 4" descr="a building in Japan destroyed to rubble"/>
          <p:cNvPicPr>
            <a:picLocks noGrp="1" noChangeAspect="1"/>
          </p:cNvPicPr>
          <p:nvPr>
            <p:ph sz="half" idx="1"/>
          </p:nvPr>
        </p:nvPicPr>
        <p:blipFill>
          <a:blip r:embed="rId3" cstate="print"/>
          <a:stretch>
            <a:fillRect/>
          </a:stretch>
        </p:blipFill>
        <p:spPr>
          <a:xfrm>
            <a:off x="457200" y="3352800"/>
            <a:ext cx="4038600" cy="2698129"/>
          </a:xfrm>
        </p:spPr>
      </p:pic>
      <p:sp>
        <p:nvSpPr>
          <p:cNvPr id="6" name="Content Placeholder 5"/>
          <p:cNvSpPr>
            <a:spLocks noGrp="1"/>
          </p:cNvSpPr>
          <p:nvPr>
            <p:ph sz="half" idx="2"/>
          </p:nvPr>
        </p:nvSpPr>
        <p:spPr/>
        <p:txBody>
          <a:bodyPr/>
          <a:lstStyle/>
          <a:p>
            <a:pPr>
              <a:buClr>
                <a:schemeClr val="bg1"/>
              </a:buClr>
              <a:buFont typeface="Wingdings" pitchFamily="2" charset="2"/>
              <a:buChar char="§"/>
            </a:pPr>
            <a:r>
              <a:rPr lang="en-US" b="0" dirty="0" smtClean="0">
                <a:solidFill>
                  <a:srgbClr val="002060"/>
                </a:solidFill>
                <a:latin typeface="Myriad Web Pro" pitchFamily="34" charset="0"/>
              </a:rPr>
              <a:t>9.0 magnitude earthquake</a:t>
            </a:r>
          </a:p>
          <a:p>
            <a:endParaRPr lang="en-US" b="0" dirty="0" smtClean="0">
              <a:solidFill>
                <a:srgbClr val="002060"/>
              </a:solidFill>
              <a:latin typeface="Myriad Web Pro" pitchFamily="34" charset="0"/>
            </a:endParaRPr>
          </a:p>
          <a:p>
            <a:pPr>
              <a:buClr>
                <a:schemeClr val="bg1"/>
              </a:buClr>
              <a:buFont typeface="Wingdings" pitchFamily="2" charset="2"/>
              <a:buChar char="§"/>
            </a:pPr>
            <a:r>
              <a:rPr lang="en-US" b="0" dirty="0" smtClean="0">
                <a:solidFill>
                  <a:srgbClr val="002060"/>
                </a:solidFill>
                <a:latin typeface="Myriad Web Pro" pitchFamily="34" charset="0"/>
              </a:rPr>
              <a:t> Tsunami </a:t>
            </a:r>
          </a:p>
          <a:p>
            <a:endParaRPr lang="en-US" b="0" dirty="0" smtClean="0">
              <a:solidFill>
                <a:srgbClr val="002060"/>
              </a:solidFill>
              <a:latin typeface="Myriad Web Pro" pitchFamily="34" charset="0"/>
            </a:endParaRPr>
          </a:p>
          <a:p>
            <a:pPr>
              <a:buClr>
                <a:schemeClr val="bg1"/>
              </a:buClr>
              <a:buFont typeface="Wingdings" pitchFamily="2" charset="2"/>
              <a:buChar char="§"/>
            </a:pPr>
            <a:r>
              <a:rPr lang="en-US" b="0" dirty="0" smtClean="0">
                <a:solidFill>
                  <a:srgbClr val="002060"/>
                </a:solidFill>
                <a:latin typeface="Myriad Web Pro" pitchFamily="34" charset="0"/>
              </a:rPr>
              <a:t> Nuclear power plant damage and radiation release</a:t>
            </a:r>
          </a:p>
        </p:txBody>
      </p:sp>
      <p:pic>
        <p:nvPicPr>
          <p:cNvPr id="11" name="Picture 10" descr="damaged reactors after the earthquake"/>
          <p:cNvPicPr>
            <a:picLocks noChangeAspect="1"/>
          </p:cNvPicPr>
          <p:nvPr/>
        </p:nvPicPr>
        <p:blipFill>
          <a:blip r:embed="rId4" cstate="print"/>
          <a:srcRect l="5504" r="6422" b="26437"/>
          <a:stretch>
            <a:fillRect/>
          </a:stretch>
        </p:blipFill>
        <p:spPr>
          <a:xfrm>
            <a:off x="1143000" y="1371600"/>
            <a:ext cx="2971800" cy="198120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CDC Response to Japan Disasters</a:t>
            </a:r>
            <a:endParaRPr lang="en-US" dirty="0">
              <a:solidFill>
                <a:srgbClr val="002060"/>
              </a:solidFill>
            </a:endParaRPr>
          </a:p>
        </p:txBody>
      </p:sp>
      <p:sp>
        <p:nvSpPr>
          <p:cNvPr id="3" name="Content Placeholder 2"/>
          <p:cNvSpPr>
            <a:spLocks noGrp="1"/>
          </p:cNvSpPr>
          <p:nvPr>
            <p:ph idx="1"/>
          </p:nvPr>
        </p:nvSpPr>
        <p:spPr>
          <a:xfrm>
            <a:off x="457200" y="1752600"/>
            <a:ext cx="5029200" cy="4191000"/>
          </a:xfrm>
        </p:spPr>
        <p:txBody>
          <a:bodyPr/>
          <a:lstStyle/>
          <a:p>
            <a:pPr>
              <a:buSzPct val="100000"/>
              <a:buFont typeface="Wingdings" pitchFamily="2" charset="2"/>
              <a:buChar char="§"/>
            </a:pPr>
            <a:r>
              <a:rPr lang="en-US" b="0" dirty="0" smtClean="0">
                <a:solidFill>
                  <a:srgbClr val="002060"/>
                </a:solidFill>
              </a:rPr>
              <a:t>CDC Emergency Operations Center activated </a:t>
            </a:r>
          </a:p>
          <a:p>
            <a:pPr>
              <a:buSzPct val="100000"/>
              <a:buFont typeface="Wingdings" pitchFamily="2" charset="2"/>
              <a:buChar char="§"/>
            </a:pPr>
            <a:endParaRPr lang="en-US" b="0" dirty="0" smtClean="0">
              <a:solidFill>
                <a:srgbClr val="002060"/>
              </a:solidFill>
            </a:endParaRPr>
          </a:p>
          <a:p>
            <a:pPr>
              <a:buSzPct val="100000"/>
              <a:buFont typeface="Wingdings" pitchFamily="2" charset="2"/>
              <a:buChar char="§"/>
            </a:pPr>
            <a:r>
              <a:rPr lang="en-US" b="0" dirty="0" smtClean="0">
                <a:solidFill>
                  <a:srgbClr val="002060"/>
                </a:solidFill>
              </a:rPr>
              <a:t>3 persons  deployed by CDC</a:t>
            </a:r>
          </a:p>
          <a:p>
            <a:pPr>
              <a:buSzPct val="100000"/>
              <a:buFont typeface="Wingdings" pitchFamily="2" charset="2"/>
              <a:buChar char="§"/>
            </a:pPr>
            <a:endParaRPr lang="en-US" b="0" dirty="0" smtClean="0">
              <a:solidFill>
                <a:srgbClr val="002060"/>
              </a:solidFill>
            </a:endParaRPr>
          </a:p>
          <a:p>
            <a:pPr>
              <a:buSzPct val="100000"/>
              <a:buFont typeface="Wingdings" pitchFamily="2" charset="2"/>
              <a:buChar char="§"/>
            </a:pPr>
            <a:r>
              <a:rPr lang="en-US" b="0" dirty="0" smtClean="0">
                <a:solidFill>
                  <a:srgbClr val="002060"/>
                </a:solidFill>
              </a:rPr>
              <a:t>Travel health precaution  posted on CDC website </a:t>
            </a:r>
          </a:p>
          <a:p>
            <a:pPr lvl="1">
              <a:buNone/>
            </a:pPr>
            <a:endParaRPr lang="en-US" dirty="0" smtClean="0">
              <a:solidFill>
                <a:srgbClr val="002060"/>
              </a:solidFill>
            </a:endParaRPr>
          </a:p>
          <a:p>
            <a:pPr lvl="1">
              <a:buNone/>
            </a:pPr>
            <a:endParaRPr lang="en-US" dirty="0">
              <a:solidFill>
                <a:srgbClr val="002060"/>
              </a:solidFill>
            </a:endParaRPr>
          </a:p>
        </p:txBody>
      </p:sp>
      <p:pic>
        <p:nvPicPr>
          <p:cNvPr id="6" name="Picture 5" descr="a photo of the CDC Emergency Operations Center - active"/>
          <p:cNvPicPr>
            <a:picLocks noChangeAspect="1"/>
          </p:cNvPicPr>
          <p:nvPr/>
        </p:nvPicPr>
        <p:blipFill>
          <a:blip r:embed="rId3" cstate="print"/>
          <a:stretch>
            <a:fillRect/>
          </a:stretch>
        </p:blipFill>
        <p:spPr>
          <a:xfrm>
            <a:off x="5334000" y="1752600"/>
            <a:ext cx="3124200" cy="31242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sz="3000" dirty="0" smtClean="0">
                <a:solidFill>
                  <a:srgbClr val="002060"/>
                </a:solidFill>
              </a:rPr>
              <a:t>Public Health Preparedness is Dynamic</a:t>
            </a:r>
            <a:endParaRPr lang="en-US" sz="3000" dirty="0">
              <a:solidFill>
                <a:srgbClr val="002060"/>
              </a:solidFill>
            </a:endParaRPr>
          </a:p>
        </p:txBody>
      </p:sp>
      <p:sp>
        <p:nvSpPr>
          <p:cNvPr id="3" name="Content Placeholder 2"/>
          <p:cNvSpPr>
            <a:spLocks noGrp="1"/>
          </p:cNvSpPr>
          <p:nvPr>
            <p:ph idx="1"/>
          </p:nvPr>
        </p:nvSpPr>
        <p:spPr>
          <a:xfrm>
            <a:off x="1066800" y="1219200"/>
            <a:ext cx="6934200" cy="4191000"/>
          </a:xfrm>
        </p:spPr>
        <p:txBody>
          <a:bodyPr/>
          <a:lstStyle/>
          <a:p>
            <a:pPr>
              <a:spcBef>
                <a:spcPts val="0"/>
              </a:spcBef>
              <a:buSzPct val="100000"/>
              <a:buFont typeface="Wingdings" pitchFamily="2" charset="2"/>
              <a:buChar char="§"/>
            </a:pPr>
            <a:endParaRPr lang="en-US" sz="2600" b="0" dirty="0" smtClean="0">
              <a:solidFill>
                <a:srgbClr val="002060"/>
              </a:solidFill>
            </a:endParaRPr>
          </a:p>
          <a:p>
            <a:pPr>
              <a:spcBef>
                <a:spcPts val="0"/>
              </a:spcBef>
              <a:buSzPct val="100000"/>
              <a:buFont typeface="Wingdings" pitchFamily="2" charset="2"/>
              <a:buChar char="§"/>
            </a:pPr>
            <a:r>
              <a:rPr lang="en-US" sz="2600" b="0" dirty="0" smtClean="0">
                <a:solidFill>
                  <a:srgbClr val="002060"/>
                </a:solidFill>
              </a:rPr>
              <a:t>Not just major events</a:t>
            </a:r>
          </a:p>
          <a:p>
            <a:pPr>
              <a:spcBef>
                <a:spcPts val="0"/>
              </a:spcBef>
              <a:buSzPct val="100000"/>
              <a:buFont typeface="Wingdings" pitchFamily="2" charset="2"/>
              <a:buChar char="§"/>
            </a:pPr>
            <a:endParaRPr lang="en-US" sz="2600" b="0" dirty="0" smtClean="0">
              <a:solidFill>
                <a:srgbClr val="002060"/>
              </a:solidFill>
            </a:endParaRPr>
          </a:p>
          <a:p>
            <a:pPr>
              <a:spcBef>
                <a:spcPts val="0"/>
              </a:spcBef>
              <a:buSzPct val="100000"/>
              <a:buFont typeface="Wingdings" pitchFamily="2" charset="2"/>
              <a:buChar char="§"/>
            </a:pPr>
            <a:r>
              <a:rPr lang="en-US" sz="2600" b="0" dirty="0" smtClean="0">
                <a:solidFill>
                  <a:srgbClr val="002060"/>
                </a:solidFill>
              </a:rPr>
              <a:t>What we do every day</a:t>
            </a:r>
          </a:p>
          <a:p>
            <a:pPr>
              <a:spcBef>
                <a:spcPts val="0"/>
              </a:spcBef>
              <a:buSzPct val="100000"/>
              <a:buFont typeface="Wingdings" pitchFamily="2" charset="2"/>
              <a:buChar char="§"/>
            </a:pPr>
            <a:endParaRPr lang="en-US" sz="2600" b="0" dirty="0" smtClean="0">
              <a:solidFill>
                <a:srgbClr val="002060"/>
              </a:solidFill>
            </a:endParaRPr>
          </a:p>
          <a:p>
            <a:pPr>
              <a:spcBef>
                <a:spcPts val="0"/>
              </a:spcBef>
              <a:buSzPct val="100000"/>
              <a:buFont typeface="Wingdings" pitchFamily="2" charset="2"/>
              <a:buChar char="§"/>
            </a:pPr>
            <a:r>
              <a:rPr lang="en-US" sz="2600" b="0" dirty="0" smtClean="0">
                <a:solidFill>
                  <a:srgbClr val="002060"/>
                </a:solidFill>
              </a:rPr>
              <a:t>Public health threats always present</a:t>
            </a:r>
            <a:endParaRPr lang="en-US" sz="2600" b="0" dirty="0">
              <a:solidFill>
                <a:srgbClr val="002060"/>
              </a:solidFill>
            </a:endParaRPr>
          </a:p>
        </p:txBody>
      </p:sp>
      <p:grpSp>
        <p:nvGrpSpPr>
          <p:cNvPr id="9" name="Group 8" descr="&quot; &quot;"/>
          <p:cNvGrpSpPr/>
          <p:nvPr/>
        </p:nvGrpSpPr>
        <p:grpSpPr>
          <a:xfrm>
            <a:off x="762000" y="4419600"/>
            <a:ext cx="7620000" cy="1703832"/>
            <a:chOff x="762000" y="4419600"/>
            <a:chExt cx="7620000" cy="1703832"/>
          </a:xfrm>
        </p:grpSpPr>
        <p:pic>
          <p:nvPicPr>
            <p:cNvPr id="6" name="Picture 7" descr="&quot; &quot;&#10;"/>
            <p:cNvPicPr>
              <a:picLocks noChangeAspect="1" noChangeArrowheads="1"/>
            </p:cNvPicPr>
            <p:nvPr/>
          </p:nvPicPr>
          <p:blipFill>
            <a:blip r:embed="rId3" cstate="print"/>
            <a:srcRect/>
            <a:stretch>
              <a:fillRect/>
            </a:stretch>
          </p:blipFill>
          <p:spPr bwMode="auto">
            <a:xfrm>
              <a:off x="762000" y="4419600"/>
              <a:ext cx="1600200" cy="1676400"/>
            </a:xfrm>
            <a:prstGeom prst="rect">
              <a:avLst/>
            </a:prstGeom>
            <a:ln>
              <a:noFill/>
            </a:ln>
            <a:effectLst>
              <a:softEdge rad="112500"/>
            </a:effectLst>
          </p:spPr>
        </p:pic>
        <p:pic>
          <p:nvPicPr>
            <p:cNvPr id="19459" name="Picture 3"/>
            <p:cNvPicPr>
              <a:picLocks noChangeAspect="1" noChangeArrowheads="1"/>
            </p:cNvPicPr>
            <p:nvPr/>
          </p:nvPicPr>
          <p:blipFill>
            <a:blip r:embed="rId4" cstate="print"/>
            <a:srcRect/>
            <a:stretch>
              <a:fillRect/>
            </a:stretch>
          </p:blipFill>
          <p:spPr bwMode="auto">
            <a:xfrm>
              <a:off x="2286000" y="4419600"/>
              <a:ext cx="1524000" cy="1676400"/>
            </a:xfrm>
            <a:prstGeom prst="rect">
              <a:avLst/>
            </a:prstGeom>
            <a:ln>
              <a:noFill/>
            </a:ln>
            <a:effectLst>
              <a:softEdge rad="112500"/>
            </a:effectLst>
          </p:spPr>
        </p:pic>
        <p:pic>
          <p:nvPicPr>
            <p:cNvPr id="19460" name="Picture 4"/>
            <p:cNvPicPr>
              <a:picLocks noChangeAspect="1" noChangeArrowheads="1"/>
            </p:cNvPicPr>
            <p:nvPr/>
          </p:nvPicPr>
          <p:blipFill>
            <a:blip r:embed="rId5" cstate="print"/>
            <a:srcRect/>
            <a:stretch>
              <a:fillRect/>
            </a:stretch>
          </p:blipFill>
          <p:spPr bwMode="auto">
            <a:xfrm>
              <a:off x="3733800" y="4419600"/>
              <a:ext cx="1600200" cy="1703832"/>
            </a:xfrm>
            <a:prstGeom prst="rect">
              <a:avLst/>
            </a:prstGeom>
            <a:ln>
              <a:noFill/>
            </a:ln>
            <a:effectLst>
              <a:softEdge rad="112500"/>
            </a:effectLst>
          </p:spPr>
        </p:pic>
        <p:pic>
          <p:nvPicPr>
            <p:cNvPr id="19461" name="Picture 5"/>
            <p:cNvPicPr>
              <a:picLocks noChangeAspect="1" noChangeArrowheads="1"/>
            </p:cNvPicPr>
            <p:nvPr/>
          </p:nvPicPr>
          <p:blipFill>
            <a:blip r:embed="rId6" cstate="print"/>
            <a:srcRect/>
            <a:stretch>
              <a:fillRect/>
            </a:stretch>
          </p:blipFill>
          <p:spPr bwMode="auto">
            <a:xfrm>
              <a:off x="5257800" y="4419600"/>
              <a:ext cx="1600200" cy="1676400"/>
            </a:xfrm>
            <a:prstGeom prst="rect">
              <a:avLst/>
            </a:prstGeom>
            <a:ln>
              <a:noFill/>
            </a:ln>
            <a:effectLst>
              <a:softEdge rad="112500"/>
            </a:effectLst>
          </p:spPr>
        </p:pic>
        <p:pic>
          <p:nvPicPr>
            <p:cNvPr id="19462" name="Picture 6"/>
            <p:cNvPicPr>
              <a:picLocks noChangeAspect="1" noChangeArrowheads="1"/>
            </p:cNvPicPr>
            <p:nvPr/>
          </p:nvPicPr>
          <p:blipFill>
            <a:blip r:embed="rId7" cstate="print"/>
            <a:srcRect/>
            <a:stretch>
              <a:fillRect/>
            </a:stretch>
          </p:blipFill>
          <p:spPr bwMode="auto">
            <a:xfrm>
              <a:off x="6781800" y="4419600"/>
              <a:ext cx="1600200" cy="1676400"/>
            </a:xfrm>
            <a:prstGeom prst="rect">
              <a:avLst/>
            </a:prstGeom>
            <a:ln>
              <a:noFill/>
            </a:ln>
            <a:effectLst>
              <a:softEdge rad="112500"/>
            </a:effectLst>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3"/>
            </a:endParaRPr>
          </a:p>
        </p:txBody>
      </p:sp>
      <p:sp>
        <p:nvSpPr>
          <p:cNvPr id="8195" name="Rectangle 3"/>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4"/>
            </a:endParaRPr>
          </a:p>
        </p:txBody>
      </p:sp>
      <p:sp>
        <p:nvSpPr>
          <p:cNvPr id="8196" name="Rectangle 4"/>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5"/>
            </a:endParaRPr>
          </a:p>
        </p:txBody>
      </p:sp>
      <p:sp>
        <p:nvSpPr>
          <p:cNvPr id="8197" name="Rectangle 5"/>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4"/>
            </a:endParaRPr>
          </a:p>
        </p:txBody>
      </p:sp>
      <p:sp>
        <p:nvSpPr>
          <p:cNvPr id="8198" name="Rectangle 6"/>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5"/>
            </a:endParaRPr>
          </a:p>
        </p:txBody>
      </p:sp>
      <p:sp>
        <p:nvSpPr>
          <p:cNvPr id="8199" name="Rectangle 7"/>
          <p:cNvSpPr>
            <a:spLocks noChangeArrowheads="1"/>
          </p:cNvSpPr>
          <p:nvPr/>
        </p:nvSpPr>
        <p:spPr bwMode="auto">
          <a:xfrm>
            <a:off x="4479925" y="3200400"/>
            <a:ext cx="184150" cy="457200"/>
          </a:xfrm>
          <a:prstGeom prst="rect">
            <a:avLst/>
          </a:prstGeom>
          <a:noFill/>
          <a:ln w="9525">
            <a:noFill/>
            <a:miter lim="800000"/>
            <a:headEnd/>
            <a:tailEnd/>
          </a:ln>
        </p:spPr>
        <p:txBody>
          <a:bodyPr wrap="none">
            <a:spAutoFit/>
          </a:bodyPr>
          <a:lstStyle/>
          <a:p>
            <a:pPr eaLnBrk="0" hangingPunct="0"/>
            <a:endParaRPr kumimoji="1" lang="en-US" b="0" dirty="0">
              <a:hlinkClick r:id="rId4"/>
            </a:endParaRPr>
          </a:p>
        </p:txBody>
      </p:sp>
      <p:pic>
        <p:nvPicPr>
          <p:cNvPr id="8201" name="Picture 9" descr="National Response Framework Brochure"/>
          <p:cNvPicPr>
            <a:picLocks noChangeAspect="1" noChangeArrowheads="1"/>
          </p:cNvPicPr>
          <p:nvPr/>
        </p:nvPicPr>
        <p:blipFill>
          <a:blip r:embed="rId6" cstate="print"/>
          <a:srcRect/>
          <a:stretch>
            <a:fillRect/>
          </a:stretch>
        </p:blipFill>
        <p:spPr bwMode="auto">
          <a:xfrm>
            <a:off x="6477000" y="2057400"/>
            <a:ext cx="2247900" cy="2895600"/>
          </a:xfrm>
          <a:prstGeom prst="rect">
            <a:avLst/>
          </a:prstGeom>
          <a:noFill/>
          <a:ln w="9525">
            <a:noFill/>
            <a:miter lim="800000"/>
            <a:headEnd/>
            <a:tailEnd/>
          </a:ln>
        </p:spPr>
      </p:pic>
      <p:sp>
        <p:nvSpPr>
          <p:cNvPr id="11" name="Title 10"/>
          <p:cNvSpPr>
            <a:spLocks noGrp="1"/>
          </p:cNvSpPr>
          <p:nvPr>
            <p:ph type="title"/>
          </p:nvPr>
        </p:nvSpPr>
        <p:spPr/>
        <p:txBody>
          <a:bodyPr/>
          <a:lstStyle/>
          <a:p>
            <a:pPr marL="315913" indent="-315913" algn="ctr" defTabSz="841375">
              <a:lnSpc>
                <a:spcPct val="65000"/>
              </a:lnSpc>
              <a:buNone/>
            </a:pPr>
            <a:r>
              <a:rPr lang="en-US" sz="3000" b="1" dirty="0" smtClean="0">
                <a:solidFill>
                  <a:srgbClr val="002060"/>
                </a:solidFill>
              </a:rPr>
              <a:t>The National Response Framework </a:t>
            </a:r>
          </a:p>
          <a:p>
            <a:pPr marL="315913" indent="-315913" algn="ctr" defTabSz="841375">
              <a:lnSpc>
                <a:spcPct val="65000"/>
              </a:lnSpc>
              <a:buNone/>
            </a:pPr>
            <a:r>
              <a:rPr lang="en-US" sz="3000" b="1" dirty="0" smtClean="0">
                <a:solidFill>
                  <a:srgbClr val="002060"/>
                </a:solidFill>
              </a:rPr>
              <a:t>and CDC’s Role </a:t>
            </a:r>
          </a:p>
          <a:p>
            <a:endParaRPr lang="en-US" dirty="0"/>
          </a:p>
        </p:txBody>
      </p:sp>
      <p:sp>
        <p:nvSpPr>
          <p:cNvPr id="12" name="Content Placeholder 11"/>
          <p:cNvSpPr>
            <a:spLocks noGrp="1"/>
          </p:cNvSpPr>
          <p:nvPr>
            <p:ph idx="1"/>
          </p:nvPr>
        </p:nvSpPr>
        <p:spPr>
          <a:xfrm>
            <a:off x="457200" y="1600200"/>
            <a:ext cx="5791200" cy="4525963"/>
          </a:xfrm>
        </p:spPr>
        <p:txBody>
          <a:bodyPr>
            <a:normAutofit lnSpcReduction="10000"/>
          </a:bodyPr>
          <a:lstStyle/>
          <a:p>
            <a:pPr>
              <a:lnSpc>
                <a:spcPct val="90000"/>
              </a:lnSpc>
              <a:buClr>
                <a:schemeClr val="bg1"/>
              </a:buClr>
              <a:buFont typeface="Wingdings" pitchFamily="2" charset="2"/>
              <a:buChar char="§"/>
            </a:pPr>
            <a:r>
              <a:rPr lang="en-US" sz="2400" b="0" dirty="0" smtClean="0">
                <a:solidFill>
                  <a:srgbClr val="002060"/>
                </a:solidFill>
                <a:latin typeface="+mn-lt"/>
              </a:rPr>
              <a:t>The Department of Homeland Security has </a:t>
            </a:r>
            <a:r>
              <a:rPr lang="en-US" sz="2400" dirty="0" smtClean="0">
                <a:solidFill>
                  <a:srgbClr val="002060"/>
                </a:solidFill>
                <a:latin typeface="+mn-lt"/>
              </a:rPr>
              <a:t>overall authority for emergency response</a:t>
            </a:r>
            <a:r>
              <a:rPr lang="en-US" sz="2400" b="0" dirty="0" smtClean="0">
                <a:solidFill>
                  <a:srgbClr val="002060"/>
                </a:solidFill>
                <a:latin typeface="+mn-lt"/>
              </a:rPr>
              <a:t> activities as laid out in the National Response Framework (NRF)</a:t>
            </a:r>
          </a:p>
          <a:p>
            <a:pPr>
              <a:lnSpc>
                <a:spcPct val="90000"/>
              </a:lnSpc>
              <a:buClr>
                <a:srgbClr val="FFFF66"/>
              </a:buClr>
            </a:pPr>
            <a:endParaRPr lang="en-US" altLang="zh-CN" sz="2400" b="0" dirty="0" smtClean="0">
              <a:solidFill>
                <a:srgbClr val="002060"/>
              </a:solidFill>
              <a:latin typeface="+mn-lt"/>
              <a:ea typeface="SimSun" pitchFamily="2" charset="-122"/>
            </a:endParaRPr>
          </a:p>
          <a:p>
            <a:pPr>
              <a:lnSpc>
                <a:spcPct val="90000"/>
              </a:lnSpc>
              <a:buClr>
                <a:schemeClr val="bg1"/>
              </a:buClr>
              <a:buFont typeface="Wingdings" pitchFamily="2" charset="2"/>
              <a:buChar char="§"/>
            </a:pPr>
            <a:r>
              <a:rPr lang="en-US" altLang="zh-CN" sz="2400" b="0" dirty="0" smtClean="0">
                <a:solidFill>
                  <a:srgbClr val="002060"/>
                </a:solidFill>
                <a:latin typeface="+mn-lt"/>
                <a:ea typeface="SimSun" pitchFamily="2" charset="-122"/>
              </a:rPr>
              <a:t>The Department of Health and Human Services under the NRF has responsibility for </a:t>
            </a:r>
            <a:r>
              <a:rPr lang="en-US" altLang="zh-CN" sz="2400" dirty="0" smtClean="0">
                <a:solidFill>
                  <a:srgbClr val="002060"/>
                </a:solidFill>
                <a:latin typeface="+mn-lt"/>
                <a:ea typeface="SimSun" pitchFamily="2" charset="-122"/>
              </a:rPr>
              <a:t>public health and medical services</a:t>
            </a:r>
            <a:r>
              <a:rPr lang="en-US" altLang="zh-CN" sz="2400" b="0" dirty="0" smtClean="0">
                <a:solidFill>
                  <a:srgbClr val="002060"/>
                </a:solidFill>
                <a:latin typeface="+mn-lt"/>
                <a:ea typeface="SimSun" pitchFamily="2" charset="-122"/>
              </a:rPr>
              <a:t> (Emergency Support Function 8)</a:t>
            </a:r>
          </a:p>
          <a:p>
            <a:pPr>
              <a:lnSpc>
                <a:spcPct val="90000"/>
              </a:lnSpc>
              <a:buClr>
                <a:schemeClr val="bg1"/>
              </a:buClr>
              <a:buNone/>
            </a:pPr>
            <a:endParaRPr lang="en-US" altLang="zh-CN" sz="2400" b="0" u="sng" dirty="0" smtClean="0">
              <a:solidFill>
                <a:srgbClr val="002060"/>
              </a:solidFill>
              <a:latin typeface="+mn-lt"/>
              <a:ea typeface="SimSun" pitchFamily="2" charset="-122"/>
            </a:endParaRPr>
          </a:p>
          <a:p>
            <a:pPr>
              <a:lnSpc>
                <a:spcPct val="90000"/>
              </a:lnSpc>
              <a:buClr>
                <a:schemeClr val="bg1"/>
              </a:buClr>
              <a:buFont typeface="Wingdings" pitchFamily="2" charset="2"/>
              <a:buChar char="§"/>
            </a:pPr>
            <a:r>
              <a:rPr lang="en-US" altLang="zh-CN" sz="2400" b="0" dirty="0" smtClean="0">
                <a:solidFill>
                  <a:srgbClr val="002060"/>
                </a:solidFill>
                <a:latin typeface="+mn-lt"/>
                <a:ea typeface="SimSun" pitchFamily="2" charset="-122"/>
              </a:rPr>
              <a:t>The Centers for Disease Control and Prevention executes </a:t>
            </a:r>
            <a:r>
              <a:rPr lang="en-US" altLang="zh-CN" sz="2400" dirty="0" smtClean="0">
                <a:solidFill>
                  <a:srgbClr val="002060"/>
                </a:solidFill>
                <a:latin typeface="+mn-lt"/>
                <a:ea typeface="SimSun" pitchFamily="2" charset="-122"/>
              </a:rPr>
              <a:t>public health response activities</a:t>
            </a:r>
          </a:p>
          <a:p>
            <a:endParaRPr lang="en-US" sz="2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533400"/>
            <a:ext cx="8153400" cy="685800"/>
          </a:xfrm>
        </p:spPr>
        <p:txBody>
          <a:bodyPr>
            <a:normAutofit fontScale="90000"/>
          </a:bodyPr>
          <a:lstStyle/>
          <a:p>
            <a:pPr algn="ctr" eaLnBrk="1" hangingPunct="1">
              <a:lnSpc>
                <a:spcPct val="80000"/>
              </a:lnSpc>
            </a:pPr>
            <a:r>
              <a:rPr lang="en-US" sz="3000" b="1" dirty="0" smtClean="0">
                <a:solidFill>
                  <a:srgbClr val="002060"/>
                </a:solidFill>
              </a:rPr>
              <a:t>CDC’s Office of Public Health Preparedness and Response</a:t>
            </a:r>
          </a:p>
        </p:txBody>
      </p:sp>
      <p:sp>
        <p:nvSpPr>
          <p:cNvPr id="11267" name="Rectangle 3"/>
          <p:cNvSpPr>
            <a:spLocks noGrp="1" noChangeArrowheads="1"/>
          </p:cNvSpPr>
          <p:nvPr>
            <p:ph type="body" sz="half" idx="1"/>
          </p:nvPr>
        </p:nvSpPr>
        <p:spPr>
          <a:xfrm>
            <a:off x="381000" y="1676400"/>
            <a:ext cx="8001000" cy="4572000"/>
          </a:xfrm>
        </p:spPr>
        <p:txBody>
          <a:bodyPr/>
          <a:lstStyle/>
          <a:p>
            <a:pPr eaLnBrk="1" hangingPunct="1">
              <a:lnSpc>
                <a:spcPct val="90000"/>
              </a:lnSpc>
              <a:buClr>
                <a:schemeClr val="bg1"/>
              </a:buClr>
              <a:buFont typeface="Wingdings" pitchFamily="2" charset="2"/>
              <a:buChar char="§"/>
            </a:pPr>
            <a:r>
              <a:rPr lang="en-US" sz="2500" b="1" dirty="0" smtClean="0">
                <a:solidFill>
                  <a:schemeClr val="tx2"/>
                </a:solidFill>
              </a:rPr>
              <a:t>Strategy and Policy</a:t>
            </a:r>
            <a:r>
              <a:rPr lang="en-US" sz="2500" dirty="0" smtClean="0">
                <a:solidFill>
                  <a:schemeClr val="tx2"/>
                </a:solidFill>
              </a:rPr>
              <a:t>  </a:t>
            </a:r>
          </a:p>
          <a:p>
            <a:pPr eaLnBrk="1" hangingPunct="1">
              <a:lnSpc>
                <a:spcPct val="90000"/>
              </a:lnSpc>
              <a:buClr>
                <a:schemeClr val="bg1"/>
              </a:buClr>
              <a:buSzPct val="150000"/>
              <a:buFont typeface="Wingdings" pitchFamily="2" charset="2"/>
              <a:buNone/>
            </a:pPr>
            <a:r>
              <a:rPr lang="en-US" dirty="0" smtClean="0">
                <a:solidFill>
                  <a:schemeClr val="tx2"/>
                </a:solidFill>
              </a:rPr>
              <a:t>	</a:t>
            </a:r>
            <a:r>
              <a:rPr lang="en-US" sz="1800" dirty="0" smtClean="0">
                <a:solidFill>
                  <a:schemeClr val="tx2"/>
                </a:solidFill>
              </a:rPr>
              <a:t>Establishes strategy and policies to support federal, state, and local preparedness</a:t>
            </a:r>
            <a:r>
              <a:rPr lang="en-US" sz="2000" dirty="0" smtClean="0">
                <a:solidFill>
                  <a:schemeClr val="tx2"/>
                </a:solidFill>
              </a:rPr>
              <a:t> </a:t>
            </a:r>
          </a:p>
          <a:p>
            <a:pPr eaLnBrk="1" hangingPunct="1">
              <a:lnSpc>
                <a:spcPct val="50000"/>
              </a:lnSpc>
              <a:buClr>
                <a:schemeClr val="bg1"/>
              </a:buClr>
              <a:buSzPct val="60000"/>
              <a:buFont typeface="Wingdings" pitchFamily="2" charset="2"/>
              <a:buNone/>
            </a:pPr>
            <a:endParaRPr lang="en-US" sz="2400" dirty="0" smtClean="0">
              <a:solidFill>
                <a:schemeClr val="tx2"/>
              </a:solidFill>
            </a:endParaRPr>
          </a:p>
          <a:p>
            <a:pPr eaLnBrk="1" hangingPunct="1">
              <a:lnSpc>
                <a:spcPct val="90000"/>
              </a:lnSpc>
              <a:buClr>
                <a:schemeClr val="bg1"/>
              </a:buClr>
              <a:buFont typeface="Wingdings" pitchFamily="2" charset="2"/>
              <a:buChar char="§"/>
            </a:pPr>
            <a:r>
              <a:rPr lang="en-US" sz="2500" b="1" dirty="0" smtClean="0">
                <a:solidFill>
                  <a:schemeClr val="tx2"/>
                </a:solidFill>
              </a:rPr>
              <a:t>Funding </a:t>
            </a:r>
          </a:p>
          <a:p>
            <a:pPr eaLnBrk="1" hangingPunct="1">
              <a:lnSpc>
                <a:spcPct val="90000"/>
              </a:lnSpc>
              <a:buClr>
                <a:schemeClr val="bg1"/>
              </a:buClr>
              <a:buSzPct val="60000"/>
              <a:buFont typeface="Wingdings" pitchFamily="2" charset="2"/>
              <a:buNone/>
            </a:pPr>
            <a:r>
              <a:rPr lang="en-US" dirty="0" smtClean="0">
                <a:solidFill>
                  <a:schemeClr val="tx2"/>
                </a:solidFill>
              </a:rPr>
              <a:t>	</a:t>
            </a:r>
            <a:r>
              <a:rPr lang="en-US" sz="1800" dirty="0" smtClean="0">
                <a:solidFill>
                  <a:schemeClr val="tx2"/>
                </a:solidFill>
              </a:rPr>
              <a:t>Manages and monitors </a:t>
            </a:r>
            <a:r>
              <a:rPr lang="en-US" sz="1800" dirty="0" smtClean="0"/>
              <a:t>P</a:t>
            </a:r>
            <a:r>
              <a:rPr lang="en-US" sz="1800" dirty="0" smtClean="0">
                <a:solidFill>
                  <a:schemeClr val="tx2"/>
                </a:solidFill>
              </a:rPr>
              <a:t>reparedness and Emergency Response funding appropriated each year by Congress of approximately $1.5 billion to </a:t>
            </a:r>
          </a:p>
          <a:p>
            <a:pPr eaLnBrk="1" hangingPunct="1">
              <a:lnSpc>
                <a:spcPct val="90000"/>
              </a:lnSpc>
              <a:buClr>
                <a:schemeClr val="bg1"/>
              </a:buClr>
              <a:buSzPct val="60000"/>
              <a:buFont typeface="Wingdings" pitchFamily="2" charset="2"/>
              <a:buNone/>
            </a:pPr>
            <a:r>
              <a:rPr lang="en-US" sz="1800" dirty="0" smtClean="0"/>
              <a:t>      </a:t>
            </a:r>
            <a:r>
              <a:rPr lang="en-US" sz="1800" dirty="0" smtClean="0">
                <a:solidFill>
                  <a:schemeClr val="tx2"/>
                </a:solidFill>
              </a:rPr>
              <a:t>support CDC and state and local activities</a:t>
            </a:r>
          </a:p>
          <a:p>
            <a:pPr eaLnBrk="1" hangingPunct="1">
              <a:lnSpc>
                <a:spcPct val="90000"/>
              </a:lnSpc>
              <a:buClr>
                <a:schemeClr val="bg1"/>
              </a:buClr>
              <a:buSzPct val="60000"/>
              <a:buFont typeface="Wingdings" pitchFamily="2" charset="2"/>
              <a:buNone/>
            </a:pPr>
            <a:r>
              <a:rPr lang="en-US" sz="2000" dirty="0" smtClean="0">
                <a:solidFill>
                  <a:schemeClr val="tx2"/>
                </a:solidFill>
              </a:rPr>
              <a:t> </a:t>
            </a:r>
          </a:p>
          <a:p>
            <a:pPr eaLnBrk="1" hangingPunct="1">
              <a:lnSpc>
                <a:spcPct val="90000"/>
              </a:lnSpc>
              <a:buClr>
                <a:schemeClr val="bg1"/>
              </a:buClr>
              <a:buFont typeface="Wingdings" pitchFamily="2" charset="2"/>
              <a:buChar char="§"/>
            </a:pPr>
            <a:r>
              <a:rPr lang="en-US" sz="2500" b="1" dirty="0" smtClean="0">
                <a:solidFill>
                  <a:schemeClr val="tx2"/>
                </a:solidFill>
              </a:rPr>
              <a:t>Operations </a:t>
            </a:r>
          </a:p>
          <a:p>
            <a:pPr eaLnBrk="1" hangingPunct="1">
              <a:lnSpc>
                <a:spcPct val="90000"/>
              </a:lnSpc>
              <a:buClr>
                <a:schemeClr val="bg1"/>
              </a:buClr>
              <a:buSzPct val="60000"/>
              <a:buFont typeface="Wingdings" pitchFamily="2" charset="2"/>
              <a:buNone/>
            </a:pPr>
            <a:r>
              <a:rPr lang="en-US" dirty="0" smtClean="0">
                <a:solidFill>
                  <a:schemeClr val="tx2"/>
                </a:solidFill>
              </a:rPr>
              <a:t>	</a:t>
            </a:r>
            <a:r>
              <a:rPr lang="en-US" sz="1800" dirty="0" smtClean="0">
                <a:solidFill>
                  <a:schemeClr val="tx2"/>
                </a:solidFill>
              </a:rPr>
              <a:t>Manages key operational and regulatory public health preparedness programs</a:t>
            </a:r>
          </a:p>
          <a:p>
            <a:pPr eaLnBrk="1" hangingPunct="1">
              <a:lnSpc>
                <a:spcPct val="90000"/>
              </a:lnSpc>
              <a:buClr>
                <a:srgbClr val="FFFF66"/>
              </a:buClr>
              <a:buSzPct val="60000"/>
              <a:buFont typeface="Wingdings" pitchFamily="2" charset="2"/>
              <a:buNone/>
            </a:pPr>
            <a:endParaRPr lang="en-US" sz="1800" dirty="0" smtClean="0"/>
          </a:p>
          <a:p>
            <a:pPr eaLnBrk="1" hangingPunct="1">
              <a:lnSpc>
                <a:spcPct val="90000"/>
              </a:lnSpc>
              <a:buClr>
                <a:srgbClr val="FFFF66"/>
              </a:buClr>
              <a:buSzPct val="60000"/>
              <a:buFont typeface="Wingdings" pitchFamily="2" charset="2"/>
              <a:buNone/>
            </a:pPr>
            <a:endParaRPr lang="en-US" sz="31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305800" cy="1143000"/>
          </a:xfrm>
        </p:spPr>
        <p:txBody>
          <a:bodyPr/>
          <a:lstStyle/>
          <a:p>
            <a:r>
              <a:rPr lang="en-US" sz="3200" b="1" dirty="0" smtClean="0"/>
              <a:t>CDC Supports All Hazards Preparedness</a:t>
            </a:r>
            <a:endParaRPr lang="en-US" sz="3200" b="1" dirty="0"/>
          </a:p>
        </p:txBody>
      </p:sp>
      <p:pic>
        <p:nvPicPr>
          <p:cNvPr id="4" name="Content Placeholder 3" descr="All Hazards Preparedness model with the following:&#10;Chemical Events &#10;Natural Environmental Events&#10;Radiological Events&#10;Explosions Trauma Events&#10;Biological Events&#10;"/>
          <p:cNvPicPr>
            <a:picLocks noGrp="1" noChangeAspect="1"/>
          </p:cNvPicPr>
          <p:nvPr>
            <p:ph idx="1"/>
          </p:nvPr>
        </p:nvPicPr>
        <p:blipFill>
          <a:blip r:embed="rId3" cstate="print"/>
          <a:stretch>
            <a:fillRect/>
          </a:stretch>
        </p:blipFill>
        <p:spPr>
          <a:xfrm>
            <a:off x="2514600" y="1676400"/>
            <a:ext cx="4043855" cy="4114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5486400" cy="2438400"/>
          </a:xfrm>
        </p:spPr>
        <p:txBody>
          <a:bodyPr>
            <a:normAutofit fontScale="90000"/>
          </a:bodyPr>
          <a:lstStyle/>
          <a:p>
            <a:r>
              <a:rPr lang="en-US" sz="3200" b="1" dirty="0" smtClean="0">
                <a:solidFill>
                  <a:srgbClr val="002060"/>
                </a:solidFill>
              </a:rPr>
              <a:t>Much Progress Made – </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But Much More to be Done </a:t>
            </a:r>
            <a:br>
              <a:rPr lang="en-US" sz="3200" b="1" dirty="0" smtClean="0">
                <a:solidFill>
                  <a:srgbClr val="002060"/>
                </a:solidFill>
              </a:rPr>
            </a:br>
            <a:r>
              <a:rPr lang="en-US" sz="3200" b="1" dirty="0" smtClean="0">
                <a:solidFill>
                  <a:srgbClr val="002060"/>
                </a:solidFill>
              </a:rPr>
              <a:t> </a:t>
            </a:r>
            <a:r>
              <a:rPr lang="en-US" sz="3200" b="1" dirty="0" smtClean="0"/>
              <a:t/>
            </a:r>
            <a:br>
              <a:rPr lang="en-US" sz="3200" b="1" dirty="0" smtClean="0"/>
            </a:br>
            <a:r>
              <a:rPr lang="en-US" sz="3200" b="1" dirty="0" smtClean="0"/>
              <a:t/>
            </a:r>
            <a:br>
              <a:rPr lang="en-US" sz="3200" b="1" dirty="0" smtClean="0"/>
            </a:br>
            <a:endParaRPr lang="en-US" sz="3200" dirty="0"/>
          </a:p>
        </p:txBody>
      </p:sp>
      <p:pic>
        <p:nvPicPr>
          <p:cNvPr id="3" name="Picture 2" descr="Public Health Preparedness book cover"/>
          <p:cNvPicPr>
            <a:picLocks noChangeAspect="1"/>
          </p:cNvPicPr>
          <p:nvPr/>
        </p:nvPicPr>
        <p:blipFill>
          <a:blip r:embed="rId2" cstate="print"/>
          <a:stretch>
            <a:fillRect/>
          </a:stretch>
        </p:blipFill>
        <p:spPr>
          <a:xfrm>
            <a:off x="5943600" y="1676400"/>
            <a:ext cx="2362200" cy="3200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153400" cy="1143000"/>
          </a:xfrm>
        </p:spPr>
        <p:txBody>
          <a:bodyPr>
            <a:normAutofit fontScale="90000"/>
          </a:bodyPr>
          <a:lstStyle/>
          <a:p>
            <a:r>
              <a:rPr lang="en-US" sz="3200" b="1" dirty="0" smtClean="0">
                <a:solidFill>
                  <a:srgbClr val="002060"/>
                </a:solidFill>
              </a:rPr>
              <a:t>2010  CSTE Assessment of  State-level Radiation Emergency Preparedness </a:t>
            </a:r>
            <a:br>
              <a:rPr lang="en-US" sz="3200" b="1" dirty="0" smtClean="0">
                <a:solidFill>
                  <a:srgbClr val="002060"/>
                </a:solidFill>
              </a:rPr>
            </a:br>
            <a:endParaRPr lang="en-US" sz="3200" b="1" dirty="0">
              <a:solidFill>
                <a:srgbClr val="002060"/>
              </a:solidFill>
            </a:endParaRPr>
          </a:p>
        </p:txBody>
      </p:sp>
      <p:sp>
        <p:nvSpPr>
          <p:cNvPr id="3" name="Text Placeholder 2"/>
          <p:cNvSpPr>
            <a:spLocks noGrp="1"/>
          </p:cNvSpPr>
          <p:nvPr>
            <p:ph type="body" sz="half" idx="1"/>
          </p:nvPr>
        </p:nvSpPr>
        <p:spPr>
          <a:xfrm>
            <a:off x="1219200" y="2362200"/>
            <a:ext cx="6934200" cy="4114800"/>
          </a:xfrm>
        </p:spPr>
        <p:txBody>
          <a:bodyPr/>
          <a:lstStyle/>
          <a:p>
            <a:pPr>
              <a:buFont typeface="Wingdings" pitchFamily="2" charset="2"/>
              <a:buChar char="§"/>
            </a:pPr>
            <a:r>
              <a:rPr lang="en-US" sz="2400" dirty="0" smtClean="0"/>
              <a:t>Conclusion: In nearly every measure of public health capacity and capability, the nation is poorly prepared to respond to a major radiation event.</a:t>
            </a:r>
          </a:p>
          <a:p>
            <a:pPr>
              <a:buFont typeface="Wingdings" pitchFamily="2" charset="2"/>
              <a:buChar char="§"/>
            </a:pPr>
            <a:endParaRPr lang="en-US" sz="2400" dirty="0" smtClean="0"/>
          </a:p>
          <a:p>
            <a:pPr>
              <a:buFont typeface="Wingdings" pitchFamily="2" charset="2"/>
              <a:buChar char="§"/>
            </a:pPr>
            <a:r>
              <a:rPr lang="en-US" sz="2400" dirty="0" smtClean="0"/>
              <a:t>Average subjective preparedness score for a radiation emergency was 4.54 on a scale of 1 to 10.</a:t>
            </a:r>
          </a:p>
          <a:p>
            <a:pPr>
              <a:buFont typeface="Wingdings" pitchFamily="2" charset="2"/>
              <a:buChar char="§"/>
            </a:pPr>
            <a:endParaRPr lang="en-US" sz="2400" dirty="0" smtClean="0"/>
          </a:p>
        </p:txBody>
      </p:sp>
    </p:spTree>
  </p:cSld>
  <p:clrMapOvr>
    <a:masterClrMapping/>
  </p:clrMapOvr>
</p:sld>
</file>

<file path=ppt/theme/theme1.xml><?xml version="1.0" encoding="utf-8"?>
<a:theme xmlns:a="http://schemas.openxmlformats.org/drawingml/2006/main" name="CDC_OD_PPT_dark([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02C3AEC9A4F64C9A693943DA529FA3" ma:contentTypeVersion="14" ma:contentTypeDescription="Create a new document." ma:contentTypeScope="" ma:versionID="3170bd233c5609aa2c721c43fb065001">
  <xsd:schema xmlns:xsd="http://www.w3.org/2001/XMLSchema" xmlns:p="http://schemas.microsoft.com/office/2006/metadata/properties" xmlns:ns2="ece3b8bb-3ba7-4e05-aa8b-0d2009ddb611" targetNamespace="http://schemas.microsoft.com/office/2006/metadata/properties" ma:root="true" ma:fieldsID="0c4afaa40167240c26cc530899cc3007" ns2:_="">
    <xsd:import namespace="ece3b8bb-3ba7-4e05-aa8b-0d2009ddb611"/>
    <xsd:element name="properties">
      <xsd:complexType>
        <xsd:sequence>
          <xsd:element name="documentManagement">
            <xsd:complexType>
              <xsd:all>
                <xsd:element ref="ns2:Status" minOccurs="0"/>
                <xsd:element ref="ns2:Estimate_x0020_1" minOccurs="0"/>
                <xsd:element ref="ns2:Est_x002e__x0020_Level_x0020_1" minOccurs="0"/>
                <xsd:element ref="ns2:Estimate_x0020_2" minOccurs="0"/>
                <xsd:element ref="ns2:Est_x002e__x0020_Level_x0020_2" minOccurs="0"/>
                <xsd:element ref="ns2:Remediated_x0020_by" minOccurs="0"/>
                <xsd:element ref="ns2:Actual_x0020_time_x0020_spent" minOccurs="0"/>
                <xsd:element ref="ns2:Completed_x0020_on" minOccurs="0"/>
                <xsd:element ref="ns2:Estimate_x0020_Notes" minOccurs="0"/>
                <xsd:element ref="ns2:Remediation_x0020_Notes" minOccurs="0"/>
                <xsd:element ref="ns2:_x0051_C1" minOccurs="0"/>
                <xsd:element ref="ns2:_x0051_C2" minOccurs="0"/>
                <xsd:element ref="ns2:QC_x0020_Completed_x0020_on" minOccurs="0"/>
                <xsd:element ref="ns2:QC_x0020_Notes" minOccurs="0"/>
              </xsd:all>
            </xsd:complexType>
          </xsd:element>
        </xsd:sequence>
      </xsd:complexType>
    </xsd:element>
  </xsd:schema>
  <xsd:schema xmlns:xsd="http://www.w3.org/2001/XMLSchema" xmlns:dms="http://schemas.microsoft.com/office/2006/documentManagement/types" targetNamespace="ece3b8bb-3ba7-4e05-aa8b-0d2009ddb611" elementFormDefault="qualified">
    <xsd:import namespace="http://schemas.microsoft.com/office/2006/documentManagement/types"/>
    <xsd:element name="Status" ma:index="1" nillable="true" ma:displayName="Status" ma:default="Estimate" ma:format="Dropdown" ma:internalName="Status">
      <xsd:simpleType>
        <xsd:restriction base="dms:Choice">
          <xsd:enumeration value="Estimate"/>
          <xsd:enumeration value="Remediation"/>
          <xsd:enumeration value="QC"/>
          <xsd:enumeration value="Post"/>
        </xsd:restriction>
      </xsd:simpleType>
    </xsd:element>
    <xsd:element name="Estimate_x0020_1" ma:index="3" nillable="true" ma:displayName="Estimate 1" ma:list="UserInfo" ma:internalName="Estimate_x0020_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1" ma:index="4" nillable="true" ma:displayName="Est. Level 1" ma:default="1" ma:format="Dropdown" ma:internalName="Est_x002e__x0020_Level_x0020_1">
      <xsd:simpleType>
        <xsd:restriction base="dms:Choice">
          <xsd:enumeration value="1"/>
          <xsd:enumeration value="2"/>
          <xsd:enumeration value="3"/>
          <xsd:enumeration value="4"/>
        </xsd:restriction>
      </xsd:simpleType>
    </xsd:element>
    <xsd:element name="Estimate_x0020_2" ma:index="5" nillable="true" ma:displayName="Estimate 2" ma:list="UserInfo" ma:internalName="Estimate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2" ma:index="6" nillable="true" ma:displayName="Est. Level 2" ma:default="1" ma:format="Dropdown" ma:internalName="Est_x002e__x0020_Level_x0020_2">
      <xsd:simpleType>
        <xsd:restriction base="dms:Choice">
          <xsd:enumeration value="1"/>
          <xsd:enumeration value="2"/>
          <xsd:enumeration value="3"/>
          <xsd:enumeration value="4"/>
        </xsd:restriction>
      </xsd:simpleType>
    </xsd:element>
    <xsd:element name="Remediated_x0020_by" ma:index="7" nillable="true" ma:displayName="Remediated by" ma:list="UserInfo" ma:internalName="Remediat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ual_x0020_time_x0020_spent" ma:index="8" nillable="true" ma:displayName="Actual time spent" ma:internalName="Actual_x0020_time_x0020_spent">
      <xsd:simpleType>
        <xsd:restriction base="dms:Text">
          <xsd:maxLength value="255"/>
        </xsd:restriction>
      </xsd:simpleType>
    </xsd:element>
    <xsd:element name="Completed_x0020_on" ma:index="9" nillable="true" ma:displayName="Completed on" ma:format="DateOnly" ma:internalName="Completed_x0020_on">
      <xsd:simpleType>
        <xsd:restriction base="dms:DateTime"/>
      </xsd:simpleType>
    </xsd:element>
    <xsd:element name="Estimate_x0020_Notes" ma:index="10" nillable="true" ma:displayName="Estimate Notes" ma:internalName="Estimate_x0020_Notes">
      <xsd:simpleType>
        <xsd:restriction base="dms:Note"/>
      </xsd:simpleType>
    </xsd:element>
    <xsd:element name="Remediation_x0020_Notes" ma:index="11" nillable="true" ma:displayName="Remediation Notes" ma:internalName="Remediation_x0020_Notes">
      <xsd:simpleType>
        <xsd:restriction base="dms:Note"/>
      </xsd:simpleType>
    </xsd:element>
    <xsd:element name="_x0051_C1" ma:index="12" nillable="true" ma:displayName="QC1" ma:list="UserInfo" ma:internalName="_x0051_C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51_C2" ma:index="13" nillable="true" ma:displayName="QC2" ma:list="UserInfo" ma:internalName="_x0051_C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C_x0020_Completed_x0020_on" ma:index="14" nillable="true" ma:displayName="QC Completed on" ma:format="DateOnly" ma:internalName="QC_x0020_Completed_x0020_on">
      <xsd:simpleType>
        <xsd:restriction base="dms:DateTime"/>
      </xsd:simpleType>
    </xsd:element>
    <xsd:element name="QC_x0020_Notes" ma:index="15" nillable="true" ma:displayName="QC Notes" ma:internalName="QC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QC_x0020_Notes xmlns="ece3b8bb-3ba7-4e05-aa8b-0d2009ddb611" xsi:nil="true"/>
    <Estimate_x0020_Notes xmlns="ece3b8bb-3ba7-4e05-aa8b-0d2009ddb611" xsi:nil="true"/>
    <Estimate_x0020_1 xmlns="ece3b8bb-3ba7-4e05-aa8b-0d2009ddb611">
      <UserInfo>
        <DisplayName>Kimball, Lisa</DisplayName>
        <AccountId>109</AccountId>
        <AccountType/>
      </UserInfo>
    </Estimate_x0020_1>
    <Completed_x0020_on xmlns="ece3b8bb-3ba7-4e05-aa8b-0d2009ddb611">2011-05-11T04:00:00+00:00</Completed_x0020_on>
    <Est_x002e__x0020_Level_x0020_2 xmlns="ece3b8bb-3ba7-4e05-aa8b-0d2009ddb611">1</Est_x002e__x0020_Level_x0020_2>
    <Remediated_x0020_by xmlns="ece3b8bb-3ba7-4e05-aa8b-0d2009ddb611">
      <UserInfo>
        <DisplayName>Kimball, Lisa</DisplayName>
        <AccountId>109</AccountId>
        <AccountType/>
      </UserInfo>
    </Remediated_x0020_by>
    <Actual_x0020_time_x0020_spent xmlns="ece3b8bb-3ba7-4e05-aa8b-0d2009ddb611">1.5</Actual_x0020_time_x0020_spent>
    <Estimate_x0020_2 xmlns="ece3b8bb-3ba7-4e05-aa8b-0d2009ddb611">
      <UserInfo>
        <DisplayName/>
        <AccountId xsi:nil="true"/>
        <AccountType/>
      </UserInfo>
    </Estimate_x0020_2>
    <Remediation_x0020_Notes xmlns="ece3b8bb-3ba7-4e05-aa8b-0d2009ddb611" xsi:nil="true"/>
    <QC_x0020_Completed_x0020_on xmlns="ece3b8bb-3ba7-4e05-aa8b-0d2009ddb611">2011-05-18T04:00:00+00:00</QC_x0020_Completed_x0020_on>
    <Est_x002e__x0020_Level_x0020_1 xmlns="ece3b8bb-3ba7-4e05-aa8b-0d2009ddb611">2</Est_x002e__x0020_Level_x0020_1>
    <_x0051_C2 xmlns="ece3b8bb-3ba7-4e05-aa8b-0d2009ddb611">
      <UserInfo>
        <DisplayName/>
        <AccountId xsi:nil="true"/>
        <AccountType/>
      </UserInfo>
    </_x0051_C2>
    <_x0051_C1 xmlns="ece3b8bb-3ba7-4e05-aa8b-0d2009ddb611">
      <ns2:UserInfo xmlns:ns2="ece3b8bb-3ba7-4e05-aa8b-0d2009ddb611">
        <ns2:DisplayName>Kimball, Lisa</ns2:DisplayName>
        <ns2:AccountId>109</ns2:AccountId>
        <ns2:AccountType>User</ns2:AccountType>
      </ns2:UserInfo>
    </_x0051_C1>
    <Status xmlns="ece3b8bb-3ba7-4e05-aa8b-0d2009ddb611">Post</Status>
  </documentManagement>
</p:properties>
</file>

<file path=customXml/itemProps1.xml><?xml version="1.0" encoding="utf-8"?>
<ds:datastoreItem xmlns:ds="http://schemas.openxmlformats.org/officeDocument/2006/customXml" ds:itemID="{389D0795-E0DD-4929-A741-FD9C42EB428E}"/>
</file>

<file path=customXml/itemProps2.xml><?xml version="1.0" encoding="utf-8"?>
<ds:datastoreItem xmlns:ds="http://schemas.openxmlformats.org/officeDocument/2006/customXml" ds:itemID="{F9B9ADBE-F639-42AE-8594-F05FF82A18CD}"/>
</file>

<file path=customXml/itemProps3.xml><?xml version="1.0" encoding="utf-8"?>
<ds:datastoreItem xmlns:ds="http://schemas.openxmlformats.org/officeDocument/2006/customXml" ds:itemID="{1BB978CA-7882-481E-A52C-D3568F39B45D}"/>
</file>

<file path=docProps/app.xml><?xml version="1.0" encoding="utf-8"?>
<Properties xmlns="http://schemas.openxmlformats.org/officeDocument/2006/extended-properties" xmlns:vt="http://schemas.openxmlformats.org/officeDocument/2006/docPropsVTypes">
  <Template>New CDC Template 6-2010</Template>
  <TotalTime>4774</TotalTime>
  <Words>1044</Words>
  <Application>Microsoft Office PowerPoint</Application>
  <PresentationFormat>On-screen Show (4:3)</PresentationFormat>
  <Paragraphs>128</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CDC_OD_PPT_dark([1]</vt:lpstr>
      <vt:lpstr>Office Theme</vt:lpstr>
      <vt:lpstr>   CDC’s Office of Public Health Preparedness and Response  </vt:lpstr>
      <vt:lpstr>Japan Disasters:  March 11, 2011</vt:lpstr>
      <vt:lpstr>CDC Response to Japan Disasters</vt:lpstr>
      <vt:lpstr>Public Health Preparedness is Dynamic</vt:lpstr>
      <vt:lpstr>The National Response Framework  and CDC’s Role  </vt:lpstr>
      <vt:lpstr>CDC’s Office of Public Health Preparedness and Response</vt:lpstr>
      <vt:lpstr>CDC Supports All Hazards Preparedness</vt:lpstr>
      <vt:lpstr>Much Progress Made –   But Much More to be Done     </vt:lpstr>
      <vt:lpstr>2010  CSTE Assessment of  State-level Radiation Emergency Preparedness  </vt:lpstr>
      <vt:lpstr>Recommendations from the CSTE Survey</vt:lpstr>
      <vt:lpstr>HHS Office of Inspector General Study</vt:lpstr>
      <vt:lpstr>Challenges &amp; Opportunities</vt:lpstr>
      <vt:lpstr>Slide 13</vt:lpstr>
      <vt:lpstr>Slide 14</vt:lpstr>
    </vt:vector>
  </TitlesOfParts>
  <Company>ITSO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CDC’s Office of Public Health Preparedness and Response </dc:title>
  <dc:subject>CDC’s Office of Public Health Preparedness and Response </dc:subject>
  <dc:creator>PHREP</dc:creator>
  <cp:keywords>NRF; disaster; radiological event</cp:keywords>
  <cp:lastModifiedBy>kimballl</cp:lastModifiedBy>
  <cp:revision>473</cp:revision>
  <cp:lastPrinted>1601-01-01T00:00:00Z</cp:lastPrinted>
  <dcterms:created xsi:type="dcterms:W3CDTF">2007-10-03T19:55:42Z</dcterms:created>
  <dcterms:modified xsi:type="dcterms:W3CDTF">2011-05-18T12:46:46Z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0x0101008402C3AEC9A4F64C9A693943DA529FA3</vt:lpwstr>
  </property>
</Properties>
</file>