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4"/>
  </p:sldMasterIdLst>
  <p:notesMasterIdLst>
    <p:notesMasterId r:id="rId29"/>
  </p:notesMasterIdLst>
  <p:sldIdLst>
    <p:sldId id="350" r:id="rId5"/>
    <p:sldId id="349" r:id="rId6"/>
    <p:sldId id="318" r:id="rId7"/>
    <p:sldId id="319" r:id="rId8"/>
    <p:sldId id="359" r:id="rId9"/>
    <p:sldId id="320"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5" r:id="rId23"/>
    <p:sldId id="336" r:id="rId24"/>
    <p:sldId id="337" r:id="rId25"/>
    <p:sldId id="338" r:id="rId26"/>
    <p:sldId id="361" r:id="rId27"/>
    <p:sldId id="339" r:id="rId28"/>
  </p:sldIdLst>
  <p:sldSz cx="9144000" cy="6858000" type="screen4x3"/>
  <p:notesSz cx="6994525" cy="9280525"/>
  <p:embeddedFontLst>
    <p:embeddedFont>
      <p:font typeface="Myriad Web Pro" pitchFamily="34" charset="0"/>
      <p:regular r:id="rId30"/>
      <p:bold r:id="rId31"/>
      <p:italic r:id="rId32"/>
    </p:embeddedFont>
    <p:embeddedFont>
      <p:font typeface="Calibri"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C0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408" autoAdjust="0"/>
  </p:normalViewPr>
  <p:slideViewPr>
    <p:cSldViewPr>
      <p:cViewPr>
        <p:scale>
          <a:sx n="75" d="100"/>
          <a:sy n="75" d="100"/>
        </p:scale>
        <p:origin x="294" y="702"/>
      </p:cViewPr>
      <p:guideLst>
        <p:guide orient="horz" pos="2160"/>
        <p:guide pos="2880"/>
      </p:guideLst>
    </p:cSldViewPr>
  </p:slideViewPr>
  <p:outlineViewPr>
    <p:cViewPr>
      <p:scale>
        <a:sx n="33" d="100"/>
        <a:sy n="33" d="100"/>
      </p:scale>
      <p:origin x="0" y="66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00" y="-96"/>
      </p:cViewPr>
      <p:guideLst>
        <p:guide orient="horz" pos="2923"/>
        <p:guide pos="220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05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62400" y="0"/>
            <a:ext cx="3030538" cy="463550"/>
          </a:xfrm>
          <a:prstGeom prst="rect">
            <a:avLst/>
          </a:prstGeom>
        </p:spPr>
        <p:txBody>
          <a:bodyPr vert="horz" lIns="91440" tIns="45720" rIns="91440" bIns="45720" rtlCol="0"/>
          <a:lstStyle>
            <a:lvl1pPr algn="r">
              <a:defRPr sz="1200"/>
            </a:lvl1pPr>
          </a:lstStyle>
          <a:p>
            <a:fld id="{08053D9B-3575-4C6F-B09C-6181F6E8CAA8}" type="datetimeFigureOut">
              <a:rPr lang="en-US" smtClean="0"/>
              <a:pPr/>
              <a:t>6/27/2011</a:t>
            </a:fld>
            <a:endParaRPr lang="en-US" dirty="0"/>
          </a:p>
        </p:txBody>
      </p:sp>
      <p:sp>
        <p:nvSpPr>
          <p:cNvPr id="4" name="Slide Image Placeholder 3"/>
          <p:cNvSpPr>
            <a:spLocks noGrp="1" noRot="1" noChangeAspect="1"/>
          </p:cNvSpPr>
          <p:nvPr>
            <p:ph type="sldImg" idx="2"/>
          </p:nvPr>
        </p:nvSpPr>
        <p:spPr>
          <a:xfrm>
            <a:off x="1176338"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0088" y="4408488"/>
            <a:ext cx="5594350" cy="4176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5388"/>
            <a:ext cx="303053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2400" y="8815388"/>
            <a:ext cx="3030538" cy="463550"/>
          </a:xfrm>
          <a:prstGeom prst="rect">
            <a:avLst/>
          </a:prstGeom>
        </p:spPr>
        <p:txBody>
          <a:bodyPr vert="horz" lIns="91440" tIns="45720" rIns="91440" bIns="45720" rtlCol="0" anchor="b"/>
          <a:lstStyle>
            <a:lvl1pPr algn="r">
              <a:defRPr sz="1200"/>
            </a:lvl1pPr>
          </a:lstStyle>
          <a:p>
            <a:fld id="{AF77ADD7-39B2-459E-840C-22ED224BAD2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Kevin </a:t>
            </a:r>
            <a:r>
              <a:rPr lang="en-US" dirty="0" err="1" smtClean="0"/>
              <a:t>Caspary</a:t>
            </a:r>
            <a:r>
              <a:rPr lang="en-US" dirty="0" smtClean="0"/>
              <a:t>.</a:t>
            </a:r>
            <a:r>
              <a:rPr lang="en-US" baseline="0" dirty="0" smtClean="0"/>
              <a:t>  I’m a Health Education Specialist with Oak Ridge Institute for Science and Education working with the CDC Radiation Studies Branch in Atlanta.  </a:t>
            </a:r>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with urgent medical needs</a:t>
            </a:r>
            <a:r>
              <a:rPr lang="en-US" baseline="0" dirty="0" smtClean="0"/>
              <a:t> go to the First Aid Station for medical care and possible transport to a medical facility or alternate care site.  </a:t>
            </a:r>
          </a:p>
          <a:p>
            <a:endParaRPr lang="en-US" baseline="0" dirty="0" smtClean="0"/>
          </a:p>
          <a:p>
            <a:r>
              <a:rPr lang="en-US" baseline="0" dirty="0" smtClean="0"/>
              <a:t>An urgent medical need is defined as any medical condition that requires immediate medical attention.  This could include cardiac arrest, heat injuries, or open wounds that could potentially be contaminated or get contaminated in the CRC.</a:t>
            </a:r>
          </a:p>
          <a:p>
            <a:endParaRPr lang="en-US" baseline="0" dirty="0" smtClean="0"/>
          </a:p>
          <a:p>
            <a:r>
              <a:rPr lang="en-US" baseline="0" dirty="0" smtClean="0"/>
              <a:t>Life saving care should not be delayed for extensive decontamination – removing the outer layer of clothing is sufficient.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Contamination</a:t>
            </a:r>
            <a:r>
              <a:rPr lang="en-US" baseline="0" dirty="0" smtClean="0"/>
              <a:t> Screening Station is where staff monitor people for external contamination.  </a:t>
            </a:r>
          </a:p>
          <a:p>
            <a:endParaRPr lang="en-US" baseline="0" dirty="0" smtClean="0"/>
          </a:p>
          <a:p>
            <a:r>
              <a:rPr lang="en-US" baseline="0" dirty="0" smtClean="0"/>
              <a:t>Staff can use a combination of partial-body and full-body screenings, using either handheld detectors or portal monitors, to screen for contamination.  Also, an express lane may be established for people who decontaminated before coming to the CRC.</a:t>
            </a:r>
          </a:p>
          <a:p>
            <a:endParaRPr lang="en-US" baseline="0" dirty="0" smtClean="0"/>
          </a:p>
          <a:p>
            <a:r>
              <a:rPr lang="en-US" baseline="0" dirty="0" smtClean="0"/>
              <a:t>People who are contaminated go to the Wash Station for decontamination.  People who are not contaminated go to Registration.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Wash</a:t>
            </a:r>
            <a:r>
              <a:rPr lang="en-US" baseline="0" dirty="0" smtClean="0"/>
              <a:t> Station, people clean themselves.  Some people may need only minimal decontamination, such as washing their hands or removing the outer layer of their clothing.  </a:t>
            </a:r>
          </a:p>
          <a:p>
            <a:endParaRPr lang="en-US" baseline="0" dirty="0" smtClean="0"/>
          </a:p>
          <a:p>
            <a:r>
              <a:rPr lang="en-US" baseline="0" dirty="0" smtClean="0"/>
              <a:t>Screening staff in the Wash Station will check people for contamination after they clean themselves.  If contamination is still present after two showers, that person may be internally contaminated and will require additional screening at the Radiation Dose Assessment Station.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being screened for contamination or decontaminated at the Wash Station, people register with public health staff.  Information collected at this station can be used to identify people who need immediate follow-up at the Radiation Dose Assessment Station.  This information can also be used for long-term follow-up and tracking.</a:t>
            </a:r>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Staff</a:t>
            </a:r>
            <a:r>
              <a:rPr lang="en-US" baseline="0" dirty="0" smtClean="0"/>
              <a:t> at the Radiation Dose Assessment Station :</a:t>
            </a:r>
          </a:p>
          <a:p>
            <a:pPr>
              <a:buFont typeface="Arial" pitchFamily="34" charset="0"/>
              <a:buChar char="•"/>
            </a:pPr>
            <a:r>
              <a:rPr lang="en-US" baseline="0" dirty="0" smtClean="0"/>
              <a:t>Screen people for internal contamination</a:t>
            </a:r>
          </a:p>
          <a:p>
            <a:pPr>
              <a:buFont typeface="Arial" pitchFamily="34" charset="0"/>
              <a:buChar char="•"/>
            </a:pPr>
            <a:r>
              <a:rPr lang="en-US" baseline="0" dirty="0" smtClean="0"/>
              <a:t>Assess radiation exposure,</a:t>
            </a:r>
          </a:p>
          <a:p>
            <a:pPr>
              <a:buFont typeface="Arial" pitchFamily="34" charset="0"/>
              <a:buChar char="•"/>
            </a:pPr>
            <a:r>
              <a:rPr lang="en-US" baseline="0" dirty="0" smtClean="0"/>
              <a:t>Assess the need for bioassay,</a:t>
            </a:r>
          </a:p>
          <a:p>
            <a:pPr>
              <a:buFont typeface="Arial" pitchFamily="34" charset="0"/>
              <a:buChar char="•"/>
            </a:pPr>
            <a:r>
              <a:rPr lang="en-US" baseline="0" dirty="0" smtClean="0"/>
              <a:t>Assess the need for treatment, and </a:t>
            </a:r>
          </a:p>
          <a:p>
            <a:pPr>
              <a:buFont typeface="Arial" pitchFamily="34" charset="0"/>
              <a:buChar char="•"/>
            </a:pPr>
            <a:r>
              <a:rPr lang="en-US" baseline="0" dirty="0" smtClean="0"/>
              <a:t>Prioritize people for short-term follow-up.</a:t>
            </a:r>
          </a:p>
          <a:p>
            <a:pPr>
              <a:buFont typeface="Arial" pitchFamily="34" charset="0"/>
              <a:buChar char="•"/>
            </a:pPr>
            <a:endParaRPr lang="en-US" baseline="0" dirty="0" smtClean="0"/>
          </a:p>
          <a:p>
            <a:pPr>
              <a:buFont typeface="Arial" pitchFamily="34" charset="0"/>
              <a:buNone/>
            </a:pPr>
            <a:r>
              <a:rPr lang="en-US" baseline="0" dirty="0" smtClean="0"/>
              <a:t>Not everyone at the CRC will be evaluated at the Radiation Dose Assessment Station.  For example, pregnant women, people showing signs of acute radiation sickness, people who are suspected to be internally contaminated, and people who were externally contaminated when they entered the CRC, may be the only people referred for Radiation Dose Assessment.</a:t>
            </a:r>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 next 20 Minutes or so I’m going to share the CDC’s community reception center model for radiation emergency response and demonstrate the Virtual Community Reception Center (vCRC), a new training program for public health planners, staff, response partners, and organized volunteers.  </a:t>
            </a:r>
          </a:p>
          <a:p>
            <a:endParaRPr lang="en-US" baseline="0" dirty="0" smtClean="0"/>
          </a:p>
          <a:p>
            <a:r>
              <a:rPr lang="en-US" baseline="0" dirty="0" smtClean="0"/>
              <a:t>At the end of the presentation, you should be able to:</a:t>
            </a:r>
          </a:p>
          <a:p>
            <a:pPr>
              <a:buFont typeface="Arial" pitchFamily="34" charset="0"/>
              <a:buChar char="•"/>
            </a:pPr>
            <a:r>
              <a:rPr lang="en-US" baseline="0" dirty="0" smtClean="0"/>
              <a:t>Describe the process flow in a CRC, and</a:t>
            </a:r>
          </a:p>
          <a:p>
            <a:pPr>
              <a:buFont typeface="Arial" pitchFamily="34" charset="0"/>
              <a:buChar char="•"/>
            </a:pPr>
            <a:r>
              <a:rPr lang="en-US" baseline="0" dirty="0" smtClean="0"/>
              <a:t>Identify key stations in a CRC.</a:t>
            </a:r>
          </a:p>
          <a:p>
            <a:pPr>
              <a:buFont typeface="Arial" pitchFamily="34" charset="0"/>
              <a:buChar char="•"/>
            </a:pPr>
            <a:endParaRPr lang="en-US" baseline="0" dirty="0" smtClean="0"/>
          </a:p>
          <a:p>
            <a:pPr>
              <a:buFont typeface="Arial" pitchFamily="34" charset="0"/>
              <a:buNone/>
            </a:pPr>
            <a:r>
              <a:rPr lang="en-US" baseline="0" dirty="0" smtClean="0"/>
              <a:t>**Remind viewers about materials in “Handouts” – CRC Diagram Desk Reference, vCRC Flyer**</a:t>
            </a:r>
          </a:p>
        </p:txBody>
      </p:sp>
      <p:sp>
        <p:nvSpPr>
          <p:cNvPr id="4" name="Slide Number Placeholder 3"/>
          <p:cNvSpPr>
            <a:spLocks noGrp="1"/>
          </p:cNvSpPr>
          <p:nvPr>
            <p:ph type="sldNum" sz="quarter" idx="10"/>
          </p:nvPr>
        </p:nvSpPr>
        <p:spPr/>
        <p:txBody>
          <a:bodyPr/>
          <a:lstStyle/>
          <a:p>
            <a:fld id="{AF77ADD7-39B2-459E-840C-22ED224BAD2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Staff at the Discharge Station assess the need for counseling and provide</a:t>
            </a:r>
            <a:r>
              <a:rPr lang="en-US" baseline="0" dirty="0" smtClean="0"/>
              <a:t> referrals for further care.  Staff here also provide information for people who are being discharged to their homes and facilitate placement in a public shelter.</a:t>
            </a:r>
            <a:endParaRPr lang="en-US" dirty="0" smtClean="0"/>
          </a:p>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modular CRC process can be adjusted to meet the capabilities of your jurisdictions, in terms of instrumentation and personnel, and additional processes can be added as resources become available or to meet different demands.</a:t>
            </a:r>
          </a:p>
        </p:txBody>
      </p:sp>
      <p:sp>
        <p:nvSpPr>
          <p:cNvPr id="4" name="Slide Number Placeholder 3"/>
          <p:cNvSpPr>
            <a:spLocks noGrp="1"/>
          </p:cNvSpPr>
          <p:nvPr>
            <p:ph type="sldNum" sz="quarter" idx="10"/>
          </p:nvPr>
        </p:nvSpPr>
        <p:spPr/>
        <p:txBody>
          <a:bodyPr/>
          <a:lstStyle/>
          <a:p>
            <a:fld id="{AF77ADD7-39B2-459E-840C-22ED224BAD2C}"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76338" y="695325"/>
            <a:ext cx="2016125" cy="1511300"/>
          </a:xfrm>
          <a:noFill/>
          <a:ln>
            <a:solidFill>
              <a:srgbClr val="000000"/>
            </a:solidFill>
            <a:miter lim="800000"/>
            <a:headEnd/>
            <a:tailEnd/>
          </a:ln>
        </p:spPr>
      </p:sp>
      <p:sp>
        <p:nvSpPr>
          <p:cNvPr id="31747" name="Rectangle 3"/>
          <p:cNvSpPr>
            <a:spLocks noGrp="1" noChangeArrowheads="1"/>
          </p:cNvSpPr>
          <p:nvPr>
            <p:ph type="body" idx="1"/>
          </p:nvPr>
        </p:nvSpPr>
        <p:spPr bwMode="auto">
          <a:xfrm>
            <a:off x="700088" y="2278062"/>
            <a:ext cx="5594350" cy="6307138"/>
          </a:xfrm>
          <a:noFill/>
        </p:spPr>
        <p:txBody>
          <a:bodyPr wrap="square" numCol="1" anchor="t" anchorCtr="0" compatLnSpc="1">
            <a:prstTxWarp prst="textNoShape">
              <a:avLst/>
            </a:prstTxWarp>
            <a:normAutofit lnSpcReduction="10000"/>
          </a:bodyPr>
          <a:lstStyle/>
          <a:p>
            <a:pPr>
              <a:spcBef>
                <a:spcPct val="0"/>
              </a:spcBef>
            </a:pPr>
            <a:r>
              <a:rPr lang="en-US" dirty="0" smtClean="0"/>
              <a:t>Now</a:t>
            </a:r>
            <a:r>
              <a:rPr lang="en-US" baseline="0" dirty="0" smtClean="0"/>
              <a:t> that we’ve reviewed the CRC process, let’s take a look at the Virtual Community Reception Center (vCRC).</a:t>
            </a:r>
          </a:p>
          <a:p>
            <a:pPr>
              <a:spcBef>
                <a:spcPct val="0"/>
              </a:spcBef>
            </a:pPr>
            <a:endParaRPr lang="en-US" baseline="0" dirty="0" smtClean="0"/>
          </a:p>
          <a:p>
            <a:pPr>
              <a:spcBef>
                <a:spcPct val="0"/>
              </a:spcBef>
            </a:pPr>
            <a:r>
              <a:rPr lang="en-US" baseline="0" dirty="0" smtClean="0"/>
              <a:t>vCRC is a web-based training program for public health planners, staff, response partners, and organized volunteers.  The program features an animated exploration area, an interactive flow diagram, embedded video segments, and supporting resources for CRC operations.</a:t>
            </a:r>
          </a:p>
          <a:p>
            <a:pPr>
              <a:spcBef>
                <a:spcPct val="0"/>
              </a:spcBef>
            </a:pPr>
            <a:endParaRPr lang="en-US" baseline="0" dirty="0" smtClean="0"/>
          </a:p>
          <a:p>
            <a:pPr>
              <a:spcBef>
                <a:spcPct val="0"/>
              </a:spcBef>
            </a:pPr>
            <a:r>
              <a:rPr lang="en-US" baseline="0" dirty="0" smtClean="0"/>
              <a:t>The default view of vCRC consist of four panels, the My View Panel, the Flow Chart Panel, The Floor Plan Panel, and the Information Panel.  Panels that have a plus sign in the upper right corner can be expanded to a larger size to facilitate exploration and viewing.</a:t>
            </a:r>
          </a:p>
          <a:p>
            <a:pPr>
              <a:spcBef>
                <a:spcPct val="0"/>
              </a:spcBef>
            </a:pPr>
            <a:endParaRPr lang="en-US" baseline="0" dirty="0" smtClean="0"/>
          </a:p>
          <a:p>
            <a:pPr>
              <a:spcBef>
                <a:spcPct val="0"/>
              </a:spcBef>
            </a:pPr>
            <a:r>
              <a:rPr lang="en-US" baseline="0" dirty="0" smtClean="0"/>
              <a:t>To advance through the vCRC, you answer questions – using either the navigation panel or the flow chart – that correspond to the steps in the CRC flow diagram.  There are no right or wrong answers in vCRC.  The program is designed to be a free exploration of the virtual CRC.  Once you reach an endpoint in vCRC, you can go back to the beginning and explore a different path through the center.</a:t>
            </a:r>
          </a:p>
          <a:p>
            <a:pPr>
              <a:spcBef>
                <a:spcPct val="0"/>
              </a:spcBef>
            </a:pPr>
            <a:endParaRPr lang="en-US" baseline="0" dirty="0" smtClean="0"/>
          </a:p>
          <a:p>
            <a:pPr>
              <a:spcBef>
                <a:spcPct val="0"/>
              </a:spcBef>
            </a:pPr>
            <a:r>
              <a:rPr lang="en-US" baseline="0" dirty="0" smtClean="0"/>
              <a:t>The icons in the My View Panel link to embedded video segments that provide additional information about that particular step in the CRC process.  </a:t>
            </a:r>
          </a:p>
          <a:p>
            <a:pPr>
              <a:spcBef>
                <a:spcPct val="0"/>
              </a:spcBef>
            </a:pPr>
            <a:endParaRPr lang="en-US" baseline="0" dirty="0" smtClean="0"/>
          </a:p>
          <a:p>
            <a:pPr>
              <a:spcBef>
                <a:spcPct val="0"/>
              </a:spcBef>
            </a:pPr>
            <a:r>
              <a:rPr lang="en-US" baseline="0" dirty="0" smtClean="0"/>
              <a:t>Now, I’d like to demonstrate vCRC by following a couple different paths through the CRC. </a:t>
            </a:r>
          </a:p>
          <a:p>
            <a:pPr>
              <a:spcBef>
                <a:spcPct val="0"/>
              </a:spcBef>
            </a:pPr>
            <a:endParaRPr lang="en-US" baseline="0" dirty="0" smtClean="0"/>
          </a:p>
          <a:p>
            <a:pPr>
              <a:spcBef>
                <a:spcPct val="0"/>
              </a:spcBef>
            </a:pPr>
            <a:r>
              <a:rPr lang="en-US" baseline="0" dirty="0" smtClean="0"/>
              <a:t>1) Greet Arrivals </a:t>
            </a:r>
            <a:r>
              <a:rPr lang="en-US" baseline="0" dirty="0" smtClean="0">
                <a:sym typeface="Wingdings" pitchFamily="2" charset="2"/>
              </a:rPr>
              <a:t> Urgent Medical (Y)  Transport Necessary (Y)  Transport to Hospital or Alternate Care Site (END)</a:t>
            </a:r>
          </a:p>
          <a:p>
            <a:pPr>
              <a:spcBef>
                <a:spcPct val="0"/>
              </a:spcBef>
            </a:pPr>
            <a:endParaRPr lang="en-US" baseline="0" dirty="0" smtClean="0">
              <a:sym typeface="Wingdings" pitchFamily="2" charset="2"/>
            </a:endParaRPr>
          </a:p>
          <a:p>
            <a:pPr>
              <a:spcBef>
                <a:spcPct val="0"/>
              </a:spcBef>
            </a:pPr>
            <a:r>
              <a:rPr lang="en-US" baseline="0" dirty="0" smtClean="0">
                <a:sym typeface="Wingdings" pitchFamily="2" charset="2"/>
              </a:rPr>
              <a:t>2) Greet Arrivals  Urgent Medical (N)  Highly Contaminated (Y)  Shower  Contaminated (N)  Register/Immediate Follow-Up Necessary (Y)  Screen/Assess/Prioritize  Assess for Counseling/Referral Necessary (Y)  Provide Referral for Further Care (END)</a:t>
            </a:r>
          </a:p>
          <a:p>
            <a:pPr>
              <a:spcBef>
                <a:spcPct val="0"/>
              </a:spcBef>
            </a:pPr>
            <a:endParaRPr lang="en-US" baseline="0" dirty="0" smtClean="0">
              <a:sym typeface="Wingdings" pitchFamily="2" charset="2"/>
            </a:endParaRPr>
          </a:p>
          <a:p>
            <a:pPr>
              <a:spcBef>
                <a:spcPct val="0"/>
              </a:spcBef>
            </a:pPr>
            <a:r>
              <a:rPr lang="en-US" baseline="0" dirty="0" smtClean="0">
                <a:sym typeface="Wingdings" pitchFamily="2" charset="2"/>
              </a:rPr>
              <a:t>3) Greet Arrivals  Urgent Medical (N)  Highly Contaminated (N)  Special Need (Y, Arrange Assistance)  Prior </a:t>
            </a:r>
            <a:r>
              <a:rPr lang="en-US" baseline="0" dirty="0" err="1" smtClean="0">
                <a:sym typeface="Wingdings" pitchFamily="2" charset="2"/>
              </a:rPr>
              <a:t>Decon</a:t>
            </a:r>
            <a:r>
              <a:rPr lang="en-US" baseline="0" dirty="0" smtClean="0">
                <a:sym typeface="Wingdings" pitchFamily="2" charset="2"/>
              </a:rPr>
              <a:t> (Y)  Full-Body/Contaminated (N)  Register/Immediate Follow-Up Necessary (N)  Assess for Counseling/Referral Necessary (N)  Discharge to Home or Shelter (END)</a:t>
            </a:r>
          </a:p>
          <a:p>
            <a:pPr>
              <a:spcBef>
                <a:spcPct val="0"/>
              </a:spcBef>
            </a:pPr>
            <a:endParaRPr lang="en-US" baseline="0" dirty="0" smtClean="0">
              <a:sym typeface="Wingdings" pitchFamily="2" charset="2"/>
            </a:endParaRP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xfrm>
            <a:off x="1176338" y="695325"/>
            <a:ext cx="2016125" cy="1511300"/>
          </a:xfrm>
          <a:noFill/>
          <a:ln>
            <a:solidFill>
              <a:srgbClr val="000000"/>
            </a:solidFill>
            <a:miter lim="800000"/>
            <a:headEnd/>
            <a:tailEnd/>
          </a:ln>
        </p:spPr>
      </p:sp>
      <p:sp>
        <p:nvSpPr>
          <p:cNvPr id="31747" name="Rectangle 3"/>
          <p:cNvSpPr>
            <a:spLocks noGrp="1" noChangeArrowheads="1"/>
          </p:cNvSpPr>
          <p:nvPr>
            <p:ph type="body" idx="1"/>
          </p:nvPr>
        </p:nvSpPr>
        <p:spPr bwMode="auto">
          <a:xfrm>
            <a:off x="700088" y="2278062"/>
            <a:ext cx="5594350" cy="6307138"/>
          </a:xfrm>
          <a:noFill/>
        </p:spPr>
        <p:txBody>
          <a:bodyPr wrap="square" numCol="1" anchor="t" anchorCtr="0" compatLnSpc="1">
            <a:prstTxWarp prst="textNoShape">
              <a:avLst/>
            </a:prstTxWarp>
            <a:normAutofit lnSpcReduction="10000"/>
          </a:bodyPr>
          <a:lstStyle/>
          <a:p>
            <a:pPr>
              <a:spcBef>
                <a:spcPct val="0"/>
              </a:spcBef>
            </a:pPr>
            <a:r>
              <a:rPr lang="en-US" dirty="0" smtClean="0"/>
              <a:t>Now</a:t>
            </a:r>
            <a:r>
              <a:rPr lang="en-US" baseline="0" dirty="0" smtClean="0"/>
              <a:t> that we’ve reviewed the CRC process, let’s take a look at the Virtual Community Reception Center (vCRC).</a:t>
            </a:r>
          </a:p>
          <a:p>
            <a:pPr>
              <a:spcBef>
                <a:spcPct val="0"/>
              </a:spcBef>
            </a:pPr>
            <a:endParaRPr lang="en-US" baseline="0" dirty="0" smtClean="0"/>
          </a:p>
          <a:p>
            <a:pPr>
              <a:spcBef>
                <a:spcPct val="0"/>
              </a:spcBef>
            </a:pPr>
            <a:r>
              <a:rPr lang="en-US" baseline="0" dirty="0" smtClean="0"/>
              <a:t>vCRC is a web-based training program for public health planners, staff, response partners, and organized volunteers.  The program features an animated exploration area, an interactive flow diagram, embedded video segments, and supporting resources for CRC operations.</a:t>
            </a:r>
          </a:p>
          <a:p>
            <a:pPr>
              <a:spcBef>
                <a:spcPct val="0"/>
              </a:spcBef>
            </a:pPr>
            <a:endParaRPr lang="en-US" baseline="0" dirty="0" smtClean="0"/>
          </a:p>
          <a:p>
            <a:pPr>
              <a:spcBef>
                <a:spcPct val="0"/>
              </a:spcBef>
            </a:pPr>
            <a:r>
              <a:rPr lang="en-US" baseline="0" dirty="0" smtClean="0"/>
              <a:t>The default view of vCRC consist of four panels, the My View Panel, the Flow Chart Panel, The Floor Plan Panel, and the Information Panel.  Panels that have a plus sign in the upper right corner can be expanded to a larger size to facilitate exploration and viewing.</a:t>
            </a:r>
          </a:p>
          <a:p>
            <a:pPr>
              <a:spcBef>
                <a:spcPct val="0"/>
              </a:spcBef>
            </a:pPr>
            <a:endParaRPr lang="en-US" baseline="0" dirty="0" smtClean="0"/>
          </a:p>
          <a:p>
            <a:pPr>
              <a:spcBef>
                <a:spcPct val="0"/>
              </a:spcBef>
            </a:pPr>
            <a:r>
              <a:rPr lang="en-US" baseline="0" dirty="0" smtClean="0"/>
              <a:t>To advance through the vCRC, you answer questions – using either the navigation panel or the flow chart – that correspond to the steps in the CRC flow diagram.  There are no right or wrong answers in vCRC.  The program is designed to be a free exploration of the virtual CRC.  Once you reach an endpoint in vCRC, you can go back to the beginning and explore a different path through the center.</a:t>
            </a:r>
          </a:p>
          <a:p>
            <a:pPr>
              <a:spcBef>
                <a:spcPct val="0"/>
              </a:spcBef>
            </a:pPr>
            <a:endParaRPr lang="en-US" baseline="0" dirty="0" smtClean="0"/>
          </a:p>
          <a:p>
            <a:pPr>
              <a:spcBef>
                <a:spcPct val="0"/>
              </a:spcBef>
            </a:pPr>
            <a:r>
              <a:rPr lang="en-US" baseline="0" dirty="0" smtClean="0"/>
              <a:t>The icons in the My View Panel link to embedded video segments that provide additional information about that particular step in the CRC process.  </a:t>
            </a:r>
          </a:p>
          <a:p>
            <a:pPr>
              <a:spcBef>
                <a:spcPct val="0"/>
              </a:spcBef>
            </a:pPr>
            <a:endParaRPr lang="en-US" baseline="0" dirty="0" smtClean="0"/>
          </a:p>
          <a:p>
            <a:pPr>
              <a:spcBef>
                <a:spcPct val="0"/>
              </a:spcBef>
            </a:pPr>
            <a:r>
              <a:rPr lang="en-US" baseline="0" dirty="0" smtClean="0"/>
              <a:t>Now, I’d like to demonstrate vCRC by following a couple different paths through the CRC. </a:t>
            </a:r>
          </a:p>
          <a:p>
            <a:pPr>
              <a:spcBef>
                <a:spcPct val="0"/>
              </a:spcBef>
            </a:pPr>
            <a:endParaRPr lang="en-US" baseline="0" dirty="0" smtClean="0"/>
          </a:p>
          <a:p>
            <a:pPr>
              <a:spcBef>
                <a:spcPct val="0"/>
              </a:spcBef>
            </a:pPr>
            <a:r>
              <a:rPr lang="en-US" baseline="0" dirty="0" smtClean="0"/>
              <a:t>1) Greet Arrivals </a:t>
            </a:r>
            <a:r>
              <a:rPr lang="en-US" baseline="0" dirty="0" smtClean="0">
                <a:sym typeface="Wingdings" pitchFamily="2" charset="2"/>
              </a:rPr>
              <a:t> Urgent Medical (Y)  Transport Necessary (Y)  Transport to Hospital or Alternate Care Site (END)</a:t>
            </a:r>
          </a:p>
          <a:p>
            <a:pPr>
              <a:spcBef>
                <a:spcPct val="0"/>
              </a:spcBef>
            </a:pPr>
            <a:endParaRPr lang="en-US" baseline="0" dirty="0" smtClean="0">
              <a:sym typeface="Wingdings" pitchFamily="2" charset="2"/>
            </a:endParaRPr>
          </a:p>
          <a:p>
            <a:pPr>
              <a:spcBef>
                <a:spcPct val="0"/>
              </a:spcBef>
            </a:pPr>
            <a:r>
              <a:rPr lang="en-US" baseline="0" dirty="0" smtClean="0">
                <a:sym typeface="Wingdings" pitchFamily="2" charset="2"/>
              </a:rPr>
              <a:t>2) Greet Arrivals  Urgent Medical (N)  Highly Contaminated (Y)  Shower  Contaminated (N)  Register/Immediate Follow-Up Necessary (Y)  Screen/Assess/Prioritize  Assess for Counseling/Referral Necessary (Y)  Provide Referral for Further Care (END)</a:t>
            </a:r>
          </a:p>
          <a:p>
            <a:pPr>
              <a:spcBef>
                <a:spcPct val="0"/>
              </a:spcBef>
            </a:pPr>
            <a:endParaRPr lang="en-US" baseline="0" dirty="0" smtClean="0">
              <a:sym typeface="Wingdings" pitchFamily="2" charset="2"/>
            </a:endParaRPr>
          </a:p>
          <a:p>
            <a:pPr>
              <a:spcBef>
                <a:spcPct val="0"/>
              </a:spcBef>
            </a:pPr>
            <a:r>
              <a:rPr lang="en-US" baseline="0" dirty="0" smtClean="0">
                <a:sym typeface="Wingdings" pitchFamily="2" charset="2"/>
              </a:rPr>
              <a:t>3) Greet Arrivals  Urgent Medical (N)  Highly Contaminated (N)  Special Need (Y, Arrange Assistance)  Prior </a:t>
            </a:r>
            <a:r>
              <a:rPr lang="en-US" baseline="0" dirty="0" err="1" smtClean="0">
                <a:sym typeface="Wingdings" pitchFamily="2" charset="2"/>
              </a:rPr>
              <a:t>Decon</a:t>
            </a:r>
            <a:r>
              <a:rPr lang="en-US" baseline="0" dirty="0" smtClean="0">
                <a:sym typeface="Wingdings" pitchFamily="2" charset="2"/>
              </a:rPr>
              <a:t> (Y)  Full-Body/Contaminated (N)  Register/Immediate Follow-Up Necessary (N)  Assess for Counseling/Referral Necessary (N)  Discharge to Home or Shelter (END)</a:t>
            </a:r>
          </a:p>
          <a:p>
            <a:pPr>
              <a:spcBef>
                <a:spcPct val="0"/>
              </a:spcBef>
            </a:pPr>
            <a:endParaRPr lang="en-US" baseline="0" dirty="0" smtClean="0">
              <a:sym typeface="Wingdings" pitchFamily="2" charset="2"/>
            </a:endParaRPr>
          </a:p>
          <a:p>
            <a:pPr>
              <a:spcBef>
                <a:spcPct val="0"/>
              </a:spcBef>
            </a:pPr>
            <a:endParaRPr lang="en-US" baseline="0" dirty="0" smtClean="0"/>
          </a:p>
          <a:p>
            <a:pPr>
              <a:spcBef>
                <a:spcPct val="0"/>
              </a:spcBef>
            </a:pPr>
            <a:endParaRPr lang="en-US" baseline="0" dirty="0" smtClean="0"/>
          </a:p>
          <a:p>
            <a:pPr>
              <a:spcBef>
                <a:spcPct val="0"/>
              </a:spcBef>
            </a:pPr>
            <a:endParaRPr lang="en-US" baseline="0" dirty="0" smtClean="0"/>
          </a:p>
          <a:p>
            <a:pPr>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CRCs are a</a:t>
            </a:r>
            <a:r>
              <a:rPr lang="en-US" baseline="0" dirty="0" smtClean="0"/>
              <a:t> local response strategy for conducting population monitoring that require a multi-agency effort, coordinated by state and local public health.  </a:t>
            </a:r>
          </a:p>
          <a:p>
            <a:endParaRPr lang="en-US" baseline="0" dirty="0" smtClean="0"/>
          </a:p>
          <a:p>
            <a:r>
              <a:rPr lang="en-US" baseline="0" dirty="0" smtClean="0"/>
              <a:t>CRCs will be opened to receive evacuees 24-48 hours after a radiological or nuclear incident and will be located outside of the hot zone.</a:t>
            </a:r>
          </a:p>
          <a:p>
            <a:endParaRPr lang="en-US" baseline="0" dirty="0" smtClean="0"/>
          </a:p>
          <a:p>
            <a:r>
              <a:rPr lang="en-US" baseline="0" dirty="0" smtClean="0"/>
              <a:t>In terms of planning and staffing, CRCs are comparable to points-of-dispensing, neighborhood emergency help centers, or mass-vaccination clinics, like for H1N1.</a:t>
            </a:r>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main services offered at a CRC include:</a:t>
            </a:r>
          </a:p>
          <a:p>
            <a:pPr>
              <a:buFont typeface="Arial" pitchFamily="34" charset="0"/>
              <a:buChar char="•"/>
            </a:pPr>
            <a:r>
              <a:rPr lang="en-US" baseline="0" dirty="0" smtClean="0"/>
              <a:t>Screening for external contamination</a:t>
            </a:r>
          </a:p>
          <a:p>
            <a:pPr>
              <a:buFont typeface="Arial" pitchFamily="34" charset="0"/>
              <a:buChar char="•"/>
            </a:pPr>
            <a:r>
              <a:rPr lang="en-US" baseline="0" dirty="0" smtClean="0"/>
              <a:t>Decontamination, and </a:t>
            </a:r>
          </a:p>
          <a:p>
            <a:pPr>
              <a:buFont typeface="Arial" pitchFamily="34" charset="0"/>
              <a:buChar char="•"/>
            </a:pPr>
            <a:r>
              <a:rPr lang="en-US" baseline="0" dirty="0" smtClean="0"/>
              <a:t>Some medical care</a:t>
            </a:r>
          </a:p>
          <a:p>
            <a:pPr>
              <a:buFont typeface="Arial" pitchFamily="34" charset="0"/>
              <a:buChar char="•"/>
            </a:pPr>
            <a:endParaRPr lang="en-US" baseline="0" dirty="0" smtClean="0"/>
          </a:p>
          <a:p>
            <a:pPr>
              <a:buFont typeface="Arial" pitchFamily="34" charset="0"/>
              <a:buNone/>
            </a:pPr>
            <a:r>
              <a:rPr lang="en-US" baseline="0" dirty="0" smtClean="0"/>
              <a:t>The main goal of a CRC operation is to prioritize people for further care.  This can help ease the burden on hospitals and manage scarce medical resources, such as radiation countermeasures.</a:t>
            </a:r>
          </a:p>
        </p:txBody>
      </p:sp>
      <p:sp>
        <p:nvSpPr>
          <p:cNvPr id="4" name="Slide Number Placeholder 3"/>
          <p:cNvSpPr>
            <a:spLocks noGrp="1"/>
          </p:cNvSpPr>
          <p:nvPr>
            <p:ph type="sldNum" sz="quarter" idx="10"/>
          </p:nvPr>
        </p:nvSpPr>
        <p:spPr/>
        <p:txBody>
          <a:bodyPr/>
          <a:lstStyle/>
          <a:p>
            <a:fld id="{AF77ADD7-39B2-459E-840C-22ED224BAD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a:t>
            </a:r>
            <a:r>
              <a:rPr lang="en-US" baseline="0" dirty="0" smtClean="0"/>
              <a:t> shows how CRCs fit into the evacuation strategy after a radiation emergency.  </a:t>
            </a:r>
          </a:p>
          <a:p>
            <a:endParaRPr lang="en-US" baseline="0" dirty="0" smtClean="0"/>
          </a:p>
          <a:p>
            <a:r>
              <a:rPr lang="en-US" baseline="0" dirty="0" smtClean="0"/>
              <a:t>People evacuating the affected area will be directed to the CRC, where they will be screened for contamination, decontaminated, and entered into a registry for follow-up purposes.  We also anticipate some people in unaffected communities near the CRC showing up for contamination screening.  </a:t>
            </a:r>
          </a:p>
          <a:p>
            <a:endParaRPr lang="en-US" baseline="0" dirty="0" smtClean="0"/>
          </a:p>
          <a:p>
            <a:r>
              <a:rPr lang="en-US" baseline="0" dirty="0" smtClean="0"/>
              <a:t>There are three possible endpoints for people at the CRC.  They may be sent home, sent to a public shelter, or sent to a hospital or alternate care site for further care.</a:t>
            </a:r>
          </a:p>
          <a:p>
            <a:endParaRPr lang="en-US" baseline="0" dirty="0" smtClean="0"/>
          </a:p>
          <a:p>
            <a:r>
              <a:rPr lang="en-US" baseline="0" dirty="0" smtClean="0"/>
              <a:t>The CRC is an important precursor to these endpoints, because it provides an element of contamination control, medical prioritization, and patient tracking that will streamline efforts to provide additional care and follow-up services.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F77ADD7-39B2-459E-840C-22ED224BAD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take a look at the CRC process flow.</a:t>
            </a:r>
          </a:p>
          <a:p>
            <a:endParaRPr lang="en-US" dirty="0" smtClean="0"/>
          </a:p>
          <a:p>
            <a:r>
              <a:rPr lang="en-US" dirty="0" smtClean="0"/>
              <a:t>A</a:t>
            </a:r>
            <a:r>
              <a:rPr lang="en-US" baseline="0" dirty="0" smtClean="0"/>
              <a:t> CRC has seven stations:</a:t>
            </a:r>
          </a:p>
          <a:p>
            <a:pPr>
              <a:buFont typeface="Arial" pitchFamily="34" charset="0"/>
              <a:buChar char="•"/>
            </a:pPr>
            <a:r>
              <a:rPr lang="en-US" baseline="0" dirty="0" smtClean="0"/>
              <a:t>Initial Sorting,</a:t>
            </a:r>
          </a:p>
          <a:p>
            <a:pPr>
              <a:buFont typeface="Arial" pitchFamily="34" charset="0"/>
              <a:buChar char="•"/>
            </a:pPr>
            <a:r>
              <a:rPr lang="en-US" baseline="0" dirty="0" smtClean="0"/>
              <a:t>First Aid,</a:t>
            </a:r>
          </a:p>
          <a:p>
            <a:pPr>
              <a:buFont typeface="Arial" pitchFamily="34" charset="0"/>
              <a:buChar char="•"/>
            </a:pPr>
            <a:r>
              <a:rPr lang="en-US" baseline="0" dirty="0" smtClean="0"/>
              <a:t>Contamination Screening,</a:t>
            </a:r>
          </a:p>
          <a:p>
            <a:pPr>
              <a:buFont typeface="Arial" pitchFamily="34" charset="0"/>
              <a:buChar char="•"/>
            </a:pPr>
            <a:r>
              <a:rPr lang="en-US" baseline="0" dirty="0" smtClean="0"/>
              <a:t>Wash,</a:t>
            </a:r>
          </a:p>
          <a:p>
            <a:pPr>
              <a:buFont typeface="Arial" pitchFamily="34" charset="0"/>
              <a:buChar char="•"/>
            </a:pPr>
            <a:r>
              <a:rPr lang="en-US" baseline="0" dirty="0" smtClean="0"/>
              <a:t>Registration,</a:t>
            </a:r>
          </a:p>
          <a:p>
            <a:pPr>
              <a:buFont typeface="Arial" pitchFamily="34" charset="0"/>
              <a:buChar char="•"/>
            </a:pPr>
            <a:r>
              <a:rPr lang="en-US" baseline="0" dirty="0" smtClean="0"/>
              <a:t>Radiation Dose Assessment, and</a:t>
            </a:r>
          </a:p>
          <a:p>
            <a:pPr>
              <a:buFont typeface="Arial" pitchFamily="34" charset="0"/>
              <a:buChar char="•"/>
            </a:pPr>
            <a:r>
              <a:rPr lang="en-US" baseline="0" dirty="0" smtClean="0"/>
              <a:t>Discharge.</a:t>
            </a:r>
          </a:p>
          <a:p>
            <a:pPr>
              <a:buFont typeface="Arial" pitchFamily="34" charset="0"/>
              <a:buChar char="•"/>
            </a:pPr>
            <a:endParaRPr lang="en-US" baseline="0" dirty="0" smtClean="0"/>
          </a:p>
          <a:p>
            <a:pPr>
              <a:buFont typeface="Arial" pitchFamily="34" charset="0"/>
              <a:buNone/>
            </a:pPr>
            <a:r>
              <a:rPr lang="en-US" baseline="0" dirty="0" smtClean="0"/>
              <a:t>Some of these stations are located in a contamination control zone, and others are located in a clean zone.</a:t>
            </a:r>
          </a:p>
        </p:txBody>
      </p:sp>
      <p:sp>
        <p:nvSpPr>
          <p:cNvPr id="4" name="Slide Number Placeholder 3"/>
          <p:cNvSpPr>
            <a:spLocks noGrp="1"/>
          </p:cNvSpPr>
          <p:nvPr>
            <p:ph type="sldNum" sz="quarter" idx="10"/>
          </p:nvPr>
        </p:nvSpPr>
        <p:spPr/>
        <p:txBody>
          <a:bodyPr/>
          <a:lstStyle/>
          <a:p>
            <a:fld id="{AF77ADD7-39B2-459E-840C-22ED224BAD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Initial Sorting Station is where staff put people on the correct path through the CRC.  Staff here identify people who have:</a:t>
            </a:r>
          </a:p>
          <a:p>
            <a:pPr>
              <a:buFont typeface="Arial" pitchFamily="34" charset="0"/>
              <a:buChar char="•"/>
            </a:pPr>
            <a:r>
              <a:rPr lang="en-US" baseline="0" dirty="0" smtClean="0"/>
              <a:t>Urgent medical need, </a:t>
            </a:r>
          </a:p>
          <a:p>
            <a:pPr>
              <a:buFont typeface="Arial" pitchFamily="34" charset="0"/>
              <a:buChar char="•"/>
            </a:pPr>
            <a:r>
              <a:rPr lang="en-US" baseline="0" dirty="0" smtClean="0"/>
              <a:t>High levels of contamination,</a:t>
            </a:r>
          </a:p>
          <a:p>
            <a:pPr>
              <a:buFont typeface="Arial" pitchFamily="34" charset="0"/>
              <a:buChar char="•"/>
            </a:pPr>
            <a:r>
              <a:rPr lang="en-US" baseline="0" dirty="0" smtClean="0"/>
              <a:t>Special needs, or </a:t>
            </a:r>
          </a:p>
          <a:p>
            <a:pPr>
              <a:buFont typeface="Arial" pitchFamily="34" charset="0"/>
              <a:buChar char="•"/>
            </a:pPr>
            <a:r>
              <a:rPr lang="en-US" baseline="0" dirty="0" smtClean="0"/>
              <a:t>Prior decontamination.</a:t>
            </a:r>
          </a:p>
        </p:txBody>
      </p:sp>
      <p:sp>
        <p:nvSpPr>
          <p:cNvPr id="4" name="Slide Number Placeholder 3"/>
          <p:cNvSpPr>
            <a:spLocks noGrp="1"/>
          </p:cNvSpPr>
          <p:nvPr>
            <p:ph type="sldNum" sz="quarter" idx="10"/>
          </p:nvPr>
        </p:nvSpPr>
        <p:spPr/>
        <p:txBody>
          <a:bodyPr/>
          <a:lstStyle/>
          <a:p>
            <a:fld id="{AF77ADD7-39B2-459E-840C-22ED224BAD2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77ADD7-39B2-459E-840C-22ED224BAD2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rgbClr val="0C0C0C"/>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E46CAE9E-E39E-4E5C-A30D-DBEA51F3C435}" type="datetime1">
              <a:rPr lang="en-US"/>
              <a:pPr>
                <a:defRPr/>
              </a:pPr>
              <a:t>6/27/2011</a:t>
            </a:fld>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1974CCC-3932-44E7-88BB-677D0E9A192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205E2161-61AF-469D-88D6-1C1AD92B9C54}" type="datetime1">
              <a:rPr lang="en-US"/>
              <a:pPr>
                <a:defRPr/>
              </a:pPr>
              <a:t>6/27/2011</a:t>
            </a:fld>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535956E1-79E8-4710-BEF1-9B7F13DD55F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fld id="{E40F7769-AEA3-4722-B0BB-E47BFBFAF587}" type="datetime1">
              <a:rPr lang="en-US"/>
              <a:pPr>
                <a:defRPr/>
              </a:pPr>
              <a:t>6/27/2011</a:t>
            </a:fld>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A4627327-CD66-4625-B269-B981E0D858A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bg2"/>
        </a:solid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rgbClr val="0C0C0C"/>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rgbClr val="0C0C0C"/>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rgbClr val="0C0C0C"/>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rgbClr val="0C0C0C"/>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rgbClr val="0C0C0C"/>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rgbClr val="0C0C0C"/>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rgbClr val="0C0C0C"/>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rgbClr val="0C0C0C"/>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rgbClr val="0C0C0C"/>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lvl="0"/>
            <a:r>
              <a:rPr lang="en-US" sz="1300" b="1" dirty="0" smtClean="0">
                <a:solidFill>
                  <a:schemeClr val="tx2"/>
                </a:solidFill>
              </a:rPr>
              <a:t>For more information please contact Radiation</a:t>
            </a:r>
            <a:r>
              <a:rPr lang="en-US" sz="1300" b="1" baseline="0" dirty="0" smtClean="0">
                <a:solidFill>
                  <a:schemeClr val="tx2"/>
                </a:solidFill>
              </a:rPr>
              <a:t> Studies Branch, CDC</a:t>
            </a:r>
            <a:endParaRPr lang="en-US" sz="1300" b="1" dirty="0" smtClean="0">
              <a:solidFill>
                <a:schemeClr val="tx2"/>
              </a:solidFill>
            </a:endParaRPr>
          </a:p>
        </p:txBody>
      </p:sp>
      <p:sp>
        <p:nvSpPr>
          <p:cNvPr id="11" name="Rectangle 10"/>
          <p:cNvSpPr/>
          <p:nvPr userDrawn="1"/>
        </p:nvSpPr>
        <p:spPr>
          <a:xfrm>
            <a:off x="1371600" y="4706034"/>
            <a:ext cx="5943600" cy="646331"/>
          </a:xfrm>
          <a:prstGeom prst="rect">
            <a:avLst/>
          </a:prstGeom>
        </p:spPr>
        <p:txBody>
          <a:bodyPr wrap="square">
            <a:spAutoFit/>
          </a:bodyPr>
          <a:lstStyle/>
          <a:p>
            <a:pPr lvl="0"/>
            <a:r>
              <a:rPr lang="en-US" sz="1200" dirty="0" smtClean="0">
                <a:solidFill>
                  <a:schemeClr val="tx2"/>
                </a:solidFill>
              </a:rPr>
              <a:t>4770 Buford Highway NE, Atlanta, GA 30341</a:t>
            </a:r>
          </a:p>
          <a:p>
            <a:pPr lvl="0"/>
            <a:r>
              <a:rPr lang="en-US" sz="1200" dirty="0" smtClean="0">
                <a:solidFill>
                  <a:schemeClr val="tx2"/>
                </a:solidFill>
              </a:rPr>
              <a:t>Telephone,  1-770-488-3800</a:t>
            </a:r>
          </a:p>
          <a:p>
            <a:pPr lvl="0"/>
            <a:r>
              <a:rPr lang="en-US" sz="1200" dirty="0" smtClean="0">
                <a:solidFill>
                  <a:schemeClr val="tx2"/>
                </a:solidFill>
              </a:rPr>
              <a:t>E-mail:</a:t>
            </a:r>
            <a:r>
              <a:rPr lang="en-US" sz="1200" baseline="0" dirty="0" smtClean="0">
                <a:solidFill>
                  <a:schemeClr val="tx2"/>
                </a:solidFill>
              </a:rPr>
              <a:t> rsbinfo@cdc.gov</a:t>
            </a:r>
            <a:r>
              <a:rPr lang="en-US" sz="1200" dirty="0" smtClean="0">
                <a:solidFill>
                  <a:schemeClr val="tx2"/>
                </a:solidFill>
              </a:rPr>
              <a:t>	Web: emergency.cdc.gov/radiation</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National Center for Environmental Health</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Division of Environmental Hazards and Health Effects</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714" r:id="rId10"/>
    <p:sldLayoutId id="2147483715" r:id="rId11"/>
    <p:sldLayoutId id="2147483716" r:id="rId12"/>
    <p:sldLayoutId id="2147483748"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hyperlink" Target="http://www.emergency.cdc.gov/radiation/crc/vcrc"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hyperlink" Target="mailto:cdcinfo@cd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4343400"/>
            <a:ext cx="6400800" cy="457200"/>
          </a:xfrm>
        </p:spPr>
        <p:txBody>
          <a:bodyPr/>
          <a:lstStyle/>
          <a:p>
            <a:r>
              <a:rPr lang="en-US" dirty="0" smtClean="0">
                <a:solidFill>
                  <a:srgbClr val="0C0C0C"/>
                </a:solidFill>
              </a:rPr>
              <a:t>Kevin Caspary, MPH</a:t>
            </a:r>
            <a:endParaRPr lang="en-US" dirty="0">
              <a:solidFill>
                <a:srgbClr val="0C0C0C"/>
              </a:solidFill>
            </a:endParaRPr>
          </a:p>
        </p:txBody>
      </p:sp>
      <p:sp>
        <p:nvSpPr>
          <p:cNvPr id="3" name="Text Placeholder 2"/>
          <p:cNvSpPr>
            <a:spLocks noGrp="1"/>
          </p:cNvSpPr>
          <p:nvPr>
            <p:ph type="body" sz="quarter" idx="10"/>
          </p:nvPr>
        </p:nvSpPr>
        <p:spPr>
          <a:xfrm>
            <a:off x="1295400" y="4876800"/>
            <a:ext cx="6400800" cy="609600"/>
          </a:xfrm>
        </p:spPr>
        <p:txBody>
          <a:bodyPr/>
          <a:lstStyle/>
          <a:p>
            <a:r>
              <a:rPr lang="en-US" dirty="0" smtClean="0">
                <a:solidFill>
                  <a:srgbClr val="0C0C0C"/>
                </a:solidFill>
              </a:rPr>
              <a:t>Oak Ridge Institute for Science and Education</a:t>
            </a:r>
          </a:p>
          <a:p>
            <a:endParaRPr lang="en-US" dirty="0" smtClean="0">
              <a:solidFill>
                <a:srgbClr val="0C0C0C"/>
              </a:solidFill>
            </a:endParaRPr>
          </a:p>
        </p:txBody>
      </p:sp>
      <p:sp>
        <p:nvSpPr>
          <p:cNvPr id="4" name="Title 3"/>
          <p:cNvSpPr>
            <a:spLocks noGrp="1"/>
          </p:cNvSpPr>
          <p:nvPr>
            <p:ph type="title"/>
          </p:nvPr>
        </p:nvSpPr>
        <p:spPr>
          <a:xfrm>
            <a:off x="457200" y="1905000"/>
            <a:ext cx="8229600" cy="1676400"/>
          </a:xfrm>
        </p:spPr>
        <p:txBody>
          <a:bodyPr/>
          <a:lstStyle/>
          <a:p>
            <a:r>
              <a:rPr lang="en-US" dirty="0" smtClean="0"/>
              <a:t>Community Reception Center Operations for Radiation Emergency Response: </a:t>
            </a:r>
            <a:br>
              <a:rPr lang="en-US" dirty="0" smtClean="0"/>
            </a:br>
            <a:r>
              <a:rPr lang="en-US" dirty="0" smtClean="0"/>
              <a:t>Tools for Training and Planning</a:t>
            </a:r>
            <a:endParaRPr lang="en-US" dirty="0"/>
          </a:p>
        </p:txBody>
      </p:sp>
      <p:sp>
        <p:nvSpPr>
          <p:cNvPr id="5" name="Text Placeholder 4"/>
          <p:cNvSpPr>
            <a:spLocks noGrp="1"/>
          </p:cNvSpPr>
          <p:nvPr>
            <p:ph type="body" sz="quarter" idx="11"/>
          </p:nvPr>
        </p:nvSpPr>
        <p:spPr/>
        <p:txBody>
          <a:bodyPr/>
          <a:lstStyle/>
          <a:p>
            <a:r>
              <a:rPr lang="en-US" dirty="0" smtClean="0">
                <a:solidFill>
                  <a:srgbClr val="0C0C0C"/>
                </a:solidFill>
              </a:rPr>
              <a:t>National Center for Environmental Health</a:t>
            </a:r>
            <a:endParaRPr lang="en-US" dirty="0">
              <a:solidFill>
                <a:srgbClr val="0C0C0C"/>
              </a:solidFill>
            </a:endParaRPr>
          </a:p>
        </p:txBody>
      </p:sp>
      <p:sp>
        <p:nvSpPr>
          <p:cNvPr id="6" name="Text Placeholder 5"/>
          <p:cNvSpPr>
            <a:spLocks noGrp="1"/>
          </p:cNvSpPr>
          <p:nvPr>
            <p:ph type="body" sz="quarter" idx="12"/>
          </p:nvPr>
        </p:nvSpPr>
        <p:spPr/>
        <p:txBody>
          <a:bodyPr/>
          <a:lstStyle/>
          <a:p>
            <a:r>
              <a:rPr lang="en-US" dirty="0" smtClean="0">
                <a:solidFill>
                  <a:srgbClr val="0C0C0C"/>
                </a:solidFill>
              </a:rPr>
              <a:t>Division of Environmental Hazards and Health Effects</a:t>
            </a:r>
          </a:p>
          <a:p>
            <a:endParaRPr lang="en-US" dirty="0">
              <a:solidFill>
                <a:srgbClr val="0C0C0C"/>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4"/>
          <p:cNvSpPr>
            <a:spLocks noGrp="1" noChangeArrowheads="1"/>
          </p:cNvSpPr>
          <p:nvPr>
            <p:ph type="title" idx="4294967295"/>
          </p:nvPr>
        </p:nvSpPr>
        <p:spPr>
          <a:xfrm>
            <a:off x="685800" y="350838"/>
            <a:ext cx="7772400" cy="639762"/>
          </a:xfrm>
          <a:prstGeom prst="rect">
            <a:avLst/>
          </a:prstGeom>
          <a:noFill/>
        </p:spPr>
        <p:txBody>
          <a:bodyPr/>
          <a:lstStyle/>
          <a:p>
            <a:r>
              <a:rPr lang="en-US" sz="2800" b="1" dirty="0" smtClean="0">
                <a:solidFill>
                  <a:srgbClr val="0C0C0C"/>
                </a:solidFill>
              </a:rPr>
              <a:t>First Aid</a:t>
            </a:r>
          </a:p>
        </p:txBody>
      </p:sp>
      <p:sp>
        <p:nvSpPr>
          <p:cNvPr id="83970" name="Rectangle 2"/>
          <p:cNvSpPr>
            <a:spLocks noGrp="1" noChangeArrowheads="1"/>
          </p:cNvSpPr>
          <p:nvPr>
            <p:ph type="body" sz="half" idx="4294967295"/>
          </p:nvPr>
        </p:nvSpPr>
        <p:spPr>
          <a:xfrm>
            <a:off x="3886200" y="1066800"/>
            <a:ext cx="4800600" cy="2819400"/>
          </a:xfrm>
          <a:prstGeom prst="rect">
            <a:avLst/>
          </a:prstGeom>
        </p:spPr>
        <p:txBody>
          <a:bodyPr/>
          <a:lstStyle/>
          <a:p>
            <a:pPr>
              <a:buClr>
                <a:schemeClr val="tx1"/>
              </a:buClr>
              <a:buFont typeface="Wingdings" pitchFamily="2" charset="2"/>
              <a:buChar char="q"/>
            </a:pPr>
            <a:r>
              <a:rPr lang="en-US" sz="2400" b="1" dirty="0" smtClean="0">
                <a:solidFill>
                  <a:srgbClr val="0C0C0C"/>
                </a:solidFill>
              </a:rPr>
              <a:t>Medical staff care for and/or transport patients with urgent medical needs</a:t>
            </a:r>
          </a:p>
          <a:p>
            <a:pPr>
              <a:buClr>
                <a:schemeClr val="tx1"/>
              </a:buClr>
              <a:buFont typeface="Wingdings" pitchFamily="2" charset="2"/>
              <a:buChar char="q"/>
            </a:pPr>
            <a:r>
              <a:rPr lang="en-US" sz="2400" b="1" dirty="0" smtClean="0">
                <a:solidFill>
                  <a:srgbClr val="0C0C0C"/>
                </a:solidFill>
              </a:rPr>
              <a:t>Life saving care takes priority! </a:t>
            </a:r>
          </a:p>
          <a:p>
            <a:pPr lvl="1">
              <a:buClr>
                <a:schemeClr val="tx1"/>
              </a:buClr>
              <a:buFont typeface="Wingdings" pitchFamily="2" charset="2"/>
              <a:buChar char="§"/>
            </a:pPr>
            <a:r>
              <a:rPr lang="en-US" sz="2400" dirty="0" smtClean="0">
                <a:solidFill>
                  <a:srgbClr val="0C0C0C"/>
                </a:solidFill>
              </a:rPr>
              <a:t>Do not delay transport for decontamination!</a:t>
            </a:r>
          </a:p>
          <a:p>
            <a:pPr lvl="1"/>
            <a:endParaRPr lang="en-US" sz="2400" dirty="0" smtClean="0">
              <a:solidFill>
                <a:srgbClr val="0C0C0C"/>
              </a:solidFill>
            </a:endParaRPr>
          </a:p>
        </p:txBody>
      </p:sp>
      <p:pic>
        <p:nvPicPr>
          <p:cNvPr id="83972" name="Picture 5" descr="close-up of flow chart: first aid"/>
          <p:cNvPicPr>
            <a:picLocks noChangeAspect="1" noChangeArrowheads="1"/>
          </p:cNvPicPr>
          <p:nvPr/>
        </p:nvPicPr>
        <p:blipFill>
          <a:blip r:embed="rId3" cstate="print"/>
          <a:srcRect/>
          <a:stretch>
            <a:fillRect/>
          </a:stretch>
        </p:blipFill>
        <p:spPr bwMode="auto">
          <a:xfrm>
            <a:off x="838200" y="1162050"/>
            <a:ext cx="2818424" cy="5162550"/>
          </a:xfrm>
          <a:prstGeom prst="rect">
            <a:avLst/>
          </a:prstGeom>
          <a:noFill/>
          <a:ln w="9525">
            <a:noFill/>
            <a:miter lim="800000"/>
            <a:headEnd/>
            <a:tailEnd/>
          </a:ln>
        </p:spPr>
      </p:pic>
      <p:pic>
        <p:nvPicPr>
          <p:cNvPr id="5" name="Picture 4" descr="emergency workers removing patient from reception center"/>
          <p:cNvPicPr>
            <a:picLocks noChangeAspect="1"/>
          </p:cNvPicPr>
          <p:nvPr/>
        </p:nvPicPr>
        <p:blipFill>
          <a:blip r:embed="rId4" cstate="print"/>
          <a:stretch>
            <a:fillRect/>
          </a:stretch>
        </p:blipFill>
        <p:spPr>
          <a:xfrm>
            <a:off x="4343400" y="3632200"/>
            <a:ext cx="4038600" cy="2692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Graphic of flow chart: 3rd step - contamination screening"/>
          <p:cNvPicPr>
            <a:picLocks noChangeAspect="1" noChangeArrowheads="1"/>
          </p:cNvPicPr>
          <p:nvPr/>
        </p:nvPicPr>
        <p:blipFill>
          <a:blip r:embed="rId3" cstate="print"/>
          <a:srcRect/>
          <a:stretch>
            <a:fillRect/>
          </a:stretch>
        </p:blipFill>
        <p:spPr bwMode="auto">
          <a:xfrm>
            <a:off x="2753943" y="1143000"/>
            <a:ext cx="3636114" cy="5264150"/>
          </a:xfrm>
          <a:prstGeom prst="rect">
            <a:avLst/>
          </a:prstGeom>
          <a:noFill/>
          <a:ln w="9525">
            <a:noFill/>
            <a:miter lim="800000"/>
            <a:headEnd/>
            <a:tailEnd/>
          </a:ln>
        </p:spPr>
      </p:pic>
      <p:sp>
        <p:nvSpPr>
          <p:cNvPr id="84995" name="Rectangle 3"/>
          <p:cNvSpPr>
            <a:spLocks noGrp="1" noChangeArrowheads="1"/>
          </p:cNvSpPr>
          <p:nvPr>
            <p:ph type="title" idx="4294967295"/>
          </p:nvPr>
        </p:nvSpPr>
        <p:spPr>
          <a:xfrm>
            <a:off x="685800" y="304800"/>
            <a:ext cx="7772400" cy="792163"/>
          </a:xfrm>
          <a:prstGeom prst="rect">
            <a:avLst/>
          </a:prstGeom>
        </p:spPr>
        <p:txBody>
          <a:bodyPr/>
          <a:lstStyle/>
          <a:p>
            <a:r>
              <a:rPr lang="en-US" sz="2800" b="1" dirty="0" smtClean="0">
                <a:solidFill>
                  <a:srgbClr val="0C0C0C"/>
                </a:solidFill>
              </a:rPr>
              <a:t>Contamination Screening</a:t>
            </a:r>
          </a:p>
        </p:txBody>
      </p:sp>
      <p:grpSp>
        <p:nvGrpSpPr>
          <p:cNvPr id="2" name="Group 5"/>
          <p:cNvGrpSpPr>
            <a:grpSpLocks/>
          </p:cNvGrpSpPr>
          <p:nvPr/>
        </p:nvGrpSpPr>
        <p:grpSpPr bwMode="auto">
          <a:xfrm>
            <a:off x="107041950" y="105641775"/>
            <a:ext cx="6284913" cy="7515225"/>
            <a:chOff x="107041950" y="105641775"/>
            <a:chExt cx="6284121" cy="7515225"/>
          </a:xfrm>
        </p:grpSpPr>
        <p:pic>
          <p:nvPicPr>
            <p:cNvPr id="84999" name="Picture 6"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85000" name="Rectangle 7"/>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85001" name="Rectangle 8"/>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85002" name="Rectangle 9"/>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85003" name="Rectangle 10"/>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85004" name="Rectangle 11"/>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85005" name="Rectangle 12"/>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85006" name="Rectangle 13"/>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85007" name="AutoShape 14"/>
            <p:cNvCxnSpPr>
              <a:cxnSpLocks noChangeShapeType="1"/>
              <a:stCxn id="85000" idx="2"/>
              <a:endCxn id="85003"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85008" name="AutoShape 15"/>
            <p:cNvCxnSpPr>
              <a:cxnSpLocks noChangeShapeType="1"/>
              <a:stCxn id="85000" idx="2"/>
              <a:endCxn id="85001"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85009" name="AutoShape 16"/>
            <p:cNvCxnSpPr>
              <a:cxnSpLocks noChangeShapeType="1"/>
              <a:stCxn id="85000" idx="2"/>
              <a:endCxn id="85002"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85010" name="AutoShape 17"/>
            <p:cNvCxnSpPr>
              <a:cxnSpLocks noChangeShapeType="1"/>
              <a:stCxn id="85003" idx="2"/>
              <a:endCxn id="85002"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85011" name="AutoShape 18"/>
            <p:cNvCxnSpPr>
              <a:cxnSpLocks noChangeShapeType="1"/>
              <a:stCxn id="85003" idx="2"/>
              <a:endCxn id="85005"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85012" name="AutoShape 19"/>
            <p:cNvCxnSpPr>
              <a:cxnSpLocks noChangeShapeType="1"/>
              <a:stCxn id="85002" idx="2"/>
              <a:endCxn id="85004"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85013" name="AutoShape 20"/>
            <p:cNvCxnSpPr>
              <a:cxnSpLocks noChangeShapeType="1"/>
              <a:stCxn id="85005" idx="2"/>
              <a:endCxn id="85006"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85014" name="AutoShape 21"/>
            <p:cNvCxnSpPr>
              <a:cxnSpLocks noChangeShapeType="1"/>
              <a:stCxn id="85004" idx="2"/>
              <a:endCxn id="85006"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85015" name="AutoShape 22"/>
            <p:cNvCxnSpPr>
              <a:cxnSpLocks noChangeShapeType="1"/>
              <a:stCxn id="85004" idx="1"/>
              <a:endCxn id="85001"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
        <p:nvSpPr>
          <p:cNvPr id="84998" name="Rectangle 26"/>
          <p:cNvSpPr>
            <a:spLocks noChangeArrowheads="1"/>
          </p:cNvSpPr>
          <p:nvPr/>
        </p:nvSpPr>
        <p:spPr bwMode="auto">
          <a:xfrm>
            <a:off x="5410201" y="2514600"/>
            <a:ext cx="914400" cy="14478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4"/>
          <p:cNvSpPr>
            <a:spLocks noGrp="1" noChangeArrowheads="1"/>
          </p:cNvSpPr>
          <p:nvPr>
            <p:ph type="title" idx="4294967295"/>
          </p:nvPr>
        </p:nvSpPr>
        <p:spPr>
          <a:xfrm>
            <a:off x="685800" y="304800"/>
            <a:ext cx="7772400" cy="792163"/>
          </a:xfrm>
          <a:prstGeom prst="rect">
            <a:avLst/>
          </a:prstGeom>
          <a:noFill/>
        </p:spPr>
        <p:txBody>
          <a:bodyPr/>
          <a:lstStyle/>
          <a:p>
            <a:r>
              <a:rPr lang="en-US" sz="2800" b="1" dirty="0" smtClean="0">
                <a:solidFill>
                  <a:srgbClr val="0C0C0C"/>
                </a:solidFill>
              </a:rPr>
              <a:t>Contamination Screening</a:t>
            </a:r>
          </a:p>
        </p:txBody>
      </p:sp>
      <p:sp>
        <p:nvSpPr>
          <p:cNvPr id="86018" name="Rectangle 2"/>
          <p:cNvSpPr>
            <a:spLocks noGrp="1" noChangeArrowheads="1"/>
          </p:cNvSpPr>
          <p:nvPr>
            <p:ph type="body" sz="half" idx="4294967295"/>
          </p:nvPr>
        </p:nvSpPr>
        <p:spPr>
          <a:xfrm>
            <a:off x="3886200" y="1219200"/>
            <a:ext cx="4953000" cy="2667000"/>
          </a:xfrm>
          <a:prstGeom prst="rect">
            <a:avLst/>
          </a:prstGeom>
        </p:spPr>
        <p:txBody>
          <a:bodyPr/>
          <a:lstStyle/>
          <a:p>
            <a:pPr>
              <a:buClr>
                <a:schemeClr val="tx1"/>
              </a:buClr>
              <a:buFont typeface="Wingdings" pitchFamily="2" charset="2"/>
              <a:buChar char="q"/>
            </a:pPr>
            <a:r>
              <a:rPr lang="en-US" sz="2400" b="1" dirty="0" smtClean="0">
                <a:solidFill>
                  <a:srgbClr val="0C0C0C"/>
                </a:solidFill>
              </a:rPr>
              <a:t>Staff screen people for external contamination</a:t>
            </a:r>
          </a:p>
          <a:p>
            <a:pPr>
              <a:buClr>
                <a:schemeClr val="tx1"/>
              </a:buClr>
              <a:buFont typeface="Wingdings" pitchFamily="2" charset="2"/>
              <a:buChar char="q"/>
            </a:pPr>
            <a:r>
              <a:rPr lang="en-US" sz="2400" b="1" dirty="0" smtClean="0">
                <a:solidFill>
                  <a:srgbClr val="0C0C0C"/>
                </a:solidFill>
              </a:rPr>
              <a:t>Radiation detection equipment </a:t>
            </a:r>
          </a:p>
          <a:p>
            <a:pPr lvl="1">
              <a:buClr>
                <a:schemeClr val="tx1"/>
              </a:buClr>
              <a:buFont typeface="Wingdings" pitchFamily="2" charset="2"/>
              <a:buChar char="§"/>
            </a:pPr>
            <a:r>
              <a:rPr lang="en-US" sz="2000" dirty="0" smtClean="0">
                <a:solidFill>
                  <a:srgbClr val="0C0C0C"/>
                </a:solidFill>
              </a:rPr>
              <a:t>Consult your state or local radiation control authority for assistance</a:t>
            </a:r>
          </a:p>
          <a:p>
            <a:pPr>
              <a:lnSpc>
                <a:spcPct val="80000"/>
              </a:lnSpc>
              <a:buNone/>
            </a:pPr>
            <a:endParaRPr lang="en-US" sz="2400" dirty="0" smtClean="0">
              <a:solidFill>
                <a:srgbClr val="0C0C0C"/>
              </a:solidFill>
            </a:endParaRPr>
          </a:p>
        </p:txBody>
      </p:sp>
      <p:pic>
        <p:nvPicPr>
          <p:cNvPr id="86020" name="Picture 5" descr="Close-up of flow chart: contamination screening"/>
          <p:cNvPicPr>
            <a:picLocks noChangeAspect="1" noChangeArrowheads="1"/>
          </p:cNvPicPr>
          <p:nvPr/>
        </p:nvPicPr>
        <p:blipFill>
          <a:blip r:embed="rId3" cstate="print"/>
          <a:srcRect/>
          <a:stretch>
            <a:fillRect/>
          </a:stretch>
        </p:blipFill>
        <p:spPr bwMode="auto">
          <a:xfrm>
            <a:off x="542925" y="1323975"/>
            <a:ext cx="3114675" cy="4848225"/>
          </a:xfrm>
          <a:prstGeom prst="rect">
            <a:avLst/>
          </a:prstGeom>
          <a:noFill/>
          <a:ln w="9525">
            <a:noFill/>
            <a:miter lim="800000"/>
            <a:headEnd/>
            <a:tailEnd/>
          </a:ln>
        </p:spPr>
      </p:pic>
      <p:pic>
        <p:nvPicPr>
          <p:cNvPr id="5" name="Picture 4" descr="Lady walking through radiation detection equipment"/>
          <p:cNvPicPr>
            <a:picLocks noChangeAspect="1"/>
          </p:cNvPicPr>
          <p:nvPr/>
        </p:nvPicPr>
        <p:blipFill>
          <a:blip r:embed="rId4" cstate="print"/>
          <a:stretch>
            <a:fillRect/>
          </a:stretch>
        </p:blipFill>
        <p:spPr>
          <a:xfrm>
            <a:off x="4191000" y="3327400"/>
            <a:ext cx="4267200" cy="2844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Graphic of flow chart: 4th step (if needed) - wash"/>
          <p:cNvPicPr>
            <a:picLocks noChangeAspect="1" noChangeArrowheads="1"/>
          </p:cNvPicPr>
          <p:nvPr/>
        </p:nvPicPr>
        <p:blipFill>
          <a:blip r:embed="rId3" cstate="print"/>
          <a:srcRect/>
          <a:stretch>
            <a:fillRect/>
          </a:stretch>
        </p:blipFill>
        <p:spPr bwMode="auto">
          <a:xfrm>
            <a:off x="2743200" y="1143000"/>
            <a:ext cx="3636114" cy="5264150"/>
          </a:xfrm>
          <a:prstGeom prst="rect">
            <a:avLst/>
          </a:prstGeom>
          <a:noFill/>
          <a:ln w="9525">
            <a:noFill/>
            <a:miter lim="800000"/>
            <a:headEnd/>
            <a:tailEnd/>
          </a:ln>
        </p:spPr>
      </p:pic>
      <p:sp>
        <p:nvSpPr>
          <p:cNvPr id="87043" name="Rectangle 3"/>
          <p:cNvSpPr>
            <a:spLocks noGrp="1" noChangeArrowheads="1"/>
          </p:cNvSpPr>
          <p:nvPr>
            <p:ph type="title" idx="4294967295"/>
          </p:nvPr>
        </p:nvSpPr>
        <p:spPr>
          <a:xfrm>
            <a:off x="685800" y="304800"/>
            <a:ext cx="7772400" cy="792163"/>
          </a:xfrm>
          <a:prstGeom prst="rect">
            <a:avLst/>
          </a:prstGeom>
        </p:spPr>
        <p:txBody>
          <a:bodyPr/>
          <a:lstStyle/>
          <a:p>
            <a:r>
              <a:rPr lang="en-US" sz="2800" b="1" dirty="0" smtClean="0">
                <a:solidFill>
                  <a:srgbClr val="0C0C0C"/>
                </a:solidFill>
              </a:rPr>
              <a:t>Wash</a:t>
            </a:r>
          </a:p>
        </p:txBody>
      </p:sp>
      <p:grpSp>
        <p:nvGrpSpPr>
          <p:cNvPr id="2" name="Group 5"/>
          <p:cNvGrpSpPr>
            <a:grpSpLocks/>
          </p:cNvGrpSpPr>
          <p:nvPr/>
        </p:nvGrpSpPr>
        <p:grpSpPr bwMode="auto">
          <a:xfrm>
            <a:off x="107041950" y="105641775"/>
            <a:ext cx="6284913" cy="7515225"/>
            <a:chOff x="107041950" y="105641775"/>
            <a:chExt cx="6284121" cy="7515225"/>
          </a:xfrm>
        </p:grpSpPr>
        <p:pic>
          <p:nvPicPr>
            <p:cNvPr id="87047" name="Picture 6"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87048" name="Rectangle 7"/>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87049" name="Rectangle 8"/>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87050" name="Rectangle 9"/>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87051" name="Rectangle 10"/>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87052" name="Rectangle 11"/>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87053" name="Rectangle 12"/>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87054" name="Rectangle 13"/>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87055" name="AutoShape 14"/>
            <p:cNvCxnSpPr>
              <a:cxnSpLocks noChangeShapeType="1"/>
              <a:stCxn id="87048" idx="2"/>
              <a:endCxn id="87051"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87056" name="AutoShape 15"/>
            <p:cNvCxnSpPr>
              <a:cxnSpLocks noChangeShapeType="1"/>
              <a:stCxn id="87048" idx="2"/>
              <a:endCxn id="87049"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87057" name="AutoShape 16"/>
            <p:cNvCxnSpPr>
              <a:cxnSpLocks noChangeShapeType="1"/>
              <a:stCxn id="87048" idx="2"/>
              <a:endCxn id="87050"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87058" name="AutoShape 17"/>
            <p:cNvCxnSpPr>
              <a:cxnSpLocks noChangeShapeType="1"/>
              <a:stCxn id="87051" idx="2"/>
              <a:endCxn id="87050"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87059" name="AutoShape 18"/>
            <p:cNvCxnSpPr>
              <a:cxnSpLocks noChangeShapeType="1"/>
              <a:stCxn id="87051" idx="2"/>
              <a:endCxn id="87053"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87060" name="AutoShape 19"/>
            <p:cNvCxnSpPr>
              <a:cxnSpLocks noChangeShapeType="1"/>
              <a:stCxn id="87050" idx="2"/>
              <a:endCxn id="87052"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87061" name="AutoShape 20"/>
            <p:cNvCxnSpPr>
              <a:cxnSpLocks noChangeShapeType="1"/>
              <a:stCxn id="87053" idx="2"/>
              <a:endCxn id="87054"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87062" name="AutoShape 21"/>
            <p:cNvCxnSpPr>
              <a:cxnSpLocks noChangeShapeType="1"/>
              <a:stCxn id="87052" idx="2"/>
              <a:endCxn id="87054"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87063" name="AutoShape 22"/>
            <p:cNvCxnSpPr>
              <a:cxnSpLocks noChangeShapeType="1"/>
              <a:stCxn id="87052" idx="1"/>
              <a:endCxn id="87049"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
        <p:nvSpPr>
          <p:cNvPr id="87046" name="Rectangle 26"/>
          <p:cNvSpPr>
            <a:spLocks noChangeArrowheads="1"/>
          </p:cNvSpPr>
          <p:nvPr/>
        </p:nvSpPr>
        <p:spPr bwMode="auto">
          <a:xfrm>
            <a:off x="3810000" y="2514600"/>
            <a:ext cx="1474787" cy="19812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
          <p:cNvSpPr>
            <a:spLocks noGrp="1" noChangeArrowheads="1"/>
          </p:cNvSpPr>
          <p:nvPr>
            <p:ph type="title" idx="4294967295"/>
          </p:nvPr>
        </p:nvSpPr>
        <p:spPr>
          <a:xfrm>
            <a:off x="685800" y="304800"/>
            <a:ext cx="7772400" cy="792163"/>
          </a:xfrm>
          <a:prstGeom prst="rect">
            <a:avLst/>
          </a:prstGeom>
          <a:noFill/>
        </p:spPr>
        <p:txBody>
          <a:bodyPr/>
          <a:lstStyle/>
          <a:p>
            <a:r>
              <a:rPr lang="en-US" sz="2800" b="1" dirty="0" smtClean="0">
                <a:solidFill>
                  <a:srgbClr val="0C0C0C"/>
                </a:solidFill>
              </a:rPr>
              <a:t>Wash</a:t>
            </a:r>
          </a:p>
        </p:txBody>
      </p:sp>
      <p:sp>
        <p:nvSpPr>
          <p:cNvPr id="88066" name="Rectangle 2"/>
          <p:cNvSpPr>
            <a:spLocks noGrp="1" noChangeArrowheads="1"/>
          </p:cNvSpPr>
          <p:nvPr>
            <p:ph type="body" sz="half" idx="4294967295"/>
          </p:nvPr>
        </p:nvSpPr>
        <p:spPr>
          <a:xfrm>
            <a:off x="5181600" y="1143000"/>
            <a:ext cx="3733800" cy="2849563"/>
          </a:xfrm>
          <a:prstGeom prst="rect">
            <a:avLst/>
          </a:prstGeom>
        </p:spPr>
        <p:txBody>
          <a:bodyPr/>
          <a:lstStyle/>
          <a:p>
            <a:pPr>
              <a:buClr>
                <a:schemeClr val="tx1"/>
              </a:buClr>
              <a:buFont typeface="Wingdings" pitchFamily="2" charset="2"/>
              <a:buChar char="q"/>
            </a:pPr>
            <a:r>
              <a:rPr lang="en-US" sz="2400" b="1" dirty="0" smtClean="0">
                <a:solidFill>
                  <a:srgbClr val="0C0C0C"/>
                </a:solidFill>
              </a:rPr>
              <a:t>Staff monitor and facilitate showering</a:t>
            </a:r>
          </a:p>
          <a:p>
            <a:pPr>
              <a:buClr>
                <a:schemeClr val="tx1"/>
              </a:buClr>
              <a:buFont typeface="Wingdings" pitchFamily="2" charset="2"/>
              <a:buChar char="q"/>
            </a:pPr>
            <a:r>
              <a:rPr lang="en-US" sz="2400" b="1" dirty="0" smtClean="0">
                <a:solidFill>
                  <a:srgbClr val="0C0C0C"/>
                </a:solidFill>
              </a:rPr>
              <a:t>People wash themselves</a:t>
            </a:r>
          </a:p>
          <a:p>
            <a:pPr lvl="1">
              <a:buClr>
                <a:schemeClr val="tx1"/>
              </a:buClr>
              <a:buFont typeface="Wingdings" pitchFamily="2" charset="2"/>
              <a:buChar char="§"/>
            </a:pPr>
            <a:r>
              <a:rPr lang="en-US" sz="2000" dirty="0" smtClean="0">
                <a:solidFill>
                  <a:srgbClr val="0C0C0C"/>
                </a:solidFill>
              </a:rPr>
              <a:t>People with special needs may require additional assistance</a:t>
            </a:r>
          </a:p>
        </p:txBody>
      </p:sp>
      <p:pic>
        <p:nvPicPr>
          <p:cNvPr id="88068" name="Picture 6" descr="Close-up of flow chart: wash"/>
          <p:cNvPicPr>
            <a:picLocks noChangeAspect="1" noChangeArrowheads="1"/>
          </p:cNvPicPr>
          <p:nvPr/>
        </p:nvPicPr>
        <p:blipFill>
          <a:blip r:embed="rId3" cstate="print"/>
          <a:srcRect/>
          <a:stretch>
            <a:fillRect/>
          </a:stretch>
        </p:blipFill>
        <p:spPr bwMode="auto">
          <a:xfrm>
            <a:off x="838200" y="914400"/>
            <a:ext cx="4005263" cy="5343525"/>
          </a:xfrm>
          <a:prstGeom prst="rect">
            <a:avLst/>
          </a:prstGeom>
          <a:noFill/>
          <a:ln w="9525">
            <a:noFill/>
            <a:miter lim="800000"/>
            <a:headEnd/>
            <a:tailEnd/>
          </a:ln>
        </p:spPr>
      </p:pic>
      <p:pic>
        <p:nvPicPr>
          <p:cNvPr id="5" name="Picture 4" descr="picture of shower stalls"/>
          <p:cNvPicPr>
            <a:picLocks noChangeAspect="1"/>
          </p:cNvPicPr>
          <p:nvPr/>
        </p:nvPicPr>
        <p:blipFill>
          <a:blip r:embed="rId4" cstate="print"/>
          <a:stretch>
            <a:fillRect/>
          </a:stretch>
        </p:blipFill>
        <p:spPr>
          <a:xfrm>
            <a:off x="5486400" y="4000500"/>
            <a:ext cx="2997200" cy="22479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Graphic of flow chart: 5th step - registration"/>
          <p:cNvPicPr>
            <a:picLocks noChangeAspect="1" noChangeArrowheads="1"/>
          </p:cNvPicPr>
          <p:nvPr/>
        </p:nvPicPr>
        <p:blipFill>
          <a:blip r:embed="rId3" cstate="print"/>
          <a:srcRect/>
          <a:stretch>
            <a:fillRect/>
          </a:stretch>
        </p:blipFill>
        <p:spPr bwMode="auto">
          <a:xfrm>
            <a:off x="2743200" y="1143000"/>
            <a:ext cx="3636114" cy="5264150"/>
          </a:xfrm>
          <a:prstGeom prst="rect">
            <a:avLst/>
          </a:prstGeom>
          <a:noFill/>
          <a:ln w="9525">
            <a:noFill/>
            <a:miter lim="800000"/>
            <a:headEnd/>
            <a:tailEnd/>
          </a:ln>
        </p:spPr>
      </p:pic>
      <p:sp>
        <p:nvSpPr>
          <p:cNvPr id="89091" name="Rectangle 3"/>
          <p:cNvSpPr>
            <a:spLocks noGrp="1" noChangeArrowheads="1"/>
          </p:cNvSpPr>
          <p:nvPr>
            <p:ph type="title" idx="4294967295"/>
          </p:nvPr>
        </p:nvSpPr>
        <p:spPr>
          <a:xfrm>
            <a:off x="685800" y="304800"/>
            <a:ext cx="7772400" cy="792163"/>
          </a:xfrm>
          <a:prstGeom prst="rect">
            <a:avLst/>
          </a:prstGeom>
        </p:spPr>
        <p:txBody>
          <a:bodyPr/>
          <a:lstStyle/>
          <a:p>
            <a:r>
              <a:rPr lang="en-US" sz="2800" b="1" dirty="0" smtClean="0">
                <a:solidFill>
                  <a:srgbClr val="0C0C0C"/>
                </a:solidFill>
              </a:rPr>
              <a:t>Registration</a:t>
            </a:r>
          </a:p>
        </p:txBody>
      </p:sp>
      <p:grpSp>
        <p:nvGrpSpPr>
          <p:cNvPr id="2" name="Group 5"/>
          <p:cNvGrpSpPr>
            <a:grpSpLocks/>
          </p:cNvGrpSpPr>
          <p:nvPr/>
        </p:nvGrpSpPr>
        <p:grpSpPr bwMode="auto">
          <a:xfrm>
            <a:off x="107041950" y="105641775"/>
            <a:ext cx="6284913" cy="7515225"/>
            <a:chOff x="107041950" y="105641775"/>
            <a:chExt cx="6284121" cy="7515225"/>
          </a:xfrm>
        </p:grpSpPr>
        <p:pic>
          <p:nvPicPr>
            <p:cNvPr id="89095" name="Picture 6"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89096" name="Rectangle 7"/>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89097" name="Rectangle 8"/>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89098" name="Rectangle 9"/>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89099" name="Rectangle 10"/>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89100" name="Rectangle 11"/>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89101" name="Rectangle 12"/>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89102" name="Rectangle 13"/>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89103" name="AutoShape 14"/>
            <p:cNvCxnSpPr>
              <a:cxnSpLocks noChangeShapeType="1"/>
              <a:stCxn id="89096" idx="2"/>
              <a:endCxn id="89099"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89104" name="AutoShape 15"/>
            <p:cNvCxnSpPr>
              <a:cxnSpLocks noChangeShapeType="1"/>
              <a:stCxn id="89096" idx="2"/>
              <a:endCxn id="89097"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89105" name="AutoShape 16"/>
            <p:cNvCxnSpPr>
              <a:cxnSpLocks noChangeShapeType="1"/>
              <a:stCxn id="89096" idx="2"/>
              <a:endCxn id="89098"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89106" name="AutoShape 17"/>
            <p:cNvCxnSpPr>
              <a:cxnSpLocks noChangeShapeType="1"/>
              <a:stCxn id="89099" idx="2"/>
              <a:endCxn id="89098"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89107" name="AutoShape 18"/>
            <p:cNvCxnSpPr>
              <a:cxnSpLocks noChangeShapeType="1"/>
              <a:stCxn id="89099" idx="2"/>
              <a:endCxn id="89101"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89108" name="AutoShape 19"/>
            <p:cNvCxnSpPr>
              <a:cxnSpLocks noChangeShapeType="1"/>
              <a:stCxn id="89098" idx="2"/>
              <a:endCxn id="89100"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89109" name="AutoShape 20"/>
            <p:cNvCxnSpPr>
              <a:cxnSpLocks noChangeShapeType="1"/>
              <a:stCxn id="89101" idx="2"/>
              <a:endCxn id="89102"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89110" name="AutoShape 21"/>
            <p:cNvCxnSpPr>
              <a:cxnSpLocks noChangeShapeType="1"/>
              <a:stCxn id="89100" idx="2"/>
              <a:endCxn id="89102"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89111" name="AutoShape 22"/>
            <p:cNvCxnSpPr>
              <a:cxnSpLocks noChangeShapeType="1"/>
              <a:stCxn id="89100" idx="1"/>
              <a:endCxn id="89097"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
        <p:nvSpPr>
          <p:cNvPr id="89094" name="Rectangle 26"/>
          <p:cNvSpPr>
            <a:spLocks noChangeArrowheads="1"/>
          </p:cNvSpPr>
          <p:nvPr/>
        </p:nvSpPr>
        <p:spPr bwMode="auto">
          <a:xfrm>
            <a:off x="5181600" y="4724400"/>
            <a:ext cx="1066800" cy="5334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4"/>
          <p:cNvSpPr>
            <a:spLocks noGrp="1" noChangeArrowheads="1"/>
          </p:cNvSpPr>
          <p:nvPr>
            <p:ph type="title" idx="4294967295"/>
          </p:nvPr>
        </p:nvSpPr>
        <p:spPr>
          <a:xfrm>
            <a:off x="685800" y="427038"/>
            <a:ext cx="7772400" cy="868362"/>
          </a:xfrm>
          <a:prstGeom prst="rect">
            <a:avLst/>
          </a:prstGeom>
          <a:noFill/>
        </p:spPr>
        <p:txBody>
          <a:bodyPr/>
          <a:lstStyle/>
          <a:p>
            <a:r>
              <a:rPr lang="en-US" sz="2800" b="1" dirty="0" smtClean="0">
                <a:solidFill>
                  <a:srgbClr val="0C0C0C"/>
                </a:solidFill>
              </a:rPr>
              <a:t>Registration</a:t>
            </a:r>
          </a:p>
        </p:txBody>
      </p:sp>
      <p:sp>
        <p:nvSpPr>
          <p:cNvPr id="90114" name="Rectangle 2"/>
          <p:cNvSpPr>
            <a:spLocks noGrp="1" noChangeArrowheads="1"/>
          </p:cNvSpPr>
          <p:nvPr>
            <p:ph type="body" sz="half" idx="4294967295"/>
          </p:nvPr>
        </p:nvSpPr>
        <p:spPr>
          <a:xfrm>
            <a:off x="457200" y="3352800"/>
            <a:ext cx="8229600" cy="3276600"/>
          </a:xfrm>
          <a:prstGeom prst="rect">
            <a:avLst/>
          </a:prstGeom>
        </p:spPr>
        <p:txBody>
          <a:bodyPr/>
          <a:lstStyle/>
          <a:p>
            <a:pPr marL="0" indent="0">
              <a:lnSpc>
                <a:spcPct val="90000"/>
              </a:lnSpc>
              <a:buNone/>
            </a:pPr>
            <a:r>
              <a:rPr lang="en-US" sz="2400" b="1" dirty="0" smtClean="0">
                <a:solidFill>
                  <a:srgbClr val="0C0C0C"/>
                </a:solidFill>
              </a:rPr>
              <a:t>Staff collect information for registry and long-term follow-up:</a:t>
            </a:r>
          </a:p>
          <a:p>
            <a:pPr lvl="1">
              <a:lnSpc>
                <a:spcPct val="90000"/>
              </a:lnSpc>
              <a:buClr>
                <a:schemeClr val="tx1"/>
              </a:buClr>
              <a:buFont typeface="Wingdings" pitchFamily="2" charset="2"/>
              <a:buChar char="§"/>
            </a:pPr>
            <a:r>
              <a:rPr lang="en-US" sz="2000" dirty="0" smtClean="0">
                <a:solidFill>
                  <a:srgbClr val="0C0C0C"/>
                </a:solidFill>
              </a:rPr>
              <a:t>Patient name</a:t>
            </a:r>
          </a:p>
          <a:p>
            <a:pPr lvl="1">
              <a:lnSpc>
                <a:spcPct val="90000"/>
              </a:lnSpc>
              <a:buClr>
                <a:schemeClr val="tx1"/>
              </a:buClr>
              <a:buFont typeface="Wingdings" pitchFamily="2" charset="2"/>
              <a:buChar char="§"/>
            </a:pPr>
            <a:r>
              <a:rPr lang="en-US" sz="2000" dirty="0" smtClean="0">
                <a:solidFill>
                  <a:srgbClr val="0C0C0C"/>
                </a:solidFill>
              </a:rPr>
              <a:t>Contact information</a:t>
            </a:r>
          </a:p>
          <a:p>
            <a:pPr lvl="1">
              <a:lnSpc>
                <a:spcPct val="90000"/>
              </a:lnSpc>
              <a:buClr>
                <a:schemeClr val="tx1"/>
              </a:buClr>
              <a:buFont typeface="Wingdings" pitchFamily="2" charset="2"/>
              <a:buChar char="§"/>
            </a:pPr>
            <a:r>
              <a:rPr lang="en-US" sz="2000" dirty="0" smtClean="0">
                <a:solidFill>
                  <a:srgbClr val="0C0C0C"/>
                </a:solidFill>
              </a:rPr>
              <a:t>Destination</a:t>
            </a:r>
          </a:p>
          <a:p>
            <a:pPr lvl="1">
              <a:lnSpc>
                <a:spcPct val="90000"/>
              </a:lnSpc>
              <a:buClr>
                <a:schemeClr val="tx1"/>
              </a:buClr>
              <a:buFont typeface="Wingdings" pitchFamily="2" charset="2"/>
              <a:buChar char="§"/>
            </a:pPr>
            <a:r>
              <a:rPr lang="en-US" sz="2000" dirty="0" smtClean="0">
                <a:solidFill>
                  <a:srgbClr val="0C0C0C"/>
                </a:solidFill>
              </a:rPr>
              <a:t>Proximity to event </a:t>
            </a:r>
          </a:p>
          <a:p>
            <a:pPr lvl="1">
              <a:lnSpc>
                <a:spcPct val="90000"/>
              </a:lnSpc>
              <a:buClr>
                <a:schemeClr val="tx1"/>
              </a:buClr>
              <a:buFont typeface="Wingdings" pitchFamily="2" charset="2"/>
              <a:buChar char="§"/>
            </a:pPr>
            <a:r>
              <a:rPr lang="en-US" sz="2000" dirty="0" smtClean="0">
                <a:solidFill>
                  <a:srgbClr val="0C0C0C"/>
                </a:solidFill>
              </a:rPr>
              <a:t>Time in affected area</a:t>
            </a:r>
          </a:p>
          <a:p>
            <a:pPr>
              <a:buFontTx/>
              <a:buNone/>
            </a:pPr>
            <a:endParaRPr lang="en-US" sz="2800" dirty="0" smtClean="0">
              <a:solidFill>
                <a:srgbClr val="0C0C0C"/>
              </a:solidFill>
            </a:endParaRPr>
          </a:p>
        </p:txBody>
      </p:sp>
      <p:pic>
        <p:nvPicPr>
          <p:cNvPr id="90116" name="Picture 5" descr="Close-up of flow chart: registration"/>
          <p:cNvPicPr>
            <a:picLocks noChangeAspect="1" noChangeArrowheads="1"/>
          </p:cNvPicPr>
          <p:nvPr/>
        </p:nvPicPr>
        <p:blipFill>
          <a:blip r:embed="rId3" cstate="print"/>
          <a:srcRect/>
          <a:stretch>
            <a:fillRect/>
          </a:stretch>
        </p:blipFill>
        <p:spPr bwMode="auto">
          <a:xfrm>
            <a:off x="2552700" y="1304342"/>
            <a:ext cx="4076700" cy="1705558"/>
          </a:xfrm>
          <a:prstGeom prst="rect">
            <a:avLst/>
          </a:prstGeom>
          <a:noFill/>
          <a:ln w="9525">
            <a:noFill/>
            <a:miter lim="800000"/>
            <a:headEnd/>
            <a:tailEnd/>
          </a:ln>
        </p:spPr>
      </p:pic>
      <p:pic>
        <p:nvPicPr>
          <p:cNvPr id="5" name="Picture 4" descr="people filling out paperwork"/>
          <p:cNvPicPr>
            <a:picLocks noChangeAspect="1"/>
          </p:cNvPicPr>
          <p:nvPr/>
        </p:nvPicPr>
        <p:blipFill>
          <a:blip r:embed="rId4" cstate="print"/>
          <a:stretch>
            <a:fillRect/>
          </a:stretch>
        </p:blipFill>
        <p:spPr>
          <a:xfrm>
            <a:off x="4724400" y="3937000"/>
            <a:ext cx="3352800" cy="2235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Graphic of flow chart: 6th step - radiation dose assessment"/>
          <p:cNvPicPr>
            <a:picLocks noChangeAspect="1" noChangeArrowheads="1"/>
          </p:cNvPicPr>
          <p:nvPr/>
        </p:nvPicPr>
        <p:blipFill>
          <a:blip r:embed="rId3" cstate="print"/>
          <a:srcRect/>
          <a:stretch>
            <a:fillRect/>
          </a:stretch>
        </p:blipFill>
        <p:spPr bwMode="auto">
          <a:xfrm>
            <a:off x="2743200" y="1143000"/>
            <a:ext cx="3636114" cy="5264150"/>
          </a:xfrm>
          <a:prstGeom prst="rect">
            <a:avLst/>
          </a:prstGeom>
          <a:noFill/>
          <a:ln w="9525">
            <a:noFill/>
            <a:miter lim="800000"/>
            <a:headEnd/>
            <a:tailEnd/>
          </a:ln>
        </p:spPr>
      </p:pic>
      <p:sp>
        <p:nvSpPr>
          <p:cNvPr id="91139" name="Rectangle 3"/>
          <p:cNvSpPr>
            <a:spLocks noGrp="1" noChangeArrowheads="1"/>
          </p:cNvSpPr>
          <p:nvPr>
            <p:ph type="title" idx="4294967295"/>
          </p:nvPr>
        </p:nvSpPr>
        <p:spPr>
          <a:xfrm>
            <a:off x="685800" y="304800"/>
            <a:ext cx="7772400" cy="792163"/>
          </a:xfrm>
          <a:prstGeom prst="rect">
            <a:avLst/>
          </a:prstGeom>
        </p:spPr>
        <p:txBody>
          <a:bodyPr/>
          <a:lstStyle/>
          <a:p>
            <a:r>
              <a:rPr lang="en-US" sz="2800" b="1" dirty="0" smtClean="0">
                <a:solidFill>
                  <a:srgbClr val="0C0C0C"/>
                </a:solidFill>
              </a:rPr>
              <a:t>Radiation Dose Assessment</a:t>
            </a:r>
          </a:p>
        </p:txBody>
      </p:sp>
      <p:grpSp>
        <p:nvGrpSpPr>
          <p:cNvPr id="2" name="Group 5"/>
          <p:cNvGrpSpPr>
            <a:grpSpLocks/>
          </p:cNvGrpSpPr>
          <p:nvPr/>
        </p:nvGrpSpPr>
        <p:grpSpPr bwMode="auto">
          <a:xfrm>
            <a:off x="107041950" y="105641775"/>
            <a:ext cx="6284913" cy="7515225"/>
            <a:chOff x="107041950" y="105641775"/>
            <a:chExt cx="6284121" cy="7515225"/>
          </a:xfrm>
        </p:grpSpPr>
        <p:pic>
          <p:nvPicPr>
            <p:cNvPr id="91143" name="Picture 6"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91144" name="Rectangle 7"/>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91145" name="Rectangle 8"/>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91146" name="Rectangle 9"/>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91147" name="Rectangle 10"/>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91148" name="Rectangle 11"/>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91149" name="Rectangle 12"/>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91150" name="Rectangle 13"/>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91151" name="AutoShape 14"/>
            <p:cNvCxnSpPr>
              <a:cxnSpLocks noChangeShapeType="1"/>
              <a:stCxn id="91144" idx="2"/>
              <a:endCxn id="91147"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91152" name="AutoShape 15"/>
            <p:cNvCxnSpPr>
              <a:cxnSpLocks noChangeShapeType="1"/>
              <a:stCxn id="91144" idx="2"/>
              <a:endCxn id="91145"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91153" name="AutoShape 16"/>
            <p:cNvCxnSpPr>
              <a:cxnSpLocks noChangeShapeType="1"/>
              <a:stCxn id="91144" idx="2"/>
              <a:endCxn id="91146"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91154" name="AutoShape 17"/>
            <p:cNvCxnSpPr>
              <a:cxnSpLocks noChangeShapeType="1"/>
              <a:stCxn id="91147" idx="2"/>
              <a:endCxn id="91146"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91155" name="AutoShape 18"/>
            <p:cNvCxnSpPr>
              <a:cxnSpLocks noChangeShapeType="1"/>
              <a:stCxn id="91147" idx="2"/>
              <a:endCxn id="91149"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91156" name="AutoShape 19"/>
            <p:cNvCxnSpPr>
              <a:cxnSpLocks noChangeShapeType="1"/>
              <a:stCxn id="91146" idx="2"/>
              <a:endCxn id="91148"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91157" name="AutoShape 20"/>
            <p:cNvCxnSpPr>
              <a:cxnSpLocks noChangeShapeType="1"/>
              <a:stCxn id="91149" idx="2"/>
              <a:endCxn id="91150"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91158" name="AutoShape 21"/>
            <p:cNvCxnSpPr>
              <a:cxnSpLocks noChangeShapeType="1"/>
              <a:stCxn id="91148" idx="2"/>
              <a:endCxn id="91150"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91159" name="AutoShape 22"/>
            <p:cNvCxnSpPr>
              <a:cxnSpLocks noChangeShapeType="1"/>
              <a:stCxn id="91148" idx="1"/>
              <a:endCxn id="91145"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
        <p:nvSpPr>
          <p:cNvPr id="91142" name="Rectangle 26"/>
          <p:cNvSpPr>
            <a:spLocks noChangeArrowheads="1"/>
          </p:cNvSpPr>
          <p:nvPr/>
        </p:nvSpPr>
        <p:spPr bwMode="auto">
          <a:xfrm>
            <a:off x="2895600" y="4724400"/>
            <a:ext cx="2133600" cy="5334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563562"/>
          </a:xfrm>
        </p:spPr>
        <p:txBody>
          <a:bodyPr/>
          <a:lstStyle/>
          <a:p>
            <a:r>
              <a:rPr lang="en-US" kern="0" dirty="0" smtClean="0">
                <a:cs typeface="Osaka"/>
              </a:rPr>
              <a:t>Radiation Dose Assessment</a:t>
            </a:r>
            <a:endParaRPr lang="en-US" dirty="0"/>
          </a:p>
        </p:txBody>
      </p:sp>
      <p:sp>
        <p:nvSpPr>
          <p:cNvPr id="92162" name="Rectangle 2"/>
          <p:cNvSpPr>
            <a:spLocks noGrp="1" noChangeArrowheads="1"/>
          </p:cNvSpPr>
          <p:nvPr>
            <p:ph type="body" sz="quarter" idx="10"/>
          </p:nvPr>
        </p:nvSpPr>
        <p:spPr>
          <a:xfrm>
            <a:off x="533400" y="3429000"/>
            <a:ext cx="5181600" cy="2514600"/>
          </a:xfrm>
          <a:prstGeom prst="rect">
            <a:avLst/>
          </a:prstGeom>
        </p:spPr>
        <p:txBody>
          <a:bodyPr/>
          <a:lstStyle/>
          <a:p>
            <a:pPr>
              <a:lnSpc>
                <a:spcPct val="90000"/>
              </a:lnSpc>
              <a:buNone/>
            </a:pPr>
            <a:r>
              <a:rPr lang="en-US" sz="2400" b="1" dirty="0" smtClean="0">
                <a:solidFill>
                  <a:srgbClr val="0C0C0C"/>
                </a:solidFill>
              </a:rPr>
              <a:t>Clinical and health physics staff:</a:t>
            </a:r>
          </a:p>
          <a:p>
            <a:pPr lvl="1" algn="l">
              <a:lnSpc>
                <a:spcPct val="90000"/>
              </a:lnSpc>
              <a:buClr>
                <a:schemeClr val="tx1"/>
              </a:buClr>
              <a:buFont typeface="Wingdings" pitchFamily="2" charset="2"/>
              <a:buChar char="§"/>
            </a:pPr>
            <a:r>
              <a:rPr lang="en-US" sz="2000" dirty="0" smtClean="0">
                <a:solidFill>
                  <a:srgbClr val="0C0C0C"/>
                </a:solidFill>
              </a:rPr>
              <a:t>Screen for internal contamination</a:t>
            </a:r>
          </a:p>
          <a:p>
            <a:pPr lvl="1" algn="l">
              <a:lnSpc>
                <a:spcPct val="90000"/>
              </a:lnSpc>
              <a:buClr>
                <a:schemeClr val="tx1"/>
              </a:buClr>
              <a:buFont typeface="Wingdings" pitchFamily="2" charset="2"/>
              <a:buChar char="§"/>
            </a:pPr>
            <a:r>
              <a:rPr lang="en-US" sz="2000" dirty="0" smtClean="0">
                <a:solidFill>
                  <a:srgbClr val="0C0C0C"/>
                </a:solidFill>
              </a:rPr>
              <a:t>Assess radiation exposure</a:t>
            </a:r>
          </a:p>
          <a:p>
            <a:pPr lvl="1" algn="l">
              <a:lnSpc>
                <a:spcPct val="90000"/>
              </a:lnSpc>
              <a:buClr>
                <a:schemeClr val="tx1"/>
              </a:buClr>
              <a:buFont typeface="Wingdings" pitchFamily="2" charset="2"/>
              <a:buChar char="§"/>
            </a:pPr>
            <a:r>
              <a:rPr lang="en-US" sz="2000" dirty="0" smtClean="0">
                <a:solidFill>
                  <a:srgbClr val="0C0C0C"/>
                </a:solidFill>
              </a:rPr>
              <a:t>Assess need for bioassay</a:t>
            </a:r>
          </a:p>
          <a:p>
            <a:pPr lvl="1" algn="l">
              <a:lnSpc>
                <a:spcPct val="90000"/>
              </a:lnSpc>
              <a:buClr>
                <a:schemeClr val="tx1"/>
              </a:buClr>
              <a:buFont typeface="Wingdings" pitchFamily="2" charset="2"/>
              <a:buChar char="§"/>
            </a:pPr>
            <a:r>
              <a:rPr lang="en-US" sz="2000" dirty="0" smtClean="0">
                <a:solidFill>
                  <a:srgbClr val="0C0C0C"/>
                </a:solidFill>
              </a:rPr>
              <a:t>Assess need for treatment</a:t>
            </a:r>
          </a:p>
          <a:p>
            <a:pPr lvl="1" algn="l">
              <a:lnSpc>
                <a:spcPct val="90000"/>
              </a:lnSpc>
              <a:buClr>
                <a:schemeClr val="tx1"/>
              </a:buClr>
              <a:buFont typeface="Wingdings" pitchFamily="2" charset="2"/>
              <a:buChar char="§"/>
            </a:pPr>
            <a:r>
              <a:rPr lang="en-US" sz="2000" dirty="0" smtClean="0">
                <a:solidFill>
                  <a:srgbClr val="0C0C0C"/>
                </a:solidFill>
              </a:rPr>
              <a:t>Prioritize for short-term follow-up</a:t>
            </a:r>
          </a:p>
          <a:p>
            <a:pPr>
              <a:buFontTx/>
              <a:buNone/>
            </a:pPr>
            <a:endParaRPr lang="en-US" sz="2800" dirty="0" smtClean="0">
              <a:solidFill>
                <a:srgbClr val="0C0C0C"/>
              </a:solidFill>
            </a:endParaRPr>
          </a:p>
        </p:txBody>
      </p:sp>
      <p:pic>
        <p:nvPicPr>
          <p:cNvPr id="92163" name="Picture 5" descr="Close-up of flow chart: radiation dose assessment"/>
          <p:cNvPicPr>
            <a:picLocks noChangeAspect="1" noChangeArrowheads="1"/>
          </p:cNvPicPr>
          <p:nvPr/>
        </p:nvPicPr>
        <p:blipFill>
          <a:blip r:embed="rId3" cstate="print"/>
          <a:srcRect/>
          <a:stretch>
            <a:fillRect/>
          </a:stretch>
        </p:blipFill>
        <p:spPr bwMode="auto">
          <a:xfrm>
            <a:off x="532947" y="1414419"/>
            <a:ext cx="8153853" cy="1785981"/>
          </a:xfrm>
          <a:prstGeom prst="rect">
            <a:avLst/>
          </a:prstGeom>
          <a:noFill/>
          <a:ln w="9525">
            <a:noFill/>
            <a:miter lim="800000"/>
            <a:headEnd/>
            <a:tailEnd/>
          </a:ln>
        </p:spPr>
      </p:pic>
      <p:pic>
        <p:nvPicPr>
          <p:cNvPr id="6" name="Picture 5" descr="physician talking to patient"/>
          <p:cNvPicPr>
            <a:picLocks noChangeAspect="1"/>
          </p:cNvPicPr>
          <p:nvPr/>
        </p:nvPicPr>
        <p:blipFill>
          <a:blip r:embed="rId4" cstate="print"/>
          <a:stretch>
            <a:fillRect/>
          </a:stretch>
        </p:blipFill>
        <p:spPr>
          <a:xfrm>
            <a:off x="5867400" y="3352800"/>
            <a:ext cx="1981200" cy="2971800"/>
          </a:xfrm>
          <a:prstGeom prst="rect">
            <a:avLst/>
          </a:prstGeom>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Graphic of flow chart: last step - discharge"/>
          <p:cNvPicPr>
            <a:picLocks noChangeAspect="1" noChangeArrowheads="1"/>
          </p:cNvPicPr>
          <p:nvPr/>
        </p:nvPicPr>
        <p:blipFill>
          <a:blip r:embed="rId3" cstate="print"/>
          <a:srcRect/>
          <a:stretch>
            <a:fillRect/>
          </a:stretch>
        </p:blipFill>
        <p:spPr bwMode="auto">
          <a:xfrm>
            <a:off x="2743200" y="1143000"/>
            <a:ext cx="3636114" cy="5264150"/>
          </a:xfrm>
          <a:prstGeom prst="rect">
            <a:avLst/>
          </a:prstGeom>
          <a:noFill/>
          <a:ln w="9525">
            <a:noFill/>
            <a:miter lim="800000"/>
            <a:headEnd/>
            <a:tailEnd/>
          </a:ln>
        </p:spPr>
      </p:pic>
      <p:sp>
        <p:nvSpPr>
          <p:cNvPr id="95235" name="Rectangle 3"/>
          <p:cNvSpPr>
            <a:spLocks noGrp="1" noChangeArrowheads="1"/>
          </p:cNvSpPr>
          <p:nvPr>
            <p:ph type="title" idx="4294967295"/>
          </p:nvPr>
        </p:nvSpPr>
        <p:spPr>
          <a:xfrm>
            <a:off x="685800" y="304800"/>
            <a:ext cx="7772400" cy="792163"/>
          </a:xfrm>
          <a:prstGeom prst="rect">
            <a:avLst/>
          </a:prstGeom>
        </p:spPr>
        <p:txBody>
          <a:bodyPr/>
          <a:lstStyle/>
          <a:p>
            <a:r>
              <a:rPr lang="en-US" sz="2800" b="1" dirty="0" smtClean="0">
                <a:solidFill>
                  <a:srgbClr val="0C0C0C"/>
                </a:solidFill>
              </a:rPr>
              <a:t>Discharge</a:t>
            </a:r>
          </a:p>
        </p:txBody>
      </p:sp>
      <p:grpSp>
        <p:nvGrpSpPr>
          <p:cNvPr id="2" name="Group 5"/>
          <p:cNvGrpSpPr>
            <a:grpSpLocks/>
          </p:cNvGrpSpPr>
          <p:nvPr/>
        </p:nvGrpSpPr>
        <p:grpSpPr bwMode="auto">
          <a:xfrm>
            <a:off x="107041950" y="105641775"/>
            <a:ext cx="6284913" cy="7515225"/>
            <a:chOff x="107041950" y="105641775"/>
            <a:chExt cx="6284121" cy="7515225"/>
          </a:xfrm>
        </p:grpSpPr>
        <p:pic>
          <p:nvPicPr>
            <p:cNvPr id="95239" name="Picture 6"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95240" name="Rectangle 7"/>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95241" name="Rectangle 8"/>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95242" name="Rectangle 9"/>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95243" name="Rectangle 10"/>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95244" name="Rectangle 11"/>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95245" name="Rectangle 12"/>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95246" name="Rectangle 13"/>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95247" name="AutoShape 14"/>
            <p:cNvCxnSpPr>
              <a:cxnSpLocks noChangeShapeType="1"/>
              <a:stCxn id="95240" idx="2"/>
              <a:endCxn id="95243"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95248" name="AutoShape 15"/>
            <p:cNvCxnSpPr>
              <a:cxnSpLocks noChangeShapeType="1"/>
              <a:stCxn id="95240" idx="2"/>
              <a:endCxn id="95241"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95249" name="AutoShape 16"/>
            <p:cNvCxnSpPr>
              <a:cxnSpLocks noChangeShapeType="1"/>
              <a:stCxn id="95240" idx="2"/>
              <a:endCxn id="95242"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95250" name="AutoShape 17"/>
            <p:cNvCxnSpPr>
              <a:cxnSpLocks noChangeShapeType="1"/>
              <a:stCxn id="95243" idx="2"/>
              <a:endCxn id="95242"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95251" name="AutoShape 18"/>
            <p:cNvCxnSpPr>
              <a:cxnSpLocks noChangeShapeType="1"/>
              <a:stCxn id="95243" idx="2"/>
              <a:endCxn id="95245"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95252" name="AutoShape 19"/>
            <p:cNvCxnSpPr>
              <a:cxnSpLocks noChangeShapeType="1"/>
              <a:stCxn id="95242" idx="2"/>
              <a:endCxn id="95244"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95253" name="AutoShape 20"/>
            <p:cNvCxnSpPr>
              <a:cxnSpLocks noChangeShapeType="1"/>
              <a:stCxn id="95245" idx="2"/>
              <a:endCxn id="95246"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95254" name="AutoShape 21"/>
            <p:cNvCxnSpPr>
              <a:cxnSpLocks noChangeShapeType="1"/>
              <a:stCxn id="95244" idx="2"/>
              <a:endCxn id="95246"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95255" name="AutoShape 22"/>
            <p:cNvCxnSpPr>
              <a:cxnSpLocks noChangeShapeType="1"/>
              <a:stCxn id="95244" idx="1"/>
              <a:endCxn id="95241"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
        <p:nvSpPr>
          <p:cNvPr id="95238" name="Rectangle 26"/>
          <p:cNvSpPr>
            <a:spLocks noChangeArrowheads="1"/>
          </p:cNvSpPr>
          <p:nvPr/>
        </p:nvSpPr>
        <p:spPr bwMode="auto">
          <a:xfrm>
            <a:off x="3810000" y="5486400"/>
            <a:ext cx="1447800" cy="8382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dirty="0" smtClean="0"/>
              <a:t>Objectives</a:t>
            </a:r>
            <a:endParaRPr lang="en-US" dirty="0"/>
          </a:p>
        </p:txBody>
      </p:sp>
      <p:sp>
        <p:nvSpPr>
          <p:cNvPr id="3" name="Content Placeholder 2"/>
          <p:cNvSpPr>
            <a:spLocks noGrp="1"/>
          </p:cNvSpPr>
          <p:nvPr>
            <p:ph idx="1"/>
          </p:nvPr>
        </p:nvSpPr>
        <p:spPr>
          <a:xfrm>
            <a:off x="457200" y="1600200"/>
            <a:ext cx="8305800" cy="1676401"/>
          </a:xfrm>
        </p:spPr>
        <p:txBody>
          <a:bodyPr/>
          <a:lstStyle/>
          <a:p>
            <a:r>
              <a:rPr lang="en-US" dirty="0" smtClean="0">
                <a:solidFill>
                  <a:srgbClr val="0C0C0C"/>
                </a:solidFill>
              </a:rPr>
              <a:t>Describe the process flow in a CRC</a:t>
            </a:r>
          </a:p>
          <a:p>
            <a:r>
              <a:rPr lang="en-US" dirty="0" smtClean="0">
                <a:solidFill>
                  <a:srgbClr val="0C0C0C"/>
                </a:solidFill>
              </a:rPr>
              <a:t>Demonstrate new training and planning tools for CRC operations</a:t>
            </a:r>
          </a:p>
          <a:p>
            <a:pPr>
              <a:buNone/>
            </a:pPr>
            <a:endParaRPr lang="en-US" dirty="0" smtClean="0">
              <a:solidFill>
                <a:srgbClr val="0C0C0C"/>
              </a:solidFill>
            </a:endParaRPr>
          </a:p>
          <a:p>
            <a:pPr>
              <a:buNone/>
            </a:pPr>
            <a:endParaRPr lang="en-US" dirty="0">
              <a:solidFill>
                <a:srgbClr val="0C0C0C"/>
              </a:solidFill>
            </a:endParaRPr>
          </a:p>
        </p:txBody>
      </p:sp>
      <p:sp>
        <p:nvSpPr>
          <p:cNvPr id="4" name="Text Placeholder 3"/>
          <p:cNvSpPr>
            <a:spLocks noGrp="1"/>
          </p:cNvSpPr>
          <p:nvPr>
            <p:ph type="body" sz="quarter" idx="10"/>
          </p:nvPr>
        </p:nvSpPr>
        <p:spPr/>
        <p:txBody>
          <a:bodyPr/>
          <a:lstStyle/>
          <a:p>
            <a:endParaRPr lang="en-US" dirty="0"/>
          </a:p>
        </p:txBody>
      </p:sp>
      <p:grpSp>
        <p:nvGrpSpPr>
          <p:cNvPr id="7" name="Group 6" descr="left: people standing in line to enter reception center&#10;right: overhead look at the reception center"/>
          <p:cNvGrpSpPr/>
          <p:nvPr/>
        </p:nvGrpSpPr>
        <p:grpSpPr>
          <a:xfrm>
            <a:off x="533400" y="3327400"/>
            <a:ext cx="8077200" cy="2540000"/>
            <a:chOff x="533400" y="3327400"/>
            <a:chExt cx="8077200" cy="2540000"/>
          </a:xfrm>
        </p:grpSpPr>
        <p:pic>
          <p:nvPicPr>
            <p:cNvPr id="5" name="Picture 4" descr="IMG_5316.JPG"/>
            <p:cNvPicPr>
              <a:picLocks noChangeAspect="1"/>
            </p:cNvPicPr>
            <p:nvPr/>
          </p:nvPicPr>
          <p:blipFill>
            <a:blip r:embed="rId3" cstate="print"/>
            <a:stretch>
              <a:fillRect/>
            </a:stretch>
          </p:blipFill>
          <p:spPr>
            <a:xfrm>
              <a:off x="533400" y="3327400"/>
              <a:ext cx="3771900" cy="2514600"/>
            </a:xfrm>
            <a:prstGeom prst="rect">
              <a:avLst/>
            </a:prstGeom>
          </p:spPr>
        </p:pic>
        <p:pic>
          <p:nvPicPr>
            <p:cNvPr id="6" name="Picture 5" descr="_MG_7461.JPG"/>
            <p:cNvPicPr>
              <a:picLocks noChangeAspect="1"/>
            </p:cNvPicPr>
            <p:nvPr/>
          </p:nvPicPr>
          <p:blipFill>
            <a:blip r:embed="rId4" cstate="print"/>
            <a:stretch>
              <a:fillRect/>
            </a:stretch>
          </p:blipFill>
          <p:spPr>
            <a:xfrm>
              <a:off x="4800600" y="3327400"/>
              <a:ext cx="3810000" cy="2540000"/>
            </a:xfrm>
            <a:prstGeom prst="rect">
              <a:avLst/>
            </a:prstGeom>
          </p:spPr>
        </p:pic>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4"/>
          <p:cNvSpPr>
            <a:spLocks noGrp="1" noChangeArrowheads="1"/>
          </p:cNvSpPr>
          <p:nvPr>
            <p:ph type="title" idx="4294967295"/>
          </p:nvPr>
        </p:nvSpPr>
        <p:spPr>
          <a:xfrm>
            <a:off x="685800" y="304800"/>
            <a:ext cx="7772400" cy="792163"/>
          </a:xfrm>
          <a:prstGeom prst="rect">
            <a:avLst/>
          </a:prstGeom>
          <a:noFill/>
        </p:spPr>
        <p:txBody>
          <a:bodyPr/>
          <a:lstStyle/>
          <a:p>
            <a:r>
              <a:rPr lang="en-US" sz="2800" b="1" dirty="0" smtClean="0">
                <a:solidFill>
                  <a:srgbClr val="0C0C0C"/>
                </a:solidFill>
              </a:rPr>
              <a:t>Discharge</a:t>
            </a:r>
          </a:p>
        </p:txBody>
      </p:sp>
      <p:sp>
        <p:nvSpPr>
          <p:cNvPr id="96258" name="Rectangle 2"/>
          <p:cNvSpPr>
            <a:spLocks noGrp="1" noChangeArrowheads="1"/>
          </p:cNvSpPr>
          <p:nvPr>
            <p:ph type="body" sz="half" idx="4294967295"/>
          </p:nvPr>
        </p:nvSpPr>
        <p:spPr>
          <a:xfrm>
            <a:off x="457200" y="3886200"/>
            <a:ext cx="4419600" cy="2590800"/>
          </a:xfrm>
          <a:prstGeom prst="rect">
            <a:avLst/>
          </a:prstGeom>
        </p:spPr>
        <p:txBody>
          <a:bodyPr/>
          <a:lstStyle/>
          <a:p>
            <a:pPr marL="0" indent="0">
              <a:buClr>
                <a:schemeClr val="tx1"/>
              </a:buClr>
              <a:buNone/>
            </a:pPr>
            <a:r>
              <a:rPr lang="en-US" sz="2400" b="1" dirty="0" smtClean="0">
                <a:solidFill>
                  <a:srgbClr val="0C0C0C"/>
                </a:solidFill>
              </a:rPr>
              <a:t>Staff provide information for people discharged:</a:t>
            </a:r>
          </a:p>
          <a:p>
            <a:pPr lvl="1">
              <a:buClr>
                <a:schemeClr val="tx1"/>
              </a:buClr>
              <a:buFont typeface="Wingdings" pitchFamily="2" charset="2"/>
              <a:buChar char="§"/>
            </a:pPr>
            <a:r>
              <a:rPr lang="en-US" sz="2000" dirty="0" smtClean="0">
                <a:solidFill>
                  <a:srgbClr val="0C0C0C"/>
                </a:solidFill>
              </a:rPr>
              <a:t>Assess need for counseling</a:t>
            </a:r>
          </a:p>
          <a:p>
            <a:pPr lvl="1">
              <a:buClr>
                <a:schemeClr val="tx1"/>
              </a:buClr>
              <a:buFont typeface="Wingdings" pitchFamily="2" charset="2"/>
              <a:buChar char="§"/>
            </a:pPr>
            <a:r>
              <a:rPr lang="en-US" sz="2000" dirty="0" smtClean="0">
                <a:solidFill>
                  <a:srgbClr val="0C0C0C"/>
                </a:solidFill>
              </a:rPr>
              <a:t>Discharge to home or shelter</a:t>
            </a:r>
          </a:p>
          <a:p>
            <a:pPr lvl="1">
              <a:buClr>
                <a:schemeClr val="tx1"/>
              </a:buClr>
              <a:buFont typeface="Wingdings" pitchFamily="2" charset="2"/>
              <a:buChar char="§"/>
            </a:pPr>
            <a:r>
              <a:rPr lang="en-US" sz="2000" dirty="0" smtClean="0">
                <a:solidFill>
                  <a:srgbClr val="0C0C0C"/>
                </a:solidFill>
              </a:rPr>
              <a:t>Provide referral for further care</a:t>
            </a:r>
          </a:p>
        </p:txBody>
      </p:sp>
      <p:pic>
        <p:nvPicPr>
          <p:cNvPr id="96260" name="Picture 5" descr="Close-up of flow chart: discharge"/>
          <p:cNvPicPr>
            <a:picLocks noChangeAspect="1" noChangeArrowheads="1"/>
          </p:cNvPicPr>
          <p:nvPr/>
        </p:nvPicPr>
        <p:blipFill>
          <a:blip r:embed="rId3" cstate="print"/>
          <a:srcRect/>
          <a:stretch>
            <a:fillRect/>
          </a:stretch>
        </p:blipFill>
        <p:spPr bwMode="auto">
          <a:xfrm>
            <a:off x="2438400" y="931578"/>
            <a:ext cx="4343400" cy="2636168"/>
          </a:xfrm>
          <a:prstGeom prst="rect">
            <a:avLst/>
          </a:prstGeom>
          <a:noFill/>
          <a:ln w="9525">
            <a:noFill/>
            <a:miter lim="800000"/>
            <a:headEnd/>
            <a:tailEnd/>
          </a:ln>
        </p:spPr>
      </p:pic>
      <p:pic>
        <p:nvPicPr>
          <p:cNvPr id="5" name="Picture 4" descr="doctors going over paperwork with patient"/>
          <p:cNvPicPr>
            <a:picLocks noChangeAspect="1"/>
          </p:cNvPicPr>
          <p:nvPr/>
        </p:nvPicPr>
        <p:blipFill>
          <a:blip r:embed="rId4" cstate="print"/>
          <a:stretch>
            <a:fillRect/>
          </a:stretch>
        </p:blipFill>
        <p:spPr>
          <a:xfrm>
            <a:off x="5105400" y="3835400"/>
            <a:ext cx="3276600" cy="2184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8"/>
          <p:cNvSpPr>
            <a:spLocks noGrp="1" noChangeArrowheads="1"/>
          </p:cNvSpPr>
          <p:nvPr>
            <p:ph type="title" idx="4294967295"/>
          </p:nvPr>
        </p:nvSpPr>
        <p:spPr>
          <a:xfrm>
            <a:off x="457200" y="304800"/>
            <a:ext cx="8229600" cy="1143000"/>
          </a:xfrm>
          <a:prstGeom prst="rect">
            <a:avLst/>
          </a:prstGeom>
          <a:noFill/>
        </p:spPr>
        <p:txBody>
          <a:bodyPr/>
          <a:lstStyle/>
          <a:p>
            <a:r>
              <a:rPr lang="en-US" sz="2800" b="1" dirty="0" smtClean="0">
                <a:solidFill>
                  <a:srgbClr val="0C0C0C"/>
                </a:solidFill>
              </a:rPr>
              <a:t>Community Reception Center </a:t>
            </a:r>
            <a:br>
              <a:rPr lang="en-US" sz="2800" b="1" dirty="0" smtClean="0">
                <a:solidFill>
                  <a:srgbClr val="0C0C0C"/>
                </a:solidFill>
              </a:rPr>
            </a:br>
            <a:r>
              <a:rPr lang="en-US" sz="2800" b="1" dirty="0" smtClean="0">
                <a:solidFill>
                  <a:srgbClr val="0C0C0C"/>
                </a:solidFill>
              </a:rPr>
              <a:t>Process Flow</a:t>
            </a:r>
          </a:p>
        </p:txBody>
      </p:sp>
      <p:pic>
        <p:nvPicPr>
          <p:cNvPr id="97285" name="Picture 14" descr="Community Reception Center Flow Diagram"/>
          <p:cNvPicPr>
            <a:picLocks noGrp="1" noChangeAspect="1" noChangeArrowheads="1"/>
          </p:cNvPicPr>
          <p:nvPr>
            <p:ph sz="half" idx="4294967295"/>
          </p:nvPr>
        </p:nvPicPr>
        <p:blipFill>
          <a:blip r:embed="rId3" cstate="print"/>
          <a:srcRect/>
          <a:stretch>
            <a:fillRect/>
          </a:stretch>
        </p:blipFill>
        <p:spPr>
          <a:xfrm>
            <a:off x="762000" y="1295400"/>
            <a:ext cx="3478213" cy="5035550"/>
          </a:xfrm>
          <a:prstGeom prst="rect">
            <a:avLst/>
          </a:prstGeom>
          <a:noFill/>
        </p:spPr>
      </p:pic>
      <p:sp>
        <p:nvSpPr>
          <p:cNvPr id="97282" name="Rectangle 3"/>
          <p:cNvSpPr>
            <a:spLocks noGrp="1" noChangeArrowheads="1"/>
          </p:cNvSpPr>
          <p:nvPr>
            <p:ph type="body" sz="half" idx="4294967295"/>
          </p:nvPr>
        </p:nvSpPr>
        <p:spPr>
          <a:xfrm>
            <a:off x="4648200" y="1676400"/>
            <a:ext cx="4043362" cy="4495800"/>
          </a:xfrm>
          <a:prstGeom prst="rect">
            <a:avLst/>
          </a:prstGeom>
        </p:spPr>
        <p:txBody>
          <a:bodyPr/>
          <a:lstStyle/>
          <a:p>
            <a:pPr>
              <a:buClr>
                <a:schemeClr val="tx1"/>
              </a:buClr>
              <a:buFont typeface="Wingdings" pitchFamily="2" charset="2"/>
              <a:buChar char="q"/>
            </a:pPr>
            <a:r>
              <a:rPr lang="en-US" sz="2400" b="1" dirty="0" smtClean="0">
                <a:solidFill>
                  <a:srgbClr val="0C0C0C"/>
                </a:solidFill>
              </a:rPr>
              <a:t>Process can be adjusted to meet capabilities </a:t>
            </a:r>
          </a:p>
          <a:p>
            <a:pPr lvl="1">
              <a:buClr>
                <a:schemeClr val="tx1"/>
              </a:buClr>
              <a:buFont typeface="Wingdings" pitchFamily="2" charset="2"/>
              <a:buChar char="§"/>
            </a:pPr>
            <a:r>
              <a:rPr lang="en-US" sz="2000" dirty="0" smtClean="0">
                <a:solidFill>
                  <a:srgbClr val="0C0C0C"/>
                </a:solidFill>
              </a:rPr>
              <a:t>Instrumentation</a:t>
            </a:r>
          </a:p>
          <a:p>
            <a:pPr lvl="1">
              <a:buClr>
                <a:schemeClr val="tx1"/>
              </a:buClr>
              <a:buFont typeface="Wingdings" pitchFamily="2" charset="2"/>
              <a:buChar char="§"/>
            </a:pPr>
            <a:r>
              <a:rPr lang="en-US" sz="2000" dirty="0" smtClean="0">
                <a:solidFill>
                  <a:srgbClr val="0C0C0C"/>
                </a:solidFill>
              </a:rPr>
              <a:t>Personnel</a:t>
            </a:r>
          </a:p>
          <a:p>
            <a:pPr>
              <a:buClr>
                <a:schemeClr val="tx1"/>
              </a:buClr>
              <a:buFont typeface="Wingdings" pitchFamily="2" charset="2"/>
              <a:buChar char="q"/>
            </a:pPr>
            <a:r>
              <a:rPr lang="en-US" sz="2400" b="1" dirty="0" smtClean="0">
                <a:solidFill>
                  <a:srgbClr val="0C0C0C"/>
                </a:solidFill>
              </a:rPr>
              <a:t>Additional processes can be added as needed or as possible</a:t>
            </a:r>
          </a:p>
          <a:p>
            <a:pPr lvl="1">
              <a:buClr>
                <a:schemeClr val="tx1"/>
              </a:buClr>
              <a:buFont typeface="Wingdings" pitchFamily="2" charset="2"/>
              <a:buChar char="§"/>
            </a:pPr>
            <a:r>
              <a:rPr lang="en-US" sz="2000" dirty="0" smtClean="0">
                <a:solidFill>
                  <a:srgbClr val="0C0C0C"/>
                </a:solidFill>
              </a:rPr>
              <a:t>Pets</a:t>
            </a:r>
          </a:p>
          <a:p>
            <a:pPr lvl="1">
              <a:buClr>
                <a:schemeClr val="tx1"/>
              </a:buClr>
              <a:buFont typeface="Wingdings" pitchFamily="2" charset="2"/>
              <a:buChar char="§"/>
            </a:pPr>
            <a:r>
              <a:rPr lang="en-US" sz="2000" dirty="0" smtClean="0">
                <a:solidFill>
                  <a:srgbClr val="0C0C0C"/>
                </a:solidFill>
              </a:rPr>
              <a:t>Relocation services</a:t>
            </a:r>
          </a:p>
          <a:p>
            <a:pPr lvl="1"/>
            <a:endParaRPr lang="en-US" sz="2400" dirty="0" smtClean="0">
              <a:solidFill>
                <a:srgbClr val="0C0C0C"/>
              </a:solidFill>
            </a:endParaRPr>
          </a:p>
        </p:txBody>
      </p:sp>
      <p:grpSp>
        <p:nvGrpSpPr>
          <p:cNvPr id="2" name="Group 4"/>
          <p:cNvGrpSpPr>
            <a:grpSpLocks/>
          </p:cNvGrpSpPr>
          <p:nvPr/>
        </p:nvGrpSpPr>
        <p:grpSpPr bwMode="auto">
          <a:xfrm>
            <a:off x="107041950" y="105641775"/>
            <a:ext cx="6284913" cy="7515225"/>
            <a:chOff x="107041950" y="105641775"/>
            <a:chExt cx="6284121" cy="7515225"/>
          </a:xfrm>
        </p:grpSpPr>
        <p:pic>
          <p:nvPicPr>
            <p:cNvPr id="97286" name="Picture 5"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97287" name="Rectangle 6"/>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97288" name="Rectangle 7"/>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97289" name="Rectangle 8"/>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97290" name="Rectangle 9"/>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97291" name="Rectangle 10"/>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97292" name="Rectangle 11"/>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97293" name="Rectangle 12"/>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97294" name="AutoShape 13"/>
            <p:cNvCxnSpPr>
              <a:cxnSpLocks noChangeShapeType="1"/>
              <a:stCxn id="97287" idx="2"/>
              <a:endCxn id="97290"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97295" name="AutoShape 14"/>
            <p:cNvCxnSpPr>
              <a:cxnSpLocks noChangeShapeType="1"/>
              <a:stCxn id="97287" idx="2"/>
              <a:endCxn id="97288"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97296" name="AutoShape 15"/>
            <p:cNvCxnSpPr>
              <a:cxnSpLocks noChangeShapeType="1"/>
              <a:stCxn id="97287" idx="2"/>
              <a:endCxn id="97289"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97297" name="AutoShape 16"/>
            <p:cNvCxnSpPr>
              <a:cxnSpLocks noChangeShapeType="1"/>
              <a:stCxn id="97290" idx="2"/>
              <a:endCxn id="97289"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97298" name="AutoShape 17"/>
            <p:cNvCxnSpPr>
              <a:cxnSpLocks noChangeShapeType="1"/>
              <a:stCxn id="97290" idx="2"/>
              <a:endCxn id="97292"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97299" name="AutoShape 18"/>
            <p:cNvCxnSpPr>
              <a:cxnSpLocks noChangeShapeType="1"/>
              <a:stCxn id="97289" idx="2"/>
              <a:endCxn id="97291"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97300" name="AutoShape 19"/>
            <p:cNvCxnSpPr>
              <a:cxnSpLocks noChangeShapeType="1"/>
              <a:stCxn id="97292" idx="2"/>
              <a:endCxn id="97293"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97301" name="AutoShape 20"/>
            <p:cNvCxnSpPr>
              <a:cxnSpLocks noChangeShapeType="1"/>
              <a:stCxn id="97291" idx="2"/>
              <a:endCxn id="97293"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97302" name="AutoShape 21"/>
            <p:cNvCxnSpPr>
              <a:cxnSpLocks noChangeShapeType="1"/>
              <a:stCxn id="97291" idx="1"/>
              <a:endCxn id="97288"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of vCRC demo"/>
          <p:cNvPicPr>
            <a:picLocks noChangeAspect="1"/>
          </p:cNvPicPr>
          <p:nvPr/>
        </p:nvPicPr>
        <p:blipFill>
          <a:blip r:embed="rId3" cstate="print"/>
          <a:stretch>
            <a:fillRect/>
          </a:stretch>
        </p:blipFill>
        <p:spPr>
          <a:xfrm>
            <a:off x="533400" y="1143000"/>
            <a:ext cx="8168648" cy="5143695"/>
          </a:xfrm>
          <a:prstGeom prst="rect">
            <a:avLst/>
          </a:prstGeom>
        </p:spPr>
      </p:pic>
      <p:sp>
        <p:nvSpPr>
          <p:cNvPr id="6" name="Rectangle 28"/>
          <p:cNvSpPr>
            <a:spLocks noGrp="1" noChangeArrowheads="1"/>
          </p:cNvSpPr>
          <p:nvPr>
            <p:ph type="title"/>
          </p:nvPr>
        </p:nvSpPr>
        <p:spPr>
          <a:xfrm>
            <a:off x="381000" y="304800"/>
            <a:ext cx="8229600" cy="838200"/>
          </a:xfrm>
          <a:noFill/>
        </p:spPr>
        <p:txBody>
          <a:bodyPr/>
          <a:lstStyle/>
          <a:p>
            <a:pPr algn="ctr"/>
            <a:r>
              <a:rPr lang="en-US" sz="2800" dirty="0" err="1" smtClean="0"/>
              <a:t>vCRC</a:t>
            </a:r>
            <a:r>
              <a:rPr lang="en-US" sz="2800" dirty="0" smtClean="0"/>
              <a:t> Demo</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381000" y="304800"/>
            <a:ext cx="8229600" cy="838200"/>
          </a:xfrm>
          <a:noFill/>
        </p:spPr>
        <p:txBody>
          <a:bodyPr/>
          <a:lstStyle/>
          <a:p>
            <a:pPr algn="ctr"/>
            <a:r>
              <a:rPr lang="en-US" sz="2800" dirty="0" smtClean="0"/>
              <a:t>Additional Planning Tools…</a:t>
            </a:r>
          </a:p>
        </p:txBody>
      </p:sp>
      <p:grpSp>
        <p:nvGrpSpPr>
          <p:cNvPr id="7" name="Group 6" descr="top: screen shot of RealOpt CRC&#10;bottom: screen shot of CRC-STEP"/>
          <p:cNvGrpSpPr/>
          <p:nvPr/>
        </p:nvGrpSpPr>
        <p:grpSpPr>
          <a:xfrm>
            <a:off x="381000" y="1295400"/>
            <a:ext cx="8382000" cy="5029200"/>
            <a:chOff x="381000" y="1295400"/>
            <a:chExt cx="8382000" cy="5029200"/>
          </a:xfrm>
        </p:grpSpPr>
        <p:pic>
          <p:nvPicPr>
            <p:cNvPr id="4" name="Picture 3"/>
            <p:cNvPicPr>
              <a:picLocks noChangeAspect="1" noChangeArrowheads="1"/>
            </p:cNvPicPr>
            <p:nvPr/>
          </p:nvPicPr>
          <p:blipFill>
            <a:blip r:embed="rId3" cstate="print"/>
            <a:srcRect/>
            <a:stretch>
              <a:fillRect/>
            </a:stretch>
          </p:blipFill>
          <p:spPr>
            <a:xfrm>
              <a:off x="413372" y="1295400"/>
              <a:ext cx="4996828" cy="3124200"/>
            </a:xfrm>
            <a:prstGeom prst="rect">
              <a:avLst/>
            </a:prstGeom>
            <a:ln w="25400">
              <a:solidFill>
                <a:schemeClr val="bg2"/>
              </a:solidFill>
            </a:ln>
            <a:effectLst>
              <a:outerShdw blurRad="44450" dist="27940" dir="5400000" algn="ctr">
                <a:srgbClr val="000000">
                  <a:alpha val="32000"/>
                </a:srgbClr>
              </a:outerShdw>
            </a:effectLst>
          </p:spPr>
        </p:pic>
        <p:pic>
          <p:nvPicPr>
            <p:cNvPr id="5" name="Picture 4"/>
            <p:cNvPicPr>
              <a:picLocks noChangeAspect="1" noChangeArrowheads="1"/>
            </p:cNvPicPr>
            <p:nvPr/>
          </p:nvPicPr>
          <p:blipFill>
            <a:blip r:embed="rId4" cstate="print"/>
            <a:srcRect/>
            <a:stretch>
              <a:fillRect/>
            </a:stretch>
          </p:blipFill>
          <p:spPr>
            <a:xfrm>
              <a:off x="4038600" y="2968159"/>
              <a:ext cx="4654540" cy="3356441"/>
            </a:xfrm>
            <a:prstGeom prst="rect">
              <a:avLst/>
            </a:prstGeom>
            <a:ln w="25400">
              <a:solidFill>
                <a:schemeClr val="bg2"/>
              </a:solidFill>
            </a:ln>
            <a:effectLst>
              <a:outerShdw dist="35921" dir="2700000" algn="ctr" rotWithShape="0">
                <a:schemeClr val="bg2"/>
              </a:outerShdw>
            </a:effectLst>
          </p:spPr>
        </p:pic>
        <p:sp>
          <p:nvSpPr>
            <p:cNvPr id="8" name="TextBox 7"/>
            <p:cNvSpPr txBox="1"/>
            <p:nvPr/>
          </p:nvSpPr>
          <p:spPr>
            <a:xfrm>
              <a:off x="381000" y="4495800"/>
              <a:ext cx="2362200" cy="461665"/>
            </a:xfrm>
            <a:prstGeom prst="rect">
              <a:avLst/>
            </a:prstGeom>
            <a:noFill/>
          </p:spPr>
          <p:txBody>
            <a:bodyPr wrap="square" rtlCol="0">
              <a:spAutoFit/>
            </a:bodyPr>
            <a:lstStyle/>
            <a:p>
              <a:r>
                <a:rPr lang="en-US" sz="2400" dirty="0" err="1" smtClean="0"/>
                <a:t>RealOpt</a:t>
              </a:r>
              <a:r>
                <a:rPr lang="en-US" sz="2400" dirty="0" smtClean="0"/>
                <a:t> CRC</a:t>
              </a:r>
              <a:endParaRPr lang="en-US" sz="2400" dirty="0"/>
            </a:p>
          </p:txBody>
        </p:sp>
        <p:sp>
          <p:nvSpPr>
            <p:cNvPr id="9" name="TextBox 8"/>
            <p:cNvSpPr txBox="1"/>
            <p:nvPr/>
          </p:nvSpPr>
          <p:spPr>
            <a:xfrm>
              <a:off x="7239000" y="2514600"/>
              <a:ext cx="1524000" cy="461665"/>
            </a:xfrm>
            <a:prstGeom prst="rect">
              <a:avLst/>
            </a:prstGeom>
            <a:noFill/>
          </p:spPr>
          <p:txBody>
            <a:bodyPr wrap="square" rtlCol="0">
              <a:spAutoFit/>
            </a:bodyPr>
            <a:lstStyle/>
            <a:p>
              <a:pPr algn="r"/>
              <a:r>
                <a:rPr lang="en-US" sz="2400" dirty="0" smtClean="0"/>
                <a:t>CRC-STEP</a:t>
              </a:r>
              <a:endParaRPr lang="en-US" sz="2400" dirty="0"/>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1447800"/>
            <a:ext cx="7467600" cy="2743200"/>
          </a:xfrm>
          <a:ln>
            <a:solidFill>
              <a:schemeClr val="bg2"/>
            </a:solidFill>
          </a:ln>
        </p:spPr>
        <p:txBody>
          <a:bodyPr/>
          <a:lstStyle/>
          <a:p>
            <a:r>
              <a:rPr lang="en-US" dirty="0" smtClean="0">
                <a:solidFill>
                  <a:srgbClr val="0C0C0C"/>
                </a:solidFill>
              </a:rPr>
              <a:t>vCRC available online:</a:t>
            </a:r>
          </a:p>
          <a:p>
            <a:r>
              <a:rPr lang="en-US" dirty="0" smtClean="0">
                <a:solidFill>
                  <a:srgbClr val="0C0C0C"/>
                </a:solidFill>
                <a:hlinkClick r:id="rId3"/>
              </a:rPr>
              <a:t>http://www.emergency.cdc.gov/radiation/crc/vcrc</a:t>
            </a:r>
            <a:endParaRPr lang="en-US" dirty="0" smtClean="0">
              <a:solidFill>
                <a:srgbClr val="0C0C0C"/>
              </a:solidFill>
            </a:endParaRPr>
          </a:p>
          <a:p>
            <a:endParaRPr lang="en-US" dirty="0" smtClean="0">
              <a:solidFill>
                <a:srgbClr val="0C0C0C"/>
              </a:solidFill>
            </a:endParaRPr>
          </a:p>
          <a:p>
            <a:r>
              <a:rPr lang="en-US" dirty="0" smtClean="0">
                <a:solidFill>
                  <a:srgbClr val="0C0C0C"/>
                </a:solidFill>
              </a:rPr>
              <a:t>Or to request a complimentary copy:</a:t>
            </a:r>
          </a:p>
          <a:p>
            <a:r>
              <a:rPr lang="en-US" dirty="0" smtClean="0">
                <a:solidFill>
                  <a:srgbClr val="0C0C0C"/>
                </a:solidFill>
                <a:hlinkClick r:id="rId4"/>
              </a:rPr>
              <a:t>cdcinfo@cdc.gov</a:t>
            </a:r>
            <a:r>
              <a:rPr lang="en-US" dirty="0" smtClean="0">
                <a:solidFill>
                  <a:srgbClr val="0C0C0C"/>
                </a:solidFill>
              </a:rPr>
              <a:t> or 800-CDC-INFO</a:t>
            </a:r>
          </a:p>
        </p:txBody>
      </p:sp>
      <p:sp>
        <p:nvSpPr>
          <p:cNvPr id="3" name="Text Placeholder 2"/>
          <p:cNvSpPr>
            <a:spLocks noGrp="1"/>
          </p:cNvSpPr>
          <p:nvPr>
            <p:ph type="body" sz="quarter" idx="11"/>
          </p:nvPr>
        </p:nvSpPr>
        <p:spPr>
          <a:xfrm>
            <a:off x="2286000" y="6248400"/>
            <a:ext cx="5105400" cy="182880"/>
          </a:xfrm>
        </p:spPr>
        <p:txBody>
          <a:bodyPr>
            <a:noAutofit/>
          </a:bodyPr>
          <a:lstStyle/>
          <a:p>
            <a:r>
              <a:rPr lang="en-US" dirty="0" smtClean="0">
                <a:solidFill>
                  <a:srgbClr val="0C0C0C"/>
                </a:solidFill>
              </a:rPr>
              <a:t>National Center for Environmental Health</a:t>
            </a:r>
          </a:p>
          <a:p>
            <a:endParaRPr lang="en-US" dirty="0" smtClean="0">
              <a:solidFill>
                <a:srgbClr val="0C0C0C"/>
              </a:solidFill>
            </a:endParaRPr>
          </a:p>
          <a:p>
            <a:endParaRPr lang="en-US" dirty="0">
              <a:solidFill>
                <a:srgbClr val="0C0C0C"/>
              </a:solidFill>
            </a:endParaRPr>
          </a:p>
        </p:txBody>
      </p:sp>
      <p:sp>
        <p:nvSpPr>
          <p:cNvPr id="4" name="Text Placeholder 3"/>
          <p:cNvSpPr>
            <a:spLocks noGrp="1"/>
          </p:cNvSpPr>
          <p:nvPr>
            <p:ph type="body" sz="quarter" idx="12"/>
          </p:nvPr>
        </p:nvSpPr>
        <p:spPr/>
        <p:txBody>
          <a:bodyPr>
            <a:normAutofit lnSpcReduction="10000"/>
          </a:bodyPr>
          <a:lstStyle/>
          <a:p>
            <a:r>
              <a:rPr lang="en-US" dirty="0" smtClean="0">
                <a:solidFill>
                  <a:srgbClr val="0C0C0C"/>
                </a:solidFill>
              </a:rPr>
              <a:t>Division of Environmental Hazards and Health Effects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685800" y="457200"/>
            <a:ext cx="7772400" cy="1143000"/>
          </a:xfrm>
          <a:prstGeom prst="rect">
            <a:avLst/>
          </a:prstGeom>
        </p:spPr>
        <p:txBody>
          <a:bodyPr/>
          <a:lstStyle/>
          <a:p>
            <a:r>
              <a:rPr lang="en-US" sz="2800" b="1" dirty="0" smtClean="0">
                <a:solidFill>
                  <a:srgbClr val="0C0C0C"/>
                </a:solidFill>
              </a:rPr>
              <a:t>Community Reception Centers</a:t>
            </a:r>
          </a:p>
        </p:txBody>
      </p:sp>
      <p:sp>
        <p:nvSpPr>
          <p:cNvPr id="77827" name="Rectangle 3"/>
          <p:cNvSpPr>
            <a:spLocks noGrp="1" noChangeArrowheads="1"/>
          </p:cNvSpPr>
          <p:nvPr>
            <p:ph idx="4294967295"/>
          </p:nvPr>
        </p:nvSpPr>
        <p:spPr>
          <a:xfrm>
            <a:off x="762000" y="1581150"/>
            <a:ext cx="7620000" cy="4830763"/>
          </a:xfrm>
          <a:prstGeom prst="rect">
            <a:avLst/>
          </a:prstGeom>
        </p:spPr>
        <p:txBody>
          <a:bodyPr/>
          <a:lstStyle/>
          <a:p>
            <a:pPr marL="0" indent="0">
              <a:buClr>
                <a:schemeClr val="tx1"/>
              </a:buClr>
              <a:buNone/>
            </a:pPr>
            <a:r>
              <a:rPr lang="en-US" sz="2400" b="1" dirty="0" smtClean="0">
                <a:solidFill>
                  <a:srgbClr val="0C0C0C"/>
                </a:solidFill>
              </a:rPr>
              <a:t>Local response strategy for conducting population monitoring</a:t>
            </a:r>
          </a:p>
          <a:p>
            <a:pPr lvl="1">
              <a:buClr>
                <a:schemeClr val="tx1"/>
              </a:buClr>
              <a:buFont typeface="Wingdings" pitchFamily="2" charset="2"/>
              <a:buChar char="§"/>
            </a:pPr>
            <a:r>
              <a:rPr lang="en-US" sz="2000" dirty="0" smtClean="0">
                <a:solidFill>
                  <a:srgbClr val="0C0C0C"/>
                </a:solidFill>
              </a:rPr>
              <a:t>Multi-agency effort, public health lead </a:t>
            </a:r>
          </a:p>
          <a:p>
            <a:pPr lvl="1">
              <a:buClr>
                <a:schemeClr val="tx1"/>
              </a:buClr>
              <a:buFont typeface="Wingdings" pitchFamily="2" charset="2"/>
              <a:buChar char="§"/>
            </a:pPr>
            <a:r>
              <a:rPr lang="en-US" sz="2000" dirty="0" smtClean="0">
                <a:solidFill>
                  <a:srgbClr val="0C0C0C"/>
                </a:solidFill>
              </a:rPr>
              <a:t>Staffed by government officials and organized volunteers</a:t>
            </a:r>
          </a:p>
          <a:p>
            <a:pPr lvl="1">
              <a:buClr>
                <a:schemeClr val="tx1"/>
              </a:buClr>
              <a:buFont typeface="Wingdings" pitchFamily="2" charset="2"/>
              <a:buChar char="§"/>
            </a:pPr>
            <a:r>
              <a:rPr lang="en-US" sz="2000" dirty="0" smtClean="0">
                <a:solidFill>
                  <a:srgbClr val="0C0C0C"/>
                </a:solidFill>
              </a:rPr>
              <a:t>Opened 24-48 hours post event</a:t>
            </a:r>
          </a:p>
          <a:p>
            <a:pPr lvl="1">
              <a:buClr>
                <a:schemeClr val="tx1"/>
              </a:buClr>
              <a:buFont typeface="Wingdings" pitchFamily="2" charset="2"/>
              <a:buChar char="§"/>
            </a:pPr>
            <a:r>
              <a:rPr lang="en-US" sz="2000" dirty="0" smtClean="0">
                <a:solidFill>
                  <a:srgbClr val="0C0C0C"/>
                </a:solidFill>
              </a:rPr>
              <a:t>Located outside of hot zone</a:t>
            </a:r>
          </a:p>
          <a:p>
            <a:pPr lvl="1">
              <a:buClr>
                <a:schemeClr val="tx1"/>
              </a:buClr>
              <a:buFont typeface="Wingdings" pitchFamily="2" charset="2"/>
              <a:buChar char="§"/>
            </a:pPr>
            <a:r>
              <a:rPr lang="en-US" sz="2000" dirty="0" smtClean="0">
                <a:solidFill>
                  <a:srgbClr val="0C0C0C"/>
                </a:solidFill>
              </a:rPr>
              <a:t>Comparable to PODs, NEHCs</a:t>
            </a:r>
          </a:p>
          <a:p>
            <a:pPr>
              <a:buFontTx/>
              <a:buNone/>
            </a:pPr>
            <a:endParaRPr lang="en-US" dirty="0" smtClean="0"/>
          </a:p>
          <a:p>
            <a:pPr lvl="1"/>
            <a:endParaRPr lang="en-US" dirty="0" smtClean="0"/>
          </a:p>
          <a:p>
            <a:endParaRPr lang="en-US" dirty="0" smtClean="0"/>
          </a:p>
          <a:p>
            <a:endParaRPr lang="en-US" dirty="0" smtClean="0"/>
          </a:p>
        </p:txBody>
      </p:sp>
      <p:pic>
        <p:nvPicPr>
          <p:cNvPr id="4" name="Picture 3" descr="person being screened"/>
          <p:cNvPicPr>
            <a:picLocks noChangeAspect="1"/>
          </p:cNvPicPr>
          <p:nvPr/>
        </p:nvPicPr>
        <p:blipFill>
          <a:blip r:embed="rId3" cstate="print"/>
          <a:stretch>
            <a:fillRect/>
          </a:stretch>
        </p:blipFill>
        <p:spPr>
          <a:xfrm>
            <a:off x="5029200" y="3657600"/>
            <a:ext cx="3657600" cy="2438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685800" y="381000"/>
            <a:ext cx="7772400" cy="1143000"/>
          </a:xfrm>
          <a:prstGeom prst="rect">
            <a:avLst/>
          </a:prstGeom>
        </p:spPr>
        <p:txBody>
          <a:bodyPr/>
          <a:lstStyle/>
          <a:p>
            <a:r>
              <a:rPr lang="en-US" sz="2800" b="1" dirty="0" smtClean="0">
                <a:solidFill>
                  <a:srgbClr val="0C0C0C"/>
                </a:solidFill>
              </a:rPr>
              <a:t>Community Reception Centers</a:t>
            </a:r>
          </a:p>
        </p:txBody>
      </p:sp>
      <p:sp>
        <p:nvSpPr>
          <p:cNvPr id="78851" name="Rectangle 3"/>
          <p:cNvSpPr>
            <a:spLocks noGrp="1" noChangeArrowheads="1"/>
          </p:cNvSpPr>
          <p:nvPr>
            <p:ph idx="4294967295"/>
          </p:nvPr>
        </p:nvSpPr>
        <p:spPr>
          <a:xfrm>
            <a:off x="647700" y="1581150"/>
            <a:ext cx="4762500" cy="4830763"/>
          </a:xfrm>
          <a:prstGeom prst="rect">
            <a:avLst/>
          </a:prstGeom>
        </p:spPr>
        <p:txBody>
          <a:bodyPr/>
          <a:lstStyle/>
          <a:p>
            <a:pPr>
              <a:buClr>
                <a:schemeClr val="tx1"/>
              </a:buClr>
              <a:buFont typeface="Wingdings" pitchFamily="2" charset="2"/>
              <a:buChar char="q"/>
            </a:pPr>
            <a:r>
              <a:rPr lang="en-US" sz="2400" b="1" dirty="0" smtClean="0">
                <a:solidFill>
                  <a:srgbClr val="0C0C0C"/>
                </a:solidFill>
              </a:rPr>
              <a:t>Services include:</a:t>
            </a:r>
          </a:p>
          <a:p>
            <a:pPr lvl="1">
              <a:buClr>
                <a:schemeClr val="tx1"/>
              </a:buClr>
              <a:buFont typeface="Wingdings" pitchFamily="2" charset="2"/>
              <a:buChar char="§"/>
            </a:pPr>
            <a:r>
              <a:rPr lang="en-US" sz="2000" dirty="0" smtClean="0">
                <a:solidFill>
                  <a:srgbClr val="0C0C0C"/>
                </a:solidFill>
              </a:rPr>
              <a:t>Contamination screening</a:t>
            </a:r>
          </a:p>
          <a:p>
            <a:pPr lvl="1">
              <a:buClr>
                <a:schemeClr val="tx1"/>
              </a:buClr>
              <a:buFont typeface="Wingdings" pitchFamily="2" charset="2"/>
              <a:buChar char="§"/>
            </a:pPr>
            <a:r>
              <a:rPr lang="en-US" sz="2000" dirty="0" smtClean="0">
                <a:solidFill>
                  <a:srgbClr val="0C0C0C"/>
                </a:solidFill>
              </a:rPr>
              <a:t>Decontamination</a:t>
            </a:r>
          </a:p>
          <a:p>
            <a:pPr lvl="1">
              <a:buClr>
                <a:schemeClr val="tx1"/>
              </a:buClr>
              <a:buFont typeface="Wingdings" pitchFamily="2" charset="2"/>
              <a:buChar char="§"/>
            </a:pPr>
            <a:r>
              <a:rPr lang="en-US" sz="2000" dirty="0" smtClean="0">
                <a:solidFill>
                  <a:srgbClr val="0C0C0C"/>
                </a:solidFill>
              </a:rPr>
              <a:t>Limited medical care</a:t>
            </a:r>
          </a:p>
          <a:p>
            <a:pPr>
              <a:buClr>
                <a:schemeClr val="tx1"/>
              </a:buClr>
              <a:buFont typeface="Wingdings" pitchFamily="2" charset="2"/>
              <a:buChar char="q"/>
            </a:pPr>
            <a:r>
              <a:rPr lang="en-US" sz="2400" b="1" dirty="0" smtClean="0">
                <a:solidFill>
                  <a:srgbClr val="0C0C0C"/>
                </a:solidFill>
              </a:rPr>
              <a:t>Main purpose is to prioritize people for further care</a:t>
            </a:r>
          </a:p>
          <a:p>
            <a:pPr lvl="1">
              <a:buClr>
                <a:schemeClr val="tx1"/>
              </a:buClr>
              <a:buFont typeface="Wingdings" pitchFamily="2" charset="2"/>
              <a:buChar char="§"/>
            </a:pPr>
            <a:r>
              <a:rPr lang="en-US" sz="2000" dirty="0" smtClean="0">
                <a:solidFill>
                  <a:srgbClr val="0C0C0C"/>
                </a:solidFill>
              </a:rPr>
              <a:t>Ease burden on hospitals</a:t>
            </a:r>
          </a:p>
          <a:p>
            <a:pPr lvl="1">
              <a:buClr>
                <a:schemeClr val="tx1"/>
              </a:buClr>
              <a:buFont typeface="Wingdings" pitchFamily="2" charset="2"/>
              <a:buChar char="§"/>
            </a:pPr>
            <a:r>
              <a:rPr lang="en-US" sz="2000" dirty="0" smtClean="0">
                <a:solidFill>
                  <a:srgbClr val="0C0C0C"/>
                </a:solidFill>
              </a:rPr>
              <a:t>Manage scarce medical resources</a:t>
            </a:r>
          </a:p>
          <a:p>
            <a:pPr lvl="1"/>
            <a:endParaRPr lang="en-US" sz="2400" dirty="0" smtClean="0">
              <a:solidFill>
                <a:srgbClr val="0C0C0C"/>
              </a:solidFill>
            </a:endParaRPr>
          </a:p>
          <a:p>
            <a:endParaRPr lang="en-US" dirty="0" smtClean="0"/>
          </a:p>
          <a:p>
            <a:endParaRPr lang="en-US" dirty="0" smtClean="0"/>
          </a:p>
        </p:txBody>
      </p:sp>
      <p:pic>
        <p:nvPicPr>
          <p:cNvPr id="4" name="Picture 3" descr="medical personnel helping patients with paperwork"/>
          <p:cNvPicPr>
            <a:picLocks noChangeAspect="1"/>
          </p:cNvPicPr>
          <p:nvPr/>
        </p:nvPicPr>
        <p:blipFill>
          <a:blip r:embed="rId3" cstate="print"/>
          <a:stretch>
            <a:fillRect/>
          </a:stretch>
        </p:blipFill>
        <p:spPr>
          <a:xfrm>
            <a:off x="5638800" y="1676400"/>
            <a:ext cx="2844800" cy="4267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descr="Graphic shows how CRCs fit into the evacuation strategy after a radiation emergency"/>
          <p:cNvGrpSpPr/>
          <p:nvPr/>
        </p:nvGrpSpPr>
        <p:grpSpPr>
          <a:xfrm>
            <a:off x="533400" y="609600"/>
            <a:ext cx="8229600" cy="5181600"/>
            <a:chOff x="533400" y="609600"/>
            <a:chExt cx="8229600" cy="5181600"/>
          </a:xfrm>
        </p:grpSpPr>
        <p:grpSp>
          <p:nvGrpSpPr>
            <p:cNvPr id="22" name="Group 71"/>
            <p:cNvGrpSpPr>
              <a:grpSpLocks/>
            </p:cNvGrpSpPr>
            <p:nvPr/>
          </p:nvGrpSpPr>
          <p:grpSpPr bwMode="auto">
            <a:xfrm>
              <a:off x="533400" y="1371600"/>
              <a:ext cx="8229600" cy="4419600"/>
              <a:chOff x="609600" y="1371600"/>
              <a:chExt cx="8229600" cy="4419600"/>
            </a:xfrm>
          </p:grpSpPr>
          <p:pic>
            <p:nvPicPr>
              <p:cNvPr id="29" name="Picture 14"/>
              <p:cNvPicPr>
                <a:picLocks noChangeAspect="1" noChangeArrowheads="1"/>
              </p:cNvPicPr>
              <p:nvPr/>
            </p:nvPicPr>
            <p:blipFill>
              <a:blip r:embed="rId3" cstate="print"/>
              <a:srcRect/>
              <a:stretch>
                <a:fillRect/>
              </a:stretch>
            </p:blipFill>
            <p:spPr bwMode="auto">
              <a:xfrm>
                <a:off x="3048000" y="1371600"/>
                <a:ext cx="3052757" cy="4419600"/>
              </a:xfrm>
              <a:prstGeom prst="rect">
                <a:avLst/>
              </a:prstGeom>
              <a:noFill/>
              <a:ln w="9525">
                <a:noFill/>
                <a:miter lim="800000"/>
                <a:headEnd/>
                <a:tailEnd/>
              </a:ln>
            </p:spPr>
          </p:pic>
          <p:sp>
            <p:nvSpPr>
              <p:cNvPr id="30" name="Oval 29"/>
              <p:cNvSpPr/>
              <p:nvPr/>
            </p:nvSpPr>
            <p:spPr>
              <a:xfrm>
                <a:off x="6781800" y="1600200"/>
                <a:ext cx="2057400" cy="914400"/>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F79646">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solidFill>
                    <a:effectLst/>
                    <a:uLnTx/>
                    <a:uFillTx/>
                    <a:latin typeface="Calibri"/>
                    <a:ea typeface="+mn-ea"/>
                    <a:cs typeface="+mn-cs"/>
                  </a:rPr>
                  <a:t>Home</a:t>
                </a:r>
              </a:p>
            </p:txBody>
          </p:sp>
          <p:sp>
            <p:nvSpPr>
              <p:cNvPr id="31" name="Oval 30"/>
              <p:cNvSpPr/>
              <p:nvPr/>
            </p:nvSpPr>
            <p:spPr>
              <a:xfrm>
                <a:off x="6781800" y="3124200"/>
                <a:ext cx="2057400" cy="914400"/>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F79646">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solidFill>
                    <a:effectLst/>
                    <a:uLnTx/>
                    <a:uFillTx/>
                    <a:latin typeface="Calibri"/>
                    <a:ea typeface="+mn-ea"/>
                    <a:cs typeface="+mn-cs"/>
                  </a:rPr>
                  <a:t>Public Shelter</a:t>
                </a:r>
              </a:p>
            </p:txBody>
          </p:sp>
          <p:sp>
            <p:nvSpPr>
              <p:cNvPr id="32" name="Oval 31"/>
              <p:cNvSpPr/>
              <p:nvPr/>
            </p:nvSpPr>
            <p:spPr>
              <a:xfrm>
                <a:off x="6781800" y="4648200"/>
                <a:ext cx="2057400" cy="914400"/>
              </a:xfrm>
              <a:prstGeom prst="ellipse">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F79646">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solidFill>
                    <a:effectLst/>
                    <a:uLnTx/>
                    <a:uFillTx/>
                    <a:latin typeface="Calibri"/>
                    <a:ea typeface="+mn-ea"/>
                    <a:cs typeface="+mn-cs"/>
                  </a:rPr>
                  <a:t>Hospital or Alternate Care Site</a:t>
                </a:r>
              </a:p>
            </p:txBody>
          </p:sp>
          <p:sp>
            <p:nvSpPr>
              <p:cNvPr id="33" name="Rectangle 32"/>
              <p:cNvSpPr/>
              <p:nvPr/>
            </p:nvSpPr>
            <p:spPr>
              <a:xfrm>
                <a:off x="609600" y="2514600"/>
                <a:ext cx="1676400" cy="838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F79646">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solidFill>
                    <a:effectLst/>
                    <a:uLnTx/>
                    <a:uFillTx/>
                    <a:latin typeface="Calibri"/>
                    <a:ea typeface="+mn-ea"/>
                    <a:cs typeface="+mn-cs"/>
                  </a:rPr>
                  <a:t>Affected Area</a:t>
                </a:r>
              </a:p>
            </p:txBody>
          </p:sp>
          <p:sp>
            <p:nvSpPr>
              <p:cNvPr id="34" name="Rectangle 33"/>
              <p:cNvSpPr/>
              <p:nvPr/>
            </p:nvSpPr>
            <p:spPr>
              <a:xfrm>
                <a:off x="609600" y="3886200"/>
                <a:ext cx="1676400" cy="838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F79646">
                    <a:lumMod val="7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1F497D"/>
                    </a:solidFill>
                    <a:effectLst/>
                    <a:uLnTx/>
                    <a:uFillTx/>
                    <a:latin typeface="Calibri"/>
                    <a:ea typeface="+mn-ea"/>
                    <a:cs typeface="+mn-cs"/>
                  </a:rPr>
                  <a:t>Surrounding Community</a:t>
                </a:r>
              </a:p>
            </p:txBody>
          </p:sp>
          <p:cxnSp>
            <p:nvCxnSpPr>
              <p:cNvPr id="35" name="Curved Connector 34"/>
              <p:cNvCxnSpPr>
                <a:stCxn id="33" idx="3"/>
              </p:cNvCxnSpPr>
              <p:nvPr/>
            </p:nvCxnSpPr>
            <p:spPr>
              <a:xfrm>
                <a:off x="2286000" y="2933700"/>
                <a:ext cx="762000" cy="647700"/>
              </a:xfrm>
              <a:prstGeom prst="curvedConnector3">
                <a:avLst>
                  <a:gd name="adj1" fmla="val 50000"/>
                </a:avLst>
              </a:prstGeom>
              <a:noFill/>
              <a:ln w="25400" cap="flat" cmpd="sng" algn="ctr">
                <a:solidFill>
                  <a:srgbClr val="F79646">
                    <a:lumMod val="75000"/>
                  </a:srgbClr>
                </a:solidFill>
                <a:prstDash val="solid"/>
                <a:tailEnd type="arrow"/>
              </a:ln>
              <a:effectLst>
                <a:outerShdw blurRad="40000" dist="20000" dir="5400000" rotWithShape="0">
                  <a:srgbClr val="000000">
                    <a:alpha val="38000"/>
                  </a:srgbClr>
                </a:outerShdw>
              </a:effectLst>
            </p:spPr>
          </p:cxnSp>
          <p:cxnSp>
            <p:nvCxnSpPr>
              <p:cNvPr id="36" name="Curved Connector 35"/>
              <p:cNvCxnSpPr>
                <a:stCxn id="34" idx="3"/>
              </p:cNvCxnSpPr>
              <p:nvPr/>
            </p:nvCxnSpPr>
            <p:spPr>
              <a:xfrm flipV="1">
                <a:off x="2286000" y="3581400"/>
                <a:ext cx="762000" cy="723900"/>
              </a:xfrm>
              <a:prstGeom prst="curvedConnector3">
                <a:avLst>
                  <a:gd name="adj1" fmla="val 50000"/>
                </a:avLst>
              </a:prstGeom>
              <a:noFill/>
              <a:ln w="25400" cap="flat" cmpd="sng" algn="ctr">
                <a:solidFill>
                  <a:srgbClr val="F79646">
                    <a:lumMod val="75000"/>
                  </a:srgbClr>
                </a:solidFill>
                <a:prstDash val="solid"/>
                <a:tailEnd type="arrow"/>
              </a:ln>
              <a:effectLst>
                <a:outerShdw blurRad="40000" dist="20000" dir="5400000" rotWithShape="0">
                  <a:srgbClr val="000000">
                    <a:alpha val="38000"/>
                  </a:srgbClr>
                </a:outerShdw>
              </a:effectLst>
            </p:spPr>
          </p:cxnSp>
          <p:cxnSp>
            <p:nvCxnSpPr>
              <p:cNvPr id="37" name="Curved Connector 36"/>
              <p:cNvCxnSpPr>
                <a:endCxn id="30" idx="2"/>
              </p:cNvCxnSpPr>
              <p:nvPr/>
            </p:nvCxnSpPr>
            <p:spPr>
              <a:xfrm flipV="1">
                <a:off x="6100763" y="2057400"/>
                <a:ext cx="681037" cy="1524000"/>
              </a:xfrm>
              <a:prstGeom prst="curvedConnector3">
                <a:avLst>
                  <a:gd name="adj1" fmla="val 50000"/>
                </a:avLst>
              </a:prstGeom>
              <a:noFill/>
              <a:ln w="25400" cap="flat" cmpd="sng" algn="ctr">
                <a:solidFill>
                  <a:srgbClr val="F79646">
                    <a:lumMod val="75000"/>
                  </a:srgbClr>
                </a:solidFill>
                <a:prstDash val="solid"/>
                <a:tailEnd type="arrow"/>
              </a:ln>
              <a:effectLst>
                <a:outerShdw blurRad="40000" dist="20000" dir="5400000" rotWithShape="0">
                  <a:srgbClr val="000000">
                    <a:alpha val="38000"/>
                  </a:srgbClr>
                </a:outerShdw>
              </a:effectLst>
            </p:spPr>
          </p:cxnSp>
          <p:cxnSp>
            <p:nvCxnSpPr>
              <p:cNvPr id="38" name="Curved Connector 37"/>
              <p:cNvCxnSpPr>
                <a:endCxn id="31" idx="2"/>
              </p:cNvCxnSpPr>
              <p:nvPr/>
            </p:nvCxnSpPr>
            <p:spPr>
              <a:xfrm>
                <a:off x="6100763" y="3581400"/>
                <a:ext cx="681037" cy="1588"/>
              </a:xfrm>
              <a:prstGeom prst="curvedConnector3">
                <a:avLst>
                  <a:gd name="adj1" fmla="val 50000"/>
                </a:avLst>
              </a:prstGeom>
              <a:noFill/>
              <a:ln w="25400" cap="flat" cmpd="sng" algn="ctr">
                <a:solidFill>
                  <a:srgbClr val="F79646">
                    <a:lumMod val="75000"/>
                  </a:srgbClr>
                </a:solidFill>
                <a:prstDash val="solid"/>
                <a:tailEnd type="arrow"/>
              </a:ln>
              <a:effectLst>
                <a:outerShdw blurRad="40000" dist="20000" dir="5400000" rotWithShape="0">
                  <a:srgbClr val="000000">
                    <a:alpha val="38000"/>
                  </a:srgbClr>
                </a:outerShdw>
              </a:effectLst>
            </p:spPr>
          </p:cxnSp>
          <p:cxnSp>
            <p:nvCxnSpPr>
              <p:cNvPr id="39" name="Curved Connector 38"/>
              <p:cNvCxnSpPr>
                <a:endCxn id="32" idx="2"/>
              </p:cNvCxnSpPr>
              <p:nvPr/>
            </p:nvCxnSpPr>
            <p:spPr>
              <a:xfrm>
                <a:off x="6100763" y="3581400"/>
                <a:ext cx="681037" cy="1524000"/>
              </a:xfrm>
              <a:prstGeom prst="curvedConnector3">
                <a:avLst>
                  <a:gd name="adj1" fmla="val 50000"/>
                </a:avLst>
              </a:prstGeom>
              <a:noFill/>
              <a:ln w="25400" cap="flat" cmpd="sng" algn="ctr">
                <a:solidFill>
                  <a:srgbClr val="F79646">
                    <a:lumMod val="75000"/>
                  </a:srgbClr>
                </a:solidFill>
                <a:prstDash val="solid"/>
                <a:tailEnd type="arrow"/>
              </a:ln>
              <a:effectLst>
                <a:outerShdw blurRad="40000" dist="20000" dir="5400000" rotWithShape="0">
                  <a:srgbClr val="000000">
                    <a:alpha val="38000"/>
                  </a:srgbClr>
                </a:outerShdw>
              </a:effectLst>
            </p:spPr>
          </p:cxnSp>
        </p:grpSp>
        <p:grpSp>
          <p:nvGrpSpPr>
            <p:cNvPr id="23" name="Group 70"/>
            <p:cNvGrpSpPr>
              <a:grpSpLocks/>
            </p:cNvGrpSpPr>
            <p:nvPr/>
          </p:nvGrpSpPr>
          <p:grpSpPr bwMode="auto">
            <a:xfrm>
              <a:off x="533400" y="609600"/>
              <a:ext cx="8001000" cy="685800"/>
              <a:chOff x="609600" y="609600"/>
              <a:chExt cx="8001000" cy="685800"/>
            </a:xfrm>
          </p:grpSpPr>
          <p:sp>
            <p:nvSpPr>
              <p:cNvPr id="24" name="Rectangle 3"/>
              <p:cNvSpPr txBox="1">
                <a:spLocks noChangeArrowheads="1"/>
              </p:cNvSpPr>
              <p:nvPr/>
            </p:nvSpPr>
            <p:spPr>
              <a:xfrm>
                <a:off x="3733800" y="609600"/>
                <a:ext cx="1676400" cy="685800"/>
              </a:xfrm>
              <a:prstGeom prst="rect">
                <a:avLst/>
              </a:prstGeo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a:ea typeface="+mj-ea"/>
                    <a:cs typeface="+mj-cs"/>
                  </a:rPr>
                  <a:t>CRC</a:t>
                </a:r>
              </a:p>
            </p:txBody>
          </p:sp>
          <p:cxnSp>
            <p:nvCxnSpPr>
              <p:cNvPr id="25" name="Straight Arrow Connector 24"/>
              <p:cNvCxnSpPr>
                <a:stCxn id="28" idx="3"/>
                <a:endCxn id="24" idx="1"/>
              </p:cNvCxnSpPr>
              <p:nvPr/>
            </p:nvCxnSpPr>
            <p:spPr>
              <a:xfrm>
                <a:off x="2286000" y="952500"/>
                <a:ext cx="1447800" cy="1588"/>
              </a:xfrm>
              <a:prstGeom prst="straightConnector1">
                <a:avLst/>
              </a:prstGeom>
              <a:noFill/>
              <a:ln w="25400" cap="flat" cmpd="sng" algn="ctr">
                <a:solidFill>
                  <a:srgbClr val="9BBB59"/>
                </a:solidFill>
                <a:prstDash val="solid"/>
                <a:tailEnd type="arrow"/>
              </a:ln>
              <a:effectLst>
                <a:outerShdw blurRad="50800" dist="38100" dir="2700000" algn="tl" rotWithShape="0">
                  <a:prstClr val="black">
                    <a:alpha val="40000"/>
                  </a:prstClr>
                </a:outerShdw>
              </a:effectLst>
            </p:spPr>
          </p:cxnSp>
          <p:cxnSp>
            <p:nvCxnSpPr>
              <p:cNvPr id="26" name="Straight Arrow Connector 25"/>
              <p:cNvCxnSpPr>
                <a:stCxn id="24" idx="3"/>
                <a:endCxn id="27" idx="1"/>
              </p:cNvCxnSpPr>
              <p:nvPr/>
            </p:nvCxnSpPr>
            <p:spPr>
              <a:xfrm>
                <a:off x="5410200" y="952500"/>
                <a:ext cx="1524000" cy="1588"/>
              </a:xfrm>
              <a:prstGeom prst="straightConnector1">
                <a:avLst/>
              </a:prstGeom>
              <a:noFill/>
              <a:ln w="25400" cap="flat" cmpd="sng" algn="ctr">
                <a:solidFill>
                  <a:srgbClr val="9BBB59"/>
                </a:solidFill>
                <a:prstDash val="solid"/>
                <a:tailEnd type="arrow"/>
              </a:ln>
              <a:effectLst>
                <a:outerShdw blurRad="50800" dist="38100" dir="2700000" algn="tl" rotWithShape="0">
                  <a:prstClr val="black">
                    <a:alpha val="40000"/>
                  </a:prstClr>
                </a:outerShdw>
              </a:effectLst>
            </p:spPr>
          </p:cxnSp>
          <p:sp>
            <p:nvSpPr>
              <p:cNvPr id="27" name="Rectangle 3"/>
              <p:cNvSpPr txBox="1">
                <a:spLocks noChangeArrowheads="1"/>
              </p:cNvSpPr>
              <p:nvPr/>
            </p:nvSpPr>
            <p:spPr>
              <a:xfrm>
                <a:off x="6934200" y="609600"/>
                <a:ext cx="1676400" cy="685800"/>
              </a:xfrm>
              <a:prstGeom prst="rect">
                <a:avLst/>
              </a:prstGeo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a:ea typeface="+mj-ea"/>
                    <a:cs typeface="+mj-cs"/>
                  </a:rPr>
                  <a:t>Endpoint</a:t>
                </a:r>
              </a:p>
            </p:txBody>
          </p:sp>
          <p:sp>
            <p:nvSpPr>
              <p:cNvPr id="28" name="Rectangle 3"/>
              <p:cNvSpPr txBox="1">
                <a:spLocks noChangeArrowheads="1"/>
              </p:cNvSpPr>
              <p:nvPr/>
            </p:nvSpPr>
            <p:spPr>
              <a:xfrm>
                <a:off x="609600" y="609600"/>
                <a:ext cx="1676400" cy="685800"/>
              </a:xfrm>
              <a:prstGeom prst="rect">
                <a:avLst/>
              </a:prstGeom>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C000"/>
                    </a:solidFill>
                    <a:effectLst/>
                    <a:uLnTx/>
                    <a:uFillTx/>
                    <a:latin typeface="Calibri"/>
                    <a:ea typeface="+mj-ea"/>
                    <a:cs typeface="+mj-cs"/>
                  </a:rPr>
                  <a:t>Origin</a:t>
                </a: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type="title" idx="4294967295"/>
          </p:nvPr>
        </p:nvSpPr>
        <p:spPr>
          <a:xfrm>
            <a:off x="457200" y="228600"/>
            <a:ext cx="8229600" cy="1036638"/>
          </a:xfrm>
          <a:prstGeom prst="rect">
            <a:avLst/>
          </a:prstGeom>
        </p:spPr>
        <p:txBody>
          <a:bodyPr/>
          <a:lstStyle/>
          <a:p>
            <a:r>
              <a:rPr lang="en-US" sz="2800" b="1" dirty="0" smtClean="0">
                <a:solidFill>
                  <a:srgbClr val="0C0C0C"/>
                </a:solidFill>
              </a:rPr>
              <a:t>Community Reception Center </a:t>
            </a:r>
            <a:br>
              <a:rPr lang="en-US" sz="2800" b="1" dirty="0" smtClean="0">
                <a:solidFill>
                  <a:srgbClr val="0C0C0C"/>
                </a:solidFill>
              </a:rPr>
            </a:br>
            <a:r>
              <a:rPr lang="en-US" sz="2800" b="1" dirty="0" smtClean="0">
                <a:solidFill>
                  <a:srgbClr val="0C0C0C"/>
                </a:solidFill>
              </a:rPr>
              <a:t>Process Flow</a:t>
            </a:r>
          </a:p>
        </p:txBody>
      </p:sp>
      <p:pic>
        <p:nvPicPr>
          <p:cNvPr id="79874" name="Picture 14" descr="Graphic of the CRC process flow"/>
          <p:cNvPicPr>
            <a:picLocks noGrp="1" noChangeAspect="1" noChangeArrowheads="1"/>
          </p:cNvPicPr>
          <p:nvPr>
            <p:ph sz="half" idx="4294967295"/>
          </p:nvPr>
        </p:nvPicPr>
        <p:blipFill>
          <a:blip r:embed="rId3" cstate="print"/>
          <a:srcRect/>
          <a:stretch>
            <a:fillRect/>
          </a:stretch>
        </p:blipFill>
        <p:spPr>
          <a:xfrm>
            <a:off x="685800" y="1289050"/>
            <a:ext cx="3478213" cy="5035550"/>
          </a:xfrm>
          <a:prstGeom prst="rect">
            <a:avLst/>
          </a:prstGeom>
          <a:noFill/>
        </p:spPr>
      </p:pic>
      <p:sp>
        <p:nvSpPr>
          <p:cNvPr id="310276" name="Rectangle 4"/>
          <p:cNvSpPr>
            <a:spLocks noGrp="1" noChangeArrowheads="1"/>
          </p:cNvSpPr>
          <p:nvPr>
            <p:ph type="body" sz="half" idx="4294967295"/>
          </p:nvPr>
        </p:nvSpPr>
        <p:spPr>
          <a:xfrm>
            <a:off x="4419600" y="1524000"/>
            <a:ext cx="4572000" cy="5029200"/>
          </a:xfrm>
          <a:prstGeom prst="rect">
            <a:avLst/>
          </a:prstGeom>
        </p:spPr>
        <p:txBody>
          <a:bodyPr>
            <a:normAutofit/>
          </a:bodyPr>
          <a:lstStyle/>
          <a:p>
            <a:pPr>
              <a:buNone/>
            </a:pPr>
            <a:r>
              <a:rPr lang="en-US" sz="2800" b="1" dirty="0" smtClean="0">
                <a:solidFill>
                  <a:srgbClr val="0C0C0C"/>
                </a:solidFill>
              </a:rPr>
              <a:t>7 Stations:</a:t>
            </a:r>
          </a:p>
          <a:p>
            <a:pPr>
              <a:buNone/>
            </a:pPr>
            <a:endParaRPr lang="en-US" sz="2800" b="1" dirty="0" smtClean="0">
              <a:solidFill>
                <a:srgbClr val="0C0C0C"/>
              </a:solidFill>
            </a:endParaRPr>
          </a:p>
          <a:p>
            <a:pPr lvl="1">
              <a:buClr>
                <a:schemeClr val="tx1"/>
              </a:buClr>
              <a:buFont typeface="Wingdings" pitchFamily="2" charset="2"/>
              <a:buChar char="§"/>
            </a:pPr>
            <a:r>
              <a:rPr lang="en-US" sz="2000" dirty="0" smtClean="0">
                <a:solidFill>
                  <a:srgbClr val="0C0C0C"/>
                </a:solidFill>
              </a:rPr>
              <a:t>Initial Sorting</a:t>
            </a:r>
          </a:p>
          <a:p>
            <a:pPr lvl="1">
              <a:buClr>
                <a:schemeClr val="tx1"/>
              </a:buClr>
              <a:buFont typeface="Wingdings" pitchFamily="2" charset="2"/>
              <a:buChar char="§"/>
            </a:pPr>
            <a:r>
              <a:rPr lang="en-US" sz="2000" dirty="0" smtClean="0">
                <a:solidFill>
                  <a:srgbClr val="0C0C0C"/>
                </a:solidFill>
              </a:rPr>
              <a:t>First Aid</a:t>
            </a:r>
          </a:p>
          <a:p>
            <a:pPr lvl="1">
              <a:buClr>
                <a:schemeClr val="tx1"/>
              </a:buClr>
              <a:buFont typeface="Wingdings" pitchFamily="2" charset="2"/>
              <a:buChar char="§"/>
            </a:pPr>
            <a:r>
              <a:rPr lang="en-US" sz="2000" dirty="0" smtClean="0">
                <a:solidFill>
                  <a:srgbClr val="0C0C0C"/>
                </a:solidFill>
              </a:rPr>
              <a:t>Contamination Screening </a:t>
            </a:r>
          </a:p>
          <a:p>
            <a:pPr lvl="1">
              <a:buClr>
                <a:schemeClr val="tx1"/>
              </a:buClr>
              <a:buFont typeface="Wingdings" pitchFamily="2" charset="2"/>
              <a:buChar char="§"/>
            </a:pPr>
            <a:r>
              <a:rPr lang="en-US" sz="2000" dirty="0" smtClean="0">
                <a:solidFill>
                  <a:srgbClr val="0C0C0C"/>
                </a:solidFill>
              </a:rPr>
              <a:t>Wash</a:t>
            </a:r>
          </a:p>
          <a:p>
            <a:pPr>
              <a:buClr>
                <a:schemeClr val="tx1"/>
              </a:buClr>
              <a:buNone/>
            </a:pPr>
            <a:endParaRPr lang="en-US" sz="1800" dirty="0" smtClean="0"/>
          </a:p>
          <a:p>
            <a:pPr>
              <a:buClr>
                <a:schemeClr val="tx1"/>
              </a:buClr>
              <a:buNone/>
            </a:pPr>
            <a:r>
              <a:rPr lang="en-US" sz="1800" dirty="0" smtClean="0"/>
              <a:t>Contamination Control Zone</a:t>
            </a:r>
          </a:p>
          <a:p>
            <a:pPr>
              <a:buClr>
                <a:schemeClr val="tx1"/>
              </a:buClr>
              <a:buNone/>
            </a:pPr>
            <a:r>
              <a:rPr lang="en-US" sz="1800" dirty="0" smtClean="0"/>
              <a:t>Clean Zone</a:t>
            </a:r>
          </a:p>
          <a:p>
            <a:pPr>
              <a:buClr>
                <a:schemeClr val="tx1"/>
              </a:buClr>
              <a:buNone/>
            </a:pPr>
            <a:endParaRPr lang="en-US" sz="2000" dirty="0" smtClean="0">
              <a:solidFill>
                <a:srgbClr val="0C0C0C"/>
              </a:solidFill>
            </a:endParaRPr>
          </a:p>
          <a:p>
            <a:pPr lvl="1">
              <a:buClr>
                <a:schemeClr val="tx1"/>
              </a:buClr>
              <a:buFont typeface="Wingdings" pitchFamily="2" charset="2"/>
              <a:buChar char="§"/>
            </a:pPr>
            <a:r>
              <a:rPr lang="en-US" sz="2000" dirty="0" smtClean="0">
                <a:solidFill>
                  <a:srgbClr val="0C0C0C"/>
                </a:solidFill>
              </a:rPr>
              <a:t>Registration </a:t>
            </a:r>
          </a:p>
          <a:p>
            <a:pPr lvl="1">
              <a:buClr>
                <a:schemeClr val="tx1"/>
              </a:buClr>
              <a:buFont typeface="Wingdings" pitchFamily="2" charset="2"/>
              <a:buChar char="§"/>
            </a:pPr>
            <a:r>
              <a:rPr lang="en-US" sz="2000" dirty="0" smtClean="0">
                <a:solidFill>
                  <a:srgbClr val="0C0C0C"/>
                </a:solidFill>
              </a:rPr>
              <a:t>Radiation Dose Assessment</a:t>
            </a:r>
          </a:p>
          <a:p>
            <a:pPr lvl="1">
              <a:buClr>
                <a:schemeClr val="tx1"/>
              </a:buClr>
              <a:buFont typeface="Wingdings" pitchFamily="2" charset="2"/>
              <a:buChar char="§"/>
            </a:pPr>
            <a:r>
              <a:rPr lang="en-US" sz="2000" dirty="0" smtClean="0">
                <a:solidFill>
                  <a:srgbClr val="0C0C0C"/>
                </a:solidFill>
              </a:rPr>
              <a:t>Discharge</a:t>
            </a:r>
          </a:p>
        </p:txBody>
      </p:sp>
      <p:sp>
        <p:nvSpPr>
          <p:cNvPr id="310277" name="Rectangle 5"/>
          <p:cNvSpPr>
            <a:spLocks noChangeArrowheads="1"/>
          </p:cNvSpPr>
          <p:nvPr/>
        </p:nvSpPr>
        <p:spPr bwMode="auto">
          <a:xfrm>
            <a:off x="762000" y="1676400"/>
            <a:ext cx="3352800" cy="6858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
        <p:nvSpPr>
          <p:cNvPr id="310278" name="Rectangle 6"/>
          <p:cNvSpPr>
            <a:spLocks noChangeArrowheads="1"/>
          </p:cNvSpPr>
          <p:nvPr/>
        </p:nvSpPr>
        <p:spPr bwMode="auto">
          <a:xfrm>
            <a:off x="762000" y="2590800"/>
            <a:ext cx="838200" cy="15240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
        <p:nvSpPr>
          <p:cNvPr id="310279" name="Rectangle 7"/>
          <p:cNvSpPr>
            <a:spLocks noChangeArrowheads="1"/>
          </p:cNvSpPr>
          <p:nvPr/>
        </p:nvSpPr>
        <p:spPr bwMode="auto">
          <a:xfrm>
            <a:off x="1676400" y="5410200"/>
            <a:ext cx="1371600" cy="8382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
        <p:nvSpPr>
          <p:cNvPr id="310280" name="Rectangle 8"/>
          <p:cNvSpPr>
            <a:spLocks noChangeArrowheads="1"/>
          </p:cNvSpPr>
          <p:nvPr/>
        </p:nvSpPr>
        <p:spPr bwMode="auto">
          <a:xfrm>
            <a:off x="3200400" y="2590800"/>
            <a:ext cx="914400" cy="13716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
        <p:nvSpPr>
          <p:cNvPr id="310281" name="Rectangle 9"/>
          <p:cNvSpPr>
            <a:spLocks noChangeArrowheads="1"/>
          </p:cNvSpPr>
          <p:nvPr/>
        </p:nvSpPr>
        <p:spPr bwMode="auto">
          <a:xfrm>
            <a:off x="1676400" y="2590800"/>
            <a:ext cx="1447800" cy="19050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
        <p:nvSpPr>
          <p:cNvPr id="310282" name="Rectangle 10"/>
          <p:cNvSpPr>
            <a:spLocks noChangeArrowheads="1"/>
          </p:cNvSpPr>
          <p:nvPr/>
        </p:nvSpPr>
        <p:spPr bwMode="auto">
          <a:xfrm>
            <a:off x="2971800" y="4724400"/>
            <a:ext cx="1066800" cy="4572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
        <p:nvSpPr>
          <p:cNvPr id="310287" name="Line 15"/>
          <p:cNvSpPr>
            <a:spLocks noChangeShapeType="1"/>
          </p:cNvSpPr>
          <p:nvPr/>
        </p:nvSpPr>
        <p:spPr bwMode="auto">
          <a:xfrm flipH="1" flipV="1">
            <a:off x="4191000" y="4648200"/>
            <a:ext cx="3886200" cy="0"/>
          </a:xfrm>
          <a:prstGeom prst="line">
            <a:avLst/>
          </a:prstGeom>
          <a:noFill/>
          <a:ln w="38100" cmpd="dbl">
            <a:solidFill>
              <a:srgbClr val="FF0066"/>
            </a:solidFill>
            <a:round/>
            <a:headEnd/>
            <a:tailEnd type="triangle" w="med" len="med"/>
          </a:ln>
        </p:spPr>
        <p:txBody>
          <a:bodyPr/>
          <a:lstStyle/>
          <a:p>
            <a:endParaRPr lang="en-US" dirty="0"/>
          </a:p>
        </p:txBody>
      </p:sp>
      <p:sp>
        <p:nvSpPr>
          <p:cNvPr id="310288" name="Line 16"/>
          <p:cNvSpPr>
            <a:spLocks noChangeShapeType="1"/>
          </p:cNvSpPr>
          <p:nvPr/>
        </p:nvSpPr>
        <p:spPr bwMode="auto">
          <a:xfrm flipV="1">
            <a:off x="304800" y="4648200"/>
            <a:ext cx="381000" cy="0"/>
          </a:xfrm>
          <a:prstGeom prst="line">
            <a:avLst/>
          </a:prstGeom>
          <a:noFill/>
          <a:ln w="38100" cmpd="dbl">
            <a:solidFill>
              <a:srgbClr val="FF0066"/>
            </a:solidFill>
            <a:round/>
            <a:headEnd/>
            <a:tailEnd type="triangle" w="med" len="med"/>
          </a:ln>
        </p:spPr>
        <p:txBody>
          <a:bodyPr/>
          <a:lstStyle/>
          <a:p>
            <a:endParaRPr lang="en-US" dirty="0"/>
          </a:p>
        </p:txBody>
      </p:sp>
      <p:sp>
        <p:nvSpPr>
          <p:cNvPr id="16" name="Rectangle 10"/>
          <p:cNvSpPr>
            <a:spLocks noChangeArrowheads="1"/>
          </p:cNvSpPr>
          <p:nvPr/>
        </p:nvSpPr>
        <p:spPr bwMode="auto">
          <a:xfrm>
            <a:off x="762000" y="4724400"/>
            <a:ext cx="2133600" cy="4572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027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0277"/>
                                        </p:tgtEl>
                                        <p:attrNameLst>
                                          <p:attrName>style.visibility</p:attrName>
                                        </p:attrNameLst>
                                      </p:cBhvr>
                                      <p:to>
                                        <p:strVal val="visible"/>
                                      </p:to>
                                    </p:set>
                                  </p:childTnLst>
                                  <p:subTnLst>
                                    <p:set>
                                      <p:cBhvr override="childStyle">
                                        <p:cTn dur="1" fill="hold" display="0" masterRel="nextClick" afterEffect="1"/>
                                        <p:tgtEl>
                                          <p:spTgt spid="31027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02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0278"/>
                                        </p:tgtEl>
                                        <p:attrNameLst>
                                          <p:attrName>style.visibility</p:attrName>
                                        </p:attrNameLst>
                                      </p:cBhvr>
                                      <p:to>
                                        <p:strVal val="visible"/>
                                      </p:to>
                                    </p:set>
                                  </p:childTnLst>
                                  <p:subTnLst>
                                    <p:set>
                                      <p:cBhvr override="childStyle">
                                        <p:cTn dur="1" fill="hold" display="0" masterRel="nextClick" afterEffect="1"/>
                                        <p:tgtEl>
                                          <p:spTgt spid="31027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027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0280"/>
                                        </p:tgtEl>
                                        <p:attrNameLst>
                                          <p:attrName>style.visibility</p:attrName>
                                        </p:attrNameLst>
                                      </p:cBhvr>
                                      <p:to>
                                        <p:strVal val="visible"/>
                                      </p:to>
                                    </p:set>
                                  </p:childTnLst>
                                  <p:subTnLst>
                                    <p:set>
                                      <p:cBhvr override="childStyle">
                                        <p:cTn dur="1" fill="hold" display="0" masterRel="nextClick" afterEffect="1"/>
                                        <p:tgtEl>
                                          <p:spTgt spid="31028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027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027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027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0281"/>
                                        </p:tgtEl>
                                        <p:attrNameLst>
                                          <p:attrName>style.visibility</p:attrName>
                                        </p:attrNameLst>
                                      </p:cBhvr>
                                      <p:to>
                                        <p:strVal val="visible"/>
                                      </p:to>
                                    </p:set>
                                  </p:childTnLst>
                                  <p:subTnLst>
                                    <p:set>
                                      <p:cBhvr override="childStyle">
                                        <p:cTn dur="1" fill="hold" display="0" masterRel="nextClick" afterEffect="1"/>
                                        <p:tgtEl>
                                          <p:spTgt spid="310281"/>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0276">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0282"/>
                                        </p:tgtEl>
                                        <p:attrNameLst>
                                          <p:attrName>style.visibility</p:attrName>
                                        </p:attrNameLst>
                                      </p:cBhvr>
                                      <p:to>
                                        <p:strVal val="visible"/>
                                      </p:to>
                                    </p:set>
                                  </p:childTnLst>
                                  <p:subTnLst>
                                    <p:set>
                                      <p:cBhvr override="childStyle">
                                        <p:cTn dur="1" fill="hold" display="0" masterRel="nextClick" afterEffect="1"/>
                                        <p:tgtEl>
                                          <p:spTgt spid="310282"/>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0276">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0276">
                                            <p:txEl>
                                              <p:pRg st="12" end="12"/>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0279"/>
                                        </p:tgtEl>
                                        <p:attrNameLst>
                                          <p:attrName>style.visibility</p:attrName>
                                        </p:attrNameLst>
                                      </p:cBhvr>
                                      <p:to>
                                        <p:strVal val="visible"/>
                                      </p:to>
                                    </p:set>
                                  </p:childTnLst>
                                  <p:subTnLst>
                                    <p:set>
                                      <p:cBhvr override="childStyle">
                                        <p:cTn dur="1" fill="hold" display="0" masterRel="nextClick" afterEffect="1"/>
                                        <p:tgtEl>
                                          <p:spTgt spid="310279"/>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02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0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animBg="1"/>
      <p:bldP spid="310279" grpId="0" animBg="1"/>
      <p:bldP spid="310280" grpId="0" animBg="1"/>
      <p:bldP spid="310282" grpId="0" animBg="1"/>
      <p:bldP spid="310287" grpId="0" animBg="1"/>
      <p:bldP spid="310288"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4" descr="Graphic of flow chart: 1st step - Initial sorting of people"/>
          <p:cNvPicPr>
            <a:picLocks noChangeAspect="1" noChangeArrowheads="1"/>
          </p:cNvPicPr>
          <p:nvPr/>
        </p:nvPicPr>
        <p:blipFill>
          <a:blip r:embed="rId3" cstate="print"/>
          <a:srcRect/>
          <a:stretch>
            <a:fillRect/>
          </a:stretch>
        </p:blipFill>
        <p:spPr bwMode="auto">
          <a:xfrm>
            <a:off x="2753943" y="1143000"/>
            <a:ext cx="3636114" cy="5264150"/>
          </a:xfrm>
          <a:prstGeom prst="rect">
            <a:avLst/>
          </a:prstGeom>
          <a:noFill/>
          <a:ln w="9525">
            <a:noFill/>
            <a:miter lim="800000"/>
            <a:headEnd/>
            <a:tailEnd/>
          </a:ln>
        </p:spPr>
      </p:pic>
      <p:sp>
        <p:nvSpPr>
          <p:cNvPr id="80899" name="Rectangle 3"/>
          <p:cNvSpPr>
            <a:spLocks noGrp="1" noChangeArrowheads="1"/>
          </p:cNvSpPr>
          <p:nvPr>
            <p:ph type="title" idx="4294967295"/>
          </p:nvPr>
        </p:nvSpPr>
        <p:spPr>
          <a:xfrm>
            <a:off x="685800" y="350838"/>
            <a:ext cx="7772400" cy="715962"/>
          </a:xfrm>
          <a:prstGeom prst="rect">
            <a:avLst/>
          </a:prstGeom>
        </p:spPr>
        <p:txBody>
          <a:bodyPr/>
          <a:lstStyle/>
          <a:p>
            <a:r>
              <a:rPr lang="en-US" sz="2800" b="1" dirty="0" smtClean="0">
                <a:solidFill>
                  <a:srgbClr val="0C0C0C"/>
                </a:solidFill>
              </a:rPr>
              <a:t>Initial Sorting</a:t>
            </a:r>
          </a:p>
        </p:txBody>
      </p:sp>
      <p:grpSp>
        <p:nvGrpSpPr>
          <p:cNvPr id="2" name="Group 5"/>
          <p:cNvGrpSpPr>
            <a:grpSpLocks/>
          </p:cNvGrpSpPr>
          <p:nvPr/>
        </p:nvGrpSpPr>
        <p:grpSpPr bwMode="auto">
          <a:xfrm>
            <a:off x="107041950" y="105641775"/>
            <a:ext cx="6284913" cy="7515225"/>
            <a:chOff x="107041950" y="105641775"/>
            <a:chExt cx="6284121" cy="7515225"/>
          </a:xfrm>
        </p:grpSpPr>
        <p:pic>
          <p:nvPicPr>
            <p:cNvPr id="80903" name="Picture 6"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80904" name="Rectangle 7"/>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80905" name="Rectangle 8"/>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80906" name="Rectangle 9"/>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80907" name="Rectangle 10"/>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80908" name="Rectangle 11"/>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80909" name="Rectangle 12"/>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80910" name="Rectangle 13"/>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80911" name="AutoShape 14"/>
            <p:cNvCxnSpPr>
              <a:cxnSpLocks noChangeShapeType="1"/>
              <a:stCxn id="80904" idx="2"/>
              <a:endCxn id="80907"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80912" name="AutoShape 15"/>
            <p:cNvCxnSpPr>
              <a:cxnSpLocks noChangeShapeType="1"/>
              <a:stCxn id="80904" idx="2"/>
              <a:endCxn id="80905"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80913" name="AutoShape 16"/>
            <p:cNvCxnSpPr>
              <a:cxnSpLocks noChangeShapeType="1"/>
              <a:stCxn id="80904" idx="2"/>
              <a:endCxn id="80906"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80914" name="AutoShape 17"/>
            <p:cNvCxnSpPr>
              <a:cxnSpLocks noChangeShapeType="1"/>
              <a:stCxn id="80907" idx="2"/>
              <a:endCxn id="80906"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80915" name="AutoShape 18"/>
            <p:cNvCxnSpPr>
              <a:cxnSpLocks noChangeShapeType="1"/>
              <a:stCxn id="80907" idx="2"/>
              <a:endCxn id="80909"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80916" name="AutoShape 19"/>
            <p:cNvCxnSpPr>
              <a:cxnSpLocks noChangeShapeType="1"/>
              <a:stCxn id="80906" idx="2"/>
              <a:endCxn id="80908"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80917" name="AutoShape 20"/>
            <p:cNvCxnSpPr>
              <a:cxnSpLocks noChangeShapeType="1"/>
              <a:stCxn id="80909" idx="2"/>
              <a:endCxn id="80910"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80918" name="AutoShape 21"/>
            <p:cNvCxnSpPr>
              <a:cxnSpLocks noChangeShapeType="1"/>
              <a:stCxn id="80908" idx="2"/>
              <a:endCxn id="80910"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80919" name="AutoShape 22"/>
            <p:cNvCxnSpPr>
              <a:cxnSpLocks noChangeShapeType="1"/>
              <a:stCxn id="80908" idx="1"/>
              <a:endCxn id="80905"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
        <p:nvSpPr>
          <p:cNvPr id="80902" name="Rectangle 27"/>
          <p:cNvSpPr>
            <a:spLocks noChangeArrowheads="1"/>
          </p:cNvSpPr>
          <p:nvPr/>
        </p:nvSpPr>
        <p:spPr bwMode="auto">
          <a:xfrm>
            <a:off x="2792414" y="1524000"/>
            <a:ext cx="3505200" cy="7620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4"/>
          <p:cNvSpPr>
            <a:spLocks noGrp="1" noChangeArrowheads="1"/>
          </p:cNvSpPr>
          <p:nvPr>
            <p:ph type="title" idx="4294967295"/>
          </p:nvPr>
        </p:nvSpPr>
        <p:spPr>
          <a:xfrm>
            <a:off x="685800" y="381000"/>
            <a:ext cx="7772400" cy="609600"/>
          </a:xfrm>
          <a:prstGeom prst="rect">
            <a:avLst/>
          </a:prstGeom>
          <a:noFill/>
        </p:spPr>
        <p:txBody>
          <a:bodyPr/>
          <a:lstStyle/>
          <a:p>
            <a:r>
              <a:rPr lang="en-US" sz="2800" b="1" dirty="0" smtClean="0">
                <a:solidFill>
                  <a:srgbClr val="0C0C0C"/>
                </a:solidFill>
              </a:rPr>
              <a:t>Initial Sorting</a:t>
            </a:r>
          </a:p>
        </p:txBody>
      </p:sp>
      <p:pic>
        <p:nvPicPr>
          <p:cNvPr id="81924" name="Picture 6" descr="Close-up of flow chart: initial sorting"/>
          <p:cNvPicPr>
            <a:picLocks noGrp="1" noChangeAspect="1" noChangeArrowheads="1"/>
          </p:cNvPicPr>
          <p:nvPr>
            <p:ph sz="half" idx="4294967295"/>
          </p:nvPr>
        </p:nvPicPr>
        <p:blipFill>
          <a:blip r:embed="rId3" cstate="print"/>
          <a:srcRect/>
          <a:stretch>
            <a:fillRect/>
          </a:stretch>
        </p:blipFill>
        <p:spPr>
          <a:xfrm>
            <a:off x="304800" y="1143000"/>
            <a:ext cx="8534400" cy="2039938"/>
          </a:xfrm>
          <a:prstGeom prst="rect">
            <a:avLst/>
          </a:prstGeom>
          <a:noFill/>
        </p:spPr>
      </p:pic>
      <p:sp>
        <p:nvSpPr>
          <p:cNvPr id="81922" name="Rectangle 2"/>
          <p:cNvSpPr>
            <a:spLocks noGrp="1" noChangeArrowheads="1"/>
          </p:cNvSpPr>
          <p:nvPr>
            <p:ph type="body" sz="half" idx="4294967295"/>
          </p:nvPr>
        </p:nvSpPr>
        <p:spPr>
          <a:xfrm>
            <a:off x="457200" y="3551237"/>
            <a:ext cx="4572000" cy="2620963"/>
          </a:xfrm>
          <a:prstGeom prst="rect">
            <a:avLst/>
          </a:prstGeom>
        </p:spPr>
        <p:txBody>
          <a:bodyPr/>
          <a:lstStyle/>
          <a:p>
            <a:pPr>
              <a:buClr>
                <a:schemeClr val="tx1"/>
              </a:buClr>
              <a:buNone/>
            </a:pPr>
            <a:r>
              <a:rPr lang="en-US" sz="2400" b="1" dirty="0" smtClean="0">
                <a:solidFill>
                  <a:srgbClr val="0C0C0C"/>
                </a:solidFill>
              </a:rPr>
              <a:t>Staff identify people who have :</a:t>
            </a:r>
          </a:p>
          <a:p>
            <a:pPr lvl="1">
              <a:buClr>
                <a:schemeClr val="tx1"/>
              </a:buClr>
              <a:buFont typeface="Wingdings" pitchFamily="2" charset="2"/>
              <a:buChar char="§"/>
            </a:pPr>
            <a:r>
              <a:rPr lang="en-US" sz="2000" dirty="0" smtClean="0">
                <a:solidFill>
                  <a:srgbClr val="0C0C0C"/>
                </a:solidFill>
              </a:rPr>
              <a:t>Urgent medical needs</a:t>
            </a:r>
          </a:p>
          <a:p>
            <a:pPr lvl="1">
              <a:buClr>
                <a:schemeClr val="tx1"/>
              </a:buClr>
              <a:buFont typeface="Wingdings" pitchFamily="2" charset="2"/>
              <a:buChar char="§"/>
            </a:pPr>
            <a:r>
              <a:rPr lang="en-US" sz="2000" dirty="0" smtClean="0">
                <a:solidFill>
                  <a:srgbClr val="0C0C0C"/>
                </a:solidFill>
              </a:rPr>
              <a:t>High levels of contamination</a:t>
            </a:r>
          </a:p>
          <a:p>
            <a:pPr lvl="1">
              <a:buClr>
                <a:schemeClr val="tx1"/>
              </a:buClr>
              <a:buFont typeface="Wingdings" pitchFamily="2" charset="2"/>
              <a:buChar char="§"/>
            </a:pPr>
            <a:r>
              <a:rPr lang="en-US" sz="2000" dirty="0" smtClean="0">
                <a:solidFill>
                  <a:srgbClr val="0C0C0C"/>
                </a:solidFill>
              </a:rPr>
              <a:t>Special needs</a:t>
            </a:r>
          </a:p>
          <a:p>
            <a:pPr lvl="1">
              <a:buClr>
                <a:schemeClr val="tx1"/>
              </a:buClr>
              <a:buFont typeface="Wingdings" pitchFamily="2" charset="2"/>
              <a:buChar char="§"/>
            </a:pPr>
            <a:r>
              <a:rPr lang="en-US" sz="2000" dirty="0" smtClean="0">
                <a:solidFill>
                  <a:srgbClr val="0C0C0C"/>
                </a:solidFill>
              </a:rPr>
              <a:t>Decontaminated before coming to the CRC</a:t>
            </a:r>
          </a:p>
        </p:txBody>
      </p:sp>
      <p:pic>
        <p:nvPicPr>
          <p:cNvPr id="5" name="Picture 4" descr="People waiting in line to enter reception center"/>
          <p:cNvPicPr>
            <a:picLocks noChangeAspect="1"/>
          </p:cNvPicPr>
          <p:nvPr/>
        </p:nvPicPr>
        <p:blipFill>
          <a:blip r:embed="rId4" cstate="print"/>
          <a:stretch>
            <a:fillRect/>
          </a:stretch>
        </p:blipFill>
        <p:spPr>
          <a:xfrm>
            <a:off x="5334000" y="3657600"/>
            <a:ext cx="3314700" cy="2209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Graphic of flow chart: 2nd step - First Aid"/>
          <p:cNvPicPr>
            <a:picLocks noChangeAspect="1" noChangeArrowheads="1"/>
          </p:cNvPicPr>
          <p:nvPr/>
        </p:nvPicPr>
        <p:blipFill>
          <a:blip r:embed="rId3" cstate="print"/>
          <a:srcRect/>
          <a:stretch>
            <a:fillRect/>
          </a:stretch>
        </p:blipFill>
        <p:spPr bwMode="auto">
          <a:xfrm>
            <a:off x="2753943" y="1143000"/>
            <a:ext cx="3636114" cy="5264150"/>
          </a:xfrm>
          <a:prstGeom prst="rect">
            <a:avLst/>
          </a:prstGeom>
          <a:noFill/>
          <a:ln w="9525">
            <a:noFill/>
            <a:miter lim="800000"/>
            <a:headEnd/>
            <a:tailEnd/>
          </a:ln>
        </p:spPr>
      </p:pic>
      <p:sp>
        <p:nvSpPr>
          <p:cNvPr id="82947" name="Rectangle 3"/>
          <p:cNvSpPr>
            <a:spLocks noGrp="1" noChangeArrowheads="1"/>
          </p:cNvSpPr>
          <p:nvPr>
            <p:ph type="title" idx="4294967295"/>
          </p:nvPr>
        </p:nvSpPr>
        <p:spPr>
          <a:xfrm>
            <a:off x="685800" y="304800"/>
            <a:ext cx="7772400" cy="715963"/>
          </a:xfrm>
          <a:prstGeom prst="rect">
            <a:avLst/>
          </a:prstGeom>
        </p:spPr>
        <p:txBody>
          <a:bodyPr/>
          <a:lstStyle/>
          <a:p>
            <a:r>
              <a:rPr lang="en-US" sz="2800" b="1" dirty="0" smtClean="0">
                <a:solidFill>
                  <a:srgbClr val="0C0C0C"/>
                </a:solidFill>
              </a:rPr>
              <a:t>First Aid</a:t>
            </a:r>
          </a:p>
        </p:txBody>
      </p:sp>
      <p:grpSp>
        <p:nvGrpSpPr>
          <p:cNvPr id="2" name="Group 5"/>
          <p:cNvGrpSpPr>
            <a:grpSpLocks/>
          </p:cNvGrpSpPr>
          <p:nvPr/>
        </p:nvGrpSpPr>
        <p:grpSpPr bwMode="auto">
          <a:xfrm>
            <a:off x="107041950" y="105641775"/>
            <a:ext cx="6284913" cy="7515225"/>
            <a:chOff x="107041950" y="105641775"/>
            <a:chExt cx="6284121" cy="7515225"/>
          </a:xfrm>
        </p:grpSpPr>
        <p:pic>
          <p:nvPicPr>
            <p:cNvPr id="82951" name="Picture 6" descr="CRC Flow Diagram - Round 3 Edits"/>
            <p:cNvPicPr>
              <a:picLocks noChangeAspect="1" noChangeArrowheads="1"/>
            </p:cNvPicPr>
            <p:nvPr/>
          </p:nvPicPr>
          <p:blipFill>
            <a:blip r:embed="rId4" cstate="print"/>
            <a:srcRect b="96519"/>
            <a:stretch>
              <a:fillRect/>
            </a:stretch>
          </p:blipFill>
          <p:spPr bwMode="auto">
            <a:xfrm>
              <a:off x="107041950" y="105641775"/>
              <a:ext cx="6284121" cy="314325"/>
            </a:xfrm>
            <a:prstGeom prst="rect">
              <a:avLst/>
            </a:prstGeom>
            <a:noFill/>
            <a:ln w="9525" algn="in">
              <a:solidFill>
                <a:srgbClr val="000000"/>
              </a:solidFill>
              <a:miter lim="800000"/>
              <a:headEnd/>
              <a:tailEnd/>
            </a:ln>
          </p:spPr>
        </p:pic>
        <p:sp>
          <p:nvSpPr>
            <p:cNvPr id="82952" name="Rectangle 7"/>
            <p:cNvSpPr>
              <a:spLocks noChangeArrowheads="1"/>
            </p:cNvSpPr>
            <p:nvPr/>
          </p:nvSpPr>
          <p:spPr bwMode="auto">
            <a:xfrm>
              <a:off x="108074460" y="106070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Initial Sorting Area</a:t>
              </a:r>
              <a:endParaRPr lang="en-US" sz="1800" dirty="0"/>
            </a:p>
          </p:txBody>
        </p:sp>
        <p:sp>
          <p:nvSpPr>
            <p:cNvPr id="82953" name="Rectangle 8"/>
            <p:cNvSpPr>
              <a:spLocks noChangeArrowheads="1"/>
            </p:cNvSpPr>
            <p:nvPr/>
          </p:nvSpPr>
          <p:spPr bwMode="auto">
            <a:xfrm>
              <a:off x="107236260" y="107053380"/>
              <a:ext cx="1600200" cy="4572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Emergency Medical Care or Transfer</a:t>
              </a:r>
              <a:endParaRPr lang="en-US" sz="1800" dirty="0"/>
            </a:p>
          </p:txBody>
        </p:sp>
        <p:sp>
          <p:nvSpPr>
            <p:cNvPr id="82954" name="Rectangle 9"/>
            <p:cNvSpPr>
              <a:spLocks noChangeArrowheads="1"/>
            </p:cNvSpPr>
            <p:nvPr/>
          </p:nvSpPr>
          <p:spPr bwMode="auto">
            <a:xfrm>
              <a:off x="109042200" y="108013500"/>
              <a:ext cx="22860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Wash Station Area</a:t>
              </a:r>
              <a:endParaRPr lang="en-US" sz="1800" dirty="0"/>
            </a:p>
          </p:txBody>
        </p:sp>
        <p:sp>
          <p:nvSpPr>
            <p:cNvPr id="82955" name="Rectangle 10"/>
            <p:cNvSpPr>
              <a:spLocks noChangeArrowheads="1"/>
            </p:cNvSpPr>
            <p:nvPr/>
          </p:nvSpPr>
          <p:spPr bwMode="auto">
            <a:xfrm>
              <a:off x="111495840" y="107053380"/>
              <a:ext cx="16002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Survey and Monitoring Area</a:t>
              </a:r>
              <a:endParaRPr lang="en-US" sz="1800" dirty="0"/>
            </a:p>
          </p:txBody>
        </p:sp>
        <p:sp>
          <p:nvSpPr>
            <p:cNvPr id="82956" name="Rectangle 11"/>
            <p:cNvSpPr>
              <a:spLocks noChangeArrowheads="1"/>
            </p:cNvSpPr>
            <p:nvPr/>
          </p:nvSpPr>
          <p:spPr bwMode="auto">
            <a:xfrm>
              <a:off x="109324140" y="110063280"/>
              <a:ext cx="1714500" cy="5715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Registration and Dose/Medical Assessment Area</a:t>
              </a:r>
              <a:endParaRPr lang="en-US" sz="1800" dirty="0"/>
            </a:p>
          </p:txBody>
        </p:sp>
        <p:sp>
          <p:nvSpPr>
            <p:cNvPr id="82957" name="Rectangle 12"/>
            <p:cNvSpPr>
              <a:spLocks noChangeArrowheads="1"/>
            </p:cNvSpPr>
            <p:nvPr/>
          </p:nvSpPr>
          <p:spPr bwMode="auto">
            <a:xfrm>
              <a:off x="111442500" y="110078520"/>
              <a:ext cx="17145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General Registration Area</a:t>
              </a:r>
              <a:endParaRPr lang="en-US" sz="1800" dirty="0"/>
            </a:p>
          </p:txBody>
        </p:sp>
        <p:sp>
          <p:nvSpPr>
            <p:cNvPr id="82958" name="Rectangle 13"/>
            <p:cNvSpPr>
              <a:spLocks noChangeArrowheads="1"/>
            </p:cNvSpPr>
            <p:nvPr/>
          </p:nvSpPr>
          <p:spPr bwMode="auto">
            <a:xfrm>
              <a:off x="108066840" y="112928400"/>
              <a:ext cx="4229100" cy="228600"/>
            </a:xfrm>
            <a:prstGeom prst="rect">
              <a:avLst/>
            </a:prstGeom>
            <a:solidFill>
              <a:srgbClr val="000000"/>
            </a:solidFill>
            <a:ln w="9525" algn="in">
              <a:solidFill>
                <a:srgbClr val="000000"/>
              </a:solidFill>
              <a:miter lim="800000"/>
              <a:headEnd/>
              <a:tailEnd/>
            </a:ln>
          </p:spPr>
          <p:txBody>
            <a:bodyPr lIns="36576" tIns="36576" rIns="36576" bIns="36576"/>
            <a:lstStyle/>
            <a:p>
              <a:r>
                <a:rPr lang="en-US" sz="1000" dirty="0">
                  <a:solidFill>
                    <a:srgbClr val="FFFFFF"/>
                  </a:solidFill>
                  <a:latin typeface="Times New Roman" pitchFamily="18" charset="0"/>
                </a:rPr>
                <a:t>Discharge Area</a:t>
              </a:r>
              <a:endParaRPr lang="en-US" sz="1800" dirty="0"/>
            </a:p>
          </p:txBody>
        </p:sp>
        <p:cxnSp>
          <p:nvCxnSpPr>
            <p:cNvPr id="82959" name="AutoShape 14"/>
            <p:cNvCxnSpPr>
              <a:cxnSpLocks noChangeShapeType="1"/>
              <a:stCxn id="82952" idx="2"/>
              <a:endCxn id="82955" idx="0"/>
            </p:cNvCxnSpPr>
            <p:nvPr/>
          </p:nvCxnSpPr>
          <p:spPr bwMode="auto">
            <a:xfrm rot="16200000" flipH="1">
              <a:off x="110865285" y="105622725"/>
              <a:ext cx="754380" cy="2106930"/>
            </a:xfrm>
            <a:prstGeom prst="bentConnector3">
              <a:avLst>
                <a:gd name="adj1" fmla="val 50000"/>
              </a:avLst>
            </a:prstGeom>
            <a:noFill/>
            <a:ln w="38100">
              <a:solidFill>
                <a:srgbClr val="777777"/>
              </a:solidFill>
              <a:miter lim="800000"/>
              <a:headEnd/>
              <a:tailEnd type="triangle" w="med" len="med"/>
            </a:ln>
          </p:spPr>
        </p:cxnSp>
        <p:cxnSp>
          <p:nvCxnSpPr>
            <p:cNvPr id="82960" name="AutoShape 15"/>
            <p:cNvCxnSpPr>
              <a:cxnSpLocks noChangeShapeType="1"/>
              <a:stCxn id="82952" idx="2"/>
              <a:endCxn id="82953" idx="0"/>
            </p:cNvCxnSpPr>
            <p:nvPr/>
          </p:nvCxnSpPr>
          <p:spPr bwMode="auto">
            <a:xfrm rot="5400000">
              <a:off x="108735495" y="105599865"/>
              <a:ext cx="754380" cy="2152650"/>
            </a:xfrm>
            <a:prstGeom prst="bentConnector3">
              <a:avLst>
                <a:gd name="adj1" fmla="val 50000"/>
              </a:avLst>
            </a:prstGeom>
            <a:noFill/>
            <a:ln w="38100">
              <a:solidFill>
                <a:srgbClr val="777777"/>
              </a:solidFill>
              <a:miter lim="800000"/>
              <a:headEnd/>
              <a:tailEnd type="triangle" w="med" len="med"/>
            </a:ln>
          </p:spPr>
        </p:cxnSp>
        <p:cxnSp>
          <p:nvCxnSpPr>
            <p:cNvPr id="82961" name="AutoShape 16"/>
            <p:cNvCxnSpPr>
              <a:cxnSpLocks noChangeShapeType="1"/>
              <a:stCxn id="82952" idx="2"/>
              <a:endCxn id="82954" idx="0"/>
            </p:cNvCxnSpPr>
            <p:nvPr/>
          </p:nvCxnSpPr>
          <p:spPr bwMode="auto">
            <a:xfrm rot="5400000">
              <a:off x="109329855" y="107154345"/>
              <a:ext cx="1714500" cy="3810"/>
            </a:xfrm>
            <a:prstGeom prst="bentConnector3">
              <a:avLst>
                <a:gd name="adj1" fmla="val 50000"/>
              </a:avLst>
            </a:prstGeom>
            <a:noFill/>
            <a:ln w="38100">
              <a:solidFill>
                <a:srgbClr val="777777"/>
              </a:solidFill>
              <a:miter lim="800000"/>
              <a:headEnd/>
              <a:tailEnd type="triangle" w="med" len="med"/>
            </a:ln>
          </p:spPr>
        </p:cxnSp>
        <p:cxnSp>
          <p:nvCxnSpPr>
            <p:cNvPr id="82962" name="AutoShape 17"/>
            <p:cNvCxnSpPr>
              <a:cxnSpLocks noChangeShapeType="1"/>
              <a:stCxn id="82955" idx="2"/>
              <a:endCxn id="82954" idx="3"/>
            </p:cNvCxnSpPr>
            <p:nvPr/>
          </p:nvCxnSpPr>
          <p:spPr bwMode="auto">
            <a:xfrm rot="5400000">
              <a:off x="111389160" y="107221020"/>
              <a:ext cx="845820" cy="967740"/>
            </a:xfrm>
            <a:prstGeom prst="bentConnector2">
              <a:avLst/>
            </a:prstGeom>
            <a:noFill/>
            <a:ln w="38100">
              <a:solidFill>
                <a:srgbClr val="777777"/>
              </a:solidFill>
              <a:miter lim="800000"/>
              <a:headEnd/>
              <a:tailEnd type="triangle" w="med" len="med"/>
            </a:ln>
          </p:spPr>
        </p:cxnSp>
        <p:cxnSp>
          <p:nvCxnSpPr>
            <p:cNvPr id="82963" name="AutoShape 18"/>
            <p:cNvCxnSpPr>
              <a:cxnSpLocks noChangeShapeType="1"/>
              <a:stCxn id="82955" idx="2"/>
              <a:endCxn id="82957" idx="0"/>
            </p:cNvCxnSpPr>
            <p:nvPr/>
          </p:nvCxnSpPr>
          <p:spPr bwMode="auto">
            <a:xfrm rot="16200000" flipH="1">
              <a:off x="110899575" y="108678345"/>
              <a:ext cx="2796540" cy="3810"/>
            </a:xfrm>
            <a:prstGeom prst="bentConnector3">
              <a:avLst>
                <a:gd name="adj1" fmla="val 50000"/>
              </a:avLst>
            </a:prstGeom>
            <a:noFill/>
            <a:ln w="38100">
              <a:solidFill>
                <a:srgbClr val="777777"/>
              </a:solidFill>
              <a:miter lim="800000"/>
              <a:headEnd/>
              <a:tailEnd type="triangle" w="med" len="med"/>
            </a:ln>
          </p:spPr>
        </p:cxnSp>
        <p:cxnSp>
          <p:nvCxnSpPr>
            <p:cNvPr id="82964" name="AutoShape 19"/>
            <p:cNvCxnSpPr>
              <a:cxnSpLocks noChangeShapeType="1"/>
              <a:stCxn id="82954" idx="2"/>
              <a:endCxn id="82956" idx="0"/>
            </p:cNvCxnSpPr>
            <p:nvPr/>
          </p:nvCxnSpPr>
          <p:spPr bwMode="auto">
            <a:xfrm rot="5400000">
              <a:off x="109272705" y="109150785"/>
              <a:ext cx="1821180" cy="3810"/>
            </a:xfrm>
            <a:prstGeom prst="bentConnector3">
              <a:avLst>
                <a:gd name="adj1" fmla="val 50000"/>
              </a:avLst>
            </a:prstGeom>
            <a:noFill/>
            <a:ln w="38100">
              <a:solidFill>
                <a:srgbClr val="777777"/>
              </a:solidFill>
              <a:miter lim="800000"/>
              <a:headEnd/>
              <a:tailEnd type="triangle" w="med" len="med"/>
            </a:ln>
          </p:spPr>
        </p:cxnSp>
        <p:cxnSp>
          <p:nvCxnSpPr>
            <p:cNvPr id="82965" name="AutoShape 20"/>
            <p:cNvCxnSpPr>
              <a:cxnSpLocks noChangeShapeType="1"/>
              <a:stCxn id="82957" idx="2"/>
              <a:endCxn id="82958" idx="0"/>
            </p:cNvCxnSpPr>
            <p:nvPr/>
          </p:nvCxnSpPr>
          <p:spPr bwMode="auto">
            <a:xfrm rot="5400000">
              <a:off x="109929930" y="110558580"/>
              <a:ext cx="2621280" cy="2118360"/>
            </a:xfrm>
            <a:prstGeom prst="bentConnector3">
              <a:avLst>
                <a:gd name="adj1" fmla="val 50000"/>
              </a:avLst>
            </a:prstGeom>
            <a:noFill/>
            <a:ln w="38100">
              <a:solidFill>
                <a:srgbClr val="777777"/>
              </a:solidFill>
              <a:miter lim="800000"/>
              <a:headEnd/>
              <a:tailEnd type="triangle" w="med" len="med"/>
            </a:ln>
          </p:spPr>
        </p:cxnSp>
        <p:cxnSp>
          <p:nvCxnSpPr>
            <p:cNvPr id="82966" name="AutoShape 21"/>
            <p:cNvCxnSpPr>
              <a:cxnSpLocks noChangeShapeType="1"/>
              <a:stCxn id="82956" idx="2"/>
              <a:endCxn id="82958" idx="0"/>
            </p:cNvCxnSpPr>
            <p:nvPr/>
          </p:nvCxnSpPr>
          <p:spPr bwMode="auto">
            <a:xfrm rot="5400000">
              <a:off x="109034580" y="111781590"/>
              <a:ext cx="2293620" cy="0"/>
            </a:xfrm>
            <a:prstGeom prst="straightConnector1">
              <a:avLst/>
            </a:prstGeom>
            <a:noFill/>
            <a:ln w="38100">
              <a:solidFill>
                <a:srgbClr val="777777"/>
              </a:solidFill>
              <a:round/>
              <a:headEnd/>
              <a:tailEnd type="triangle" w="med" len="med"/>
            </a:ln>
          </p:spPr>
        </p:cxnSp>
        <p:cxnSp>
          <p:nvCxnSpPr>
            <p:cNvPr id="82967" name="AutoShape 22"/>
            <p:cNvCxnSpPr>
              <a:cxnSpLocks noChangeShapeType="1"/>
              <a:stCxn id="82956" idx="1"/>
              <a:endCxn id="82953" idx="2"/>
            </p:cNvCxnSpPr>
            <p:nvPr/>
          </p:nvCxnSpPr>
          <p:spPr bwMode="auto">
            <a:xfrm rot="10800000">
              <a:off x="108036360" y="107510580"/>
              <a:ext cx="1287780" cy="2838450"/>
            </a:xfrm>
            <a:prstGeom prst="bentConnector2">
              <a:avLst/>
            </a:prstGeom>
            <a:noFill/>
            <a:ln w="38100">
              <a:solidFill>
                <a:srgbClr val="777777"/>
              </a:solidFill>
              <a:miter lim="800000"/>
              <a:headEnd/>
              <a:tailEnd type="triangle" w="med" len="med"/>
            </a:ln>
          </p:spPr>
        </p:cxnSp>
      </p:grpSp>
      <p:sp>
        <p:nvSpPr>
          <p:cNvPr id="82950" name="Rectangle 28"/>
          <p:cNvSpPr>
            <a:spLocks noChangeArrowheads="1"/>
          </p:cNvSpPr>
          <p:nvPr/>
        </p:nvSpPr>
        <p:spPr bwMode="auto">
          <a:xfrm>
            <a:off x="2819400" y="2514600"/>
            <a:ext cx="838200" cy="1600200"/>
          </a:xfrm>
          <a:prstGeom prst="rect">
            <a:avLst/>
          </a:prstGeom>
          <a:solidFill>
            <a:schemeClr val="accent1">
              <a:alpha val="0"/>
            </a:schemeClr>
          </a:solidFill>
          <a:ln w="38100">
            <a:solidFill>
              <a:srgbClr val="FF6600"/>
            </a:solidFill>
            <a:miter lim="800000"/>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CHHSTP_PPT_dark(">
  <a:themeElements>
    <a:clrScheme name="NCEH Dark PPT Colors">
      <a:dk1>
        <a:srgbClr val="FFC000"/>
      </a:dk1>
      <a:lt1>
        <a:srgbClr val="0F56DC"/>
      </a:lt1>
      <a:dk2>
        <a:srgbClr val="FFFFFF"/>
      </a:dk2>
      <a:lt2>
        <a:srgbClr val="FFFFFF"/>
      </a:lt2>
      <a:accent1>
        <a:srgbClr val="007D57"/>
      </a:accent1>
      <a:accent2>
        <a:srgbClr val="4983F2"/>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QC_x0020_Notes xmlns="ece3b8bb-3ba7-4e05-aa8b-0d2009ddb611" xsi:nil="true"/>
    <Estimate_x0020_Notes xmlns="ece3b8bb-3ba7-4e05-aa8b-0d2009ddb611" xsi:nil="true"/>
    <Status xmlns="ece3b8bb-3ba7-4e05-aa8b-0d2009ddb611">Post</Status>
    <Estimate_x0020_1 xmlns="ece3b8bb-3ba7-4e05-aa8b-0d2009ddb611">
      <UserInfo>
        <DisplayName/>
        <AccountId xsi:nil="true"/>
        <AccountType/>
      </UserInfo>
    </Estimate_x0020_1>
    <Completed_x0020_on xmlns="ece3b8bb-3ba7-4e05-aa8b-0d2009ddb611">2011-06-23T04:00:00+00:00</Completed_x0020_on>
    <Est_x002e__x0020_Level_x0020_2 xmlns="ece3b8bb-3ba7-4e05-aa8b-0d2009ddb611">1</Est_x002e__x0020_Level_x0020_2>
    <Remediated_x0020_by xmlns="ece3b8bb-3ba7-4e05-aa8b-0d2009ddb611">
      <UserInfo>
        <DisplayName>Hendricks, Jennifer</DisplayName>
        <AccountId>37</AccountId>
        <AccountType/>
      </UserInfo>
    </Remediated_x0020_by>
    <Actual_x0020_time_x0020_spent xmlns="ece3b8bb-3ba7-4e05-aa8b-0d2009ddb611">30 mins</Actual_x0020_time_x0020_spent>
    <Estimate_x0020_2 xmlns="ece3b8bb-3ba7-4e05-aa8b-0d2009ddb611">
      <UserInfo>
        <DisplayName/>
        <AccountId xsi:nil="true"/>
        <AccountType/>
      </UserInfo>
    </Estimate_x0020_2>
    <Remediation_x0020_Notes xmlns="ece3b8bb-3ba7-4e05-aa8b-0d2009ddb611" xsi:nil="true"/>
    <QC_x0020_Completed_x0020_on xmlns="ece3b8bb-3ba7-4e05-aa8b-0d2009ddb611">2011-06-27T04:00:00+00:00</QC_x0020_Completed_x0020_on>
    <Est_x002e__x0020_Level_x0020_1 xmlns="ece3b8bb-3ba7-4e05-aa8b-0d2009ddb611">1</Est_x002e__x0020_Level_x0020_1>
    <_x0051_C2 xmlns="ece3b8bb-3ba7-4e05-aa8b-0d2009ddb611">
      <UserInfo>
        <DisplayName/>
        <AccountId xsi:nil="true"/>
        <AccountType/>
      </UserInfo>
    </_x0051_C2>
    <_x0051_C1 xmlns="ece3b8bb-3ba7-4e05-aa8b-0d2009ddb611">
      <UserInfo>
        <DisplayName>Kimball, Lisa</DisplayName>
        <AccountId>109</AccountId>
        <AccountType/>
      </UserInfo>
    </_x0051_C1>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63397CDB191B4A817CBFC2DC2EA481" ma:contentTypeVersion="14" ma:contentTypeDescription="Create a new document." ma:contentTypeScope="" ma:versionID="6461c67d00053078c0c424253d061a65">
  <xsd:schema xmlns:xsd="http://www.w3.org/2001/XMLSchema" xmlns:p="http://schemas.microsoft.com/office/2006/metadata/properties" xmlns:ns2="ece3b8bb-3ba7-4e05-aa8b-0d2009ddb611" targetNamespace="http://schemas.microsoft.com/office/2006/metadata/properties" ma:root="true" ma:fieldsID="d681b946c5b72a87d61a1ecc9721cbdf" ns2:_="">
    <xsd:import namespace="ece3b8bb-3ba7-4e05-aa8b-0d2009ddb611"/>
    <xsd:element name="properties">
      <xsd:complexType>
        <xsd:sequence>
          <xsd:element name="documentManagement">
            <xsd:complexType>
              <xsd:all>
                <xsd:element ref="ns2:Status" minOccurs="0"/>
                <xsd:element ref="ns2:Estimate_x0020_1" minOccurs="0"/>
                <xsd:element ref="ns2:Est_x002e__x0020_Level_x0020_1" minOccurs="0"/>
                <xsd:element ref="ns2:Estimate_x0020_2" minOccurs="0"/>
                <xsd:element ref="ns2:Est_x002e__x0020_Level_x0020_2" minOccurs="0"/>
                <xsd:element ref="ns2:Remediated_x0020_by" minOccurs="0"/>
                <xsd:element ref="ns2:Actual_x0020_time_x0020_spent" minOccurs="0"/>
                <xsd:element ref="ns2:Completed_x0020_on" minOccurs="0"/>
                <xsd:element ref="ns2:Estimate_x0020_Notes" minOccurs="0"/>
                <xsd:element ref="ns2:Remediation_x0020_Notes" minOccurs="0"/>
                <xsd:element ref="ns2:_x0051_C1" minOccurs="0"/>
                <xsd:element ref="ns2:_x0051_C2" minOccurs="0"/>
                <xsd:element ref="ns2:QC_x0020_Completed_x0020_on" minOccurs="0"/>
                <xsd:element ref="ns2:QC_x0020_Notes" minOccurs="0"/>
              </xsd:all>
            </xsd:complexType>
          </xsd:element>
        </xsd:sequence>
      </xsd:complexType>
    </xsd:element>
  </xsd:schema>
  <xsd:schema xmlns:xsd="http://www.w3.org/2001/XMLSchema" xmlns:dms="http://schemas.microsoft.com/office/2006/documentManagement/types" targetNamespace="ece3b8bb-3ba7-4e05-aa8b-0d2009ddb611" elementFormDefault="qualified">
    <xsd:import namespace="http://schemas.microsoft.com/office/2006/documentManagement/types"/>
    <xsd:element name="Status" ma:index="1" nillable="true" ma:displayName="Status" ma:default="Estimate" ma:format="Dropdown" ma:internalName="Status">
      <xsd:simpleType>
        <xsd:restriction base="dms:Choice">
          <xsd:enumeration value="Estimate"/>
          <xsd:enumeration value="Remediation"/>
          <xsd:enumeration value="QC"/>
          <xsd:enumeration value="Acc. as possible"/>
          <xsd:enumeration value="Post"/>
        </xsd:restriction>
      </xsd:simpleType>
    </xsd:element>
    <xsd:element name="Estimate_x0020_1" ma:index="3" nillable="true" ma:displayName="Estimate 1" ma:list="UserInfo" ma:internalName="Estimate_x0020_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1" ma:index="4" nillable="true" ma:displayName="Est. Level 1" ma:default="1" ma:format="Dropdown" ma:internalName="Est_x002e__x0020_Level_x0020_1">
      <xsd:simpleType>
        <xsd:restriction base="dms:Choice">
          <xsd:enumeration value="1"/>
          <xsd:enumeration value="2"/>
          <xsd:enumeration value="3"/>
          <xsd:enumeration value="4"/>
        </xsd:restriction>
      </xsd:simpleType>
    </xsd:element>
    <xsd:element name="Estimate_x0020_2" ma:index="5" nillable="true" ma:displayName="Estimate 2" ma:list="UserInfo" ma:internalName="Estimate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st_x002e__x0020_Level_x0020_2" ma:index="6" nillable="true" ma:displayName="Est. Level 2" ma:default="1" ma:format="Dropdown" ma:internalName="Est_x002e__x0020_Level_x0020_2">
      <xsd:simpleType>
        <xsd:restriction base="dms:Choice">
          <xsd:enumeration value="1"/>
          <xsd:enumeration value="2"/>
          <xsd:enumeration value="3"/>
          <xsd:enumeration value="4"/>
        </xsd:restriction>
      </xsd:simpleType>
    </xsd:element>
    <xsd:element name="Remediated_x0020_by" ma:index="7" nillable="true" ma:displayName="Remediated by" ma:list="UserInfo" ma:internalName="Remediat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ctual_x0020_time_x0020_spent" ma:index="8" nillable="true" ma:displayName="Actual time spent" ma:internalName="Actual_x0020_time_x0020_spent">
      <xsd:simpleType>
        <xsd:restriction base="dms:Text">
          <xsd:maxLength value="255"/>
        </xsd:restriction>
      </xsd:simpleType>
    </xsd:element>
    <xsd:element name="Completed_x0020_on" ma:index="9" nillable="true" ma:displayName="Completed on" ma:format="DateOnly" ma:internalName="Completed_x0020_on">
      <xsd:simpleType>
        <xsd:restriction base="dms:DateTime"/>
      </xsd:simpleType>
    </xsd:element>
    <xsd:element name="Estimate_x0020_Notes" ma:index="10" nillable="true" ma:displayName="Estimate Notes" ma:internalName="Estimate_x0020_Notes">
      <xsd:simpleType>
        <xsd:restriction base="dms:Note"/>
      </xsd:simpleType>
    </xsd:element>
    <xsd:element name="Remediation_x0020_Notes" ma:index="11" nillable="true" ma:displayName="Remediation Notes" ma:internalName="Remediation_x0020_Notes">
      <xsd:simpleType>
        <xsd:restriction base="dms:Note"/>
      </xsd:simpleType>
    </xsd:element>
    <xsd:element name="_x0051_C1" ma:index="12" nillable="true" ma:displayName="QC1" ma:list="UserInfo" ma:internalName="_x0051_C1"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51_C2" ma:index="13" nillable="true" ma:displayName="QC2" ma:list="UserInfo" ma:internalName="_x0051_C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C_x0020_Completed_x0020_on" ma:index="14" nillable="true" ma:displayName="QC Completed on" ma:format="DateOnly" ma:internalName="QC_x0020_Completed_x0020_on">
      <xsd:simpleType>
        <xsd:restriction base="dms:DateTime"/>
      </xsd:simpleType>
    </xsd:element>
    <xsd:element name="QC_x0020_Notes" ma:index="15" nillable="true" ma:displayName="QC Notes" ma:internalName="QC_x0020_Note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C3F9239-B03D-401F-B8F4-A222096C990A}"/>
</file>

<file path=customXml/itemProps2.xml><?xml version="1.0" encoding="utf-8"?>
<ds:datastoreItem xmlns:ds="http://schemas.openxmlformats.org/officeDocument/2006/customXml" ds:itemID="{1E318FB8-29ED-4C0A-8A23-4C31D58329FF}"/>
</file>

<file path=customXml/itemProps3.xml><?xml version="1.0" encoding="utf-8"?>
<ds:datastoreItem xmlns:ds="http://schemas.openxmlformats.org/officeDocument/2006/customXml" ds:itemID="{C2335B14-0FAB-4C8E-BDFA-EBBFBDF96BA3}"/>
</file>

<file path=docProps/app.xml><?xml version="1.0" encoding="utf-8"?>
<Properties xmlns="http://schemas.openxmlformats.org/officeDocument/2006/extended-properties" xmlns:vt="http://schemas.openxmlformats.org/officeDocument/2006/docPropsVTypes">
  <Template/>
  <TotalTime>2725</TotalTime>
  <Words>2312</Words>
  <Application>Microsoft Office PowerPoint</Application>
  <PresentationFormat>On-screen Show (4:3)</PresentationFormat>
  <Paragraphs>296</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Myriad Web Pro</vt:lpstr>
      <vt:lpstr>Wingdings</vt:lpstr>
      <vt:lpstr>Calibri</vt:lpstr>
      <vt:lpstr>Times New Roman</vt:lpstr>
      <vt:lpstr>Osaka</vt:lpstr>
      <vt:lpstr>Courier New</vt:lpstr>
      <vt:lpstr>NCHHSTP_PPT_dark(</vt:lpstr>
      <vt:lpstr>Community Reception Center Operations for Radiation Emergency Response:  Tools for Training and Planning</vt:lpstr>
      <vt:lpstr>Objectives</vt:lpstr>
      <vt:lpstr>Community Reception Centers</vt:lpstr>
      <vt:lpstr>Community Reception Centers</vt:lpstr>
      <vt:lpstr>Slide 5</vt:lpstr>
      <vt:lpstr>Community Reception Center  Process Flow</vt:lpstr>
      <vt:lpstr>Initial Sorting</vt:lpstr>
      <vt:lpstr>Initial Sorting</vt:lpstr>
      <vt:lpstr>First Aid</vt:lpstr>
      <vt:lpstr>First Aid</vt:lpstr>
      <vt:lpstr>Contamination Screening</vt:lpstr>
      <vt:lpstr>Contamination Screening</vt:lpstr>
      <vt:lpstr>Wash</vt:lpstr>
      <vt:lpstr>Wash</vt:lpstr>
      <vt:lpstr>Registration</vt:lpstr>
      <vt:lpstr>Registration</vt:lpstr>
      <vt:lpstr>Radiation Dose Assessment</vt:lpstr>
      <vt:lpstr>Radiation Dose Assessment</vt:lpstr>
      <vt:lpstr>Discharge</vt:lpstr>
      <vt:lpstr>Discharge</vt:lpstr>
      <vt:lpstr>Community Reception Center  Process Flow</vt:lpstr>
      <vt:lpstr>vCRC Demo</vt:lpstr>
      <vt:lpstr>Additional Planning Tools…</vt:lpstr>
      <vt:lpstr>Slide 24</vt:lpstr>
    </vt:vector>
  </TitlesOfParts>
  <Company>CDC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Reception Center Operations for Radiation Emergency Response: Tools for Training and Planning</dc:title>
  <dc:subject>Community Reception Center Operations for Radiation Emergency Response: Tools for Training and Planning</dc:subject>
  <dc:creator>PHREP</dc:creator>
  <cp:keywords>community reception center; radiation treatment; vCRC tool </cp:keywords>
  <cp:lastModifiedBy>kimballl</cp:lastModifiedBy>
  <cp:revision>170</cp:revision>
  <dcterms:created xsi:type="dcterms:W3CDTF">2010-03-31T15:10:11Z</dcterms:created>
  <dcterms:modified xsi:type="dcterms:W3CDTF">2011-06-27T17:55:12Z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-842616882</vt:i4>
  </property>
  <property fmtid="{D5CDD505-2E9C-101B-9397-08002B2CF9AE}" pid="3" name="_NewReviewCycle">
    <vt:lpwstr/>
  </property>
  <property fmtid="{D5CDD505-2E9C-101B-9397-08002B2CF9AE}" pid="4" name="_EmailSubject">
    <vt:lpwstr>Radiation Training 9/27</vt:lpwstr>
  </property>
  <property fmtid="{D5CDD505-2E9C-101B-9397-08002B2CF9AE}" pid="5" name="_AuthorEmail">
    <vt:lpwstr>cym3@cdc.gov</vt:lpwstr>
  </property>
  <property fmtid="{D5CDD505-2E9C-101B-9397-08002B2CF9AE}" pid="6" name="_AuthorEmailDisplayName">
    <vt:lpwstr>Miller, Charles W. (CDC/ONDIEH/NCEH)</vt:lpwstr>
  </property>
  <property fmtid="{D5CDD505-2E9C-101B-9397-08002B2CF9AE}" pid="7" name="ContentTypeId">
    <vt:lpwstr>0x0101001163397CDB191B4A817CBFC2DC2EA481</vt:lpwstr>
  </property>
  <property fmtid="{D5CDD505-2E9C-101B-9397-08002B2CF9AE}" pid="8" name="Order">
    <vt:r8>5500</vt:r8>
  </property>
  <property fmtid="{D5CDD505-2E9C-101B-9397-08002B2CF9AE}" pid="9" name="508">
    <vt:lpwstr>false</vt:lpwstr>
  </property>
</Properties>
</file>