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8"/>
  </p:notesMasterIdLst>
  <p:sldIdLst>
    <p:sldId id="256" r:id="rId5"/>
    <p:sldId id="257" r:id="rId6"/>
    <p:sldId id="285" r:id="rId7"/>
    <p:sldId id="268" r:id="rId8"/>
    <p:sldId id="258" r:id="rId9"/>
    <p:sldId id="286" r:id="rId10"/>
    <p:sldId id="259" r:id="rId11"/>
    <p:sldId id="278" r:id="rId12"/>
    <p:sldId id="261" r:id="rId13"/>
    <p:sldId id="265" r:id="rId14"/>
    <p:sldId id="262" r:id="rId15"/>
    <p:sldId id="283" r:id="rId16"/>
    <p:sldId id="280" r:id="rId17"/>
    <p:sldId id="281" r:id="rId18"/>
    <p:sldId id="282" r:id="rId19"/>
    <p:sldId id="277" r:id="rId20"/>
    <p:sldId id="271" r:id="rId21"/>
    <p:sldId id="272" r:id="rId22"/>
    <p:sldId id="273" r:id="rId23"/>
    <p:sldId id="266" r:id="rId24"/>
    <p:sldId id="267" r:id="rId25"/>
    <p:sldId id="284" r:id="rId26"/>
    <p:sldId id="27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8" autoAdjust="0"/>
  </p:normalViewPr>
  <p:slideViewPr>
    <p:cSldViewPr>
      <p:cViewPr>
        <p:scale>
          <a:sx n="73" d="100"/>
          <a:sy n="73" d="100"/>
        </p:scale>
        <p:origin x="-72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9FF50B-A496-481B-B5F0-60B5ECDC2309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F8B623-F3DC-4A35-A924-7FE332CD0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08425" y="8696325"/>
            <a:ext cx="29495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80" tIns="44440" rIns="88880" bIns="44440" anchor="b"/>
          <a:lstStyle/>
          <a:p>
            <a:pPr algn="r" defTabSz="890588" eaLnBrk="0" hangingPunct="0"/>
            <a:fld id="{1D3B7EEB-D8D9-4402-8728-B1DCFE6BE376}" type="slidenum">
              <a:rPr lang="en-US" sz="1200">
                <a:solidFill>
                  <a:srgbClr val="000000"/>
                </a:solidFill>
                <a:latin typeface="Times" pitchFamily="18" charset="0"/>
              </a:rPr>
              <a:pPr algn="r" defTabSz="890588" eaLnBrk="0" hangingPunct="0"/>
              <a:t>8</a:t>
            </a:fld>
            <a:endParaRPr lang="en-US" sz="12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68338"/>
            <a:ext cx="4559300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10063"/>
            <a:ext cx="5089525" cy="4164012"/>
          </a:xfrm>
          <a:noFill/>
        </p:spPr>
        <p:txBody>
          <a:bodyPr wrap="square" lIns="88880" tIns="44440" rIns="88880" bIns="4444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b"/>
          <a:lstStyle/>
          <a:p>
            <a:pPr algn="r" defTabSz="912813"/>
            <a:fld id="{42B47BB2-26BD-4F29-81A5-50886EC2AEC4}" type="slidenum">
              <a:rPr lang="en-US" sz="1200"/>
              <a:pPr algn="r" defTabSz="912813"/>
              <a:t>10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4988"/>
            <a:ext cx="5032375" cy="4114800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Victim on a stretcher going thru monitor. The monitors also have a vehicle adapter, so that vehicles, including a fire engine, could go thru 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FD21F-CE86-4B77-B976-183785CF1EA9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126FB-3675-4964-BFFF-3284BE8B1F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5A9AE-12C7-4C32-8E3A-0EE893627E08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F0CD9-B881-4278-A7F5-FC8675F6E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62728-6FD8-41E3-A56E-30B169CE3516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04E11-EC6E-428F-A10E-0F6D46A9A6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B2C8-85EB-4201-B137-A7A6022BF4F6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EE93-FB2E-429A-8514-9152546F0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B283-5AA7-43EE-ABDE-CDD7FDE5C52A}" type="datetimeFigureOut">
              <a:rPr lang="en-US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4C7F-B1F4-4AC5-9892-A3F376843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63665-64A8-4E87-B029-715CF0BCA492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437FD-4932-40A8-B3C7-E1896D5A3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0B928-0685-4D91-AD12-0C5562D36943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8688C-FE2B-4461-A98B-DBA3A5A5F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71A38-A105-492D-8950-2983C949E43E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75A1F-9350-4ECB-870A-BDEB546540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AA2FD-64A8-4120-AB2B-E9D8F6DBB8B1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AB93A-3B8B-44C5-9D77-21F536058F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6006A4-571E-410F-8EBC-F514C5849FFE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94996-23C4-496F-8C82-5DEF0ADF91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A6C29-208E-48EB-AD13-E0D5CECE58E9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7BF4E-2D81-4B10-AC4F-B7730DA19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0DBF6-5F2F-482F-9993-EE455C89A2A5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DA446-B59F-4511-885E-ECEE0DDFFE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74E43-4FA6-4E0F-AE1E-291556206335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0CA83-10A6-40C8-B865-DE60EEF377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043C78-1552-484E-8318-D38D423FC699}" type="datetimeFigureOut">
              <a:rPr lang="en-US" smtClean="0"/>
              <a:pPr>
                <a:defRPr/>
              </a:pPr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F1E3E5-F774-40EC-8424-1F1936DDAA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 Health Operations &amp; Capabilities</a:t>
            </a:r>
            <a:br>
              <a:rPr lang="en-US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 Angeles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Kathleen Kaufman</a:t>
            </a:r>
          </a:p>
          <a:p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Former Director, LA County Radiation 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ictim on a stretcher going thru moni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Population Monitoring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369888"/>
            <a:ext cx="8686800" cy="5826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ln>
                  <a:noFill/>
                </a:ln>
                <a:effectLst/>
                <a:latin typeface="Garamond" pitchFamily="18" charset="0"/>
              </a:rPr>
              <a:t>Radiation Energy Gradient</a:t>
            </a:r>
          </a:p>
        </p:txBody>
      </p:sp>
      <p:pic>
        <p:nvPicPr>
          <p:cNvPr id="23555" name="Picture 2" descr="geo thermal map of San Fernado va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8832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Integration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410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We started with just a few agencies involved</a:t>
            </a:r>
          </a:p>
          <a:p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Conducted drills to make sure the system worked, and improve the system</a:t>
            </a:r>
          </a:p>
          <a:p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Gradually the number of agencies increased</a:t>
            </a:r>
          </a:p>
          <a:p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Radiation Management provided training to many of the responders</a:t>
            </a:r>
          </a:p>
          <a:p>
            <a:pPr lvl="1"/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</a:rPr>
              <a:t>Ensured a basic knowledge of how to respond to a radiation event</a:t>
            </a:r>
          </a:p>
          <a:p>
            <a:pPr lvl="1"/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</a:rPr>
              <a:t>Noted the many similarities &amp; differences between their all-hazards training &amp; a radiation event</a:t>
            </a:r>
          </a:p>
          <a:p>
            <a:pPr lvl="2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</a:rPr>
              <a:t>Contamination not the priority for a radiation event, compared to a chemical event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Every Los Angeles Regional Hazmat Team Involved in the Telemetry System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sz="half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800" dirty="0" smtClean="0">
              <a:ln>
                <a:noFill/>
              </a:ln>
              <a:solidFill>
                <a:schemeClr val="tx1"/>
              </a:solidFill>
            </a:endParaRPr>
          </a:p>
          <a:p>
            <a:endParaRPr lang="en-US" sz="280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graphicFrame>
        <p:nvGraphicFramePr>
          <p:cNvPr id="47194" name="Group 90"/>
          <p:cNvGraphicFramePr>
            <a:graphicFrameLocks noGrp="1"/>
          </p:cNvGraphicFramePr>
          <p:nvPr>
            <p:ph sz="half" idx="2"/>
          </p:nvPr>
        </p:nvGraphicFramePr>
        <p:xfrm>
          <a:off x="381000" y="1752600"/>
          <a:ext cx="8534400" cy="4584701"/>
        </p:xfrm>
        <a:graphic>
          <a:graphicData uri="http://schemas.openxmlformats.org/drawingml/2006/table">
            <a:tbl>
              <a:tblPr/>
              <a:tblGrid>
                <a:gridCol w="4229100"/>
                <a:gridCol w="43053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L.A. City Fire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L.A. County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L.A. County Sheriff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L.A. P.D.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L.A. County Rad Mgnt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L.A. County Health Hazmat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Glendale Fire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Santa Fe Springs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LAX Airport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Long Beach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Ontario Fire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Beverly Hills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Riverside Fire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Joint Hazard Assessment Tm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County Coroner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Burbank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ln>
                  <a:noFill/>
                </a:ln>
                <a:effectLst/>
              </a:rPr>
              <a:t>In Process of Getting Telemetry</a:t>
            </a:r>
          </a:p>
        </p:txBody>
      </p:sp>
      <p:graphicFrame>
        <p:nvGraphicFramePr>
          <p:cNvPr id="50194" name="Group 1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City of Torrance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City of Vernon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MTA (Transit Authority)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Port Police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Port of Los Angeles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Port of Long Beach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Outside Our Region</a:t>
            </a:r>
          </a:p>
        </p:txBody>
      </p:sp>
      <p:graphicFrame>
        <p:nvGraphicFramePr>
          <p:cNvPr id="52280" name="Group 5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1328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San Francisco Fire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San Luis Obispo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US EPA 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NYPD Counter Terrorism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Air National Guard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Tinker AFB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Boston Fire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Seattle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, 9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, 10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CSTs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MA State Hazmat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Health Canada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Frontier 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Quanta Airlines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AClean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NEC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225"/>
            <a:ext cx="8226425" cy="7016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n>
                  <a:noFill/>
                </a:ln>
                <a:effectLst/>
                <a:latin typeface="Arial" charset="0"/>
              </a:rPr>
              <a:t>Integrated Sensors</a:t>
            </a:r>
            <a:br>
              <a:rPr lang="en-US" dirty="0" smtClean="0">
                <a:ln>
                  <a:noFill/>
                </a:ln>
                <a:effectLst/>
                <a:latin typeface="Arial" charset="0"/>
              </a:rPr>
            </a:br>
            <a:r>
              <a:rPr lang="en-US" sz="1500" dirty="0" smtClean="0">
                <a:ln>
                  <a:noFill/>
                </a:ln>
                <a:effectLst/>
                <a:latin typeface="Arial" charset="0"/>
              </a:rPr>
              <a:t>(and more)</a:t>
            </a:r>
          </a:p>
        </p:txBody>
      </p:sp>
      <p:sp>
        <p:nvSpPr>
          <p:cNvPr id="43011" name="Slide Number Placeholder 9"/>
          <p:cNvSpPr txBox="1">
            <a:spLocks noGrp="1"/>
          </p:cNvSpPr>
          <p:nvPr/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fld id="{9C07F149-A9C6-4480-9F17-2F0574D130B2}" type="slidenum">
              <a:rPr lang="en-US" sz="1100">
                <a:solidFill>
                  <a:srgbClr val="333333"/>
                </a:solidFill>
              </a:rPr>
              <a:pPr eaLnBrk="0" hangingPunct="0"/>
              <a:t>16</a:t>
            </a:fld>
            <a:endParaRPr lang="en-US" sz="1100">
              <a:solidFill>
                <a:srgbClr val="333333"/>
              </a:solidFill>
            </a:endParaRPr>
          </a:p>
        </p:txBody>
      </p:sp>
      <p:sp>
        <p:nvSpPr>
          <p:cNvPr id="7" name="Rectangle 35"/>
          <p:cNvSpPr txBox="1">
            <a:spLocks noChangeArrowheads="1"/>
          </p:cNvSpPr>
          <p:nvPr/>
        </p:nvSpPr>
        <p:spPr bwMode="auto">
          <a:xfrm>
            <a:off x="457200" y="2667000"/>
            <a:ext cx="77597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19113" lvl="1" indent="-171450" eaLnBrk="0" hangingPunct="0">
              <a:spcBef>
                <a:spcPct val="30000"/>
              </a:spcBef>
              <a:buClr>
                <a:srgbClr val="333333"/>
              </a:buClr>
              <a:buFont typeface="Wingdings" pitchFamily="2" charset="2"/>
              <a:buNone/>
              <a:defRPr/>
            </a:pPr>
            <a:endParaRPr lang="en-US" sz="1700" kern="0" dirty="0">
              <a:solidFill>
                <a:srgbClr val="333333"/>
              </a:solidFill>
              <a:latin typeface="+mn-lt"/>
              <a:cs typeface="+mn-cs"/>
            </a:endParaRPr>
          </a:p>
        </p:txBody>
      </p:sp>
      <p:pic>
        <p:nvPicPr>
          <p:cNvPr id="43013" name="Picture 49" descr="Various Integrated Sensor equipment names:&#10;Ludlum&#10;iCX&#10;Draeger Safety&#10;Rae Systems&#10;Met One Instruments&#10;Ortec&#10;Trimble&#10;Canberra&#10;Brucker Detection&#10;Berkeley Nucleonics&#10;Industrial Scientific Corp&#10;ThermoFisher&#10;Radiation Solutions&#10;Environics&#10;Fluke&#10;M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76300"/>
            <a:ext cx="6958013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79216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Example – Rose Bowl/BCS</a:t>
            </a:r>
          </a:p>
        </p:txBody>
      </p:sp>
      <p:grpSp>
        <p:nvGrpSpPr>
          <p:cNvPr id="9" name="Group 8" descr="left: portal monitor equipment&#10;right: portal monitor sitting at gates of Rose Bowl&#10;bottom: results from portal monitor at Rose Bowl "/>
          <p:cNvGrpSpPr/>
          <p:nvPr/>
        </p:nvGrpSpPr>
        <p:grpSpPr>
          <a:xfrm>
            <a:off x="0" y="1066800"/>
            <a:ext cx="8307388" cy="5791200"/>
            <a:chOff x="0" y="1066800"/>
            <a:chExt cx="8307388" cy="5791200"/>
          </a:xfrm>
        </p:grpSpPr>
        <p:grpSp>
          <p:nvGrpSpPr>
            <p:cNvPr id="8" name="Group 7"/>
            <p:cNvGrpSpPr/>
            <p:nvPr/>
          </p:nvGrpSpPr>
          <p:grpSpPr>
            <a:xfrm>
              <a:off x="4038600" y="1066800"/>
              <a:ext cx="4268788" cy="2743200"/>
              <a:chOff x="4038600" y="1066800"/>
              <a:chExt cx="4268788" cy="2743200"/>
            </a:xfrm>
          </p:grpSpPr>
          <p:pic>
            <p:nvPicPr>
              <p:cNvPr id="35843" name="Picture 2" descr="DSC0220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38600" y="1066800"/>
                <a:ext cx="4268788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44" name="AutoShape 3"/>
              <p:cNvSpPr>
                <a:spLocks noChangeArrowheads="1"/>
              </p:cNvSpPr>
              <p:nvPr/>
            </p:nvSpPr>
            <p:spPr bwMode="auto">
              <a:xfrm rot="6678656">
                <a:off x="4678363" y="2416175"/>
                <a:ext cx="400050" cy="174625"/>
              </a:xfrm>
              <a:prstGeom prst="rightArrow">
                <a:avLst>
                  <a:gd name="adj1" fmla="val 50000"/>
                  <a:gd name="adj2" fmla="val 572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845" name="AutoShape 4"/>
              <p:cNvSpPr>
                <a:spLocks noChangeArrowheads="1"/>
              </p:cNvSpPr>
              <p:nvPr/>
            </p:nvSpPr>
            <p:spPr bwMode="auto">
              <a:xfrm rot="3103304">
                <a:off x="7002463" y="2409825"/>
                <a:ext cx="400050" cy="174625"/>
              </a:xfrm>
              <a:prstGeom prst="rightArrow">
                <a:avLst>
                  <a:gd name="adj1" fmla="val 50000"/>
                  <a:gd name="adj2" fmla="val 572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pic>
          <p:nvPicPr>
            <p:cNvPr id="35846" name="Picture 5" descr="Portal Dongle Insid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43000"/>
              <a:ext cx="2436813" cy="325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6" descr="bcs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3563938"/>
              <a:ext cx="4953000" cy="329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Example – Long Beach Grand Prix</a:t>
            </a:r>
          </a:p>
        </p:txBody>
      </p:sp>
      <p:grpSp>
        <p:nvGrpSpPr>
          <p:cNvPr id="11" name="Group 10" descr="top: portal monitor at racing event&#10;bottom: another angle of portal monitor at racing event"/>
          <p:cNvGrpSpPr/>
          <p:nvPr/>
        </p:nvGrpSpPr>
        <p:grpSpPr>
          <a:xfrm>
            <a:off x="228600" y="1828800"/>
            <a:ext cx="8382000" cy="4648200"/>
            <a:chOff x="228600" y="1828800"/>
            <a:chExt cx="8382000" cy="4648200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1828800"/>
              <a:ext cx="4064000" cy="3048000"/>
              <a:chOff x="228600" y="1828800"/>
              <a:chExt cx="4064000" cy="3048000"/>
            </a:xfrm>
          </p:grpSpPr>
          <p:pic>
            <p:nvPicPr>
              <p:cNvPr id="36866" name="Picture 2" descr="C:\Users\David\Desktop\ICBRNE\LBGP2010\IMAGE_04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1828800"/>
                <a:ext cx="406400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69" name="AutoShape 3"/>
              <p:cNvSpPr>
                <a:spLocks noChangeArrowheads="1"/>
              </p:cNvSpPr>
              <p:nvPr/>
            </p:nvSpPr>
            <p:spPr bwMode="auto">
              <a:xfrm rot="2784496">
                <a:off x="763588" y="2479675"/>
                <a:ext cx="400050" cy="174625"/>
              </a:xfrm>
              <a:prstGeom prst="rightArrow">
                <a:avLst>
                  <a:gd name="adj1" fmla="val 50000"/>
                  <a:gd name="adj2" fmla="val 572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870" name="AutoShape 3"/>
              <p:cNvSpPr>
                <a:spLocks noChangeArrowheads="1"/>
              </p:cNvSpPr>
              <p:nvPr/>
            </p:nvSpPr>
            <p:spPr bwMode="auto">
              <a:xfrm rot="8677393">
                <a:off x="2986088" y="2843213"/>
                <a:ext cx="400050" cy="174625"/>
              </a:xfrm>
              <a:prstGeom prst="rightArrow">
                <a:avLst>
                  <a:gd name="adj1" fmla="val 50000"/>
                  <a:gd name="adj2" fmla="val 572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733800" y="2819400"/>
              <a:ext cx="4876800" cy="3657600"/>
              <a:chOff x="3733800" y="2819400"/>
              <a:chExt cx="4876800" cy="3657600"/>
            </a:xfrm>
          </p:grpSpPr>
          <p:pic>
            <p:nvPicPr>
              <p:cNvPr id="36867" name="Picture 3" descr="C:\Users\David\Desktop\ICBRNE\LBGP2010\IMAGE_04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33800" y="2819400"/>
                <a:ext cx="4876800" cy="3657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1" name="AutoShape 3"/>
              <p:cNvSpPr>
                <a:spLocks noChangeArrowheads="1"/>
              </p:cNvSpPr>
              <p:nvPr/>
            </p:nvSpPr>
            <p:spPr bwMode="auto">
              <a:xfrm rot="2868354">
                <a:off x="6323013" y="4614862"/>
                <a:ext cx="400050" cy="174625"/>
              </a:xfrm>
              <a:prstGeom prst="rightArrow">
                <a:avLst>
                  <a:gd name="adj1" fmla="val 50000"/>
                  <a:gd name="adj2" fmla="val 572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872" name="AutoShape 3"/>
              <p:cNvSpPr>
                <a:spLocks noChangeArrowheads="1"/>
              </p:cNvSpPr>
              <p:nvPr/>
            </p:nvSpPr>
            <p:spPr bwMode="auto">
              <a:xfrm rot="6678656">
                <a:off x="7116763" y="4625975"/>
                <a:ext cx="400050" cy="174625"/>
              </a:xfrm>
              <a:prstGeom prst="rightArrow">
                <a:avLst>
                  <a:gd name="adj1" fmla="val 50000"/>
                  <a:gd name="adj2" fmla="val 5727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11" descr="different mobile applications that be downloaded to phone:&#10;messages&#10;data&#10;maps"/>
          <p:cNvGrpSpPr>
            <a:grpSpLocks/>
          </p:cNvGrpSpPr>
          <p:nvPr/>
        </p:nvGrpSpPr>
        <p:grpSpPr bwMode="auto">
          <a:xfrm>
            <a:off x="685800" y="1066800"/>
            <a:ext cx="8001000" cy="5334000"/>
            <a:chOff x="0" y="563563"/>
            <a:chExt cx="9840912" cy="6294437"/>
          </a:xfrm>
        </p:grpSpPr>
        <p:pic>
          <p:nvPicPr>
            <p:cNvPr id="37892" name="Picture 9" descr="blackber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3756025"/>
              <a:ext cx="7402512" cy="310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4" descr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73163"/>
              <a:ext cx="1736725" cy="3228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Picture 5" descr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2600" y="1096963"/>
              <a:ext cx="1733550" cy="3224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5" name="Picture 6" descr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1096963"/>
              <a:ext cx="176212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6" name="Picture 7" descr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1096963"/>
              <a:ext cx="176212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7" name="Text Box 8"/>
            <p:cNvSpPr txBox="1">
              <a:spLocks noChangeArrowheads="1"/>
            </p:cNvSpPr>
            <p:nvPr/>
          </p:nvSpPr>
          <p:spPr bwMode="auto">
            <a:xfrm>
              <a:off x="2895649" y="563563"/>
              <a:ext cx="5105950" cy="346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0" tIns="45706" rIns="91410" bIns="45706">
              <a:spAutoFit/>
            </a:bodyPr>
            <a:lstStyle/>
            <a:p>
              <a:pPr>
                <a:lnSpc>
                  <a:spcPct val="6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000" b="1">
                  <a:solidFill>
                    <a:schemeClr val="bg1"/>
                  </a:solidFill>
                  <a:latin typeface="Calibri" pitchFamily="34" charset="0"/>
                </a:rPr>
                <a:t>Mobile Apps:   iPHONE &amp; Blackberry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Mobile Apps </a:t>
            </a:r>
            <a:r>
              <a:rPr lang="en-US" dirty="0" smtClean="0"/>
              <a:t>Tool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LA County Perspective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 bwMode="auto">
          <a:xfrm>
            <a:off x="381000" y="16002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ln>
                  <a:noFill/>
                </a:ln>
                <a:solidFill>
                  <a:schemeClr val="tx1"/>
                </a:solidFill>
              </a:rPr>
              <a:t>LA County is big- 10 million people, the largest population of any county in the nation.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ln>
                  <a:noFill/>
                </a:ln>
                <a:solidFill>
                  <a:schemeClr val="tx1"/>
                </a:solidFill>
              </a:rPr>
              <a:t>Approximately 28 percent of California's residents live in Los Angeles County.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n>
                  <a:noFill/>
                </a:ln>
                <a:solidFill>
                  <a:schemeClr val="tx1"/>
                </a:solidFill>
              </a:rPr>
              <a:t>The County’s coastline is 81 miles long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n>
                  <a:noFill/>
                </a:ln>
                <a:solidFill>
                  <a:schemeClr val="tx1"/>
                </a:solidFill>
              </a:rPr>
              <a:t>It is 4,084 square miles, an area some 800 square miles larger than the combined area of Delaware and Rhode Island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n>
                  <a:noFill/>
                </a:ln>
                <a:solidFill>
                  <a:schemeClr val="tx1"/>
                </a:solidFill>
              </a:rPr>
              <a:t>There are 88 cities within the County, each with its own city council &amp; mayor, &amp; many with their own police &amp;/or fire departments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000" dirty="0" smtClean="0">
              <a:ln>
                <a:noFill/>
              </a:ln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flipH="1">
            <a:off x="10194925" y="3478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1">
              <a:solidFill>
                <a:srgbClr val="BCBC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>
                <a:ln>
                  <a:noFill/>
                </a:ln>
                <a:effectLst/>
              </a:rPr>
              <a:t>Issue/Monitoring Responders’ Doses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81000" y="1524000"/>
            <a:ext cx="8229600" cy="45259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ln>
                  <a:noFill/>
                </a:ln>
              </a:rPr>
              <a:t>Fear of radiation dose is of concern to those we’ll need after a radiation event</a:t>
            </a:r>
          </a:p>
          <a:p>
            <a:pPr lvl="1"/>
            <a:r>
              <a:rPr lang="en-US" dirty="0" smtClean="0">
                <a:ln>
                  <a:noFill/>
                </a:ln>
              </a:rPr>
              <a:t>Public Health nurses</a:t>
            </a:r>
          </a:p>
          <a:p>
            <a:pPr lvl="1"/>
            <a:r>
              <a:rPr lang="en-US" dirty="0" smtClean="0">
                <a:ln>
                  <a:noFill/>
                </a:ln>
              </a:rPr>
              <a:t>Ambulance drivers</a:t>
            </a:r>
          </a:p>
          <a:p>
            <a:pPr lvl="1"/>
            <a:r>
              <a:rPr lang="en-US" dirty="0" smtClean="0">
                <a:ln>
                  <a:noFill/>
                </a:ln>
              </a:rPr>
              <a:t>Other County workers</a:t>
            </a:r>
          </a:p>
          <a:p>
            <a:r>
              <a:rPr lang="en-US" dirty="0" smtClean="0">
                <a:ln>
                  <a:noFill/>
                </a:ln>
              </a:rPr>
              <a:t>Electronic dosimeters are expensive to provide to hundreds/thousands people</a:t>
            </a:r>
          </a:p>
          <a:p>
            <a:r>
              <a:rPr lang="en-US" dirty="0" smtClean="0">
                <a:ln>
                  <a:noFill/>
                </a:ln>
              </a:rPr>
              <a:t>Will be helpful if we can provide quick and accurate information regarding their doses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9600" y="152400"/>
            <a:ext cx="8229600" cy="9144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n>
                  <a:noFill/>
                </a:ln>
                <a:effectLst/>
              </a:rPr>
              <a:t>microStar</a:t>
            </a:r>
            <a:r>
              <a:rPr lang="en-US" dirty="0" smtClean="0">
                <a:ln>
                  <a:noFill/>
                </a:ln>
                <a:effectLst/>
              </a:rPr>
              <a:t> System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609600" y="1143000"/>
            <a:ext cx="8229600" cy="51355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ln>
                  <a:noFill/>
                </a:ln>
              </a:rPr>
              <a:t>We have a system that allows us to measure personal doses ourselves</a:t>
            </a:r>
          </a:p>
          <a:p>
            <a:r>
              <a:rPr lang="en-US" dirty="0" smtClean="0">
                <a:ln>
                  <a:noFill/>
                </a:ln>
              </a:rPr>
              <a:t>Both a manual and an automatic reader</a:t>
            </a:r>
          </a:p>
          <a:p>
            <a:r>
              <a:rPr lang="en-US" dirty="0" smtClean="0">
                <a:ln>
                  <a:noFill/>
                </a:ln>
              </a:rPr>
              <a:t>4,000 personnel monitoring badges </a:t>
            </a:r>
          </a:p>
          <a:p>
            <a:pPr lvl="1"/>
            <a:r>
              <a:rPr lang="en-US" dirty="0" smtClean="0">
                <a:ln>
                  <a:noFill/>
                </a:ln>
              </a:rPr>
              <a:t>We hope to “read” those every, or every-other, night</a:t>
            </a:r>
          </a:p>
          <a:p>
            <a:pPr lvl="1"/>
            <a:r>
              <a:rPr lang="en-US" dirty="0" smtClean="0">
                <a:ln>
                  <a:noFill/>
                </a:ln>
              </a:rPr>
              <a:t>Badges can be sent to the company for “official” readings later</a:t>
            </a:r>
          </a:p>
          <a:p>
            <a:r>
              <a:rPr lang="en-US" sz="2400" dirty="0" smtClean="0">
                <a:ln>
                  <a:noFill/>
                </a:ln>
              </a:rPr>
              <a:t>We can also use this system for making measurements that are otherwise difficult to measure</a:t>
            </a:r>
          </a:p>
          <a:p>
            <a:pPr lvl="1"/>
            <a:r>
              <a:rPr lang="en-US" sz="2400" dirty="0" smtClean="0">
                <a:ln>
                  <a:noFill/>
                </a:ln>
              </a:rPr>
              <a:t>CT scanners, radiation therapy dose verification</a:t>
            </a:r>
          </a:p>
          <a:p>
            <a:endParaRPr lang="en-US" sz="2400" dirty="0" smtClean="0">
              <a:ln>
                <a:noFill/>
              </a:ln>
            </a:endParaRPr>
          </a:p>
          <a:p>
            <a:endParaRPr lang="en-US" dirty="0" smtClean="0">
              <a:ln>
                <a:noFill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effectLst/>
              </a:rPr>
              <a:t>Monitoring Doses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noFill/>
                </a:ln>
              </a:rPr>
              <a:t>Can use partner system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</a:rPr>
              <a:t>Only one responder wears a dosimeter, &amp; we assume everyone in his/her group got that same dose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n>
                  <a:noFill/>
                </a:ln>
              </a:rPr>
              <a:t>One </a:t>
            </a:r>
            <a:r>
              <a:rPr lang="en-US" dirty="0" err="1" smtClean="0">
                <a:ln>
                  <a:noFill/>
                </a:ln>
              </a:rPr>
              <a:t>microSTAR</a:t>
            </a:r>
            <a:r>
              <a:rPr lang="en-US" dirty="0" smtClean="0">
                <a:ln>
                  <a:noFill/>
                </a:ln>
              </a:rPr>
              <a:t> system can be used for many agencies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</a:rPr>
              <a:t>A manual reader is about $16K, &amp; each badge is about $5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</a:rPr>
              <a:t>We’re working with the FBI to supply them with badges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 you!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Applicability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3500" dirty="0" smtClean="0">
                <a:ln>
                  <a:noFill/>
                </a:ln>
                <a:solidFill>
                  <a:schemeClr val="tx1"/>
                </a:solidFill>
              </a:rPr>
              <a:t>So many of our challenges are similar to both what locals confront, and to those that states confront.</a:t>
            </a:r>
          </a:p>
          <a:p>
            <a:r>
              <a:rPr lang="en-US" sz="3500" dirty="0" smtClean="0">
                <a:ln>
                  <a:noFill/>
                </a:ln>
                <a:solidFill>
                  <a:schemeClr val="tx1"/>
                </a:solidFill>
              </a:rPr>
              <a:t>And, many of our actions can be used by local, state, &amp; federal agencies</a:t>
            </a:r>
          </a:p>
          <a:p>
            <a:endParaRPr lang="en-US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Major Exercises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In 2004 we participated in three large exercises</a:t>
            </a:r>
          </a:p>
          <a:p>
            <a:pPr lvl="1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Operation Synergy</a:t>
            </a:r>
          </a:p>
          <a:p>
            <a:pPr lvl="2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Department of Energy Exercise</a:t>
            </a:r>
          </a:p>
          <a:p>
            <a:pPr lvl="1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Determined Promise 04</a:t>
            </a:r>
          </a:p>
          <a:p>
            <a:pPr lvl="2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Asymmetric Warfare Initiative Exercise</a:t>
            </a:r>
          </a:p>
          <a:p>
            <a:pPr lvl="1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Operation Talavera</a:t>
            </a:r>
          </a:p>
          <a:p>
            <a:pPr lvl="2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Los Angeles County Exercise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Issue/“</a:t>
            </a:r>
            <a:r>
              <a:rPr lang="en-US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Footprinting</a:t>
            </a: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” a Plume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334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During our exercises, we used our radio system to try and “footprint” a plume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Staff drove around with meters, and called a central location with the results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The central location &amp; the radio system was immediately overwhelmed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They had to mark the location of the reading on a map, with the measurements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Staff was frustrated because they couldn’t get through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Non-radiation staff’s measurements weren’t always correct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endParaRPr lang="en-US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Response Issues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None of the agencies’ response actions were well integrated with each other.</a:t>
            </a:r>
          </a:p>
          <a:p>
            <a:pPr lvl="1"/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We knew what we (Radiation Management) wanted to do, but we didn’t know what other agencies were doing! And they didn’t know what we were doing.</a:t>
            </a:r>
          </a:p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</a:rPr>
              <a:t>It was clear this wasn’t going to be effective</a:t>
            </a:r>
          </a:p>
          <a:p>
            <a:endParaRPr lang="en-US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Issue/Population Monitoring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Population monitoring could stress existing systems, particularly relative to having subject matter experts available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n>
                  <a:noFill/>
                </a:ln>
                <a:solidFill>
                  <a:schemeClr val="tx1"/>
                </a:solidFill>
              </a:rPr>
              <a:t>Radiation volunteers will be helpful, but they can’t make decisions re what areas need evacuation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We could exponentially increase our capabilities if the data could be reviewed remotely, &amp; include multiple jurisdictions’ and agencies’ measurements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n>
                  <a:noFill/>
                </a:ln>
                <a:solidFill>
                  <a:schemeClr val="tx1"/>
                </a:solidFill>
              </a:rPr>
              <a:t>We knew a “telemetry” system could solve many of these problems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10"/>
          <p:cNvSpPr txBox="1">
            <a:spLocks noGrp="1"/>
          </p:cNvSpPr>
          <p:nvPr/>
        </p:nvSpPr>
        <p:spPr bwMode="black">
          <a:xfrm>
            <a:off x="8610600" y="6429375"/>
            <a:ext cx="457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/>
            <a:fld id="{AB01C1FE-9899-42F2-BDFE-CF4A450318C2}" type="slidenum">
              <a:rPr lang="en-US" sz="1100">
                <a:solidFill>
                  <a:srgbClr val="333333"/>
                </a:solidFill>
              </a:rPr>
              <a:pPr eaLnBrk="0" hangingPunct="0"/>
              <a:t>8</a:t>
            </a:fld>
            <a:endParaRPr lang="en-US" sz="1100">
              <a:solidFill>
                <a:srgbClr val="333333"/>
              </a:solidFill>
            </a:endParaRPr>
          </a:p>
        </p:txBody>
      </p:sp>
      <p:sp>
        <p:nvSpPr>
          <p:cNvPr id="44039" name="Text Box 53"/>
          <p:cNvSpPr txBox="1">
            <a:spLocks noChangeArrowheads="1"/>
          </p:cNvSpPr>
          <p:nvPr/>
        </p:nvSpPr>
        <p:spPr bwMode="auto">
          <a:xfrm>
            <a:off x="3200400" y="3810000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Eurostile" pitchFamily="34" charset="0"/>
              </a:rPr>
              <a:t>LINC</a:t>
            </a:r>
          </a:p>
        </p:txBody>
      </p:sp>
      <p:grpSp>
        <p:nvGrpSpPr>
          <p:cNvPr id="13" name="Group 12" descr="2 examples of field components:&#10;MESH WiFi cellular ethernet&#10;Lifeline Interoperability Communicator (LINC)"/>
          <p:cNvGrpSpPr/>
          <p:nvPr/>
        </p:nvGrpSpPr>
        <p:grpSpPr>
          <a:xfrm>
            <a:off x="1609725" y="1143000"/>
            <a:ext cx="6089650" cy="4248150"/>
            <a:chOff x="1609725" y="1143000"/>
            <a:chExt cx="6089650" cy="4248150"/>
          </a:xfrm>
        </p:grpSpPr>
        <p:pic>
          <p:nvPicPr>
            <p:cNvPr id="44037" name="Picture 51" descr="products:&#10;top: MESH WiFi Cellular Ethernet&#10;bottom: Lifeline Interoperability Network Commincator (LINC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143000"/>
              <a:ext cx="5184775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609725" y="2098675"/>
              <a:ext cx="910827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MESH</a:t>
              </a:r>
            </a:p>
            <a:p>
              <a:r>
                <a:rPr lang="en-US" sz="1400" b="1" dirty="0" err="1"/>
                <a:t>WiFi</a:t>
              </a:r>
              <a:endParaRPr lang="en-US" sz="1400" b="1" dirty="0"/>
            </a:p>
            <a:p>
              <a:r>
                <a:rPr lang="en-US" sz="1400" b="1" dirty="0"/>
                <a:t>Cellular</a:t>
              </a:r>
            </a:p>
            <a:p>
              <a:r>
                <a:rPr lang="en-US" sz="1400" b="1" dirty="0"/>
                <a:t>Ethernet</a:t>
              </a:r>
            </a:p>
            <a:p>
              <a:endParaRPr lang="en-US" sz="1400" dirty="0">
                <a:latin typeface="Trebuchet MS" pitchFamily="34" charset="0"/>
              </a:endParaRPr>
            </a:p>
          </p:txBody>
        </p:sp>
      </p:grp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2971800" y="4114800"/>
            <a:ext cx="1463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rgbClr val="070000"/>
                </a:solidFill>
                <a:latin typeface="+mn-lt"/>
              </a:rPr>
              <a:t>Lifeline</a:t>
            </a:r>
          </a:p>
          <a:p>
            <a:pPr eaLnBrk="1" hangingPunct="1">
              <a:defRPr/>
            </a:pPr>
            <a:r>
              <a:rPr lang="en-US" sz="1400" b="1" dirty="0" smtClean="0">
                <a:solidFill>
                  <a:srgbClr val="070000"/>
                </a:solidFill>
                <a:latin typeface="+mn-lt"/>
              </a:rPr>
              <a:t>Interoperability</a:t>
            </a:r>
          </a:p>
          <a:p>
            <a:pPr eaLnBrk="1" hangingPunct="1">
              <a:defRPr/>
            </a:pPr>
            <a:r>
              <a:rPr lang="en-US" sz="1400" b="1" dirty="0" smtClean="0">
                <a:solidFill>
                  <a:srgbClr val="070000"/>
                </a:solidFill>
                <a:latin typeface="+mn-lt"/>
              </a:rPr>
              <a:t>Network</a:t>
            </a:r>
          </a:p>
          <a:p>
            <a:pPr eaLnBrk="1" hangingPunct="1">
              <a:defRPr/>
            </a:pPr>
            <a:r>
              <a:rPr lang="en-US" sz="1400" b="1" dirty="0" smtClean="0">
                <a:solidFill>
                  <a:srgbClr val="070000"/>
                </a:solidFill>
                <a:latin typeface="+mn-lt"/>
              </a:rPr>
              <a:t>Communicato</a:t>
            </a:r>
            <a:r>
              <a:rPr lang="en-US" sz="1400" b="1" dirty="0" smtClean="0">
                <a:solidFill>
                  <a:srgbClr val="070000"/>
                </a:solidFill>
              </a:rPr>
              <a:t>r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rgbClr val="070000"/>
                </a:solidFill>
              </a:rPr>
              <a:t>LINC</a:t>
            </a:r>
          </a:p>
          <a:p>
            <a:pPr eaLnBrk="1" hangingPunct="1">
              <a:defRPr/>
            </a:pPr>
            <a:endParaRPr lang="en-US" sz="1400" dirty="0" smtClean="0"/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2819400" y="3441700"/>
            <a:ext cx="159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solidFill>
                  <a:srgbClr val="070000"/>
                </a:solidFill>
                <a:latin typeface="+mn-lt"/>
              </a:rPr>
              <a:t>Lifeline Gateway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Field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 txBox="1">
            <a:spLocks noGrp="1"/>
          </p:cNvSpPr>
          <p:nvPr/>
        </p:nvSpPr>
        <p:spPr bwMode="ltGray">
          <a:xfrm>
            <a:off x="8594725" y="6638925"/>
            <a:ext cx="457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fld id="{C43CE61C-92FC-4DA9-88AE-ADF99474D7BD}" type="slidenum">
              <a:rPr lang="en-US" sz="1000" b="1"/>
              <a:pPr algn="r"/>
              <a:t>9</a:t>
            </a:fld>
            <a:endParaRPr lang="en-US" sz="1000" b="1"/>
          </a:p>
        </p:txBody>
      </p:sp>
      <p:grpSp>
        <p:nvGrpSpPr>
          <p:cNvPr id="38" name="Group 37" descr="Steps:&#10;1) Responder uses wireless radiation sensor&#10;2) sendor sends to Gateway&#10;3) Gateway relay sends to central server to 1) Public Health Doc and 2) OA EOC"/>
          <p:cNvGrpSpPr/>
          <p:nvPr/>
        </p:nvGrpSpPr>
        <p:grpSpPr>
          <a:xfrm>
            <a:off x="381000" y="1371600"/>
            <a:ext cx="8588375" cy="5291137"/>
            <a:chOff x="381000" y="1408113"/>
            <a:chExt cx="8588375" cy="5291137"/>
          </a:xfrm>
        </p:grpSpPr>
        <p:pic>
          <p:nvPicPr>
            <p:cNvPr id="2253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42001" t="32770" r="50877" b="38322"/>
            <a:stretch>
              <a:fillRect/>
            </a:stretch>
          </p:blipFill>
          <p:spPr bwMode="auto">
            <a:xfrm>
              <a:off x="381000" y="5029200"/>
              <a:ext cx="617538" cy="117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Right Arrow 23"/>
            <p:cNvSpPr>
              <a:spLocks noChangeArrowheads="1"/>
            </p:cNvSpPr>
            <p:nvPr/>
          </p:nvSpPr>
          <p:spPr bwMode="auto">
            <a:xfrm rot="16200000" flipH="1">
              <a:off x="699294" y="4515644"/>
              <a:ext cx="457200" cy="4714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457200" indent="-457200" algn="ctr">
                <a:lnSpc>
                  <a:spcPct val="85000"/>
                </a:lnSpc>
                <a:spcAft>
                  <a:spcPct val="25000"/>
                </a:spcAft>
                <a:buFont typeface="Wingdings" pitchFamily="2" charset="2"/>
                <a:buAutoNum type="arabicPeriod"/>
              </a:pPr>
              <a:endParaRPr lang="en-US"/>
            </a:p>
          </p:txBody>
        </p:sp>
        <p:sp>
          <p:nvSpPr>
            <p:cNvPr id="22536" name="Right Arrow 24"/>
            <p:cNvSpPr>
              <a:spLocks noChangeArrowheads="1"/>
            </p:cNvSpPr>
            <p:nvPr/>
          </p:nvSpPr>
          <p:spPr bwMode="auto">
            <a:xfrm rot="1662096">
              <a:off x="3400425" y="4938713"/>
              <a:ext cx="1371600" cy="365125"/>
            </a:xfrm>
            <a:prstGeom prst="rightArrow">
              <a:avLst>
                <a:gd name="adj1" fmla="val 50000"/>
                <a:gd name="adj2" fmla="val 50087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457200" indent="-457200" algn="ctr">
                <a:lnSpc>
                  <a:spcPct val="85000"/>
                </a:lnSpc>
                <a:spcAft>
                  <a:spcPct val="25000"/>
                </a:spcAft>
                <a:buFont typeface="Wingdings" pitchFamily="2" charset="2"/>
                <a:buAutoNum type="arabicPeriod"/>
              </a:pPr>
              <a:endParaRPr lang="en-US"/>
            </a:p>
          </p:txBody>
        </p:sp>
        <p:sp>
          <p:nvSpPr>
            <p:cNvPr id="22537" name="Right Arrow 37"/>
            <p:cNvSpPr>
              <a:spLocks noChangeArrowheads="1"/>
            </p:cNvSpPr>
            <p:nvPr/>
          </p:nvSpPr>
          <p:spPr bwMode="auto">
            <a:xfrm rot="-2177903">
              <a:off x="3355975" y="4224338"/>
              <a:ext cx="1371600" cy="366712"/>
            </a:xfrm>
            <a:prstGeom prst="rightArrow">
              <a:avLst>
                <a:gd name="adj1" fmla="val 50000"/>
                <a:gd name="adj2" fmla="val 49870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457200" indent="-457200" algn="ctr">
                <a:lnSpc>
                  <a:spcPct val="85000"/>
                </a:lnSpc>
                <a:spcAft>
                  <a:spcPct val="25000"/>
                </a:spcAft>
                <a:buFont typeface="Wingdings" pitchFamily="2" charset="2"/>
                <a:buAutoNum type="arabicPeriod"/>
              </a:pPr>
              <a:endParaRPr lang="en-US"/>
            </a:p>
          </p:txBody>
        </p:sp>
        <p:grpSp>
          <p:nvGrpSpPr>
            <p:cNvPr id="22538" name="Group 49"/>
            <p:cNvGrpSpPr>
              <a:grpSpLocks/>
            </p:cNvGrpSpPr>
            <p:nvPr/>
          </p:nvGrpSpPr>
          <p:grpSpPr bwMode="auto">
            <a:xfrm>
              <a:off x="4876800" y="1447800"/>
              <a:ext cx="3787775" cy="2435225"/>
              <a:chOff x="4773706" y="4362995"/>
              <a:chExt cx="3787588" cy="2435241"/>
            </a:xfrm>
          </p:grpSpPr>
          <p:pic>
            <p:nvPicPr>
              <p:cNvPr id="22539" name="Picture 18" descr="mmv2.JPG"/>
              <p:cNvPicPr>
                <a:picLocks noChangeAspect="1"/>
              </p:cNvPicPr>
              <p:nvPr/>
            </p:nvPicPr>
            <p:blipFill>
              <a:blip r:embed="rId3" cstate="print"/>
              <a:srcRect r="42915" b="27307"/>
              <a:stretch>
                <a:fillRect/>
              </a:stretch>
            </p:blipFill>
            <p:spPr bwMode="auto">
              <a:xfrm>
                <a:off x="6592775" y="4376953"/>
                <a:ext cx="1618128" cy="1250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540" name="TextBox 16"/>
              <p:cNvSpPr txBox="1">
                <a:spLocks noChangeArrowheads="1"/>
              </p:cNvSpPr>
              <p:nvPr/>
            </p:nvSpPr>
            <p:spPr bwMode="auto">
              <a:xfrm>
                <a:off x="6383352" y="5791754"/>
                <a:ext cx="2177942" cy="1006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SME is able to read and interpret data</a:t>
                </a:r>
              </a:p>
            </p:txBody>
          </p:sp>
          <p:grpSp>
            <p:nvGrpSpPr>
              <p:cNvPr id="22541" name="Group 36"/>
              <p:cNvGrpSpPr>
                <a:grpSpLocks/>
              </p:cNvGrpSpPr>
              <p:nvPr/>
            </p:nvGrpSpPr>
            <p:grpSpPr bwMode="auto">
              <a:xfrm>
                <a:off x="4773706" y="5227223"/>
                <a:ext cx="1555376" cy="1317011"/>
                <a:chOff x="4773706" y="5227223"/>
                <a:chExt cx="1555376" cy="1317011"/>
              </a:xfrm>
            </p:grpSpPr>
            <p:grpSp>
              <p:nvGrpSpPr>
                <p:cNvPr id="22542" name="Group 29"/>
                <p:cNvGrpSpPr>
                  <a:grpSpLocks/>
                </p:cNvGrpSpPr>
                <p:nvPr/>
              </p:nvGrpSpPr>
              <p:grpSpPr bwMode="auto">
                <a:xfrm>
                  <a:off x="4773706" y="5227223"/>
                  <a:ext cx="1555376" cy="1317011"/>
                  <a:chOff x="4773706" y="5227223"/>
                  <a:chExt cx="1555376" cy="1317011"/>
                </a:xfrm>
              </p:grpSpPr>
              <p:pic>
                <p:nvPicPr>
                  <p:cNvPr id="22543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71973" t="50304" r="8817" b="27750"/>
                  <a:stretch>
                    <a:fillRect/>
                  </a:stretch>
                </p:blipFill>
                <p:spPr bwMode="auto">
                  <a:xfrm>
                    <a:off x="4773706" y="5316071"/>
                    <a:ext cx="1555376" cy="1228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544" name="Rectangle 27"/>
                  <p:cNvSpPr>
                    <a:spLocks noChangeArrowheads="1"/>
                  </p:cNvSpPr>
                  <p:nvPr/>
                </p:nvSpPr>
                <p:spPr bwMode="auto">
                  <a:xfrm rot="-3386457">
                    <a:off x="5707329" y="5105910"/>
                    <a:ext cx="159560" cy="49095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/>
                  <a:lstStyle/>
                  <a:p>
                    <a:pPr marL="457200" indent="-457200" algn="ctr">
                      <a:lnSpc>
                        <a:spcPct val="85000"/>
                      </a:lnSpc>
                      <a:spcAft>
                        <a:spcPct val="25000"/>
                      </a:spcAft>
                      <a:buFont typeface="Wingdings" pitchFamily="2" charset="2"/>
                      <a:buAutoNum type="arabicPeriod"/>
                    </a:pPr>
                    <a:endParaRPr lang="en-US"/>
                  </a:p>
                </p:txBody>
              </p:sp>
              <p:sp>
                <p:nvSpPr>
                  <p:cNvPr id="22545" name="Rectangle 28"/>
                  <p:cNvSpPr>
                    <a:spLocks noChangeArrowheads="1"/>
                  </p:cNvSpPr>
                  <p:nvPr/>
                </p:nvSpPr>
                <p:spPr bwMode="auto">
                  <a:xfrm rot="-3386457">
                    <a:off x="4759319" y="5242127"/>
                    <a:ext cx="159560" cy="1297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/>
                  <a:lstStyle/>
                  <a:p>
                    <a:pPr marL="457200" indent="-457200" algn="ctr">
                      <a:lnSpc>
                        <a:spcPct val="85000"/>
                      </a:lnSpc>
                      <a:spcAft>
                        <a:spcPct val="25000"/>
                      </a:spcAft>
                      <a:buFont typeface="Wingdings" pitchFamily="2" charset="2"/>
                      <a:buAutoNum type="arabicPeriod"/>
                    </a:pPr>
                    <a:endParaRPr lang="en-US"/>
                  </a:p>
                </p:txBody>
              </p:sp>
            </p:grpSp>
            <p:sp>
              <p:nvSpPr>
                <p:cNvPr id="2254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919721" y="5907943"/>
                  <a:ext cx="1277630" cy="517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 dirty="0">
                      <a:latin typeface="Berlin Sans FB Demi" pitchFamily="34" charset="0"/>
                    </a:rPr>
                    <a:t>PUBLIC </a:t>
                  </a:r>
                </a:p>
                <a:p>
                  <a:pPr algn="ctr"/>
                  <a:r>
                    <a:rPr lang="en-US" sz="1400" b="1" dirty="0">
                      <a:latin typeface="Berlin Sans FB Demi" pitchFamily="34" charset="0"/>
                    </a:rPr>
                    <a:t>HEALTH DOC</a:t>
                  </a:r>
                </a:p>
              </p:txBody>
            </p:sp>
          </p:grpSp>
          <p:cxnSp>
            <p:nvCxnSpPr>
              <p:cNvPr id="22547" name="Straight Connector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99760" y="4654732"/>
                <a:ext cx="1175657" cy="592183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48" name="Straight Connector 41"/>
              <p:cNvCxnSpPr>
                <a:cxnSpLocks noChangeShapeType="1"/>
              </p:cNvCxnSpPr>
              <p:nvPr/>
            </p:nvCxnSpPr>
            <p:spPr bwMode="auto">
              <a:xfrm flipV="1">
                <a:off x="6191794" y="5608320"/>
                <a:ext cx="2002972" cy="130629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2549" name="Group 50"/>
            <p:cNvGrpSpPr>
              <a:grpSpLocks/>
            </p:cNvGrpSpPr>
            <p:nvPr/>
          </p:nvGrpSpPr>
          <p:grpSpPr bwMode="auto">
            <a:xfrm>
              <a:off x="4729163" y="3910013"/>
              <a:ext cx="4240212" cy="2789237"/>
              <a:chOff x="4781005" y="1323704"/>
              <a:chExt cx="4241075" cy="2788762"/>
            </a:xfrm>
          </p:grpSpPr>
          <p:sp>
            <p:nvSpPr>
              <p:cNvPr id="22550" name="TextBox 17"/>
              <p:cNvSpPr txBox="1">
                <a:spLocks noChangeArrowheads="1"/>
              </p:cNvSpPr>
              <p:nvPr/>
            </p:nvSpPr>
            <p:spPr bwMode="auto">
              <a:xfrm>
                <a:off x="6357713" y="3106162"/>
                <a:ext cx="2664367" cy="100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Graphical data is sent to Emergency Managers</a:t>
                </a:r>
              </a:p>
            </p:txBody>
          </p:sp>
          <p:pic>
            <p:nvPicPr>
              <p:cNvPr id="2255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05450" y="1333669"/>
                <a:ext cx="2194560" cy="14756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22552" name="Group 35"/>
              <p:cNvGrpSpPr>
                <a:grpSpLocks/>
              </p:cNvGrpSpPr>
              <p:nvPr/>
            </p:nvGrpSpPr>
            <p:grpSpPr bwMode="auto">
              <a:xfrm>
                <a:off x="4781005" y="2415620"/>
                <a:ext cx="1555376" cy="1317011"/>
                <a:chOff x="4743022" y="3910855"/>
                <a:chExt cx="1555376" cy="1317011"/>
              </a:xfrm>
            </p:grpSpPr>
            <p:grpSp>
              <p:nvGrpSpPr>
                <p:cNvPr id="22553" name="Group 30"/>
                <p:cNvGrpSpPr>
                  <a:grpSpLocks/>
                </p:cNvGrpSpPr>
                <p:nvPr/>
              </p:nvGrpSpPr>
              <p:grpSpPr bwMode="auto">
                <a:xfrm>
                  <a:off x="4743022" y="3910855"/>
                  <a:ext cx="1555376" cy="1317011"/>
                  <a:chOff x="4773706" y="5227223"/>
                  <a:chExt cx="1555376" cy="1317011"/>
                </a:xfrm>
              </p:grpSpPr>
              <p:pic>
                <p:nvPicPr>
                  <p:cNvPr id="22554" name="Picture 8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71973" t="50304" r="8817" b="27750"/>
                  <a:stretch>
                    <a:fillRect/>
                  </a:stretch>
                </p:blipFill>
                <p:spPr bwMode="auto">
                  <a:xfrm>
                    <a:off x="4773706" y="5316071"/>
                    <a:ext cx="1555376" cy="12281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555" name="Rectangle 32"/>
                  <p:cNvSpPr>
                    <a:spLocks noChangeArrowheads="1"/>
                  </p:cNvSpPr>
                  <p:nvPr/>
                </p:nvSpPr>
                <p:spPr bwMode="auto">
                  <a:xfrm rot="-3386457">
                    <a:off x="5707329" y="5105910"/>
                    <a:ext cx="159560" cy="49095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457200" indent="-457200" algn="ctr">
                      <a:lnSpc>
                        <a:spcPct val="85000"/>
                      </a:lnSpc>
                      <a:spcAft>
                        <a:spcPct val="25000"/>
                      </a:spcAft>
                      <a:buFont typeface="Wingdings" pitchFamily="2" charset="2"/>
                      <a:buAutoNum type="arabicPeriod"/>
                    </a:pPr>
                    <a:endParaRPr lang="en-US"/>
                  </a:p>
                </p:txBody>
              </p:sp>
              <p:sp>
                <p:nvSpPr>
                  <p:cNvPr id="22556" name="Rectangle 33"/>
                  <p:cNvSpPr>
                    <a:spLocks noChangeArrowheads="1"/>
                  </p:cNvSpPr>
                  <p:nvPr/>
                </p:nvSpPr>
                <p:spPr bwMode="auto">
                  <a:xfrm rot="-3386457">
                    <a:off x="4759319" y="5242127"/>
                    <a:ext cx="159560" cy="1297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457200" indent="-457200" algn="ctr">
                      <a:lnSpc>
                        <a:spcPct val="85000"/>
                      </a:lnSpc>
                      <a:spcAft>
                        <a:spcPct val="25000"/>
                      </a:spcAft>
                      <a:buFont typeface="Wingdings" pitchFamily="2" charset="2"/>
                      <a:buAutoNum type="arabicPeriod"/>
                    </a:pPr>
                    <a:endParaRPr lang="en-US"/>
                  </a:p>
                </p:txBody>
              </p:sp>
            </p:grpSp>
            <p:sp>
              <p:nvSpPr>
                <p:cNvPr id="22557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5112919" y="4665014"/>
                  <a:ext cx="837089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b="1">
                      <a:latin typeface="Berlin Sans FB Demi" pitchFamily="34" charset="0"/>
                    </a:rPr>
                    <a:t>OA EOC</a:t>
                  </a:r>
                </a:p>
              </p:txBody>
            </p:sp>
          </p:grpSp>
          <p:cxnSp>
            <p:nvCxnSpPr>
              <p:cNvPr id="22558" name="Straight Connector 43"/>
              <p:cNvCxnSpPr>
                <a:cxnSpLocks noChangeShapeType="1"/>
                <a:stCxn id="22555" idx="2"/>
              </p:cNvCxnSpPr>
              <p:nvPr/>
            </p:nvCxnSpPr>
            <p:spPr bwMode="auto">
              <a:xfrm flipV="1">
                <a:off x="5998968" y="1323704"/>
                <a:ext cx="584712" cy="135177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559" name="Straight Connector 45"/>
              <p:cNvCxnSpPr>
                <a:cxnSpLocks noChangeShapeType="1"/>
              </p:cNvCxnSpPr>
              <p:nvPr/>
            </p:nvCxnSpPr>
            <p:spPr bwMode="auto">
              <a:xfrm flipV="1">
                <a:off x="6226629" y="2830286"/>
                <a:ext cx="2551611" cy="113211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pic>
          <p:nvPicPr>
            <p:cNvPr id="2256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3188" r="1727" b="15654"/>
            <a:stretch>
              <a:fillRect/>
            </a:stretch>
          </p:blipFill>
          <p:spPr bwMode="auto">
            <a:xfrm>
              <a:off x="566738" y="1408113"/>
              <a:ext cx="730250" cy="156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2" name="Picture 4" descr="Gateway Front Vi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7213" y="3429000"/>
              <a:ext cx="822325" cy="9953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2563" name="Right Arrow 22"/>
            <p:cNvSpPr>
              <a:spLocks noChangeArrowheads="1"/>
            </p:cNvSpPr>
            <p:nvPr/>
          </p:nvSpPr>
          <p:spPr bwMode="auto">
            <a:xfrm rot="5400000">
              <a:off x="699294" y="3032919"/>
              <a:ext cx="457200" cy="4714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457200" indent="-457200" algn="ctr">
                <a:lnSpc>
                  <a:spcPct val="85000"/>
                </a:lnSpc>
                <a:spcAft>
                  <a:spcPct val="25000"/>
                </a:spcAft>
                <a:buFont typeface="Wingdings" pitchFamily="2" charset="2"/>
                <a:buAutoNum type="arabicPeriod"/>
              </a:pPr>
              <a:endParaRPr lang="en-US"/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Garamond" pitchFamily="18" charset="0"/>
              </a:rPr>
              <a:t>Telemetry System</a:t>
            </a:r>
            <a:br>
              <a:rPr lang="en-US" b="1" dirty="0" smtClean="0">
                <a:latin typeface="Garamond" pitchFamily="18" charset="0"/>
              </a:rPr>
            </a:br>
            <a:endParaRPr lang="en-US" dirty="0"/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1600200" y="1447800"/>
            <a:ext cx="27432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Responder in the field uses  wireless radiation sensor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Radiation sensor sends reading to Gateway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Gateway relay sends reading via data packet to a central server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Estimate_x0020_1>
    <Completed_x0020_on xmlns="ece3b8bb-3ba7-4e05-aa8b-0d2009ddb611">2011-05-11T00:00:00</Completed_x0020_on>
    <Est_x002e__x0020_Level_x0020_2 xmlns="ece3b8bb-3ba7-4e05-aa8b-0d2009ddb611" xsi:nil="true"/>
    <Remediated_x0020_by xmlns="ece3b8bb-3ba7-4e05-aa8b-0d2009ddb611">
      <ns2:UserInfo xmlns:ns2="ece3b8bb-3ba7-4e05-aa8b-0d2009ddb611">
        <ns2:DisplayName>Hendricks, Jennifer</ns2:DisplayName>
        <ns2:AccountId>37</ns2:AccountId>
        <ns2:AccountType>User</ns2:AccountType>
      </ns2:UserInfo>
    </Remediated_x0020_by>
    <Actual_x0020_time_x0020_spent xmlns="ece3b8bb-3ba7-4e05-aa8b-0d2009ddb611">45 mins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 xsi:nil="true"/>
    <QC_x0020_Completed_x0020_on xmlns="ece3b8bb-3ba7-4e05-aa8b-0d2009ddb611">2011-05-18T00:00:00</QC_x0020_Completed_x0020_on>
    <Est_x002e__x0020_Level_x0020_1 xmlns="ece3b8bb-3ba7-4e05-aa8b-0d2009ddb611">3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02D34E0-4AA2-48D5-A336-1D9641A7CC7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ce3b8bb-3ba7-4e05-aa8b-0d2009ddb611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8DE1891-0592-4447-9A0A-21B2E3475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A8FB69-4B42-41CB-A4E7-130822E8B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3b8bb-3ba7-4e05-aa8b-0d2009ddb61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886</Words>
  <Application>Microsoft Office PowerPoint</Application>
  <PresentationFormat>On-screen Show (4:3)</PresentationFormat>
  <Paragraphs>148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Public Health Operations &amp; Capabilities Los Angeles County</vt:lpstr>
      <vt:lpstr>LA County Perspective</vt:lpstr>
      <vt:lpstr>Applicability</vt:lpstr>
      <vt:lpstr>Major Exercises</vt:lpstr>
      <vt:lpstr>Issue/“Footprinting” a Plume</vt:lpstr>
      <vt:lpstr>Response Issues</vt:lpstr>
      <vt:lpstr>Issue/Population Monitoring</vt:lpstr>
      <vt:lpstr>Field Components</vt:lpstr>
      <vt:lpstr>Telemetry System </vt:lpstr>
      <vt:lpstr>Population Monitoring</vt:lpstr>
      <vt:lpstr>Radiation Energy Gradient</vt:lpstr>
      <vt:lpstr>Integration</vt:lpstr>
      <vt:lpstr>Every Los Angeles Regional Hazmat Team Involved in the Telemetry System</vt:lpstr>
      <vt:lpstr>In Process of Getting Telemetry</vt:lpstr>
      <vt:lpstr>Outside Our Region</vt:lpstr>
      <vt:lpstr>Integrated Sensors (and more)</vt:lpstr>
      <vt:lpstr>Example – Rose Bowl/BCS</vt:lpstr>
      <vt:lpstr>Example – Long Beach Grand Prix</vt:lpstr>
      <vt:lpstr>Mobile Apps Tool</vt:lpstr>
      <vt:lpstr>Issue/Monitoring Responders’ Doses </vt:lpstr>
      <vt:lpstr>microStar System</vt:lpstr>
      <vt:lpstr>Monitoring Doses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Operations &amp; Capabilities Los Angeles County</dc:title>
  <dc:subject>Public Health Operations &amp; Capabilities Los Angeles County</dc:subject>
  <dc:creator>PHREP</dc:creator>
  <cp:keywords>radiation detection; LA County, CA; population monitoring equipment</cp:keywords>
  <cp:lastModifiedBy>kimballl</cp:lastModifiedBy>
  <cp:revision>26</cp:revision>
  <dcterms:modified xsi:type="dcterms:W3CDTF">2011-05-18T15:03:16Z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0x0101008402C3AEC9A4F64C9A693943DA529FA3</vt:lpwstr>
  </property>
</Properties>
</file>