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91" r:id="rId5"/>
    <p:sldMasterId id="2147483806" r:id="rId6"/>
    <p:sldMasterId id="2147483859" r:id="rId7"/>
    <p:sldMasterId id="2147483952" r:id="rId8"/>
    <p:sldMasterId id="2147483992" r:id="rId9"/>
  </p:sldMasterIdLst>
  <p:notesMasterIdLst>
    <p:notesMasterId r:id="rId26"/>
  </p:notesMasterIdLst>
  <p:handoutMasterIdLst>
    <p:handoutMasterId r:id="rId27"/>
  </p:handoutMasterIdLst>
  <p:sldIdLst>
    <p:sldId id="265" r:id="rId10"/>
    <p:sldId id="436" r:id="rId11"/>
    <p:sldId id="427" r:id="rId12"/>
    <p:sldId id="428" r:id="rId13"/>
    <p:sldId id="437" r:id="rId14"/>
    <p:sldId id="438" r:id="rId15"/>
    <p:sldId id="439" r:id="rId16"/>
    <p:sldId id="443" r:id="rId17"/>
    <p:sldId id="440" r:id="rId18"/>
    <p:sldId id="441" r:id="rId19"/>
    <p:sldId id="445" r:id="rId20"/>
    <p:sldId id="447" r:id="rId21"/>
    <p:sldId id="444" r:id="rId22"/>
    <p:sldId id="448" r:id="rId23"/>
    <p:sldId id="449" r:id="rId24"/>
    <p:sldId id="264"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B08"/>
    <a:srgbClr val="933311"/>
    <a:srgbClr val="1C54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p:scale>
          <a:sx n="80" d="100"/>
          <a:sy n="80" d="100"/>
        </p:scale>
        <p:origin x="864" y="19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E5F052B-0E53-45BC-A6C3-D4D3E8EE038B}" type="datetimeFigureOut">
              <a:rPr lang="en-US" smtClean="0"/>
              <a:pPr/>
              <a:t>5/18/2011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524C164-32F3-4DB0-BDA9-2407A868CF0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C3559-3E9C-4F2C-AE44-F208792722BC}" type="datetimeFigureOut">
              <a:rPr lang="en-US" smtClean="0"/>
              <a:pPr/>
              <a:t>5/18/2011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40CDD82-7D30-4BE5-AD60-F256DC89CA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0CDD82-7D30-4BE5-AD60-F256DC89CA4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82688" y="696913"/>
            <a:ext cx="4649787" cy="3486150"/>
          </a:xfrm>
          <a:ln/>
        </p:spPr>
      </p:sp>
      <p:sp>
        <p:nvSpPr>
          <p:cNvPr id="63491" name="Rectangle 3"/>
          <p:cNvSpPr>
            <a:spLocks noGrp="1" noChangeArrowheads="1"/>
          </p:cNvSpPr>
          <p:nvPr>
            <p:ph type="body" idx="1"/>
          </p:nvPr>
        </p:nvSpPr>
        <p:spPr>
          <a:noFill/>
          <a:ln/>
        </p:spPr>
        <p:txBody>
          <a:bodyPr/>
          <a:lstStyle/>
          <a:p>
            <a:pPr eaLnBrk="1" hangingPunct="1"/>
            <a:r>
              <a:rPr lang="en-US" b="1" dirty="0" smtClean="0">
                <a:latin typeface="Arial" pitchFamily="34" charset="0"/>
              </a:rPr>
              <a:t>Identify and work with local/state</a:t>
            </a:r>
            <a:r>
              <a:rPr lang="en-US" b="1" baseline="0" dirty="0" smtClean="0">
                <a:latin typeface="Arial" pitchFamily="34" charset="0"/>
              </a:rPr>
              <a:t> partners</a:t>
            </a:r>
            <a:endParaRPr lang="en-US" b="1"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0CDD82-7D30-4BE5-AD60-F256DC89CA4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images as we come back to it</a:t>
            </a:r>
            <a:endParaRPr lang="en-US" dirty="0"/>
          </a:p>
        </p:txBody>
      </p:sp>
      <p:sp>
        <p:nvSpPr>
          <p:cNvPr id="4" name="Slide Number Placeholder 3"/>
          <p:cNvSpPr>
            <a:spLocks noGrp="1"/>
          </p:cNvSpPr>
          <p:nvPr>
            <p:ph type="sldNum" sz="quarter" idx="10"/>
          </p:nvPr>
        </p:nvSpPr>
        <p:spPr/>
        <p:txBody>
          <a:bodyPr/>
          <a:lstStyle/>
          <a:p>
            <a:fld id="{740CDD82-7D30-4BE5-AD60-F256DC89CA4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0CDD82-7D30-4BE5-AD60-F256DC89CA4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a:t>
            </a:r>
            <a:r>
              <a:rPr lang="en-US" baseline="0" dirty="0" smtClean="0"/>
              <a:t> statement is true, but it can be easily misinterpreted and misapplied.</a:t>
            </a:r>
          </a:p>
          <a:p>
            <a:r>
              <a:rPr lang="en-US" baseline="0" dirty="0" smtClean="0"/>
              <a:t>Are you prepared to  open shelters for contaminated people.</a:t>
            </a:r>
          </a:p>
          <a:p>
            <a:r>
              <a:rPr lang="en-US" baseline="0" dirty="0" smtClean="0"/>
              <a:t>“</a:t>
            </a:r>
            <a:r>
              <a:rPr lang="en-US" baseline="0" dirty="0" err="1" smtClean="0"/>
              <a:t>HazMat</a:t>
            </a:r>
            <a:r>
              <a:rPr lang="en-US" baseline="0" dirty="0" smtClean="0"/>
              <a:t>” is not the complete answer.</a:t>
            </a:r>
            <a:endParaRPr lang="en-US" dirty="0"/>
          </a:p>
        </p:txBody>
      </p:sp>
      <p:sp>
        <p:nvSpPr>
          <p:cNvPr id="4" name="Slide Number Placeholder 3"/>
          <p:cNvSpPr>
            <a:spLocks noGrp="1"/>
          </p:cNvSpPr>
          <p:nvPr>
            <p:ph type="sldNum" sz="quarter" idx="10"/>
          </p:nvPr>
        </p:nvSpPr>
        <p:spPr/>
        <p:txBody>
          <a:bodyPr/>
          <a:lstStyle/>
          <a:p>
            <a:fld id="{740CDD82-7D30-4BE5-AD60-F256DC89CA4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Look in resource types for</a:t>
            </a:r>
            <a:r>
              <a:rPr lang="en-US" baseline="0" dirty="0" smtClean="0"/>
              <a:t> teams that can accommodate population radiation monitoring?</a:t>
            </a:r>
          </a:p>
          <a:p>
            <a:pPr marL="228600" indent="-228600">
              <a:buNone/>
            </a:pPr>
            <a:r>
              <a:rPr lang="en-US" baseline="0" dirty="0" smtClean="0"/>
              <a:t>“Plans” if they are not exercised, and tested to the limits aren’t all that valuable.  Doesn’t make a community prepared to just have a written plan on the shelf.</a:t>
            </a:r>
            <a:endParaRPr lang="en-US" dirty="0" smtClean="0"/>
          </a:p>
          <a:p>
            <a:pPr marL="228600" indent="-228600">
              <a:buAutoNum type="arabicParenR"/>
            </a:pPr>
            <a:r>
              <a:rPr lang="en-US" dirty="0" smtClean="0"/>
              <a:t>Comprehensive</a:t>
            </a:r>
          </a:p>
          <a:p>
            <a:pPr marL="228600" indent="-228600">
              <a:buAutoNum type="arabicParenR"/>
            </a:pPr>
            <a:r>
              <a:rPr lang="en-US" dirty="0" smtClean="0"/>
              <a:t>All-Hazards</a:t>
            </a:r>
          </a:p>
          <a:p>
            <a:pPr marL="228600" indent="-228600">
              <a:buNone/>
            </a:pPr>
            <a:r>
              <a:rPr lang="en-US" dirty="0" smtClean="0"/>
              <a:t>   There are similarities in how one reacts to all disasters. These event-specific actions form the basis for most emergency plans. However, </a:t>
            </a:r>
            <a:endParaRPr lang="en-US" dirty="0"/>
          </a:p>
        </p:txBody>
      </p:sp>
      <p:sp>
        <p:nvSpPr>
          <p:cNvPr id="4" name="Slide Number Placeholder 3"/>
          <p:cNvSpPr>
            <a:spLocks noGrp="1"/>
          </p:cNvSpPr>
          <p:nvPr>
            <p:ph type="sldNum" sz="quarter" idx="10"/>
          </p:nvPr>
        </p:nvSpPr>
        <p:spPr/>
        <p:txBody>
          <a:bodyPr/>
          <a:lstStyle/>
          <a:p>
            <a:fld id="{740CDD82-7D30-4BE5-AD60-F256DC89CA4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0CDD82-7D30-4BE5-AD60-F256DC89CA4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0CDD82-7D30-4BE5-AD60-F256DC89CA4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0CDD82-7D30-4BE5-AD60-F256DC89CA4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half are within 100 mile radius in this case – will be different in </a:t>
            </a:r>
            <a:r>
              <a:rPr lang="en-US" dirty="0" err="1" smtClean="0"/>
              <a:t>nuc</a:t>
            </a:r>
            <a:r>
              <a:rPr lang="en-US" dirty="0" smtClean="0"/>
              <a:t>/</a:t>
            </a:r>
            <a:r>
              <a:rPr lang="en-US" dirty="0" err="1" smtClean="0"/>
              <a:t>rad</a:t>
            </a:r>
            <a:endParaRPr lang="en-US" dirty="0" smtClean="0"/>
          </a:p>
          <a:p>
            <a:r>
              <a:rPr lang="en-US" dirty="0" smtClean="0"/>
              <a:t>Depending</a:t>
            </a:r>
            <a:r>
              <a:rPr lang="en-US" baseline="0" dirty="0" smtClean="0"/>
              <a:t> on how far from incident</a:t>
            </a:r>
          </a:p>
          <a:p>
            <a:r>
              <a:rPr lang="en-US" baseline="0" dirty="0" smtClean="0"/>
              <a:t>Community most definitely impacted</a:t>
            </a:r>
            <a:endParaRPr lang="en-US" dirty="0"/>
          </a:p>
        </p:txBody>
      </p:sp>
      <p:sp>
        <p:nvSpPr>
          <p:cNvPr id="4" name="Slide Number Placeholder 3"/>
          <p:cNvSpPr>
            <a:spLocks noGrp="1"/>
          </p:cNvSpPr>
          <p:nvPr>
            <p:ph type="sldNum" sz="quarter" idx="10"/>
          </p:nvPr>
        </p:nvSpPr>
        <p:spPr/>
        <p:txBody>
          <a:bodyPr/>
          <a:lstStyle/>
          <a:p>
            <a:fld id="{740CDD82-7D30-4BE5-AD60-F256DC89CA4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0CDD82-7D30-4BE5-AD60-F256DC89CA4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9787" cy="3486150"/>
          </a:xfrm>
          <a:ln/>
        </p:spPr>
      </p:sp>
      <p:sp>
        <p:nvSpPr>
          <p:cNvPr id="60419" name="Rectangle 3"/>
          <p:cNvSpPr>
            <a:spLocks noGrp="1" noChangeArrowheads="1"/>
          </p:cNvSpPr>
          <p:nvPr>
            <p:ph type="body" idx="1"/>
          </p:nvPr>
        </p:nvSpPr>
        <p:spPr>
          <a:xfrm>
            <a:off x="700567" y="4416342"/>
            <a:ext cx="5609267" cy="4184484"/>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30656"/>
            <a:fld id="{99CCD2DB-46F4-4735-8E13-A93E8886EE26}" type="slidenum">
              <a:rPr lang="en-US" smtClean="0">
                <a:solidFill>
                  <a:srgbClr val="000000"/>
                </a:solidFill>
                <a:latin typeface="Arial" pitchFamily="34" charset="0"/>
              </a:rPr>
              <a:pPr defTabSz="930656"/>
              <a:t>7</a:t>
            </a:fld>
            <a:endParaRPr lang="en-US" dirty="0" smtClean="0">
              <a:solidFill>
                <a:srgbClr val="000000"/>
              </a:solidFill>
              <a:latin typeface="Arial" pitchFamily="34" charset="0"/>
            </a:endParaRPr>
          </a:p>
        </p:txBody>
      </p:sp>
      <p:sp>
        <p:nvSpPr>
          <p:cNvPr id="61443" name="Rectangle 2"/>
          <p:cNvSpPr>
            <a:spLocks noGrp="1" noRot="1" noChangeAspect="1" noChangeArrowheads="1" noTextEdit="1"/>
          </p:cNvSpPr>
          <p:nvPr>
            <p:ph type="sldImg"/>
          </p:nvPr>
        </p:nvSpPr>
        <p:spPr>
          <a:xfrm>
            <a:off x="1182688" y="696913"/>
            <a:ext cx="4648200" cy="3486150"/>
          </a:xfrm>
          <a:ln/>
        </p:spPr>
      </p:sp>
      <p:sp>
        <p:nvSpPr>
          <p:cNvPr id="61444" name="Rectangle 3"/>
          <p:cNvSpPr>
            <a:spLocks noGrp="1" noChangeArrowheads="1"/>
          </p:cNvSpPr>
          <p:nvPr>
            <p:ph type="body" idx="1"/>
          </p:nvPr>
        </p:nvSpPr>
        <p:spPr>
          <a:noFill/>
          <a:ln/>
        </p:spPr>
        <p:txBody>
          <a:bodyPr/>
          <a:lstStyle/>
          <a:p>
            <a:endParaRPr lang="en-US" smtClean="0">
              <a:solidFill>
                <a:srgbClr val="FFFFCC"/>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0CDD82-7D30-4BE5-AD60-F256DC89CA4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71456" y="8831108"/>
            <a:ext cx="3037366" cy="463716"/>
          </a:xfrm>
          <a:prstGeom prst="rect">
            <a:avLst/>
          </a:prstGeom>
          <a:noFill/>
          <a:ln w="9525">
            <a:noFill/>
            <a:miter lim="800000"/>
            <a:headEnd/>
            <a:tailEnd/>
          </a:ln>
        </p:spPr>
        <p:txBody>
          <a:bodyPr lIns="93510" tIns="46756" rIns="93510" bIns="46756" anchor="b"/>
          <a:lstStyle/>
          <a:p>
            <a:pPr algn="r" defTabSz="932233" eaLnBrk="0" hangingPunct="0"/>
            <a:fld id="{202125AC-AC12-4445-8F93-294FCBE78CAD}" type="slidenum">
              <a:rPr lang="en-US" sz="1200"/>
              <a:pPr algn="r" defTabSz="932233" eaLnBrk="0" hangingPunct="0"/>
              <a:t>9</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668" y="4416343"/>
            <a:ext cx="5139066" cy="4182907"/>
          </a:xfrm>
          <a:noFill/>
          <a:ln/>
        </p:spPr>
        <p:txBody>
          <a:bodyPr/>
          <a:lstStyle/>
          <a:p>
            <a:r>
              <a:rPr lang="en-US" sz="1400" dirty="0" smtClean="0">
                <a:latin typeface="Arial" pitchFamily="34" charset="0"/>
              </a:rPr>
              <a:t>PH role in </a:t>
            </a:r>
            <a:r>
              <a:rPr lang="en-US" sz="1400" dirty="0" err="1" smtClean="0">
                <a:latin typeface="Arial" pitchFamily="34" charset="0"/>
              </a:rPr>
              <a:t>nuc</a:t>
            </a:r>
            <a:r>
              <a:rPr lang="en-US" sz="1400" dirty="0" smtClean="0">
                <a:latin typeface="Arial" pitchFamily="34" charset="0"/>
              </a:rPr>
              <a:t>/</a:t>
            </a:r>
            <a:r>
              <a:rPr lang="en-US" sz="1400" dirty="0" err="1" smtClean="0">
                <a:latin typeface="Arial" pitchFamily="34" charset="0"/>
              </a:rPr>
              <a:t>rad</a:t>
            </a:r>
            <a:r>
              <a:rPr lang="en-US" sz="1400" dirty="0" smtClean="0">
                <a:latin typeface="Arial" pitchFamily="34" charset="0"/>
              </a:rPr>
              <a:t> no mystery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0F825B-4BF9-4DAE-BD70-F3FF89C036E2}" type="datetime1">
              <a:rPr lang="en-US" smtClean="0"/>
              <a:pPr>
                <a:defRPr/>
              </a:pPr>
              <a:t>5/18/2011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ACD0B0-7B4B-41C9-B118-C93AFAF88D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D633EB-2ED8-4C42-B08E-979292DE73EA}" type="datetime1">
              <a:rPr lang="en-US" smtClean="0"/>
              <a:pPr>
                <a:defRPr/>
              </a:pPr>
              <a:t>5/18/2011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5FE846-0D03-41AD-8C86-2EE27FD96C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E5C008-E797-434D-BB02-0A17BE5EA4F7}" type="datetime1">
              <a:rPr lang="en-US" smtClean="0"/>
              <a:pPr>
                <a:defRPr/>
              </a:pPr>
              <a:t>5/18/2011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AE1040-D3E8-4D85-A900-FB0CC9847E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ADA853-8E6C-4A94-B523-85EE5D460D96}" type="datetime1">
              <a:rPr lang="en-US" smtClean="0"/>
              <a:pPr>
                <a:defRPr/>
              </a:pPr>
              <a:t>5/18/2011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100FE0-6F35-46B1-A0F4-159D35018A4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fontAlgn="auto">
              <a:spcBef>
                <a:spcPts val="0"/>
              </a:spcBef>
              <a:spcAft>
                <a:spcPts val="0"/>
              </a:spcAft>
            </a:pPr>
            <a:r>
              <a:rPr lang="en-US" sz="1300" b="1" dirty="0">
                <a:solidFill>
                  <a:srgbClr val="FFFFFF"/>
                </a:solidFill>
                <a:latin typeface="Myriad Web Pro"/>
                <a:cs typeface="+mn-cs"/>
              </a:rPr>
              <a:t>For more information please contact Radiation Studies Branch, CDC</a:t>
            </a:r>
          </a:p>
        </p:txBody>
      </p:sp>
      <p:sp>
        <p:nvSpPr>
          <p:cNvPr id="11" name="Rectangle 10"/>
          <p:cNvSpPr/>
          <p:nvPr userDrawn="1"/>
        </p:nvSpPr>
        <p:spPr>
          <a:xfrm>
            <a:off x="1371600" y="4706034"/>
            <a:ext cx="5943600" cy="646331"/>
          </a:xfrm>
          <a:prstGeom prst="rect">
            <a:avLst/>
          </a:prstGeom>
        </p:spPr>
        <p:txBody>
          <a:bodyPr wrap="square">
            <a:spAutoFit/>
          </a:bodyPr>
          <a:lstStyle/>
          <a:p>
            <a:pPr fontAlgn="auto">
              <a:spcBef>
                <a:spcPts val="0"/>
              </a:spcBef>
              <a:spcAft>
                <a:spcPts val="0"/>
              </a:spcAft>
            </a:pPr>
            <a:r>
              <a:rPr lang="en-US" sz="1200" dirty="0">
                <a:solidFill>
                  <a:srgbClr val="FFFFFF"/>
                </a:solidFill>
                <a:latin typeface="Myriad Web Pro"/>
                <a:cs typeface="+mn-cs"/>
              </a:rPr>
              <a:t>4770 Buford Highway NE, Atlanta, GA 30341</a:t>
            </a:r>
          </a:p>
          <a:p>
            <a:pPr fontAlgn="auto">
              <a:spcBef>
                <a:spcPts val="0"/>
              </a:spcBef>
              <a:spcAft>
                <a:spcPts val="0"/>
              </a:spcAft>
            </a:pPr>
            <a:r>
              <a:rPr lang="en-US" sz="1200" dirty="0">
                <a:solidFill>
                  <a:srgbClr val="FFFFFF"/>
                </a:solidFill>
                <a:latin typeface="Myriad Web Pro"/>
                <a:cs typeface="+mn-cs"/>
              </a:rPr>
              <a:t>Telephone,  1-770-488-3800</a:t>
            </a:r>
          </a:p>
          <a:p>
            <a:pPr fontAlgn="auto">
              <a:spcBef>
                <a:spcPts val="0"/>
              </a:spcBef>
              <a:spcAft>
                <a:spcPts val="0"/>
              </a:spcAft>
            </a:pPr>
            <a:r>
              <a:rPr lang="en-US" sz="1200" dirty="0">
                <a:solidFill>
                  <a:srgbClr val="FFFFFF"/>
                </a:solidFill>
                <a:latin typeface="Myriad Web Pro"/>
                <a:cs typeface="+mn-cs"/>
              </a:rPr>
              <a:t>E-mail: rsbinfo@cdc.gov	Web: emergency.cdc.gov/radiation</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National Center for Environmental Health</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Division of Environmental Hazards and Health Effects</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fontAlgn="auto">
              <a:spcBef>
                <a:spcPts val="0"/>
              </a:spcBef>
              <a:spcAft>
                <a:spcPts val="0"/>
              </a:spcAft>
            </a:pPr>
            <a:r>
              <a:rPr lang="en-US" sz="900" dirty="0">
                <a:solidFill>
                  <a:srgbClr val="FFFFFF"/>
                </a:solidFill>
                <a:latin typeface="Myriad Web Pro"/>
                <a:cs typeface="+mn-cs"/>
              </a:rPr>
              <a:t>The findings and conclusions in this report are those of the authors and do not necessarily represent the official position of the Centers for Disease Control and Prevention.</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13D3C838-FB82-4FD0-9FA4-0826F6B93EA4}" type="datetime1">
              <a:rPr lang="en-US" smtClean="0">
                <a:solidFill>
                  <a:srgbClr val="FFC000"/>
                </a:solidFill>
                <a:latin typeface="Myriad Web Pro"/>
                <a:cs typeface="+mn-cs"/>
              </a:rPr>
              <a:pPr fontAlgn="auto">
                <a:spcBef>
                  <a:spcPts val="0"/>
                </a:spcBef>
                <a:spcAft>
                  <a:spcPts val="0"/>
                </a:spcAft>
              </a:pPr>
              <a:t>5/18/2011</a:t>
            </a:fld>
            <a:endParaRPr lang="en-US" dirty="0">
              <a:solidFill>
                <a:srgbClr val="FFC000"/>
              </a:solidFill>
              <a:latin typeface="Myriad Web Pro"/>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srgbClr val="FFC000"/>
              </a:solidFill>
              <a:latin typeface="Myriad Web Pro"/>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7AB569C8-C1E6-4920-A35B-84A0C71DFDF2}" type="slidenum">
              <a:rPr lang="en-US">
                <a:solidFill>
                  <a:srgbClr val="FFC000"/>
                </a:solidFill>
                <a:latin typeface="Myriad Web Pro"/>
                <a:cs typeface="+mn-cs"/>
              </a:rPr>
              <a:pPr fontAlgn="auto">
                <a:spcBef>
                  <a:spcPts val="0"/>
                </a:spcBef>
                <a:spcAft>
                  <a:spcPts val="0"/>
                </a:spcAft>
              </a:pPr>
              <a:t>‹#›</a:t>
            </a:fld>
            <a:endParaRPr lang="en-US" dirty="0">
              <a:solidFill>
                <a:srgbClr val="FFC000"/>
              </a:solidFill>
              <a:latin typeface="Myriad Web Pro"/>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fld id="{8D9B316F-BEA8-4507-A462-7945C490661D}" type="datetime1">
              <a:rPr lang="en-US" smtClean="0">
                <a:solidFill>
                  <a:srgbClr val="FFC000"/>
                </a:solidFill>
                <a:latin typeface="Myriad Web Pro"/>
                <a:cs typeface="+mn-cs"/>
              </a:rPr>
              <a:pPr fontAlgn="auto">
                <a:spcBef>
                  <a:spcPts val="0"/>
                </a:spcBef>
                <a:spcAft>
                  <a:spcPts val="0"/>
                </a:spcAft>
                <a:defRPr/>
              </a:pPr>
              <a:t>5/18/2011</a:t>
            </a:fld>
            <a:endParaRPr lang="en-US" dirty="0">
              <a:solidFill>
                <a:srgbClr val="FFC000"/>
              </a:solidFill>
              <a:latin typeface="Myriad Web Pro"/>
              <a:cs typeface="+mn-cs"/>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C000"/>
              </a:solidFill>
              <a:latin typeface="Myriad Web Pro"/>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defRPr/>
            </a:pPr>
            <a:fld id="{C1974CCC-3932-44E7-88BB-677D0E9A1923}" type="slidenum">
              <a:rPr lang="en-US">
                <a:solidFill>
                  <a:srgbClr val="FFC000"/>
                </a:solidFill>
                <a:latin typeface="Myriad Web Pro"/>
                <a:cs typeface="+mn-cs"/>
              </a:rPr>
              <a:pPr fontAlgn="auto">
                <a:spcBef>
                  <a:spcPts val="0"/>
                </a:spcBef>
                <a:spcAft>
                  <a:spcPts val="0"/>
                </a:spcAft>
                <a:defRPr/>
              </a:pPr>
              <a:t>‹#›</a:t>
            </a:fld>
            <a:endParaRPr lang="en-US" dirty="0">
              <a:solidFill>
                <a:srgbClr val="FFC000"/>
              </a:solidFill>
              <a:latin typeface="Myriad Web Pro"/>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fld id="{3C8B2317-7FD6-4D9D-9B45-25AF18DF3377}" type="datetime1">
              <a:rPr lang="en-US" smtClean="0">
                <a:solidFill>
                  <a:srgbClr val="FFC000"/>
                </a:solidFill>
                <a:latin typeface="Myriad Web Pro"/>
                <a:cs typeface="+mn-cs"/>
              </a:rPr>
              <a:pPr fontAlgn="auto">
                <a:spcBef>
                  <a:spcPts val="0"/>
                </a:spcBef>
                <a:spcAft>
                  <a:spcPts val="0"/>
                </a:spcAft>
                <a:defRPr/>
              </a:pPr>
              <a:t>5/18/2011</a:t>
            </a:fld>
            <a:endParaRPr lang="en-US" dirty="0">
              <a:solidFill>
                <a:srgbClr val="FFC000"/>
              </a:solidFill>
              <a:latin typeface="Myriad Web Pro"/>
              <a:cs typeface="+mn-cs"/>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C000"/>
              </a:solidFill>
              <a:latin typeface="Myriad Web Pro"/>
              <a:cs typeface="+mn-cs"/>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defRPr/>
            </a:pPr>
            <a:fld id="{535956E1-79E8-4710-BEF1-9B7F13DD55F6}" type="slidenum">
              <a:rPr lang="en-US">
                <a:solidFill>
                  <a:srgbClr val="FFC000"/>
                </a:solidFill>
                <a:latin typeface="Myriad Web Pro"/>
                <a:cs typeface="+mn-cs"/>
              </a:rPr>
              <a:pPr fontAlgn="auto">
                <a:spcBef>
                  <a:spcPts val="0"/>
                </a:spcBef>
                <a:spcAft>
                  <a:spcPts val="0"/>
                </a:spcAft>
                <a:defRPr/>
              </a:pPr>
              <a:t>‹#›</a:t>
            </a:fld>
            <a:endParaRPr lang="en-US" dirty="0">
              <a:solidFill>
                <a:srgbClr val="FFC000"/>
              </a:solidFill>
              <a:latin typeface="Myriad Web Pro"/>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fld id="{FB49D3AD-2C62-4C13-8566-3C8135BE2D2D}" type="datetime1">
              <a:rPr lang="en-US" smtClean="0">
                <a:solidFill>
                  <a:srgbClr val="FFC000"/>
                </a:solidFill>
                <a:latin typeface="Myriad Web Pro"/>
                <a:cs typeface="+mn-cs"/>
              </a:rPr>
              <a:pPr fontAlgn="auto">
                <a:spcBef>
                  <a:spcPts val="0"/>
                </a:spcBef>
                <a:spcAft>
                  <a:spcPts val="0"/>
                </a:spcAft>
                <a:defRPr/>
              </a:pPr>
              <a:t>5/18/2011</a:t>
            </a:fld>
            <a:endParaRPr lang="en-US" dirty="0">
              <a:solidFill>
                <a:srgbClr val="FFC000"/>
              </a:solidFill>
              <a:latin typeface="Myriad Web Pro"/>
              <a:cs typeface="+mn-cs"/>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C000"/>
              </a:solidFill>
              <a:latin typeface="Myriad Web Pro"/>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defRPr/>
            </a:pPr>
            <a:fld id="{A4627327-CD66-4625-B269-B981E0D858AB}" type="slidenum">
              <a:rPr lang="en-US">
                <a:solidFill>
                  <a:srgbClr val="FFC000"/>
                </a:solidFill>
                <a:latin typeface="Myriad Web Pro"/>
                <a:cs typeface="+mn-cs"/>
              </a:rPr>
              <a:pPr fontAlgn="auto">
                <a:spcBef>
                  <a:spcPts val="0"/>
                </a:spcBef>
                <a:spcAft>
                  <a:spcPts val="0"/>
                </a:spcAft>
                <a:defRPr/>
              </a:pPr>
              <a:t>‹#›</a:t>
            </a:fld>
            <a:endParaRPr lang="en-US" dirty="0">
              <a:solidFill>
                <a:srgbClr val="FFC000"/>
              </a:solidFill>
              <a:latin typeface="Myriad Web Pro"/>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9AE2035-1718-4564-9263-CB21C78880E0}" type="datetime1">
              <a:rPr lang="en-US" smtClean="0"/>
              <a:pPr>
                <a:defRPr/>
              </a:pPr>
              <a:t>5/18/2011</a:t>
            </a:fld>
            <a:endParaRPr lang="en-US"/>
          </a:p>
        </p:txBody>
      </p:sp>
      <p:sp>
        <p:nvSpPr>
          <p:cNvPr id="5" name="Rectangle 5"/>
          <p:cNvSpPr>
            <a:spLocks noGrp="1" noChangeArrowheads="1"/>
          </p:cNvSpPr>
          <p:nvPr>
            <p:ph type="ftr" sz="quarter" idx="11"/>
          </p:nvPr>
        </p:nvSpPr>
        <p:spPr>
          <a:xfrm>
            <a:off x="6248400" y="6381750"/>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3276600" y="6381750"/>
            <a:ext cx="2133600" cy="476250"/>
          </a:xfrm>
          <a:prstGeom prst="rect">
            <a:avLst/>
          </a:prstGeom>
          <a:ln/>
        </p:spPr>
        <p:txBody>
          <a:bodyPr/>
          <a:lstStyle>
            <a:lvl1pPr>
              <a:defRPr/>
            </a:lvl1pPr>
          </a:lstStyle>
          <a:p>
            <a:pPr>
              <a:defRPr/>
            </a:pPr>
            <a:fld id="{B92C55B5-6153-4BF4-BE87-AF1D07D7353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F46F7E4D-DDB2-4C20-977E-8B24ED6CA671}" type="datetime1">
              <a:rPr lang="en-US" smtClean="0"/>
              <a:pPr>
                <a:defRPr/>
              </a:pPr>
              <a:t>5/18/2011</a:t>
            </a:fld>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0DD9FEF-B9AD-4EE2-8F1F-66EEECC324C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55BB42-E14D-44EB-AA22-A3F3BD70668E}" type="datetime1">
              <a:rPr lang="en-US" smtClean="0"/>
              <a:pPr>
                <a:defRPr/>
              </a:pPr>
              <a:t>5/18/2011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7F9BB3-05E3-4C93-A078-31C46DDA2FA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fontAlgn="auto">
              <a:spcBef>
                <a:spcPts val="0"/>
              </a:spcBef>
              <a:spcAft>
                <a:spcPts val="0"/>
              </a:spcAft>
            </a:pPr>
            <a:r>
              <a:rPr lang="en-US" sz="1300" b="1" dirty="0">
                <a:solidFill>
                  <a:srgbClr val="FFFFFF"/>
                </a:solidFill>
                <a:latin typeface="Myriad Web Pro"/>
                <a:cs typeface="+mn-cs"/>
              </a:rPr>
              <a:t>For more information please contact Radiation Studies Branch, CDC</a:t>
            </a:r>
          </a:p>
        </p:txBody>
      </p:sp>
      <p:sp>
        <p:nvSpPr>
          <p:cNvPr id="11" name="Rectangle 10"/>
          <p:cNvSpPr/>
          <p:nvPr userDrawn="1"/>
        </p:nvSpPr>
        <p:spPr>
          <a:xfrm>
            <a:off x="1371600" y="4706034"/>
            <a:ext cx="5943600" cy="646331"/>
          </a:xfrm>
          <a:prstGeom prst="rect">
            <a:avLst/>
          </a:prstGeom>
        </p:spPr>
        <p:txBody>
          <a:bodyPr wrap="square">
            <a:spAutoFit/>
          </a:bodyPr>
          <a:lstStyle/>
          <a:p>
            <a:pPr fontAlgn="auto">
              <a:spcBef>
                <a:spcPts val="0"/>
              </a:spcBef>
              <a:spcAft>
                <a:spcPts val="0"/>
              </a:spcAft>
            </a:pPr>
            <a:r>
              <a:rPr lang="en-US" sz="1200" dirty="0">
                <a:solidFill>
                  <a:srgbClr val="FFFFFF"/>
                </a:solidFill>
                <a:latin typeface="Myriad Web Pro"/>
                <a:cs typeface="+mn-cs"/>
              </a:rPr>
              <a:t>4770 Buford Highway NE, Atlanta, GA 30341</a:t>
            </a:r>
          </a:p>
          <a:p>
            <a:pPr fontAlgn="auto">
              <a:spcBef>
                <a:spcPts val="0"/>
              </a:spcBef>
              <a:spcAft>
                <a:spcPts val="0"/>
              </a:spcAft>
            </a:pPr>
            <a:r>
              <a:rPr lang="en-US" sz="1200" dirty="0">
                <a:solidFill>
                  <a:srgbClr val="FFFFFF"/>
                </a:solidFill>
                <a:latin typeface="Myriad Web Pro"/>
                <a:cs typeface="+mn-cs"/>
              </a:rPr>
              <a:t>Telephone,  1-770-488-3800</a:t>
            </a:r>
          </a:p>
          <a:p>
            <a:pPr fontAlgn="auto">
              <a:spcBef>
                <a:spcPts val="0"/>
              </a:spcBef>
              <a:spcAft>
                <a:spcPts val="0"/>
              </a:spcAft>
            </a:pPr>
            <a:r>
              <a:rPr lang="en-US" sz="1200" dirty="0">
                <a:solidFill>
                  <a:srgbClr val="FFFFFF"/>
                </a:solidFill>
                <a:latin typeface="Myriad Web Pro"/>
                <a:cs typeface="+mn-cs"/>
              </a:rPr>
              <a:t>E-mail: rsbinfo@cdc.gov	Web: emergency.cdc.gov/radiation</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National Center for Environmental Health</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Division of Environmental Hazards and Health Effects</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fontAlgn="auto">
              <a:spcBef>
                <a:spcPts val="0"/>
              </a:spcBef>
              <a:spcAft>
                <a:spcPts val="0"/>
              </a:spcAft>
            </a:pPr>
            <a:r>
              <a:rPr lang="en-US" sz="900" dirty="0">
                <a:solidFill>
                  <a:srgbClr val="FFFFFF"/>
                </a:solidFill>
                <a:latin typeface="Myriad Web Pro"/>
                <a:cs typeface="+mn-cs"/>
              </a:rPr>
              <a:t>The findings and conclusions in this report are those of the authors and do not necessarily represent the official position of the Centers for Disease Control and Prevention.</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B2206DEA-D861-4CCC-B911-D011EB8C3A2A}" type="datetime1">
              <a:rPr lang="en-US" smtClean="0">
                <a:solidFill>
                  <a:srgbClr val="FFC000"/>
                </a:solidFill>
                <a:latin typeface="Myriad Web Pro"/>
                <a:cs typeface="+mn-cs"/>
              </a:rPr>
              <a:pPr fontAlgn="auto">
                <a:spcBef>
                  <a:spcPts val="0"/>
                </a:spcBef>
                <a:spcAft>
                  <a:spcPts val="0"/>
                </a:spcAft>
              </a:pPr>
              <a:t>5/18/2011</a:t>
            </a:fld>
            <a:endParaRPr lang="en-US" dirty="0">
              <a:solidFill>
                <a:srgbClr val="FFC000"/>
              </a:solidFill>
              <a:latin typeface="Myriad Web Pro"/>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srgbClr val="FFC000"/>
              </a:solidFill>
              <a:latin typeface="Myriad Web Pro"/>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7AB569C8-C1E6-4920-A35B-84A0C71DFDF2}" type="slidenum">
              <a:rPr lang="en-US">
                <a:solidFill>
                  <a:srgbClr val="FFC000"/>
                </a:solidFill>
                <a:latin typeface="Myriad Web Pro"/>
                <a:cs typeface="+mn-cs"/>
              </a:rPr>
              <a:pPr fontAlgn="auto">
                <a:spcBef>
                  <a:spcPts val="0"/>
                </a:spcBef>
                <a:spcAft>
                  <a:spcPts val="0"/>
                </a:spcAft>
              </a:pPr>
              <a:t>‹#›</a:t>
            </a:fld>
            <a:endParaRPr lang="en-US" dirty="0">
              <a:solidFill>
                <a:srgbClr val="FFC000"/>
              </a:solidFill>
              <a:latin typeface="Myriad Web Pro"/>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6DA72A-53B0-45DA-B972-DD4A778FC8C3}" type="datetime1">
              <a:rPr lang="en-US" smtClean="0"/>
              <a:pPr>
                <a:defRPr/>
              </a:pPr>
              <a:t>5/18/2011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DE3409-E661-426D-8D20-31E6FF33B5D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fontAlgn="auto">
              <a:spcBef>
                <a:spcPts val="0"/>
              </a:spcBef>
              <a:spcAft>
                <a:spcPts val="0"/>
              </a:spcAft>
            </a:pPr>
            <a:r>
              <a:rPr lang="en-US" sz="1300" b="1" dirty="0">
                <a:solidFill>
                  <a:srgbClr val="FFFFFF"/>
                </a:solidFill>
                <a:latin typeface="Myriad Web Pro"/>
              </a:rPr>
              <a:t>For more information please contact Radiation Studies Branch, CDC</a:t>
            </a:r>
          </a:p>
        </p:txBody>
      </p:sp>
      <p:sp>
        <p:nvSpPr>
          <p:cNvPr id="11" name="Rectangle 10"/>
          <p:cNvSpPr/>
          <p:nvPr userDrawn="1"/>
        </p:nvSpPr>
        <p:spPr>
          <a:xfrm>
            <a:off x="1371600" y="4706034"/>
            <a:ext cx="5943600" cy="646331"/>
          </a:xfrm>
          <a:prstGeom prst="rect">
            <a:avLst/>
          </a:prstGeom>
        </p:spPr>
        <p:txBody>
          <a:bodyPr wrap="square">
            <a:spAutoFit/>
          </a:bodyPr>
          <a:lstStyle/>
          <a:p>
            <a:pPr fontAlgn="auto">
              <a:spcBef>
                <a:spcPts val="0"/>
              </a:spcBef>
              <a:spcAft>
                <a:spcPts val="0"/>
              </a:spcAft>
            </a:pPr>
            <a:r>
              <a:rPr lang="en-US" sz="1200" dirty="0">
                <a:solidFill>
                  <a:srgbClr val="FFFFFF"/>
                </a:solidFill>
                <a:latin typeface="Myriad Web Pro"/>
              </a:rPr>
              <a:t>4770 Buford Highway NE, Atlanta, GA 30341</a:t>
            </a:r>
          </a:p>
          <a:p>
            <a:pPr fontAlgn="auto">
              <a:spcBef>
                <a:spcPts val="0"/>
              </a:spcBef>
              <a:spcAft>
                <a:spcPts val="0"/>
              </a:spcAft>
            </a:pPr>
            <a:r>
              <a:rPr lang="en-US" sz="1200" dirty="0">
                <a:solidFill>
                  <a:srgbClr val="FFFFFF"/>
                </a:solidFill>
                <a:latin typeface="Myriad Web Pro"/>
              </a:rPr>
              <a:t>Telephone,  1-770-488-3800</a:t>
            </a:r>
          </a:p>
          <a:p>
            <a:pPr fontAlgn="auto">
              <a:spcBef>
                <a:spcPts val="0"/>
              </a:spcBef>
              <a:spcAft>
                <a:spcPts val="0"/>
              </a:spcAft>
            </a:pPr>
            <a:r>
              <a:rPr lang="en-US" sz="1200" dirty="0">
                <a:solidFill>
                  <a:srgbClr val="FFFFFF"/>
                </a:solidFill>
                <a:latin typeface="Myriad Web Pro"/>
              </a:rPr>
              <a:t>E-mail: rsbinfo@cdc.gov	Web: emergency.cdc.gov/radiation</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National Center for Environmental Health</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Division of Environmental Hazards and Health Effects</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fontAlgn="auto">
              <a:spcBef>
                <a:spcPts val="0"/>
              </a:spcBef>
              <a:spcAft>
                <a:spcPts val="0"/>
              </a:spcAft>
            </a:pPr>
            <a:r>
              <a:rPr lang="en-US" sz="900" dirty="0">
                <a:solidFill>
                  <a:srgbClr val="FFFFFF"/>
                </a:solidFill>
                <a:latin typeface="Myriad Web Pro"/>
              </a:rPr>
              <a:t>The findings and conclusions in this report are those of the authors and do not necessarily represent the official position of the Centers for Disease Control and Prevention.</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1BB5C8D1-C4BE-4CCC-9246-39F7F769E75F}" type="datetime1">
              <a:rPr lang="en-US" smtClean="0">
                <a:solidFill>
                  <a:srgbClr val="FFC000"/>
                </a:solidFill>
                <a:latin typeface="Myriad Web Pro"/>
              </a:rPr>
              <a:pPr fontAlgn="auto">
                <a:spcBef>
                  <a:spcPts val="0"/>
                </a:spcBef>
                <a:spcAft>
                  <a:spcPts val="0"/>
                </a:spcAft>
              </a:pPr>
              <a:t>5/18/2011</a:t>
            </a:fld>
            <a:endParaRPr lang="en-US" dirty="0">
              <a:solidFill>
                <a:srgbClr val="FFC000"/>
              </a:solidFill>
              <a:latin typeface="Myriad Web Pro"/>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srgbClr val="FFC000"/>
              </a:solidFill>
              <a:latin typeface="Myriad Web Pro"/>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7AB569C8-C1E6-4920-A35B-84A0C71DFDF2}" type="slidenum">
              <a:rPr lang="en-US">
                <a:solidFill>
                  <a:srgbClr val="FFC000"/>
                </a:solidFill>
                <a:latin typeface="Myriad Web Pro"/>
              </a:rPr>
              <a:pPr fontAlgn="auto">
                <a:spcBef>
                  <a:spcPts val="0"/>
                </a:spcBef>
                <a:spcAft>
                  <a:spcPts val="0"/>
                </a:spcAft>
              </a:pPr>
              <a:t>‹#›</a:t>
            </a:fld>
            <a:endParaRPr lang="en-US" dirty="0">
              <a:solidFill>
                <a:srgbClr val="FFC000"/>
              </a:solidFill>
              <a:latin typeface="Myriad Web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7A394C-5E01-4BC8-8993-AFF8286FB58C}" type="datetime1">
              <a:rPr lang="en-US" smtClean="0"/>
              <a:pPr>
                <a:defRPr/>
              </a:pPr>
              <a:t>5/18/2011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A107C3-BDC4-4BAF-AFE3-DC600B6055A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fld id="{4CBB6851-42BD-4BEC-846C-E501B32ED577}" type="datetime1">
              <a:rPr lang="en-US" smtClean="0">
                <a:solidFill>
                  <a:srgbClr val="FFC000"/>
                </a:solidFill>
                <a:latin typeface="Myriad Web Pro"/>
              </a:rPr>
              <a:pPr fontAlgn="auto">
                <a:spcBef>
                  <a:spcPts val="0"/>
                </a:spcBef>
                <a:spcAft>
                  <a:spcPts val="0"/>
                </a:spcAft>
                <a:defRPr/>
              </a:pPr>
              <a:t>5/18/2011</a:t>
            </a:fld>
            <a:endParaRPr lang="en-US" dirty="0">
              <a:solidFill>
                <a:srgbClr val="FFC000"/>
              </a:solidFill>
              <a:latin typeface="Myriad Web Pro"/>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C000"/>
              </a:solidFill>
              <a:latin typeface="Myriad Web Pro"/>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defRPr/>
            </a:pPr>
            <a:fld id="{C1974CCC-3932-44E7-88BB-677D0E9A1923}" type="slidenum">
              <a:rPr lang="en-US">
                <a:solidFill>
                  <a:srgbClr val="FFC000"/>
                </a:solidFill>
                <a:latin typeface="Myriad Web Pro"/>
              </a:rPr>
              <a:pPr fontAlgn="auto">
                <a:spcBef>
                  <a:spcPts val="0"/>
                </a:spcBef>
                <a:spcAft>
                  <a:spcPts val="0"/>
                </a:spcAft>
                <a:defRPr/>
              </a:pPr>
              <a:t>‹#›</a:t>
            </a:fld>
            <a:endParaRPr lang="en-US" dirty="0">
              <a:solidFill>
                <a:srgbClr val="FFC000"/>
              </a:solidFill>
              <a:latin typeface="Myriad Web Pro"/>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fld id="{5B9FC385-2A1F-4C44-82D2-92885BA225DD}" type="datetime1">
              <a:rPr lang="en-US" smtClean="0">
                <a:solidFill>
                  <a:srgbClr val="FFC000"/>
                </a:solidFill>
                <a:latin typeface="Myriad Web Pro"/>
              </a:rPr>
              <a:pPr fontAlgn="auto">
                <a:spcBef>
                  <a:spcPts val="0"/>
                </a:spcBef>
                <a:spcAft>
                  <a:spcPts val="0"/>
                </a:spcAft>
                <a:defRPr/>
              </a:pPr>
              <a:t>5/18/2011</a:t>
            </a:fld>
            <a:endParaRPr lang="en-US" dirty="0">
              <a:solidFill>
                <a:srgbClr val="FFC000"/>
              </a:solidFill>
              <a:latin typeface="Myriad Web Pro"/>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C000"/>
              </a:solidFill>
              <a:latin typeface="Myriad Web Pro"/>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defRPr/>
            </a:pPr>
            <a:fld id="{535956E1-79E8-4710-BEF1-9B7F13DD55F6}" type="slidenum">
              <a:rPr lang="en-US">
                <a:solidFill>
                  <a:srgbClr val="FFC000"/>
                </a:solidFill>
                <a:latin typeface="Myriad Web Pro"/>
              </a:rPr>
              <a:pPr fontAlgn="auto">
                <a:spcBef>
                  <a:spcPts val="0"/>
                </a:spcBef>
                <a:spcAft>
                  <a:spcPts val="0"/>
                </a:spcAft>
                <a:defRPr/>
              </a:pPr>
              <a:t>‹#›</a:t>
            </a:fld>
            <a:endParaRPr lang="en-US" dirty="0">
              <a:solidFill>
                <a:srgbClr val="FFC000"/>
              </a:solidFill>
              <a:latin typeface="Myriad Web Pro"/>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fld id="{6AEC3ADD-46F6-4C9D-A633-93F8E32F2559}" type="datetime1">
              <a:rPr lang="en-US" smtClean="0">
                <a:solidFill>
                  <a:srgbClr val="FFC000"/>
                </a:solidFill>
                <a:latin typeface="Myriad Web Pro"/>
              </a:rPr>
              <a:pPr fontAlgn="auto">
                <a:spcBef>
                  <a:spcPts val="0"/>
                </a:spcBef>
                <a:spcAft>
                  <a:spcPts val="0"/>
                </a:spcAft>
                <a:defRPr/>
              </a:pPr>
              <a:t>5/18/2011</a:t>
            </a:fld>
            <a:endParaRPr lang="en-US" dirty="0">
              <a:solidFill>
                <a:srgbClr val="FFC000"/>
              </a:solidFill>
              <a:latin typeface="Myriad Web Pro"/>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C000"/>
              </a:solidFill>
              <a:latin typeface="Myriad Web Pro"/>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defRPr/>
            </a:pPr>
            <a:fld id="{A4627327-CD66-4625-B269-B981E0D858AB}" type="slidenum">
              <a:rPr lang="en-US">
                <a:solidFill>
                  <a:srgbClr val="FFC000"/>
                </a:solidFill>
                <a:latin typeface="Myriad Web Pro"/>
              </a:rPr>
              <a:pPr fontAlgn="auto">
                <a:spcBef>
                  <a:spcPts val="0"/>
                </a:spcBef>
                <a:spcAft>
                  <a:spcPts val="0"/>
                </a:spcAft>
                <a:defRPr/>
              </a:pPr>
              <a:t>‹#›</a:t>
            </a:fld>
            <a:endParaRPr lang="en-US" dirty="0">
              <a:solidFill>
                <a:srgbClr val="FFC000"/>
              </a:solidFill>
              <a:latin typeface="Myriad Web Pro"/>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611938" cy="563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990600"/>
            <a:ext cx="4264025" cy="46196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8825" y="990600"/>
            <a:ext cx="4264025" cy="46196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0F44BF00-7082-4132-96AE-8CB63F615581}" type="datetime1">
              <a:rPr lang="en-US" smtClean="0">
                <a:solidFill>
                  <a:srgbClr val="FFC000"/>
                </a:solidFill>
              </a:rPr>
              <a:pPr>
                <a:defRPr/>
              </a:pPr>
              <a:t>5/18/2011</a:t>
            </a:fld>
            <a:endParaRPr lang="en-US">
              <a:solidFill>
                <a:srgbClr val="FFC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C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0DD9FEF-B9AD-4EE2-8F1F-66EEECC324C6}" type="slidenum">
              <a:rPr lang="en-US">
                <a:solidFill>
                  <a:srgbClr val="FFC000"/>
                </a:solidFill>
              </a:rPr>
              <a:pPr>
                <a:defRPr/>
              </a:pPr>
              <a:t>‹#›</a:t>
            </a:fld>
            <a:endParaRPr lang="en-US">
              <a:solidFill>
                <a:srgbClr val="FFC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9A52D1-AB41-452A-A85D-40DA5E0E2F7A}" type="datetime1">
              <a:rPr lang="en-US" smtClean="0"/>
              <a:pPr>
                <a:defRPr/>
              </a:pPr>
              <a:t>5/18/2011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3D752-9AD9-4921-A58A-0AF5D3F9C985}"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fontAlgn="auto">
              <a:spcBef>
                <a:spcPts val="0"/>
              </a:spcBef>
              <a:spcAft>
                <a:spcPts val="0"/>
              </a:spcAft>
            </a:pPr>
            <a:r>
              <a:rPr lang="en-US" sz="1300" b="1" dirty="0">
                <a:solidFill>
                  <a:srgbClr val="FFFFFF"/>
                </a:solidFill>
                <a:latin typeface="Myriad Web Pro"/>
              </a:rPr>
              <a:t>For more information please contact Radiation Studies Branch, CDC</a:t>
            </a:r>
          </a:p>
        </p:txBody>
      </p:sp>
      <p:sp>
        <p:nvSpPr>
          <p:cNvPr id="11" name="Rectangle 10"/>
          <p:cNvSpPr/>
          <p:nvPr userDrawn="1"/>
        </p:nvSpPr>
        <p:spPr>
          <a:xfrm>
            <a:off x="1371600" y="4706034"/>
            <a:ext cx="5943600" cy="646331"/>
          </a:xfrm>
          <a:prstGeom prst="rect">
            <a:avLst/>
          </a:prstGeom>
        </p:spPr>
        <p:txBody>
          <a:bodyPr wrap="square">
            <a:spAutoFit/>
          </a:bodyPr>
          <a:lstStyle/>
          <a:p>
            <a:pPr fontAlgn="auto">
              <a:spcBef>
                <a:spcPts val="0"/>
              </a:spcBef>
              <a:spcAft>
                <a:spcPts val="0"/>
              </a:spcAft>
            </a:pPr>
            <a:r>
              <a:rPr lang="en-US" sz="1200" dirty="0">
                <a:solidFill>
                  <a:srgbClr val="FFFFFF"/>
                </a:solidFill>
                <a:latin typeface="Myriad Web Pro"/>
              </a:rPr>
              <a:t>4770 Buford Highway NE, Atlanta, GA 30341</a:t>
            </a:r>
          </a:p>
          <a:p>
            <a:pPr fontAlgn="auto">
              <a:spcBef>
                <a:spcPts val="0"/>
              </a:spcBef>
              <a:spcAft>
                <a:spcPts val="0"/>
              </a:spcAft>
            </a:pPr>
            <a:r>
              <a:rPr lang="en-US" sz="1200" dirty="0">
                <a:solidFill>
                  <a:srgbClr val="FFFFFF"/>
                </a:solidFill>
                <a:latin typeface="Myriad Web Pro"/>
              </a:rPr>
              <a:t>Telephone,  1-770-488-3800</a:t>
            </a:r>
          </a:p>
          <a:p>
            <a:pPr fontAlgn="auto">
              <a:spcBef>
                <a:spcPts val="0"/>
              </a:spcBef>
              <a:spcAft>
                <a:spcPts val="0"/>
              </a:spcAft>
            </a:pPr>
            <a:r>
              <a:rPr lang="en-US" sz="1200" dirty="0">
                <a:solidFill>
                  <a:srgbClr val="FFFFFF"/>
                </a:solidFill>
                <a:latin typeface="Myriad Web Pro"/>
              </a:rPr>
              <a:t>E-mail: rsbinfo@cdc.gov	Web: emergency.cdc.gov/radiation</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National Center for Environmental Health</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Division of Environmental Hazards and Health Effects</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fontAlgn="auto">
              <a:spcBef>
                <a:spcPts val="0"/>
              </a:spcBef>
              <a:spcAft>
                <a:spcPts val="0"/>
              </a:spcAft>
            </a:pPr>
            <a:r>
              <a:rPr lang="en-US" sz="900" dirty="0">
                <a:solidFill>
                  <a:srgbClr val="FFFFFF"/>
                </a:solidFill>
                <a:latin typeface="Myriad Web Pro"/>
              </a:rPr>
              <a:t>The findings and conclusions in this report are those of the authors and do not necessarily represent the official position of the Centers for Disease Control and Prevention.</a:t>
            </a: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328DF422-7930-4197-927C-605522B5F4FC}" type="datetime1">
              <a:rPr lang="en-US" smtClean="0">
                <a:solidFill>
                  <a:srgbClr val="FFC000"/>
                </a:solidFill>
                <a:latin typeface="Myriad Web Pro"/>
              </a:rPr>
              <a:pPr fontAlgn="auto">
                <a:spcBef>
                  <a:spcPts val="0"/>
                </a:spcBef>
                <a:spcAft>
                  <a:spcPts val="0"/>
                </a:spcAft>
              </a:pPr>
              <a:t>5/18/2011</a:t>
            </a:fld>
            <a:endParaRPr lang="en-US" dirty="0">
              <a:solidFill>
                <a:srgbClr val="FFC000"/>
              </a:solidFill>
              <a:latin typeface="Myriad Web Pro"/>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srgbClr val="FFC000"/>
              </a:solidFill>
              <a:latin typeface="Myriad Web Pro"/>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7AB569C8-C1E6-4920-A35B-84A0C71DFDF2}" type="slidenum">
              <a:rPr lang="en-US">
                <a:solidFill>
                  <a:srgbClr val="FFC000"/>
                </a:solidFill>
                <a:latin typeface="Myriad Web Pro"/>
              </a:rPr>
              <a:pPr fontAlgn="auto">
                <a:spcBef>
                  <a:spcPts val="0"/>
                </a:spcBef>
                <a:spcAft>
                  <a:spcPts val="0"/>
                </a:spcAft>
              </a:pPr>
              <a:t>‹#›</a:t>
            </a:fld>
            <a:endParaRPr lang="en-US" dirty="0">
              <a:solidFill>
                <a:srgbClr val="FFC000"/>
              </a:solidFill>
              <a:latin typeface="Myriad Web Pro"/>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fld id="{85F33511-9F07-4C06-ADD3-59054B981CFF}" type="datetime1">
              <a:rPr lang="en-US" smtClean="0">
                <a:solidFill>
                  <a:srgbClr val="FFC000"/>
                </a:solidFill>
                <a:latin typeface="Myriad Web Pro"/>
              </a:rPr>
              <a:pPr fontAlgn="auto">
                <a:spcBef>
                  <a:spcPts val="0"/>
                </a:spcBef>
                <a:spcAft>
                  <a:spcPts val="0"/>
                </a:spcAft>
                <a:defRPr/>
              </a:pPr>
              <a:t>5/18/2011</a:t>
            </a:fld>
            <a:endParaRPr lang="en-US" dirty="0">
              <a:solidFill>
                <a:srgbClr val="FFC000"/>
              </a:solidFill>
              <a:latin typeface="Myriad Web Pro"/>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C000"/>
              </a:solidFill>
              <a:latin typeface="Myriad Web Pro"/>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defRPr/>
            </a:pPr>
            <a:fld id="{C1974CCC-3932-44E7-88BB-677D0E9A1923}" type="slidenum">
              <a:rPr lang="en-US">
                <a:solidFill>
                  <a:srgbClr val="FFC000"/>
                </a:solidFill>
                <a:latin typeface="Myriad Web Pro"/>
              </a:rPr>
              <a:pPr fontAlgn="auto">
                <a:spcBef>
                  <a:spcPts val="0"/>
                </a:spcBef>
                <a:spcAft>
                  <a:spcPts val="0"/>
                </a:spcAft>
                <a:defRPr/>
              </a:pPr>
              <a:t>‹#›</a:t>
            </a:fld>
            <a:endParaRPr lang="en-US" dirty="0">
              <a:solidFill>
                <a:srgbClr val="FFC000"/>
              </a:solidFill>
              <a:latin typeface="Myriad Web Pro"/>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fld id="{39C94688-2BA9-4EF7-AF40-30ADD16B7777}" type="datetime1">
              <a:rPr lang="en-US" smtClean="0">
                <a:solidFill>
                  <a:srgbClr val="FFC000"/>
                </a:solidFill>
                <a:latin typeface="Myriad Web Pro"/>
              </a:rPr>
              <a:pPr fontAlgn="auto">
                <a:spcBef>
                  <a:spcPts val="0"/>
                </a:spcBef>
                <a:spcAft>
                  <a:spcPts val="0"/>
                </a:spcAft>
                <a:defRPr/>
              </a:pPr>
              <a:t>5/18/2011</a:t>
            </a:fld>
            <a:endParaRPr lang="en-US" dirty="0">
              <a:solidFill>
                <a:srgbClr val="FFC000"/>
              </a:solidFill>
              <a:latin typeface="Myriad Web Pro"/>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C000"/>
              </a:solidFill>
              <a:latin typeface="Myriad Web Pro"/>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defRPr/>
            </a:pPr>
            <a:fld id="{535956E1-79E8-4710-BEF1-9B7F13DD55F6}" type="slidenum">
              <a:rPr lang="en-US">
                <a:solidFill>
                  <a:srgbClr val="FFC000"/>
                </a:solidFill>
                <a:latin typeface="Myriad Web Pro"/>
              </a:rPr>
              <a:pPr fontAlgn="auto">
                <a:spcBef>
                  <a:spcPts val="0"/>
                </a:spcBef>
                <a:spcAft>
                  <a:spcPts val="0"/>
                </a:spcAft>
                <a:defRPr/>
              </a:pPr>
              <a:t>‹#›</a:t>
            </a:fld>
            <a:endParaRPr lang="en-US" dirty="0">
              <a:solidFill>
                <a:srgbClr val="FFC000"/>
              </a:solidFill>
              <a:latin typeface="Myriad Web Pro"/>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fld id="{CC23F278-8060-4EA3-ADF4-6B13F2CEB94D}" type="datetime1">
              <a:rPr lang="en-US" smtClean="0">
                <a:solidFill>
                  <a:srgbClr val="FFC000"/>
                </a:solidFill>
                <a:latin typeface="Myriad Web Pro"/>
              </a:rPr>
              <a:pPr fontAlgn="auto">
                <a:spcBef>
                  <a:spcPts val="0"/>
                </a:spcBef>
                <a:spcAft>
                  <a:spcPts val="0"/>
                </a:spcAft>
                <a:defRPr/>
              </a:pPr>
              <a:t>5/18/2011</a:t>
            </a:fld>
            <a:endParaRPr lang="en-US" dirty="0">
              <a:solidFill>
                <a:srgbClr val="FFC000"/>
              </a:solidFill>
              <a:latin typeface="Myriad Web Pro"/>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C000"/>
              </a:solidFill>
              <a:latin typeface="Myriad Web Pro"/>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defRPr/>
            </a:pPr>
            <a:fld id="{A4627327-CD66-4625-B269-B981E0D858AB}" type="slidenum">
              <a:rPr lang="en-US">
                <a:solidFill>
                  <a:srgbClr val="FFC000"/>
                </a:solidFill>
                <a:latin typeface="Myriad Web Pro"/>
              </a:rPr>
              <a:pPr fontAlgn="auto">
                <a:spcBef>
                  <a:spcPts val="0"/>
                </a:spcBef>
                <a:spcAft>
                  <a:spcPts val="0"/>
                </a:spcAft>
                <a:defRPr/>
              </a:pPr>
              <a:t>‹#›</a:t>
            </a:fld>
            <a:endParaRPr lang="en-US" dirty="0">
              <a:solidFill>
                <a:srgbClr val="FFC000"/>
              </a:solidFill>
              <a:latin typeface="Myriad Web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51EDC-81F7-4175-939E-4F391CC08102}" type="datetime1">
              <a:rPr lang="en-US" smtClean="0"/>
              <a:pPr>
                <a:defRPr/>
              </a:pPr>
              <a:t>5/18/2011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D06770-D440-440E-9577-81916288ED81}"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859838D-142B-4AA1-8298-1E0CEEE40E0E}" type="datetime1">
              <a:rPr lang="en-US" smtClean="0">
                <a:solidFill>
                  <a:srgbClr val="FFC000"/>
                </a:solidFill>
              </a:rPr>
              <a:pPr>
                <a:defRPr/>
              </a:pPr>
              <a:t>5/18/2011</a:t>
            </a:fld>
            <a:endParaRPr lang="en-US">
              <a:solidFill>
                <a:srgbClr val="FFC000"/>
              </a:solidFill>
            </a:endParaRPr>
          </a:p>
        </p:txBody>
      </p:sp>
      <p:sp>
        <p:nvSpPr>
          <p:cNvPr id="6" name="Footer Placeholder 5"/>
          <p:cNvSpPr>
            <a:spLocks noGrp="1" noChangeArrowheads="1"/>
          </p:cNvSpPr>
          <p:nvPr>
            <p:ph type="ftr" sz="quarter" idx="11"/>
          </p:nvPr>
        </p:nvSpPr>
        <p:spPr>
          <a:xfrm>
            <a:off x="6248400" y="6381750"/>
            <a:ext cx="2895600" cy="476250"/>
          </a:xfrm>
          <a:prstGeom prst="rect">
            <a:avLst/>
          </a:prstGeom>
          <a:ln/>
        </p:spPr>
        <p:txBody>
          <a:bodyPr/>
          <a:lstStyle>
            <a:lvl1pPr>
              <a:defRPr/>
            </a:lvl1pPr>
          </a:lstStyle>
          <a:p>
            <a:pPr>
              <a:defRPr/>
            </a:pPr>
            <a:endParaRPr lang="en-US">
              <a:solidFill>
                <a:srgbClr val="FFC000"/>
              </a:solidFill>
            </a:endParaRPr>
          </a:p>
        </p:txBody>
      </p:sp>
      <p:sp>
        <p:nvSpPr>
          <p:cNvPr id="7" name="Slide Number Placeholder 6"/>
          <p:cNvSpPr>
            <a:spLocks noGrp="1" noChangeArrowheads="1"/>
          </p:cNvSpPr>
          <p:nvPr>
            <p:ph type="sldNum" sz="quarter" idx="12"/>
          </p:nvPr>
        </p:nvSpPr>
        <p:spPr>
          <a:xfrm>
            <a:off x="3276600" y="6381750"/>
            <a:ext cx="2133600" cy="476250"/>
          </a:xfrm>
          <a:prstGeom prst="rect">
            <a:avLst/>
          </a:prstGeom>
          <a:ln/>
        </p:spPr>
        <p:txBody>
          <a:bodyPr/>
          <a:lstStyle>
            <a:lvl1pPr>
              <a:defRPr/>
            </a:lvl1pPr>
          </a:lstStyle>
          <a:p>
            <a:pPr>
              <a:defRPr/>
            </a:pPr>
            <a:fld id="{343A5719-E004-49FC-8334-7DD263C840FF}" type="slidenum">
              <a:rPr lang="en-US">
                <a:solidFill>
                  <a:srgbClr val="FFC000"/>
                </a:solidFill>
              </a:rPr>
              <a:pPr>
                <a:defRPr/>
              </a:pPr>
              <a:t>‹#›</a:t>
            </a:fld>
            <a:endParaRPr lang="en-US">
              <a:solidFill>
                <a:srgbClr val="FFC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399D01CD-6AF1-4E0A-93ED-A20B3D138B9C}" type="datetime1">
              <a:rPr lang="en-US" smtClean="0">
                <a:solidFill>
                  <a:srgbClr val="FFC000"/>
                </a:solidFill>
              </a:rPr>
              <a:pPr>
                <a:defRPr/>
              </a:pPr>
              <a:t>5/18/2011</a:t>
            </a:fld>
            <a:endParaRPr lang="en-US">
              <a:solidFill>
                <a:srgbClr val="FFC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C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0DD9FEF-B9AD-4EE2-8F1F-66EEECC324C6}" type="slidenum">
              <a:rPr lang="en-US">
                <a:solidFill>
                  <a:srgbClr val="FFC000"/>
                </a:solidFill>
              </a:rPr>
              <a:pPr>
                <a:defRPr/>
              </a:pPr>
              <a:t>‹#›</a:t>
            </a:fld>
            <a:endParaRPr lang="en-US">
              <a:solidFill>
                <a:srgbClr val="FFC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x">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fld id="{77952A18-5D0C-440B-BE0E-4E80360F4EDD}" type="datetime1">
              <a:rPr lang="en-US" smtClean="0">
                <a:solidFill>
                  <a:srgbClr val="FFC000"/>
                </a:solidFill>
              </a:rPr>
              <a:pPr>
                <a:defRPr/>
              </a:pPr>
              <a:t>5/18/2011</a:t>
            </a:fld>
            <a:endParaRPr lang="en-US">
              <a:solidFill>
                <a:srgbClr val="FFC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srgbClr val="FFC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F6CCBE13-5C84-4753-A66A-DF0108D8F5FE}" type="slidenum">
              <a:rPr lang="en-US">
                <a:solidFill>
                  <a:srgbClr val="FFC000"/>
                </a:solidFill>
              </a:rPr>
              <a:pPr>
                <a:defRPr/>
              </a:pPr>
              <a:t>‹#›</a:t>
            </a:fld>
            <a:endParaRPr lang="en-US" dirty="0">
              <a:solidFill>
                <a:srgbClr val="FFC000"/>
              </a:solidFill>
            </a:endParaRPr>
          </a:p>
        </p:txBody>
      </p:sp>
    </p:spTree>
  </p:cSld>
  <p:clrMapOvr>
    <a:masterClrMapping/>
  </p:clrMapOvr>
  <p:transition>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130425"/>
            <a:ext cx="7772400" cy="1470025"/>
          </a:xfrm>
          <a:effectLst>
            <a:outerShdw dist="53882" dir="2700000" algn="ctr" rotWithShape="0">
              <a:schemeClr val="tx1">
                <a:alpha val="50000"/>
              </a:schemeClr>
            </a:outerShdw>
          </a:effectLst>
        </p:spPr>
        <p:txBody>
          <a:bodyPr/>
          <a:lstStyle>
            <a:lvl1pPr>
              <a:defRPr/>
            </a:lvl1pPr>
          </a:lstStyle>
          <a:p>
            <a:r>
              <a:rPr lang="en-US" smtClean="0"/>
              <a:t>Click to edit Master title style</a:t>
            </a:r>
            <a:endParaRPr lang="en-US"/>
          </a:p>
        </p:txBody>
      </p:sp>
      <p:sp>
        <p:nvSpPr>
          <p:cNvPr id="245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4580"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4581" name="Rectangle 5"/>
          <p:cNvSpPr>
            <a:spLocks noGrp="1" noChangeArrowheads="1"/>
          </p:cNvSpPr>
          <p:nvPr>
            <p:ph type="ftr" sz="quarter" idx="3"/>
          </p:nvPr>
        </p:nvSpPr>
        <p:spPr>
          <a:xfrm>
            <a:off x="3124200" y="6245225"/>
            <a:ext cx="2895600" cy="476250"/>
          </a:xfrm>
        </p:spPr>
        <p:txBody>
          <a:bodyPr/>
          <a:lstStyle>
            <a:lvl1pPr algn="ctr">
              <a:defRPr>
                <a:solidFill>
                  <a:schemeClr val="tx1"/>
                </a:solidFill>
              </a:defRPr>
            </a:lvl1pPr>
          </a:lstStyle>
          <a:p>
            <a:r>
              <a:rPr lang="en-US">
                <a:solidFill>
                  <a:srgbClr val="000000"/>
                </a:solidFill>
              </a:rPr>
              <a:t>TAM-D.9</a:t>
            </a:r>
          </a:p>
        </p:txBody>
      </p:sp>
      <p:sp>
        <p:nvSpPr>
          <p:cNvPr id="24582" name="Rectangle 6"/>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D85DC8DA-7D38-48F7-9DB3-445766A566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t>TAM-D.9</a:t>
            </a:r>
          </a:p>
        </p:txBody>
      </p:sp>
      <p:sp>
        <p:nvSpPr>
          <p:cNvPr id="6" name="Slide Number Placeholder 5"/>
          <p:cNvSpPr>
            <a:spLocks noGrp="1"/>
          </p:cNvSpPr>
          <p:nvPr>
            <p:ph type="sldNum" sz="quarter" idx="12"/>
          </p:nvPr>
        </p:nvSpPr>
        <p:spPr/>
        <p:txBody>
          <a:bodyPr/>
          <a:lstStyle>
            <a:lvl1pPr>
              <a:defRPr/>
            </a:lvl1pPr>
          </a:lstStyle>
          <a:p>
            <a:fld id="{B6D7888E-C3A1-457E-B13E-43A5CE93AC98}"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t>TAM-D.9</a:t>
            </a:r>
          </a:p>
        </p:txBody>
      </p:sp>
      <p:sp>
        <p:nvSpPr>
          <p:cNvPr id="6" name="Slide Number Placeholder 5"/>
          <p:cNvSpPr>
            <a:spLocks noGrp="1"/>
          </p:cNvSpPr>
          <p:nvPr>
            <p:ph type="sldNum" sz="quarter" idx="12"/>
          </p:nvPr>
        </p:nvSpPr>
        <p:spPr/>
        <p:txBody>
          <a:bodyPr/>
          <a:lstStyle>
            <a:lvl1pPr>
              <a:defRPr/>
            </a:lvl1pPr>
          </a:lstStyle>
          <a:p>
            <a:fld id="{BFC27EC6-D44B-4C1C-8EF9-C37C7E289A23}"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t>TAM-D.9</a:t>
            </a:r>
          </a:p>
        </p:txBody>
      </p:sp>
      <p:sp>
        <p:nvSpPr>
          <p:cNvPr id="7" name="Slide Number Placeholder 6"/>
          <p:cNvSpPr>
            <a:spLocks noGrp="1"/>
          </p:cNvSpPr>
          <p:nvPr>
            <p:ph type="sldNum" sz="quarter" idx="12"/>
          </p:nvPr>
        </p:nvSpPr>
        <p:spPr/>
        <p:txBody>
          <a:bodyPr/>
          <a:lstStyle>
            <a:lvl1pPr>
              <a:defRPr/>
            </a:lvl1pPr>
          </a:lstStyle>
          <a:p>
            <a:fld id="{AA7D3332-3666-4D7F-9D51-0D8D33F0F635}"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t>TAM-D.9</a:t>
            </a:r>
          </a:p>
        </p:txBody>
      </p:sp>
      <p:sp>
        <p:nvSpPr>
          <p:cNvPr id="9" name="Slide Number Placeholder 8"/>
          <p:cNvSpPr>
            <a:spLocks noGrp="1"/>
          </p:cNvSpPr>
          <p:nvPr>
            <p:ph type="sldNum" sz="quarter" idx="12"/>
          </p:nvPr>
        </p:nvSpPr>
        <p:spPr/>
        <p:txBody>
          <a:bodyPr/>
          <a:lstStyle>
            <a:lvl1pPr>
              <a:defRPr/>
            </a:lvl1pPr>
          </a:lstStyle>
          <a:p>
            <a:fld id="{EB7ED847-D995-4F2F-ABFE-FA8609262E7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87B0ED-5615-4382-B317-B3C50BDC6796}" type="datetime1">
              <a:rPr lang="en-US" smtClean="0"/>
              <a:pPr>
                <a:defRPr/>
              </a:pPr>
              <a:t>5/18/2011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D1334E-9013-447E-8013-A6DBA512B5E8}"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t>TAM-D.9</a:t>
            </a:r>
          </a:p>
        </p:txBody>
      </p:sp>
      <p:sp>
        <p:nvSpPr>
          <p:cNvPr id="5" name="Slide Number Placeholder 4"/>
          <p:cNvSpPr>
            <a:spLocks noGrp="1"/>
          </p:cNvSpPr>
          <p:nvPr>
            <p:ph type="sldNum" sz="quarter" idx="12"/>
          </p:nvPr>
        </p:nvSpPr>
        <p:spPr/>
        <p:txBody>
          <a:bodyPr/>
          <a:lstStyle>
            <a:lvl1pPr>
              <a:defRPr/>
            </a:lvl1pPr>
          </a:lstStyle>
          <a:p>
            <a:fld id="{1F6EF094-384A-47D9-94A2-99597A1A5183}"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t>TAM-D.9</a:t>
            </a:r>
          </a:p>
        </p:txBody>
      </p:sp>
      <p:sp>
        <p:nvSpPr>
          <p:cNvPr id="4" name="Slide Number Placeholder 3"/>
          <p:cNvSpPr>
            <a:spLocks noGrp="1"/>
          </p:cNvSpPr>
          <p:nvPr>
            <p:ph type="sldNum" sz="quarter" idx="12"/>
          </p:nvPr>
        </p:nvSpPr>
        <p:spPr/>
        <p:txBody>
          <a:bodyPr/>
          <a:lstStyle>
            <a:lvl1pPr>
              <a:defRPr/>
            </a:lvl1pPr>
          </a:lstStyle>
          <a:p>
            <a:fld id="{AA0149D1-0AE1-4F5C-A6AD-27438CACA974}"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t>TAM-D.9</a:t>
            </a:r>
          </a:p>
        </p:txBody>
      </p:sp>
      <p:sp>
        <p:nvSpPr>
          <p:cNvPr id="7" name="Slide Number Placeholder 6"/>
          <p:cNvSpPr>
            <a:spLocks noGrp="1"/>
          </p:cNvSpPr>
          <p:nvPr>
            <p:ph type="sldNum" sz="quarter" idx="12"/>
          </p:nvPr>
        </p:nvSpPr>
        <p:spPr/>
        <p:txBody>
          <a:bodyPr/>
          <a:lstStyle>
            <a:lvl1pPr>
              <a:defRPr/>
            </a:lvl1pPr>
          </a:lstStyle>
          <a:p>
            <a:fld id="{5C6D218F-7934-45FA-8115-5C3CAE265766}"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t>TAM-D.9</a:t>
            </a:r>
          </a:p>
        </p:txBody>
      </p:sp>
      <p:sp>
        <p:nvSpPr>
          <p:cNvPr id="7" name="Slide Number Placeholder 6"/>
          <p:cNvSpPr>
            <a:spLocks noGrp="1"/>
          </p:cNvSpPr>
          <p:nvPr>
            <p:ph type="sldNum" sz="quarter" idx="12"/>
          </p:nvPr>
        </p:nvSpPr>
        <p:spPr/>
        <p:txBody>
          <a:bodyPr/>
          <a:lstStyle>
            <a:lvl1pPr>
              <a:defRPr/>
            </a:lvl1pPr>
          </a:lstStyle>
          <a:p>
            <a:fld id="{F535F2DE-1C06-437C-BD39-5752D1D19FDA}"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t>TAM-D.9</a:t>
            </a:r>
          </a:p>
        </p:txBody>
      </p:sp>
      <p:sp>
        <p:nvSpPr>
          <p:cNvPr id="6" name="Slide Number Placeholder 5"/>
          <p:cNvSpPr>
            <a:spLocks noGrp="1"/>
          </p:cNvSpPr>
          <p:nvPr>
            <p:ph type="sldNum" sz="quarter" idx="12"/>
          </p:nvPr>
        </p:nvSpPr>
        <p:spPr/>
        <p:txBody>
          <a:bodyPr/>
          <a:lstStyle>
            <a:lvl1pPr>
              <a:defRPr/>
            </a:lvl1pPr>
          </a:lstStyle>
          <a:p>
            <a:fld id="{02E0A977-B463-48B9-9447-E00225475B39}"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t>TAM-D.9</a:t>
            </a:r>
          </a:p>
        </p:txBody>
      </p:sp>
      <p:sp>
        <p:nvSpPr>
          <p:cNvPr id="6" name="Slide Number Placeholder 5"/>
          <p:cNvSpPr>
            <a:spLocks noGrp="1"/>
          </p:cNvSpPr>
          <p:nvPr>
            <p:ph type="sldNum" sz="quarter" idx="12"/>
          </p:nvPr>
        </p:nvSpPr>
        <p:spPr/>
        <p:txBody>
          <a:bodyPr/>
          <a:lstStyle>
            <a:lvl1pPr>
              <a:defRPr/>
            </a:lvl1pPr>
          </a:lstStyle>
          <a:p>
            <a:fld id="{FCC7BEBA-0C4B-47B6-B310-71E166AC8A9C}"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6248400" y="6381750"/>
            <a:ext cx="2895600" cy="476250"/>
          </a:xfrm>
        </p:spPr>
        <p:txBody>
          <a:bodyPr/>
          <a:lstStyle>
            <a:lvl1pPr>
              <a:defRPr/>
            </a:lvl1pPr>
          </a:lstStyle>
          <a:p>
            <a:r>
              <a:rPr lang="en-US"/>
              <a:t>TAM-D.9</a:t>
            </a:r>
          </a:p>
        </p:txBody>
      </p:sp>
      <p:sp>
        <p:nvSpPr>
          <p:cNvPr id="7" name="Slide Number Placeholder 6"/>
          <p:cNvSpPr>
            <a:spLocks noGrp="1"/>
          </p:cNvSpPr>
          <p:nvPr>
            <p:ph type="sldNum" sz="quarter" idx="12"/>
          </p:nvPr>
        </p:nvSpPr>
        <p:spPr>
          <a:xfrm>
            <a:off x="3276600" y="6381750"/>
            <a:ext cx="2133600" cy="476250"/>
          </a:xfrm>
        </p:spPr>
        <p:txBody>
          <a:bodyPr/>
          <a:lstStyle>
            <a:lvl1pPr>
              <a:defRPr/>
            </a:lvl1pPr>
          </a:lstStyle>
          <a:p>
            <a:fld id="{6CAEB082-D1A1-48CB-8B78-5940D883B57A}"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TAM-D.9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CF580C-A88D-4A58-A5EA-A90BC504866F}"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054CE0AD-D907-448C-8654-FD43A47EDCC4}" type="datetimeFigureOut">
              <a:rPr lang="en-US">
                <a:solidFill>
                  <a:srgbClr val="000000"/>
                </a:solidFill>
              </a:rPr>
              <a:pPr>
                <a:defRPr/>
              </a:pPr>
              <a:t>5/18/2011</a:t>
            </a:fld>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205118-242A-4111-AF42-CCC4CDC590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D23D3C-2A7B-4D2B-A318-C0EC780CD951}" type="datetime1">
              <a:rPr lang="en-US" smtClean="0"/>
              <a:pPr>
                <a:defRPr/>
              </a:pPr>
              <a:t>5/18/2011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48E9D6-7923-4C7D-97C6-5AFABB38F75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3.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7.jpe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6.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D74DD0A-1CB1-4954-874C-86EDD42C7F30}" type="datetime1">
              <a:rPr lang="en-US" smtClean="0"/>
              <a:pPr>
                <a:defRPr/>
              </a:pPr>
              <a:t>5/18/2011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E485DF-C644-46E2-9D8E-674CB6EB4CF6}" type="slidenum">
              <a:rPr lang="en-US"/>
              <a:pPr>
                <a:defRPr/>
              </a:pPr>
              <a:t>‹#›</a:t>
            </a:fld>
            <a:endParaRPr lang="en-US"/>
          </a:p>
        </p:txBody>
      </p:sp>
      <p:pic>
        <p:nvPicPr>
          <p:cNvPr id="2055" name="Picture 6" descr="PowerPoint template.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22" r:id="rId15"/>
    <p:sldLayoutId id="2147483913" r:id="rId16"/>
    <p:sldLayoutId id="2147484007" r:id="rId17"/>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20" r:id="rId11"/>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5" r:id="rId15"/>
    <p:sldLayoutId id="2147483877" r:id="rId16"/>
    <p:sldLayoutId id="2147483878" r:id="rId17"/>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8" r:id="rId15"/>
    <p:sldLayoutId id="2147483969" r:id="rId16"/>
    <p:sldLayoutId id="2147483970" r:id="rId17"/>
    <p:sldLayoutId id="2147483971" r:id="rId18"/>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35921" dir="2700000"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a:cs typeface="+mn-cs"/>
            </a:endParaRPr>
          </a:p>
        </p:txBody>
      </p:sp>
      <p:sp>
        <p:nvSpPr>
          <p:cNvPr id="23557" name="Rectangle 5"/>
          <p:cNvSpPr>
            <a:spLocks noGrp="1" noChangeArrowheads="1"/>
          </p:cNvSpPr>
          <p:nvPr>
            <p:ph type="ftr" sz="quarter" idx="3"/>
          </p:nvPr>
        </p:nvSpPr>
        <p:spPr bwMode="auto">
          <a:xfrm>
            <a:off x="62484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99"/>
                </a:solidFill>
              </a:defRPr>
            </a:lvl1pPr>
          </a:lstStyle>
          <a:p>
            <a:r>
              <a:rPr lang="en-US">
                <a:latin typeface="Arial"/>
                <a:cs typeface="+mn-cs"/>
              </a:rPr>
              <a:t>TAM-D.9</a:t>
            </a:r>
          </a:p>
        </p:txBody>
      </p:sp>
      <p:sp>
        <p:nvSpPr>
          <p:cNvPr id="23558" name="Rectangle 6"/>
          <p:cNvSpPr>
            <a:spLocks noGrp="1" noChangeArrowheads="1"/>
          </p:cNvSpPr>
          <p:nvPr>
            <p:ph type="sldNum" sz="quarter" idx="4"/>
          </p:nvPr>
        </p:nvSpPr>
        <p:spPr bwMode="auto">
          <a:xfrm>
            <a:off x="3276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99"/>
                </a:solidFill>
              </a:defRPr>
            </a:lvl1pPr>
          </a:lstStyle>
          <a:p>
            <a:fld id="{AEB243AD-4835-485F-9E50-1C96E04E9D70}" type="slidenum">
              <a:rPr lang="en-US">
                <a:latin typeface="Arial"/>
                <a:cs typeface="+mn-cs"/>
              </a:rPr>
              <a:pPr/>
              <a:t>‹#›</a:t>
            </a:fld>
            <a:endParaRPr lang="en-US">
              <a:latin typeface="Arial"/>
              <a:cs typeface="+mn-cs"/>
            </a:endParaRPr>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Lst>
  <p:hf sldNum="0" hdr="0" ftr="0" dt="0"/>
  <p:txStyles>
    <p:titleStyle>
      <a:lvl1pPr algn="ctr" rtl="0" eaLnBrk="1" fontAlgn="base" hangingPunct="1">
        <a:spcBef>
          <a:spcPct val="0"/>
        </a:spcBef>
        <a:spcAft>
          <a:spcPct val="0"/>
        </a:spcAft>
        <a:defRPr sz="4800" b="1">
          <a:solidFill>
            <a:srgbClr val="FF9933"/>
          </a:solidFill>
          <a:latin typeface="+mj-lt"/>
          <a:ea typeface="+mj-ea"/>
          <a:cs typeface="+mj-cs"/>
        </a:defRPr>
      </a:lvl1pPr>
      <a:lvl2pPr algn="ctr" rtl="0" eaLnBrk="1" fontAlgn="base" hangingPunct="1">
        <a:spcBef>
          <a:spcPct val="0"/>
        </a:spcBef>
        <a:spcAft>
          <a:spcPct val="0"/>
        </a:spcAft>
        <a:defRPr sz="4800" b="1">
          <a:solidFill>
            <a:srgbClr val="FF9933"/>
          </a:solidFill>
          <a:latin typeface="Times New Roman" pitchFamily="18" charset="0"/>
        </a:defRPr>
      </a:lvl2pPr>
      <a:lvl3pPr algn="ctr" rtl="0" eaLnBrk="1" fontAlgn="base" hangingPunct="1">
        <a:spcBef>
          <a:spcPct val="0"/>
        </a:spcBef>
        <a:spcAft>
          <a:spcPct val="0"/>
        </a:spcAft>
        <a:defRPr sz="4800" b="1">
          <a:solidFill>
            <a:srgbClr val="FF9933"/>
          </a:solidFill>
          <a:latin typeface="Times New Roman" pitchFamily="18" charset="0"/>
        </a:defRPr>
      </a:lvl3pPr>
      <a:lvl4pPr algn="ctr" rtl="0" eaLnBrk="1" fontAlgn="base" hangingPunct="1">
        <a:spcBef>
          <a:spcPct val="0"/>
        </a:spcBef>
        <a:spcAft>
          <a:spcPct val="0"/>
        </a:spcAft>
        <a:defRPr sz="4800" b="1">
          <a:solidFill>
            <a:srgbClr val="FF9933"/>
          </a:solidFill>
          <a:latin typeface="Times New Roman" pitchFamily="18" charset="0"/>
        </a:defRPr>
      </a:lvl4pPr>
      <a:lvl5pPr algn="ctr" rtl="0" eaLnBrk="1" fontAlgn="base" hangingPunct="1">
        <a:spcBef>
          <a:spcPct val="0"/>
        </a:spcBef>
        <a:spcAft>
          <a:spcPct val="0"/>
        </a:spcAft>
        <a:defRPr sz="4800" b="1">
          <a:solidFill>
            <a:srgbClr val="FF9933"/>
          </a:solidFill>
          <a:latin typeface="Times New Roman" pitchFamily="18" charset="0"/>
        </a:defRPr>
      </a:lvl5pPr>
      <a:lvl6pPr marL="457200" algn="ctr" rtl="0" eaLnBrk="1" fontAlgn="base" hangingPunct="1">
        <a:spcBef>
          <a:spcPct val="0"/>
        </a:spcBef>
        <a:spcAft>
          <a:spcPct val="0"/>
        </a:spcAft>
        <a:defRPr sz="4800" b="1">
          <a:solidFill>
            <a:srgbClr val="FF9933"/>
          </a:solidFill>
          <a:latin typeface="Times New Roman" pitchFamily="18" charset="0"/>
        </a:defRPr>
      </a:lvl6pPr>
      <a:lvl7pPr marL="914400" algn="ctr" rtl="0" eaLnBrk="1" fontAlgn="base" hangingPunct="1">
        <a:spcBef>
          <a:spcPct val="0"/>
        </a:spcBef>
        <a:spcAft>
          <a:spcPct val="0"/>
        </a:spcAft>
        <a:defRPr sz="4800" b="1">
          <a:solidFill>
            <a:srgbClr val="FF9933"/>
          </a:solidFill>
          <a:latin typeface="Times New Roman" pitchFamily="18" charset="0"/>
        </a:defRPr>
      </a:lvl7pPr>
      <a:lvl8pPr marL="1371600" algn="ctr" rtl="0" eaLnBrk="1" fontAlgn="base" hangingPunct="1">
        <a:spcBef>
          <a:spcPct val="0"/>
        </a:spcBef>
        <a:spcAft>
          <a:spcPct val="0"/>
        </a:spcAft>
        <a:defRPr sz="4800" b="1">
          <a:solidFill>
            <a:srgbClr val="FF9933"/>
          </a:solidFill>
          <a:latin typeface="Times New Roman" pitchFamily="18" charset="0"/>
        </a:defRPr>
      </a:lvl8pPr>
      <a:lvl9pPr marL="1828800" algn="ctr" rtl="0" eaLnBrk="1" fontAlgn="base" hangingPunct="1">
        <a:spcBef>
          <a:spcPct val="0"/>
        </a:spcBef>
        <a:spcAft>
          <a:spcPct val="0"/>
        </a:spcAft>
        <a:defRPr sz="4800" b="1">
          <a:solidFill>
            <a:srgbClr val="FF9933"/>
          </a:solidFill>
          <a:latin typeface="Times New Roman" pitchFamily="18" charset="0"/>
        </a:defRPr>
      </a:lvl9pPr>
    </p:titleStyle>
    <p:bodyStyle>
      <a:lvl1pPr marL="342900" indent="-342900" algn="l" rtl="0" eaLnBrk="1" fontAlgn="base" hangingPunct="1">
        <a:spcBef>
          <a:spcPct val="20000"/>
        </a:spcBef>
        <a:spcAft>
          <a:spcPct val="0"/>
        </a:spcAft>
        <a:buClr>
          <a:srgbClr val="FF9933"/>
        </a:buClr>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lr>
          <a:srgbClr val="FF9933"/>
        </a:buClr>
        <a:buChar char="–"/>
        <a:defRPr sz="2800">
          <a:solidFill>
            <a:schemeClr val="bg1"/>
          </a:solidFill>
          <a:latin typeface="+mn-lt"/>
        </a:defRPr>
      </a:lvl2pPr>
      <a:lvl3pPr marL="1143000" indent="-228600" algn="l" rtl="0" eaLnBrk="1" fontAlgn="base" hangingPunct="1">
        <a:spcBef>
          <a:spcPct val="20000"/>
        </a:spcBef>
        <a:spcAft>
          <a:spcPct val="0"/>
        </a:spcAft>
        <a:buClr>
          <a:srgbClr val="FF9933"/>
        </a:buClr>
        <a:buChar char="•"/>
        <a:defRPr sz="2400">
          <a:solidFill>
            <a:schemeClr val="bg1"/>
          </a:solidFill>
          <a:latin typeface="+mn-lt"/>
        </a:defRPr>
      </a:lvl3pPr>
      <a:lvl4pPr marL="1600200" indent="-228600" algn="l" rtl="0" eaLnBrk="1" fontAlgn="base" hangingPunct="1">
        <a:spcBef>
          <a:spcPct val="20000"/>
        </a:spcBef>
        <a:spcAft>
          <a:spcPct val="0"/>
        </a:spcAft>
        <a:buClr>
          <a:srgbClr val="FF9933"/>
        </a:buClr>
        <a:buChar char="–"/>
        <a:defRPr sz="2000">
          <a:solidFill>
            <a:schemeClr val="bg1"/>
          </a:solidFill>
          <a:latin typeface="+mn-lt"/>
        </a:defRPr>
      </a:lvl4pPr>
      <a:lvl5pPr marL="2057400" indent="-228600" algn="l" rtl="0" eaLnBrk="1" fontAlgn="base" hangingPunct="1">
        <a:spcBef>
          <a:spcPct val="20000"/>
        </a:spcBef>
        <a:spcAft>
          <a:spcPct val="0"/>
        </a:spcAft>
        <a:buClr>
          <a:srgbClr val="FF9933"/>
        </a:buClr>
        <a:buChar char="»"/>
        <a:defRPr sz="20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0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0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0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iaem.com/publications/documents/PrinciplesofEmergencyManagement.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4343400"/>
            <a:ext cx="7239000" cy="838200"/>
          </a:xfrm>
        </p:spPr>
        <p:txBody>
          <a:bodyPr/>
          <a:lstStyle/>
          <a:p>
            <a:pPr>
              <a:lnSpc>
                <a:spcPct val="80000"/>
              </a:lnSpc>
              <a:defRPr/>
            </a:pPr>
            <a:r>
              <a:rPr lang="en-US" sz="2400" dirty="0" smtClean="0">
                <a:solidFill>
                  <a:schemeClr val="bg2"/>
                </a:solidFill>
              </a:rPr>
              <a:t>Armin Ansari, PhD, CHP</a:t>
            </a:r>
          </a:p>
          <a:p>
            <a:pPr>
              <a:lnSpc>
                <a:spcPct val="80000"/>
              </a:lnSpc>
              <a:defRPr/>
            </a:pPr>
            <a:r>
              <a:rPr lang="en-US" sz="2400" dirty="0" smtClean="0">
                <a:solidFill>
                  <a:schemeClr val="bg2"/>
                </a:solidFill>
              </a:rPr>
              <a:t>Health Physicist,  Radiation Studies Branch</a:t>
            </a:r>
            <a:endParaRPr lang="en-US" dirty="0" smtClean="0">
              <a:solidFill>
                <a:schemeClr val="bg2"/>
              </a:solidFill>
            </a:endParaRPr>
          </a:p>
        </p:txBody>
      </p:sp>
      <p:sp>
        <p:nvSpPr>
          <p:cNvPr id="4" name="Title 3"/>
          <p:cNvSpPr>
            <a:spLocks noGrp="1"/>
          </p:cNvSpPr>
          <p:nvPr>
            <p:ph type="title"/>
          </p:nvPr>
        </p:nvSpPr>
        <p:spPr>
          <a:xfrm>
            <a:off x="457200" y="2057400"/>
            <a:ext cx="8229600" cy="1676400"/>
          </a:xfrm>
        </p:spPr>
        <p:txBody>
          <a:bodyPr/>
          <a:lstStyle/>
          <a:p>
            <a:pPr>
              <a:lnSpc>
                <a:spcPct val="130000"/>
              </a:lnSpc>
            </a:pPr>
            <a:r>
              <a:rPr lang="en-US" sz="3600" dirty="0" smtClean="0">
                <a:solidFill>
                  <a:schemeClr val="bg2"/>
                </a:solidFill>
              </a:rPr>
              <a:t>A Perspective on Radiation Emergency Preparedness</a:t>
            </a:r>
            <a:br>
              <a:rPr lang="en-US" sz="3600" dirty="0" smtClean="0">
                <a:solidFill>
                  <a:schemeClr val="bg2"/>
                </a:solidFill>
              </a:rPr>
            </a:br>
            <a:endParaRPr lang="en-US" dirty="0">
              <a:solidFill>
                <a:schemeClr val="bg2"/>
              </a:solidFill>
            </a:endParaRPr>
          </a:p>
        </p:txBody>
      </p:sp>
      <p:sp>
        <p:nvSpPr>
          <p:cNvPr id="5" name="Text Placeholder 4"/>
          <p:cNvSpPr>
            <a:spLocks noGrp="1"/>
          </p:cNvSpPr>
          <p:nvPr>
            <p:ph type="body" sz="quarter" idx="11"/>
          </p:nvPr>
        </p:nvSpPr>
        <p:spPr/>
        <p:txBody>
          <a:bodyPr/>
          <a:lstStyle/>
          <a:p>
            <a:r>
              <a:rPr lang="en-US" dirty="0" smtClean="0">
                <a:solidFill>
                  <a:schemeClr val="bg2"/>
                </a:solidFill>
              </a:rPr>
              <a:t>National Center for Environmental Health</a:t>
            </a:r>
            <a:endParaRPr lang="en-US" dirty="0">
              <a:solidFill>
                <a:schemeClr val="bg2"/>
              </a:solidFill>
            </a:endParaRPr>
          </a:p>
        </p:txBody>
      </p:sp>
      <p:sp>
        <p:nvSpPr>
          <p:cNvPr id="6" name="Text Placeholder 5"/>
          <p:cNvSpPr>
            <a:spLocks noGrp="1"/>
          </p:cNvSpPr>
          <p:nvPr>
            <p:ph type="body" sz="quarter" idx="12"/>
          </p:nvPr>
        </p:nvSpPr>
        <p:spPr/>
        <p:txBody>
          <a:bodyPr/>
          <a:lstStyle/>
          <a:p>
            <a:r>
              <a:rPr lang="en-US" dirty="0" smtClean="0">
                <a:solidFill>
                  <a:schemeClr val="bg2"/>
                </a:solidFill>
              </a:rPr>
              <a:t>Division of Environmental Hazards and Health Effects</a:t>
            </a:r>
          </a:p>
          <a:p>
            <a:endParaRPr lang="en-US" dirty="0">
              <a:solidFill>
                <a:schemeClr val="bg2"/>
              </a:solidFill>
            </a:endParaRPr>
          </a:p>
        </p:txBody>
      </p:sp>
      <p:pic>
        <p:nvPicPr>
          <p:cNvPr id="73729" name="Picture 1" descr="Bridging the Gaps: Public Health and Radiation Emergency Preparedness banner logo"/>
          <p:cNvPicPr>
            <a:picLocks noChangeAspect="1" noChangeArrowheads="1"/>
          </p:cNvPicPr>
          <p:nvPr/>
        </p:nvPicPr>
        <p:blipFill>
          <a:blip r:embed="rId3" cstate="print"/>
          <a:srcRect/>
          <a:stretch>
            <a:fillRect/>
          </a:stretch>
        </p:blipFill>
        <p:spPr bwMode="auto">
          <a:xfrm>
            <a:off x="304800" y="304800"/>
            <a:ext cx="8534400" cy="133309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47800" y="533400"/>
            <a:ext cx="6629400" cy="1143000"/>
          </a:xfrm>
        </p:spPr>
        <p:txBody>
          <a:bodyPr/>
          <a:lstStyle/>
          <a:p>
            <a:pPr algn="l" eaLnBrk="1" hangingPunct="1"/>
            <a:r>
              <a:rPr lang="en-US" sz="4000" dirty="0" smtClean="0">
                <a:solidFill>
                  <a:schemeClr val="bg2"/>
                </a:solidFill>
              </a:rPr>
              <a:t>In a radiation emergency:</a:t>
            </a:r>
          </a:p>
        </p:txBody>
      </p:sp>
      <p:sp>
        <p:nvSpPr>
          <p:cNvPr id="32771" name="Rectangle 3"/>
          <p:cNvSpPr>
            <a:spLocks noGrp="1" noChangeArrowheads="1"/>
          </p:cNvSpPr>
          <p:nvPr>
            <p:ph type="body" idx="1"/>
          </p:nvPr>
        </p:nvSpPr>
        <p:spPr>
          <a:xfrm>
            <a:off x="0" y="1447800"/>
            <a:ext cx="9144000" cy="4525963"/>
          </a:xfrm>
        </p:spPr>
        <p:txBody>
          <a:bodyPr/>
          <a:lstStyle/>
          <a:p>
            <a:pPr algn="ctr" eaLnBrk="1" hangingPunct="1">
              <a:lnSpc>
                <a:spcPct val="130000"/>
              </a:lnSpc>
              <a:buFontTx/>
              <a:buNone/>
            </a:pPr>
            <a:r>
              <a:rPr lang="en-US" sz="2600" b="1" dirty="0" smtClean="0">
                <a:solidFill>
                  <a:schemeClr val="bg2"/>
                </a:solidFill>
              </a:rPr>
              <a:t>Public health practitioners need to work closely with radiation safety professionals</a:t>
            </a:r>
          </a:p>
          <a:p>
            <a:pPr algn="ctr" eaLnBrk="1" hangingPunct="1">
              <a:lnSpc>
                <a:spcPct val="130000"/>
              </a:lnSpc>
              <a:buFontTx/>
              <a:buNone/>
            </a:pPr>
            <a:endParaRPr lang="en-US" sz="2600" b="1" dirty="0" smtClean="0">
              <a:solidFill>
                <a:schemeClr val="bg2"/>
              </a:solidFill>
            </a:endParaRPr>
          </a:p>
        </p:txBody>
      </p:sp>
      <p:grpSp>
        <p:nvGrpSpPr>
          <p:cNvPr id="6" name="Group 5" descr="overlap of Public Healtn and Physics symbol"/>
          <p:cNvGrpSpPr/>
          <p:nvPr/>
        </p:nvGrpSpPr>
        <p:grpSpPr>
          <a:xfrm>
            <a:off x="1828800" y="3124200"/>
            <a:ext cx="5753100" cy="2362200"/>
            <a:chOff x="1828800" y="3124200"/>
            <a:chExt cx="5753100" cy="2362200"/>
          </a:xfrm>
        </p:grpSpPr>
        <p:sp>
          <p:nvSpPr>
            <p:cNvPr id="32772" name="Oval 6"/>
            <p:cNvSpPr>
              <a:spLocks noChangeArrowheads="1"/>
            </p:cNvSpPr>
            <p:nvPr/>
          </p:nvSpPr>
          <p:spPr bwMode="auto">
            <a:xfrm>
              <a:off x="1828800" y="3124200"/>
              <a:ext cx="3729038" cy="2362200"/>
            </a:xfrm>
            <a:prstGeom prst="ellipse">
              <a:avLst/>
            </a:prstGeom>
            <a:solidFill>
              <a:schemeClr val="accent1">
                <a:lumMod val="20000"/>
                <a:lumOff val="80000"/>
                <a:alpha val="50000"/>
              </a:schemeClr>
            </a:solidFill>
            <a:ln w="9525">
              <a:solidFill>
                <a:srgbClr val="FFFFFF"/>
              </a:solidFill>
              <a:round/>
              <a:headEnd/>
              <a:tailEnd/>
            </a:ln>
          </p:spPr>
          <p:txBody>
            <a:bodyPr wrap="none" anchor="ctr"/>
            <a:lstStyle/>
            <a:p>
              <a:pPr algn="ctr" eaLnBrk="0" hangingPunct="0"/>
              <a:r>
                <a:rPr lang="en-US" sz="4000" dirty="0">
                  <a:solidFill>
                    <a:srgbClr val="FFFF99"/>
                  </a:solidFill>
                </a:rPr>
                <a:t>Public          </a:t>
              </a:r>
            </a:p>
          </p:txBody>
        </p:sp>
        <p:sp>
          <p:nvSpPr>
            <p:cNvPr id="32773" name="Oval 7"/>
            <p:cNvSpPr>
              <a:spLocks noChangeArrowheads="1"/>
            </p:cNvSpPr>
            <p:nvPr/>
          </p:nvSpPr>
          <p:spPr bwMode="auto">
            <a:xfrm>
              <a:off x="3848100" y="3124200"/>
              <a:ext cx="3733800" cy="2362200"/>
            </a:xfrm>
            <a:prstGeom prst="ellipse">
              <a:avLst/>
            </a:prstGeom>
            <a:solidFill>
              <a:srgbClr val="990000">
                <a:alpha val="50195"/>
              </a:srgbClr>
            </a:solidFill>
            <a:ln w="9525">
              <a:solidFill>
                <a:srgbClr val="FFFFFF"/>
              </a:solidFill>
              <a:round/>
              <a:headEnd/>
              <a:tailEnd/>
            </a:ln>
          </p:spPr>
          <p:txBody>
            <a:bodyPr wrap="none" anchor="ctr"/>
            <a:lstStyle/>
            <a:p>
              <a:pPr algn="ctr" eaLnBrk="0" hangingPunct="0"/>
              <a:r>
                <a:rPr lang="en-US" sz="4000" dirty="0">
                  <a:solidFill>
                    <a:srgbClr val="FFFF99"/>
                  </a:solidFill>
                </a:rPr>
                <a:t> Health  Physics </a:t>
              </a: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68362"/>
          </a:xfrm>
        </p:spPr>
        <p:txBody>
          <a:bodyPr/>
          <a:lstStyle/>
          <a:p>
            <a:r>
              <a:rPr lang="en-US" sz="3200" dirty="0" smtClean="0"/>
              <a:t>Population Monitoring</a:t>
            </a:r>
            <a:endParaRPr lang="en-US" sz="3200" dirty="0"/>
          </a:p>
        </p:txBody>
      </p:sp>
      <p:grpSp>
        <p:nvGrpSpPr>
          <p:cNvPr id="14" name="Group 13" descr="population monitoring of people after the Fukushima earthquake (2011):&#10;adults&#10;children&#10;elderly&#10;injured"/>
          <p:cNvGrpSpPr/>
          <p:nvPr/>
        </p:nvGrpSpPr>
        <p:grpSpPr>
          <a:xfrm>
            <a:off x="533400" y="1143000"/>
            <a:ext cx="8238249" cy="5305425"/>
            <a:chOff x="533400" y="1143000"/>
            <a:chExt cx="8238249" cy="5305425"/>
          </a:xfrm>
        </p:grpSpPr>
        <p:pic>
          <p:nvPicPr>
            <p:cNvPr id="15" name="Picture 14" descr="r733322_5931770.jpg"/>
            <p:cNvPicPr>
              <a:picLocks noChangeAspect="1"/>
            </p:cNvPicPr>
            <p:nvPr/>
          </p:nvPicPr>
          <p:blipFill>
            <a:blip r:embed="rId3" cstate="print"/>
            <a:stretch>
              <a:fillRect/>
            </a:stretch>
          </p:blipFill>
          <p:spPr>
            <a:xfrm>
              <a:off x="838200" y="4572000"/>
              <a:ext cx="2188613" cy="1752600"/>
            </a:xfrm>
            <a:prstGeom prst="rect">
              <a:avLst/>
            </a:prstGeom>
          </p:spPr>
        </p:pic>
        <p:pic>
          <p:nvPicPr>
            <p:cNvPr id="19" name="Picture 18" descr="rcv7-725x483.jpg"/>
            <p:cNvPicPr>
              <a:picLocks noChangeAspect="1"/>
            </p:cNvPicPr>
            <p:nvPr/>
          </p:nvPicPr>
          <p:blipFill>
            <a:blip r:embed="rId4" cstate="print"/>
            <a:stretch>
              <a:fillRect/>
            </a:stretch>
          </p:blipFill>
          <p:spPr>
            <a:xfrm>
              <a:off x="3581400" y="5029200"/>
              <a:ext cx="1944442" cy="1295400"/>
            </a:xfrm>
            <a:prstGeom prst="rect">
              <a:avLst/>
            </a:prstGeom>
          </p:spPr>
        </p:pic>
        <p:pic>
          <p:nvPicPr>
            <p:cNvPr id="3" name="Picture 2" descr="\\cdc.gov\private\M311\asa4\0 Fukushima March 2011\13japanch_1-custom8.jpg"/>
            <p:cNvPicPr>
              <a:picLocks noChangeAspect="1" noChangeArrowheads="1"/>
            </p:cNvPicPr>
            <p:nvPr/>
          </p:nvPicPr>
          <p:blipFill>
            <a:blip r:embed="rId5" cstate="print"/>
            <a:srcRect/>
            <a:stretch>
              <a:fillRect/>
            </a:stretch>
          </p:blipFill>
          <p:spPr bwMode="auto">
            <a:xfrm>
              <a:off x="5715000" y="4953000"/>
              <a:ext cx="3056649" cy="1495425"/>
            </a:xfrm>
            <a:prstGeom prst="rect">
              <a:avLst/>
            </a:prstGeom>
            <a:noFill/>
          </p:spPr>
        </p:pic>
        <p:pic>
          <p:nvPicPr>
            <p:cNvPr id="1027" name="Picture 3" descr="\\cdc.gov\private\M311\asa4\0 Fukushima March 2011\20110316_JAPAN-slide-9K8H-jumbo.jpg"/>
            <p:cNvPicPr>
              <a:picLocks noChangeAspect="1" noChangeArrowheads="1"/>
            </p:cNvPicPr>
            <p:nvPr/>
          </p:nvPicPr>
          <p:blipFill>
            <a:blip r:embed="rId6" cstate="print"/>
            <a:srcRect/>
            <a:stretch>
              <a:fillRect/>
            </a:stretch>
          </p:blipFill>
          <p:spPr bwMode="auto">
            <a:xfrm>
              <a:off x="533400" y="1295400"/>
              <a:ext cx="2674937" cy="1465263"/>
            </a:xfrm>
            <a:prstGeom prst="rect">
              <a:avLst/>
            </a:prstGeom>
            <a:noFill/>
          </p:spPr>
        </p:pic>
        <p:pic>
          <p:nvPicPr>
            <p:cNvPr id="1029" name="Picture 5" descr="\\cdc.gov\private\M311\asa4\0 Fukushima March 2011\Dog Survey.jpg"/>
            <p:cNvPicPr>
              <a:picLocks noChangeAspect="1" noChangeArrowheads="1"/>
            </p:cNvPicPr>
            <p:nvPr/>
          </p:nvPicPr>
          <p:blipFill>
            <a:blip r:embed="rId7" cstate="print"/>
            <a:srcRect/>
            <a:stretch>
              <a:fillRect/>
            </a:stretch>
          </p:blipFill>
          <p:spPr bwMode="auto">
            <a:xfrm>
              <a:off x="6553200" y="3505200"/>
              <a:ext cx="1841985" cy="1447800"/>
            </a:xfrm>
            <a:prstGeom prst="rect">
              <a:avLst/>
            </a:prstGeom>
            <a:noFill/>
          </p:spPr>
        </p:pic>
        <p:pic>
          <p:nvPicPr>
            <p:cNvPr id="1030" name="Picture 6" descr="\\cdc.gov\private\M311\asa4\0 Fukushima March 2011\decon baby cold.jpg"/>
            <p:cNvPicPr>
              <a:picLocks noChangeAspect="1" noChangeArrowheads="1"/>
            </p:cNvPicPr>
            <p:nvPr/>
          </p:nvPicPr>
          <p:blipFill>
            <a:blip r:embed="rId8" cstate="print"/>
            <a:srcRect/>
            <a:stretch>
              <a:fillRect/>
            </a:stretch>
          </p:blipFill>
          <p:spPr bwMode="auto">
            <a:xfrm>
              <a:off x="3200400" y="1143000"/>
              <a:ext cx="3241466" cy="2114550"/>
            </a:xfrm>
            <a:prstGeom prst="rect">
              <a:avLst/>
            </a:prstGeom>
            <a:noFill/>
          </p:spPr>
        </p:pic>
        <p:pic>
          <p:nvPicPr>
            <p:cNvPr id="1026" name="Picture 2" descr="\\cdc.gov\private\m311\asa4\0 Fukushima March 2011\pop mon child.jpg"/>
            <p:cNvPicPr>
              <a:picLocks noChangeAspect="1" noChangeArrowheads="1"/>
            </p:cNvPicPr>
            <p:nvPr/>
          </p:nvPicPr>
          <p:blipFill>
            <a:blip r:embed="rId9" cstate="print"/>
            <a:srcRect/>
            <a:stretch>
              <a:fillRect/>
            </a:stretch>
          </p:blipFill>
          <p:spPr bwMode="auto">
            <a:xfrm>
              <a:off x="6858000" y="1219200"/>
              <a:ext cx="1622146" cy="2204002"/>
            </a:xfrm>
            <a:prstGeom prst="rect">
              <a:avLst/>
            </a:prstGeom>
            <a:noFill/>
          </p:spPr>
        </p:pic>
        <p:pic>
          <p:nvPicPr>
            <p:cNvPr id="1031" name="Picture 7" descr="\\cdc.gov\private\M311\asa4\0 Fukushima March 2011\monitoring.jpg"/>
            <p:cNvPicPr>
              <a:picLocks noChangeAspect="1" noChangeArrowheads="1"/>
            </p:cNvPicPr>
            <p:nvPr/>
          </p:nvPicPr>
          <p:blipFill>
            <a:blip r:embed="rId10" cstate="print"/>
            <a:srcRect/>
            <a:stretch>
              <a:fillRect/>
            </a:stretch>
          </p:blipFill>
          <p:spPr bwMode="auto">
            <a:xfrm>
              <a:off x="990600" y="3124200"/>
              <a:ext cx="2057400" cy="1321308"/>
            </a:xfrm>
            <a:prstGeom prst="rect">
              <a:avLst/>
            </a:prstGeom>
            <a:noFill/>
          </p:spPr>
        </p:pic>
        <p:pic>
          <p:nvPicPr>
            <p:cNvPr id="4" name="Picture 2" descr="C:\Users\hendricj\Desktop\Picture1.jpg"/>
            <p:cNvPicPr>
              <a:picLocks noChangeAspect="1" noChangeArrowheads="1"/>
            </p:cNvPicPr>
            <p:nvPr/>
          </p:nvPicPr>
          <p:blipFill>
            <a:blip r:embed="rId11" cstate="print"/>
            <a:srcRect/>
            <a:stretch>
              <a:fillRect/>
            </a:stretch>
          </p:blipFill>
          <p:spPr bwMode="auto">
            <a:xfrm>
              <a:off x="3222625" y="3363913"/>
              <a:ext cx="2603500" cy="1584325"/>
            </a:xfrm>
            <a:prstGeom prst="rect">
              <a:avLst/>
            </a:prstGeom>
            <a:noFill/>
          </p:spPr>
        </p:pic>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68362"/>
          </a:xfrm>
        </p:spPr>
        <p:txBody>
          <a:bodyPr/>
          <a:lstStyle/>
          <a:p>
            <a:r>
              <a:rPr lang="en-US" sz="3200" dirty="0" smtClean="0">
                <a:solidFill>
                  <a:schemeClr val="bg2"/>
                </a:solidFill>
              </a:rPr>
              <a:t>Public Shelters &amp; Reception Centers</a:t>
            </a:r>
            <a:endParaRPr lang="en-US" sz="3200" dirty="0">
              <a:solidFill>
                <a:schemeClr val="bg2"/>
              </a:solidFill>
            </a:endParaRPr>
          </a:p>
        </p:txBody>
      </p:sp>
      <p:grpSp>
        <p:nvGrpSpPr>
          <p:cNvPr id="7" name="Group 6" descr="public shelters and reception center after Fukushima earthquake (2011):&#10;gym of people &#10;radiation monitoring at reception center"/>
          <p:cNvGrpSpPr/>
          <p:nvPr/>
        </p:nvGrpSpPr>
        <p:grpSpPr>
          <a:xfrm>
            <a:off x="381000" y="1295400"/>
            <a:ext cx="8343900" cy="4991161"/>
            <a:chOff x="381000" y="1295400"/>
            <a:chExt cx="8343900" cy="4991161"/>
          </a:xfrm>
        </p:grpSpPr>
        <p:pic>
          <p:nvPicPr>
            <p:cNvPr id="1028" name="Picture 4" descr="\\cdc.gov\private\M311\asa4\0 Fukushima March 2011\94f41df6679c3ff7d228896f2c8f75e1.jpg"/>
            <p:cNvPicPr>
              <a:picLocks noChangeAspect="1" noChangeArrowheads="1"/>
            </p:cNvPicPr>
            <p:nvPr/>
          </p:nvPicPr>
          <p:blipFill>
            <a:blip r:embed="rId3" cstate="print"/>
            <a:srcRect/>
            <a:stretch>
              <a:fillRect/>
            </a:stretch>
          </p:blipFill>
          <p:spPr bwMode="auto">
            <a:xfrm>
              <a:off x="990600" y="4572000"/>
              <a:ext cx="3733800" cy="1714561"/>
            </a:xfrm>
            <a:prstGeom prst="rect">
              <a:avLst/>
            </a:prstGeom>
            <a:noFill/>
          </p:spPr>
        </p:pic>
        <p:pic>
          <p:nvPicPr>
            <p:cNvPr id="2050" name="Picture 2" descr="\\cdc.gov\private\M311\asa4\0 Fukushima March 2011\monitoring line.jpg"/>
            <p:cNvPicPr>
              <a:picLocks noChangeAspect="1" noChangeArrowheads="1"/>
            </p:cNvPicPr>
            <p:nvPr/>
          </p:nvPicPr>
          <p:blipFill>
            <a:blip r:embed="rId4" cstate="print"/>
            <a:srcRect/>
            <a:stretch>
              <a:fillRect/>
            </a:stretch>
          </p:blipFill>
          <p:spPr bwMode="auto">
            <a:xfrm>
              <a:off x="5257800" y="3733800"/>
              <a:ext cx="3429000" cy="2400858"/>
            </a:xfrm>
            <a:prstGeom prst="rect">
              <a:avLst/>
            </a:prstGeom>
            <a:noFill/>
          </p:spPr>
        </p:pic>
        <p:pic>
          <p:nvPicPr>
            <p:cNvPr id="2051" name="Picture 3" descr="\\cdc.gov\private\M311\asa4\0 Fukushima March 2011\monitoring at testing center.jpg"/>
            <p:cNvPicPr>
              <a:picLocks noChangeAspect="1" noChangeArrowheads="1"/>
            </p:cNvPicPr>
            <p:nvPr/>
          </p:nvPicPr>
          <p:blipFill>
            <a:blip r:embed="rId5" cstate="print"/>
            <a:srcRect/>
            <a:stretch>
              <a:fillRect/>
            </a:stretch>
          </p:blipFill>
          <p:spPr bwMode="auto">
            <a:xfrm>
              <a:off x="5181600" y="1371600"/>
              <a:ext cx="3543300" cy="1948815"/>
            </a:xfrm>
            <a:prstGeom prst="rect">
              <a:avLst/>
            </a:prstGeom>
            <a:noFill/>
          </p:spPr>
        </p:pic>
        <p:pic>
          <p:nvPicPr>
            <p:cNvPr id="2054" name="Picture 6" descr="\\cdc.gov\private\M311\asa4\0 Fukushima March 2011\shelter 2.jpg"/>
            <p:cNvPicPr>
              <a:picLocks noChangeAspect="1" noChangeArrowheads="1"/>
            </p:cNvPicPr>
            <p:nvPr/>
          </p:nvPicPr>
          <p:blipFill>
            <a:blip r:embed="rId6" cstate="print"/>
            <a:srcRect/>
            <a:stretch>
              <a:fillRect/>
            </a:stretch>
          </p:blipFill>
          <p:spPr bwMode="auto">
            <a:xfrm>
              <a:off x="381000" y="1295400"/>
              <a:ext cx="4681537" cy="3122613"/>
            </a:xfrm>
            <a:prstGeom prst="rect">
              <a:avLst/>
            </a:prstGeom>
            <a:noFill/>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838200"/>
          </a:xfrm>
        </p:spPr>
        <p:txBody>
          <a:bodyPr/>
          <a:lstStyle/>
          <a:p>
            <a:pPr>
              <a:buClr>
                <a:schemeClr val="bg2"/>
              </a:buClr>
            </a:pPr>
            <a:r>
              <a:rPr lang="en-US" sz="4000" dirty="0" smtClean="0">
                <a:solidFill>
                  <a:schemeClr val="bg2"/>
                </a:solidFill>
              </a:rPr>
              <a:t>Key Planning Questions</a:t>
            </a:r>
            <a:endParaRPr lang="en-US" sz="4000" dirty="0">
              <a:solidFill>
                <a:schemeClr val="bg2"/>
              </a:solidFill>
            </a:endParaRPr>
          </a:p>
        </p:txBody>
      </p:sp>
      <p:sp>
        <p:nvSpPr>
          <p:cNvPr id="8" name="Content Placeholder 7"/>
          <p:cNvSpPr>
            <a:spLocks noGrp="1"/>
          </p:cNvSpPr>
          <p:nvPr>
            <p:ph idx="1"/>
          </p:nvPr>
        </p:nvSpPr>
        <p:spPr>
          <a:xfrm>
            <a:off x="457200" y="1447800"/>
            <a:ext cx="8229600" cy="4191000"/>
          </a:xfrm>
        </p:spPr>
        <p:txBody>
          <a:bodyPr/>
          <a:lstStyle/>
          <a:p>
            <a:pPr marL="514350" indent="-514350">
              <a:lnSpc>
                <a:spcPct val="120000"/>
              </a:lnSpc>
              <a:spcAft>
                <a:spcPts val="1200"/>
              </a:spcAft>
              <a:buClr>
                <a:schemeClr val="bg2"/>
              </a:buClr>
              <a:buSzPct val="100000"/>
              <a:buFont typeface="+mj-lt"/>
              <a:buAutoNum type="arabicPeriod"/>
            </a:pPr>
            <a:r>
              <a:rPr lang="en-US" sz="2800" dirty="0" smtClean="0">
                <a:solidFill>
                  <a:schemeClr val="bg2"/>
                </a:solidFill>
              </a:rPr>
              <a:t>Could your community be affected  by a nuclear or radiological emergency?</a:t>
            </a:r>
          </a:p>
          <a:p>
            <a:pPr marL="514350" indent="-514350">
              <a:lnSpc>
                <a:spcPct val="120000"/>
              </a:lnSpc>
              <a:spcAft>
                <a:spcPts val="1200"/>
              </a:spcAft>
              <a:buClr>
                <a:schemeClr val="bg2"/>
              </a:buClr>
              <a:buSzPct val="100000"/>
              <a:buFont typeface="+mj-lt"/>
              <a:buAutoNum type="arabicPeriod"/>
            </a:pPr>
            <a:r>
              <a:rPr lang="en-US" sz="2800" dirty="0" smtClean="0">
                <a:solidFill>
                  <a:schemeClr val="bg2"/>
                </a:solidFill>
              </a:rPr>
              <a:t>What are the public health roles in radiation emergencies?</a:t>
            </a:r>
          </a:p>
          <a:p>
            <a:pPr marL="514350" indent="-514350">
              <a:lnSpc>
                <a:spcPct val="120000"/>
              </a:lnSpc>
              <a:spcAft>
                <a:spcPts val="1200"/>
              </a:spcAft>
              <a:buClr>
                <a:schemeClr val="bg2"/>
              </a:buClr>
              <a:buSzPct val="100000"/>
              <a:buFont typeface="+mj-lt"/>
              <a:buAutoNum type="arabicPeriod"/>
            </a:pPr>
            <a:r>
              <a:rPr lang="en-US" sz="2800" dirty="0" smtClean="0">
                <a:solidFill>
                  <a:schemeClr val="bg2"/>
                </a:solidFill>
              </a:rPr>
              <a:t>Is “radiation” included in your All-Hazards planning?</a:t>
            </a:r>
          </a:p>
          <a:p>
            <a:pPr marL="514350" indent="-514350">
              <a:lnSpc>
                <a:spcPct val="120000"/>
              </a:lnSpc>
              <a:spcAft>
                <a:spcPts val="1200"/>
              </a:spcAft>
              <a:buClr>
                <a:schemeClr val="bg2"/>
              </a:buClr>
              <a:buSzPct val="100000"/>
              <a:buFont typeface="+mj-lt"/>
              <a:buAutoNum type="arabicPeriod"/>
            </a:pPr>
            <a:endParaRPr lang="en-US" sz="28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buClr>
                <a:schemeClr val="bg2"/>
              </a:buClr>
            </a:pPr>
            <a:r>
              <a:rPr lang="en-US" dirty="0" smtClean="0">
                <a:solidFill>
                  <a:schemeClr val="bg2"/>
                </a:solidFill>
              </a:rPr>
              <a:t/>
            </a:r>
            <a:br>
              <a:rPr lang="en-US" dirty="0" smtClean="0">
                <a:solidFill>
                  <a:schemeClr val="bg2"/>
                </a:solidFill>
              </a:rPr>
            </a:br>
            <a:r>
              <a:rPr lang="en-US" dirty="0" smtClean="0">
                <a:solidFill>
                  <a:schemeClr val="bg2"/>
                </a:solidFill>
              </a:rPr>
              <a:t/>
            </a:r>
            <a:br>
              <a:rPr lang="en-US" dirty="0" smtClean="0">
                <a:solidFill>
                  <a:schemeClr val="bg2"/>
                </a:solidFill>
              </a:rPr>
            </a:br>
            <a:r>
              <a:rPr lang="en-US" dirty="0" smtClean="0">
                <a:solidFill>
                  <a:schemeClr val="bg2"/>
                </a:solidFill>
              </a:rPr>
              <a:t>“Planning considers all hazards and threats”</a:t>
            </a:r>
          </a:p>
        </p:txBody>
      </p:sp>
      <p:sp>
        <p:nvSpPr>
          <p:cNvPr id="3" name="Content Placeholder 2"/>
          <p:cNvSpPr>
            <a:spLocks noGrp="1"/>
          </p:cNvSpPr>
          <p:nvPr>
            <p:ph idx="1"/>
          </p:nvPr>
        </p:nvSpPr>
        <p:spPr>
          <a:xfrm>
            <a:off x="533400" y="1143000"/>
            <a:ext cx="5486400" cy="4191000"/>
          </a:xfrm>
        </p:spPr>
        <p:txBody>
          <a:bodyPr/>
          <a:lstStyle/>
          <a:p>
            <a:pPr>
              <a:buClr>
                <a:schemeClr val="bg2"/>
              </a:buClr>
            </a:pPr>
            <a:r>
              <a:rPr lang="en-US" dirty="0" smtClean="0">
                <a:solidFill>
                  <a:schemeClr val="bg2"/>
                </a:solidFill>
              </a:rPr>
              <a:t>“While the causes of emergencies can vary greatly, many of the effects do not.”</a:t>
            </a:r>
          </a:p>
          <a:p>
            <a:pPr lvl="1">
              <a:buClr>
                <a:schemeClr val="bg2"/>
              </a:buClr>
            </a:pPr>
            <a:endParaRPr lang="en-US" dirty="0" smtClean="0">
              <a:solidFill>
                <a:schemeClr val="bg2"/>
              </a:solidFill>
            </a:endParaRPr>
          </a:p>
          <a:p>
            <a:pPr lvl="1">
              <a:buClr>
                <a:schemeClr val="bg2"/>
              </a:buClr>
            </a:pPr>
            <a:r>
              <a:rPr lang="en-US" dirty="0" smtClean="0">
                <a:solidFill>
                  <a:schemeClr val="bg2"/>
                </a:solidFill>
              </a:rPr>
              <a:t>“For example, floods, wildfires, HAZMAT releases, and radiological dispersal devices may lead a jurisdiction to issue an evacuation order and open shelters. Even though each hazard’s characteristics (e.g., speed of onset, size of the affected area) are different, the general tasks for conducting an evacuation and shelter operations are the same.”</a:t>
            </a:r>
            <a:endParaRPr lang="en-US" dirty="0">
              <a:solidFill>
                <a:schemeClr val="bg2"/>
              </a:solidFill>
            </a:endParaRPr>
          </a:p>
        </p:txBody>
      </p:sp>
      <p:pic>
        <p:nvPicPr>
          <p:cNvPr id="3074" name="Picture 2" descr="Developing and Maintaining Emergency Operations Plan cover"/>
          <p:cNvPicPr>
            <a:picLocks noChangeAspect="1" noChangeArrowheads="1"/>
          </p:cNvPicPr>
          <p:nvPr/>
        </p:nvPicPr>
        <p:blipFill>
          <a:blip r:embed="rId3" cstate="print"/>
          <a:srcRect/>
          <a:stretch>
            <a:fillRect/>
          </a:stretch>
        </p:blipFill>
        <p:spPr bwMode="auto">
          <a:xfrm>
            <a:off x="6248400" y="1905000"/>
            <a:ext cx="2404903" cy="3143250"/>
          </a:xfrm>
          <a:prstGeom prst="rect">
            <a:avLst/>
          </a:prstGeom>
          <a:noFill/>
          <a:ln w="9525">
            <a:noFill/>
            <a:miter lim="800000"/>
            <a:headEnd/>
            <a:tailEnd/>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buClr>
                <a:schemeClr val="bg2"/>
              </a:buClr>
            </a:pPr>
            <a:r>
              <a:rPr lang="en-US" dirty="0" smtClean="0">
                <a:solidFill>
                  <a:schemeClr val="bg2"/>
                </a:solidFill>
              </a:rPr>
              <a:t>Generic vs. All Hazards Planning</a:t>
            </a:r>
            <a:endParaRPr lang="en-US" dirty="0">
              <a:solidFill>
                <a:schemeClr val="bg2"/>
              </a:solidFill>
            </a:endParaRPr>
          </a:p>
        </p:txBody>
      </p:sp>
      <p:sp>
        <p:nvSpPr>
          <p:cNvPr id="3" name="Content Placeholder 2"/>
          <p:cNvSpPr>
            <a:spLocks noGrp="1"/>
          </p:cNvSpPr>
          <p:nvPr>
            <p:ph idx="1"/>
          </p:nvPr>
        </p:nvSpPr>
        <p:spPr>
          <a:xfrm>
            <a:off x="381000" y="1676400"/>
            <a:ext cx="5943600" cy="4191000"/>
          </a:xfrm>
        </p:spPr>
        <p:txBody>
          <a:bodyPr/>
          <a:lstStyle/>
          <a:p>
            <a:pPr>
              <a:buClr>
                <a:schemeClr val="bg2"/>
              </a:buClr>
            </a:pPr>
            <a:r>
              <a:rPr lang="en-US" dirty="0" smtClean="0">
                <a:solidFill>
                  <a:schemeClr val="bg2"/>
                </a:solidFill>
              </a:rPr>
              <a:t> “Treating all hazards the same in terms of planning resource allocation ultimately leads to failure.</a:t>
            </a:r>
          </a:p>
          <a:p>
            <a:pPr>
              <a:buClr>
                <a:schemeClr val="bg2"/>
              </a:buClr>
              <a:buNone/>
            </a:pPr>
            <a:r>
              <a:rPr lang="en-US" dirty="0" smtClean="0">
                <a:solidFill>
                  <a:schemeClr val="bg2"/>
                </a:solidFill>
              </a:rPr>
              <a:t> </a:t>
            </a:r>
          </a:p>
          <a:p>
            <a:pPr>
              <a:buClr>
                <a:schemeClr val="bg2"/>
              </a:buClr>
            </a:pPr>
            <a:r>
              <a:rPr lang="en-US" dirty="0" smtClean="0">
                <a:solidFill>
                  <a:schemeClr val="bg2"/>
                </a:solidFill>
              </a:rPr>
              <a:t>There are “distinct differences between disaster agents that must be addressed in agent or hazard-specific plans.” </a:t>
            </a:r>
          </a:p>
          <a:p>
            <a:pPr lvl="2">
              <a:buClr>
                <a:schemeClr val="bg2"/>
              </a:buClr>
              <a:buNone/>
            </a:pPr>
            <a:endParaRPr lang="en-US" dirty="0">
              <a:solidFill>
                <a:schemeClr val="bg2"/>
              </a:solidFill>
            </a:endParaRPr>
          </a:p>
        </p:txBody>
      </p:sp>
      <p:sp>
        <p:nvSpPr>
          <p:cNvPr id="4" name="Text Placeholder 3"/>
          <p:cNvSpPr>
            <a:spLocks noGrp="1"/>
          </p:cNvSpPr>
          <p:nvPr>
            <p:ph type="body" sz="quarter" idx="10"/>
          </p:nvPr>
        </p:nvSpPr>
        <p:spPr>
          <a:xfrm>
            <a:off x="914400" y="6172200"/>
            <a:ext cx="8229600" cy="304800"/>
          </a:xfrm>
        </p:spPr>
        <p:txBody>
          <a:bodyPr/>
          <a:lstStyle/>
          <a:p>
            <a:pPr>
              <a:buClr>
                <a:schemeClr val="bg2"/>
              </a:buClr>
            </a:pPr>
            <a:r>
              <a:rPr lang="en-US" sz="1400" dirty="0" smtClean="0">
                <a:solidFill>
                  <a:schemeClr val="bg2"/>
                </a:solidFill>
                <a:hlinkClick r:id="rId3"/>
              </a:rPr>
              <a:t>http://www.iaem.com/publications/documents/PrinciplesofEmergencyManagement.pdf</a:t>
            </a:r>
            <a:r>
              <a:rPr lang="en-US" sz="1400" dirty="0" smtClean="0">
                <a:solidFill>
                  <a:schemeClr val="bg2"/>
                </a:solidFill>
              </a:rPr>
              <a:t>   </a:t>
            </a:r>
            <a:endParaRPr lang="en-US" sz="1400" dirty="0">
              <a:solidFill>
                <a:schemeClr val="bg2"/>
              </a:solidFill>
            </a:endParaRPr>
          </a:p>
        </p:txBody>
      </p:sp>
      <p:pic>
        <p:nvPicPr>
          <p:cNvPr id="4098" name="Picture 2" descr="Principles of Emergency Management Supplement cover"/>
          <p:cNvPicPr>
            <a:picLocks noChangeAspect="1" noChangeArrowheads="1"/>
          </p:cNvPicPr>
          <p:nvPr/>
        </p:nvPicPr>
        <p:blipFill>
          <a:blip r:embed="rId4" cstate="print"/>
          <a:srcRect/>
          <a:stretch>
            <a:fillRect/>
          </a:stretch>
        </p:blipFill>
        <p:spPr bwMode="auto">
          <a:xfrm>
            <a:off x="6324600" y="1981200"/>
            <a:ext cx="2130505" cy="2743200"/>
          </a:xfrm>
          <a:prstGeom prst="rect">
            <a:avLst/>
          </a:prstGeom>
          <a:noFill/>
          <a:ln w="9525">
            <a:noFill/>
            <a:miter lim="800000"/>
            <a:headEnd/>
            <a:tailEnd/>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US"/>
          </a:p>
        </p:txBody>
      </p:sp>
      <p:sp>
        <p:nvSpPr>
          <p:cNvPr id="7" name="Text Placeholder 6"/>
          <p:cNvSpPr>
            <a:spLocks noGrp="1"/>
          </p:cNvSpPr>
          <p:nvPr>
            <p:ph type="body" sz="quarter" idx="12"/>
          </p:nvPr>
        </p:nvSpPr>
        <p:spPr/>
        <p:txBody>
          <a:bodyPr/>
          <a:lstStyle/>
          <a:p>
            <a:endParaRPr lang="en-US"/>
          </a:p>
        </p:txBody>
      </p:sp>
      <p:sp>
        <p:nvSpPr>
          <p:cNvPr id="2" name="Title 1"/>
          <p:cNvSpPr>
            <a:spLocks noGrp="1"/>
          </p:cNvSpPr>
          <p:nvPr>
            <p:ph type="title" idx="4294967295"/>
          </p:nvPr>
        </p:nvSpPr>
        <p:spPr>
          <a:xfrm>
            <a:off x="304800" y="1143000"/>
            <a:ext cx="8229600" cy="990600"/>
          </a:xfrm>
          <a:prstGeom prst="rect">
            <a:avLst/>
          </a:prstGeom>
        </p:spPr>
        <p:txBody>
          <a:bodyPr/>
          <a:lstStyle/>
          <a:p>
            <a:r>
              <a:rPr lang="en-US" sz="3200" b="1" dirty="0" smtClean="0"/>
              <a:t>Thank you!</a:t>
            </a:r>
            <a:endParaRPr lang="en-US" sz="3200" b="1" dirty="0"/>
          </a:p>
        </p:txBody>
      </p:sp>
      <p:sp>
        <p:nvSpPr>
          <p:cNvPr id="8" name="Rectangle 4"/>
          <p:cNvSpPr>
            <a:spLocks noChangeArrowheads="1"/>
          </p:cNvSpPr>
          <p:nvPr/>
        </p:nvSpPr>
        <p:spPr bwMode="auto">
          <a:xfrm>
            <a:off x="1295400" y="2286000"/>
            <a:ext cx="6400800" cy="1830309"/>
          </a:xfrm>
          <a:prstGeom prst="rect">
            <a:avLst/>
          </a:prstGeom>
          <a:noFill/>
          <a:ln w="9525">
            <a:noFill/>
            <a:miter lim="800000"/>
            <a:headEnd/>
            <a:tailEnd/>
          </a:ln>
        </p:spPr>
        <p:txBody>
          <a:bodyPr wrap="square">
            <a:spAutoFit/>
          </a:bodyPr>
          <a:lstStyle/>
          <a:p>
            <a:pPr algn="ctr">
              <a:lnSpc>
                <a:spcPct val="130000"/>
              </a:lnSpc>
            </a:pPr>
            <a:r>
              <a:rPr lang="en-US" sz="3000" dirty="0">
                <a:solidFill>
                  <a:schemeClr val="bg2"/>
                </a:solidFill>
              </a:rPr>
              <a:t>Armin Ansari</a:t>
            </a:r>
          </a:p>
          <a:p>
            <a:pPr algn="ctr">
              <a:lnSpc>
                <a:spcPct val="130000"/>
              </a:lnSpc>
            </a:pPr>
            <a:r>
              <a:rPr lang="en-US" sz="3000" dirty="0">
                <a:solidFill>
                  <a:schemeClr val="bg2"/>
                </a:solidFill>
              </a:rPr>
              <a:t>770-488-3654</a:t>
            </a:r>
          </a:p>
          <a:p>
            <a:pPr algn="ctr">
              <a:lnSpc>
                <a:spcPct val="130000"/>
              </a:lnSpc>
            </a:pPr>
            <a:r>
              <a:rPr lang="en-US" sz="3000" dirty="0" smtClean="0">
                <a:solidFill>
                  <a:schemeClr val="bg2"/>
                </a:solidFill>
              </a:rPr>
              <a:t>AAnsari@cdc.gov</a:t>
            </a:r>
            <a:endParaRPr lang="en-US" sz="3000" b="1"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838200"/>
          </a:xfrm>
        </p:spPr>
        <p:txBody>
          <a:bodyPr/>
          <a:lstStyle/>
          <a:p>
            <a:r>
              <a:rPr lang="en-US" sz="4000" dirty="0" smtClean="0">
                <a:solidFill>
                  <a:schemeClr val="bg2"/>
                </a:solidFill>
              </a:rPr>
              <a:t>Key Planning Questions</a:t>
            </a:r>
            <a:endParaRPr lang="en-US" sz="4000" dirty="0">
              <a:solidFill>
                <a:schemeClr val="bg2"/>
              </a:solidFill>
            </a:endParaRPr>
          </a:p>
        </p:txBody>
      </p:sp>
      <p:sp>
        <p:nvSpPr>
          <p:cNvPr id="8" name="Content Placeholder 7"/>
          <p:cNvSpPr>
            <a:spLocks noGrp="1"/>
          </p:cNvSpPr>
          <p:nvPr>
            <p:ph idx="1"/>
          </p:nvPr>
        </p:nvSpPr>
        <p:spPr>
          <a:xfrm>
            <a:off x="457200" y="1600200"/>
            <a:ext cx="8229600" cy="4191000"/>
          </a:xfrm>
        </p:spPr>
        <p:txBody>
          <a:bodyPr/>
          <a:lstStyle/>
          <a:p>
            <a:pPr marL="514350" indent="-514350">
              <a:lnSpc>
                <a:spcPct val="120000"/>
              </a:lnSpc>
              <a:spcAft>
                <a:spcPts val="1200"/>
              </a:spcAft>
              <a:buClr>
                <a:schemeClr val="bg2"/>
              </a:buClr>
              <a:buSzPct val="100000"/>
              <a:buFont typeface="+mj-lt"/>
              <a:buAutoNum type="arabicPeriod"/>
            </a:pPr>
            <a:r>
              <a:rPr lang="en-US" sz="2800" dirty="0" smtClean="0"/>
              <a:t>Could your community be affected  by a nuclear or radiological emergency?</a:t>
            </a:r>
          </a:p>
          <a:p>
            <a:pPr marL="514350" indent="-514350">
              <a:lnSpc>
                <a:spcPct val="120000"/>
              </a:lnSpc>
              <a:spcAft>
                <a:spcPts val="1200"/>
              </a:spcAft>
              <a:buSzPct val="100000"/>
              <a:buNone/>
            </a:pPr>
            <a:endParaRPr lang="en-US" sz="2800" dirty="0">
              <a:solidFill>
                <a:schemeClr val="bg2"/>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chemeClr val="bg2"/>
                </a:solidFill>
              </a:rPr>
              <a:t>Example: Displaced Population</a:t>
            </a:r>
            <a:endParaRPr lang="en-US" dirty="0">
              <a:solidFill>
                <a:schemeClr val="bg2"/>
              </a:solidFill>
            </a:endParaRPr>
          </a:p>
        </p:txBody>
      </p:sp>
      <p:sp>
        <p:nvSpPr>
          <p:cNvPr id="3" name="Content Placeholder 2"/>
          <p:cNvSpPr>
            <a:spLocks noGrp="1"/>
          </p:cNvSpPr>
          <p:nvPr>
            <p:ph idx="1"/>
          </p:nvPr>
        </p:nvSpPr>
        <p:spPr/>
        <p:txBody>
          <a:bodyPr/>
          <a:lstStyle/>
          <a:p>
            <a:pPr>
              <a:buClr>
                <a:schemeClr val="bg2"/>
              </a:buClr>
            </a:pPr>
            <a:r>
              <a:rPr lang="en-US" dirty="0" smtClean="0">
                <a:solidFill>
                  <a:schemeClr val="bg2"/>
                </a:solidFill>
              </a:rPr>
              <a:t>Chernobyl (1986) </a:t>
            </a:r>
          </a:p>
          <a:p>
            <a:pPr lvl="1">
              <a:buClr>
                <a:schemeClr val="bg2"/>
              </a:buClr>
            </a:pPr>
            <a:r>
              <a:rPr lang="en-US" dirty="0" smtClean="0">
                <a:solidFill>
                  <a:schemeClr val="bg2"/>
                </a:solidFill>
              </a:rPr>
              <a:t>116,000 initially from the 30-km radius</a:t>
            </a:r>
          </a:p>
          <a:p>
            <a:pPr lvl="1">
              <a:buClr>
                <a:schemeClr val="bg2"/>
              </a:buClr>
            </a:pPr>
            <a:r>
              <a:rPr lang="en-US" dirty="0" smtClean="0">
                <a:solidFill>
                  <a:schemeClr val="bg2"/>
                </a:solidFill>
              </a:rPr>
              <a:t>210,000 additional from Ukraine, Belarus, and Russia</a:t>
            </a:r>
          </a:p>
          <a:p>
            <a:pPr>
              <a:buClr>
                <a:schemeClr val="bg2"/>
              </a:buClr>
            </a:pPr>
            <a:r>
              <a:rPr lang="en-US" dirty="0" smtClean="0"/>
              <a:t>Fukushima  (2011)</a:t>
            </a:r>
          </a:p>
          <a:p>
            <a:pPr lvl="1">
              <a:buClr>
                <a:schemeClr val="bg2"/>
              </a:buClr>
            </a:pPr>
            <a:r>
              <a:rPr lang="en-US" dirty="0" smtClean="0"/>
              <a:t>170,000 from the 20-km radius</a:t>
            </a:r>
          </a:p>
          <a:p>
            <a:pPr lvl="1">
              <a:buClr>
                <a:schemeClr val="bg2"/>
              </a:buClr>
            </a:pPr>
            <a:r>
              <a:rPr lang="en-US" dirty="0" smtClean="0"/>
              <a:t>450,000 people occupy 2600 evacuation centers </a:t>
            </a:r>
          </a:p>
          <a:p>
            <a:pPr>
              <a:buClr>
                <a:schemeClr val="bg2"/>
              </a:buClr>
            </a:pPr>
            <a:r>
              <a:rPr lang="en-US" dirty="0" smtClean="0">
                <a:solidFill>
                  <a:schemeClr val="bg2"/>
                </a:solidFill>
              </a:rPr>
              <a:t>Our National Planning Scenarios</a:t>
            </a:r>
          </a:p>
          <a:p>
            <a:pPr lvl="1">
              <a:buClr>
                <a:schemeClr val="bg2"/>
              </a:buClr>
            </a:pPr>
            <a:r>
              <a:rPr lang="en-US" dirty="0" smtClean="0">
                <a:solidFill>
                  <a:schemeClr val="bg2"/>
                </a:solidFill>
              </a:rPr>
              <a:t>IND (scenario 1) – One million + self evacuate</a:t>
            </a:r>
          </a:p>
          <a:p>
            <a:pPr lvl="1">
              <a:buClr>
                <a:schemeClr val="bg2"/>
              </a:buClr>
            </a:pPr>
            <a:r>
              <a:rPr lang="en-US" dirty="0" smtClean="0">
                <a:solidFill>
                  <a:schemeClr val="bg2"/>
                </a:solidFill>
              </a:rPr>
              <a:t>RDD (scenario 11) – Hundreds of thousands self evacuate</a:t>
            </a:r>
          </a:p>
          <a:p>
            <a:pPr>
              <a:buClr>
                <a:schemeClr val="bg2"/>
              </a:buClr>
              <a:buNone/>
            </a:pPr>
            <a:endParaRPr lang="en-US" dirty="0" smtClean="0">
              <a:solidFill>
                <a:schemeClr val="bg2"/>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solidFill>
                  <a:schemeClr val="bg2"/>
                </a:solidFill>
              </a:rPr>
              <a:t>Displaced Population - Katrina (2005)</a:t>
            </a:r>
            <a:endParaRPr lang="en-US" dirty="0">
              <a:solidFill>
                <a:schemeClr val="bg2"/>
              </a:solidFill>
            </a:endParaRPr>
          </a:p>
        </p:txBody>
      </p:sp>
      <p:sp>
        <p:nvSpPr>
          <p:cNvPr id="4" name="Text Placeholder 3"/>
          <p:cNvSpPr>
            <a:spLocks noGrp="1"/>
          </p:cNvSpPr>
          <p:nvPr>
            <p:ph type="body" sz="quarter" idx="10"/>
          </p:nvPr>
        </p:nvSpPr>
        <p:spPr>
          <a:xfrm>
            <a:off x="1143000" y="6477000"/>
            <a:ext cx="8229600" cy="304800"/>
          </a:xfrm>
        </p:spPr>
        <p:txBody>
          <a:bodyPr/>
          <a:lstStyle/>
          <a:p>
            <a:r>
              <a:rPr lang="en-US" dirty="0" smtClean="0">
                <a:solidFill>
                  <a:schemeClr val="bg2"/>
                </a:solidFill>
              </a:rPr>
              <a:t>Sources:  The Times-Picayune, October 13, 2005; FEMA, Census Bureau, Queens College Sociology Dept.</a:t>
            </a:r>
            <a:endParaRPr lang="en-US" dirty="0">
              <a:solidFill>
                <a:schemeClr val="bg2"/>
              </a:solidFill>
            </a:endParaRPr>
          </a:p>
        </p:txBody>
      </p:sp>
      <p:pic>
        <p:nvPicPr>
          <p:cNvPr id="1026" name="Picture 2" descr="Map showing radius effect of population displaced by Kartina (2005)"/>
          <p:cNvPicPr>
            <a:picLocks noChangeAspect="1" noChangeArrowheads="1"/>
          </p:cNvPicPr>
          <p:nvPr/>
        </p:nvPicPr>
        <p:blipFill>
          <a:blip r:embed="rId3" cstate="print"/>
          <a:srcRect/>
          <a:stretch>
            <a:fillRect/>
          </a:stretch>
        </p:blipFill>
        <p:spPr bwMode="auto">
          <a:xfrm>
            <a:off x="990600" y="1179752"/>
            <a:ext cx="7162800" cy="5068648"/>
          </a:xfrm>
          <a:prstGeom prst="rect">
            <a:avLst/>
          </a:prstGeom>
          <a:noFill/>
          <a:ln w="9525">
            <a:noFill/>
            <a:miter lim="800000"/>
            <a:headEnd/>
            <a:tailEnd/>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838200"/>
          </a:xfrm>
        </p:spPr>
        <p:txBody>
          <a:bodyPr/>
          <a:lstStyle/>
          <a:p>
            <a:r>
              <a:rPr lang="en-US" sz="4000" dirty="0" smtClean="0">
                <a:solidFill>
                  <a:schemeClr val="bg2"/>
                </a:solidFill>
              </a:rPr>
              <a:t>Key Planning Questions</a:t>
            </a:r>
            <a:endParaRPr lang="en-US" sz="4000" dirty="0">
              <a:solidFill>
                <a:schemeClr val="bg2"/>
              </a:solidFill>
            </a:endParaRPr>
          </a:p>
        </p:txBody>
      </p:sp>
      <p:sp>
        <p:nvSpPr>
          <p:cNvPr id="8" name="Content Placeholder 7"/>
          <p:cNvSpPr>
            <a:spLocks noGrp="1"/>
          </p:cNvSpPr>
          <p:nvPr>
            <p:ph idx="1"/>
          </p:nvPr>
        </p:nvSpPr>
        <p:spPr>
          <a:xfrm>
            <a:off x="457200" y="1447800"/>
            <a:ext cx="8229600" cy="4191000"/>
          </a:xfrm>
        </p:spPr>
        <p:txBody>
          <a:bodyPr/>
          <a:lstStyle/>
          <a:p>
            <a:pPr marL="514350" indent="-514350">
              <a:lnSpc>
                <a:spcPct val="120000"/>
              </a:lnSpc>
              <a:spcAft>
                <a:spcPts val="1200"/>
              </a:spcAft>
              <a:buClr>
                <a:schemeClr val="bg2"/>
              </a:buClr>
              <a:buSzPct val="100000"/>
              <a:buFont typeface="+mj-lt"/>
              <a:buAutoNum type="arabicPeriod"/>
            </a:pPr>
            <a:r>
              <a:rPr lang="en-US" sz="2800" dirty="0" smtClean="0">
                <a:solidFill>
                  <a:schemeClr val="bg2"/>
                </a:solidFill>
                <a:effectLst>
                  <a:outerShdw blurRad="50800" dist="50800" dir="5400000" algn="ctr" rotWithShape="0">
                    <a:srgbClr val="000000"/>
                  </a:outerShdw>
                </a:effectLst>
              </a:rPr>
              <a:t>Could your community be affected  by a nuclear or radiological emergency?</a:t>
            </a:r>
          </a:p>
          <a:p>
            <a:pPr marL="514350" indent="-514350">
              <a:lnSpc>
                <a:spcPct val="120000"/>
              </a:lnSpc>
              <a:spcAft>
                <a:spcPts val="1200"/>
              </a:spcAft>
              <a:buClr>
                <a:schemeClr val="bg2"/>
              </a:buClr>
              <a:buSzPct val="100000"/>
              <a:buFont typeface="+mj-lt"/>
              <a:buAutoNum type="arabicPeriod"/>
            </a:pPr>
            <a:r>
              <a:rPr lang="en-US" sz="2800" dirty="0" smtClean="0">
                <a:solidFill>
                  <a:schemeClr val="bg2"/>
                </a:solidFill>
              </a:rPr>
              <a:t>What are the public health roles in radiation emergencies?</a:t>
            </a:r>
          </a:p>
          <a:p>
            <a:pPr marL="514350" indent="-514350">
              <a:lnSpc>
                <a:spcPct val="120000"/>
              </a:lnSpc>
              <a:spcAft>
                <a:spcPts val="1200"/>
              </a:spcAft>
              <a:buClr>
                <a:schemeClr val="bg2"/>
              </a:buClr>
              <a:buSzPct val="100000"/>
              <a:buFont typeface="+mj-lt"/>
              <a:buAutoNum type="arabicPeriod"/>
            </a:pPr>
            <a:endParaRPr lang="en-US" sz="28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95300" y="304800"/>
            <a:ext cx="8229600" cy="990600"/>
          </a:xfrm>
        </p:spPr>
        <p:txBody>
          <a:bodyPr/>
          <a:lstStyle/>
          <a:p>
            <a:pPr eaLnBrk="1" hangingPunct="1"/>
            <a:r>
              <a:rPr lang="en-US" sz="4400" dirty="0" smtClean="0">
                <a:solidFill>
                  <a:schemeClr val="bg2"/>
                </a:solidFill>
              </a:rPr>
              <a:t>New </a:t>
            </a:r>
            <a:r>
              <a:rPr lang="en-US" sz="4000" dirty="0" smtClean="0">
                <a:solidFill>
                  <a:schemeClr val="bg2"/>
                </a:solidFill>
              </a:rPr>
              <a:t>Orleans</a:t>
            </a:r>
            <a:r>
              <a:rPr lang="en-US" sz="4400" dirty="0" smtClean="0">
                <a:solidFill>
                  <a:schemeClr val="bg2"/>
                </a:solidFill>
              </a:rPr>
              <a:t> 2005</a:t>
            </a:r>
          </a:p>
        </p:txBody>
      </p:sp>
      <p:pic>
        <p:nvPicPr>
          <p:cNvPr id="29702" name="Picture 7"/>
          <p:cNvPicPr>
            <a:picLocks noChangeAspect="1" noChangeArrowheads="1"/>
          </p:cNvPicPr>
          <p:nvPr/>
        </p:nvPicPr>
        <p:blipFill>
          <a:blip r:embed="rId3" cstate="print"/>
          <a:srcRect/>
          <a:stretch>
            <a:fillRect/>
          </a:stretch>
        </p:blipFill>
        <p:spPr bwMode="auto">
          <a:xfrm>
            <a:off x="6400800" y="4648200"/>
            <a:ext cx="2095500" cy="1316038"/>
          </a:xfrm>
          <a:prstGeom prst="rect">
            <a:avLst/>
          </a:prstGeom>
          <a:noFill/>
          <a:ln w="9525">
            <a:noFill/>
            <a:miter lim="800000"/>
            <a:headEnd/>
            <a:tailEnd/>
          </a:ln>
        </p:spPr>
      </p:pic>
      <p:grpSp>
        <p:nvGrpSpPr>
          <p:cNvPr id="12" name="Group 11" descr="various photos from Hurricane Katrina (2005):&#10;flooding of city and surrounding areas&#10;people being rescued&#10;people staying in shelters, on cruise ship&#10;damage to the coliseum"/>
          <p:cNvGrpSpPr/>
          <p:nvPr/>
        </p:nvGrpSpPr>
        <p:grpSpPr>
          <a:xfrm>
            <a:off x="304800" y="1295400"/>
            <a:ext cx="8534400" cy="4800600"/>
            <a:chOff x="304800" y="1295400"/>
            <a:chExt cx="8534400" cy="4800600"/>
          </a:xfrm>
        </p:grpSpPr>
        <p:pic>
          <p:nvPicPr>
            <p:cNvPr id="29700" name="Picture 5" descr="school buses"/>
            <p:cNvPicPr>
              <a:picLocks noChangeAspect="1" noChangeArrowheads="1"/>
            </p:cNvPicPr>
            <p:nvPr/>
          </p:nvPicPr>
          <p:blipFill>
            <a:blip r:embed="rId4" cstate="print"/>
            <a:srcRect/>
            <a:stretch>
              <a:fillRect/>
            </a:stretch>
          </p:blipFill>
          <p:spPr bwMode="auto">
            <a:xfrm>
              <a:off x="304800" y="1333500"/>
              <a:ext cx="2514600" cy="1554163"/>
            </a:xfrm>
            <a:prstGeom prst="rect">
              <a:avLst/>
            </a:prstGeom>
            <a:noFill/>
            <a:ln w="9525">
              <a:noFill/>
              <a:miter lim="800000"/>
              <a:headEnd/>
              <a:tailEnd/>
            </a:ln>
          </p:spPr>
        </p:pic>
        <p:pic>
          <p:nvPicPr>
            <p:cNvPr id="29703" name="Picture 8"/>
            <p:cNvPicPr>
              <a:picLocks noChangeAspect="1" noChangeArrowheads="1"/>
            </p:cNvPicPr>
            <p:nvPr/>
          </p:nvPicPr>
          <p:blipFill>
            <a:blip r:embed="rId5" cstate="print"/>
            <a:srcRect/>
            <a:stretch>
              <a:fillRect/>
            </a:stretch>
          </p:blipFill>
          <p:spPr bwMode="auto">
            <a:xfrm>
              <a:off x="304800" y="2933700"/>
              <a:ext cx="2514600" cy="1581150"/>
            </a:xfrm>
            <a:prstGeom prst="rect">
              <a:avLst/>
            </a:prstGeom>
            <a:noFill/>
            <a:ln w="9525">
              <a:noFill/>
              <a:miter lim="800000"/>
              <a:headEnd/>
              <a:tailEnd/>
            </a:ln>
          </p:spPr>
        </p:pic>
        <p:pic>
          <p:nvPicPr>
            <p:cNvPr id="29704" name="Picture 9"/>
            <p:cNvPicPr>
              <a:picLocks noChangeAspect="1" noChangeArrowheads="1"/>
            </p:cNvPicPr>
            <p:nvPr/>
          </p:nvPicPr>
          <p:blipFill>
            <a:blip r:embed="rId6" cstate="print"/>
            <a:srcRect/>
            <a:stretch>
              <a:fillRect/>
            </a:stretch>
          </p:blipFill>
          <p:spPr bwMode="auto">
            <a:xfrm>
              <a:off x="6858000" y="1295400"/>
              <a:ext cx="1981200" cy="1214438"/>
            </a:xfrm>
            <a:prstGeom prst="rect">
              <a:avLst/>
            </a:prstGeom>
            <a:noFill/>
            <a:ln w="9525">
              <a:noFill/>
              <a:miter lim="800000"/>
              <a:headEnd/>
              <a:tailEnd/>
            </a:ln>
          </p:spPr>
        </p:pic>
        <p:pic>
          <p:nvPicPr>
            <p:cNvPr id="29705" name="Picture 10" descr="Astrodome_2"/>
            <p:cNvPicPr>
              <a:picLocks noChangeAspect="1" noChangeArrowheads="1"/>
            </p:cNvPicPr>
            <p:nvPr/>
          </p:nvPicPr>
          <p:blipFill>
            <a:blip r:embed="rId7" cstate="print"/>
            <a:srcRect/>
            <a:stretch>
              <a:fillRect/>
            </a:stretch>
          </p:blipFill>
          <p:spPr bwMode="auto">
            <a:xfrm>
              <a:off x="3048000" y="4056969"/>
              <a:ext cx="3048000" cy="2039031"/>
            </a:xfrm>
            <a:prstGeom prst="rect">
              <a:avLst/>
            </a:prstGeom>
            <a:noFill/>
            <a:ln w="9525">
              <a:noFill/>
              <a:miter lim="800000"/>
              <a:headEnd/>
              <a:tailEnd/>
            </a:ln>
          </p:spPr>
        </p:pic>
        <p:pic>
          <p:nvPicPr>
            <p:cNvPr id="29706" name="Picture 11" descr="Carnical cruise ship at New orleans housing FEMA employees"/>
            <p:cNvPicPr>
              <a:picLocks noChangeAspect="1" noChangeArrowheads="1"/>
            </p:cNvPicPr>
            <p:nvPr/>
          </p:nvPicPr>
          <p:blipFill>
            <a:blip r:embed="rId8" cstate="print"/>
            <a:srcRect/>
            <a:stretch>
              <a:fillRect/>
            </a:stretch>
          </p:blipFill>
          <p:spPr bwMode="auto">
            <a:xfrm>
              <a:off x="304800" y="4533900"/>
              <a:ext cx="2438400" cy="1555750"/>
            </a:xfrm>
            <a:prstGeom prst="rect">
              <a:avLst/>
            </a:prstGeom>
            <a:noFill/>
            <a:ln w="9525">
              <a:noFill/>
              <a:miter lim="800000"/>
              <a:headEnd/>
              <a:tailEnd/>
            </a:ln>
          </p:spPr>
        </p:pic>
        <p:pic>
          <p:nvPicPr>
            <p:cNvPr id="29707" name="Picture 12" descr="katrina_superdome"/>
            <p:cNvPicPr>
              <a:picLocks noChangeAspect="1" noChangeArrowheads="1"/>
            </p:cNvPicPr>
            <p:nvPr/>
          </p:nvPicPr>
          <p:blipFill>
            <a:blip r:embed="rId9" cstate="print"/>
            <a:srcRect/>
            <a:stretch>
              <a:fillRect/>
            </a:stretch>
          </p:blipFill>
          <p:spPr bwMode="auto">
            <a:xfrm>
              <a:off x="6286500" y="4343400"/>
              <a:ext cx="2552700" cy="1676400"/>
            </a:xfrm>
            <a:prstGeom prst="rect">
              <a:avLst/>
            </a:prstGeom>
            <a:noFill/>
            <a:ln w="9525">
              <a:noFill/>
              <a:miter lim="800000"/>
              <a:headEnd/>
              <a:tailEnd/>
            </a:ln>
          </p:spPr>
        </p:pic>
        <p:pic>
          <p:nvPicPr>
            <p:cNvPr id="29699" name="Picture 4"/>
            <p:cNvPicPr>
              <a:picLocks noChangeAspect="1" noChangeArrowheads="1"/>
            </p:cNvPicPr>
            <p:nvPr/>
          </p:nvPicPr>
          <p:blipFill>
            <a:blip r:embed="rId10" cstate="print"/>
            <a:srcRect/>
            <a:stretch>
              <a:fillRect/>
            </a:stretch>
          </p:blipFill>
          <p:spPr bwMode="auto">
            <a:xfrm>
              <a:off x="2895600" y="1371600"/>
              <a:ext cx="3819525" cy="2590800"/>
            </a:xfrm>
            <a:prstGeom prst="rect">
              <a:avLst/>
            </a:prstGeom>
            <a:noFill/>
            <a:ln w="9525">
              <a:noFill/>
              <a:miter lim="800000"/>
              <a:headEnd/>
              <a:tailEnd/>
            </a:ln>
          </p:spPr>
        </p:pic>
        <p:pic>
          <p:nvPicPr>
            <p:cNvPr id="29701" name="Picture 6" descr="FMCS at Pete Marvich Assembly Center LSU campus Baton Rouge"/>
            <p:cNvPicPr>
              <a:picLocks noChangeAspect="1" noChangeArrowheads="1"/>
            </p:cNvPicPr>
            <p:nvPr/>
          </p:nvPicPr>
          <p:blipFill>
            <a:blip r:embed="rId11" cstate="print"/>
            <a:srcRect/>
            <a:stretch>
              <a:fillRect/>
            </a:stretch>
          </p:blipFill>
          <p:spPr bwMode="auto">
            <a:xfrm>
              <a:off x="6400800" y="2514600"/>
              <a:ext cx="2438400" cy="179546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057400" y="381000"/>
            <a:ext cx="4572000" cy="990600"/>
          </a:xfrm>
        </p:spPr>
        <p:txBody>
          <a:bodyPr/>
          <a:lstStyle/>
          <a:p>
            <a:r>
              <a:rPr lang="en-US" sz="4000" dirty="0" smtClean="0">
                <a:solidFill>
                  <a:schemeClr val="bg2"/>
                </a:solidFill>
              </a:rPr>
              <a:t>Haiti 2010</a:t>
            </a:r>
          </a:p>
        </p:txBody>
      </p:sp>
      <p:grpSp>
        <p:nvGrpSpPr>
          <p:cNvPr id="12" name="Group 11" descr="various photos from Haiti earthquake (2010):&#10;collapsed buildings&#10;injured and dead people&#10;"/>
          <p:cNvGrpSpPr/>
          <p:nvPr/>
        </p:nvGrpSpPr>
        <p:grpSpPr>
          <a:xfrm>
            <a:off x="228600" y="685800"/>
            <a:ext cx="8666162" cy="5432425"/>
            <a:chOff x="228600" y="685800"/>
            <a:chExt cx="8666162" cy="5432425"/>
          </a:xfrm>
        </p:grpSpPr>
        <p:pic>
          <p:nvPicPr>
            <p:cNvPr id="30732" name="Picture 6" descr="http://images.mirror.co.uk/upl/m4/jan2010/8/0/leogane-haiti-pic-dm-ian-vogler-745564000.jpg"/>
            <p:cNvPicPr>
              <a:picLocks noChangeAspect="1" noChangeArrowheads="1"/>
            </p:cNvPicPr>
            <p:nvPr/>
          </p:nvPicPr>
          <p:blipFill>
            <a:blip r:embed="rId3" cstate="print"/>
            <a:srcRect/>
            <a:stretch>
              <a:fillRect/>
            </a:stretch>
          </p:blipFill>
          <p:spPr bwMode="auto">
            <a:xfrm>
              <a:off x="5715000" y="1447800"/>
              <a:ext cx="3048000" cy="2032000"/>
            </a:xfrm>
            <a:prstGeom prst="rect">
              <a:avLst/>
            </a:prstGeom>
            <a:noFill/>
            <a:ln w="9525">
              <a:noFill/>
              <a:miter lim="800000"/>
              <a:headEnd/>
              <a:tailEnd/>
            </a:ln>
          </p:spPr>
        </p:pic>
        <p:pic>
          <p:nvPicPr>
            <p:cNvPr id="30730" name="Picture 12" descr="http://www.pbs.org/newshour/extra/images/big/jan-june10/haiti.jpg"/>
            <p:cNvPicPr>
              <a:picLocks noChangeAspect="1" noChangeArrowheads="1"/>
            </p:cNvPicPr>
            <p:nvPr/>
          </p:nvPicPr>
          <p:blipFill>
            <a:blip r:embed="rId4" cstate="print"/>
            <a:srcRect/>
            <a:stretch>
              <a:fillRect/>
            </a:stretch>
          </p:blipFill>
          <p:spPr bwMode="auto">
            <a:xfrm>
              <a:off x="228600" y="3352800"/>
              <a:ext cx="2743200" cy="1873250"/>
            </a:xfrm>
            <a:prstGeom prst="rect">
              <a:avLst/>
            </a:prstGeom>
            <a:noFill/>
            <a:ln w="9525">
              <a:noFill/>
              <a:miter lim="800000"/>
              <a:headEnd/>
              <a:tailEnd/>
            </a:ln>
          </p:spPr>
        </p:pic>
        <p:pic>
          <p:nvPicPr>
            <p:cNvPr id="30724" name="Picture 2" descr="http://media.ft.com/cms/e5a43aba-0027-11df-8626-00144feabdc0.jpg"/>
            <p:cNvPicPr>
              <a:picLocks noChangeAspect="1" noChangeArrowheads="1"/>
            </p:cNvPicPr>
            <p:nvPr/>
          </p:nvPicPr>
          <p:blipFill>
            <a:blip r:embed="rId5" cstate="print"/>
            <a:srcRect/>
            <a:stretch>
              <a:fillRect/>
            </a:stretch>
          </p:blipFill>
          <p:spPr bwMode="auto">
            <a:xfrm>
              <a:off x="5562600" y="3581400"/>
              <a:ext cx="3332162" cy="2057400"/>
            </a:xfrm>
            <a:prstGeom prst="rect">
              <a:avLst/>
            </a:prstGeom>
            <a:noFill/>
            <a:ln w="9525">
              <a:noFill/>
              <a:miter lim="800000"/>
              <a:headEnd/>
              <a:tailEnd/>
            </a:ln>
          </p:spPr>
        </p:pic>
        <p:pic>
          <p:nvPicPr>
            <p:cNvPr id="30725" name="Picture 4" descr="http://static.stuff.co.nz/1263437907/989/3230989.jpg"/>
            <p:cNvPicPr>
              <a:picLocks noChangeAspect="1" noChangeArrowheads="1"/>
            </p:cNvPicPr>
            <p:nvPr/>
          </p:nvPicPr>
          <p:blipFill>
            <a:blip r:embed="rId6" cstate="print"/>
            <a:srcRect/>
            <a:stretch>
              <a:fillRect/>
            </a:stretch>
          </p:blipFill>
          <p:spPr bwMode="auto">
            <a:xfrm>
              <a:off x="762000" y="2362200"/>
              <a:ext cx="1339850" cy="1066800"/>
            </a:xfrm>
            <a:prstGeom prst="rect">
              <a:avLst/>
            </a:prstGeom>
            <a:noFill/>
            <a:ln w="9525">
              <a:noFill/>
              <a:miter lim="800000"/>
              <a:headEnd/>
              <a:tailEnd/>
            </a:ln>
          </p:spPr>
        </p:pic>
        <p:pic>
          <p:nvPicPr>
            <p:cNvPr id="30726" name="Picture 14" descr="http://macondaily.com/_art/news/1(3831).jpg"/>
            <p:cNvPicPr>
              <a:picLocks noChangeAspect="1" noChangeArrowheads="1"/>
            </p:cNvPicPr>
            <p:nvPr/>
          </p:nvPicPr>
          <p:blipFill>
            <a:blip r:embed="rId7" cstate="print"/>
            <a:srcRect/>
            <a:stretch>
              <a:fillRect/>
            </a:stretch>
          </p:blipFill>
          <p:spPr bwMode="auto">
            <a:xfrm>
              <a:off x="533400" y="5029200"/>
              <a:ext cx="1600200" cy="1089025"/>
            </a:xfrm>
            <a:prstGeom prst="rect">
              <a:avLst/>
            </a:prstGeom>
            <a:noFill/>
            <a:ln w="9525">
              <a:noFill/>
              <a:miter lim="800000"/>
              <a:headEnd/>
              <a:tailEnd/>
            </a:ln>
          </p:spPr>
        </p:pic>
        <p:pic>
          <p:nvPicPr>
            <p:cNvPr id="13" name="Picture 9" descr="Yamahata peopel awaiting help"/>
            <p:cNvPicPr>
              <a:picLocks noChangeAspect="1" noChangeArrowheads="1"/>
            </p:cNvPicPr>
            <p:nvPr/>
          </p:nvPicPr>
          <p:blipFill>
            <a:blip r:embed="rId8" cstate="print"/>
            <a:srcRect/>
            <a:stretch>
              <a:fillRect/>
            </a:stretch>
          </p:blipFill>
          <p:spPr bwMode="auto">
            <a:xfrm>
              <a:off x="2857500" y="1333500"/>
              <a:ext cx="3048000" cy="4665663"/>
            </a:xfrm>
            <a:prstGeom prst="rect">
              <a:avLst/>
            </a:prstGeom>
            <a:noFill/>
            <a:ln w="9525">
              <a:noFill/>
              <a:miter lim="800000"/>
              <a:headEnd/>
              <a:tailEnd/>
            </a:ln>
          </p:spPr>
        </p:pic>
        <p:pic>
          <p:nvPicPr>
            <p:cNvPr id="15" name="Picture 10" descr="http://cdn.mashable.com/wp-content/uploads/2010/01/haiti-7.jpg"/>
            <p:cNvPicPr>
              <a:picLocks noChangeAspect="1" noChangeArrowheads="1"/>
            </p:cNvPicPr>
            <p:nvPr/>
          </p:nvPicPr>
          <p:blipFill>
            <a:blip r:embed="rId9" cstate="print"/>
            <a:srcRect/>
            <a:stretch>
              <a:fillRect/>
            </a:stretch>
          </p:blipFill>
          <p:spPr bwMode="auto">
            <a:xfrm>
              <a:off x="3276600" y="1752600"/>
              <a:ext cx="2132013" cy="3200400"/>
            </a:xfrm>
            <a:prstGeom prst="rect">
              <a:avLst/>
            </a:prstGeom>
            <a:noFill/>
            <a:ln w="9525">
              <a:noFill/>
              <a:miter lim="800000"/>
              <a:headEnd/>
              <a:tailEnd/>
            </a:ln>
          </p:spPr>
        </p:pic>
        <p:pic>
          <p:nvPicPr>
            <p:cNvPr id="30731" name="Picture 18" descr="http://www.stabroeknews.com/images/2010/01/haiti-33-278x265.jpg"/>
            <p:cNvPicPr>
              <a:picLocks noChangeAspect="1" noChangeArrowheads="1"/>
            </p:cNvPicPr>
            <p:nvPr/>
          </p:nvPicPr>
          <p:blipFill>
            <a:blip r:embed="rId10" cstate="print"/>
            <a:srcRect/>
            <a:stretch>
              <a:fillRect/>
            </a:stretch>
          </p:blipFill>
          <p:spPr bwMode="auto">
            <a:xfrm>
              <a:off x="685800" y="685800"/>
              <a:ext cx="1790700" cy="170656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868362"/>
          </a:xfrm>
        </p:spPr>
        <p:txBody>
          <a:bodyPr/>
          <a:lstStyle/>
          <a:p>
            <a:r>
              <a:rPr lang="en-US" sz="3200" dirty="0" smtClean="0">
                <a:solidFill>
                  <a:schemeClr val="bg2"/>
                </a:solidFill>
              </a:rPr>
              <a:t>Fukushima 2011</a:t>
            </a:r>
            <a:endParaRPr lang="en-US" sz="32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533400" y="266700"/>
            <a:ext cx="7772400" cy="868363"/>
          </a:xfrm>
          <a:prstGeom prst="rect">
            <a:avLst/>
          </a:prstGeom>
        </p:spPr>
        <p:txBody>
          <a:bodyPr/>
          <a:lstStyle/>
          <a:p>
            <a:r>
              <a:rPr lang="en-US" sz="3200" dirty="0" smtClean="0">
                <a:solidFill>
                  <a:schemeClr val="bg2"/>
                </a:solidFill>
              </a:rPr>
              <a:t>Public Health Functions After</a:t>
            </a:r>
            <a:br>
              <a:rPr lang="en-US" sz="3200" dirty="0" smtClean="0">
                <a:solidFill>
                  <a:schemeClr val="bg2"/>
                </a:solidFill>
              </a:rPr>
            </a:br>
            <a:r>
              <a:rPr lang="en-US" sz="3200" i="1" u="sng" dirty="0" smtClean="0">
                <a:solidFill>
                  <a:schemeClr val="bg2"/>
                </a:solidFill>
              </a:rPr>
              <a:t>Any</a:t>
            </a:r>
            <a:r>
              <a:rPr lang="en-US" sz="3200" dirty="0" smtClean="0">
                <a:solidFill>
                  <a:schemeClr val="bg2"/>
                </a:solidFill>
              </a:rPr>
              <a:t> Disaster</a:t>
            </a:r>
          </a:p>
        </p:txBody>
      </p:sp>
      <p:sp>
        <p:nvSpPr>
          <p:cNvPr id="31747" name="Rectangle 3"/>
          <p:cNvSpPr>
            <a:spLocks noGrp="1" noChangeArrowheads="1"/>
          </p:cNvSpPr>
          <p:nvPr>
            <p:ph type="body" sz="half" idx="4294967295"/>
          </p:nvPr>
        </p:nvSpPr>
        <p:spPr>
          <a:xfrm>
            <a:off x="381000" y="1524000"/>
            <a:ext cx="4191000" cy="5105400"/>
          </a:xfrm>
          <a:prstGeom prst="rect">
            <a:avLst/>
          </a:prstGeom>
        </p:spPr>
        <p:txBody>
          <a:bodyPr/>
          <a:lstStyle/>
          <a:p>
            <a:pPr>
              <a:lnSpc>
                <a:spcPct val="90000"/>
              </a:lnSpc>
              <a:buSzPct val="70000"/>
            </a:pPr>
            <a:r>
              <a:rPr lang="en-US" sz="2400" dirty="0" smtClean="0">
                <a:solidFill>
                  <a:schemeClr val="bg2"/>
                </a:solidFill>
              </a:rPr>
              <a:t>Rapid assessment of health and medical needs</a:t>
            </a:r>
          </a:p>
          <a:p>
            <a:pPr>
              <a:lnSpc>
                <a:spcPct val="90000"/>
              </a:lnSpc>
              <a:buSzPct val="70000"/>
            </a:pPr>
            <a:r>
              <a:rPr lang="en-US" sz="2400" dirty="0" smtClean="0">
                <a:solidFill>
                  <a:schemeClr val="bg2"/>
                </a:solidFill>
              </a:rPr>
              <a:t>Sheltering and housing, mass care safety</a:t>
            </a:r>
          </a:p>
          <a:p>
            <a:pPr>
              <a:lnSpc>
                <a:spcPct val="90000"/>
              </a:lnSpc>
              <a:buSzPct val="70000"/>
            </a:pPr>
            <a:r>
              <a:rPr lang="en-US" sz="2400" dirty="0" smtClean="0">
                <a:solidFill>
                  <a:schemeClr val="bg2"/>
                </a:solidFill>
              </a:rPr>
              <a:t>Injury and illness surveillance</a:t>
            </a:r>
          </a:p>
          <a:p>
            <a:pPr>
              <a:lnSpc>
                <a:spcPct val="90000"/>
              </a:lnSpc>
              <a:buSzPct val="70000"/>
            </a:pPr>
            <a:r>
              <a:rPr lang="en-US" sz="2400" dirty="0" smtClean="0">
                <a:solidFill>
                  <a:schemeClr val="bg2"/>
                </a:solidFill>
              </a:rPr>
              <a:t>Potable water, safe food, sanitation and hygiene</a:t>
            </a:r>
          </a:p>
          <a:p>
            <a:pPr>
              <a:lnSpc>
                <a:spcPct val="90000"/>
              </a:lnSpc>
              <a:buSzPct val="70000"/>
            </a:pPr>
            <a:r>
              <a:rPr lang="en-US" sz="2400" dirty="0" smtClean="0">
                <a:solidFill>
                  <a:schemeClr val="bg2"/>
                </a:solidFill>
              </a:rPr>
              <a:t>Vector control</a:t>
            </a:r>
          </a:p>
          <a:p>
            <a:pPr>
              <a:lnSpc>
                <a:spcPct val="90000"/>
              </a:lnSpc>
              <a:buSzPct val="70000"/>
            </a:pPr>
            <a:r>
              <a:rPr lang="en-US" sz="2400" dirty="0" smtClean="0">
                <a:solidFill>
                  <a:schemeClr val="bg2"/>
                </a:solidFill>
              </a:rPr>
              <a:t>Solid waste, waste water management</a:t>
            </a:r>
          </a:p>
          <a:p>
            <a:pPr>
              <a:lnSpc>
                <a:spcPct val="90000"/>
              </a:lnSpc>
              <a:buSzPct val="70000"/>
            </a:pPr>
            <a:r>
              <a:rPr lang="en-US" sz="2400" dirty="0" smtClean="0">
                <a:solidFill>
                  <a:schemeClr val="bg2"/>
                </a:solidFill>
              </a:rPr>
              <a:t>Hazardous material disposal</a:t>
            </a:r>
          </a:p>
          <a:p>
            <a:pPr>
              <a:lnSpc>
                <a:spcPct val="90000"/>
              </a:lnSpc>
              <a:buFont typeface="Wingdings" pitchFamily="2" charset="2"/>
              <a:buNone/>
            </a:pPr>
            <a:endParaRPr lang="en-US" sz="2400" dirty="0" smtClean="0">
              <a:solidFill>
                <a:schemeClr val="bg2"/>
              </a:solidFill>
            </a:endParaRPr>
          </a:p>
        </p:txBody>
      </p:sp>
      <p:sp>
        <p:nvSpPr>
          <p:cNvPr id="31748" name="Rectangle 4"/>
          <p:cNvSpPr>
            <a:spLocks noGrp="1" noChangeArrowheads="1"/>
          </p:cNvSpPr>
          <p:nvPr>
            <p:ph type="body" sz="half" idx="4294967295"/>
          </p:nvPr>
        </p:nvSpPr>
        <p:spPr>
          <a:xfrm>
            <a:off x="4724400" y="1600200"/>
            <a:ext cx="4419600" cy="1524000"/>
          </a:xfrm>
          <a:prstGeom prst="rect">
            <a:avLst/>
          </a:prstGeom>
        </p:spPr>
        <p:txBody>
          <a:bodyPr/>
          <a:lstStyle/>
          <a:p>
            <a:pPr>
              <a:lnSpc>
                <a:spcPct val="90000"/>
              </a:lnSpc>
              <a:buSzPct val="70000"/>
            </a:pPr>
            <a:r>
              <a:rPr lang="en-US" sz="2400" dirty="0" smtClean="0">
                <a:solidFill>
                  <a:schemeClr val="bg2"/>
                </a:solidFill>
              </a:rPr>
              <a:t>Registry</a:t>
            </a:r>
          </a:p>
          <a:p>
            <a:pPr>
              <a:lnSpc>
                <a:spcPct val="90000"/>
              </a:lnSpc>
              <a:buSzPct val="70000"/>
            </a:pPr>
            <a:r>
              <a:rPr lang="en-US" sz="2400" dirty="0" smtClean="0">
                <a:solidFill>
                  <a:schemeClr val="bg2"/>
                </a:solidFill>
              </a:rPr>
              <a:t>Handling of the deceased </a:t>
            </a:r>
          </a:p>
          <a:p>
            <a:pPr>
              <a:lnSpc>
                <a:spcPct val="90000"/>
              </a:lnSpc>
              <a:buSzPct val="70000"/>
            </a:pPr>
            <a:r>
              <a:rPr lang="en-US" sz="2400" dirty="0" smtClean="0">
                <a:solidFill>
                  <a:schemeClr val="bg2"/>
                </a:solidFill>
              </a:rPr>
              <a:t>Rumor control</a:t>
            </a:r>
          </a:p>
          <a:p>
            <a:pPr>
              <a:lnSpc>
                <a:spcPct val="90000"/>
              </a:lnSpc>
              <a:buSzPct val="70000"/>
            </a:pPr>
            <a:r>
              <a:rPr lang="en-US" sz="2400" dirty="0" smtClean="0">
                <a:solidFill>
                  <a:schemeClr val="bg2"/>
                </a:solidFill>
              </a:rPr>
              <a:t>Public service announcements</a:t>
            </a:r>
          </a:p>
          <a:p>
            <a:pPr>
              <a:lnSpc>
                <a:spcPct val="90000"/>
              </a:lnSpc>
            </a:pPr>
            <a:endParaRPr lang="en-US" sz="2400" dirty="0" smtClean="0">
              <a:solidFill>
                <a:schemeClr val="bg2"/>
              </a:solidFill>
            </a:endParaRPr>
          </a:p>
          <a:p>
            <a:pPr>
              <a:lnSpc>
                <a:spcPct val="90000"/>
              </a:lnSpc>
            </a:pPr>
            <a:endParaRPr lang="en-US" sz="2400" dirty="0" smtClean="0">
              <a:solidFill>
                <a:schemeClr val="bg2"/>
              </a:solidFill>
            </a:endParaRPr>
          </a:p>
          <a:p>
            <a:pPr>
              <a:lnSpc>
                <a:spcPct val="90000"/>
              </a:lnSpc>
            </a:pPr>
            <a:endParaRPr lang="en-US" sz="2400" dirty="0" smtClean="0">
              <a:solidFill>
                <a:schemeClr val="bg2"/>
              </a:solidFill>
            </a:endParaRPr>
          </a:p>
        </p:txBody>
      </p:sp>
      <p:pic>
        <p:nvPicPr>
          <p:cNvPr id="31749" name="Content Placeholder 4" descr="destruction of home after Hurricane Katrina"/>
          <p:cNvPicPr>
            <a:picLocks noChangeAspect="1"/>
          </p:cNvPicPr>
          <p:nvPr/>
        </p:nvPicPr>
        <p:blipFill>
          <a:blip r:embed="rId3" cstate="print"/>
          <a:srcRect/>
          <a:stretch>
            <a:fillRect/>
          </a:stretch>
        </p:blipFill>
        <p:spPr bwMode="auto">
          <a:xfrm>
            <a:off x="4876800" y="3810000"/>
            <a:ext cx="3690938" cy="260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rmi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QC_x0020_Notes xmlns="ece3b8bb-3ba7-4e05-aa8b-0d2009ddb611" xsi:nil="true"/>
    <Estimate_x0020_Notes xmlns="ece3b8bb-3ba7-4e05-aa8b-0d2009ddb611" xsi:nil="true"/>
    <Estimate_x0020_1 xmlns="ece3b8bb-3ba7-4e05-aa8b-0d2009ddb611">
      <UserInfo>
        <DisplayName>Kimball, Lisa</DisplayName>
        <AccountId>109</AccountId>
        <AccountType/>
      </UserInfo>
    </Estimate_x0020_1>
    <Completed_x0020_on xmlns="ece3b8bb-3ba7-4e05-aa8b-0d2009ddb611">2011-05-11T00:00:00</Completed_x0020_on>
    <Est_x002e__x0020_Level_x0020_2 xmlns="ece3b8bb-3ba7-4e05-aa8b-0d2009ddb611" xsi:nil="true"/>
    <Remediated_x0020_by xmlns="ece3b8bb-3ba7-4e05-aa8b-0d2009ddb611">
      <UserInfo>
        <DisplayName>Hendricks, Jennifer</DisplayName>
        <AccountId>37</AccountId>
        <AccountType/>
      </UserInfo>
    </Remediated_x0020_by>
    <Actual_x0020_time_x0020_spent xmlns="ece3b8bb-3ba7-4e05-aa8b-0d2009ddb611">45 mins</Actual_x0020_time_x0020_spent>
    <Estimate_x0020_2 xmlns="ece3b8bb-3ba7-4e05-aa8b-0d2009ddb611">
      <UserInfo>
        <DisplayName/>
        <AccountId xsi:nil="true"/>
        <AccountType/>
      </UserInfo>
    </Estimate_x0020_2>
    <Remediation_x0020_Notes xmlns="ece3b8bb-3ba7-4e05-aa8b-0d2009ddb611">due to CDC logo, had to keep background color; changed all text to white</Remediation_x0020_Notes>
    <QC_x0020_Completed_x0020_on xmlns="ece3b8bb-3ba7-4e05-aa8b-0d2009ddb611">2011-05-18T04:00:00+00:00</QC_x0020_Completed_x0020_on>
    <Est_x002e__x0020_Level_x0020_1 xmlns="ece3b8bb-3ba7-4e05-aa8b-0d2009ddb611">3</Est_x002e__x0020_Level_x0020_1>
    <_x0051_C2 xmlns="ece3b8bb-3ba7-4e05-aa8b-0d2009ddb611">
      <UserInfo>
        <DisplayName/>
        <AccountId xsi:nil="true"/>
        <AccountType/>
      </UserInfo>
    </_x0051_C2>
    <_x0051_C1 xmlns="ece3b8bb-3ba7-4e05-aa8b-0d2009ddb611">
      <ns2:UserInfo xmlns:ns2="ece3b8bb-3ba7-4e05-aa8b-0d2009ddb611">
        <ns2:DisplayName>Kimball, Lisa</ns2:DisplayName>
        <ns2:AccountId>109</ns2:AccountId>
        <ns2:AccountType>User</ns2:AccountType>
      </ns2:UserInfo>
    </_x0051_C1>
    <Status xmlns="ece3b8bb-3ba7-4e05-aa8b-0d2009ddb611">Post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02C3AEC9A4F64C9A693943DA529FA3" ma:contentTypeVersion="14" ma:contentTypeDescription="Create a new document." ma:contentTypeScope="" ma:versionID="3170bd233c5609aa2c721c43fb065001">
  <xsd:schema xmlns:xsd="http://www.w3.org/2001/XMLSchema" xmlns:p="http://schemas.microsoft.com/office/2006/metadata/properties" xmlns:ns2="ece3b8bb-3ba7-4e05-aa8b-0d2009ddb611" targetNamespace="http://schemas.microsoft.com/office/2006/metadata/properties" ma:root="true" ma:fieldsID="0c4afaa40167240c26cc530899cc3007" ns2:_="">
    <xsd:import namespace="ece3b8bb-3ba7-4e05-aa8b-0d2009ddb611"/>
    <xsd:element name="properties">
      <xsd:complexType>
        <xsd:sequence>
          <xsd:element name="documentManagement">
            <xsd:complexType>
              <xsd:all>
                <xsd:element ref="ns2:Status" minOccurs="0"/>
                <xsd:element ref="ns2:Estimate_x0020_1" minOccurs="0"/>
                <xsd:element ref="ns2:Est_x002e__x0020_Level_x0020_1" minOccurs="0"/>
                <xsd:element ref="ns2:Estimate_x0020_2" minOccurs="0"/>
                <xsd:element ref="ns2:Est_x002e__x0020_Level_x0020_2" minOccurs="0"/>
                <xsd:element ref="ns2:Remediated_x0020_by" minOccurs="0"/>
                <xsd:element ref="ns2:Actual_x0020_time_x0020_spent" minOccurs="0"/>
                <xsd:element ref="ns2:Completed_x0020_on" minOccurs="0"/>
                <xsd:element ref="ns2:Estimate_x0020_Notes" minOccurs="0"/>
                <xsd:element ref="ns2:Remediation_x0020_Notes" minOccurs="0"/>
                <xsd:element ref="ns2:_x0051_C1" minOccurs="0"/>
                <xsd:element ref="ns2:_x0051_C2" minOccurs="0"/>
                <xsd:element ref="ns2:QC_x0020_Completed_x0020_on" minOccurs="0"/>
                <xsd:element ref="ns2:QC_x0020_Notes" minOccurs="0"/>
              </xsd:all>
            </xsd:complexType>
          </xsd:element>
        </xsd:sequence>
      </xsd:complexType>
    </xsd:element>
  </xsd:schema>
  <xsd:schema xmlns:xsd="http://www.w3.org/2001/XMLSchema" xmlns:dms="http://schemas.microsoft.com/office/2006/documentManagement/types" targetNamespace="ece3b8bb-3ba7-4e05-aa8b-0d2009ddb611" elementFormDefault="qualified">
    <xsd:import namespace="http://schemas.microsoft.com/office/2006/documentManagement/types"/>
    <xsd:element name="Status" ma:index="1" nillable="true" ma:displayName="Status" ma:default="Estimate" ma:format="Dropdown" ma:internalName="Status">
      <xsd:simpleType>
        <xsd:restriction base="dms:Choice">
          <xsd:enumeration value="Estimate"/>
          <xsd:enumeration value="Remediation"/>
          <xsd:enumeration value="QC"/>
          <xsd:enumeration value="Post"/>
        </xsd:restriction>
      </xsd:simpleType>
    </xsd:element>
    <xsd:element name="Estimate_x0020_1" ma:index="3" nillable="true" ma:displayName="Estimate 1" ma:list="UserInfo" ma:internalName="Estimate_x0020_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1" ma:index="4" nillable="true" ma:displayName="Est. Level 1" ma:default="1" ma:format="Dropdown" ma:internalName="Est_x002e__x0020_Level_x0020_1">
      <xsd:simpleType>
        <xsd:restriction base="dms:Choice">
          <xsd:enumeration value="1"/>
          <xsd:enumeration value="2"/>
          <xsd:enumeration value="3"/>
          <xsd:enumeration value="4"/>
        </xsd:restriction>
      </xsd:simpleType>
    </xsd:element>
    <xsd:element name="Estimate_x0020_2" ma:index="5" nillable="true" ma:displayName="Estimate 2" ma:list="UserInfo" ma:internalName="Estimate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2" ma:index="6" nillable="true" ma:displayName="Est. Level 2" ma:default="1" ma:format="Dropdown" ma:internalName="Est_x002e__x0020_Level_x0020_2">
      <xsd:simpleType>
        <xsd:restriction base="dms:Choice">
          <xsd:enumeration value="1"/>
          <xsd:enumeration value="2"/>
          <xsd:enumeration value="3"/>
          <xsd:enumeration value="4"/>
        </xsd:restriction>
      </xsd:simpleType>
    </xsd:element>
    <xsd:element name="Remediated_x0020_by" ma:index="7" nillable="true" ma:displayName="Remediated by" ma:list="UserInfo" ma:internalName="Remediat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ual_x0020_time_x0020_spent" ma:index="8" nillable="true" ma:displayName="Actual time spent" ma:internalName="Actual_x0020_time_x0020_spent">
      <xsd:simpleType>
        <xsd:restriction base="dms:Text">
          <xsd:maxLength value="255"/>
        </xsd:restriction>
      </xsd:simpleType>
    </xsd:element>
    <xsd:element name="Completed_x0020_on" ma:index="9" nillable="true" ma:displayName="Completed on" ma:format="DateOnly" ma:internalName="Completed_x0020_on">
      <xsd:simpleType>
        <xsd:restriction base="dms:DateTime"/>
      </xsd:simpleType>
    </xsd:element>
    <xsd:element name="Estimate_x0020_Notes" ma:index="10" nillable="true" ma:displayName="Estimate Notes" ma:internalName="Estimate_x0020_Notes">
      <xsd:simpleType>
        <xsd:restriction base="dms:Note"/>
      </xsd:simpleType>
    </xsd:element>
    <xsd:element name="Remediation_x0020_Notes" ma:index="11" nillable="true" ma:displayName="Remediation Notes" ma:internalName="Remediation_x0020_Notes">
      <xsd:simpleType>
        <xsd:restriction base="dms:Note"/>
      </xsd:simpleType>
    </xsd:element>
    <xsd:element name="_x0051_C1" ma:index="12" nillable="true" ma:displayName="QC1" ma:list="UserInfo" ma:internalName="_x0051_C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51_C2" ma:index="13" nillable="true" ma:displayName="QC2" ma:list="UserInfo" ma:internalName="_x0051_C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C_x0020_Completed_x0020_on" ma:index="14" nillable="true" ma:displayName="QC Completed on" ma:format="DateOnly" ma:internalName="QC_x0020_Completed_x0020_on">
      <xsd:simpleType>
        <xsd:restriction base="dms:DateTime"/>
      </xsd:simpleType>
    </xsd:element>
    <xsd:element name="QC_x0020_Notes" ma:index="15" nillable="true" ma:displayName="QC Notes" ma:internalName="QC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BD92463-03CB-43E8-B3CA-EF9F294FDC4C}"/>
</file>

<file path=customXml/itemProps2.xml><?xml version="1.0" encoding="utf-8"?>
<ds:datastoreItem xmlns:ds="http://schemas.openxmlformats.org/officeDocument/2006/customXml" ds:itemID="{5B918E39-A5E7-44B7-A192-E71A2396F376}"/>
</file>

<file path=customXml/itemProps3.xml><?xml version="1.0" encoding="utf-8"?>
<ds:datastoreItem xmlns:ds="http://schemas.openxmlformats.org/officeDocument/2006/customXml" ds:itemID="{4A0A2165-B366-48FC-9DE8-DDC1BC96FB3D}"/>
</file>

<file path=docProps/app.xml><?xml version="1.0" encoding="utf-8"?>
<Properties xmlns="http://schemas.openxmlformats.org/officeDocument/2006/extended-properties" xmlns:vt="http://schemas.openxmlformats.org/officeDocument/2006/docPropsVTypes">
  <TotalTime>3067</TotalTime>
  <Words>583</Words>
  <Application>Microsoft Office PowerPoint</Application>
  <PresentationFormat>On-screen Show (4:3)</PresentationFormat>
  <Paragraphs>89</Paragraphs>
  <Slides>16</Slides>
  <Notes>16</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Custom Design</vt:lpstr>
      <vt:lpstr>NCHHSTP_PPT_dark(</vt:lpstr>
      <vt:lpstr>1_NCHHSTP_PPT_dark(</vt:lpstr>
      <vt:lpstr>2_NCHHSTP_PPT_dark(</vt:lpstr>
      <vt:lpstr>3_NCHHSTP_PPT_dark(</vt:lpstr>
      <vt:lpstr>armin</vt:lpstr>
      <vt:lpstr>A Perspective on Radiation Emergency Preparedness </vt:lpstr>
      <vt:lpstr>Key Planning Questions</vt:lpstr>
      <vt:lpstr>Example: Displaced Population</vt:lpstr>
      <vt:lpstr>Displaced Population - Katrina (2005)</vt:lpstr>
      <vt:lpstr>Key Planning Questions</vt:lpstr>
      <vt:lpstr>New Orleans 2005</vt:lpstr>
      <vt:lpstr>Haiti 2010</vt:lpstr>
      <vt:lpstr>Fukushima 2011</vt:lpstr>
      <vt:lpstr>Public Health Functions After Any Disaster</vt:lpstr>
      <vt:lpstr>In a radiation emergency:</vt:lpstr>
      <vt:lpstr>Population Monitoring</vt:lpstr>
      <vt:lpstr>Public Shelters &amp; Reception Centers</vt:lpstr>
      <vt:lpstr>Key Planning Questions</vt:lpstr>
      <vt:lpstr>  “Planning considers all hazards and threats”</vt:lpstr>
      <vt:lpstr>Generic vs. All Hazards Planning</vt:lpstr>
      <vt:lpstr>Thank you!</vt:lpstr>
    </vt:vector>
  </TitlesOfParts>
  <Company>NACCHO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Perspective on Radiation Emergency Preparedness</dc:title>
  <dc:subject>A Perspective on Radiation Emergency Preparedness</dc:subject>
  <dc:creator>PHREP</dc:creator>
  <cp:keywords>Katrina; Haiti; Fukushima; displacement of populaiton</cp:keywords>
  <cp:lastModifiedBy>kimballl</cp:lastModifiedBy>
  <cp:revision>242</cp:revision>
  <dcterms:created xsi:type="dcterms:W3CDTF">2010-01-27T21:08:22Z</dcterms:created>
  <dcterms:modified xsi:type="dcterms:W3CDTF">2011-05-18T13:16:51Z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0x0101008402C3AEC9A4F64C9A693943DA529FA3</vt:lpwstr>
  </property>
</Properties>
</file>