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808"/>
    <a:srgbClr val="DA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8" autoAdjust="0"/>
    <p:restoredTop sz="86364" autoAdjust="0"/>
  </p:normalViewPr>
  <p:slideViewPr>
    <p:cSldViewPr>
      <p:cViewPr>
        <p:scale>
          <a:sx n="66" d="100"/>
          <a:sy n="66" d="100"/>
        </p:scale>
        <p:origin x="-72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04EED0-0B43-4187-AEAA-F20F502B2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C29197-6881-4E3A-AD99-33A0B80D1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09600"/>
            <a:ext cx="20764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0769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pic>
        <p:nvPicPr>
          <p:cNvPr id="1031" name="Picture 7" descr="Revised 7_30 no blee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95988"/>
            <a:ext cx="5715000" cy="862012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6248400" y="3429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pc.naccho.org/" TargetMode="External"/><Relationship Id="rId2" Type="http://schemas.openxmlformats.org/officeDocument/2006/relationships/hyperlink" Target="mailto:wfstephens@tarrantcountytx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ndlsf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Radiation Preparedness </a:t>
            </a:r>
            <a:br>
              <a:rPr lang="en-US" sz="4000" dirty="0" smtClean="0"/>
            </a:br>
            <a:r>
              <a:rPr lang="en-US" sz="4000" b="1" dirty="0" smtClean="0">
                <a:solidFill>
                  <a:srgbClr val="DA0808"/>
                </a:solidFill>
              </a:rPr>
              <a:t>Regional Partnerships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National Alliance for Radiation Readiness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0000"/>
            <a:ext cx="6934200" cy="1752600"/>
          </a:xfrm>
        </p:spPr>
        <p:txBody>
          <a:bodyPr/>
          <a:lstStyle/>
          <a:p>
            <a:pPr algn="l" eaLnBrk="1" hangingPunct="1"/>
            <a:r>
              <a:rPr lang="en-US" b="1" dirty="0" smtClean="0"/>
              <a:t>William F. Stephens MS, </a:t>
            </a:r>
          </a:p>
          <a:p>
            <a:pPr algn="l" eaLnBrk="1" hangingPunct="1"/>
            <a:r>
              <a:rPr lang="en-US" sz="2400" dirty="0" smtClean="0"/>
              <a:t>Manager - Tarrant County Advanced Practice Center</a:t>
            </a:r>
          </a:p>
          <a:p>
            <a:pPr algn="l" eaLnBrk="1" hangingPunct="1"/>
            <a:r>
              <a:rPr lang="en-US" sz="2400" dirty="0" smtClean="0"/>
              <a:t>Ft. Worth, TX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C000"/>
                </a:solidFill>
              </a:rPr>
              <a:t>PURPOSE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7543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b="1" smtClean="0"/>
              <a:t>To BRING TOGETHER: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/>
              <a:t>Radiation Professionals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/>
              <a:t>Radiation-Trained Responders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smtClean="0"/>
              <a:t>Fire/HazMat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smtClean="0"/>
              <a:t>Police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/>
              <a:t>Scene Managers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/>
              <a:t>Response Planners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/>
              <a:t>Upper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WHY NTRRG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Rarity of Radiation Professionals</a:t>
            </a:r>
          </a:p>
          <a:p>
            <a:pPr eaLnBrk="1" hangingPunct="1"/>
            <a:r>
              <a:rPr lang="en-US" sz="3600" b="1" dirty="0" smtClean="0"/>
              <a:t>Technical Challenge of Radiation Environment</a:t>
            </a:r>
          </a:p>
          <a:p>
            <a:pPr eaLnBrk="1" hangingPunct="1"/>
            <a:r>
              <a:rPr lang="en-US" sz="3600" b="1" u="sng" dirty="0" smtClean="0"/>
              <a:t>Public Fears </a:t>
            </a:r>
            <a:r>
              <a:rPr lang="en-US" sz="3600" b="1" dirty="0" smtClean="0"/>
              <a:t>and Misconceptions</a:t>
            </a:r>
          </a:p>
          <a:p>
            <a:pPr eaLnBrk="1" hangingPunct="1"/>
            <a:r>
              <a:rPr lang="en-US" sz="3600" b="1" dirty="0" smtClean="0"/>
              <a:t>Increasing Threat Environment</a:t>
            </a:r>
          </a:p>
          <a:p>
            <a:pPr eaLnBrk="1" hangingPunct="1"/>
            <a:r>
              <a:rPr lang="en-US" sz="3600" b="1" dirty="0" smtClean="0"/>
              <a:t>Limited Equipment and Resources</a:t>
            </a:r>
          </a:p>
          <a:p>
            <a:pPr eaLnBrk="1" hangingPunct="1"/>
            <a:r>
              <a:rPr lang="en-US" sz="3600" b="1" dirty="0" smtClean="0"/>
              <a:t>Management Resistance to New…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Meetings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:  FBI HQ in Dallas:  86 people, 40 Agencies</a:t>
            </a:r>
          </a:p>
          <a:p>
            <a:pPr lvl="1" eaLnBrk="1" hangingPunct="1"/>
            <a:r>
              <a:rPr lang="en-US" b="1" dirty="0" smtClean="0"/>
              <a:t>DHS, Training, Meet &amp; Greet</a:t>
            </a:r>
          </a:p>
          <a:p>
            <a:pPr eaLnBrk="1" hangingPunct="1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: TCPH in Ft. Worth: 65 People, 42 Agencies</a:t>
            </a:r>
          </a:p>
          <a:p>
            <a:pPr lvl="1" eaLnBrk="1" hangingPunct="1"/>
            <a:r>
              <a:rPr lang="en-US" b="1" dirty="0" smtClean="0"/>
              <a:t>FBI, Training, Portal Monitors</a:t>
            </a:r>
          </a:p>
          <a:p>
            <a:pPr eaLnBrk="1" hangingPunct="1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:  NCTCOG in Arlington (Prior to SB XLV)</a:t>
            </a:r>
          </a:p>
          <a:p>
            <a:pPr lvl="1" eaLnBrk="1" hangingPunct="1"/>
            <a:r>
              <a:rPr lang="en-US" b="1" dirty="0" smtClean="0"/>
              <a:t>65 People, 45 Agencies</a:t>
            </a:r>
          </a:p>
          <a:p>
            <a:pPr lvl="1" eaLnBrk="1" hangingPunct="1"/>
            <a:r>
              <a:rPr lang="en-US" b="1" dirty="0" smtClean="0"/>
              <a:t>SWCAPC, Training, SB XLV prep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229600" cy="182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/>
              <a:t>Bill Stephens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/>
              <a:t>Manager – Tarrant County APC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/>
              <a:t>Fort Worth, TX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>
                <a:hlinkClick r:id="rId2"/>
              </a:rPr>
              <a:t>wfstephens@tarrantcountytx.gov</a:t>
            </a:r>
            <a:endParaRPr lang="en-US" sz="1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/>
              <a:t>817.321-4730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/>
              <a:t>For more public health radiological preparedness tools go to:  </a:t>
            </a:r>
            <a:r>
              <a:rPr lang="en-US" sz="1800" dirty="0" smtClean="0">
                <a:hlinkClick r:id="rId3"/>
              </a:rPr>
              <a:t>http://apc.naccho.org</a:t>
            </a:r>
            <a:r>
              <a:rPr lang="en-US" sz="1800" dirty="0" smtClean="0"/>
              <a:t> 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  <p:sp>
        <p:nvSpPr>
          <p:cNvPr id="27650" name="WordArt 4" descr="Questions graphic"/>
          <p:cNvSpPr>
            <a:spLocks noChangeArrowheads="1" noChangeShapeType="1" noTextEdit="1"/>
          </p:cNvSpPr>
          <p:nvPr/>
        </p:nvSpPr>
        <p:spPr bwMode="auto">
          <a:xfrm>
            <a:off x="1447800" y="1295400"/>
            <a:ext cx="5791200" cy="2036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Questions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Why are regional partnerships important for radiological-nuclear disasters?</a:t>
            </a:r>
          </a:p>
        </p:txBody>
      </p:sp>
      <p:grpSp>
        <p:nvGrpSpPr>
          <p:cNvPr id="9" name="Group 8" descr="photo of radiological sources"/>
          <p:cNvGrpSpPr/>
          <p:nvPr/>
        </p:nvGrpSpPr>
        <p:grpSpPr>
          <a:xfrm>
            <a:off x="304800" y="1676400"/>
            <a:ext cx="8435975" cy="4281488"/>
            <a:chOff x="304800" y="1676400"/>
            <a:chExt cx="8435975" cy="4281488"/>
          </a:xfrm>
        </p:grpSpPr>
        <p:pic>
          <p:nvPicPr>
            <p:cNvPr id="16389" name="Picture 5" descr="XX12"/>
            <p:cNvPicPr>
              <a:picLocks noChangeAspect="1" noChangeArrowheads="1"/>
            </p:cNvPicPr>
            <p:nvPr/>
          </p:nvPicPr>
          <p:blipFill>
            <a:blip r:embed="rId2" cstate="print"/>
            <a:srcRect l="12196" r="14906" b="10844"/>
            <a:stretch>
              <a:fillRect/>
            </a:stretch>
          </p:blipFill>
          <p:spPr bwMode="auto">
            <a:xfrm>
              <a:off x="7010400" y="1676400"/>
              <a:ext cx="1730375" cy="2481263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6393" name="Picture 9" descr="P0001240"/>
            <p:cNvPicPr>
              <a:picLocks noChangeAspect="1" noChangeArrowheads="1"/>
            </p:cNvPicPr>
            <p:nvPr/>
          </p:nvPicPr>
          <p:blipFill>
            <a:blip r:embed="rId3" cstate="print"/>
            <a:srcRect l="11392" t="17842" r="12659" b="33005"/>
            <a:stretch>
              <a:fillRect/>
            </a:stretch>
          </p:blipFill>
          <p:spPr bwMode="auto">
            <a:xfrm>
              <a:off x="304800" y="2057400"/>
              <a:ext cx="3048000" cy="182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6388" name="Picture 10" descr="10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4038600"/>
              <a:ext cx="2590800" cy="191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1" descr="Casthalfpacktranpor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8800" y="4191000"/>
              <a:ext cx="2590800" cy="1501775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6397" name="Picture 13" descr="Yttrium90 91112515-9cn"/>
            <p:cNvPicPr>
              <a:picLocks noChangeAspect="1" noChangeArrowheads="1"/>
            </p:cNvPicPr>
            <p:nvPr/>
          </p:nvPicPr>
          <p:blipFill>
            <a:blip r:embed="rId6" cstate="print"/>
            <a:srcRect l="19005" r="4977" b="14053"/>
            <a:stretch>
              <a:fillRect/>
            </a:stretch>
          </p:blipFill>
          <p:spPr bwMode="auto">
            <a:xfrm>
              <a:off x="3276600" y="2514600"/>
              <a:ext cx="2133600" cy="25146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6392" name="Picture 8" descr="Dirty Bomb3"/>
            <p:cNvPicPr>
              <a:picLocks noChangeAspect="1" noChangeArrowheads="1"/>
            </p:cNvPicPr>
            <p:nvPr/>
          </p:nvPicPr>
          <p:blipFill>
            <a:blip r:embed="rId7" cstate="print"/>
            <a:srcRect l="14258" t="26563" b="12630"/>
            <a:stretch>
              <a:fillRect/>
            </a:stretch>
          </p:blipFill>
          <p:spPr bwMode="auto">
            <a:xfrm>
              <a:off x="5410200" y="1981200"/>
              <a:ext cx="1503363" cy="16002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Diversity of Threats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Loss/misuse of radiation sources: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Medical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Geophysical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Accident in radiation industry: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Power plants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Food processing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Inspection/testing sources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Transportation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Terrorism threat: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Radiological dispersal device (RDD)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Improvised nuclear device (IND)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Other intentional radiation exposure or contamination, even in outlying or rural areas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18436" name="Picture 4" descr="photo of nuclear 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90600"/>
            <a:ext cx="208597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6392" name="Picture 8" descr="Dirty Bomb built in a suitcase"/>
          <p:cNvPicPr>
            <a:picLocks noChangeAspect="1" noChangeArrowheads="1"/>
          </p:cNvPicPr>
          <p:nvPr/>
        </p:nvPicPr>
        <p:blipFill>
          <a:blip r:embed="rId3" cstate="print"/>
          <a:srcRect l="14258" t="26563" b="12630"/>
          <a:stretch>
            <a:fillRect/>
          </a:stretch>
        </p:blipFill>
        <p:spPr bwMode="auto">
          <a:xfrm>
            <a:off x="6719888" y="2819400"/>
            <a:ext cx="1717675" cy="182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Expanded Resource Base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038600"/>
          </a:xfrm>
        </p:spPr>
        <p:txBody>
          <a:bodyPr/>
          <a:lstStyle/>
          <a:p>
            <a:r>
              <a:rPr lang="en-US" sz="2800" smtClean="0"/>
              <a:t>All-hazards response quickly overwhelms local response staff – mutual aid agreements; ICS, unified command, NIMS</a:t>
            </a:r>
          </a:p>
          <a:p>
            <a:r>
              <a:rPr lang="en-US" sz="2800" smtClean="0"/>
              <a:t>Presence of radiation threats introduces new, often unfamiliar complexity</a:t>
            </a:r>
          </a:p>
          <a:p>
            <a:r>
              <a:rPr lang="en-US" sz="2800" smtClean="0"/>
              <a:t>Radiation response equipment</a:t>
            </a:r>
          </a:p>
          <a:p>
            <a:endParaRPr lang="en-US" sz="2800" smtClean="0"/>
          </a:p>
        </p:txBody>
      </p:sp>
      <p:pic>
        <p:nvPicPr>
          <p:cNvPr id="17411" name="Picture 4" descr="radiation response equipment"/>
          <p:cNvPicPr>
            <a:picLocks noChangeAspect="1" noChangeArrowheads="1"/>
          </p:cNvPicPr>
          <p:nvPr/>
        </p:nvPicPr>
        <p:blipFill>
          <a:blip r:embed="rId2" cstate="print"/>
          <a:srcRect l="5371" t="11124" r="8688" b="9065"/>
          <a:stretch>
            <a:fillRect/>
          </a:stretch>
        </p:blipFill>
        <p:spPr bwMode="auto">
          <a:xfrm>
            <a:off x="533400" y="4419600"/>
            <a:ext cx="1905000" cy="1312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7413" name="Picture 5" descr="&quot; 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267200"/>
            <a:ext cx="2514600" cy="18859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7414" name="Picture 6" descr="monitor frame for full body surv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267200"/>
            <a:ext cx="1284288" cy="1447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Expanded Skills and Expertise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Healthcare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Health physicists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Radiation medical professionals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Mental health professionals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Public health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Epidemiologists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Population screening, monitoring and tracking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Long-term health assessment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Risk communication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EMS, hazmat, mass fatality, law enforcement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Examples of regional partners for radiological response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2514600"/>
          </a:xfrm>
        </p:spPr>
        <p:txBody>
          <a:bodyPr/>
          <a:lstStyle/>
          <a:p>
            <a:pPr marL="609600" indent="-609600"/>
            <a:r>
              <a:rPr lang="en-US" dirty="0" smtClean="0"/>
              <a:t>Dirty Bomb Exercise, Texas Motor Speedway</a:t>
            </a:r>
          </a:p>
          <a:p>
            <a:pPr marL="990600" lvl="1" indent="-533400"/>
            <a:r>
              <a:rPr lang="en-US" dirty="0" smtClean="0"/>
              <a:t>30+ agencies, 5 jurisdictions, 30 hospitals, over 300 responders, 2500 victims, State and Federal partners (EM, Bureau of Radiation Control, CDC, FBI/JTTF)</a:t>
            </a:r>
          </a:p>
        </p:txBody>
      </p:sp>
      <p:grpSp>
        <p:nvGrpSpPr>
          <p:cNvPr id="7" name="Group 6" descr="&quot; &quot;"/>
          <p:cNvGrpSpPr/>
          <p:nvPr/>
        </p:nvGrpSpPr>
        <p:grpSpPr>
          <a:xfrm>
            <a:off x="381000" y="3733800"/>
            <a:ext cx="8382000" cy="2527300"/>
            <a:chOff x="381000" y="3733800"/>
            <a:chExt cx="8382000" cy="2527300"/>
          </a:xfrm>
        </p:grpSpPr>
        <p:pic>
          <p:nvPicPr>
            <p:cNvPr id="20483" name="Picture 4" descr="DSC0129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4191000"/>
              <a:ext cx="2133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5" descr="DSC013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4419600"/>
              <a:ext cx="2438400" cy="18415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20486" name="Picture 6" descr="PhotoGallery6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3733800"/>
              <a:ext cx="2590800" cy="19431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More regional partners for radiological response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29600" cy="4038600"/>
          </a:xfrm>
        </p:spPr>
        <p:txBody>
          <a:bodyPr/>
          <a:lstStyle/>
          <a:p>
            <a:r>
              <a:rPr lang="en-US" sz="2800" dirty="0" smtClean="0"/>
              <a:t>Medical and mass care response</a:t>
            </a:r>
          </a:p>
          <a:p>
            <a:pPr lvl="1"/>
            <a:r>
              <a:rPr lang="en-US" sz="2400" dirty="0" smtClean="0"/>
              <a:t>UT Southwestern National Disaster Life Support Foundation (</a:t>
            </a:r>
            <a:r>
              <a:rPr lang="en-US" sz="2400" dirty="0" smtClean="0">
                <a:hlinkClick r:id="rId2"/>
              </a:rPr>
              <a:t>http://www.ndlsf.org/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Controller/evaluators for exercise</a:t>
            </a:r>
          </a:p>
          <a:p>
            <a:pPr lvl="2"/>
            <a:r>
              <a:rPr lang="en-US" sz="2000" dirty="0" smtClean="0"/>
              <a:t>Training/development for first receivers</a:t>
            </a:r>
          </a:p>
        </p:txBody>
      </p:sp>
      <p:grpSp>
        <p:nvGrpSpPr>
          <p:cNvPr id="7" name="Group 6" descr="&quot; &quot;"/>
          <p:cNvGrpSpPr/>
          <p:nvPr/>
        </p:nvGrpSpPr>
        <p:grpSpPr>
          <a:xfrm>
            <a:off x="2667000" y="2514600"/>
            <a:ext cx="6029325" cy="3687763"/>
            <a:chOff x="2667000" y="2514600"/>
            <a:chExt cx="6029325" cy="3687763"/>
          </a:xfrm>
        </p:grpSpPr>
        <p:pic>
          <p:nvPicPr>
            <p:cNvPr id="21508" name="Picture 4" descr="PPE Decon Mass Tri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68052">
              <a:off x="7010400" y="2514600"/>
              <a:ext cx="1685925" cy="17526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21509" name="Picture 5" descr="MassTriageJackeV1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940731">
              <a:off x="6172200" y="4343400"/>
              <a:ext cx="1787525" cy="1858963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21510" name="Picture 6" descr="PSB_RadNucJACKE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7000" y="3810000"/>
              <a:ext cx="1830388" cy="19050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Multi-jurisdiction regional partnerships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r>
              <a:rPr lang="en-US" smtClean="0"/>
              <a:t>North Texas Radiation Response Group</a:t>
            </a:r>
          </a:p>
          <a:p>
            <a:pPr lvl="1"/>
            <a:r>
              <a:rPr lang="en-US" smtClean="0"/>
              <a:t>Formed in 2010</a:t>
            </a:r>
          </a:p>
          <a:p>
            <a:pPr lvl="1"/>
            <a:r>
              <a:rPr lang="en-US" smtClean="0"/>
              <a:t>Primary purpose to coordinate planning, training and equipment sharing for a radiation MCI</a:t>
            </a:r>
          </a:p>
          <a:p>
            <a:pPr lvl="1"/>
            <a:r>
              <a:rPr lang="en-US" smtClean="0"/>
              <a:t>Over 60 members representing 45 agencies and jurisdictions across the DFW 16 county area.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The North Texas Metropolitan Area As Seen from the </a:t>
            </a:r>
            <a:br>
              <a:rPr lang="en-US" sz="2800" b="1" dirty="0" smtClean="0"/>
            </a:br>
            <a:r>
              <a:rPr lang="en-US" sz="2800" b="1" dirty="0" smtClean="0"/>
              <a:t>International Space Station</a:t>
            </a:r>
          </a:p>
        </p:txBody>
      </p:sp>
      <p:pic>
        <p:nvPicPr>
          <p:cNvPr id="23554" name="Content Placeholder 3" descr="Arial space view of Dallas Fort Worth at Night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19200"/>
            <a:ext cx="6248400" cy="4545013"/>
          </a:xfrm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6781800" y="20574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 dirty="0">
              <a:latin typeface="Calibri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858000" y="38100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 dirty="0">
              <a:latin typeface="Calibr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6477000" y="1676400"/>
            <a:ext cx="2057400" cy="3276600"/>
          </a:xfrm>
        </p:spPr>
        <p:txBody>
          <a:bodyPr/>
          <a:lstStyle/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6.5+  Million</a:t>
            </a:r>
            <a:endParaRPr lang="en-US" sz="1800" dirty="0" smtClean="0"/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14,628 </a:t>
            </a:r>
            <a:r>
              <a:rPr lang="en-US" sz="1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sq.mi</a:t>
            </a:r>
            <a:endParaRPr lang="en-US" sz="1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12+  Counties</a:t>
            </a:r>
            <a:endParaRPr lang="en-US" sz="1800" dirty="0" smtClean="0"/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$341+  Billion (2010)</a:t>
            </a: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2C3AEC9A4F64C9A693943DA529FA3" ma:contentTypeVersion="14" ma:contentTypeDescription="Create a new document." ma:contentTypeScope="" ma:versionID="3170bd233c5609aa2c721c43fb065001">
  <xsd:schema xmlns:xsd="http://www.w3.org/2001/XMLSchema" xmlns:p="http://schemas.microsoft.com/office/2006/metadata/properties" xmlns:ns2="ece3b8bb-3ba7-4e05-aa8b-0d2009ddb611" targetNamespace="http://schemas.microsoft.com/office/2006/metadata/properties" ma:root="true" ma:fieldsID="0c4afaa40167240c26cc530899cc3007" ns2:_="">
    <xsd:import namespace="ece3b8bb-3ba7-4e05-aa8b-0d2009ddb611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Estimate_x0020_1" minOccurs="0"/>
                <xsd:element ref="ns2:Est_x002e__x0020_Level_x0020_1" minOccurs="0"/>
                <xsd:element ref="ns2:Estimate_x0020_2" minOccurs="0"/>
                <xsd:element ref="ns2:Est_x002e__x0020_Level_x0020_2" minOccurs="0"/>
                <xsd:element ref="ns2:Remediated_x0020_by" minOccurs="0"/>
                <xsd:element ref="ns2:Actual_x0020_time_x0020_spent" minOccurs="0"/>
                <xsd:element ref="ns2:Completed_x0020_on" minOccurs="0"/>
                <xsd:element ref="ns2:Estimate_x0020_Notes" minOccurs="0"/>
                <xsd:element ref="ns2:Remediation_x0020_Notes" minOccurs="0"/>
                <xsd:element ref="ns2:_x0051_C1" minOccurs="0"/>
                <xsd:element ref="ns2:_x0051_C2" minOccurs="0"/>
                <xsd:element ref="ns2:QC_x0020_Completed_x0020_on" minOccurs="0"/>
                <xsd:element ref="ns2:QC_x0020_No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ce3b8bb-3ba7-4e05-aa8b-0d2009ddb611" elementFormDefault="qualified">
    <xsd:import namespace="http://schemas.microsoft.com/office/2006/documentManagement/types"/>
    <xsd:element name="Status" ma:index="1" nillable="true" ma:displayName="Status" ma:default="Estimate" ma:format="Dropdown" ma:internalName="Status">
      <xsd:simpleType>
        <xsd:restriction base="dms:Choice">
          <xsd:enumeration value="Estimate"/>
          <xsd:enumeration value="Remediation"/>
          <xsd:enumeration value="QC"/>
          <xsd:enumeration value="Post"/>
        </xsd:restriction>
      </xsd:simpleType>
    </xsd:element>
    <xsd:element name="Estimate_x0020_1" ma:index="3" nillable="true" ma:displayName="Estimate 1" ma:list="UserInfo" ma:internalName="Estimate_x0020_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1" ma:index="4" nillable="true" ma:displayName="Est. Level 1" ma:default="1" ma:format="Dropdown" ma:internalName="Est_x002e__x0020_Level_x0020_1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Estimate_x0020_2" ma:index="5" nillable="true" ma:displayName="Estimate 2" ma:list="UserInfo" ma:internalName="Estimate_x0020_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2" ma:index="6" nillable="true" ma:displayName="Est. Level 2" ma:default="1" ma:format="Dropdown" ma:internalName="Est_x002e__x0020_Level_x0020_2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Remediated_x0020_by" ma:index="7" nillable="true" ma:displayName="Remediated by" ma:list="UserInfo" ma:internalName="Remediat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ual_x0020_time_x0020_spent" ma:index="8" nillable="true" ma:displayName="Actual time spent" ma:internalName="Actual_x0020_time_x0020_spent">
      <xsd:simpleType>
        <xsd:restriction base="dms:Text">
          <xsd:maxLength value="255"/>
        </xsd:restriction>
      </xsd:simpleType>
    </xsd:element>
    <xsd:element name="Completed_x0020_on" ma:index="9" nillable="true" ma:displayName="Completed on" ma:format="DateOnly" ma:internalName="Completed_x0020_on">
      <xsd:simpleType>
        <xsd:restriction base="dms:DateTime"/>
      </xsd:simpleType>
    </xsd:element>
    <xsd:element name="Estimate_x0020_Notes" ma:index="10" nillable="true" ma:displayName="Estimate Notes" ma:internalName="Estimate_x0020_Notes">
      <xsd:simpleType>
        <xsd:restriction base="dms:Note"/>
      </xsd:simpleType>
    </xsd:element>
    <xsd:element name="Remediation_x0020_Notes" ma:index="11" nillable="true" ma:displayName="Remediation Notes" ma:internalName="Remediation_x0020_Notes">
      <xsd:simpleType>
        <xsd:restriction base="dms:Note"/>
      </xsd:simpleType>
    </xsd:element>
    <xsd:element name="_x0051_C1" ma:index="12" nillable="true" ma:displayName="QC1" ma:list="UserInfo" ma:internalName="_x0051_C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51_C2" ma:index="13" nillable="true" ma:displayName="QC2" ma:list="UserInfo" ma:internalName="_x0051_C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QC_x0020_Completed_x0020_on" ma:index="14" nillable="true" ma:displayName="QC Completed on" ma:format="DateOnly" ma:internalName="QC_x0020_Completed_x0020_on">
      <xsd:simpleType>
        <xsd:restriction base="dms:DateTime"/>
      </xsd:simpleType>
    </xsd:element>
    <xsd:element name="QC_x0020_Notes" ma:index="15" nillable="true" ma:displayName="QC Notes" ma:internalName="QC_x0020_Note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QC_x0020_Notes xmlns="ece3b8bb-3ba7-4e05-aa8b-0d2009ddb611" xsi:nil="true"/>
    <Estimate_x0020_Notes xmlns="ece3b8bb-3ba7-4e05-aa8b-0d2009ddb611" xsi:nil="true"/>
    <Estimate_x0020_1 xmlns="ece3b8bb-3ba7-4e05-aa8b-0d2009ddb611">
      <UserInfo>
        <DisplayName>Kimball, Lisa</DisplayName>
        <AccountId>109</AccountId>
        <AccountType/>
      </UserInfo>
    </Estimate_x0020_1>
    <Completed_x0020_on xmlns="ece3b8bb-3ba7-4e05-aa8b-0d2009ddb611">2011-05-12T00:00:00</Completed_x0020_on>
    <Est_x002e__x0020_Level_x0020_2 xmlns="ece3b8bb-3ba7-4e05-aa8b-0d2009ddb611">1</Est_x002e__x0020_Level_x0020_2>
    <Remediated_x0020_by xmlns="ece3b8bb-3ba7-4e05-aa8b-0d2009ddb611">
      <UserInfo>
        <DisplayName>Kimball, Lisa</DisplayName>
        <AccountId>109</AccountId>
        <AccountType/>
      </UserInfo>
    </Remediated_x0020_by>
    <Actual_x0020_time_x0020_spent xmlns="ece3b8bb-3ba7-4e05-aa8b-0d2009ddb611">45</Actual_x0020_time_x0020_spent>
    <Estimate_x0020_2 xmlns="ece3b8bb-3ba7-4e05-aa8b-0d2009ddb611">
      <UserInfo>
        <DisplayName/>
        <AccountId xsi:nil="true"/>
        <AccountType/>
      </UserInfo>
    </Estimate_x0020_2>
    <Remediation_x0020_Notes xmlns="ece3b8bb-3ba7-4e05-aa8b-0d2009ddb611" xsi:nil="true"/>
    <QC_x0020_Completed_x0020_on xmlns="ece3b8bb-3ba7-4e05-aa8b-0d2009ddb611">2011-05-18T04:00:00+00:00</QC_x0020_Completed_x0020_on>
    <Est_x002e__x0020_Level_x0020_1 xmlns="ece3b8bb-3ba7-4e05-aa8b-0d2009ddb611">1</Est_x002e__x0020_Level_x0020_1>
    <_x0051_C2 xmlns="ece3b8bb-3ba7-4e05-aa8b-0d2009ddb611">
      <UserInfo>
        <DisplayName/>
        <AccountId xsi:nil="true"/>
        <AccountType/>
      </UserInfo>
    </_x0051_C2>
    <_x0051_C1 xmlns="ece3b8bb-3ba7-4e05-aa8b-0d2009ddb611">
      <ns2:UserInfo xmlns:ns2="ece3b8bb-3ba7-4e05-aa8b-0d2009ddb611">
        <ns2:DisplayName>Kimball, Lisa</ns2:DisplayName>
        <ns2:AccountId>109</ns2:AccountId>
        <ns2:AccountType>User</ns2:AccountType>
      </ns2:UserInfo>
    </_x0051_C1>
    <Status xmlns="ece3b8bb-3ba7-4e05-aa8b-0d2009ddb611">Post</Status>
  </documentManagement>
</p:properties>
</file>

<file path=customXml/itemProps1.xml><?xml version="1.0" encoding="utf-8"?>
<ds:datastoreItem xmlns:ds="http://schemas.openxmlformats.org/officeDocument/2006/customXml" ds:itemID="{F5B03A48-C197-4F1A-AD1B-8B3220A4DFAB}"/>
</file>

<file path=customXml/itemProps2.xml><?xml version="1.0" encoding="utf-8"?>
<ds:datastoreItem xmlns:ds="http://schemas.openxmlformats.org/officeDocument/2006/customXml" ds:itemID="{B5C6E2E1-D285-447B-9EE3-691DD61AC2E0}"/>
</file>

<file path=customXml/itemProps3.xml><?xml version="1.0" encoding="utf-8"?>
<ds:datastoreItem xmlns:ds="http://schemas.openxmlformats.org/officeDocument/2006/customXml" ds:itemID="{1BAEE0FA-C551-434B-A386-D139C5AF3BF6}"/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424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Radiation Preparedness  Regional Partnerships National Alliance for Radiation Readiness</vt:lpstr>
      <vt:lpstr>Why are regional partnerships important for radiological-nuclear disasters?</vt:lpstr>
      <vt:lpstr>Diversity of Threats</vt:lpstr>
      <vt:lpstr>Expanded Resource Base</vt:lpstr>
      <vt:lpstr>Expanded Skills and Expertise</vt:lpstr>
      <vt:lpstr>Examples of regional partners for radiological response</vt:lpstr>
      <vt:lpstr>More regional partners for radiological response</vt:lpstr>
      <vt:lpstr>Multi-jurisdiction regional partnerships</vt:lpstr>
      <vt:lpstr>The North Texas Metropolitan Area As Seen from the  International Space Station</vt:lpstr>
      <vt:lpstr>PURPOSE</vt:lpstr>
      <vt:lpstr>WHY NTRRG</vt:lpstr>
      <vt:lpstr>Meetings</vt:lpstr>
      <vt:lpstr>Slide 13</vt:lpstr>
    </vt:vector>
  </TitlesOfParts>
  <Company>Tarrant County Public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Preparedness  Regional Partnerships</dc:title>
  <dc:subject>National Alliance for Radiation Readiness</dc:subject>
  <dc:creator>PHREP</dc:creator>
  <cp:keywords>dirty bomb; nuclear disaster</cp:keywords>
  <cp:lastModifiedBy>kimballl</cp:lastModifiedBy>
  <cp:revision>21</cp:revision>
  <dcterms:created xsi:type="dcterms:W3CDTF">2011-03-07T21:06:14Z</dcterms:created>
  <dcterms:modified xsi:type="dcterms:W3CDTF">2011-05-18T13:08:55Z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0x0101008402C3AEC9A4F64C9A693943DA529FA3</vt:lpwstr>
  </property>
</Properties>
</file>