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xls" ContentType="application/vnd.ms-excel"/>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rts/chart1.xml" ContentType="application/vnd.openxmlformats-officedocument.drawingml.chart+xml"/>
  <Override PartName="/ppt/theme/themeOverride2.xml" ContentType="application/vnd.openxmlformats-officedocument.themeOverride+xml"/>
  <Override PartName="/ppt/notesSlides/notesSlide30.xml" ContentType="application/vnd.openxmlformats-officedocument.presentationml.notesSlide+xml"/>
  <Override PartName="/ppt/charts/chart2.xml" ContentType="application/vnd.openxmlformats-officedocument.drawingml.chart+xml"/>
  <Override PartName="/ppt/drawings/drawing1.xml" ContentType="application/vnd.openxmlformats-officedocument.drawingml.chartshapes+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rts/chart3.xml" ContentType="application/vnd.openxmlformats-officedocument.drawingml.chart+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7"/>
  </p:notesMasterIdLst>
  <p:handoutMasterIdLst>
    <p:handoutMasterId r:id="rId78"/>
  </p:handoutMasterIdLst>
  <p:sldIdLst>
    <p:sldId id="259" r:id="rId2"/>
    <p:sldId id="355" r:id="rId3"/>
    <p:sldId id="308" r:id="rId4"/>
    <p:sldId id="262" r:id="rId5"/>
    <p:sldId id="356" r:id="rId6"/>
    <p:sldId id="263" r:id="rId7"/>
    <p:sldId id="312" r:id="rId8"/>
    <p:sldId id="265" r:id="rId9"/>
    <p:sldId id="290" r:id="rId10"/>
    <p:sldId id="266" r:id="rId11"/>
    <p:sldId id="267" r:id="rId12"/>
    <p:sldId id="268" r:id="rId13"/>
    <p:sldId id="273" r:id="rId14"/>
    <p:sldId id="309" r:id="rId15"/>
    <p:sldId id="272" r:id="rId16"/>
    <p:sldId id="274" r:id="rId17"/>
    <p:sldId id="275" r:id="rId18"/>
    <p:sldId id="276" r:id="rId19"/>
    <p:sldId id="278" r:id="rId20"/>
    <p:sldId id="279" r:id="rId21"/>
    <p:sldId id="359" r:id="rId22"/>
    <p:sldId id="357" r:id="rId23"/>
    <p:sldId id="351" r:id="rId24"/>
    <p:sldId id="361" r:id="rId25"/>
    <p:sldId id="310" r:id="rId26"/>
    <p:sldId id="307" r:id="rId27"/>
    <p:sldId id="317" r:id="rId28"/>
    <p:sldId id="318" r:id="rId29"/>
    <p:sldId id="319" r:id="rId30"/>
    <p:sldId id="314" r:id="rId31"/>
    <p:sldId id="281" r:id="rId32"/>
    <p:sldId id="354" r:id="rId33"/>
    <p:sldId id="358" r:id="rId34"/>
    <p:sldId id="360" r:id="rId35"/>
    <p:sldId id="315" r:id="rId36"/>
    <p:sldId id="353" r:id="rId37"/>
    <p:sldId id="287" r:id="rId38"/>
    <p:sldId id="321" r:id="rId39"/>
    <p:sldId id="322" r:id="rId40"/>
    <p:sldId id="323" r:id="rId41"/>
    <p:sldId id="324" r:id="rId42"/>
    <p:sldId id="291" r:id="rId43"/>
    <p:sldId id="325" r:id="rId44"/>
    <p:sldId id="294" r:id="rId45"/>
    <p:sldId id="326" r:id="rId46"/>
    <p:sldId id="327" r:id="rId47"/>
    <p:sldId id="328" r:id="rId48"/>
    <p:sldId id="329" r:id="rId49"/>
    <p:sldId id="330" r:id="rId50"/>
    <p:sldId id="331" r:id="rId51"/>
    <p:sldId id="332" r:id="rId52"/>
    <p:sldId id="289" r:id="rId53"/>
    <p:sldId id="333" r:id="rId54"/>
    <p:sldId id="334" r:id="rId55"/>
    <p:sldId id="295" r:id="rId56"/>
    <p:sldId id="335" r:id="rId57"/>
    <p:sldId id="336" r:id="rId58"/>
    <p:sldId id="337" r:id="rId59"/>
    <p:sldId id="338" r:id="rId60"/>
    <p:sldId id="339" r:id="rId61"/>
    <p:sldId id="340" r:id="rId62"/>
    <p:sldId id="341" r:id="rId63"/>
    <p:sldId id="342" r:id="rId64"/>
    <p:sldId id="343" r:id="rId65"/>
    <p:sldId id="344" r:id="rId66"/>
    <p:sldId id="302" r:id="rId67"/>
    <p:sldId id="362" r:id="rId68"/>
    <p:sldId id="345" r:id="rId69"/>
    <p:sldId id="346" r:id="rId70"/>
    <p:sldId id="347" r:id="rId71"/>
    <p:sldId id="348" r:id="rId72"/>
    <p:sldId id="349" r:id="rId73"/>
    <p:sldId id="350" r:id="rId74"/>
    <p:sldId id="304" r:id="rId75"/>
    <p:sldId id="258" r:id="rId76"/>
  </p:sldIdLst>
  <p:sldSz cx="9144000" cy="6858000" type="screen4x3"/>
  <p:notesSz cx="9601200" cy="7315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559BD"/>
    <a:srgbClr val="9999FF"/>
    <a:srgbClr val="1993B9"/>
    <a:srgbClr val="6600CC"/>
    <a:srgbClr val="DBB7FF"/>
    <a:srgbClr val="722B79"/>
    <a:srgbClr val="A0DEF2"/>
    <a:srgbClr val="56C5E8"/>
    <a:srgbClr val="BD4915"/>
    <a:srgbClr val="C7380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824" autoAdjust="0"/>
    <p:restoredTop sz="82771" autoAdjust="0"/>
  </p:normalViewPr>
  <p:slideViewPr>
    <p:cSldViewPr>
      <p:cViewPr varScale="1">
        <p:scale>
          <a:sx n="56" d="100"/>
          <a:sy n="56" d="100"/>
        </p:scale>
        <p:origin x="-1548" y="-102"/>
      </p:cViewPr>
      <p:guideLst>
        <p:guide orient="horz" pos="1680"/>
        <p:guide pos="2880"/>
      </p:guideLst>
    </p:cSldViewPr>
  </p:slideViewPr>
  <p:notesTextViewPr>
    <p:cViewPr>
      <p:scale>
        <a:sx n="1" d="1"/>
        <a:sy n="1" d="1"/>
      </p:scale>
      <p:origin x="0" y="0"/>
    </p:cViewPr>
  </p:notesTextViewPr>
  <p:sorterViewPr>
    <p:cViewPr>
      <p:scale>
        <a:sx n="100" d="100"/>
        <a:sy n="100" d="100"/>
      </p:scale>
      <p:origin x="0" y="839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handoutMaster" Target="handoutMasters/handoutMaster1.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2.xm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lineChart>
        <c:grouping val="standard"/>
        <c:varyColors val="0"/>
        <c:ser>
          <c:idx val="0"/>
          <c:order val="0"/>
          <c:tx>
            <c:strRef>
              <c:f>Sheet1!$B$2</c:f>
              <c:strCache>
                <c:ptCount val="1"/>
                <c:pt idx="0">
                  <c:v>Tdap</c:v>
                </c:pt>
              </c:strCache>
            </c:strRef>
          </c:tx>
          <c:cat>
            <c:numRef>
              <c:f>Sheet1!$A$3:$A$9</c:f>
              <c:numCache>
                <c:formatCode>General</c:formatCode>
                <c:ptCount val="7"/>
                <c:pt idx="0">
                  <c:v>2006</c:v>
                </c:pt>
                <c:pt idx="1">
                  <c:v>2007</c:v>
                </c:pt>
                <c:pt idx="2">
                  <c:v>2008</c:v>
                </c:pt>
                <c:pt idx="3">
                  <c:v>2009</c:v>
                </c:pt>
                <c:pt idx="4">
                  <c:v>2010</c:v>
                </c:pt>
                <c:pt idx="5">
                  <c:v>2011</c:v>
                </c:pt>
                <c:pt idx="6">
                  <c:v>2012</c:v>
                </c:pt>
              </c:numCache>
            </c:numRef>
          </c:cat>
          <c:val>
            <c:numRef>
              <c:f>Sheet1!$B$3:$B$9</c:f>
              <c:numCache>
                <c:formatCode>General</c:formatCode>
                <c:ptCount val="7"/>
                <c:pt idx="0">
                  <c:v>10.8</c:v>
                </c:pt>
                <c:pt idx="1">
                  <c:v>30.4</c:v>
                </c:pt>
                <c:pt idx="2">
                  <c:v>40.799999999999997</c:v>
                </c:pt>
                <c:pt idx="3">
                  <c:v>55.6</c:v>
                </c:pt>
                <c:pt idx="4">
                  <c:v>68.7</c:v>
                </c:pt>
                <c:pt idx="5">
                  <c:v>78.2</c:v>
                </c:pt>
                <c:pt idx="6">
                  <c:v>84.6</c:v>
                </c:pt>
              </c:numCache>
            </c:numRef>
          </c:val>
          <c:smooth val="0"/>
        </c:ser>
        <c:ser>
          <c:idx val="1"/>
          <c:order val="1"/>
          <c:tx>
            <c:strRef>
              <c:f>Sheet1!$C$2</c:f>
              <c:strCache>
                <c:ptCount val="1"/>
                <c:pt idx="0">
                  <c:v>MCV4</c:v>
                </c:pt>
              </c:strCache>
            </c:strRef>
          </c:tx>
          <c:cat>
            <c:numRef>
              <c:f>Sheet1!$A$3:$A$9</c:f>
              <c:numCache>
                <c:formatCode>General</c:formatCode>
                <c:ptCount val="7"/>
                <c:pt idx="0">
                  <c:v>2006</c:v>
                </c:pt>
                <c:pt idx="1">
                  <c:v>2007</c:v>
                </c:pt>
                <c:pt idx="2">
                  <c:v>2008</c:v>
                </c:pt>
                <c:pt idx="3">
                  <c:v>2009</c:v>
                </c:pt>
                <c:pt idx="4">
                  <c:v>2010</c:v>
                </c:pt>
                <c:pt idx="5">
                  <c:v>2011</c:v>
                </c:pt>
                <c:pt idx="6">
                  <c:v>2012</c:v>
                </c:pt>
              </c:numCache>
            </c:numRef>
          </c:cat>
          <c:val>
            <c:numRef>
              <c:f>Sheet1!$C$3:$C$9</c:f>
              <c:numCache>
                <c:formatCode>General</c:formatCode>
                <c:ptCount val="7"/>
                <c:pt idx="0">
                  <c:v>11.7</c:v>
                </c:pt>
                <c:pt idx="1">
                  <c:v>32.4</c:v>
                </c:pt>
                <c:pt idx="2">
                  <c:v>41.8</c:v>
                </c:pt>
                <c:pt idx="3">
                  <c:v>53.6</c:v>
                </c:pt>
                <c:pt idx="4">
                  <c:v>62.7</c:v>
                </c:pt>
                <c:pt idx="5">
                  <c:v>70.5</c:v>
                </c:pt>
                <c:pt idx="6">
                  <c:v>74</c:v>
                </c:pt>
              </c:numCache>
            </c:numRef>
          </c:val>
          <c:smooth val="0"/>
        </c:ser>
        <c:ser>
          <c:idx val="2"/>
          <c:order val="2"/>
          <c:tx>
            <c:strRef>
              <c:f>Sheet1!$D$2</c:f>
              <c:strCache>
                <c:ptCount val="1"/>
                <c:pt idx="0">
                  <c:v>1 HPV girls</c:v>
                </c:pt>
              </c:strCache>
            </c:strRef>
          </c:tx>
          <c:cat>
            <c:numRef>
              <c:f>Sheet1!$A$3:$A$9</c:f>
              <c:numCache>
                <c:formatCode>General</c:formatCode>
                <c:ptCount val="7"/>
                <c:pt idx="0">
                  <c:v>2006</c:v>
                </c:pt>
                <c:pt idx="1">
                  <c:v>2007</c:v>
                </c:pt>
                <c:pt idx="2">
                  <c:v>2008</c:v>
                </c:pt>
                <c:pt idx="3">
                  <c:v>2009</c:v>
                </c:pt>
                <c:pt idx="4">
                  <c:v>2010</c:v>
                </c:pt>
                <c:pt idx="5">
                  <c:v>2011</c:v>
                </c:pt>
                <c:pt idx="6">
                  <c:v>2012</c:v>
                </c:pt>
              </c:numCache>
            </c:numRef>
          </c:cat>
          <c:val>
            <c:numRef>
              <c:f>Sheet1!$D$3:$D$9</c:f>
              <c:numCache>
                <c:formatCode>General</c:formatCode>
                <c:ptCount val="7"/>
                <c:pt idx="1">
                  <c:v>25.1</c:v>
                </c:pt>
                <c:pt idx="2">
                  <c:v>37.200000000000003</c:v>
                </c:pt>
                <c:pt idx="3">
                  <c:v>44.3</c:v>
                </c:pt>
                <c:pt idx="4">
                  <c:v>48.7</c:v>
                </c:pt>
                <c:pt idx="5">
                  <c:v>53</c:v>
                </c:pt>
                <c:pt idx="6">
                  <c:v>53.8</c:v>
                </c:pt>
              </c:numCache>
            </c:numRef>
          </c:val>
          <c:smooth val="0"/>
        </c:ser>
        <c:ser>
          <c:idx val="3"/>
          <c:order val="3"/>
          <c:tx>
            <c:strRef>
              <c:f>Sheet1!$E$2</c:f>
              <c:strCache>
                <c:ptCount val="1"/>
                <c:pt idx="0">
                  <c:v>3 HPV girls</c:v>
                </c:pt>
              </c:strCache>
            </c:strRef>
          </c:tx>
          <c:cat>
            <c:numRef>
              <c:f>Sheet1!$A$3:$A$9</c:f>
              <c:numCache>
                <c:formatCode>General</c:formatCode>
                <c:ptCount val="7"/>
                <c:pt idx="0">
                  <c:v>2006</c:v>
                </c:pt>
                <c:pt idx="1">
                  <c:v>2007</c:v>
                </c:pt>
                <c:pt idx="2">
                  <c:v>2008</c:v>
                </c:pt>
                <c:pt idx="3">
                  <c:v>2009</c:v>
                </c:pt>
                <c:pt idx="4">
                  <c:v>2010</c:v>
                </c:pt>
                <c:pt idx="5">
                  <c:v>2011</c:v>
                </c:pt>
                <c:pt idx="6">
                  <c:v>2012</c:v>
                </c:pt>
              </c:numCache>
            </c:numRef>
          </c:cat>
          <c:val>
            <c:numRef>
              <c:f>Sheet1!$E$3:$E$9</c:f>
              <c:numCache>
                <c:formatCode>General</c:formatCode>
                <c:ptCount val="7"/>
                <c:pt idx="2">
                  <c:v>17.899999999999999</c:v>
                </c:pt>
                <c:pt idx="3">
                  <c:v>26.7</c:v>
                </c:pt>
                <c:pt idx="4">
                  <c:v>32</c:v>
                </c:pt>
                <c:pt idx="5">
                  <c:v>34.799999999999997</c:v>
                </c:pt>
                <c:pt idx="6">
                  <c:v>33.4</c:v>
                </c:pt>
              </c:numCache>
            </c:numRef>
          </c:val>
          <c:smooth val="0"/>
        </c:ser>
        <c:ser>
          <c:idx val="4"/>
          <c:order val="4"/>
          <c:tx>
            <c:strRef>
              <c:f>Sheet1!$F$2</c:f>
              <c:strCache>
                <c:ptCount val="1"/>
                <c:pt idx="0">
                  <c:v>1HPV boys</c:v>
                </c:pt>
              </c:strCache>
            </c:strRef>
          </c:tx>
          <c:cat>
            <c:numRef>
              <c:f>Sheet1!$A$3:$A$9</c:f>
              <c:numCache>
                <c:formatCode>General</c:formatCode>
                <c:ptCount val="7"/>
                <c:pt idx="0">
                  <c:v>2006</c:v>
                </c:pt>
                <c:pt idx="1">
                  <c:v>2007</c:v>
                </c:pt>
                <c:pt idx="2">
                  <c:v>2008</c:v>
                </c:pt>
                <c:pt idx="3">
                  <c:v>2009</c:v>
                </c:pt>
                <c:pt idx="4">
                  <c:v>2010</c:v>
                </c:pt>
                <c:pt idx="5">
                  <c:v>2011</c:v>
                </c:pt>
                <c:pt idx="6">
                  <c:v>2012</c:v>
                </c:pt>
              </c:numCache>
            </c:numRef>
          </c:cat>
          <c:val>
            <c:numRef>
              <c:f>Sheet1!$F$3:$F$9</c:f>
              <c:numCache>
                <c:formatCode>General</c:formatCode>
                <c:ptCount val="7"/>
                <c:pt idx="4">
                  <c:v>1.4</c:v>
                </c:pt>
                <c:pt idx="5">
                  <c:v>8.3000000000000007</c:v>
                </c:pt>
                <c:pt idx="6">
                  <c:v>20.8</c:v>
                </c:pt>
              </c:numCache>
            </c:numRef>
          </c:val>
          <c:smooth val="0"/>
        </c:ser>
        <c:ser>
          <c:idx val="5"/>
          <c:order val="5"/>
          <c:tx>
            <c:strRef>
              <c:f>Sheet1!$G$2</c:f>
              <c:strCache>
                <c:ptCount val="1"/>
                <c:pt idx="0">
                  <c:v>3 HPV boys</c:v>
                </c:pt>
              </c:strCache>
            </c:strRef>
          </c:tx>
          <c:cat>
            <c:numRef>
              <c:f>Sheet1!$A$3:$A$9</c:f>
              <c:numCache>
                <c:formatCode>General</c:formatCode>
                <c:ptCount val="7"/>
                <c:pt idx="0">
                  <c:v>2006</c:v>
                </c:pt>
                <c:pt idx="1">
                  <c:v>2007</c:v>
                </c:pt>
                <c:pt idx="2">
                  <c:v>2008</c:v>
                </c:pt>
                <c:pt idx="3">
                  <c:v>2009</c:v>
                </c:pt>
                <c:pt idx="4">
                  <c:v>2010</c:v>
                </c:pt>
                <c:pt idx="5">
                  <c:v>2011</c:v>
                </c:pt>
                <c:pt idx="6">
                  <c:v>2012</c:v>
                </c:pt>
              </c:numCache>
            </c:numRef>
          </c:cat>
          <c:val>
            <c:numRef>
              <c:f>Sheet1!$G$3:$G$9</c:f>
              <c:numCache>
                <c:formatCode>General</c:formatCode>
                <c:ptCount val="7"/>
                <c:pt idx="5">
                  <c:v>1.3</c:v>
                </c:pt>
                <c:pt idx="6">
                  <c:v>6.8</c:v>
                </c:pt>
              </c:numCache>
            </c:numRef>
          </c:val>
          <c:smooth val="0"/>
        </c:ser>
        <c:dLbls>
          <c:showLegendKey val="0"/>
          <c:showVal val="0"/>
          <c:showCatName val="0"/>
          <c:showSerName val="0"/>
          <c:showPercent val="0"/>
          <c:showBubbleSize val="0"/>
        </c:dLbls>
        <c:marker val="1"/>
        <c:smooth val="0"/>
        <c:axId val="55367552"/>
        <c:axId val="55369728"/>
      </c:lineChart>
      <c:catAx>
        <c:axId val="55367552"/>
        <c:scaling>
          <c:orientation val="minMax"/>
        </c:scaling>
        <c:delete val="0"/>
        <c:axPos val="b"/>
        <c:title>
          <c:tx>
            <c:rich>
              <a:bodyPr/>
              <a:lstStyle/>
              <a:p>
                <a:pPr>
                  <a:defRPr/>
                </a:pPr>
                <a:r>
                  <a:rPr lang="en-US"/>
                  <a:t>Survey</a:t>
                </a:r>
                <a:r>
                  <a:rPr lang="en-US" baseline="0"/>
                  <a:t> Year</a:t>
                </a:r>
                <a:endParaRPr lang="en-US"/>
              </a:p>
            </c:rich>
          </c:tx>
          <c:layout/>
          <c:overlay val="0"/>
        </c:title>
        <c:numFmt formatCode="General" sourceLinked="1"/>
        <c:majorTickMark val="out"/>
        <c:minorTickMark val="none"/>
        <c:tickLblPos val="nextTo"/>
        <c:crossAx val="55369728"/>
        <c:crosses val="autoZero"/>
        <c:auto val="1"/>
        <c:lblAlgn val="ctr"/>
        <c:lblOffset val="100"/>
        <c:noMultiLvlLbl val="0"/>
      </c:catAx>
      <c:valAx>
        <c:axId val="55369728"/>
        <c:scaling>
          <c:orientation val="minMax"/>
        </c:scaling>
        <c:delete val="0"/>
        <c:axPos val="l"/>
        <c:majorGridlines/>
        <c:title>
          <c:tx>
            <c:rich>
              <a:bodyPr rot="0" vert="horz"/>
              <a:lstStyle/>
              <a:p>
                <a:pPr>
                  <a:defRPr/>
                </a:pPr>
                <a:r>
                  <a:rPr lang="en-US"/>
                  <a:t>Percent</a:t>
                </a:r>
                <a:r>
                  <a:rPr lang="en-US" baseline="0"/>
                  <a:t> Vaccinated</a:t>
                </a:r>
                <a:endParaRPr lang="en-US"/>
              </a:p>
            </c:rich>
          </c:tx>
          <c:layout/>
          <c:overlay val="0"/>
        </c:title>
        <c:numFmt formatCode="General" sourceLinked="1"/>
        <c:majorTickMark val="out"/>
        <c:minorTickMark val="none"/>
        <c:tickLblPos val="nextTo"/>
        <c:crossAx val="55367552"/>
        <c:crosses val="autoZero"/>
        <c:crossBetween val="between"/>
      </c:valAx>
    </c:plotArea>
    <c:legend>
      <c:legendPos val="r"/>
      <c:layout/>
      <c:overlay val="0"/>
    </c:legend>
    <c:plotVisOnly val="1"/>
    <c:dispBlanksAs val="gap"/>
    <c:showDLblsOverMax val="0"/>
  </c:chart>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9"/>
    </mc:Choice>
    <mc:Fallback>
      <c:style val="29"/>
    </mc:Fallback>
  </mc:AlternateContent>
  <c:chart>
    <c:autoTitleDeleted val="0"/>
    <c:plotArea>
      <c:layout/>
      <c:barChart>
        <c:barDir val="col"/>
        <c:grouping val="clustered"/>
        <c:varyColors val="0"/>
        <c:ser>
          <c:idx val="0"/>
          <c:order val="0"/>
          <c:tx>
            <c:strRef>
              <c:f>Sheet1!$B$1</c:f>
              <c:strCache>
                <c:ptCount val="1"/>
                <c:pt idx="0">
                  <c:v>White-NH</c:v>
                </c:pt>
              </c:strCache>
            </c:strRef>
          </c:tx>
          <c:spPr>
            <a:solidFill>
              <a:srgbClr val="00B0F0"/>
            </a:solidFill>
          </c:spPr>
          <c:invertIfNegative val="0"/>
          <c:dLbls>
            <c:dLbl>
              <c:idx val="4"/>
              <c:layout>
                <c:manualLayout>
                  <c:x val="1.5432098765432098E-3"/>
                  <c:y val="4.6349081364829396E-2"/>
                </c:manualLayout>
              </c:layout>
              <c:dLblPos val="outEnd"/>
              <c:showLegendKey val="0"/>
              <c:showVal val="1"/>
              <c:showCatName val="0"/>
              <c:showSerName val="0"/>
              <c:showPercent val="0"/>
              <c:showBubbleSize val="0"/>
            </c:dLbl>
            <c:dLblPos val="ctr"/>
            <c:showLegendKey val="0"/>
            <c:showVal val="1"/>
            <c:showCatName val="0"/>
            <c:showSerName val="0"/>
            <c:showPercent val="0"/>
            <c:showBubbleSize val="0"/>
            <c:showLeaderLines val="0"/>
          </c:dLbls>
          <c:cat>
            <c:strRef>
              <c:f>Sheet1!$A$2:$A$6</c:f>
              <c:strCache>
                <c:ptCount val="5"/>
                <c:pt idx="0">
                  <c:v>1 HPV</c:v>
                </c:pt>
                <c:pt idx="1">
                  <c:v>3 HPV</c:v>
                </c:pt>
                <c:pt idx="3">
                  <c:v>1 HPV</c:v>
                </c:pt>
                <c:pt idx="4">
                  <c:v>3 HPV</c:v>
                </c:pt>
              </c:strCache>
            </c:strRef>
          </c:cat>
          <c:val>
            <c:numRef>
              <c:f>Sheet1!$B$2:$B$6</c:f>
              <c:numCache>
                <c:formatCode>0</c:formatCode>
                <c:ptCount val="5"/>
                <c:pt idx="0">
                  <c:v>51.1</c:v>
                </c:pt>
                <c:pt idx="1">
                  <c:v>33.700000000000003</c:v>
                </c:pt>
                <c:pt idx="3">
                  <c:v>15.2</c:v>
                </c:pt>
                <c:pt idx="4">
                  <c:v>4.5999999999999996</c:v>
                </c:pt>
              </c:numCache>
            </c:numRef>
          </c:val>
        </c:ser>
        <c:ser>
          <c:idx val="1"/>
          <c:order val="1"/>
          <c:tx>
            <c:strRef>
              <c:f>Sheet1!$C$1</c:f>
              <c:strCache>
                <c:ptCount val="1"/>
                <c:pt idx="0">
                  <c:v>Black-NH</c:v>
                </c:pt>
              </c:strCache>
            </c:strRef>
          </c:tx>
          <c:spPr>
            <a:solidFill>
              <a:srgbClr val="1559BD"/>
            </a:solidFill>
          </c:spPr>
          <c:invertIfNegative val="0"/>
          <c:dLbls>
            <c:dLbl>
              <c:idx val="4"/>
              <c:layout>
                <c:manualLayout>
                  <c:x val="0"/>
                  <c:y val="5.2301598663803385E-2"/>
                </c:manualLayout>
              </c:layout>
              <c:dLblPos val="outEnd"/>
              <c:showLegendKey val="0"/>
              <c:showVal val="1"/>
              <c:showCatName val="0"/>
              <c:showSerName val="0"/>
              <c:showPercent val="0"/>
              <c:showBubbleSize val="0"/>
            </c:dLbl>
            <c:dLblPos val="ctr"/>
            <c:showLegendKey val="0"/>
            <c:showVal val="1"/>
            <c:showCatName val="0"/>
            <c:showSerName val="0"/>
            <c:showPercent val="0"/>
            <c:showBubbleSize val="0"/>
            <c:showLeaderLines val="0"/>
          </c:dLbls>
          <c:cat>
            <c:strRef>
              <c:f>Sheet1!$A$2:$A$6</c:f>
              <c:strCache>
                <c:ptCount val="5"/>
                <c:pt idx="0">
                  <c:v>1 HPV</c:v>
                </c:pt>
                <c:pt idx="1">
                  <c:v>3 HPV</c:v>
                </c:pt>
                <c:pt idx="3">
                  <c:v>1 HPV</c:v>
                </c:pt>
                <c:pt idx="4">
                  <c:v>3 HPV</c:v>
                </c:pt>
              </c:strCache>
            </c:strRef>
          </c:cat>
          <c:val>
            <c:numRef>
              <c:f>Sheet1!$C$2:$C$6</c:f>
              <c:numCache>
                <c:formatCode>0</c:formatCode>
                <c:ptCount val="5"/>
                <c:pt idx="0">
                  <c:v>50.1</c:v>
                </c:pt>
                <c:pt idx="1">
                  <c:v>29</c:v>
                </c:pt>
                <c:pt idx="3">
                  <c:v>25.9</c:v>
                </c:pt>
                <c:pt idx="4">
                  <c:v>5.4</c:v>
                </c:pt>
              </c:numCache>
            </c:numRef>
          </c:val>
        </c:ser>
        <c:ser>
          <c:idx val="2"/>
          <c:order val="2"/>
          <c:tx>
            <c:strRef>
              <c:f>Sheet1!$D$1</c:f>
              <c:strCache>
                <c:ptCount val="1"/>
                <c:pt idx="0">
                  <c:v>Hispanic</c:v>
                </c:pt>
              </c:strCache>
            </c:strRef>
          </c:tx>
          <c:spPr>
            <a:solidFill>
              <a:srgbClr val="7030A0"/>
            </a:solidFill>
          </c:spPr>
          <c:invertIfNegative val="0"/>
          <c:dLbls>
            <c:dLblPos val="ctr"/>
            <c:showLegendKey val="0"/>
            <c:showVal val="1"/>
            <c:showCatName val="0"/>
            <c:showSerName val="0"/>
            <c:showPercent val="0"/>
            <c:showBubbleSize val="0"/>
            <c:showLeaderLines val="0"/>
          </c:dLbls>
          <c:cat>
            <c:strRef>
              <c:f>Sheet1!$A$2:$A$6</c:f>
              <c:strCache>
                <c:ptCount val="5"/>
                <c:pt idx="0">
                  <c:v>1 HPV</c:v>
                </c:pt>
                <c:pt idx="1">
                  <c:v>3 HPV</c:v>
                </c:pt>
                <c:pt idx="3">
                  <c:v>1 HPV</c:v>
                </c:pt>
                <c:pt idx="4">
                  <c:v>3 HPV</c:v>
                </c:pt>
              </c:strCache>
            </c:strRef>
          </c:cat>
          <c:val>
            <c:numRef>
              <c:f>Sheet1!$D$2:$D$6</c:f>
              <c:numCache>
                <c:formatCode>0</c:formatCode>
                <c:ptCount val="5"/>
                <c:pt idx="0">
                  <c:v>62.9</c:v>
                </c:pt>
                <c:pt idx="1">
                  <c:v>35.5</c:v>
                </c:pt>
                <c:pt idx="3">
                  <c:v>31.7</c:v>
                </c:pt>
                <c:pt idx="4">
                  <c:v>12.9</c:v>
                </c:pt>
              </c:numCache>
            </c:numRef>
          </c:val>
        </c:ser>
        <c:dLbls>
          <c:showLegendKey val="0"/>
          <c:showVal val="0"/>
          <c:showCatName val="0"/>
          <c:showSerName val="0"/>
          <c:showPercent val="0"/>
          <c:showBubbleSize val="0"/>
        </c:dLbls>
        <c:gapWidth val="150"/>
        <c:axId val="148709376"/>
        <c:axId val="148710912"/>
      </c:barChart>
      <c:catAx>
        <c:axId val="148709376"/>
        <c:scaling>
          <c:orientation val="minMax"/>
        </c:scaling>
        <c:delete val="0"/>
        <c:axPos val="b"/>
        <c:majorTickMark val="out"/>
        <c:minorTickMark val="none"/>
        <c:tickLblPos val="nextTo"/>
        <c:crossAx val="148710912"/>
        <c:crosses val="autoZero"/>
        <c:auto val="1"/>
        <c:lblAlgn val="ctr"/>
        <c:lblOffset val="100"/>
        <c:noMultiLvlLbl val="0"/>
      </c:catAx>
      <c:valAx>
        <c:axId val="148710912"/>
        <c:scaling>
          <c:orientation val="minMax"/>
          <c:max val="100"/>
        </c:scaling>
        <c:delete val="0"/>
        <c:axPos val="l"/>
        <c:title>
          <c:tx>
            <c:rich>
              <a:bodyPr rot="-5400000" vert="horz"/>
              <a:lstStyle/>
              <a:p>
                <a:pPr>
                  <a:defRPr/>
                </a:pPr>
                <a:r>
                  <a:rPr lang="en-US"/>
                  <a:t>Percent</a:t>
                </a:r>
              </a:p>
            </c:rich>
          </c:tx>
          <c:layout/>
          <c:overlay val="0"/>
        </c:title>
        <c:numFmt formatCode="0" sourceLinked="1"/>
        <c:majorTickMark val="out"/>
        <c:minorTickMark val="none"/>
        <c:tickLblPos val="nextTo"/>
        <c:crossAx val="148709376"/>
        <c:crosses val="autoZero"/>
        <c:crossBetween val="between"/>
        <c:majorUnit val="20"/>
      </c:valAx>
    </c:plotArea>
    <c:legend>
      <c:legendPos val="t"/>
      <c:layout/>
      <c:overlay val="0"/>
    </c:legend>
    <c:plotVisOnly val="1"/>
    <c:dispBlanksAs val="gap"/>
    <c:showDLblsOverMax val="0"/>
  </c:chart>
  <c:txPr>
    <a:bodyPr/>
    <a:lstStyle/>
    <a:p>
      <a:pPr>
        <a:defRPr sz="1800"/>
      </a:pPr>
      <a:endParaRPr lang="en-US"/>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31"/>
    </mc:Choice>
    <mc:Fallback>
      <c:style val="31"/>
    </mc:Fallback>
  </mc:AlternateContent>
  <c:chart>
    <c:autoTitleDeleted val="1"/>
    <c:plotArea>
      <c:layout>
        <c:manualLayout>
          <c:layoutTarget val="inner"/>
          <c:xMode val="edge"/>
          <c:yMode val="edge"/>
          <c:x val="0.33213546223388701"/>
          <c:y val="1.8181818181818198E-2"/>
          <c:w val="0.638373797025372"/>
          <c:h val="0.77055523741350496"/>
        </c:manualLayout>
      </c:layout>
      <c:barChart>
        <c:barDir val="bar"/>
        <c:grouping val="clustered"/>
        <c:varyColors val="0"/>
        <c:ser>
          <c:idx val="0"/>
          <c:order val="0"/>
          <c:tx>
            <c:strRef>
              <c:f>Sheet1!$B$1</c:f>
              <c:strCache>
                <c:ptCount val="1"/>
                <c:pt idx="0">
                  <c:v>Column2</c:v>
                </c:pt>
              </c:strCache>
            </c:strRef>
          </c:tx>
          <c:invertIfNegative val="0"/>
          <c:dPt>
            <c:idx val="0"/>
            <c:invertIfNegative val="0"/>
            <c:bubble3D val="0"/>
            <c:spPr>
              <a:solidFill>
                <a:srgbClr val="92D050"/>
              </a:solidFill>
            </c:spPr>
          </c:dPt>
          <c:dPt>
            <c:idx val="1"/>
            <c:invertIfNegative val="0"/>
            <c:bubble3D val="0"/>
            <c:spPr>
              <a:solidFill>
                <a:srgbClr val="FFFF00"/>
              </a:solidFill>
            </c:spPr>
          </c:dPt>
          <c:dPt>
            <c:idx val="2"/>
            <c:invertIfNegative val="0"/>
            <c:bubble3D val="0"/>
            <c:spPr>
              <a:solidFill>
                <a:srgbClr val="FF9933"/>
              </a:solidFill>
            </c:spPr>
          </c:dPt>
          <c:dPt>
            <c:idx val="3"/>
            <c:invertIfNegative val="0"/>
            <c:bubble3D val="0"/>
            <c:spPr>
              <a:solidFill>
                <a:srgbClr val="0070C0"/>
              </a:solidFill>
            </c:spPr>
          </c:dPt>
          <c:dPt>
            <c:idx val="4"/>
            <c:invertIfNegative val="0"/>
            <c:bubble3D val="0"/>
            <c:spPr>
              <a:solidFill>
                <a:srgbClr val="53B0C9"/>
              </a:solidFill>
            </c:spPr>
          </c:dPt>
          <c:cat>
            <c:strRef>
              <c:f>Sheet1!$A$2:$A$6</c:f>
              <c:strCache>
                <c:ptCount val="5"/>
                <c:pt idx="0">
                  <c:v>Not needed or necessary**</c:v>
                </c:pt>
                <c:pt idx="1">
                  <c:v>Not recommended by provider</c:v>
                </c:pt>
                <c:pt idx="2">
                  <c:v>Safety concerns/side effects</c:v>
                </c:pt>
                <c:pt idx="3">
                  <c:v>Lack of knowledge</c:v>
                </c:pt>
                <c:pt idx="4">
                  <c:v>Not sexually active</c:v>
                </c:pt>
              </c:strCache>
            </c:strRef>
          </c:cat>
          <c:val>
            <c:numRef>
              <c:f>Sheet1!$B$2:$B$6</c:f>
              <c:numCache>
                <c:formatCode>General</c:formatCode>
                <c:ptCount val="5"/>
                <c:pt idx="0">
                  <c:v>19.100000000000001</c:v>
                </c:pt>
                <c:pt idx="1">
                  <c:v>14.2</c:v>
                </c:pt>
                <c:pt idx="2">
                  <c:v>13.3</c:v>
                </c:pt>
                <c:pt idx="3">
                  <c:v>12.6</c:v>
                </c:pt>
                <c:pt idx="4">
                  <c:v>10.1</c:v>
                </c:pt>
              </c:numCache>
            </c:numRef>
          </c:val>
        </c:ser>
        <c:dLbls>
          <c:showLegendKey val="0"/>
          <c:showVal val="0"/>
          <c:showCatName val="0"/>
          <c:showSerName val="0"/>
          <c:showPercent val="0"/>
          <c:showBubbleSize val="0"/>
        </c:dLbls>
        <c:gapWidth val="150"/>
        <c:axId val="148281600"/>
        <c:axId val="148283392"/>
      </c:barChart>
      <c:catAx>
        <c:axId val="148281600"/>
        <c:scaling>
          <c:orientation val="minMax"/>
        </c:scaling>
        <c:delete val="0"/>
        <c:axPos val="l"/>
        <c:numFmt formatCode="General" sourceLinked="1"/>
        <c:majorTickMark val="out"/>
        <c:minorTickMark val="none"/>
        <c:tickLblPos val="nextTo"/>
        <c:txPr>
          <a:bodyPr/>
          <a:lstStyle/>
          <a:p>
            <a:pPr>
              <a:defRPr>
                <a:solidFill>
                  <a:schemeClr val="accent1">
                    <a:lumMod val="50000"/>
                  </a:schemeClr>
                </a:solidFill>
              </a:defRPr>
            </a:pPr>
            <a:endParaRPr lang="en-US"/>
          </a:p>
        </c:txPr>
        <c:crossAx val="148283392"/>
        <c:crosses val="autoZero"/>
        <c:auto val="1"/>
        <c:lblAlgn val="ctr"/>
        <c:lblOffset val="100"/>
        <c:noMultiLvlLbl val="0"/>
      </c:catAx>
      <c:valAx>
        <c:axId val="148283392"/>
        <c:scaling>
          <c:orientation val="minMax"/>
          <c:max val="25"/>
          <c:min val="0"/>
        </c:scaling>
        <c:delete val="0"/>
        <c:axPos val="b"/>
        <c:title>
          <c:tx>
            <c:rich>
              <a:bodyPr rot="0" vert="horz"/>
              <a:lstStyle/>
              <a:p>
                <a:pPr>
                  <a:defRPr>
                    <a:solidFill>
                      <a:schemeClr val="accent1">
                        <a:lumMod val="50000"/>
                      </a:schemeClr>
                    </a:solidFill>
                  </a:defRPr>
                </a:pPr>
                <a:r>
                  <a:rPr lang="en-US" dirty="0">
                    <a:solidFill>
                      <a:schemeClr val="accent1">
                        <a:lumMod val="50000"/>
                      </a:schemeClr>
                    </a:solidFill>
                  </a:rPr>
                  <a:t>Percent</a:t>
                </a:r>
              </a:p>
            </c:rich>
          </c:tx>
          <c:layout/>
          <c:overlay val="0"/>
        </c:title>
        <c:numFmt formatCode="General" sourceLinked="1"/>
        <c:majorTickMark val="none"/>
        <c:minorTickMark val="none"/>
        <c:tickLblPos val="nextTo"/>
        <c:txPr>
          <a:bodyPr/>
          <a:lstStyle/>
          <a:p>
            <a:pPr>
              <a:defRPr>
                <a:solidFill>
                  <a:schemeClr val="accent1">
                    <a:lumMod val="50000"/>
                  </a:schemeClr>
                </a:solidFill>
              </a:defRPr>
            </a:pPr>
            <a:endParaRPr lang="en-US"/>
          </a:p>
        </c:txPr>
        <c:crossAx val="148281600"/>
        <c:crosses val="autoZero"/>
        <c:crossBetween val="between"/>
        <c:majorUnit val="5"/>
      </c:valAx>
    </c:plotArea>
    <c:plotVisOnly val="1"/>
    <c:dispBlanksAs val="gap"/>
    <c:showDLblsOverMax val="0"/>
  </c:chart>
  <c:txPr>
    <a:bodyPr/>
    <a:lstStyle/>
    <a:p>
      <a:pPr>
        <a:defRPr sz="1800"/>
      </a:pPr>
      <a:endParaRPr lang="en-US"/>
    </a:p>
  </c:txPr>
  <c:externalData r:id="rId1">
    <c:autoUpdate val="0"/>
  </c:externalData>
</c:chartSpace>
</file>

<file path=ppt/drawings/_rels/vmlDrawing1.v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image" Target="../media/image8.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3.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8.png"/></Relationships>
</file>

<file path=ppt/drawings/drawing1.xml><?xml version="1.0" encoding="utf-8"?>
<c:userShapes xmlns:c="http://schemas.openxmlformats.org/drawingml/2006/chart">
  <cdr:relSizeAnchor xmlns:cdr="http://schemas.openxmlformats.org/drawingml/2006/chartDrawing">
    <cdr:from>
      <cdr:x>0.8729</cdr:x>
      <cdr:y>0.72727</cdr:y>
    </cdr:from>
    <cdr:to>
      <cdr:x>0.89535</cdr:x>
      <cdr:y>0.8154</cdr:y>
    </cdr:to>
    <cdr:sp macro="" textlink="">
      <cdr:nvSpPr>
        <cdr:cNvPr id="2" name="TextBox 8"/>
        <cdr:cNvSpPr txBox="1"/>
      </cdr:nvSpPr>
      <cdr:spPr>
        <a:xfrm xmlns:a="http://schemas.openxmlformats.org/drawingml/2006/main">
          <a:off x="7183651" y="3048000"/>
          <a:ext cx="184731" cy="369332"/>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endParaRPr lang="en-US"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160937" cy="36527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438180" y="0"/>
            <a:ext cx="4160937" cy="365276"/>
          </a:xfrm>
          <a:prstGeom prst="rect">
            <a:avLst/>
          </a:prstGeom>
        </p:spPr>
        <p:txBody>
          <a:bodyPr vert="horz" lIns="91440" tIns="45720" rIns="91440" bIns="45720" rtlCol="0"/>
          <a:lstStyle>
            <a:lvl1pPr algn="r">
              <a:defRPr sz="1200"/>
            </a:lvl1pPr>
          </a:lstStyle>
          <a:p>
            <a:fld id="{A42BAA96-07D8-4649-AEAD-472B414EB781}" type="datetimeFigureOut">
              <a:rPr lang="en-US" smtClean="0"/>
              <a:t>8/30/2013</a:t>
            </a:fld>
            <a:endParaRPr lang="en-US"/>
          </a:p>
        </p:txBody>
      </p:sp>
      <p:sp>
        <p:nvSpPr>
          <p:cNvPr id="4" name="Footer Placeholder 3"/>
          <p:cNvSpPr>
            <a:spLocks noGrp="1"/>
          </p:cNvSpPr>
          <p:nvPr>
            <p:ph type="ftr" sz="quarter" idx="2"/>
          </p:nvPr>
        </p:nvSpPr>
        <p:spPr>
          <a:xfrm>
            <a:off x="0" y="6948715"/>
            <a:ext cx="4160937" cy="365276"/>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438180" y="6948715"/>
            <a:ext cx="4160937" cy="365276"/>
          </a:xfrm>
          <a:prstGeom prst="rect">
            <a:avLst/>
          </a:prstGeom>
        </p:spPr>
        <p:txBody>
          <a:bodyPr vert="horz" lIns="91440" tIns="45720" rIns="91440" bIns="45720" rtlCol="0" anchor="b"/>
          <a:lstStyle>
            <a:lvl1pPr algn="r">
              <a:defRPr sz="1200"/>
            </a:lvl1pPr>
          </a:lstStyle>
          <a:p>
            <a:fld id="{84B82ABA-ABBE-422C-B8F0-007A9DF38C4C}" type="slidenum">
              <a:rPr lang="en-US" smtClean="0"/>
              <a:t>‹#›</a:t>
            </a:fld>
            <a:endParaRPr lang="en-US"/>
          </a:p>
        </p:txBody>
      </p:sp>
    </p:spTree>
    <p:extLst>
      <p:ext uri="{BB962C8B-B14F-4D97-AF65-F5344CB8AC3E}">
        <p14:creationId xmlns:p14="http://schemas.microsoft.com/office/powerpoint/2010/main" val="42423436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160520" cy="365760"/>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idx="1"/>
          </p:nvPr>
        </p:nvSpPr>
        <p:spPr>
          <a:xfrm>
            <a:off x="5438458" y="0"/>
            <a:ext cx="4160520" cy="365760"/>
          </a:xfrm>
          <a:prstGeom prst="rect">
            <a:avLst/>
          </a:prstGeom>
        </p:spPr>
        <p:txBody>
          <a:bodyPr vert="horz" lIns="96661" tIns="48331" rIns="96661" bIns="48331" rtlCol="0"/>
          <a:lstStyle>
            <a:lvl1pPr algn="r">
              <a:defRPr sz="1300"/>
            </a:lvl1pPr>
          </a:lstStyle>
          <a:p>
            <a:fld id="{CF73A690-6C53-4B26-BBAB-A55F116C758E}" type="datetimeFigureOut">
              <a:rPr lang="en-US" smtClean="0"/>
              <a:t>8/30/2013</a:t>
            </a:fld>
            <a:endParaRPr lang="en-US" dirty="0"/>
          </a:p>
        </p:txBody>
      </p:sp>
      <p:sp>
        <p:nvSpPr>
          <p:cNvPr id="4" name="Slide Image Placeholder 3"/>
          <p:cNvSpPr>
            <a:spLocks noGrp="1" noRot="1" noChangeAspect="1"/>
          </p:cNvSpPr>
          <p:nvPr>
            <p:ph type="sldImg" idx="2"/>
          </p:nvPr>
        </p:nvSpPr>
        <p:spPr>
          <a:xfrm>
            <a:off x="2971800" y="549275"/>
            <a:ext cx="3657600" cy="2743200"/>
          </a:xfrm>
          <a:prstGeom prst="rect">
            <a:avLst/>
          </a:prstGeom>
          <a:noFill/>
          <a:ln w="12700">
            <a:solidFill>
              <a:prstClr val="black"/>
            </a:solidFill>
          </a:ln>
        </p:spPr>
        <p:txBody>
          <a:bodyPr vert="horz" lIns="96661" tIns="48331" rIns="96661" bIns="48331" rtlCol="0" anchor="ctr"/>
          <a:lstStyle/>
          <a:p>
            <a:endParaRPr lang="en-US" dirty="0"/>
          </a:p>
        </p:txBody>
      </p:sp>
      <p:sp>
        <p:nvSpPr>
          <p:cNvPr id="5" name="Notes Placeholder 4"/>
          <p:cNvSpPr>
            <a:spLocks noGrp="1"/>
          </p:cNvSpPr>
          <p:nvPr>
            <p:ph type="body" sz="quarter" idx="3"/>
          </p:nvPr>
        </p:nvSpPr>
        <p:spPr>
          <a:xfrm>
            <a:off x="960120" y="3474720"/>
            <a:ext cx="7680960" cy="3291840"/>
          </a:xfrm>
          <a:prstGeom prst="rect">
            <a:avLst/>
          </a:prstGeom>
        </p:spPr>
        <p:txBody>
          <a:bodyPr vert="horz" lIns="96661" tIns="48331" rIns="96661" bIns="48331"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948171"/>
            <a:ext cx="4160520" cy="365760"/>
          </a:xfrm>
          <a:prstGeom prst="rect">
            <a:avLst/>
          </a:prstGeom>
        </p:spPr>
        <p:txBody>
          <a:bodyPr vert="horz" lIns="96661" tIns="48331" rIns="96661" bIns="48331" rtlCol="0" anchor="b"/>
          <a:lstStyle>
            <a:lvl1pPr algn="l">
              <a:defRPr sz="1300"/>
            </a:lvl1pPr>
          </a:lstStyle>
          <a:p>
            <a:endParaRPr lang="en-US" dirty="0"/>
          </a:p>
        </p:txBody>
      </p:sp>
      <p:sp>
        <p:nvSpPr>
          <p:cNvPr id="7" name="Slide Number Placeholder 6"/>
          <p:cNvSpPr>
            <a:spLocks noGrp="1"/>
          </p:cNvSpPr>
          <p:nvPr>
            <p:ph type="sldNum" sz="quarter" idx="5"/>
          </p:nvPr>
        </p:nvSpPr>
        <p:spPr>
          <a:xfrm>
            <a:off x="5438458" y="6948171"/>
            <a:ext cx="4160520" cy="365760"/>
          </a:xfrm>
          <a:prstGeom prst="rect">
            <a:avLst/>
          </a:prstGeom>
        </p:spPr>
        <p:txBody>
          <a:bodyPr vert="horz" lIns="96661" tIns="48331" rIns="96661" bIns="48331" rtlCol="0" anchor="b"/>
          <a:lstStyle>
            <a:lvl1pPr algn="r">
              <a:defRPr sz="1300"/>
            </a:lvl1pPr>
          </a:lstStyle>
          <a:p>
            <a:fld id="{A14D4842-1DC4-4090-AF51-000CDFC140E5}" type="slidenum">
              <a:rPr lang="en-US" smtClean="0"/>
              <a:t>‹#›</a:t>
            </a:fld>
            <a:endParaRPr lang="en-US" dirty="0"/>
          </a:p>
        </p:txBody>
      </p:sp>
    </p:spTree>
    <p:extLst>
      <p:ext uri="{BB962C8B-B14F-4D97-AF65-F5344CB8AC3E}">
        <p14:creationId xmlns:p14="http://schemas.microsoft.com/office/powerpoint/2010/main" val="39299858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
            </a:r>
            <a:br>
              <a:rPr lang="en-US" baseline="0" dirty="0" smtClean="0"/>
            </a:br>
            <a:r>
              <a:rPr lang="en-US" baseline="0" dirty="0" smtClean="0"/>
              <a:t/>
            </a:r>
            <a:br>
              <a:rPr lang="en-US" baseline="0" dirty="0" smtClean="0"/>
            </a:br>
            <a:endParaRPr lang="en-US" dirty="0"/>
          </a:p>
        </p:txBody>
      </p:sp>
      <p:sp>
        <p:nvSpPr>
          <p:cNvPr id="4" name="Slide Number Placeholder 3"/>
          <p:cNvSpPr>
            <a:spLocks noGrp="1"/>
          </p:cNvSpPr>
          <p:nvPr>
            <p:ph type="sldNum" sz="quarter" idx="10"/>
          </p:nvPr>
        </p:nvSpPr>
        <p:spPr/>
        <p:txBody>
          <a:bodyPr/>
          <a:lstStyle/>
          <a:p>
            <a:fld id="{12066194-66AB-4DEC-853C-F815430BF543}" type="slidenum">
              <a:rPr lang="en-US" smtClean="0"/>
              <a:t>1</a:t>
            </a:fld>
            <a:endParaRPr lang="en-US" dirty="0"/>
          </a:p>
        </p:txBody>
      </p:sp>
    </p:spTree>
    <p:extLst>
      <p:ext uri="{BB962C8B-B14F-4D97-AF65-F5344CB8AC3E}">
        <p14:creationId xmlns:p14="http://schemas.microsoft.com/office/powerpoint/2010/main" val="19887096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2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rtl="0"/>
            <a:r>
              <a:rPr lang="en-US" sz="1200" b="0" i="0" u="none" strike="noStrike" kern="1200" baseline="0" dirty="0" smtClean="0">
                <a:solidFill>
                  <a:schemeClr val="tx1"/>
                </a:solidFill>
                <a:latin typeface="+mn-lt"/>
                <a:ea typeface="+mn-ea"/>
                <a:cs typeface="+mn-cs"/>
              </a:rPr>
              <a:t>Cervical cancer affects women of color and their communities more than their white counterparts. Women of color are often diagnosed with cervical cancer at a later stage than white women.  Black women are more likely to die from cervical cancer than women of other races or ethnicities, possibly because of decreased access to Pap testing or follow-up treatment. </a:t>
            </a:r>
          </a:p>
          <a:p>
            <a:pPr rtl="0"/>
            <a:endParaRPr lang="en-US" sz="1200" b="0" i="0" u="none" strike="noStrike"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Hispanic women have the highest rates of cervical cancer in the United States. For example, for every 100,000 women living in the U.S., about 11 Hispanic women are diagnosed with cervical cancer, compared to only seven non-Hispanic women.</a:t>
            </a:r>
          </a:p>
          <a:p>
            <a:pPr rtl="0"/>
            <a:endParaRPr lang="en-US" sz="1200" b="0" i="0" u="none" strike="noStrike" kern="1200" baseline="0" dirty="0" smtClean="0">
              <a:solidFill>
                <a:schemeClr val="tx1"/>
              </a:solidFill>
              <a:latin typeface="+mn-lt"/>
              <a:ea typeface="+mn-ea"/>
              <a:cs typeface="+mn-cs"/>
            </a:endParaRPr>
          </a:p>
          <a:p>
            <a:pPr eaLnBrk="1" hangingPunct="1">
              <a:spcBef>
                <a:spcPct val="0"/>
              </a:spcBef>
            </a:pPr>
            <a:endParaRPr lang="en-US"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All types of HPV cancers</a:t>
            </a:r>
            <a:r>
              <a:rPr lang="en-US" baseline="0" dirty="0" smtClean="0"/>
              <a:t> are on the rise, some disproportionately affecting different racial/ethnic minorities</a:t>
            </a:r>
            <a:endParaRPr lang="en-US" dirty="0"/>
          </a:p>
        </p:txBody>
      </p:sp>
      <p:sp>
        <p:nvSpPr>
          <p:cNvPr id="4" name="Slide Number Placeholder 3"/>
          <p:cNvSpPr>
            <a:spLocks noGrp="1"/>
          </p:cNvSpPr>
          <p:nvPr>
            <p:ph type="sldNum" sz="quarter" idx="10"/>
          </p:nvPr>
        </p:nvSpPr>
        <p:spPr/>
        <p:txBody>
          <a:bodyPr/>
          <a:lstStyle/>
          <a:p>
            <a:fld id="{A14D4842-1DC4-4090-AF51-000CDFC140E5}" type="slidenum">
              <a:rPr lang="en-US" smtClean="0"/>
              <a:t>13</a:t>
            </a:fld>
            <a:endParaRPr lang="en-US" dirty="0"/>
          </a:p>
        </p:txBody>
      </p:sp>
    </p:spTree>
    <p:extLst>
      <p:ext uri="{BB962C8B-B14F-4D97-AF65-F5344CB8AC3E}">
        <p14:creationId xmlns:p14="http://schemas.microsoft.com/office/powerpoint/2010/main" val="8367952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1315" name="Notes Placeholder 2"/>
          <p:cNvSpPr>
            <a:spLocks noGrp="1"/>
          </p:cNvSpPr>
          <p:nvPr>
            <p:ph type="body" idx="1"/>
          </p:nvPr>
        </p:nvSpPr>
        <p:spPr bwMode="auto">
          <a:xfrm>
            <a:off x="745748" y="3596391"/>
            <a:ext cx="7681394" cy="329158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dirty="0">
                <a:latin typeface="Arial" pitchFamily="34" charset="0"/>
                <a:ea typeface="msgothic"/>
                <a:cs typeface="msgothic"/>
              </a:rPr>
              <a:t>T</a:t>
            </a:r>
            <a:r>
              <a:rPr lang="en-US" dirty="0">
                <a:latin typeface="Arial" pitchFamily="34" charset="0"/>
                <a:ea typeface="msgothic"/>
                <a:cs typeface="msgothic"/>
              </a:rPr>
              <a:t>hese data are from the Annual report to the Nation— published by 3 lead organizations on cancer surveillance –the </a:t>
            </a:r>
            <a:r>
              <a:rPr lang="en-US" dirty="0" smtClean="0">
                <a:latin typeface="Arial" pitchFamily="34" charset="0"/>
                <a:ea typeface="msgothic"/>
                <a:cs typeface="msgothic"/>
              </a:rPr>
              <a:t>American Cancer Society, </a:t>
            </a:r>
            <a:r>
              <a:rPr lang="en-US" dirty="0">
                <a:latin typeface="Arial" pitchFamily="34" charset="0"/>
                <a:ea typeface="msgothic"/>
                <a:cs typeface="msgothic"/>
              </a:rPr>
              <a:t>the CDC, and the </a:t>
            </a:r>
            <a:r>
              <a:rPr lang="en-US" dirty="0" smtClean="0">
                <a:latin typeface="Arial" pitchFamily="34" charset="0"/>
                <a:ea typeface="msgothic"/>
                <a:cs typeface="msgothic"/>
              </a:rPr>
              <a:t>National Cancer Institute. This </a:t>
            </a:r>
            <a:r>
              <a:rPr lang="en-US" dirty="0">
                <a:latin typeface="Arial" pitchFamily="34" charset="0"/>
                <a:ea typeface="msgothic"/>
                <a:cs typeface="msgothic"/>
              </a:rPr>
              <a:t>slide shows the average number of new human papillomavirus (HPV) –associated cancers overall, and by sex from 2005-2009.  </a:t>
            </a:r>
            <a:endParaRPr lang="en-US" dirty="0" smtClean="0">
              <a:latin typeface="Arial" pitchFamily="34" charset="0"/>
              <a:ea typeface="msgothic"/>
              <a:cs typeface="msgothic"/>
            </a:endParaRPr>
          </a:p>
          <a:p>
            <a:pPr eaLnBrk="1" hangingPunct="1">
              <a:spcBef>
                <a:spcPct val="0"/>
              </a:spcBef>
            </a:pPr>
            <a:endParaRPr lang="en-US" dirty="0">
              <a:latin typeface="Arial" pitchFamily="34" charset="0"/>
              <a:ea typeface="msgothic"/>
              <a:cs typeface="msgothic"/>
            </a:endParaRPr>
          </a:p>
          <a:p>
            <a:pPr eaLnBrk="1" hangingPunct="1">
              <a:spcBef>
                <a:spcPct val="0"/>
              </a:spcBef>
            </a:pPr>
            <a:r>
              <a:rPr lang="en-US" dirty="0">
                <a:latin typeface="Arial" pitchFamily="34" charset="0"/>
                <a:ea typeface="msgothic"/>
                <a:cs typeface="msgothic"/>
              </a:rPr>
              <a:t>Among women, </a:t>
            </a:r>
            <a:r>
              <a:rPr lang="en-US" dirty="0" smtClean="0">
                <a:latin typeface="Arial" pitchFamily="34" charset="0"/>
                <a:ea typeface="msgothic"/>
                <a:cs typeface="msgothic"/>
              </a:rPr>
              <a:t>the most common HPV cancer is cervical</a:t>
            </a:r>
            <a:r>
              <a:rPr lang="en-US" dirty="0">
                <a:latin typeface="Arial" pitchFamily="34" charset="0"/>
                <a:ea typeface="msgothic"/>
                <a:cs typeface="msgothic"/>
              </a:rPr>
              <a:t>. Among males, the most common cancer was </a:t>
            </a:r>
            <a:r>
              <a:rPr lang="en-US" dirty="0" smtClean="0">
                <a:latin typeface="Arial" pitchFamily="34" charset="0"/>
                <a:ea typeface="msgothic"/>
                <a:cs typeface="msgothic"/>
              </a:rPr>
              <a:t>oropharyngeal.  </a:t>
            </a:r>
            <a:endParaRPr lang="en-US" dirty="0">
              <a:latin typeface="Arial" pitchFamily="34" charset="0"/>
              <a:ea typeface="msgothic"/>
              <a:cs typeface="msgothic"/>
            </a:endParaRPr>
          </a:p>
          <a:p>
            <a:pPr eaLnBrk="1" hangingPunct="1">
              <a:spcBef>
                <a:spcPct val="0"/>
              </a:spcBef>
            </a:pPr>
            <a:endParaRPr lang="en-GB" dirty="0" smtClean="0">
              <a:latin typeface="Arial" pitchFamily="34" charset="0"/>
              <a:ea typeface="msgothic"/>
              <a:cs typeface="msgothic"/>
            </a:endParaRPr>
          </a:p>
          <a:p>
            <a:pPr eaLnBrk="1" hangingPunct="1">
              <a:spcBef>
                <a:spcPct val="0"/>
              </a:spcBef>
            </a:pPr>
            <a:r>
              <a:rPr lang="en-GB" dirty="0" smtClean="0">
                <a:latin typeface="Arial" pitchFamily="34" charset="0"/>
                <a:ea typeface="msgothic"/>
                <a:cs typeface="msgothic"/>
              </a:rPr>
              <a:t>An important point that isn’t shown on</a:t>
            </a:r>
            <a:r>
              <a:rPr lang="en-GB" baseline="0" dirty="0" smtClean="0">
                <a:latin typeface="Arial" pitchFamily="34" charset="0"/>
                <a:ea typeface="msgothic"/>
                <a:cs typeface="msgothic"/>
              </a:rPr>
              <a:t> this slide: </a:t>
            </a:r>
            <a:r>
              <a:rPr lang="en-GB" dirty="0" smtClean="0">
                <a:latin typeface="Arial" pitchFamily="34" charset="0"/>
                <a:ea typeface="msgothic"/>
                <a:cs typeface="msgothic"/>
              </a:rPr>
              <a:t>In </a:t>
            </a:r>
            <a:r>
              <a:rPr lang="en-GB" dirty="0">
                <a:latin typeface="Arial" pitchFamily="34" charset="0"/>
                <a:ea typeface="msgothic"/>
                <a:cs typeface="msgothic"/>
              </a:rPr>
              <a:t>addition to invasive cancers </a:t>
            </a:r>
            <a:r>
              <a:rPr lang="en-GB" dirty="0" smtClean="0">
                <a:latin typeface="Arial" pitchFamily="34" charset="0"/>
                <a:ea typeface="msgothic"/>
                <a:cs typeface="msgothic"/>
              </a:rPr>
              <a:t>it</a:t>
            </a:r>
            <a:r>
              <a:rPr lang="en-GB" baseline="0" dirty="0" smtClean="0">
                <a:latin typeface="Arial" pitchFamily="34" charset="0"/>
                <a:ea typeface="msgothic"/>
                <a:cs typeface="msgothic"/>
              </a:rPr>
              <a:t> is estimated that there are </a:t>
            </a:r>
            <a:r>
              <a:rPr lang="en-GB" dirty="0" smtClean="0">
                <a:latin typeface="Arial" pitchFamily="34" charset="0"/>
                <a:ea typeface="msgothic"/>
                <a:cs typeface="msgothic"/>
              </a:rPr>
              <a:t>1.4 </a:t>
            </a:r>
            <a:r>
              <a:rPr lang="en-GB" dirty="0">
                <a:latin typeface="Arial" pitchFamily="34" charset="0"/>
                <a:ea typeface="msgothic"/>
                <a:cs typeface="msgothic"/>
              </a:rPr>
              <a:t>million cervical disease or preinvasive cervical </a:t>
            </a:r>
            <a:r>
              <a:rPr lang="en-GB" dirty="0" smtClean="0">
                <a:latin typeface="Arial" pitchFamily="34" charset="0"/>
                <a:ea typeface="msgothic"/>
                <a:cs typeface="msgothic"/>
              </a:rPr>
              <a:t>cancers </a:t>
            </a:r>
            <a:r>
              <a:rPr lang="en-GB" dirty="0">
                <a:latin typeface="Arial" pitchFamily="34" charset="0"/>
                <a:ea typeface="msgothic"/>
                <a:cs typeface="msgothic"/>
              </a:rPr>
              <a:t>and another 40,000 of the highest grade of anal, vulvar and vaginal </a:t>
            </a:r>
            <a:r>
              <a:rPr lang="en-GB" dirty="0" err="1">
                <a:latin typeface="Arial" pitchFamily="34" charset="0"/>
                <a:ea typeface="msgothic"/>
                <a:cs typeface="msgothic"/>
              </a:rPr>
              <a:t>precancers</a:t>
            </a:r>
            <a:r>
              <a:rPr lang="en-GB" dirty="0" smtClean="0">
                <a:latin typeface="Arial" pitchFamily="34" charset="0"/>
                <a:ea typeface="msgothic"/>
                <a:cs typeface="msgothic"/>
              </a:rPr>
              <a:t>.  </a:t>
            </a:r>
          </a:p>
          <a:p>
            <a:pPr eaLnBrk="1" hangingPunct="1">
              <a:spcBef>
                <a:spcPct val="0"/>
              </a:spcBef>
            </a:pPr>
            <a:endParaRPr lang="en-GB" dirty="0">
              <a:latin typeface="Arial" pitchFamily="34" charset="0"/>
              <a:ea typeface="msgothic"/>
              <a:cs typeface="msgothic"/>
            </a:endParaRPr>
          </a:p>
          <a:p>
            <a:pPr eaLnBrk="1" hangingPunct="1">
              <a:spcBef>
                <a:spcPct val="0"/>
              </a:spcBef>
            </a:pPr>
            <a:endParaRPr lang="en-GB" dirty="0">
              <a:latin typeface="Arial" pitchFamily="34" charset="0"/>
            </a:endParaRPr>
          </a:p>
        </p:txBody>
      </p:sp>
      <p:sp>
        <p:nvSpPr>
          <p:cNvPr id="14131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E20431A-36E6-488F-8470-7922A0808ACD}" type="slidenum">
              <a:rPr lang="en-US" smtClean="0">
                <a:solidFill>
                  <a:srgbClr val="000000"/>
                </a:solidFill>
              </a:rPr>
              <a:pPr fontAlgn="base">
                <a:spcBef>
                  <a:spcPct val="0"/>
                </a:spcBef>
                <a:spcAft>
                  <a:spcPct val="0"/>
                </a:spcAft>
                <a:defRPr/>
              </a:pPr>
              <a:t>14</a:t>
            </a:fld>
            <a:endParaRPr lang="en-US" dirty="0" smtClean="0">
              <a:solidFill>
                <a:srgbClr val="000000"/>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More</a:t>
            </a:r>
            <a:r>
              <a:rPr lang="en-US" baseline="0" dirty="0" smtClean="0"/>
              <a:t> oropharyngeal cancers that were previously thought to be caused by tobacco and/or alcohol use are now being identified as HPV-related cancers.</a:t>
            </a:r>
          </a:p>
          <a:p>
            <a:endParaRPr lang="en-US" baseline="0" dirty="0" smtClean="0"/>
          </a:p>
          <a:p>
            <a:r>
              <a:rPr lang="en-US" baseline="0" dirty="0" smtClean="0"/>
              <a:t>The number of oropharyngeal cancers diagnosed that are not caused by HPV have declined by half.</a:t>
            </a:r>
            <a:endParaRPr lang="en-US" dirty="0"/>
          </a:p>
        </p:txBody>
      </p:sp>
      <p:sp>
        <p:nvSpPr>
          <p:cNvPr id="4" name="Slide Number Placeholder 3"/>
          <p:cNvSpPr>
            <a:spLocks noGrp="1"/>
          </p:cNvSpPr>
          <p:nvPr>
            <p:ph type="sldNum" sz="quarter" idx="10"/>
          </p:nvPr>
        </p:nvSpPr>
        <p:spPr/>
        <p:txBody>
          <a:bodyPr/>
          <a:lstStyle/>
          <a:p>
            <a:fld id="{A14D4842-1DC4-4090-AF51-000CDFC140E5}" type="slidenum">
              <a:rPr lang="en-US" smtClean="0"/>
              <a:t>15</a:t>
            </a:fld>
            <a:endParaRPr lang="en-US" dirty="0"/>
          </a:p>
        </p:txBody>
      </p:sp>
    </p:spTree>
    <p:extLst>
      <p:ext uri="{BB962C8B-B14F-4D97-AF65-F5344CB8AC3E}">
        <p14:creationId xmlns:p14="http://schemas.microsoft.com/office/powerpoint/2010/main" val="31766503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6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This slide shows the cost of HPV associated disease in the US, taking into account the burden of the cancers and other HPV-associated diseases.   Total costs of HPV-assocated diseases is 8 billion dollars, including 6.6 billion due to routine screening.  </a:t>
            </a:r>
          </a:p>
          <a:p>
            <a:pPr eaLnBrk="1" hangingPunct="1">
              <a:spcBef>
                <a:spcPct val="0"/>
              </a:spcBef>
            </a:pPr>
            <a:endParaRPr lang="en-US" dirty="0" smtClean="0"/>
          </a:p>
          <a:p>
            <a:pPr eaLnBrk="1" hangingPunct="1">
              <a:spcBef>
                <a:spcPct val="0"/>
              </a:spcBef>
            </a:pPr>
            <a:r>
              <a:rPr lang="en-US" dirty="0" smtClean="0"/>
              <a:t>With new technologies,  it is hoped that there can be more efficient screening, augmented by more organized screening systems, and vaccination leading to a reduction of the screening costs</a:t>
            </a:r>
          </a:p>
          <a:p>
            <a:pPr eaLnBrk="1" hangingPunct="1">
              <a:spcBef>
                <a:spcPct val="0"/>
              </a:spcBef>
            </a:pPr>
            <a:endParaRPr lang="en-US" b="1" dirty="0" smtClean="0"/>
          </a:p>
          <a:p>
            <a:pPr>
              <a:defRPr/>
            </a:pPr>
            <a:r>
              <a:rPr lang="en-US" dirty="0" smtClean="0"/>
              <a:t>Estimates of the direct medical costs attributable to human papillomavirus (HPV) can help to quantify the economic burden of HPV and to illustrate the economic benefits of HPV vaccination</a:t>
            </a:r>
          </a:p>
        </p:txBody>
      </p:sp>
      <p:sp>
        <p:nvSpPr>
          <p:cNvPr id="14643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E5B1A50-E32A-46B7-B68C-B044341E03E8}" type="slidenum">
              <a:rPr lang="en-US" smtClean="0">
                <a:solidFill>
                  <a:srgbClr val="000000"/>
                </a:solidFill>
              </a:rPr>
              <a:pPr fontAlgn="base">
                <a:spcBef>
                  <a:spcPct val="0"/>
                </a:spcBef>
                <a:spcAft>
                  <a:spcPct val="0"/>
                </a:spcAft>
                <a:defRPr/>
              </a:pPr>
              <a:t>16</a:t>
            </a:fld>
            <a:endParaRPr lang="en-US" dirty="0" smtClean="0">
              <a:solidFill>
                <a:srgbClr val="000000"/>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Treatment</a:t>
            </a:r>
            <a:r>
              <a:rPr lang="en-US" baseline="0" dirty="0" smtClean="0"/>
              <a:t> of cervical precancer and cancer can lead to many complications for women of childbearing age:</a:t>
            </a:r>
            <a:endParaRPr lang="en-US" dirty="0" smtClean="0"/>
          </a:p>
          <a:p>
            <a:endParaRPr lang="en-US" dirty="0" smtClean="0"/>
          </a:p>
          <a:p>
            <a:r>
              <a:rPr lang="en-US" dirty="0" smtClean="0"/>
              <a:t>Cervical cancer is often</a:t>
            </a:r>
            <a:r>
              <a:rPr lang="en-US" baseline="0" dirty="0" smtClean="0"/>
              <a:t> treated by hysterectomy, leaving many young women unable to have any or additional children</a:t>
            </a:r>
          </a:p>
          <a:p>
            <a:endParaRPr lang="en-US" baseline="0" dirty="0" smtClean="0"/>
          </a:p>
          <a:p>
            <a:r>
              <a:rPr lang="en-US" baseline="0" dirty="0" smtClean="0"/>
              <a:t>High-grade (or severe) precancerous lesions often require treatment that can cervical imcompetance or cervical stenosis</a:t>
            </a:r>
          </a:p>
          <a:p>
            <a:endParaRPr lang="en-US" baseline="0" dirty="0" smtClean="0"/>
          </a:p>
          <a:p>
            <a:r>
              <a:rPr lang="en-US" baseline="0" dirty="0" smtClean="0"/>
              <a:t>Cervical incompetance can lead to preterm delivery and cervical stenosis can lead to birth complications- both of which lead to tremendous burden on the mother, infant and their family</a:t>
            </a:r>
            <a:endParaRPr lang="en-US" dirty="0"/>
          </a:p>
          <a:p>
            <a:endParaRPr lang="en-US" dirty="0"/>
          </a:p>
        </p:txBody>
      </p:sp>
      <p:sp>
        <p:nvSpPr>
          <p:cNvPr id="4" name="Slide Number Placeholder 3"/>
          <p:cNvSpPr>
            <a:spLocks noGrp="1"/>
          </p:cNvSpPr>
          <p:nvPr>
            <p:ph type="sldNum" sz="quarter" idx="10"/>
          </p:nvPr>
        </p:nvSpPr>
        <p:spPr/>
        <p:txBody>
          <a:bodyPr/>
          <a:lstStyle/>
          <a:p>
            <a:fld id="{12066194-66AB-4DEC-853C-F815430BF543}" type="slidenum">
              <a:rPr lang="en-US" smtClean="0"/>
              <a:t>17</a:t>
            </a:fld>
            <a:endParaRPr lang="en-US" dirty="0"/>
          </a:p>
        </p:txBody>
      </p:sp>
    </p:spTree>
    <p:extLst>
      <p:ext uri="{BB962C8B-B14F-4D97-AF65-F5344CB8AC3E}">
        <p14:creationId xmlns:p14="http://schemas.microsoft.com/office/powerpoint/2010/main" val="4761025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next section will focus</a:t>
            </a:r>
            <a:r>
              <a:rPr lang="en-US" baseline="0" dirty="0" smtClean="0"/>
              <a:t> on HPV vaccine and the impact on HPV-related disease and cancer</a:t>
            </a:r>
            <a:endParaRPr lang="en-US" dirty="0"/>
          </a:p>
        </p:txBody>
      </p:sp>
      <p:sp>
        <p:nvSpPr>
          <p:cNvPr id="4" name="Slide Number Placeholder 3"/>
          <p:cNvSpPr>
            <a:spLocks noGrp="1"/>
          </p:cNvSpPr>
          <p:nvPr>
            <p:ph type="sldNum" sz="quarter" idx="10"/>
          </p:nvPr>
        </p:nvSpPr>
        <p:spPr/>
        <p:txBody>
          <a:bodyPr/>
          <a:lstStyle/>
          <a:p>
            <a:fld id="{A14D4842-1DC4-4090-AF51-000CDFC140E5}" type="slidenum">
              <a:rPr lang="en-US" smtClean="0"/>
              <a:t>18</a:t>
            </a:fld>
            <a:endParaRPr lang="en-US" dirty="0"/>
          </a:p>
        </p:txBody>
      </p:sp>
    </p:spTree>
    <p:extLst>
      <p:ext uri="{BB962C8B-B14F-4D97-AF65-F5344CB8AC3E}">
        <p14:creationId xmlns:p14="http://schemas.microsoft.com/office/powerpoint/2010/main" val="9180225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HPV vaccines</a:t>
            </a:r>
            <a:r>
              <a:rPr lang="en-US" baseline="0" dirty="0" smtClean="0"/>
              <a:t> are made from virus-like particles that cannot cause infection with HPV or cause cancer.  HPV vaccines produce a better immune response than an HPV infection.</a:t>
            </a:r>
            <a:endParaRPr lang="en-US" dirty="0"/>
          </a:p>
        </p:txBody>
      </p:sp>
      <p:sp>
        <p:nvSpPr>
          <p:cNvPr id="4" name="Slide Number Placeholder 3"/>
          <p:cNvSpPr>
            <a:spLocks noGrp="1"/>
          </p:cNvSpPr>
          <p:nvPr>
            <p:ph type="sldNum" sz="quarter" idx="10"/>
          </p:nvPr>
        </p:nvSpPr>
        <p:spPr/>
        <p:txBody>
          <a:bodyPr/>
          <a:lstStyle/>
          <a:p>
            <a:fld id="{A14D4842-1DC4-4090-AF51-000CDFC140E5}" type="slidenum">
              <a:rPr lang="en-US" smtClean="0"/>
              <a:t>19</a:t>
            </a:fld>
            <a:endParaRPr lang="en-US" dirty="0"/>
          </a:p>
        </p:txBody>
      </p:sp>
    </p:spTree>
    <p:extLst>
      <p:ext uri="{BB962C8B-B14F-4D97-AF65-F5344CB8AC3E}">
        <p14:creationId xmlns:p14="http://schemas.microsoft.com/office/powerpoint/2010/main" val="26110395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smtClean="0"/>
              <a:t>There are two brands of HPV vaccine on the market.  Both protect</a:t>
            </a:r>
            <a:r>
              <a:rPr lang="en-US" b="0" baseline="0" dirty="0" smtClean="0"/>
              <a:t> against the types of HPV (16, 18) that cause most cervical cancer. Both vaccines have been shown to prevent cervical precancers in women.  Both vaccines are very safe.  Both vaccines are given as shots and require 3 doses.</a:t>
            </a:r>
          </a:p>
          <a:p>
            <a:endParaRPr lang="en-US" b="0" baseline="0" dirty="0" smtClean="0"/>
          </a:p>
          <a:p>
            <a:r>
              <a:rPr lang="en-US" b="0" baseline="0" dirty="0" smtClean="0"/>
              <a:t>Only one of the vaccines (Gardasil) protects against HPV types 6 and 11, the types that cause most genital warts in females and males.  Only one of the vaccines (Gardasil) has been tested and licensed for use in males.  While both vaccines protect against HPV16, which is the most common HPV type responsible for HPV associated cancers including cancers of cervix, vulva, vagina, penis, and anus and oropharynx, only one of the vaccines (Gardasil) has been tested and shown to protect against precancers of the vulva, vagina, and anus.  The two vaccines have different adjuvants—a substance that is added to the vaccine to increase the body's immune response.</a:t>
            </a:r>
            <a:endParaRPr lang="en-US" b="0" dirty="0" smtClean="0">
              <a:solidFill>
                <a:schemeClr val="tx1"/>
              </a:solidFill>
            </a:endParaRPr>
          </a:p>
          <a:p>
            <a:endParaRPr lang="en-US" dirty="0"/>
          </a:p>
        </p:txBody>
      </p:sp>
      <p:sp>
        <p:nvSpPr>
          <p:cNvPr id="4" name="Slide Number Placeholder 3"/>
          <p:cNvSpPr>
            <a:spLocks noGrp="1"/>
          </p:cNvSpPr>
          <p:nvPr>
            <p:ph type="sldNum" sz="quarter" idx="10"/>
          </p:nvPr>
        </p:nvSpPr>
        <p:spPr/>
        <p:txBody>
          <a:bodyPr/>
          <a:lstStyle/>
          <a:p>
            <a:fld id="{12066194-66AB-4DEC-853C-F815430BF543}" type="slidenum">
              <a:rPr lang="en-US" smtClean="0"/>
              <a:t>20</a:t>
            </a:fld>
            <a:endParaRPr lang="en-US" dirty="0"/>
          </a:p>
        </p:txBody>
      </p:sp>
    </p:spTree>
    <p:extLst>
      <p:ext uri="{BB962C8B-B14F-4D97-AF65-F5344CB8AC3E}">
        <p14:creationId xmlns:p14="http://schemas.microsoft.com/office/powerpoint/2010/main" val="14380292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t>This slide shows the evolution of HPV vaccine recommendations in the US.  In 2006, the quadrivalent vaccine was recommended for routine use in females 11 or 12 years of age…..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Note</a:t>
            </a:r>
            <a:r>
              <a:rPr lang="en-US" dirty="0" smtClean="0"/>
              <a:t>: Please have speaker add any financial disclosure</a:t>
            </a:r>
            <a:r>
              <a:rPr lang="en-US" baseline="0" dirty="0" smtClean="0"/>
              <a:t>s or conflicts of interest to this slide.</a:t>
            </a:r>
            <a:endParaRPr lang="en-US" dirty="0"/>
          </a:p>
        </p:txBody>
      </p:sp>
      <p:sp>
        <p:nvSpPr>
          <p:cNvPr id="4" name="Slide Number Placeholder 3"/>
          <p:cNvSpPr>
            <a:spLocks noGrp="1"/>
          </p:cNvSpPr>
          <p:nvPr>
            <p:ph type="sldNum" sz="quarter" idx="10"/>
          </p:nvPr>
        </p:nvSpPr>
        <p:spPr/>
        <p:txBody>
          <a:bodyPr/>
          <a:lstStyle/>
          <a:p>
            <a:fld id="{12066194-66AB-4DEC-853C-F815430BF543}" type="slidenum">
              <a:rPr lang="en-US" smtClean="0"/>
              <a:t>2</a:t>
            </a:fld>
            <a:endParaRPr lang="en-US" dirty="0"/>
          </a:p>
        </p:txBody>
      </p:sp>
    </p:spTree>
    <p:extLst>
      <p:ext uri="{BB962C8B-B14F-4D97-AF65-F5344CB8AC3E}">
        <p14:creationId xmlns:p14="http://schemas.microsoft.com/office/powerpoint/2010/main" val="16719732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14D4842-1DC4-4090-AF51-000CDFC140E5}" type="slidenum">
              <a:rPr lang="en-US" smtClean="0"/>
              <a:t>23</a:t>
            </a:fld>
            <a:endParaRPr lang="en-US" dirty="0"/>
          </a:p>
        </p:txBody>
      </p:sp>
    </p:spTree>
    <p:extLst>
      <p:ext uri="{BB962C8B-B14F-4D97-AF65-F5344CB8AC3E}">
        <p14:creationId xmlns:p14="http://schemas.microsoft.com/office/powerpoint/2010/main" val="34473391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Boys need HPV vaccine too. Many parents don’t understand that boys can get cancer and disease caused by HPV. </a:t>
            </a:r>
            <a:endParaRPr lang="en-US" dirty="0"/>
          </a:p>
        </p:txBody>
      </p:sp>
      <p:sp>
        <p:nvSpPr>
          <p:cNvPr id="4" name="Slide Number Placeholder 3"/>
          <p:cNvSpPr>
            <a:spLocks noGrp="1"/>
          </p:cNvSpPr>
          <p:nvPr>
            <p:ph type="sldNum" sz="quarter" idx="10"/>
          </p:nvPr>
        </p:nvSpPr>
        <p:spPr/>
        <p:txBody>
          <a:bodyPr/>
          <a:lstStyle/>
          <a:p>
            <a:fld id="{A14D4842-1DC4-4090-AF51-000CDFC140E5}" type="slidenum">
              <a:rPr lang="en-US" smtClean="0"/>
              <a:t>24</a:t>
            </a:fld>
            <a:endParaRPr lang="en-US" dirty="0"/>
          </a:p>
        </p:txBody>
      </p:sp>
    </p:spTree>
    <p:extLst>
      <p:ext uri="{BB962C8B-B14F-4D97-AF65-F5344CB8AC3E}">
        <p14:creationId xmlns:p14="http://schemas.microsoft.com/office/powerpoint/2010/main" val="34473391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More than 175 million doses of HPV vaccine have been distributed worldwide and 57 million doses have been distributed in the United States. In the seven years of HPV vaccine safety studies and monitoring that have been conducted since the vaccine was licensed, no serious safety concerns have been identified. Reports to the Vaccine Adverse Event Reporting System (VAERS) have decreased each year since 2008.</a:t>
            </a:r>
            <a:endParaRPr lang="en-US" dirty="0" smtClean="0"/>
          </a:p>
          <a:p>
            <a:endParaRPr lang="en-US" dirty="0"/>
          </a:p>
        </p:txBody>
      </p:sp>
      <p:sp>
        <p:nvSpPr>
          <p:cNvPr id="4" name="Slide Number Placeholder 3"/>
          <p:cNvSpPr>
            <a:spLocks noGrp="1"/>
          </p:cNvSpPr>
          <p:nvPr>
            <p:ph type="sldNum" sz="quarter" idx="10"/>
          </p:nvPr>
        </p:nvSpPr>
        <p:spPr/>
        <p:txBody>
          <a:bodyPr/>
          <a:lstStyle/>
          <a:p>
            <a:fld id="{A14D4842-1DC4-4090-AF51-000CDFC140E5}" type="slidenum">
              <a:rPr lang="en-US" smtClean="0"/>
              <a:t>25</a:t>
            </a:fld>
            <a:endParaRPr lang="en-US" dirty="0"/>
          </a:p>
        </p:txBody>
      </p:sp>
    </p:spTree>
    <p:extLst>
      <p:ext uri="{BB962C8B-B14F-4D97-AF65-F5344CB8AC3E}">
        <p14:creationId xmlns:p14="http://schemas.microsoft.com/office/powerpoint/2010/main" val="21831944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with all vaccines, CDC and FDA continue to monitor the safety of these vaccines very carefully. These vaccine safety studies continue to show that HPV vaccines are safe.</a:t>
            </a:r>
            <a:endParaRPr lang="en-US" dirty="0"/>
          </a:p>
        </p:txBody>
      </p:sp>
      <p:sp>
        <p:nvSpPr>
          <p:cNvPr id="4" name="Slide Number Placeholder 3"/>
          <p:cNvSpPr>
            <a:spLocks noGrp="1"/>
          </p:cNvSpPr>
          <p:nvPr>
            <p:ph type="sldNum" sz="quarter" idx="10"/>
          </p:nvPr>
        </p:nvSpPr>
        <p:spPr/>
        <p:txBody>
          <a:bodyPr/>
          <a:lstStyle/>
          <a:p>
            <a:fld id="{A14D4842-1DC4-4090-AF51-000CDFC140E5}" type="slidenum">
              <a:rPr lang="en-US" smtClean="0"/>
              <a:t>26</a:t>
            </a:fld>
            <a:endParaRPr lang="en-US" dirty="0"/>
          </a:p>
        </p:txBody>
      </p:sp>
    </p:spTree>
    <p:extLst>
      <p:ext uri="{BB962C8B-B14F-4D97-AF65-F5344CB8AC3E}">
        <p14:creationId xmlns:p14="http://schemas.microsoft.com/office/powerpoint/2010/main" val="25398451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CDC used data collected from the </a:t>
            </a:r>
            <a:r>
              <a:rPr lang="en-US" sz="1200" dirty="0" smtClean="0"/>
              <a:t>National Health and Nutrition Examination Survey (NHANES)  to determine prevalence of HPV infection before and after HPV vaccine introduction.</a:t>
            </a:r>
            <a:r>
              <a:rPr lang="en-US" sz="1200" baseline="0" dirty="0" smtClean="0"/>
              <a:t>  HPV prevalence declined by half after vaccine introduction in 14-19 year olds.  This is the age group we’d expect to see an impact with. The study also showed that the vaccine is very effective which is what was seen during the prelicensure clinical trials.</a:t>
            </a:r>
            <a:endParaRPr lang="en-US" dirty="0"/>
          </a:p>
        </p:txBody>
      </p:sp>
      <p:sp>
        <p:nvSpPr>
          <p:cNvPr id="4" name="Slide Number Placeholder 3"/>
          <p:cNvSpPr>
            <a:spLocks noGrp="1"/>
          </p:cNvSpPr>
          <p:nvPr>
            <p:ph type="sldNum" sz="quarter" idx="10"/>
          </p:nvPr>
        </p:nvSpPr>
        <p:spPr/>
        <p:txBody>
          <a:bodyPr/>
          <a:lstStyle/>
          <a:p>
            <a:fld id="{A14D4842-1DC4-4090-AF51-000CDFC140E5}" type="slidenum">
              <a:rPr lang="en-US" smtClean="0"/>
              <a:t>27</a:t>
            </a:fld>
            <a:endParaRPr lang="en-US" dirty="0"/>
          </a:p>
        </p:txBody>
      </p:sp>
    </p:spTree>
    <p:extLst>
      <p:ext uri="{BB962C8B-B14F-4D97-AF65-F5344CB8AC3E}">
        <p14:creationId xmlns:p14="http://schemas.microsoft.com/office/powerpoint/2010/main" val="41517816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Similar declines in HPV prevalence</a:t>
            </a:r>
            <a:r>
              <a:rPr lang="en-US" baseline="0" dirty="0" smtClean="0"/>
              <a:t> have been demonstrated </a:t>
            </a:r>
            <a:r>
              <a:rPr lang="en-US" dirty="0" smtClean="0"/>
              <a:t>in smaller</a:t>
            </a:r>
            <a:r>
              <a:rPr lang="en-US" baseline="0" dirty="0" smtClean="0"/>
              <a:t> studies conducted in primary care clinics</a:t>
            </a:r>
            <a:endParaRPr lang="en-US" dirty="0"/>
          </a:p>
        </p:txBody>
      </p:sp>
      <p:sp>
        <p:nvSpPr>
          <p:cNvPr id="4" name="Slide Number Placeholder 3"/>
          <p:cNvSpPr>
            <a:spLocks noGrp="1"/>
          </p:cNvSpPr>
          <p:nvPr>
            <p:ph type="sldNum" sz="quarter" idx="10"/>
          </p:nvPr>
        </p:nvSpPr>
        <p:spPr/>
        <p:txBody>
          <a:bodyPr/>
          <a:lstStyle/>
          <a:p>
            <a:fld id="{A14D4842-1DC4-4090-AF51-000CDFC140E5}" type="slidenum">
              <a:rPr lang="en-US" smtClean="0"/>
              <a:t>28</a:t>
            </a:fld>
            <a:endParaRPr lang="en-US" dirty="0"/>
          </a:p>
        </p:txBody>
      </p:sp>
    </p:spTree>
    <p:extLst>
      <p:ext uri="{BB962C8B-B14F-4D97-AF65-F5344CB8AC3E}">
        <p14:creationId xmlns:p14="http://schemas.microsoft.com/office/powerpoint/2010/main" val="5386697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Prevalence of genital</a:t>
            </a:r>
            <a:r>
              <a:rPr lang="en-US" baseline="0" dirty="0" smtClean="0"/>
              <a:t> warts declined by more than one third in the same age group (15-19 yo) in two studies</a:t>
            </a:r>
            <a:endParaRPr lang="en-US" dirty="0"/>
          </a:p>
        </p:txBody>
      </p:sp>
      <p:sp>
        <p:nvSpPr>
          <p:cNvPr id="4" name="Slide Number Placeholder 3"/>
          <p:cNvSpPr>
            <a:spLocks noGrp="1"/>
          </p:cNvSpPr>
          <p:nvPr>
            <p:ph type="sldNum" sz="quarter" idx="10"/>
          </p:nvPr>
        </p:nvSpPr>
        <p:spPr/>
        <p:txBody>
          <a:bodyPr/>
          <a:lstStyle/>
          <a:p>
            <a:fld id="{A14D4842-1DC4-4090-AF51-000CDFC140E5}" type="slidenum">
              <a:rPr lang="en-US" smtClean="0"/>
              <a:t>29</a:t>
            </a:fld>
            <a:endParaRPr lang="en-US" dirty="0"/>
          </a:p>
        </p:txBody>
      </p:sp>
    </p:spTree>
    <p:extLst>
      <p:ext uri="{BB962C8B-B14F-4D97-AF65-F5344CB8AC3E}">
        <p14:creationId xmlns:p14="http://schemas.microsoft.com/office/powerpoint/2010/main" val="27386516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Australia has high HPV vaccine coverage and has seen declines</a:t>
            </a:r>
            <a:r>
              <a:rPr lang="en-US" baseline="0" dirty="0" smtClean="0"/>
              <a:t> prevalence of HPV infections, pre-cancerous lesions, and genital warts in young women</a:t>
            </a:r>
          </a:p>
          <a:p>
            <a:endParaRPr lang="en-US" baseline="0" dirty="0" smtClean="0"/>
          </a:p>
          <a:p>
            <a:r>
              <a:rPr lang="en-US" baseline="0" dirty="0" smtClean="0"/>
              <a:t>HPV vaccine is only recommended for girls in Australia, yet they have seen a decline in genital warts in young men, which shows that there has been a decrease in transmission of HPV</a:t>
            </a:r>
            <a:endParaRPr lang="en-US" dirty="0"/>
          </a:p>
        </p:txBody>
      </p:sp>
      <p:sp>
        <p:nvSpPr>
          <p:cNvPr id="4" name="Slide Number Placeholder 3"/>
          <p:cNvSpPr>
            <a:spLocks noGrp="1"/>
          </p:cNvSpPr>
          <p:nvPr>
            <p:ph type="sldNum" sz="quarter" idx="10"/>
          </p:nvPr>
        </p:nvSpPr>
        <p:spPr/>
        <p:txBody>
          <a:bodyPr/>
          <a:lstStyle/>
          <a:p>
            <a:fld id="{C5DC2DA4-D29E-4014-A69C-276226FB67B5}" type="slidenum">
              <a:rPr lang="en-US" smtClean="0"/>
              <a:t>30</a:t>
            </a:fld>
            <a:endParaRPr lang="en-US" dirty="0"/>
          </a:p>
        </p:txBody>
      </p:sp>
    </p:spTree>
    <p:extLst>
      <p:ext uri="{BB962C8B-B14F-4D97-AF65-F5344CB8AC3E}">
        <p14:creationId xmlns:p14="http://schemas.microsoft.com/office/powerpoint/2010/main" val="8706140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U.S. lags behind in vaccine coverge</a:t>
            </a:r>
            <a:r>
              <a:rPr lang="en-US" baseline="0" dirty="0" smtClean="0"/>
              <a:t> compared with other countries.</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Not shown in this slide is HPV vaccine coverage for Rwanda. Before 2011, neither cervical cancer screening nor HPV vaccination was available in public health facilities in Rwanda. The First Lady of Rwanda worked with the public health system and with vaccine manufacturers to create a HPV vaccine program.  On 26 and 27 April 2011, 93,888 Rwandan girls in primary grade six received their first shot of Gardasil with no out-of-pocket payment.  This was done in a 2-day school-based vaccination program with 3</a:t>
            </a:r>
            <a:r>
              <a:rPr lang="en-US" baseline="30000" dirty="0" smtClean="0"/>
              <a:t>rd</a:t>
            </a:r>
            <a:r>
              <a:rPr lang="en-US" baseline="0" dirty="0" smtClean="0"/>
              <a:t> day following up with grils not enrolled in school. This was repeated for the second two doses. The program’s first round achieved 95.04% coverage, the second 93.90% and the third, 93.23%.  Currently HPV vaccine coverage for Rwanda is 93%.</a:t>
            </a:r>
            <a:endParaRPr lang="en-US" dirty="0" smtClean="0"/>
          </a:p>
          <a:p>
            <a:endParaRPr lang="en-US" dirty="0"/>
          </a:p>
        </p:txBody>
      </p:sp>
      <p:sp>
        <p:nvSpPr>
          <p:cNvPr id="4" name="Slide Number Placeholder 3"/>
          <p:cNvSpPr>
            <a:spLocks noGrp="1"/>
          </p:cNvSpPr>
          <p:nvPr>
            <p:ph type="sldNum" sz="quarter" idx="10"/>
          </p:nvPr>
        </p:nvSpPr>
        <p:spPr/>
        <p:txBody>
          <a:bodyPr/>
          <a:lstStyle/>
          <a:p>
            <a:fld id="{A14D4842-1DC4-4090-AF51-000CDFC140E5}" type="slidenum">
              <a:rPr lang="en-US" smtClean="0"/>
              <a:t>31</a:t>
            </a:fld>
            <a:endParaRPr lang="en-US" dirty="0"/>
          </a:p>
        </p:txBody>
      </p:sp>
    </p:spTree>
    <p:extLst>
      <p:ext uri="{BB962C8B-B14F-4D97-AF65-F5344CB8AC3E}">
        <p14:creationId xmlns:p14="http://schemas.microsoft.com/office/powerpoint/2010/main" val="21592033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Data from the 2012 National Immunization Survey-Teen (NIS-Teen) show that no progress has been</a:t>
            </a:r>
          </a:p>
          <a:p>
            <a:r>
              <a:rPr lang="en-US" sz="1200" b="0" i="0" u="none" strike="noStrike" kern="1200" baseline="0" dirty="0" smtClean="0">
                <a:solidFill>
                  <a:schemeClr val="tx1"/>
                </a:solidFill>
                <a:latin typeface="+mn-lt"/>
                <a:ea typeface="+mn-ea"/>
                <a:cs typeface="+mn-cs"/>
              </a:rPr>
              <a:t>made in HPV vaccination coverage in girls since last year. Between 2007 and 2011, vaccination coverage</a:t>
            </a:r>
          </a:p>
          <a:p>
            <a:r>
              <a:rPr lang="en-US" sz="1200" b="0" i="0" u="none" strike="noStrike" kern="1200" baseline="0" dirty="0" smtClean="0">
                <a:solidFill>
                  <a:schemeClr val="tx1"/>
                </a:solidFill>
                <a:latin typeface="+mn-lt"/>
                <a:ea typeface="+mn-ea"/>
                <a:cs typeface="+mn-cs"/>
              </a:rPr>
              <a:t>significantly increased each year for all doses, though rates lagged behind those of other recommended</a:t>
            </a:r>
          </a:p>
          <a:p>
            <a:r>
              <a:rPr lang="en-US" sz="1200" b="0" i="0" u="none" strike="noStrike" kern="1200" baseline="0" dirty="0" smtClean="0">
                <a:solidFill>
                  <a:schemeClr val="tx1"/>
                </a:solidFill>
                <a:latin typeface="+mn-lt"/>
                <a:ea typeface="+mn-ea"/>
                <a:cs typeface="+mn-cs"/>
              </a:rPr>
              <a:t>vaccines for teens. From 2011 and 2012, there were no statistically significant changes in coverage. The</a:t>
            </a:r>
          </a:p>
          <a:p>
            <a:r>
              <a:rPr lang="en-US" sz="1200" b="0" i="0" u="none" strike="noStrike" kern="1200" baseline="0" dirty="0" smtClean="0">
                <a:solidFill>
                  <a:schemeClr val="tx1"/>
                </a:solidFill>
                <a:latin typeface="+mn-lt"/>
                <a:ea typeface="+mn-ea"/>
                <a:cs typeface="+mn-cs"/>
              </a:rPr>
              <a:t>percentage of girls initiating the HPV vaccine series did not improve. The number of girls receiving all</a:t>
            </a:r>
          </a:p>
          <a:p>
            <a:r>
              <a:rPr lang="en-US" sz="1200" b="0" i="0" u="none" strike="noStrike" kern="1200" baseline="0" dirty="0" smtClean="0">
                <a:solidFill>
                  <a:schemeClr val="tx1"/>
                </a:solidFill>
                <a:latin typeface="+mn-lt"/>
                <a:ea typeface="+mn-ea"/>
                <a:cs typeface="+mn-cs"/>
              </a:rPr>
              <a:t>three recommended doses of HPV vaccine failed to improve as well.</a:t>
            </a:r>
            <a:endParaRPr lang="en-US" dirty="0"/>
          </a:p>
        </p:txBody>
      </p:sp>
      <p:sp>
        <p:nvSpPr>
          <p:cNvPr id="4" name="Slide Number Placeholder 3"/>
          <p:cNvSpPr>
            <a:spLocks noGrp="1"/>
          </p:cNvSpPr>
          <p:nvPr>
            <p:ph type="sldNum" sz="quarter" idx="10"/>
          </p:nvPr>
        </p:nvSpPr>
        <p:spPr/>
        <p:txBody>
          <a:bodyPr/>
          <a:lstStyle/>
          <a:p>
            <a:fld id="{6502CB63-6E21-4B6F-B75E-6894CFAD9933}" type="slidenum">
              <a:rPr lang="en-US" smtClean="0"/>
              <a:t>32</a:t>
            </a:fld>
            <a:endParaRPr lang="en-US"/>
          </a:p>
        </p:txBody>
      </p:sp>
    </p:spTree>
    <p:extLst>
      <p:ext uri="{BB962C8B-B14F-4D97-AF65-F5344CB8AC3E}">
        <p14:creationId xmlns:p14="http://schemas.microsoft.com/office/powerpoint/2010/main" val="38957598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Note</a:t>
            </a:r>
            <a:r>
              <a:rPr lang="en-US" dirty="0" smtClean="0"/>
              <a:t>: Please add in a personal</a:t>
            </a:r>
            <a:r>
              <a:rPr lang="en-US" baseline="0" dirty="0" smtClean="0"/>
              <a:t> information aboput the burden of HPV-related cancer you see.</a:t>
            </a:r>
            <a:endParaRPr lang="en-US" dirty="0"/>
          </a:p>
        </p:txBody>
      </p:sp>
      <p:sp>
        <p:nvSpPr>
          <p:cNvPr id="4" name="Slide Number Placeholder 3"/>
          <p:cNvSpPr>
            <a:spLocks noGrp="1"/>
          </p:cNvSpPr>
          <p:nvPr>
            <p:ph type="sldNum" sz="quarter" idx="10"/>
          </p:nvPr>
        </p:nvSpPr>
        <p:spPr/>
        <p:txBody>
          <a:bodyPr/>
          <a:lstStyle/>
          <a:p>
            <a:fld id="{12066194-66AB-4DEC-853C-F815430BF543}" type="slidenum">
              <a:rPr lang="en-US" smtClean="0"/>
              <a:t>5</a:t>
            </a:fld>
            <a:endParaRPr lang="en-US" dirty="0"/>
          </a:p>
        </p:txBody>
      </p:sp>
    </p:spTree>
    <p:extLst>
      <p:ext uri="{BB962C8B-B14F-4D97-AF65-F5344CB8AC3E}">
        <p14:creationId xmlns:p14="http://schemas.microsoft.com/office/powerpoint/2010/main" val="5822146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Shown in this slide are vaccination coverage levels for 1 or more doses of HPV vaccine by state.  As you can see there is tremendous variation in coverage across the county.  Coverage ranges from a low 32% in Mississippi to a high of 76% in Rhode Island.</a:t>
            </a:r>
          </a:p>
          <a:p>
            <a:endParaRPr lang="en-US" dirty="0"/>
          </a:p>
        </p:txBody>
      </p:sp>
      <p:sp>
        <p:nvSpPr>
          <p:cNvPr id="4" name="Slide Number Placeholder 3"/>
          <p:cNvSpPr>
            <a:spLocks noGrp="1"/>
          </p:cNvSpPr>
          <p:nvPr>
            <p:ph type="sldNum" sz="quarter" idx="10"/>
          </p:nvPr>
        </p:nvSpPr>
        <p:spPr/>
        <p:txBody>
          <a:bodyPr/>
          <a:lstStyle/>
          <a:p>
            <a:fld id="{6502CB63-6E21-4B6F-B75E-6894CFAD9933}" type="slidenum">
              <a:rPr lang="en-US" smtClean="0">
                <a:solidFill>
                  <a:prstClr val="black"/>
                </a:solidFill>
              </a:rPr>
              <a:pPr/>
              <a:t>33</a:t>
            </a:fld>
            <a:endParaRPr lang="en-US">
              <a:solidFill>
                <a:prstClr val="black"/>
              </a:solidFill>
            </a:endParaRPr>
          </a:p>
        </p:txBody>
      </p:sp>
    </p:spTree>
    <p:extLst>
      <p:ext uri="{BB962C8B-B14F-4D97-AF65-F5344CB8AC3E}">
        <p14:creationId xmlns:p14="http://schemas.microsoft.com/office/powerpoint/2010/main" val="182062582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 vaccinating means leaving</a:t>
            </a:r>
            <a:r>
              <a:rPr lang="en-US" baseline="0" dirty="0" smtClean="0"/>
              <a:t> more girls and boys exposed to potential HPV cancers in the future</a:t>
            </a:r>
            <a:endParaRPr lang="en-US" dirty="0"/>
          </a:p>
        </p:txBody>
      </p:sp>
      <p:sp>
        <p:nvSpPr>
          <p:cNvPr id="4" name="Slide Number Placeholder 3"/>
          <p:cNvSpPr>
            <a:spLocks noGrp="1"/>
          </p:cNvSpPr>
          <p:nvPr>
            <p:ph type="sldNum" sz="quarter" idx="10"/>
          </p:nvPr>
        </p:nvSpPr>
        <p:spPr/>
        <p:txBody>
          <a:bodyPr/>
          <a:lstStyle/>
          <a:p>
            <a:fld id="{A14D4842-1DC4-4090-AF51-000CDFC140E5}" type="slidenum">
              <a:rPr lang="en-US" smtClean="0"/>
              <a:t>35</a:t>
            </a:fld>
            <a:endParaRPr lang="en-US" dirty="0"/>
          </a:p>
        </p:txBody>
      </p:sp>
    </p:spTree>
    <p:extLst>
      <p:ext uri="{BB962C8B-B14F-4D97-AF65-F5344CB8AC3E}">
        <p14:creationId xmlns:p14="http://schemas.microsoft.com/office/powerpoint/2010/main" val="256237981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02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smtClean="0"/>
          </a:p>
        </p:txBody>
      </p:sp>
      <p:sp>
        <p:nvSpPr>
          <p:cNvPr id="18022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7FDB213-B6DF-4C59-8CAF-A437D998CC77}" type="slidenum">
              <a:rPr lang="en-US" smtClean="0">
                <a:solidFill>
                  <a:srgbClr val="000000"/>
                </a:solidFill>
              </a:rPr>
              <a:pPr fontAlgn="base">
                <a:spcBef>
                  <a:spcPct val="0"/>
                </a:spcBef>
                <a:spcAft>
                  <a:spcPct val="0"/>
                </a:spcAft>
                <a:defRPr/>
              </a:pPr>
              <a:t>36</a:t>
            </a:fld>
            <a:endParaRPr lang="en-US" dirty="0" smtClean="0">
              <a:solidFill>
                <a:srgbClr val="000000"/>
              </a:solidFil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many ways</a:t>
            </a:r>
            <a:r>
              <a:rPr lang="en-US" baseline="0" dirty="0" smtClean="0"/>
              <a:t> to avoid these missed opportunities. </a:t>
            </a:r>
            <a:endParaRPr lang="en-US" dirty="0"/>
          </a:p>
        </p:txBody>
      </p:sp>
      <p:sp>
        <p:nvSpPr>
          <p:cNvPr id="4" name="Slide Number Placeholder 3"/>
          <p:cNvSpPr>
            <a:spLocks noGrp="1"/>
          </p:cNvSpPr>
          <p:nvPr>
            <p:ph type="sldNum" sz="quarter" idx="10"/>
          </p:nvPr>
        </p:nvSpPr>
        <p:spPr/>
        <p:txBody>
          <a:bodyPr/>
          <a:lstStyle/>
          <a:p>
            <a:fld id="{12066194-66AB-4DEC-853C-F815430BF543}" type="slidenum">
              <a:rPr lang="en-US" smtClean="0"/>
              <a:t>37</a:t>
            </a:fld>
            <a:endParaRPr lang="en-US" dirty="0"/>
          </a:p>
        </p:txBody>
      </p:sp>
    </p:spTree>
    <p:extLst>
      <p:ext uri="{BB962C8B-B14F-4D97-AF65-F5344CB8AC3E}">
        <p14:creationId xmlns:p14="http://schemas.microsoft.com/office/powerpoint/2010/main" val="323910068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500" dirty="0" smtClean="0"/>
              <a:t>Plateau in HPV vaccine uptake in girls persisting</a:t>
            </a:r>
          </a:p>
          <a:p>
            <a:r>
              <a:rPr lang="en-US" sz="2500" dirty="0" smtClean="0"/>
              <a:t>Series initiation vs. completion predictors differ</a:t>
            </a:r>
          </a:p>
          <a:p>
            <a:r>
              <a:rPr lang="en-US" sz="2500" dirty="0" smtClean="0"/>
              <a:t>Provider “hesitancy”  (weak recommendations)</a:t>
            </a:r>
          </a:p>
          <a:p>
            <a:pPr lvl="1"/>
            <a:r>
              <a:rPr lang="en-US" sz="2200" dirty="0" smtClean="0"/>
              <a:t>Potential factors:  risk assessment,  resistant to 11-12 yr recommendations, vaccine cost, competing priorities, communication skills </a:t>
            </a:r>
          </a:p>
          <a:p>
            <a:r>
              <a:rPr lang="en-US" sz="2500" dirty="0" smtClean="0"/>
              <a:t>Parental attitudes likely amenable to provider communication if clinicians are convinced &amp; confident</a:t>
            </a:r>
          </a:p>
          <a:p>
            <a:r>
              <a:rPr lang="en-US" sz="2500" dirty="0" smtClean="0"/>
              <a:t>System interventions depend on clinician commitment</a:t>
            </a:r>
          </a:p>
          <a:p>
            <a:pPr lvl="1"/>
            <a:r>
              <a:rPr lang="en-US" sz="2200" dirty="0" smtClean="0"/>
              <a:t>E.g., Missed opportunities, AFIX, HEDIS (positive feedback loops) require clinicians to buy-in to purpose &amp; targets </a:t>
            </a:r>
          </a:p>
          <a:p>
            <a:endParaRPr lang="en-US" dirty="0"/>
          </a:p>
        </p:txBody>
      </p:sp>
      <p:sp>
        <p:nvSpPr>
          <p:cNvPr id="4" name="Slide Number Placeholder 3"/>
          <p:cNvSpPr>
            <a:spLocks noGrp="1"/>
          </p:cNvSpPr>
          <p:nvPr>
            <p:ph type="sldNum" sz="quarter" idx="10"/>
          </p:nvPr>
        </p:nvSpPr>
        <p:spPr/>
        <p:txBody>
          <a:bodyPr/>
          <a:lstStyle/>
          <a:p>
            <a:fld id="{7CB9640E-6BA3-43D8-AA25-C1206083BDEF}" type="slidenum">
              <a:rPr lang="en-US" smtClean="0"/>
              <a:t>38</a:t>
            </a:fld>
            <a:endParaRPr lang="en-US" dirty="0"/>
          </a:p>
        </p:txBody>
      </p:sp>
    </p:spTree>
    <p:extLst>
      <p:ext uri="{BB962C8B-B14F-4D97-AF65-F5344CB8AC3E}">
        <p14:creationId xmlns:p14="http://schemas.microsoft.com/office/powerpoint/2010/main" val="192292275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tips sheet provided by CDC offers suggestions for recommending HPV vaccine and answering</a:t>
            </a:r>
            <a:r>
              <a:rPr lang="en-US" baseline="0" dirty="0" smtClean="0"/>
              <a:t> questions parents may have.  The following slides look at this in detail.</a:t>
            </a:r>
            <a:endParaRPr lang="en-US" dirty="0"/>
          </a:p>
        </p:txBody>
      </p:sp>
      <p:sp>
        <p:nvSpPr>
          <p:cNvPr id="4" name="Slide Number Placeholder 3"/>
          <p:cNvSpPr>
            <a:spLocks noGrp="1"/>
          </p:cNvSpPr>
          <p:nvPr>
            <p:ph type="sldNum" sz="quarter" idx="10"/>
          </p:nvPr>
        </p:nvSpPr>
        <p:spPr/>
        <p:txBody>
          <a:bodyPr/>
          <a:lstStyle/>
          <a:p>
            <a:fld id="{A14D4842-1DC4-4090-AF51-000CDFC140E5}" type="slidenum">
              <a:rPr lang="en-US" smtClean="0"/>
              <a:t>40</a:t>
            </a:fld>
            <a:endParaRPr lang="en-US" dirty="0"/>
          </a:p>
        </p:txBody>
      </p:sp>
    </p:spTree>
    <p:extLst>
      <p:ext uri="{BB962C8B-B14F-4D97-AF65-F5344CB8AC3E}">
        <p14:creationId xmlns:p14="http://schemas.microsoft.com/office/powerpoint/2010/main" val="241067935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8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When we have studied HPV vaccination practices among physicians we see that providers are less likely to recommend the HPV vaccine to their younger adolescent patients.  This slide shows results of a national survey of pediatricians and family physicians. Only 51% of providers strongly recommend HPV for their female patients 11 to 12 years old as shown by the top light blue bar.  And the percent who strongly recommend the vaccine increases with patient age.  </a:t>
            </a:r>
          </a:p>
        </p:txBody>
      </p:sp>
      <p:sp>
        <p:nvSpPr>
          <p:cNvPr id="17818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881A322-6B46-4F7F-9BB9-C523B644633F}" type="slidenum">
              <a:rPr lang="en-US" smtClean="0">
                <a:solidFill>
                  <a:srgbClr val="000000"/>
                </a:solidFill>
              </a:rPr>
              <a:pPr fontAlgn="base">
                <a:spcBef>
                  <a:spcPct val="0"/>
                </a:spcBef>
                <a:spcAft>
                  <a:spcPct val="0"/>
                </a:spcAft>
                <a:defRPr/>
              </a:pPr>
              <a:t>42</a:t>
            </a:fld>
            <a:endParaRPr lang="en-US" dirty="0" smtClean="0">
              <a:solidFill>
                <a:srgbClr val="000000"/>
              </a:solidFil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43611" y="3477720"/>
            <a:ext cx="7680127" cy="3291113"/>
          </a:xfrm>
        </p:spPr>
        <p:txBody>
          <a:bodyPr/>
          <a:lstStyle/>
          <a:p>
            <a:pPr defTabSz="966443">
              <a:defRPr/>
            </a:pPr>
            <a:r>
              <a:rPr lang="en-US" dirty="0" smtClean="0">
                <a:solidFill>
                  <a:srgbClr val="FF0000"/>
                </a:solidFill>
              </a:rPr>
              <a:t>This slide shows</a:t>
            </a:r>
            <a:r>
              <a:rPr lang="en-US" baseline="0" dirty="0" smtClean="0">
                <a:solidFill>
                  <a:srgbClr val="FF0000"/>
                </a:solidFill>
              </a:rPr>
              <a:t> the responses that parents gave when asked why they would not be getting the HPV vaccine for their daughter in the next year.</a:t>
            </a:r>
          </a:p>
          <a:p>
            <a:pPr defTabSz="966443">
              <a:defRPr/>
            </a:pPr>
            <a:endParaRPr lang="en-US" baseline="0" dirty="0" smtClean="0">
              <a:solidFill>
                <a:srgbClr val="FF0000"/>
              </a:solidFill>
            </a:endParaRPr>
          </a:p>
          <a:p>
            <a:pPr defTabSz="966443">
              <a:defRPr/>
            </a:pPr>
            <a:r>
              <a:rPr lang="en-US" dirty="0" smtClean="0">
                <a:solidFill>
                  <a:srgbClr val="FF0000"/>
                </a:solidFill>
              </a:rPr>
              <a:t>Three</a:t>
            </a:r>
            <a:r>
              <a:rPr lang="en-US" baseline="0" dirty="0" smtClean="0">
                <a:solidFill>
                  <a:srgbClr val="FF0000"/>
                </a:solidFill>
              </a:rPr>
              <a:t> reasons that parents provided—l</a:t>
            </a:r>
            <a:r>
              <a:rPr lang="en-US" dirty="0" smtClean="0">
                <a:solidFill>
                  <a:srgbClr val="FF0000"/>
                </a:solidFill>
              </a:rPr>
              <a:t>ack of knowledge, not needed, and not sexually</a:t>
            </a:r>
            <a:r>
              <a:rPr lang="en-US" baseline="0" dirty="0" smtClean="0">
                <a:solidFill>
                  <a:srgbClr val="FF0000"/>
                </a:solidFill>
              </a:rPr>
              <a:t> active—all demonstrate a lack of understanding on the part of the parent, especially why it is important to vaccinate at ages 11 or 12.  Parents need to be told that HPV vaccine is cancer prevention and that it must be given prior to exposure. </a:t>
            </a:r>
          </a:p>
          <a:p>
            <a:pPr defTabSz="966443">
              <a:defRPr/>
            </a:pPr>
            <a:endParaRPr lang="en-US" baseline="0" dirty="0" smtClean="0">
              <a:solidFill>
                <a:srgbClr val="FF0000"/>
              </a:solidFill>
            </a:endParaRPr>
          </a:p>
          <a:p>
            <a:pPr defTabSz="966443">
              <a:defRPr/>
            </a:pPr>
            <a:r>
              <a:rPr lang="en-US" baseline="0" dirty="0" smtClean="0">
                <a:solidFill>
                  <a:srgbClr val="FF0000"/>
                </a:solidFill>
              </a:rPr>
              <a:t>Safety concerns can be allievated by sharing the tremendous amount of data before and after the vaccine was licensed that demonstrate that HPV vaccine is safe.</a:t>
            </a:r>
            <a:r>
              <a:rPr lang="en-US" dirty="0" smtClean="0">
                <a:solidFill>
                  <a:srgbClr val="FF0000"/>
                </a:solidFill>
              </a:rPr>
              <a:t>                                                                                                               </a:t>
            </a:r>
            <a:endParaRPr lang="en-US" dirty="0">
              <a:solidFill>
                <a:srgbClr val="FF0000"/>
              </a:solidFill>
            </a:endParaRPr>
          </a:p>
        </p:txBody>
      </p:sp>
      <p:sp>
        <p:nvSpPr>
          <p:cNvPr id="4" name="Slide Number Placeholder 3"/>
          <p:cNvSpPr>
            <a:spLocks noGrp="1"/>
          </p:cNvSpPr>
          <p:nvPr>
            <p:ph type="sldNum" sz="quarter" idx="10"/>
          </p:nvPr>
        </p:nvSpPr>
        <p:spPr/>
        <p:txBody>
          <a:bodyPr/>
          <a:lstStyle/>
          <a:p>
            <a:fld id="{008E810F-4B96-4029-9C66-78810ABF3CB6}" type="slidenum">
              <a:rPr lang="en-US" smtClean="0"/>
              <a:pPr/>
              <a:t>44</a:t>
            </a:fld>
            <a:endParaRPr lang="en-US" dirty="0"/>
          </a:p>
        </p:txBody>
      </p:sp>
    </p:spTree>
    <p:extLst>
      <p:ext uri="{BB962C8B-B14F-4D97-AF65-F5344CB8AC3E}">
        <p14:creationId xmlns:p14="http://schemas.microsoft.com/office/powerpoint/2010/main" val="113037341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HPV</a:t>
            </a:r>
            <a:r>
              <a:rPr lang="en-US" baseline="0" dirty="0" smtClean="0"/>
              <a:t> vaccines should be given prior to exposure to HPV.  There is no reason to wait until a teen is having sex. We don’t wait until exposure occurs to give any other routinely recommended vaccine- we give the vaccine before we think exposure is likely to occur to ensure the best protection.</a:t>
            </a:r>
            <a:endParaRPr lang="en-US" dirty="0"/>
          </a:p>
        </p:txBody>
      </p:sp>
      <p:sp>
        <p:nvSpPr>
          <p:cNvPr id="4" name="Slide Number Placeholder 3"/>
          <p:cNvSpPr>
            <a:spLocks noGrp="1"/>
          </p:cNvSpPr>
          <p:nvPr>
            <p:ph type="sldNum" sz="quarter" idx="10"/>
          </p:nvPr>
        </p:nvSpPr>
        <p:spPr/>
        <p:txBody>
          <a:bodyPr/>
          <a:lstStyle/>
          <a:p>
            <a:fld id="{A14D4842-1DC4-4090-AF51-000CDFC140E5}" type="slidenum">
              <a:rPr lang="en-US" smtClean="0"/>
              <a:t>52</a:t>
            </a:fld>
            <a:endParaRPr lang="en-US" dirty="0"/>
          </a:p>
        </p:txBody>
      </p:sp>
    </p:spTree>
    <p:extLst>
      <p:ext uri="{BB962C8B-B14F-4D97-AF65-F5344CB8AC3E}">
        <p14:creationId xmlns:p14="http://schemas.microsoft.com/office/powerpoint/2010/main" val="16867505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Parents may be concerned that letting their chld</a:t>
            </a:r>
            <a:r>
              <a:rPr lang="en-US" baseline="0" dirty="0" smtClean="0"/>
              <a:t> receive HPV vaccine will be seen by the child as permission to have sex.  However, multiple studies have demonstrated that girls who receive HPV vaccine do not engage in sexual intercourse sooner than their peers who did not receive HPV vaccine.</a:t>
            </a:r>
            <a:endParaRPr lang="en-US" dirty="0"/>
          </a:p>
        </p:txBody>
      </p:sp>
      <p:sp>
        <p:nvSpPr>
          <p:cNvPr id="4" name="Slide Number Placeholder 3"/>
          <p:cNvSpPr>
            <a:spLocks noGrp="1"/>
          </p:cNvSpPr>
          <p:nvPr>
            <p:ph type="sldNum" sz="quarter" idx="10"/>
          </p:nvPr>
        </p:nvSpPr>
        <p:spPr/>
        <p:txBody>
          <a:bodyPr/>
          <a:lstStyle/>
          <a:p>
            <a:fld id="{A14D4842-1DC4-4090-AF51-000CDFC140E5}" type="slidenum">
              <a:rPr lang="en-US" smtClean="0"/>
              <a:t>55</a:t>
            </a:fld>
            <a:endParaRPr lang="en-US" dirty="0"/>
          </a:p>
        </p:txBody>
      </p:sp>
    </p:spTree>
    <p:extLst>
      <p:ext uri="{BB962C8B-B14F-4D97-AF65-F5344CB8AC3E}">
        <p14:creationId xmlns:p14="http://schemas.microsoft.com/office/powerpoint/2010/main" val="159311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HPV is the most common sexually transmitted infection</a:t>
            </a:r>
          </a:p>
          <a:p>
            <a:endParaRPr lang="en-US" dirty="0" smtClean="0"/>
          </a:p>
          <a:p>
            <a:r>
              <a:rPr lang="en-US" dirty="0" smtClean="0"/>
              <a:t>Most</a:t>
            </a:r>
            <a:r>
              <a:rPr lang="en-US" baseline="0" dirty="0" smtClean="0"/>
              <a:t> people never know that they have been infected unless a woman has an abnormal pap test with a positive HPV test</a:t>
            </a:r>
          </a:p>
          <a:p>
            <a:endParaRPr lang="en-US" baseline="0" dirty="0" smtClean="0"/>
          </a:p>
          <a:p>
            <a:r>
              <a:rPr lang="en-US" baseline="0" dirty="0" smtClean="0"/>
              <a:t>Most HPV infections happen during the teen and college-aged years</a:t>
            </a:r>
            <a:endParaRPr lang="en-US" dirty="0"/>
          </a:p>
        </p:txBody>
      </p:sp>
      <p:sp>
        <p:nvSpPr>
          <p:cNvPr id="4" name="Slide Number Placeholder 3"/>
          <p:cNvSpPr>
            <a:spLocks noGrp="1"/>
          </p:cNvSpPr>
          <p:nvPr>
            <p:ph type="sldNum" sz="quarter" idx="10"/>
          </p:nvPr>
        </p:nvSpPr>
        <p:spPr/>
        <p:txBody>
          <a:bodyPr/>
          <a:lstStyle/>
          <a:p>
            <a:fld id="{12066194-66AB-4DEC-853C-F815430BF543}" type="slidenum">
              <a:rPr lang="en-US" smtClean="0"/>
              <a:t>6</a:t>
            </a:fld>
            <a:endParaRPr lang="en-US" dirty="0"/>
          </a:p>
        </p:txBody>
      </p:sp>
    </p:spTree>
    <p:extLst>
      <p:ext uri="{BB962C8B-B14F-4D97-AF65-F5344CB8AC3E}">
        <p14:creationId xmlns:p14="http://schemas.microsoft.com/office/powerpoint/2010/main" val="276364062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Studies</a:t>
            </a:r>
            <a:r>
              <a:rPr lang="en-US" sz="1200" baseline="0" dirty="0" smtClean="0"/>
              <a:t> have consistently shown that p</a:t>
            </a:r>
            <a:r>
              <a:rPr lang="en-US" sz="1200" dirty="0" smtClean="0"/>
              <a:t>rovider recommendation is the most important when a parent is making the decision to vaccinate. </a:t>
            </a:r>
            <a:r>
              <a:rPr lang="en-US" sz="1200" b="0" i="0" u="none" strike="noStrike" kern="1200" baseline="0" dirty="0" smtClean="0">
                <a:solidFill>
                  <a:schemeClr val="tx1"/>
                </a:solidFill>
                <a:latin typeface="+mn-lt"/>
                <a:ea typeface="+mn-ea"/>
                <a:cs typeface="+mn-cs"/>
              </a:rPr>
              <a:t>Recommend the HPV vaccine series the exact same way you recommend the other adolescent vaccines. For example, you can say “Your child needs the HPV, Meningococcal, and Tdap vaccines today” or “Your child will be getting 3 vaccines today that protect against HPV cancers and disease, meningococcal meningitis, tentanus and pertussis”</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Discuss HPV vaccine in the context of cancer prevention instead of sex</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Let patients know that you support HPV vaccinaton personally</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Answer questions confidently and give just the answer to the question they are asking- don’t give more information than the parents have asked for.</a:t>
            </a:r>
            <a:endParaRPr lang="en-US" b="1" dirty="0"/>
          </a:p>
        </p:txBody>
      </p:sp>
      <p:sp>
        <p:nvSpPr>
          <p:cNvPr id="4" name="Slide Number Placeholder 3"/>
          <p:cNvSpPr>
            <a:spLocks noGrp="1"/>
          </p:cNvSpPr>
          <p:nvPr>
            <p:ph type="sldNum" sz="quarter" idx="10"/>
          </p:nvPr>
        </p:nvSpPr>
        <p:spPr/>
        <p:txBody>
          <a:bodyPr/>
          <a:lstStyle/>
          <a:p>
            <a:fld id="{F148B939-A38E-40DA-8A86-0B69DA2DC0BF}" type="slidenum">
              <a:rPr lang="en-US" smtClean="0"/>
              <a:t>66</a:t>
            </a:fld>
            <a:endParaRPr lang="en-US" dirty="0"/>
          </a:p>
        </p:txBody>
      </p:sp>
    </p:spTree>
    <p:extLst>
      <p:ext uri="{BB962C8B-B14F-4D97-AF65-F5344CB8AC3E}">
        <p14:creationId xmlns:p14="http://schemas.microsoft.com/office/powerpoint/2010/main" val="384615868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we will discuss</a:t>
            </a:r>
            <a:r>
              <a:rPr lang="en-US" baseline="0" dirty="0" smtClean="0"/>
              <a:t> reframing the conversation about HPV vaccine. </a:t>
            </a:r>
          </a:p>
          <a:p>
            <a:endParaRPr lang="en-US" baseline="0" dirty="0" smtClean="0"/>
          </a:p>
          <a:p>
            <a:r>
              <a:rPr lang="en-US" dirty="0" smtClean="0"/>
              <a:t>This is the first of three vaccine</a:t>
            </a:r>
            <a:r>
              <a:rPr lang="en-US" baseline="0" dirty="0" smtClean="0"/>
              <a:t> recommendation </a:t>
            </a:r>
            <a:r>
              <a:rPr lang="en-US" dirty="0" smtClean="0"/>
              <a:t>scenarios that we will review.  What concerns you about this scenario?  How</a:t>
            </a:r>
            <a:r>
              <a:rPr lang="en-US" baseline="0" dirty="0" smtClean="0"/>
              <a:t> else could this have been handled?</a:t>
            </a:r>
            <a:endParaRPr lang="en-US" dirty="0"/>
          </a:p>
        </p:txBody>
      </p:sp>
      <p:sp>
        <p:nvSpPr>
          <p:cNvPr id="4" name="Slide Number Placeholder 3"/>
          <p:cNvSpPr>
            <a:spLocks noGrp="1"/>
          </p:cNvSpPr>
          <p:nvPr>
            <p:ph type="sldNum" sz="quarter" idx="10"/>
          </p:nvPr>
        </p:nvSpPr>
        <p:spPr/>
        <p:txBody>
          <a:bodyPr/>
          <a:lstStyle/>
          <a:p>
            <a:fld id="{A14D4842-1DC4-4090-AF51-000CDFC140E5}" type="slidenum">
              <a:rPr lang="en-US" smtClean="0"/>
              <a:t>68</a:t>
            </a:fld>
            <a:endParaRPr lang="en-US" dirty="0"/>
          </a:p>
        </p:txBody>
      </p:sp>
    </p:spTree>
    <p:extLst>
      <p:ext uri="{BB962C8B-B14F-4D97-AF65-F5344CB8AC3E}">
        <p14:creationId xmlns:p14="http://schemas.microsoft.com/office/powerpoint/2010/main" val="206317760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Based on the previous slides, the scenario has been rewritten to reflect the clincians new knowledge. </a:t>
            </a:r>
            <a:r>
              <a:rPr lang="en-US" baseline="0" dirty="0" smtClean="0"/>
              <a:t>How does this feel to you? Would you do anything differently?</a:t>
            </a:r>
            <a:endParaRPr lang="en-US" dirty="0"/>
          </a:p>
        </p:txBody>
      </p:sp>
      <p:sp>
        <p:nvSpPr>
          <p:cNvPr id="4" name="Slide Number Placeholder 3"/>
          <p:cNvSpPr>
            <a:spLocks noGrp="1"/>
          </p:cNvSpPr>
          <p:nvPr>
            <p:ph type="sldNum" sz="quarter" idx="10"/>
          </p:nvPr>
        </p:nvSpPr>
        <p:spPr/>
        <p:txBody>
          <a:bodyPr/>
          <a:lstStyle/>
          <a:p>
            <a:fld id="{A14D4842-1DC4-4090-AF51-000CDFC140E5}" type="slidenum">
              <a:rPr lang="en-US" smtClean="0"/>
              <a:t>69</a:t>
            </a:fld>
            <a:endParaRPr lang="en-US" dirty="0"/>
          </a:p>
        </p:txBody>
      </p:sp>
    </p:spTree>
    <p:extLst>
      <p:ext uri="{BB962C8B-B14F-4D97-AF65-F5344CB8AC3E}">
        <p14:creationId xmlns:p14="http://schemas.microsoft.com/office/powerpoint/2010/main" val="27392494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Many</a:t>
            </a:r>
            <a:r>
              <a:rPr lang="en-US" baseline="0" dirty="0" smtClean="0"/>
              <a:t> clinicians percieve questions as parents as vaccine hesitancy.  But is this parents really hesitant? How could the parent’s questions been answered?</a:t>
            </a:r>
            <a:endParaRPr lang="en-US" dirty="0"/>
          </a:p>
        </p:txBody>
      </p:sp>
      <p:sp>
        <p:nvSpPr>
          <p:cNvPr id="4" name="Slide Number Placeholder 3"/>
          <p:cNvSpPr>
            <a:spLocks noGrp="1"/>
          </p:cNvSpPr>
          <p:nvPr>
            <p:ph type="sldNum" sz="quarter" idx="10"/>
          </p:nvPr>
        </p:nvSpPr>
        <p:spPr/>
        <p:txBody>
          <a:bodyPr/>
          <a:lstStyle/>
          <a:p>
            <a:fld id="{12066194-66AB-4DEC-853C-F815430BF543}" type="slidenum">
              <a:rPr lang="en-US" smtClean="0"/>
              <a:t>70</a:t>
            </a:fld>
            <a:endParaRPr lang="en-US" dirty="0"/>
          </a:p>
        </p:txBody>
      </p:sp>
    </p:spTree>
    <p:extLst>
      <p:ext uri="{BB962C8B-B14F-4D97-AF65-F5344CB8AC3E}">
        <p14:creationId xmlns:p14="http://schemas.microsoft.com/office/powerpoint/2010/main" val="121274856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Any thoughts</a:t>
            </a:r>
            <a:r>
              <a:rPr lang="en-US" baseline="0" dirty="0" smtClean="0"/>
              <a:t> about this conversation? Anything you would add or say differently?</a:t>
            </a:r>
            <a:endParaRPr lang="en-US" dirty="0"/>
          </a:p>
        </p:txBody>
      </p:sp>
      <p:sp>
        <p:nvSpPr>
          <p:cNvPr id="4" name="Slide Number Placeholder 3"/>
          <p:cNvSpPr>
            <a:spLocks noGrp="1"/>
          </p:cNvSpPr>
          <p:nvPr>
            <p:ph type="sldNum" sz="quarter" idx="10"/>
          </p:nvPr>
        </p:nvSpPr>
        <p:spPr/>
        <p:txBody>
          <a:bodyPr/>
          <a:lstStyle/>
          <a:p>
            <a:fld id="{12066194-66AB-4DEC-853C-F815430BF543}" type="slidenum">
              <a:rPr lang="en-US" smtClean="0"/>
              <a:t>71</a:t>
            </a:fld>
            <a:endParaRPr lang="en-US" dirty="0"/>
          </a:p>
        </p:txBody>
      </p:sp>
    </p:spTree>
    <p:extLst>
      <p:ext uri="{BB962C8B-B14F-4D97-AF65-F5344CB8AC3E}">
        <p14:creationId xmlns:p14="http://schemas.microsoft.com/office/powerpoint/2010/main" val="121274856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concerns</a:t>
            </a:r>
            <a:r>
              <a:rPr lang="en-US" baseline="0" dirty="0" smtClean="0"/>
              <a:t> you about this conversation?</a:t>
            </a:r>
            <a:endParaRPr lang="en-US" dirty="0"/>
          </a:p>
        </p:txBody>
      </p:sp>
      <p:sp>
        <p:nvSpPr>
          <p:cNvPr id="4" name="Slide Number Placeholder 3"/>
          <p:cNvSpPr>
            <a:spLocks noGrp="1"/>
          </p:cNvSpPr>
          <p:nvPr>
            <p:ph type="sldNum" sz="quarter" idx="10"/>
          </p:nvPr>
        </p:nvSpPr>
        <p:spPr/>
        <p:txBody>
          <a:bodyPr/>
          <a:lstStyle/>
          <a:p>
            <a:fld id="{A14D4842-1DC4-4090-AF51-000CDFC140E5}" type="slidenum">
              <a:rPr lang="en-US" smtClean="0"/>
              <a:t>72</a:t>
            </a:fld>
            <a:endParaRPr lang="en-US" dirty="0"/>
          </a:p>
        </p:txBody>
      </p:sp>
    </p:spTree>
    <p:extLst>
      <p:ext uri="{BB962C8B-B14F-4D97-AF65-F5344CB8AC3E}">
        <p14:creationId xmlns:p14="http://schemas.microsoft.com/office/powerpoint/2010/main" val="399624840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 you have any</a:t>
            </a:r>
            <a:r>
              <a:rPr lang="en-US" baseline="0" dirty="0" smtClean="0"/>
              <a:t> thoughts about this conversation? Anything else that could have been said?  What would you say?</a:t>
            </a:r>
            <a:endParaRPr lang="en-US" dirty="0"/>
          </a:p>
        </p:txBody>
      </p:sp>
      <p:sp>
        <p:nvSpPr>
          <p:cNvPr id="4" name="Slide Number Placeholder 3"/>
          <p:cNvSpPr>
            <a:spLocks noGrp="1"/>
          </p:cNvSpPr>
          <p:nvPr>
            <p:ph type="sldNum" sz="quarter" idx="10"/>
          </p:nvPr>
        </p:nvSpPr>
        <p:spPr/>
        <p:txBody>
          <a:bodyPr/>
          <a:lstStyle/>
          <a:p>
            <a:fld id="{A14D4842-1DC4-4090-AF51-000CDFC140E5}" type="slidenum">
              <a:rPr lang="en-US" smtClean="0"/>
              <a:t>73</a:t>
            </a:fld>
            <a:endParaRPr lang="en-US" dirty="0"/>
          </a:p>
        </p:txBody>
      </p:sp>
    </p:spTree>
    <p:extLst>
      <p:ext uri="{BB962C8B-B14F-4D97-AF65-F5344CB8AC3E}">
        <p14:creationId xmlns:p14="http://schemas.microsoft.com/office/powerpoint/2010/main" val="213385448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2066194-66AB-4DEC-853C-F815430BF543}" type="slidenum">
              <a:rPr lang="en-US" smtClean="0"/>
              <a:t>74</a:t>
            </a:fld>
            <a:endParaRPr lang="en-US" dirty="0"/>
          </a:p>
        </p:txBody>
      </p:sp>
    </p:spTree>
    <p:extLst>
      <p:ext uri="{BB962C8B-B14F-4D97-AF65-F5344CB8AC3E}">
        <p14:creationId xmlns:p14="http://schemas.microsoft.com/office/powerpoint/2010/main" val="26989507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HPV is transmitted thorugh skin-to-skin</a:t>
            </a:r>
            <a:r>
              <a:rPr lang="en-US" baseline="0" dirty="0" smtClean="0"/>
              <a:t> contact through vaginal, anal, or oral intercourse. Condoms do not completely stop transmission of HPV. </a:t>
            </a:r>
          </a:p>
          <a:p>
            <a:endParaRPr lang="en-US" baseline="0" dirty="0" smtClean="0"/>
          </a:p>
          <a:p>
            <a:r>
              <a:rPr lang="en-US" baseline="0" dirty="0" smtClean="0"/>
              <a:t>This data demonstrates how young someone can be exposed to HPV</a:t>
            </a:r>
          </a:p>
        </p:txBody>
      </p:sp>
      <p:sp>
        <p:nvSpPr>
          <p:cNvPr id="4" name="Slide Number Placeholder 3"/>
          <p:cNvSpPr>
            <a:spLocks noGrp="1"/>
          </p:cNvSpPr>
          <p:nvPr>
            <p:ph type="sldNum" sz="quarter" idx="10"/>
          </p:nvPr>
        </p:nvSpPr>
        <p:spPr/>
        <p:txBody>
          <a:bodyPr/>
          <a:lstStyle/>
          <a:p>
            <a:fld id="{12066194-66AB-4DEC-853C-F815430BF543}" type="slidenum">
              <a:rPr lang="en-US" smtClean="0"/>
              <a:t>7</a:t>
            </a:fld>
            <a:endParaRPr lang="en-US" dirty="0"/>
          </a:p>
        </p:txBody>
      </p:sp>
    </p:spTree>
    <p:extLst>
      <p:ext uri="{BB962C8B-B14F-4D97-AF65-F5344CB8AC3E}">
        <p14:creationId xmlns:p14="http://schemas.microsoft.com/office/powerpoint/2010/main" val="27636406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txBox="1">
            <a:spLocks noGrp="1" noChangeArrowheads="1"/>
          </p:cNvSpPr>
          <p:nvPr/>
        </p:nvSpPr>
        <p:spPr bwMode="auto">
          <a:xfrm>
            <a:off x="5438458" y="6948171"/>
            <a:ext cx="4160520" cy="365760"/>
          </a:xfrm>
          <a:prstGeom prst="rect">
            <a:avLst/>
          </a:prstGeom>
          <a:noFill/>
          <a:ln w="9525">
            <a:noFill/>
            <a:miter lim="800000"/>
            <a:headEnd/>
            <a:tailEnd/>
          </a:ln>
        </p:spPr>
        <p:txBody>
          <a:bodyPr lIns="96647" tIns="48323" rIns="96647" bIns="48323" anchor="b"/>
          <a:lstStyle/>
          <a:p>
            <a:pPr algn="r"/>
            <a:fld id="{721D3841-C97C-4845-B8E3-A001517CBF91}" type="slidenum">
              <a:rPr lang="en-US" sz="1300"/>
              <a:pPr algn="r"/>
              <a:t>8</a:t>
            </a:fld>
            <a:endParaRPr lang="en-US" sz="1300" dirty="0"/>
          </a:p>
        </p:txBody>
      </p:sp>
      <p:sp>
        <p:nvSpPr>
          <p:cNvPr id="34819" name="Rectangle 2"/>
          <p:cNvSpPr>
            <a:spLocks noGrp="1" noRot="1" noChangeAspect="1" noChangeArrowheads="1" noTextEdit="1"/>
          </p:cNvSpPr>
          <p:nvPr>
            <p:ph type="sldImg"/>
          </p:nvPr>
        </p:nvSpPr>
        <p:spPr>
          <a:xfrm>
            <a:off x="2971800" y="550863"/>
            <a:ext cx="3659188" cy="2743200"/>
          </a:xfrm>
          <a:ln/>
        </p:spPr>
      </p:sp>
      <p:pic>
        <p:nvPicPr>
          <p:cNvPr id="34820" name="Picture 3"/>
          <p:cNvPicPr>
            <a:picLocks noChangeAspect="1" noChangeArrowheads="1"/>
          </p:cNvPicPr>
          <p:nvPr/>
        </p:nvPicPr>
        <p:blipFill>
          <a:blip r:embed="rId3"/>
          <a:srcRect/>
          <a:stretch>
            <a:fillRect/>
          </a:stretch>
        </p:blipFill>
        <p:spPr bwMode="auto">
          <a:xfrm>
            <a:off x="-11112" y="-6348"/>
            <a:ext cx="9618982" cy="7325361"/>
          </a:xfrm>
          <a:prstGeom prst="rect">
            <a:avLst/>
          </a:prstGeom>
          <a:noFill/>
          <a:ln w="9525">
            <a:noFill/>
            <a:miter lim="800000"/>
            <a:headEnd/>
            <a:tailEnd/>
          </a:ln>
        </p:spPr>
      </p:pic>
      <p:sp>
        <p:nvSpPr>
          <p:cNvPr id="2" name="Notes Placeholder 1"/>
          <p:cNvSpPr>
            <a:spLocks noGrp="1"/>
          </p:cNvSpPr>
          <p:nvPr>
            <p:ph type="body" idx="1"/>
          </p:nvPr>
        </p:nvSpPr>
        <p:spPr/>
        <p:txBody>
          <a:bodyPr/>
          <a:lstStyle/>
          <a:p>
            <a:pPr marL="171450" indent="-171450">
              <a:buFont typeface="Arial" pitchFamily="34" charset="0"/>
              <a:buChar char="•"/>
            </a:pPr>
            <a:r>
              <a:rPr lang="en-US" dirty="0" smtClean="0"/>
              <a:t>This slide</a:t>
            </a:r>
            <a:r>
              <a:rPr lang="en-US" baseline="0" dirty="0" smtClean="0"/>
              <a:t> shows how quickly HPV infection occurs after first intercourse. </a:t>
            </a:r>
          </a:p>
          <a:p>
            <a:pPr marL="171450" indent="-171450">
              <a:buFont typeface="Arial" pitchFamily="34" charset="0"/>
              <a:buChar char="•"/>
            </a:pPr>
            <a:r>
              <a:rPr lang="en-US" baseline="0" dirty="0" smtClean="0"/>
              <a:t>Genital HPV infection occurs frequently in women within 1 year of their first male sex partner. </a:t>
            </a:r>
          </a:p>
          <a:p>
            <a:pPr marL="171450" indent="-171450">
              <a:buFont typeface="Arial" pitchFamily="34" charset="0"/>
              <a:buChar char="•"/>
            </a:pPr>
            <a:r>
              <a:rPr lang="en-US" baseline="0" dirty="0" smtClean="0"/>
              <a:t>Some women acquired genital HPV infection prior to having vaginal intercourse, suggesting that they may have had nonpenetrative sexual contact.  </a:t>
            </a:r>
          </a:p>
          <a:p>
            <a:pPr marL="171450" indent="-171450">
              <a:buFont typeface="Arial" pitchFamily="34" charset="0"/>
              <a:buChar char="•"/>
            </a:pPr>
            <a:r>
              <a:rPr lang="en-US" baseline="0" dirty="0" smtClean="0"/>
              <a:t>Young w</a:t>
            </a:r>
            <a:r>
              <a:rPr lang="en-US" dirty="0" smtClean="0"/>
              <a:t>omen are at high risk of acquiring HPV infection from her first male sex partner; the risk is increased by the partner’s prior sexual experience. </a:t>
            </a:r>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Even if a teen isn’t having sex, they may be engaging in behaviors</a:t>
            </a:r>
            <a:r>
              <a:rPr lang="en-US" baseline="0" dirty="0" smtClean="0"/>
              <a:t> that can expose them to HPV.  Even girls who reported never having sexual intercourse still had HPV infection.  </a:t>
            </a:r>
            <a:endParaRPr lang="en-US" dirty="0"/>
          </a:p>
        </p:txBody>
      </p:sp>
      <p:sp>
        <p:nvSpPr>
          <p:cNvPr id="4" name="Slide Number Placeholder 3"/>
          <p:cNvSpPr>
            <a:spLocks noGrp="1"/>
          </p:cNvSpPr>
          <p:nvPr>
            <p:ph type="sldNum" sz="quarter" idx="10"/>
          </p:nvPr>
        </p:nvSpPr>
        <p:spPr/>
        <p:txBody>
          <a:bodyPr/>
          <a:lstStyle/>
          <a:p>
            <a:fld id="{A14D4842-1DC4-4090-AF51-000CDFC140E5}" type="slidenum">
              <a:rPr lang="en-US" smtClean="0"/>
              <a:t>9</a:t>
            </a:fld>
            <a:endParaRPr lang="en-US" dirty="0"/>
          </a:p>
        </p:txBody>
      </p:sp>
    </p:spTree>
    <p:extLst>
      <p:ext uri="{BB962C8B-B14F-4D97-AF65-F5344CB8AC3E}">
        <p14:creationId xmlns:p14="http://schemas.microsoft.com/office/powerpoint/2010/main" val="17631738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baseline="0" dirty="0" smtClean="0">
                <a:solidFill>
                  <a:schemeClr val="tx1"/>
                </a:solidFill>
                <a:latin typeface="+mn-lt"/>
                <a:ea typeface="+mn-ea"/>
                <a:cs typeface="+mn-cs"/>
              </a:rPr>
              <a:t>Cervical cancer was once the leading cause of cancer death for women in the United States. Now it is the most preventable of all of the female cancers.  The Pap test has helped decrease the number of women in the U.S. with cervical cancer by about 75% in the past 50 years. However even with an excellent cervical cancer screening program in the U.S., there are still around 12,000 case of cervical cancer each year in this country.</a:t>
            </a:r>
          </a:p>
          <a:p>
            <a:pPr rtl="0"/>
            <a:endParaRPr lang="en-US" sz="1200" b="0" i="0" u="none" strike="noStrike" kern="1200" baseline="0" dirty="0" smtClean="0">
              <a:solidFill>
                <a:schemeClr val="tx1"/>
              </a:solidFill>
              <a:latin typeface="+mn-lt"/>
              <a:ea typeface="+mn-ea"/>
              <a:cs typeface="+mn-cs"/>
            </a:endParaRPr>
          </a:p>
          <a:p>
            <a:pPr rtl="0"/>
            <a:r>
              <a:rPr lang="en-US" sz="1200" b="0" i="0" u="none" strike="noStrike" kern="1200" baseline="0" dirty="0" smtClean="0">
                <a:solidFill>
                  <a:schemeClr val="tx1"/>
                </a:solidFill>
                <a:latin typeface="+mn-lt"/>
                <a:ea typeface="+mn-ea"/>
                <a:cs typeface="+mn-cs"/>
              </a:rPr>
              <a:t>Many people think of gynecological cancers as just affecting older women, but cervical cancer affects 1 in 6 women who are in the prime of their reproductive years</a:t>
            </a:r>
            <a:endParaRPr lang="en-US" b="0" dirty="0">
              <a:solidFill>
                <a:srgbClr val="FF0000"/>
              </a:solidFill>
            </a:endParaRPr>
          </a:p>
        </p:txBody>
      </p:sp>
      <p:sp>
        <p:nvSpPr>
          <p:cNvPr id="4" name="Slide Number Placeholder 3"/>
          <p:cNvSpPr>
            <a:spLocks noGrp="1"/>
          </p:cNvSpPr>
          <p:nvPr>
            <p:ph type="sldNum" sz="quarter" idx="10"/>
          </p:nvPr>
        </p:nvSpPr>
        <p:spPr/>
        <p:txBody>
          <a:bodyPr/>
          <a:lstStyle/>
          <a:p>
            <a:fld id="{12066194-66AB-4DEC-853C-F815430BF543}" type="slidenum">
              <a:rPr lang="en-US" smtClean="0"/>
              <a:t>10</a:t>
            </a:fld>
            <a:endParaRPr lang="en-US" dirty="0"/>
          </a:p>
        </p:txBody>
      </p:sp>
    </p:spTree>
    <p:extLst>
      <p:ext uri="{BB962C8B-B14F-4D97-AF65-F5344CB8AC3E}">
        <p14:creationId xmlns:p14="http://schemas.microsoft.com/office/powerpoint/2010/main" val="25646703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This map displays HPV-associated cervical cancer incidence rates by state. Highest rates are clustered in the Southeastern United </a:t>
            </a:r>
            <a:r>
              <a:rPr lang="en-US" baseline="0" smtClean="0"/>
              <a:t>States.  </a:t>
            </a:r>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12066194-66AB-4DEC-853C-F815430BF543}" type="slidenum">
              <a:rPr lang="en-US" smtClean="0"/>
              <a:t>11</a:t>
            </a:fld>
            <a:endParaRPr lang="en-US" dirty="0"/>
          </a:p>
        </p:txBody>
      </p:sp>
    </p:spTree>
    <p:extLst>
      <p:ext uri="{BB962C8B-B14F-4D97-AF65-F5344CB8AC3E}">
        <p14:creationId xmlns:p14="http://schemas.microsoft.com/office/powerpoint/2010/main" val="13599912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685800" y="2130425"/>
            <a:ext cx="7772400"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BA9B7797-1F21-4A40-BC4B-51CBCF83B942}" type="datetimeFigureOut">
              <a:rPr lang="en-US" smtClean="0"/>
              <a:t>8/30/2013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C53CAB-4820-42B5-B1A8-D0BEE3C8E63F}" type="slidenum">
              <a:rPr lang="en-US" smtClean="0"/>
              <a:t>‹#›</a:t>
            </a:fld>
            <a:endParaRPr lang="en-US" dirty="0"/>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781800" y="6324600"/>
            <a:ext cx="2186609" cy="419100"/>
          </a:xfrm>
          <a:prstGeom prst="rect">
            <a:avLst/>
          </a:prstGeom>
        </p:spPr>
      </p:pic>
    </p:spTree>
    <p:extLst>
      <p:ext uri="{BB962C8B-B14F-4D97-AF65-F5344CB8AC3E}">
        <p14:creationId xmlns:p14="http://schemas.microsoft.com/office/powerpoint/2010/main" val="17693267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lvl1pPr>
              <a:defRPr lang="en-US" dirty="0"/>
            </a:lvl1pPr>
          </a:lstStyle>
          <a:p>
            <a:pPr lvl="0"/>
            <a:r>
              <a:rPr lang="en-US" dirty="0" smtClean="0"/>
              <a:t>Click to edit Master title style</a:t>
            </a:r>
            <a:endParaRPr lang="en-US" dirty="0"/>
          </a:p>
        </p:txBody>
      </p:sp>
      <p:sp>
        <p:nvSpPr>
          <p:cNvPr id="3" name="Chart Placeholder 2"/>
          <p:cNvSpPr>
            <a:spLocks noGrp="1"/>
          </p:cNvSpPr>
          <p:nvPr>
            <p:ph type="chart" idx="1"/>
          </p:nvPr>
        </p:nvSpPr>
        <p:spPr>
          <a:xfrm>
            <a:off x="457200" y="1600200"/>
            <a:ext cx="8229600" cy="4525963"/>
          </a:xfrm>
          <a:prstGeom prst="rect">
            <a:avLst/>
          </a:prstGeom>
        </p:spPr>
        <p:txBody>
          <a:bodyPr/>
          <a:lstStyle/>
          <a:p>
            <a:pPr lvl="0"/>
            <a:endParaRPr lang="en-US" noProof="0" dirty="0" smtClean="0"/>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sz="1100" b="0">
                <a:solidFill>
                  <a:schemeClr val="tx1"/>
                </a:solidFill>
                <a:latin typeface="Myriad Pro"/>
                <a:cs typeface="+mn-cs"/>
              </a:defRPr>
            </a:lvl1pPr>
          </a:lstStyle>
          <a:p>
            <a:pPr>
              <a:defRPr/>
            </a:pPr>
            <a:endParaRPr lang="en-US" dirty="0"/>
          </a:p>
        </p:txBody>
      </p:sp>
      <p:sp>
        <p:nvSpPr>
          <p:cNvPr id="5" name="Rectangle 5"/>
          <p:cNvSpPr>
            <a:spLocks noGrp="1" noChangeArrowheads="1"/>
          </p:cNvSpPr>
          <p:nvPr>
            <p:ph type="ftr" sz="quarter" idx="11"/>
          </p:nvPr>
        </p:nvSpPr>
        <p:spPr>
          <a:xfrm>
            <a:off x="3124200" y="6245225"/>
            <a:ext cx="2895600" cy="476250"/>
          </a:xfrm>
        </p:spPr>
        <p:txBody>
          <a:bodyPr/>
          <a:lstStyle>
            <a:lvl1pPr fontAlgn="base">
              <a:spcBef>
                <a:spcPct val="0"/>
              </a:spcBef>
              <a:spcAft>
                <a:spcPct val="0"/>
              </a:spcAft>
              <a:defRPr sz="1100" b="0">
                <a:solidFill>
                  <a:schemeClr val="tx1"/>
                </a:solidFill>
                <a:latin typeface="Myriad Pro"/>
              </a:defRPr>
            </a:lvl1pPr>
          </a:lstStyle>
          <a:p>
            <a:pPr>
              <a:defRPr/>
            </a:pPr>
            <a:endParaRPr lang="en-US" dirty="0"/>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lgn="l" fontAlgn="auto">
              <a:spcBef>
                <a:spcPts val="0"/>
              </a:spcBef>
              <a:spcAft>
                <a:spcPts val="0"/>
              </a:spcAft>
              <a:defRPr sz="1200">
                <a:solidFill>
                  <a:schemeClr val="tx1"/>
                </a:solidFill>
                <a:latin typeface="Myriad Pro"/>
                <a:cs typeface="+mn-cs"/>
              </a:defRPr>
            </a:lvl1pPr>
          </a:lstStyle>
          <a:p>
            <a:pPr>
              <a:defRPr/>
            </a:pPr>
            <a:fld id="{71469B1D-FA0F-48FB-B14E-E0B158D84764}" type="slidenum">
              <a:rPr lang="en-US" smtClean="0"/>
              <a:pPr>
                <a:defRPr/>
              </a:pPr>
              <a:t>‹#›</a:t>
            </a:fld>
            <a:endParaRPr lang="en-US" dirty="0"/>
          </a:p>
        </p:txBody>
      </p:sp>
    </p:spTree>
    <p:extLst>
      <p:ext uri="{BB962C8B-B14F-4D97-AF65-F5344CB8AC3E}">
        <p14:creationId xmlns:p14="http://schemas.microsoft.com/office/powerpoint/2010/main" val="17803700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62000"/>
            <a:ext cx="7924800" cy="685800"/>
          </a:xfrm>
        </p:spPr>
        <p:txBody>
          <a:bodyPr vert="horz" lIns="91440" tIns="45720" rIns="91440" bIns="45720" rtlCol="0" anchor="ctr">
            <a:normAutofit/>
          </a:bodyPr>
          <a:lstStyle>
            <a:lvl1pPr>
              <a:defRPr lang="en-US" dirty="0"/>
            </a:lvl1pPr>
          </a:lstStyle>
          <a:p>
            <a:pPr lvl="0"/>
            <a:r>
              <a:rPr lang="en-US" dirty="0" smtClean="0"/>
              <a:t>Click to edit Master title style</a:t>
            </a:r>
            <a:endParaRPr lang="en-US" dirty="0"/>
          </a:p>
        </p:txBody>
      </p:sp>
      <p:sp>
        <p:nvSpPr>
          <p:cNvPr id="3" name="Text Placeholder 2"/>
          <p:cNvSpPr>
            <a:spLocks noGrp="1"/>
          </p:cNvSpPr>
          <p:nvPr>
            <p:ph type="body" sz="half" idx="1"/>
          </p:nvPr>
        </p:nvSpPr>
        <p:spPr>
          <a:xfrm>
            <a:off x="609600" y="1828800"/>
            <a:ext cx="3886200" cy="3886200"/>
          </a:xfrm>
        </p:spPr>
        <p:txBody>
          <a:bodyPr>
            <a:normAutofit/>
          </a:bodyPr>
          <a:lstStyle>
            <a:lvl1pPr>
              <a:defRPr sz="2800">
                <a:latin typeface="Myriad Pro"/>
              </a:defRPr>
            </a:lvl1pPr>
            <a:lvl2pPr>
              <a:defRPr sz="2400">
                <a:latin typeface="Myriad Pro"/>
              </a:defRPr>
            </a:lvl2pPr>
            <a:lvl3pPr>
              <a:defRPr sz="2000">
                <a:latin typeface="Myriad Pro"/>
              </a:defRPr>
            </a:lvl3pPr>
            <a:lvl4pPr>
              <a:defRPr sz="1800">
                <a:latin typeface="Myriad Pro"/>
              </a:defRPr>
            </a:lvl4pPr>
            <a:lvl5pPr>
              <a:defRPr sz="1800">
                <a:latin typeface="Myriad Pro"/>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828800"/>
            <a:ext cx="3886200" cy="3886200"/>
          </a:xfrm>
        </p:spPr>
        <p:txBody>
          <a:bodyPr>
            <a:normAutofit/>
          </a:bodyPr>
          <a:lstStyle>
            <a:lvl1pPr>
              <a:defRPr sz="2800">
                <a:latin typeface="Myriad Pro"/>
              </a:defRPr>
            </a:lvl1pPr>
            <a:lvl2pPr>
              <a:defRPr sz="2400">
                <a:latin typeface="Myriad Pro"/>
              </a:defRPr>
            </a:lvl2pPr>
            <a:lvl3pPr>
              <a:defRPr sz="2000">
                <a:latin typeface="Myriad Pro"/>
              </a:defRPr>
            </a:lvl3pPr>
            <a:lvl4pPr>
              <a:defRPr sz="1800">
                <a:latin typeface="Myriad Pro"/>
              </a:defRPr>
            </a:lvl4pPr>
            <a:lvl5pPr>
              <a:defRPr sz="1800">
                <a:latin typeface="Myriad Pro"/>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Rectangle 5"/>
          <p:cNvSpPr>
            <a:spLocks noGrp="1" noChangeArrowheads="1"/>
          </p:cNvSpPr>
          <p:nvPr>
            <p:ph type="ftr" sz="quarter" idx="10"/>
          </p:nvPr>
        </p:nvSpPr>
        <p:spPr>
          <a:ln/>
        </p:spPr>
        <p:txBody>
          <a:bodyPr/>
          <a:lstStyle>
            <a:lvl1pPr>
              <a:defRPr sz="1100">
                <a:latin typeface="Myriad Pro"/>
              </a:defRPr>
            </a:lvl1pPr>
          </a:lstStyle>
          <a:p>
            <a:pPr>
              <a:defRPr/>
            </a:pPr>
            <a:endParaRPr lang="en-US" dirty="0"/>
          </a:p>
        </p:txBody>
      </p:sp>
      <p:sp>
        <p:nvSpPr>
          <p:cNvPr id="6" name="Rectangle 6"/>
          <p:cNvSpPr>
            <a:spLocks noGrp="1" noChangeArrowheads="1"/>
          </p:cNvSpPr>
          <p:nvPr>
            <p:ph type="sldNum" sz="quarter" idx="11"/>
          </p:nvPr>
        </p:nvSpPr>
        <p:spPr>
          <a:ln/>
        </p:spPr>
        <p:txBody>
          <a:bodyPr/>
          <a:lstStyle>
            <a:lvl1pPr>
              <a:defRPr sz="1100">
                <a:latin typeface="Myriad Pro"/>
              </a:defRPr>
            </a:lvl1pPr>
          </a:lstStyle>
          <a:p>
            <a:pPr>
              <a:defRPr/>
            </a:pPr>
            <a:fld id="{9FEE4D3B-6861-463B-A7C6-0D3F1F6D4A02}" type="slidenum">
              <a:rPr lang="en-US" smtClean="0"/>
              <a:pPr>
                <a:defRPr/>
              </a:pPr>
              <a:t>‹#›</a:t>
            </a:fld>
            <a:endParaRPr lang="en-US" dirty="0"/>
          </a:p>
        </p:txBody>
      </p:sp>
      <p:sp>
        <p:nvSpPr>
          <p:cNvPr id="7" name="Rectangle 8"/>
          <p:cNvSpPr>
            <a:spLocks noGrp="1" noChangeArrowheads="1"/>
          </p:cNvSpPr>
          <p:nvPr>
            <p:ph type="dt" sz="half" idx="12"/>
          </p:nvPr>
        </p:nvSpPr>
        <p:spPr>
          <a:ln/>
        </p:spPr>
        <p:txBody>
          <a:bodyPr/>
          <a:lstStyle>
            <a:lvl1pPr>
              <a:defRPr sz="1100">
                <a:latin typeface="Myriad Pro"/>
              </a:defRPr>
            </a:lvl1pPr>
          </a:lstStyle>
          <a:p>
            <a:pPr>
              <a:defRPr/>
            </a:pPr>
            <a:endParaRPr lang="en-US" dirty="0"/>
          </a:p>
        </p:txBody>
      </p:sp>
    </p:spTree>
    <p:extLst>
      <p:ext uri="{BB962C8B-B14F-4D97-AF65-F5344CB8AC3E}">
        <p14:creationId xmlns:p14="http://schemas.microsoft.com/office/powerpoint/2010/main" val="13442393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_Basic Content">
    <p:bg>
      <p:bgPr>
        <a:blipFill dpi="0" rotWithShape="1">
          <a:blip r:embed="rId3"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lvl1pPr>
              <a:defRPr lang="en-US" dirty="0"/>
            </a:lvl1pPr>
          </a:lstStyle>
          <a:p>
            <a:pPr lvl="0"/>
            <a:r>
              <a:rPr lang="en-US" dirty="0" smtClean="0"/>
              <a:t>Click to edit Master title style</a:t>
            </a:r>
            <a:endParaRPr lang="en-US" dirty="0"/>
          </a:p>
        </p:txBody>
      </p:sp>
      <p:sp>
        <p:nvSpPr>
          <p:cNvPr id="3" name="Content Placeholder 2"/>
          <p:cNvSpPr>
            <a:spLocks noGrp="1"/>
          </p:cNvSpPr>
          <p:nvPr>
            <p:ph idx="1"/>
          </p:nvPr>
        </p:nvSpPr>
        <p:spPr>
          <a:xfrm>
            <a:off x="457200" y="1600201"/>
            <a:ext cx="8229600" cy="4191000"/>
          </a:xfrm>
          <a:prstGeom prst="rect">
            <a:avLst/>
          </a:prstGeom>
        </p:spPr>
        <p:txBody>
          <a:bodyPr vert="horz" lIns="91440" tIns="45720" rIns="91440" bIns="45720" rtlCol="0">
            <a:normAutofit/>
          </a:bodyPr>
          <a:lstStyle>
            <a:lvl1pPr>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5"/>
          <p:cNvSpPr>
            <a:spLocks noGrp="1"/>
          </p:cNvSpPr>
          <p:nvPr>
            <p:ph type="body" sz="quarter" idx="11"/>
          </p:nvPr>
        </p:nvSpPr>
        <p:spPr>
          <a:xfrm>
            <a:off x="457200" y="5791200"/>
            <a:ext cx="8229600" cy="609600"/>
          </a:xfrm>
          <a:prstGeom prst="rect">
            <a:avLst/>
          </a:prstGeom>
        </p:spPr>
        <p:txBody>
          <a:bodyPr anchor="b"/>
          <a:lstStyle>
            <a:lvl1pPr>
              <a:buNone/>
              <a:defRPr sz="1100">
                <a:solidFill>
                  <a:schemeClr val="tx1"/>
                </a:solidFill>
              </a:defRPr>
            </a:lvl1pPr>
          </a:lstStyle>
          <a:p>
            <a:pPr lvl="0"/>
            <a:r>
              <a:rPr lang="en-US" smtClean="0"/>
              <a:t>Click to edit Master text styles</a:t>
            </a:r>
          </a:p>
        </p:txBody>
      </p:sp>
    </p:spTree>
    <p:extLst>
      <p:ext uri="{BB962C8B-B14F-4D97-AF65-F5344CB8AC3E}">
        <p14:creationId xmlns:p14="http://schemas.microsoft.com/office/powerpoint/2010/main" val="3185047746"/>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3050"/>
            <a:ext cx="3008313" cy="1162050"/>
          </a:xfrm>
          <a:prstGeom prst="rect">
            <a:avLst/>
          </a:prstGeom>
        </p:spPr>
        <p:txBody>
          <a:bodyPr anchor="b"/>
          <a:lstStyle>
            <a:lvl1pPr algn="l">
              <a:defRPr sz="2000" b="1" baseline="0">
                <a:effectLst/>
              </a:defRPr>
            </a:lvl1pPr>
          </a:lstStyle>
          <a:p>
            <a:r>
              <a:rPr lang="en-US" dirty="0" smtClean="0"/>
              <a:t>Header – Myriad Pro, bold, shadow, 20pt</a:t>
            </a:r>
            <a:endParaRPr lang="en-US" dirty="0"/>
          </a:p>
        </p:txBody>
      </p:sp>
      <p:sp>
        <p:nvSpPr>
          <p:cNvPr id="3" name="Content Placeholder 2"/>
          <p:cNvSpPr>
            <a:spLocks noGrp="1"/>
          </p:cNvSpPr>
          <p:nvPr>
            <p:ph idx="1" hasCustomPrompt="1"/>
          </p:nvPr>
        </p:nvSpPr>
        <p:spPr>
          <a:xfrm>
            <a:off x="3575050" y="273051"/>
            <a:ext cx="5111750" cy="5518150"/>
          </a:xfrm>
          <a:prstGeom prst="rect">
            <a:avLst/>
          </a:prstGeom>
        </p:spPr>
        <p:txBody>
          <a:bodyPr anchor="ctr" anchorCtr="0"/>
          <a:lstStyle>
            <a:lvl1pPr>
              <a:buClr>
                <a:schemeClr val="tx1"/>
              </a:buClr>
              <a:buSzPct val="70000"/>
              <a:buFont typeface="Wingdings" pitchFamily="2" charset="2"/>
              <a:buChar char="q"/>
              <a:defRPr sz="2400" b="1">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a:solidFill>
                  <a:schemeClr val="bg2"/>
                </a:solidFill>
              </a:defRPr>
            </a:lvl4pPr>
            <a:lvl5pPr>
              <a:buClr>
                <a:schemeClr val="tx1"/>
              </a:buClr>
              <a:buSzPct val="70000"/>
              <a:buFont typeface="Arial" pitchFamily="34" charset="0"/>
              <a:buChar char="•"/>
              <a:defRPr sz="1800">
                <a:solidFill>
                  <a:schemeClr val="bg2"/>
                </a:solidFill>
              </a:defRPr>
            </a:lvl5pPr>
            <a:lvl6pPr>
              <a:defRPr sz="2000"/>
            </a:lvl6pPr>
            <a:lvl7pPr>
              <a:defRPr sz="2000"/>
            </a:lvl7pPr>
            <a:lvl8pPr>
              <a:defRPr sz="2000"/>
            </a:lvl8pPr>
            <a:lvl9pPr>
              <a:defRPr sz="2000"/>
            </a:lvl9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4" name="Text Placeholder 3"/>
          <p:cNvSpPr>
            <a:spLocks noGrp="1"/>
          </p:cNvSpPr>
          <p:nvPr>
            <p:ph type="body" sz="half" idx="2" hasCustomPrompt="1"/>
          </p:nvPr>
        </p:nvSpPr>
        <p:spPr>
          <a:xfrm>
            <a:off x="457200" y="1435101"/>
            <a:ext cx="3008313" cy="4356099"/>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Paragraph of type</a:t>
            </a:r>
          </a:p>
          <a:p>
            <a:pPr lvl="0"/>
            <a:r>
              <a:rPr lang="en-US" dirty="0" smtClean="0"/>
              <a:t>Myriad Pro, 14pt</a:t>
            </a:r>
          </a:p>
        </p:txBody>
      </p:sp>
      <p:sp>
        <p:nvSpPr>
          <p:cNvPr id="7" name="Text Placeholder 5"/>
          <p:cNvSpPr>
            <a:spLocks noGrp="1"/>
          </p:cNvSpPr>
          <p:nvPr userDrawn="1">
            <p:ph type="body" sz="quarter" idx="11" hasCustomPrompt="1"/>
          </p:nvPr>
        </p:nvSpPr>
        <p:spPr>
          <a:xfrm>
            <a:off x="457200" y="5791200"/>
            <a:ext cx="82296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a:t>
            </a:r>
            <a:endParaRPr lang="en-US" dirty="0"/>
          </a:p>
        </p:txBody>
      </p:sp>
    </p:spTree>
    <p:extLst>
      <p:ext uri="{BB962C8B-B14F-4D97-AF65-F5344CB8AC3E}">
        <p14:creationId xmlns:p14="http://schemas.microsoft.com/office/powerpoint/2010/main" val="533494633"/>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A9B7797-1F21-4A40-BC4B-51CBCF83B942}" type="datetimeFigureOut">
              <a:rPr lang="en-US" smtClean="0"/>
              <a:t>8/30/2013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C53CAB-4820-42B5-B1A8-D0BEE3C8E63F}" type="slidenum">
              <a:rPr lang="en-US" smtClean="0"/>
              <a:t>‹#›</a:t>
            </a:fld>
            <a:endParaRPr lang="en-US" dirty="0"/>
          </a:p>
        </p:txBody>
      </p:sp>
    </p:spTree>
    <p:extLst>
      <p:ext uri="{BB962C8B-B14F-4D97-AF65-F5344CB8AC3E}">
        <p14:creationId xmlns:p14="http://schemas.microsoft.com/office/powerpoint/2010/main" val="222221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A9B7797-1F21-4A40-BC4B-51CBCF83B942}" type="datetimeFigureOut">
              <a:rPr lang="en-US" smtClean="0"/>
              <a:t>8/30/2013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C53CAB-4820-42B5-B1A8-D0BEE3C8E63F}" type="slidenum">
              <a:rPr lang="en-US" smtClean="0"/>
              <a:t>‹#›</a:t>
            </a:fld>
            <a:endParaRPr lang="en-US" dirty="0"/>
          </a:p>
        </p:txBody>
      </p:sp>
    </p:spTree>
    <p:extLst>
      <p:ext uri="{BB962C8B-B14F-4D97-AF65-F5344CB8AC3E}">
        <p14:creationId xmlns:p14="http://schemas.microsoft.com/office/powerpoint/2010/main" val="9706980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A9B7797-1F21-4A40-BC4B-51CBCF83B942}" type="datetimeFigureOut">
              <a:rPr lang="en-US" smtClean="0"/>
              <a:t>8/30/2013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C53CAB-4820-42B5-B1A8-D0BEE3C8E63F}" type="slidenum">
              <a:rPr lang="en-US" smtClean="0"/>
              <a:t>‹#›</a:t>
            </a:fld>
            <a:endParaRPr lang="en-US" dirty="0"/>
          </a:p>
        </p:txBody>
      </p:sp>
    </p:spTree>
    <p:extLst>
      <p:ext uri="{BB962C8B-B14F-4D97-AF65-F5344CB8AC3E}">
        <p14:creationId xmlns:p14="http://schemas.microsoft.com/office/powerpoint/2010/main" val="35729839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A9B7797-1F21-4A40-BC4B-51CBCF83B942}" type="datetimeFigureOut">
              <a:rPr lang="en-US" smtClean="0"/>
              <a:t>8/30/2013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AC53CAB-4820-42B5-B1A8-D0BEE3C8E63F}" type="slidenum">
              <a:rPr lang="en-US" smtClean="0"/>
              <a:t>‹#›</a:t>
            </a:fld>
            <a:endParaRPr lang="en-US" dirty="0"/>
          </a:p>
        </p:txBody>
      </p:sp>
    </p:spTree>
    <p:extLst>
      <p:ext uri="{BB962C8B-B14F-4D97-AF65-F5344CB8AC3E}">
        <p14:creationId xmlns:p14="http://schemas.microsoft.com/office/powerpoint/2010/main" val="752806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A9B7797-1F21-4A40-BC4B-51CBCF83B942}" type="datetimeFigureOut">
              <a:rPr lang="en-US" smtClean="0"/>
              <a:t>8/30/2013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AC53CAB-4820-42B5-B1A8-D0BEE3C8E63F}" type="slidenum">
              <a:rPr lang="en-US" smtClean="0"/>
              <a:t>‹#›</a:t>
            </a:fld>
            <a:endParaRPr lang="en-US" dirty="0"/>
          </a:p>
        </p:txBody>
      </p:sp>
    </p:spTree>
    <p:extLst>
      <p:ext uri="{BB962C8B-B14F-4D97-AF65-F5344CB8AC3E}">
        <p14:creationId xmlns:p14="http://schemas.microsoft.com/office/powerpoint/2010/main" val="10093706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9B7797-1F21-4A40-BC4B-51CBCF83B942}" type="datetimeFigureOut">
              <a:rPr lang="en-US" smtClean="0"/>
              <a:t>8/30/2013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AC53CAB-4820-42B5-B1A8-D0BEE3C8E63F}" type="slidenum">
              <a:rPr lang="en-US" smtClean="0"/>
              <a:t>‹#›</a:t>
            </a:fld>
            <a:endParaRPr lang="en-US" dirty="0"/>
          </a:p>
        </p:txBody>
      </p:sp>
    </p:spTree>
    <p:extLst>
      <p:ext uri="{BB962C8B-B14F-4D97-AF65-F5344CB8AC3E}">
        <p14:creationId xmlns:p14="http://schemas.microsoft.com/office/powerpoint/2010/main" val="3802267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A9B7797-1F21-4A40-BC4B-51CBCF83B942}" type="datetimeFigureOut">
              <a:rPr lang="en-US" smtClean="0"/>
              <a:t>8/30/2013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C53CAB-4820-42B5-B1A8-D0BEE3C8E63F}" type="slidenum">
              <a:rPr lang="en-US" smtClean="0"/>
              <a:t>‹#›</a:t>
            </a:fld>
            <a:endParaRPr lang="en-US" dirty="0"/>
          </a:p>
        </p:txBody>
      </p:sp>
    </p:spTree>
    <p:extLst>
      <p:ext uri="{BB962C8B-B14F-4D97-AF65-F5344CB8AC3E}">
        <p14:creationId xmlns:p14="http://schemas.microsoft.com/office/powerpoint/2010/main" val="18608755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vert="horz" lIns="91440" tIns="45720" rIns="91440" bIns="45720" rtlCol="0" anchor="ctr">
            <a:normAutofit/>
          </a:bodyPr>
          <a:lstStyle>
            <a:lvl1pPr>
              <a:defRPr lang="en-US" dirty="0"/>
            </a:lvl1pPr>
          </a:lstStyle>
          <a:p>
            <a:pPr lvl="0"/>
            <a:r>
              <a:rPr lang="en-US" dirty="0" smtClean="0"/>
              <a:t>Headline – Calibri 36pt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vert="horz" lIns="91440" tIns="45720" rIns="91440" bIns="45720" rtlCol="0">
            <a:normAutofit/>
          </a:bodyPr>
          <a:lstStyle>
            <a:lvl1pPr>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dirty="0" smtClean="0"/>
              <a:t>First level – Myriad Pro, Bold, 32pt</a:t>
            </a:r>
          </a:p>
          <a:p>
            <a:pPr lvl="1"/>
            <a:r>
              <a:rPr lang="en-US" dirty="0" smtClean="0"/>
              <a:t>Second level – Myriad Pro, 28pt</a:t>
            </a:r>
          </a:p>
          <a:p>
            <a:pPr lvl="2"/>
            <a:r>
              <a:rPr lang="en-US" dirty="0" smtClean="0"/>
              <a:t>Third level – Myriad Pro, 24pt	</a:t>
            </a:r>
          </a:p>
          <a:p>
            <a:pPr lvl="3"/>
            <a:r>
              <a:rPr lang="en-US" dirty="0" smtClean="0"/>
              <a:t>Fourth level – Myriad Pro, 22pt</a:t>
            </a:r>
          </a:p>
          <a:p>
            <a:pPr lvl="4"/>
            <a:r>
              <a:rPr lang="en-US" dirty="0" smtClean="0"/>
              <a:t>Fifth level – Myriad Pro, 20pt</a:t>
            </a:r>
            <a:endParaRPr lang="en-US" dirty="0"/>
          </a:p>
        </p:txBody>
      </p:sp>
      <p:sp>
        <p:nvSpPr>
          <p:cNvPr id="4" name="Slide Number Placeholder 5"/>
          <p:cNvSpPr>
            <a:spLocks noGrp="1"/>
          </p:cNvSpPr>
          <p:nvPr>
            <p:ph type="sldNum" sz="quarter" idx="12"/>
          </p:nvPr>
        </p:nvSpPr>
        <p:spPr>
          <a:xfrm>
            <a:off x="457200" y="6324600"/>
            <a:ext cx="2133600" cy="365125"/>
          </a:xfrm>
          <a:prstGeom prst="rect">
            <a:avLst/>
          </a:prstGeom>
        </p:spPr>
        <p:txBody>
          <a:bodyPr/>
          <a:lstStyle/>
          <a:p>
            <a:fld id="{8123EEEB-9469-47B7-B5BF-19D889826837}" type="slidenum">
              <a:rPr lang="en-US" smtClean="0"/>
              <a:t>‹#›</a:t>
            </a:fld>
            <a:endParaRPr lang="en-US" dirty="0"/>
          </a:p>
        </p:txBody>
      </p:sp>
    </p:spTree>
    <p:extLst>
      <p:ext uri="{BB962C8B-B14F-4D97-AF65-F5344CB8AC3E}">
        <p14:creationId xmlns:p14="http://schemas.microsoft.com/office/powerpoint/2010/main" val="3436878088"/>
      </p:ext>
    </p:extLst>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52400"/>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9B7797-1F21-4A40-BC4B-51CBCF83B942}" type="datetimeFigureOut">
              <a:rPr lang="en-US" smtClean="0"/>
              <a:t>8/30/2013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C53CAB-4820-42B5-B1A8-D0BEE3C8E63F}" type="slidenum">
              <a:rPr lang="en-US" smtClean="0"/>
              <a:t>‹#›</a:t>
            </a:fld>
            <a:endParaRPr lang="en-US" dirty="0"/>
          </a:p>
        </p:txBody>
      </p:sp>
      <p:sp>
        <p:nvSpPr>
          <p:cNvPr id="13" name="Rectangle 12"/>
          <p:cNvSpPr/>
          <p:nvPr userDrawn="1"/>
        </p:nvSpPr>
        <p:spPr>
          <a:xfrm flipV="1">
            <a:off x="-9617" y="6857997"/>
            <a:ext cx="9153618" cy="45719"/>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6781800" y="6324600"/>
            <a:ext cx="2186609" cy="419100"/>
          </a:xfrm>
          <a:prstGeom prst="rect">
            <a:avLst/>
          </a:prstGeom>
        </p:spPr>
      </p:pic>
    </p:spTree>
    <p:extLst>
      <p:ext uri="{BB962C8B-B14F-4D97-AF65-F5344CB8AC3E}">
        <p14:creationId xmlns:p14="http://schemas.microsoft.com/office/powerpoint/2010/main" val="2156697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7" r:id="rId8"/>
    <p:sldLayoutId id="2147483658" r:id="rId9"/>
    <p:sldLayoutId id="2147483659" r:id="rId10"/>
    <p:sldLayoutId id="2147483660" r:id="rId11"/>
    <p:sldLayoutId id="2147483662" r:id="rId12"/>
    <p:sldLayoutId id="2147483663" r:id="rId13"/>
  </p:sldLayoutIdLst>
  <p:txStyles>
    <p:titleStyle>
      <a:lvl1pPr algn="ctr" defTabSz="914400" rtl="0" eaLnBrk="1" latinLnBrk="0" hangingPunct="1">
        <a:spcBef>
          <a:spcPct val="0"/>
        </a:spcBef>
        <a:buNone/>
        <a:defRPr sz="4400" b="1" kern="1200">
          <a:solidFill>
            <a:srgbClr val="C7380B"/>
          </a:solidFill>
          <a:latin typeface="+mj-lt"/>
          <a:ea typeface="+mj-ea"/>
          <a:cs typeface="+mj-cs"/>
        </a:defRPr>
      </a:lvl1pPr>
    </p:titleStyle>
    <p:bodyStyle>
      <a:lvl1pPr marL="342900" indent="-342900" algn="l" defTabSz="914400" rtl="0" eaLnBrk="1" latinLnBrk="0" hangingPunct="1">
        <a:spcBef>
          <a:spcPct val="20000"/>
        </a:spcBef>
        <a:buClr>
          <a:srgbClr val="1993B9"/>
        </a:buClr>
        <a:buSzPct val="110000"/>
        <a:buFont typeface="Wingdings 3" pitchFamily="18" charset="2"/>
        <a:buChar char="´"/>
        <a:defRPr sz="3200" b="1" kern="1200">
          <a:solidFill>
            <a:schemeClr val="accent1">
              <a:lumMod val="50000"/>
            </a:schemeClr>
          </a:solidFill>
          <a:latin typeface="+mn-lt"/>
          <a:ea typeface="+mn-ea"/>
          <a:cs typeface="+mn-cs"/>
        </a:defRPr>
      </a:lvl1pPr>
      <a:lvl2pPr marL="742950" indent="-285750" algn="l" defTabSz="914400" rtl="0" eaLnBrk="1" latinLnBrk="0" hangingPunct="1">
        <a:spcBef>
          <a:spcPct val="20000"/>
        </a:spcBef>
        <a:buClr>
          <a:srgbClr val="1993B9"/>
        </a:buClr>
        <a:buSzPct val="90000"/>
        <a:buFont typeface="Wingdings 3" pitchFamily="18" charset="2"/>
        <a:buChar char="´"/>
        <a:defRPr sz="2800" b="1" kern="1200">
          <a:solidFill>
            <a:schemeClr val="accent1">
              <a:lumMod val="50000"/>
            </a:schemeClr>
          </a:solidFill>
          <a:latin typeface="+mn-lt"/>
          <a:ea typeface="+mn-ea"/>
          <a:cs typeface="+mn-cs"/>
        </a:defRPr>
      </a:lvl2pPr>
      <a:lvl3pPr marL="1143000" indent="-228600" algn="l" defTabSz="914400" rtl="0" eaLnBrk="1" latinLnBrk="0" hangingPunct="1">
        <a:spcBef>
          <a:spcPct val="20000"/>
        </a:spcBef>
        <a:buClr>
          <a:srgbClr val="1993B9"/>
        </a:buClr>
        <a:buSzPct val="90000"/>
        <a:buFont typeface="Wingdings 3" pitchFamily="18" charset="2"/>
        <a:buChar char="´"/>
        <a:defRPr sz="2400" b="1" kern="1200">
          <a:solidFill>
            <a:schemeClr val="accent1">
              <a:lumMod val="50000"/>
            </a:schemeClr>
          </a:solidFill>
          <a:latin typeface="+mn-lt"/>
          <a:ea typeface="+mn-ea"/>
          <a:cs typeface="+mn-cs"/>
        </a:defRPr>
      </a:lvl3pPr>
      <a:lvl4pPr marL="1600200" indent="-228600" algn="l" defTabSz="914400" rtl="0" eaLnBrk="1" latinLnBrk="0" hangingPunct="1">
        <a:spcBef>
          <a:spcPct val="20000"/>
        </a:spcBef>
        <a:buClr>
          <a:srgbClr val="1993B9"/>
        </a:buClr>
        <a:buSzPct val="90000"/>
        <a:buFont typeface="Wingdings 3" pitchFamily="18" charset="2"/>
        <a:buChar char="´"/>
        <a:defRPr sz="2000" b="1" kern="1200">
          <a:solidFill>
            <a:schemeClr val="accent1">
              <a:lumMod val="50000"/>
            </a:schemeClr>
          </a:solidFill>
          <a:latin typeface="+mn-lt"/>
          <a:ea typeface="+mn-ea"/>
          <a:cs typeface="+mn-cs"/>
        </a:defRPr>
      </a:lvl4pPr>
      <a:lvl5pPr marL="2057400" indent="-228600" algn="l" defTabSz="914400" rtl="0" eaLnBrk="1" latinLnBrk="0" hangingPunct="1">
        <a:spcBef>
          <a:spcPct val="20000"/>
        </a:spcBef>
        <a:buClr>
          <a:srgbClr val="1993B9"/>
        </a:buClr>
        <a:buSzPct val="90000"/>
        <a:buFont typeface="Wingdings 3" pitchFamily="18" charset="2"/>
        <a:buChar char="´"/>
        <a:defRPr sz="2000" b="1" kern="1200">
          <a:solidFill>
            <a:schemeClr val="accent1">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9.png"/><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8.png"/><Relationship Id="rId4" Type="http://schemas.openxmlformats.org/officeDocument/2006/relationships/oleObject" Target="../embeddings/oleObject1.bin"/></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13.png"/><Relationship Id="rId4" Type="http://schemas.openxmlformats.org/officeDocument/2006/relationships/oleObject" Target="../embeddings/oleObject3.bin"/></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0.xml"/><Relationship Id="rId1" Type="http://schemas.openxmlformats.org/officeDocument/2006/relationships/vmlDrawing" Target="../drawings/vmlDrawing3.vml"/><Relationship Id="rId5" Type="http://schemas.openxmlformats.org/officeDocument/2006/relationships/image" Target="../media/image14.emf"/><Relationship Id="rId4" Type="http://schemas.openxmlformats.org/officeDocument/2006/relationships/oleObject" Target="../embeddings/Microsoft_Excel_97-2003_Worksheet1.xls"/></Relationships>
</file>

<file path=ppt/slides/_rels/slide3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6.xml"/><Relationship Id="rId1" Type="http://schemas.openxmlformats.org/officeDocument/2006/relationships/vmlDrawing" Target="../drawings/vmlDrawing4.vml"/><Relationship Id="rId5" Type="http://schemas.openxmlformats.org/officeDocument/2006/relationships/image" Target="../media/image16.emf"/><Relationship Id="rId4" Type="http://schemas.openxmlformats.org/officeDocument/2006/relationships/oleObject" Target="../embeddings/Microsoft_Excel_97-2003_Worksheet2.xls"/></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0.xml"/><Relationship Id="rId1" Type="http://schemas.openxmlformats.org/officeDocument/2006/relationships/vmlDrawing" Target="../drawings/vmlDrawing5.vml"/><Relationship Id="rId5" Type="http://schemas.openxmlformats.org/officeDocument/2006/relationships/image" Target="../media/image18.png"/><Relationship Id="rId4" Type="http://schemas.openxmlformats.org/officeDocument/2006/relationships/oleObject" Target="../embeddings/oleObject4.bin"/></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7.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8.xml"/><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9.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9.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9.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9.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9.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87575"/>
            <a:ext cx="7772400" cy="1470025"/>
          </a:xfrm>
        </p:spPr>
        <p:txBody>
          <a:bodyPr vert="horz" lIns="91440" tIns="45720" rIns="91440" bIns="45720" rtlCol="0" anchor="ctr">
            <a:noAutofit/>
          </a:bodyPr>
          <a:lstStyle/>
          <a:p>
            <a:r>
              <a:rPr lang="en-US" dirty="0"/>
              <a:t>You are the </a:t>
            </a:r>
            <a:r>
              <a:rPr lang="en-US" dirty="0" smtClean="0"/>
              <a:t>Key</a:t>
            </a:r>
            <a:br>
              <a:rPr lang="en-US" dirty="0" smtClean="0"/>
            </a:br>
            <a:r>
              <a:rPr lang="en-US" dirty="0" smtClean="0"/>
              <a:t>to </a:t>
            </a:r>
            <a:r>
              <a:rPr lang="en-US" dirty="0"/>
              <a:t>HPV Cancer </a:t>
            </a:r>
            <a:r>
              <a:rPr lang="en-US" dirty="0" smtClean="0"/>
              <a:t>Prevention</a:t>
            </a:r>
            <a:br>
              <a:rPr lang="en-US" dirty="0" smtClean="0"/>
            </a:br>
            <a:r>
              <a:rPr lang="en-US" sz="1400" dirty="0" smtClean="0"/>
              <a:t> </a:t>
            </a:r>
            <a:r>
              <a:rPr lang="en-US" dirty="0"/>
              <a:t/>
            </a:r>
            <a:br>
              <a:rPr lang="en-US" dirty="0"/>
            </a:br>
            <a:r>
              <a:rPr lang="en-US" sz="2800" dirty="0">
                <a:solidFill>
                  <a:srgbClr val="1993B9"/>
                </a:solidFill>
              </a:rPr>
              <a:t>Understanding the Burden of </a:t>
            </a:r>
            <a:r>
              <a:rPr lang="en-US" sz="2800" dirty="0" smtClean="0">
                <a:solidFill>
                  <a:srgbClr val="1993B9"/>
                </a:solidFill>
              </a:rPr>
              <a:t>HPV Disease and the Importance of the HPV Vaccine Recommendation </a:t>
            </a:r>
            <a:endParaRPr lang="en-US" sz="2800" dirty="0">
              <a:solidFill>
                <a:srgbClr val="1993B9"/>
              </a:solidFill>
            </a:endParaRPr>
          </a:p>
        </p:txBody>
      </p:sp>
      <p:sp>
        <p:nvSpPr>
          <p:cNvPr id="3" name="Subtitle 2"/>
          <p:cNvSpPr>
            <a:spLocks noGrp="1"/>
          </p:cNvSpPr>
          <p:nvPr>
            <p:ph type="subTitle" idx="1"/>
          </p:nvPr>
        </p:nvSpPr>
        <p:spPr>
          <a:xfrm>
            <a:off x="1447800" y="4572000"/>
            <a:ext cx="6400800" cy="1752600"/>
          </a:xfrm>
        </p:spPr>
        <p:txBody>
          <a:bodyPr>
            <a:normAutofit/>
          </a:bodyPr>
          <a:lstStyle/>
          <a:p>
            <a:pPr>
              <a:lnSpc>
                <a:spcPct val="100000"/>
              </a:lnSpc>
              <a:spcBef>
                <a:spcPts val="0"/>
              </a:spcBef>
            </a:pPr>
            <a:r>
              <a:rPr lang="en-US" sz="1800" dirty="0" smtClean="0">
                <a:solidFill>
                  <a:schemeClr val="tx1">
                    <a:lumMod val="50000"/>
                    <a:lumOff val="50000"/>
                  </a:schemeClr>
                </a:solidFill>
              </a:rPr>
              <a:t>Speaker Name</a:t>
            </a:r>
          </a:p>
          <a:p>
            <a:pPr>
              <a:lnSpc>
                <a:spcPct val="100000"/>
              </a:lnSpc>
              <a:spcBef>
                <a:spcPts val="0"/>
              </a:spcBef>
            </a:pPr>
            <a:r>
              <a:rPr lang="en-US" sz="1800" dirty="0" smtClean="0">
                <a:solidFill>
                  <a:schemeClr val="tx1">
                    <a:lumMod val="50000"/>
                    <a:lumOff val="50000"/>
                  </a:schemeClr>
                </a:solidFill>
              </a:rPr>
              <a:t>Speaker Affiliation</a:t>
            </a:r>
          </a:p>
          <a:p>
            <a:pPr>
              <a:lnSpc>
                <a:spcPct val="100000"/>
              </a:lnSpc>
              <a:spcBef>
                <a:spcPts val="0"/>
              </a:spcBef>
            </a:pPr>
            <a:endParaRPr lang="en-US" sz="1800" dirty="0">
              <a:solidFill>
                <a:schemeClr val="tx1">
                  <a:lumMod val="50000"/>
                  <a:lumOff val="50000"/>
                </a:schemeClr>
              </a:solidFill>
            </a:endParaRPr>
          </a:p>
          <a:p>
            <a:pPr>
              <a:lnSpc>
                <a:spcPct val="100000"/>
              </a:lnSpc>
              <a:spcBef>
                <a:spcPts val="0"/>
              </a:spcBef>
            </a:pPr>
            <a:r>
              <a:rPr lang="en-US" sz="1800" dirty="0" smtClean="0">
                <a:solidFill>
                  <a:schemeClr val="tx1">
                    <a:lumMod val="50000"/>
                    <a:lumOff val="50000"/>
                  </a:schemeClr>
                </a:solidFill>
              </a:rPr>
              <a:t>Event</a:t>
            </a:r>
          </a:p>
          <a:p>
            <a:pPr>
              <a:lnSpc>
                <a:spcPct val="100000"/>
              </a:lnSpc>
              <a:spcBef>
                <a:spcPts val="0"/>
              </a:spcBef>
            </a:pPr>
            <a:r>
              <a:rPr lang="en-US" sz="1800" dirty="0" smtClean="0">
                <a:solidFill>
                  <a:schemeClr val="tx1">
                    <a:lumMod val="50000"/>
                    <a:lumOff val="50000"/>
                  </a:schemeClr>
                </a:solidFill>
              </a:rPr>
              <a:t>Date of Event </a:t>
            </a:r>
            <a:endParaRPr lang="en-US" sz="1800" dirty="0">
              <a:solidFill>
                <a:schemeClr val="tx1">
                  <a:lumMod val="50000"/>
                  <a:lumOff val="50000"/>
                </a:schemeClr>
              </a:solidFill>
            </a:endParaRPr>
          </a:p>
          <a:p>
            <a:endParaRPr lang="en-US" dirty="0"/>
          </a:p>
        </p:txBody>
      </p:sp>
    </p:spTree>
    <p:extLst>
      <p:ext uri="{BB962C8B-B14F-4D97-AF65-F5344CB8AC3E}">
        <p14:creationId xmlns:p14="http://schemas.microsoft.com/office/powerpoint/2010/main" val="12572232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Cervical Cancer</a:t>
            </a:r>
            <a:endParaRPr lang="en-US" sz="4000" b="1" dirty="0"/>
          </a:p>
        </p:txBody>
      </p:sp>
      <p:sp>
        <p:nvSpPr>
          <p:cNvPr id="3" name="Content Placeholder 2"/>
          <p:cNvSpPr>
            <a:spLocks noGrp="1"/>
          </p:cNvSpPr>
          <p:nvPr>
            <p:ph idx="1"/>
          </p:nvPr>
        </p:nvSpPr>
        <p:spPr>
          <a:xfrm>
            <a:off x="457200" y="1524000"/>
            <a:ext cx="8229600" cy="4724400"/>
          </a:xfrm>
        </p:spPr>
        <p:txBody>
          <a:bodyPr>
            <a:normAutofit fontScale="85000" lnSpcReduction="20000"/>
          </a:bodyPr>
          <a:lstStyle/>
          <a:p>
            <a:pPr>
              <a:lnSpc>
                <a:spcPct val="120000"/>
              </a:lnSpc>
            </a:pPr>
            <a:r>
              <a:rPr lang="en-US" sz="3600" dirty="0"/>
              <a:t>Cervical cancer is the most common HPV-associated cancer among </a:t>
            </a:r>
            <a:r>
              <a:rPr lang="en-US" sz="3600" dirty="0" smtClean="0"/>
              <a:t>women</a:t>
            </a:r>
          </a:p>
          <a:p>
            <a:pPr lvl="1">
              <a:lnSpc>
                <a:spcPct val="120000"/>
              </a:lnSpc>
            </a:pPr>
            <a:r>
              <a:rPr lang="en-US" b="0" dirty="0" smtClean="0"/>
              <a:t>500,000+ new cases and 275,000 attributable deaths world-wide in 2008</a:t>
            </a:r>
          </a:p>
          <a:p>
            <a:pPr lvl="1">
              <a:lnSpc>
                <a:spcPct val="120000"/>
              </a:lnSpc>
            </a:pPr>
            <a:r>
              <a:rPr lang="en-US" b="0" dirty="0" smtClean="0"/>
              <a:t>12,000+ new cases and 4,000 attributable deaths in 2011 in the U.S.</a:t>
            </a:r>
          </a:p>
          <a:p>
            <a:pPr marL="342900" lvl="1" indent="-342900">
              <a:lnSpc>
                <a:spcPct val="120000"/>
              </a:lnSpc>
              <a:buSzPct val="110000"/>
            </a:pPr>
            <a:r>
              <a:rPr lang="en-US" sz="3600" dirty="0"/>
              <a:t>25.9% cervical cancers occur in women who are </a:t>
            </a:r>
            <a:r>
              <a:rPr lang="en-US" sz="3600" dirty="0" smtClean="0"/>
              <a:t>between </a:t>
            </a:r>
            <a:r>
              <a:rPr lang="en-US" sz="3600" dirty="0"/>
              <a:t>the ages of </a:t>
            </a:r>
            <a:r>
              <a:rPr lang="en-US" sz="3600" dirty="0" smtClean="0"/>
              <a:t>35 </a:t>
            </a:r>
            <a:r>
              <a:rPr lang="en-US" sz="3600" dirty="0"/>
              <a:t>and 44</a:t>
            </a:r>
          </a:p>
          <a:p>
            <a:pPr lvl="1">
              <a:lnSpc>
                <a:spcPct val="120000"/>
              </a:lnSpc>
            </a:pPr>
            <a:r>
              <a:rPr lang="en-US" b="0" dirty="0" smtClean="0"/>
              <a:t>14% between 20 and 34</a:t>
            </a:r>
          </a:p>
          <a:p>
            <a:pPr lvl="1">
              <a:lnSpc>
                <a:spcPct val="120000"/>
              </a:lnSpc>
            </a:pPr>
            <a:r>
              <a:rPr lang="en-US" b="0" dirty="0" smtClean="0"/>
              <a:t>23.9% between 45 and 54</a:t>
            </a:r>
          </a:p>
        </p:txBody>
      </p:sp>
    </p:spTree>
    <p:extLst>
      <p:ext uri="{BB962C8B-B14F-4D97-AF65-F5344CB8AC3E}">
        <p14:creationId xmlns:p14="http://schemas.microsoft.com/office/powerpoint/2010/main" val="16404529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HPV-Associated Cervical Cancer Rates by State, United States, 2009</a:t>
            </a:r>
            <a:endParaRPr lang="en-US" sz="3600" dirty="0"/>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1310192"/>
            <a:ext cx="7067550" cy="47858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304800" y="6324600"/>
            <a:ext cx="6172200" cy="430887"/>
          </a:xfrm>
          <a:prstGeom prst="rect">
            <a:avLst/>
          </a:prstGeom>
          <a:noFill/>
        </p:spPr>
        <p:txBody>
          <a:bodyPr wrap="square" rtlCol="0">
            <a:spAutoFit/>
          </a:bodyPr>
          <a:lstStyle/>
          <a:p>
            <a:r>
              <a:rPr lang="en-US" sz="1100" dirty="0" smtClean="0"/>
              <a:t>United </a:t>
            </a:r>
            <a:r>
              <a:rPr lang="en-US" sz="1100" dirty="0"/>
              <a:t>States Cancer Statistics: 1999–2009 Incidence and Mortality Web-based Report. Atlanta (GA): </a:t>
            </a:r>
            <a:r>
              <a:rPr lang="en-US" sz="1100" dirty="0" smtClean="0"/>
              <a:t>DHHS, CDC, </a:t>
            </a:r>
            <a:r>
              <a:rPr lang="en-US" sz="1100" dirty="0"/>
              <a:t>and </a:t>
            </a:r>
            <a:r>
              <a:rPr lang="en-US" sz="1100" dirty="0" smtClean="0"/>
              <a:t>NCI; </a:t>
            </a:r>
            <a:r>
              <a:rPr lang="en-US" sz="1100" dirty="0"/>
              <a:t>2013. Available at: http://www.cdc.gov/uscs.</a:t>
            </a:r>
          </a:p>
        </p:txBody>
      </p:sp>
    </p:spTree>
    <p:extLst>
      <p:ext uri="{BB962C8B-B14F-4D97-AF65-F5344CB8AC3E}">
        <p14:creationId xmlns:p14="http://schemas.microsoft.com/office/powerpoint/2010/main" val="175494292"/>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idx="4294967295"/>
          </p:nvPr>
        </p:nvSpPr>
        <p:spPr>
          <a:xfrm>
            <a:off x="0" y="0"/>
            <a:ext cx="9144000" cy="1481138"/>
          </a:xfrm>
        </p:spPr>
        <p:txBody>
          <a:bodyPr vert="horz" lIns="91440" tIns="45720" rIns="91440" bIns="45720" rtlCol="0" anchor="ctr">
            <a:normAutofit/>
          </a:bodyPr>
          <a:lstStyle/>
          <a:p>
            <a:r>
              <a:rPr lang="en-US" sz="3600" dirty="0"/>
              <a:t>HPV-Associated Cervical Cancer Rates by </a:t>
            </a:r>
            <a:r>
              <a:rPr lang="en-US" sz="3600" dirty="0" smtClean="0"/>
              <a:t>        Race </a:t>
            </a:r>
            <a:r>
              <a:rPr lang="en-US" sz="3600" dirty="0"/>
              <a:t>and Ethnicity, United States, 2004–2008</a:t>
            </a:r>
          </a:p>
        </p:txBody>
      </p:sp>
      <p:sp>
        <p:nvSpPr>
          <p:cNvPr id="6" name="TextBox 2"/>
          <p:cNvSpPr txBox="1">
            <a:spLocks noChangeArrowheads="1"/>
          </p:cNvSpPr>
          <p:nvPr/>
        </p:nvSpPr>
        <p:spPr bwMode="auto">
          <a:xfrm>
            <a:off x="152400" y="6443990"/>
            <a:ext cx="3047629"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sz="1100" dirty="0">
                <a:solidFill>
                  <a:schemeClr val="accent1">
                    <a:lumMod val="50000"/>
                  </a:schemeClr>
                </a:solidFill>
                <a:latin typeface="+mn-lt"/>
              </a:rPr>
              <a:t>Jemal A et al. J Natl Cancer </a:t>
            </a:r>
            <a:r>
              <a:rPr lang="en-GB" sz="1100" dirty="0" err="1">
                <a:solidFill>
                  <a:schemeClr val="accent1">
                    <a:lumMod val="50000"/>
                  </a:schemeClr>
                </a:solidFill>
                <a:latin typeface="+mn-lt"/>
              </a:rPr>
              <a:t>Inst</a:t>
            </a:r>
            <a:r>
              <a:rPr lang="en-GB" sz="1100" dirty="0">
                <a:solidFill>
                  <a:schemeClr val="accent1">
                    <a:lumMod val="50000"/>
                  </a:schemeClr>
                </a:solidFill>
                <a:latin typeface="+mn-lt"/>
              </a:rPr>
              <a:t> </a:t>
            </a:r>
            <a:r>
              <a:rPr lang="en-GB" sz="1100" dirty="0" smtClean="0">
                <a:solidFill>
                  <a:schemeClr val="accent1">
                    <a:lumMod val="50000"/>
                  </a:schemeClr>
                </a:solidFill>
                <a:latin typeface="+mn-lt"/>
              </a:rPr>
              <a:t>2013;105:175-201</a:t>
            </a:r>
            <a:endParaRPr lang="en-GB" sz="1100" dirty="0">
              <a:solidFill>
                <a:schemeClr val="accent1">
                  <a:lumMod val="50000"/>
                </a:schemeClr>
              </a:solidFill>
              <a:latin typeface="+mn-lt"/>
            </a:endParaRPr>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7267" y="1530366"/>
            <a:ext cx="7322333" cy="44132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005762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noAutofit/>
          </a:bodyPr>
          <a:lstStyle/>
          <a:p>
            <a:r>
              <a:rPr lang="en-US" sz="3600" dirty="0"/>
              <a:t>Annual Report to the Nation on the Status of Cancer: </a:t>
            </a:r>
            <a:r>
              <a:rPr lang="en-US" sz="3600" dirty="0" smtClean="0"/>
              <a:t>HPV-Associated </a:t>
            </a:r>
            <a:r>
              <a:rPr lang="en-US" sz="3600" dirty="0"/>
              <a:t>C</a:t>
            </a:r>
            <a:r>
              <a:rPr lang="en-US" sz="3600" dirty="0" smtClean="0"/>
              <a:t>ancers</a:t>
            </a:r>
            <a:endParaRPr lang="en-US" sz="3600" dirty="0"/>
          </a:p>
        </p:txBody>
      </p:sp>
      <p:sp>
        <p:nvSpPr>
          <p:cNvPr id="23555" name="Content Placeholder 2"/>
          <p:cNvSpPr>
            <a:spLocks noGrp="1"/>
          </p:cNvSpPr>
          <p:nvPr>
            <p:ph idx="1"/>
          </p:nvPr>
        </p:nvSpPr>
        <p:spPr/>
        <p:txBody>
          <a:bodyPr>
            <a:normAutofit lnSpcReduction="10000"/>
          </a:bodyPr>
          <a:lstStyle/>
          <a:p>
            <a:r>
              <a:rPr lang="en-US" sz="2800" dirty="0" smtClean="0"/>
              <a:t>From 2000 </a:t>
            </a:r>
            <a:r>
              <a:rPr lang="en-US" sz="2800" dirty="0"/>
              <a:t>to 2009, oral cancer rates </a:t>
            </a:r>
            <a:r>
              <a:rPr lang="en-US" sz="2800" dirty="0" smtClean="0"/>
              <a:t>increased </a:t>
            </a:r>
          </a:p>
          <a:p>
            <a:pPr lvl="1"/>
            <a:r>
              <a:rPr lang="en-US" sz="2400" b="0" dirty="0" smtClean="0"/>
              <a:t>4.9% for </a:t>
            </a:r>
            <a:r>
              <a:rPr lang="en-US" sz="2400" b="0" dirty="0"/>
              <a:t>Native American </a:t>
            </a:r>
            <a:r>
              <a:rPr lang="en-US" sz="2400" b="0" dirty="0" smtClean="0"/>
              <a:t>men</a:t>
            </a:r>
          </a:p>
          <a:p>
            <a:pPr lvl="1"/>
            <a:r>
              <a:rPr lang="en-US" sz="2400" b="0" dirty="0" smtClean="0"/>
              <a:t>3.9% for </a:t>
            </a:r>
            <a:r>
              <a:rPr lang="en-US" sz="2400" b="0" dirty="0"/>
              <a:t>white </a:t>
            </a:r>
            <a:r>
              <a:rPr lang="en-US" sz="2400" b="0" dirty="0" smtClean="0"/>
              <a:t>men</a:t>
            </a:r>
          </a:p>
          <a:p>
            <a:pPr lvl="1"/>
            <a:r>
              <a:rPr lang="en-US" sz="2400" b="0" dirty="0" smtClean="0"/>
              <a:t>1.7% for </a:t>
            </a:r>
            <a:r>
              <a:rPr lang="en-US" sz="2400" b="0" dirty="0"/>
              <a:t>white </a:t>
            </a:r>
            <a:r>
              <a:rPr lang="en-US" sz="2400" b="0" dirty="0" smtClean="0"/>
              <a:t>women</a:t>
            </a:r>
          </a:p>
          <a:p>
            <a:pPr lvl="1"/>
            <a:r>
              <a:rPr lang="en-US" sz="2400" b="0" dirty="0" smtClean="0"/>
              <a:t>1% for </a:t>
            </a:r>
            <a:r>
              <a:rPr lang="en-US" sz="2400" b="0" dirty="0"/>
              <a:t>Asian </a:t>
            </a:r>
            <a:r>
              <a:rPr lang="en-US" sz="2400" b="0" dirty="0" smtClean="0"/>
              <a:t>men</a:t>
            </a:r>
          </a:p>
          <a:p>
            <a:r>
              <a:rPr lang="en-US" sz="2800" dirty="0" smtClean="0"/>
              <a:t>Anal cancer rates doubled from 1975 to 2009</a:t>
            </a:r>
          </a:p>
          <a:p>
            <a:r>
              <a:rPr lang="en-US" sz="2800" dirty="0" smtClean="0"/>
              <a:t>Vulvar </a:t>
            </a:r>
            <a:r>
              <a:rPr lang="en-US" sz="2800" dirty="0"/>
              <a:t>cancer rates rose </a:t>
            </a:r>
            <a:r>
              <a:rPr lang="en-US" sz="2800" dirty="0" smtClean="0"/>
              <a:t>for </a:t>
            </a:r>
            <a:r>
              <a:rPr lang="en-US" sz="2800" dirty="0"/>
              <a:t>white and African-American </a:t>
            </a:r>
            <a:r>
              <a:rPr lang="en-US" sz="2800" dirty="0" smtClean="0"/>
              <a:t>women </a:t>
            </a:r>
          </a:p>
          <a:p>
            <a:r>
              <a:rPr lang="en-US" sz="2800" dirty="0"/>
              <a:t>P</a:t>
            </a:r>
            <a:r>
              <a:rPr lang="en-US" sz="2800" dirty="0" smtClean="0"/>
              <a:t>enile </a:t>
            </a:r>
            <a:r>
              <a:rPr lang="en-US" sz="2800" dirty="0"/>
              <a:t>cancer rates increased among Asian </a:t>
            </a:r>
            <a:r>
              <a:rPr lang="en-US" sz="2800" dirty="0" smtClean="0"/>
              <a:t>men </a:t>
            </a:r>
            <a:endParaRPr lang="en-US" sz="2200" dirty="0" smtClean="0"/>
          </a:p>
        </p:txBody>
      </p:sp>
    </p:spTree>
    <p:extLst>
      <p:ext uri="{BB962C8B-B14F-4D97-AF65-F5344CB8AC3E}">
        <p14:creationId xmlns:p14="http://schemas.microsoft.com/office/powerpoint/2010/main" val="248779735"/>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4515" name="Chart 3"/>
          <p:cNvGraphicFramePr>
            <a:graphicFrameLocks/>
          </p:cNvGraphicFramePr>
          <p:nvPr>
            <p:extLst>
              <p:ext uri="{D42A27DB-BD31-4B8C-83A1-F6EECF244321}">
                <p14:modId xmlns:p14="http://schemas.microsoft.com/office/powerpoint/2010/main" val="496012514"/>
              </p:ext>
            </p:extLst>
          </p:nvPr>
        </p:nvGraphicFramePr>
        <p:xfrm>
          <a:off x="493712" y="1371600"/>
          <a:ext cx="4230688" cy="5214610"/>
        </p:xfrm>
        <a:graphic>
          <a:graphicData uri="http://schemas.openxmlformats.org/presentationml/2006/ole">
            <mc:AlternateContent xmlns:mc="http://schemas.openxmlformats.org/markup-compatibility/2006">
              <mc:Choice xmlns:v="urn:schemas-microsoft-com:vml" Requires="v">
                <p:oleObj spid="_x0000_s8372" r:id="rId4" imgW="3072650" imgH="3834716" progId="Excel.Chart.8">
                  <p:embed/>
                </p:oleObj>
              </mc:Choice>
              <mc:Fallback>
                <p:oleObj r:id="rId4" imgW="3072650" imgH="3834716" progId="Excel.Chart.8">
                  <p:embed/>
                  <p:pic>
                    <p:nvPicPr>
                      <p:cNvPr id="0" name=""/>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3712" y="1371600"/>
                        <a:ext cx="4230688" cy="5214610"/>
                      </a:xfrm>
                      <a:prstGeom prst="rect">
                        <a:avLst/>
                      </a:prstGeom>
                      <a:noFill/>
                      <a:ln>
                        <a:noFill/>
                      </a:ln>
                      <a:extLst/>
                    </p:spPr>
                  </p:pic>
                </p:oleObj>
              </mc:Fallback>
            </mc:AlternateContent>
          </a:graphicData>
        </a:graphic>
      </p:graphicFrame>
      <p:graphicFrame>
        <p:nvGraphicFramePr>
          <p:cNvPr id="64516" name="Chart 4"/>
          <p:cNvGraphicFramePr>
            <a:graphicFrameLocks/>
          </p:cNvGraphicFramePr>
          <p:nvPr>
            <p:extLst>
              <p:ext uri="{D42A27DB-BD31-4B8C-83A1-F6EECF244321}">
                <p14:modId xmlns:p14="http://schemas.microsoft.com/office/powerpoint/2010/main" val="3588055223"/>
              </p:ext>
            </p:extLst>
          </p:nvPr>
        </p:nvGraphicFramePr>
        <p:xfrm>
          <a:off x="4800600" y="1371600"/>
          <a:ext cx="4191000" cy="5138410"/>
        </p:xfrm>
        <a:graphic>
          <a:graphicData uri="http://schemas.openxmlformats.org/presentationml/2006/ole">
            <mc:AlternateContent xmlns:mc="http://schemas.openxmlformats.org/markup-compatibility/2006">
              <mc:Choice xmlns:v="urn:schemas-microsoft-com:vml" Requires="v">
                <p:oleObj spid="_x0000_s8373" r:id="rId6" imgW="3145809" imgH="3834716" progId="Excel.Chart.8">
                  <p:embed/>
                </p:oleObj>
              </mc:Choice>
              <mc:Fallback>
                <p:oleObj r:id="rId6" imgW="3145809" imgH="3834716" progId="Excel.Chart.8">
                  <p:embed/>
                  <p:pic>
                    <p:nvPicPr>
                      <p:cNvPr id="0" name=""/>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00600" y="1371600"/>
                        <a:ext cx="4191000" cy="5138410"/>
                      </a:xfrm>
                      <a:prstGeom prst="rect">
                        <a:avLst/>
                      </a:prstGeom>
                      <a:noFill/>
                      <a:ln>
                        <a:noFill/>
                      </a:ln>
                      <a:extLst/>
                    </p:spPr>
                  </p:pic>
                </p:oleObj>
              </mc:Fallback>
            </mc:AlternateContent>
          </a:graphicData>
        </a:graphic>
      </p:graphicFrame>
      <p:sp>
        <p:nvSpPr>
          <p:cNvPr id="64517" name="TextBox 1"/>
          <p:cNvSpPr txBox="1">
            <a:spLocks noChangeArrowheads="1"/>
          </p:cNvSpPr>
          <p:nvPr/>
        </p:nvSpPr>
        <p:spPr bwMode="auto">
          <a:xfrm>
            <a:off x="6400800" y="4525833"/>
            <a:ext cx="1260987" cy="414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500" dirty="0">
                <a:solidFill>
                  <a:srgbClr val="000000"/>
                </a:solidFill>
                <a:latin typeface="Calibri" pitchFamily="34" charset="0"/>
              </a:rPr>
              <a:t>Oropharynx</a:t>
            </a:r>
          </a:p>
        </p:txBody>
      </p:sp>
      <p:sp>
        <p:nvSpPr>
          <p:cNvPr id="64518" name="Title 1"/>
          <p:cNvSpPr>
            <a:spLocks noGrp="1"/>
          </p:cNvSpPr>
          <p:nvPr>
            <p:ph type="title"/>
          </p:nvPr>
        </p:nvSpPr>
        <p:spPr>
          <a:xfrm>
            <a:off x="152400" y="304800"/>
            <a:ext cx="8839200" cy="1143000"/>
          </a:xfrm>
        </p:spPr>
        <p:txBody>
          <a:bodyPr>
            <a:noAutofit/>
          </a:bodyPr>
          <a:lstStyle/>
          <a:p>
            <a:pPr eaLnBrk="1" hangingPunct="1"/>
            <a:r>
              <a:rPr lang="en-US" sz="3400" b="1" dirty="0" smtClean="0"/>
              <a:t>Average Number of New HPV-Associated Cancers by Sex, in the United States, 2005-2009</a:t>
            </a:r>
            <a:endParaRPr lang="en-US" sz="3400" dirty="0" smtClean="0"/>
          </a:p>
        </p:txBody>
      </p:sp>
      <p:sp>
        <p:nvSpPr>
          <p:cNvPr id="64524" name="TextBox 6"/>
          <p:cNvSpPr txBox="1">
            <a:spLocks noChangeArrowheads="1"/>
          </p:cNvSpPr>
          <p:nvPr/>
        </p:nvSpPr>
        <p:spPr bwMode="auto">
          <a:xfrm>
            <a:off x="1752600" y="3429000"/>
            <a:ext cx="74002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400" dirty="0">
                <a:solidFill>
                  <a:srgbClr val="000000"/>
                </a:solidFill>
                <a:latin typeface="Calibri" pitchFamily="34" charset="0"/>
              </a:rPr>
              <a:t>n=3039</a:t>
            </a:r>
          </a:p>
        </p:txBody>
      </p:sp>
      <p:sp>
        <p:nvSpPr>
          <p:cNvPr id="64525" name="TextBox 6"/>
          <p:cNvSpPr txBox="1">
            <a:spLocks noChangeArrowheads="1"/>
          </p:cNvSpPr>
          <p:nvPr/>
        </p:nvSpPr>
        <p:spPr bwMode="auto">
          <a:xfrm>
            <a:off x="2590800" y="3334570"/>
            <a:ext cx="74002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400" dirty="0">
                <a:solidFill>
                  <a:srgbClr val="000000"/>
                </a:solidFill>
                <a:latin typeface="Calibri" pitchFamily="34" charset="0"/>
              </a:rPr>
              <a:t>n=2317</a:t>
            </a:r>
          </a:p>
        </p:txBody>
      </p:sp>
      <p:sp>
        <p:nvSpPr>
          <p:cNvPr id="64526" name="TextBox 6"/>
          <p:cNvSpPr txBox="1">
            <a:spLocks noChangeArrowheads="1"/>
          </p:cNvSpPr>
          <p:nvPr/>
        </p:nvSpPr>
        <p:spPr bwMode="auto">
          <a:xfrm>
            <a:off x="3429000" y="4035623"/>
            <a:ext cx="74002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400" dirty="0">
                <a:solidFill>
                  <a:srgbClr val="000000"/>
                </a:solidFill>
                <a:latin typeface="Calibri" pitchFamily="34" charset="0"/>
              </a:rPr>
              <a:t>n=3084</a:t>
            </a:r>
          </a:p>
        </p:txBody>
      </p:sp>
      <p:sp>
        <p:nvSpPr>
          <p:cNvPr id="64527" name="TextBox 6"/>
          <p:cNvSpPr txBox="1">
            <a:spLocks noChangeArrowheads="1"/>
          </p:cNvSpPr>
          <p:nvPr/>
        </p:nvSpPr>
        <p:spPr bwMode="auto">
          <a:xfrm>
            <a:off x="1905118" y="5246311"/>
            <a:ext cx="82563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400" dirty="0">
                <a:solidFill>
                  <a:srgbClr val="000000"/>
                </a:solidFill>
                <a:latin typeface="Calibri" pitchFamily="34" charset="0"/>
              </a:rPr>
              <a:t>n=11279</a:t>
            </a:r>
          </a:p>
        </p:txBody>
      </p:sp>
      <p:sp>
        <p:nvSpPr>
          <p:cNvPr id="64528" name="TextBox 6"/>
          <p:cNvSpPr txBox="1">
            <a:spLocks noChangeArrowheads="1"/>
          </p:cNvSpPr>
          <p:nvPr/>
        </p:nvSpPr>
        <p:spPr bwMode="auto">
          <a:xfrm>
            <a:off x="6615995" y="5059233"/>
            <a:ext cx="85160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400" dirty="0">
                <a:solidFill>
                  <a:srgbClr val="000000"/>
                </a:solidFill>
                <a:latin typeface="Calibri" pitchFamily="34" charset="0"/>
              </a:rPr>
              <a:t>n=9312</a:t>
            </a:r>
          </a:p>
        </p:txBody>
      </p:sp>
      <p:sp>
        <p:nvSpPr>
          <p:cNvPr id="64529" name="TextBox 6"/>
          <p:cNvSpPr txBox="1">
            <a:spLocks noChangeArrowheads="1"/>
          </p:cNvSpPr>
          <p:nvPr/>
        </p:nvSpPr>
        <p:spPr bwMode="auto">
          <a:xfrm>
            <a:off x="5576716" y="3775520"/>
            <a:ext cx="85160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400" dirty="0">
                <a:solidFill>
                  <a:srgbClr val="000000"/>
                </a:solidFill>
                <a:latin typeface="Calibri" pitchFamily="34" charset="0"/>
              </a:rPr>
              <a:t>n=1687</a:t>
            </a:r>
          </a:p>
        </p:txBody>
      </p:sp>
      <p:sp>
        <p:nvSpPr>
          <p:cNvPr id="64530" name="TextBox 6"/>
          <p:cNvSpPr txBox="1">
            <a:spLocks noChangeArrowheads="1"/>
          </p:cNvSpPr>
          <p:nvPr/>
        </p:nvSpPr>
        <p:spPr bwMode="auto">
          <a:xfrm>
            <a:off x="6333071" y="3203463"/>
            <a:ext cx="85160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400" dirty="0">
                <a:solidFill>
                  <a:srgbClr val="000000"/>
                </a:solidFill>
                <a:latin typeface="Calibri" pitchFamily="34" charset="0"/>
              </a:rPr>
              <a:t>n=1003</a:t>
            </a:r>
          </a:p>
        </p:txBody>
      </p:sp>
      <p:sp>
        <p:nvSpPr>
          <p:cNvPr id="2" name="TextBox 1"/>
          <p:cNvSpPr txBox="1"/>
          <p:nvPr/>
        </p:nvSpPr>
        <p:spPr>
          <a:xfrm>
            <a:off x="152400" y="6477000"/>
            <a:ext cx="3352800" cy="261610"/>
          </a:xfrm>
          <a:prstGeom prst="rect">
            <a:avLst/>
          </a:prstGeom>
          <a:noFill/>
        </p:spPr>
        <p:txBody>
          <a:bodyPr wrap="square" rtlCol="0">
            <a:spAutoFit/>
          </a:bodyPr>
          <a:lstStyle/>
          <a:p>
            <a:pPr lvl="0"/>
            <a:r>
              <a:rPr lang="en-GB" sz="1100" dirty="0">
                <a:solidFill>
                  <a:schemeClr val="accent1">
                    <a:lumMod val="50000"/>
                  </a:schemeClr>
                </a:solidFill>
              </a:rPr>
              <a:t>Jemal A et al. J Natl Cancer Inst </a:t>
            </a:r>
            <a:r>
              <a:rPr lang="en-GB" sz="1100" dirty="0" smtClean="0">
                <a:solidFill>
                  <a:schemeClr val="accent1">
                    <a:lumMod val="50000"/>
                  </a:schemeClr>
                </a:solidFill>
              </a:rPr>
              <a:t>2013;105:175-201</a:t>
            </a:r>
            <a:endParaRPr lang="en-GB" sz="1100" dirty="0">
              <a:solidFill>
                <a:schemeClr val="accent1">
                  <a:lumMod val="50000"/>
                </a:schemeClr>
              </a:solidFill>
            </a:endParaRPr>
          </a:p>
        </p:txBody>
      </p:sp>
      <p:sp>
        <p:nvSpPr>
          <p:cNvPr id="22" name="TextBox 6"/>
          <p:cNvSpPr txBox="1">
            <a:spLocks noChangeArrowheads="1"/>
          </p:cNvSpPr>
          <p:nvPr/>
        </p:nvSpPr>
        <p:spPr bwMode="auto">
          <a:xfrm>
            <a:off x="533400" y="3460552"/>
            <a:ext cx="74002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400" dirty="0" smtClean="0">
                <a:solidFill>
                  <a:srgbClr val="000000"/>
                </a:solidFill>
                <a:latin typeface="Calibri" pitchFamily="34" charset="0"/>
              </a:rPr>
              <a:t>n=694</a:t>
            </a:r>
            <a:endParaRPr lang="en-US" sz="1400" dirty="0">
              <a:solidFill>
                <a:srgbClr val="000000"/>
              </a:solidFill>
              <a:latin typeface="Calibri" pitchFamily="34" charset="0"/>
            </a:endParaRPr>
          </a:p>
        </p:txBody>
      </p:sp>
    </p:spTree>
    <p:extLst>
      <p:ext uri="{BB962C8B-B14F-4D97-AF65-F5344CB8AC3E}">
        <p14:creationId xmlns:p14="http://schemas.microsoft.com/office/powerpoint/2010/main" val="23953626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Autofit/>
          </a:bodyPr>
          <a:lstStyle/>
          <a:p>
            <a:r>
              <a:rPr lang="en-US" sz="4000" dirty="0" smtClean="0">
                <a:latin typeface="+mn-lt"/>
              </a:rPr>
              <a:t>HPV-Associated Oropharyngeal </a:t>
            </a:r>
            <a:r>
              <a:rPr lang="en-US" sz="4000" dirty="0">
                <a:latin typeface="+mn-lt"/>
              </a:rPr>
              <a:t>C</a:t>
            </a:r>
            <a:r>
              <a:rPr lang="en-US" sz="4000" dirty="0" smtClean="0">
                <a:latin typeface="+mn-lt"/>
              </a:rPr>
              <a:t>ancers</a:t>
            </a:r>
            <a:endParaRPr lang="en-US" sz="4000" dirty="0">
              <a:latin typeface="+mn-lt"/>
            </a:endParaRPr>
          </a:p>
        </p:txBody>
      </p:sp>
      <p:sp>
        <p:nvSpPr>
          <p:cNvPr id="16387" name="Content Placeholder 2"/>
          <p:cNvSpPr>
            <a:spLocks noGrp="1"/>
          </p:cNvSpPr>
          <p:nvPr>
            <p:ph idx="1"/>
          </p:nvPr>
        </p:nvSpPr>
        <p:spPr/>
        <p:txBody>
          <a:bodyPr>
            <a:noAutofit/>
          </a:bodyPr>
          <a:lstStyle/>
          <a:p>
            <a:r>
              <a:rPr lang="en-US" sz="2800" dirty="0"/>
              <a:t>Prevalence increased from 16.3% (1984-89) to 71.7% (2000-04</a:t>
            </a:r>
            <a:r>
              <a:rPr lang="en-US" sz="2800" dirty="0" smtClean="0"/>
              <a:t>)</a:t>
            </a:r>
            <a:endParaRPr lang="en-US" sz="2800" dirty="0"/>
          </a:p>
          <a:p>
            <a:r>
              <a:rPr lang="en-US" sz="2800" dirty="0"/>
              <a:t>Population-level incidence of HPV-positive cancers increased by 225% while HPV-negative cancers declined by 50</a:t>
            </a:r>
            <a:r>
              <a:rPr lang="en-US" sz="2800" dirty="0" smtClean="0"/>
              <a:t>%</a:t>
            </a:r>
            <a:endParaRPr lang="en-US" sz="2800" dirty="0"/>
          </a:p>
          <a:p>
            <a:pPr marL="0" indent="0" algn="ctr">
              <a:buNone/>
            </a:pPr>
            <a:endParaRPr lang="en-US" sz="2800" i="1" dirty="0" smtClean="0">
              <a:solidFill>
                <a:srgbClr val="722B79"/>
              </a:solidFill>
            </a:endParaRPr>
          </a:p>
          <a:p>
            <a:pPr marL="0" indent="0" algn="ctr">
              <a:buNone/>
            </a:pPr>
            <a:r>
              <a:rPr lang="en-US" sz="2800" i="1" dirty="0" smtClean="0">
                <a:solidFill>
                  <a:srgbClr val="722B79"/>
                </a:solidFill>
              </a:rPr>
              <a:t>If </a:t>
            </a:r>
            <a:r>
              <a:rPr lang="en-US" sz="2800" i="1" dirty="0">
                <a:solidFill>
                  <a:srgbClr val="722B79"/>
                </a:solidFill>
              </a:rPr>
              <a:t>trends continue, the annual number of HPV-positive oropharyngeal cancers is expected to surpass the annual number of cervical cancers by the year 2020</a:t>
            </a:r>
          </a:p>
        </p:txBody>
      </p:sp>
      <p:sp>
        <p:nvSpPr>
          <p:cNvPr id="16388" name="TextBox 3"/>
          <p:cNvSpPr txBox="1">
            <a:spLocks noChangeArrowheads="1"/>
          </p:cNvSpPr>
          <p:nvPr/>
        </p:nvSpPr>
        <p:spPr bwMode="auto">
          <a:xfrm>
            <a:off x="76200" y="6510010"/>
            <a:ext cx="7391400" cy="261610"/>
          </a:xfrm>
          <a:prstGeom prst="rect">
            <a:avLst/>
          </a:prstGeom>
          <a:noFill/>
          <a:extLst/>
        </p:spPr>
        <p:txBody>
          <a:bodyPr wrap="square" rtlCol="0">
            <a:spAutoFit/>
          </a:bodyPr>
          <a:lstStyle>
            <a:defPPr>
              <a:defRPr lang="en-US"/>
            </a:defPPr>
            <a:lvl1pPr lvl="0">
              <a:defRPr sz="1100">
                <a:solidFill>
                  <a:srgbClr val="000000"/>
                </a:solidFill>
              </a:defRPr>
            </a:lvl1pPr>
          </a:lstStyle>
          <a:p>
            <a:r>
              <a:rPr lang="en-US" dirty="0">
                <a:solidFill>
                  <a:schemeClr val="accent1">
                    <a:lumMod val="50000"/>
                  </a:schemeClr>
                </a:solidFill>
              </a:rPr>
              <a:t>Chaturvedi, 2011, J Clin Oncol- data from SEER</a:t>
            </a:r>
          </a:p>
        </p:txBody>
      </p:sp>
    </p:spTree>
    <p:extLst>
      <p:ext uri="{BB962C8B-B14F-4D97-AF65-F5344CB8AC3E}">
        <p14:creationId xmlns:p14="http://schemas.microsoft.com/office/powerpoint/2010/main" val="26826838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noAutofit/>
          </a:bodyPr>
          <a:lstStyle/>
          <a:p>
            <a:r>
              <a:rPr lang="en-US" sz="4000" dirty="0" smtClean="0"/>
              <a:t>Economic Impact Related to                     HPV-Associated Disease, 2010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77108457"/>
              </p:ext>
            </p:extLst>
          </p:nvPr>
        </p:nvGraphicFramePr>
        <p:xfrm>
          <a:off x="457200" y="1600200"/>
          <a:ext cx="8229600" cy="3114678"/>
        </p:xfrm>
        <a:graphic>
          <a:graphicData uri="http://schemas.openxmlformats.org/drawingml/2006/table">
            <a:tbl>
              <a:tblPr firstRow="1" bandRow="1">
                <a:tableStyleId>{21E4AEA4-8DFA-4A89-87EB-49C32662AFE0}</a:tableStyleId>
              </a:tblPr>
              <a:tblGrid>
                <a:gridCol w="5172891"/>
                <a:gridCol w="3056709"/>
              </a:tblGrid>
              <a:tr h="518266">
                <a:tc>
                  <a:txBody>
                    <a:bodyPr/>
                    <a:lstStyle/>
                    <a:p>
                      <a:pPr algn="ctr"/>
                      <a:r>
                        <a:rPr lang="en-US" sz="2800" dirty="0" smtClean="0">
                          <a:solidFill>
                            <a:srgbClr val="1993B9"/>
                          </a:solidFill>
                          <a:latin typeface="+mn-lt"/>
                        </a:rPr>
                        <a:t>Event</a:t>
                      </a:r>
                      <a:endParaRPr lang="en-US" sz="2800" dirty="0">
                        <a:solidFill>
                          <a:srgbClr val="1993B9"/>
                        </a:solidFill>
                        <a:latin typeface="+mn-lt"/>
                      </a:endParaRPr>
                    </a:p>
                  </a:txBody>
                  <a:tcPr marL="128936" marR="128936" marT="45729" marB="45729"/>
                </a:tc>
                <a:tc>
                  <a:txBody>
                    <a:bodyPr/>
                    <a:lstStyle/>
                    <a:p>
                      <a:pPr algn="ctr"/>
                      <a:r>
                        <a:rPr lang="en-US" sz="2800" dirty="0" smtClean="0">
                          <a:solidFill>
                            <a:srgbClr val="1993B9"/>
                          </a:solidFill>
                          <a:latin typeface="+mn-lt"/>
                        </a:rPr>
                        <a:t>Cost ($ billions)</a:t>
                      </a:r>
                      <a:endParaRPr lang="en-US" sz="2800" dirty="0">
                        <a:solidFill>
                          <a:srgbClr val="1993B9"/>
                        </a:solidFill>
                        <a:latin typeface="+mn-lt"/>
                      </a:endParaRPr>
                    </a:p>
                  </a:txBody>
                  <a:tcPr marL="128936" marR="128936" marT="45729" marB="45729"/>
                </a:tc>
              </a:tr>
              <a:tr h="370916">
                <a:tc>
                  <a:txBody>
                    <a:bodyPr/>
                    <a:lstStyle/>
                    <a:p>
                      <a:pPr algn="ctr" fontAlgn="b"/>
                      <a:r>
                        <a:rPr lang="en-US" sz="2400" u="none" strike="noStrike" dirty="0">
                          <a:effectLst/>
                          <a:latin typeface="+mn-lt"/>
                        </a:rPr>
                        <a:t>Cervical cancer </a:t>
                      </a:r>
                      <a:r>
                        <a:rPr lang="en-US" sz="2400" u="none" strike="noStrike" dirty="0" smtClean="0">
                          <a:effectLst/>
                          <a:latin typeface="+mn-lt"/>
                        </a:rPr>
                        <a:t>screening*</a:t>
                      </a:r>
                      <a:endParaRPr lang="en-US" sz="2400" b="0" i="0" u="none" strike="noStrike" baseline="30000" dirty="0">
                        <a:solidFill>
                          <a:srgbClr val="000000"/>
                        </a:solidFill>
                        <a:effectLst/>
                        <a:latin typeface="+mn-lt"/>
                      </a:endParaRPr>
                    </a:p>
                  </a:txBody>
                  <a:tcPr marL="0" marR="0" marT="0" marB="0" anchor="b"/>
                </a:tc>
                <a:tc>
                  <a:txBody>
                    <a:bodyPr/>
                    <a:lstStyle/>
                    <a:p>
                      <a:pPr algn="ctr" fontAlgn="b"/>
                      <a:r>
                        <a:rPr lang="en-US" sz="2400" u="none" strike="noStrike" dirty="0" smtClean="0">
                          <a:effectLst/>
                          <a:latin typeface="+mn-lt"/>
                        </a:rPr>
                        <a:t>6.6</a:t>
                      </a:r>
                      <a:endParaRPr lang="en-US" sz="2400" b="0" i="0" u="none" strike="noStrike" dirty="0">
                        <a:solidFill>
                          <a:srgbClr val="000000"/>
                        </a:solidFill>
                        <a:effectLst/>
                        <a:latin typeface="+mn-lt"/>
                      </a:endParaRPr>
                    </a:p>
                  </a:txBody>
                  <a:tcPr marL="0" marR="0" marT="0" marB="0" anchor="b"/>
                </a:tc>
              </a:tr>
              <a:tr h="370916">
                <a:tc>
                  <a:txBody>
                    <a:bodyPr/>
                    <a:lstStyle/>
                    <a:p>
                      <a:pPr algn="ctr" fontAlgn="b"/>
                      <a:r>
                        <a:rPr lang="en-US" sz="2400" u="none" strike="noStrike" dirty="0">
                          <a:effectLst/>
                          <a:latin typeface="+mn-lt"/>
                        </a:rPr>
                        <a:t>Cervical cancer   </a:t>
                      </a:r>
                      <a:endParaRPr lang="en-US" sz="2400" b="0" i="0" u="none" strike="noStrike" dirty="0">
                        <a:solidFill>
                          <a:srgbClr val="000000"/>
                        </a:solidFill>
                        <a:effectLst/>
                        <a:latin typeface="+mn-lt"/>
                      </a:endParaRPr>
                    </a:p>
                  </a:txBody>
                  <a:tcPr marL="0" marR="0" marT="0" marB="0" anchor="b"/>
                </a:tc>
                <a:tc>
                  <a:txBody>
                    <a:bodyPr/>
                    <a:lstStyle/>
                    <a:p>
                      <a:pPr algn="ctr" fontAlgn="b"/>
                      <a:r>
                        <a:rPr lang="en-US" sz="2400" u="none" strike="noStrike" dirty="0" smtClean="0">
                          <a:effectLst/>
                          <a:latin typeface="+mn-lt"/>
                        </a:rPr>
                        <a:t>0.4</a:t>
                      </a:r>
                      <a:endParaRPr lang="en-US" sz="2400" b="0" i="0" u="none" strike="noStrike" dirty="0">
                        <a:solidFill>
                          <a:srgbClr val="000000"/>
                        </a:solidFill>
                        <a:effectLst/>
                        <a:latin typeface="+mn-lt"/>
                      </a:endParaRPr>
                    </a:p>
                  </a:txBody>
                  <a:tcPr marL="0" marR="0" marT="0" marB="0" anchor="b"/>
                </a:tc>
              </a:tr>
              <a:tr h="370916">
                <a:tc>
                  <a:txBody>
                    <a:bodyPr/>
                    <a:lstStyle/>
                    <a:p>
                      <a:pPr algn="ctr" fontAlgn="b"/>
                      <a:r>
                        <a:rPr lang="en-US" sz="2400" u="none" strike="noStrike" dirty="0">
                          <a:effectLst/>
                          <a:latin typeface="+mn-lt"/>
                        </a:rPr>
                        <a:t>Other anogenital cancers</a:t>
                      </a:r>
                      <a:endParaRPr lang="en-US" sz="2400" b="0" i="0" u="none" strike="noStrike" dirty="0">
                        <a:solidFill>
                          <a:srgbClr val="000000"/>
                        </a:solidFill>
                        <a:effectLst/>
                        <a:latin typeface="+mn-lt"/>
                      </a:endParaRPr>
                    </a:p>
                  </a:txBody>
                  <a:tcPr marL="0" marR="0" marT="0" marB="0" anchor="b"/>
                </a:tc>
                <a:tc>
                  <a:txBody>
                    <a:bodyPr/>
                    <a:lstStyle/>
                    <a:p>
                      <a:pPr algn="ctr" fontAlgn="b"/>
                      <a:r>
                        <a:rPr lang="en-US" sz="2400" u="none" strike="noStrike" dirty="0" smtClean="0">
                          <a:effectLst/>
                          <a:latin typeface="+mn-lt"/>
                        </a:rPr>
                        <a:t>0.2</a:t>
                      </a:r>
                      <a:endParaRPr lang="en-US" sz="2400" b="0" i="0" u="none" strike="noStrike" dirty="0">
                        <a:solidFill>
                          <a:srgbClr val="000000"/>
                        </a:solidFill>
                        <a:effectLst/>
                        <a:latin typeface="+mn-lt"/>
                      </a:endParaRPr>
                    </a:p>
                  </a:txBody>
                  <a:tcPr marL="0" marR="0" marT="0" marB="0" anchor="b"/>
                </a:tc>
              </a:tr>
              <a:tr h="370916">
                <a:tc>
                  <a:txBody>
                    <a:bodyPr/>
                    <a:lstStyle/>
                    <a:p>
                      <a:pPr algn="ctr" fontAlgn="b"/>
                      <a:r>
                        <a:rPr lang="en-US" sz="2400" u="none" strike="noStrike" dirty="0">
                          <a:effectLst/>
                          <a:latin typeface="+mn-lt"/>
                        </a:rPr>
                        <a:t>Oropharyngeal cancer</a:t>
                      </a:r>
                      <a:endParaRPr lang="en-US" sz="2400" b="0" i="0" u="none" strike="noStrike" dirty="0">
                        <a:solidFill>
                          <a:srgbClr val="000000"/>
                        </a:solidFill>
                        <a:effectLst/>
                        <a:latin typeface="+mn-lt"/>
                      </a:endParaRPr>
                    </a:p>
                  </a:txBody>
                  <a:tcPr marL="0" marR="0" marT="0" marB="0" anchor="b"/>
                </a:tc>
                <a:tc>
                  <a:txBody>
                    <a:bodyPr/>
                    <a:lstStyle/>
                    <a:p>
                      <a:pPr algn="ctr" fontAlgn="b"/>
                      <a:r>
                        <a:rPr lang="en-US" sz="2400" u="none" strike="noStrike" dirty="0" smtClean="0">
                          <a:effectLst/>
                          <a:latin typeface="+mn-lt"/>
                        </a:rPr>
                        <a:t>0.3</a:t>
                      </a:r>
                      <a:endParaRPr lang="en-US" sz="2400" b="0" i="0" u="none" strike="noStrike" dirty="0">
                        <a:solidFill>
                          <a:srgbClr val="000000"/>
                        </a:solidFill>
                        <a:effectLst/>
                        <a:latin typeface="+mn-lt"/>
                      </a:endParaRPr>
                    </a:p>
                  </a:txBody>
                  <a:tcPr marL="0" marR="0" marT="0" marB="0" anchor="b"/>
                </a:tc>
              </a:tr>
              <a:tr h="370916">
                <a:tc>
                  <a:txBody>
                    <a:bodyPr/>
                    <a:lstStyle/>
                    <a:p>
                      <a:pPr algn="ctr" fontAlgn="b"/>
                      <a:r>
                        <a:rPr lang="en-US" sz="2400" u="none" strike="noStrike" dirty="0">
                          <a:effectLst/>
                          <a:latin typeface="+mn-lt"/>
                        </a:rPr>
                        <a:t>Anogenital warts</a:t>
                      </a:r>
                      <a:endParaRPr lang="en-US" sz="2400" b="0" i="0" u="none" strike="noStrike" dirty="0">
                        <a:solidFill>
                          <a:srgbClr val="000000"/>
                        </a:solidFill>
                        <a:effectLst/>
                        <a:latin typeface="+mn-lt"/>
                      </a:endParaRPr>
                    </a:p>
                  </a:txBody>
                  <a:tcPr marL="0" marR="0" marT="0" marB="0" anchor="b"/>
                </a:tc>
                <a:tc>
                  <a:txBody>
                    <a:bodyPr/>
                    <a:lstStyle/>
                    <a:p>
                      <a:pPr algn="ctr" fontAlgn="b"/>
                      <a:r>
                        <a:rPr lang="en-US" sz="2400" u="none" strike="noStrike" dirty="0" smtClean="0">
                          <a:effectLst/>
                          <a:latin typeface="+mn-lt"/>
                        </a:rPr>
                        <a:t>0.3</a:t>
                      </a:r>
                      <a:endParaRPr lang="en-US" sz="2400" b="0" i="0" u="none" strike="noStrike" dirty="0">
                        <a:solidFill>
                          <a:srgbClr val="000000"/>
                        </a:solidFill>
                        <a:effectLst/>
                        <a:latin typeface="+mn-lt"/>
                      </a:endParaRPr>
                    </a:p>
                  </a:txBody>
                  <a:tcPr marL="0" marR="0" marT="0" marB="0" anchor="b"/>
                </a:tc>
              </a:tr>
              <a:tr h="370916">
                <a:tc>
                  <a:txBody>
                    <a:bodyPr/>
                    <a:lstStyle/>
                    <a:p>
                      <a:pPr algn="ctr" fontAlgn="b"/>
                      <a:r>
                        <a:rPr lang="en-US" sz="2400" u="none" strike="noStrike" dirty="0" smtClean="0">
                          <a:effectLst/>
                          <a:latin typeface="+mn-lt"/>
                        </a:rPr>
                        <a:t>RRP** </a:t>
                      </a:r>
                    </a:p>
                  </a:txBody>
                  <a:tcPr marL="0" marR="0" marT="0" marB="0" anchor="b"/>
                </a:tc>
                <a:tc>
                  <a:txBody>
                    <a:bodyPr/>
                    <a:lstStyle/>
                    <a:p>
                      <a:pPr algn="ctr" fontAlgn="b"/>
                      <a:r>
                        <a:rPr lang="en-US" sz="2400" u="none" strike="noStrike" dirty="0" smtClean="0">
                          <a:effectLst/>
                          <a:latin typeface="+mn-lt"/>
                        </a:rPr>
                        <a:t>0.2</a:t>
                      </a:r>
                      <a:endParaRPr lang="en-US" sz="2400" b="0" i="0" u="none" strike="noStrike" dirty="0">
                        <a:solidFill>
                          <a:srgbClr val="000000"/>
                        </a:solidFill>
                        <a:effectLst/>
                        <a:latin typeface="+mn-lt"/>
                      </a:endParaRPr>
                    </a:p>
                  </a:txBody>
                  <a:tcPr marL="0" marR="0" marT="0" marB="0" anchor="b"/>
                </a:tc>
              </a:tr>
              <a:tr h="370916">
                <a:tc>
                  <a:txBody>
                    <a:bodyPr/>
                    <a:lstStyle/>
                    <a:p>
                      <a:pPr algn="ctr" fontAlgn="b"/>
                      <a:r>
                        <a:rPr lang="en-US" sz="2400" b="1" u="none" strike="noStrike" dirty="0" smtClean="0">
                          <a:effectLst/>
                          <a:latin typeface="+mn-lt"/>
                        </a:rPr>
                        <a:t>TOTAL</a:t>
                      </a:r>
                      <a:endParaRPr lang="en-US" sz="2400" b="1" i="0" u="none" strike="noStrike" dirty="0">
                        <a:solidFill>
                          <a:srgbClr val="000000"/>
                        </a:solidFill>
                        <a:effectLst/>
                        <a:latin typeface="+mn-lt"/>
                      </a:endParaRPr>
                    </a:p>
                  </a:txBody>
                  <a:tcPr marL="0" marR="0" marT="0" marB="0" anchor="b"/>
                </a:tc>
                <a:tc>
                  <a:txBody>
                    <a:bodyPr/>
                    <a:lstStyle/>
                    <a:p>
                      <a:pPr algn="ctr" fontAlgn="b"/>
                      <a:r>
                        <a:rPr lang="en-US" sz="2400" b="1" u="none" strike="noStrike" dirty="0" smtClean="0">
                          <a:effectLst/>
                          <a:latin typeface="+mn-lt"/>
                        </a:rPr>
                        <a:t>8.0</a:t>
                      </a:r>
                      <a:endParaRPr lang="en-US" sz="2400" b="1" i="0" u="none" strike="noStrike" dirty="0">
                        <a:solidFill>
                          <a:srgbClr val="000000"/>
                        </a:solidFill>
                        <a:effectLst/>
                        <a:latin typeface="+mn-lt"/>
                      </a:endParaRPr>
                    </a:p>
                  </a:txBody>
                  <a:tcPr marL="0" marR="0" marT="0" marB="0" anchor="b"/>
                </a:tc>
              </a:tr>
            </a:tbl>
          </a:graphicData>
        </a:graphic>
      </p:graphicFrame>
      <p:sp>
        <p:nvSpPr>
          <p:cNvPr id="69664" name="TextBox 4"/>
          <p:cNvSpPr txBox="1">
            <a:spLocks noChangeArrowheads="1"/>
          </p:cNvSpPr>
          <p:nvPr/>
        </p:nvSpPr>
        <p:spPr bwMode="auto">
          <a:xfrm>
            <a:off x="76200" y="6333780"/>
            <a:ext cx="262123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100" dirty="0">
                <a:solidFill>
                  <a:schemeClr val="accent1">
                    <a:lumMod val="50000"/>
                  </a:schemeClr>
                </a:solidFill>
                <a:latin typeface="+mn-lt"/>
              </a:rPr>
              <a:t>Chesson H et al. Vaccine </a:t>
            </a:r>
            <a:r>
              <a:rPr lang="en-US" sz="1100" dirty="0" smtClean="0">
                <a:solidFill>
                  <a:schemeClr val="accent1">
                    <a:lumMod val="50000"/>
                  </a:schemeClr>
                </a:solidFill>
                <a:latin typeface="+mn-lt"/>
              </a:rPr>
              <a:t>2012;30</a:t>
            </a:r>
            <a:r>
              <a:rPr lang="en-US" sz="1100" dirty="0">
                <a:solidFill>
                  <a:schemeClr val="accent1">
                    <a:lumMod val="50000"/>
                  </a:schemeClr>
                </a:solidFill>
                <a:latin typeface="+mn-lt"/>
              </a:rPr>
              <a:t>: 6016-19</a:t>
            </a:r>
          </a:p>
          <a:p>
            <a:pPr eaLnBrk="1" hangingPunct="1"/>
            <a:r>
              <a:rPr lang="en-US" sz="1100" dirty="0">
                <a:solidFill>
                  <a:schemeClr val="accent1">
                    <a:lumMod val="50000"/>
                  </a:schemeClr>
                </a:solidFill>
                <a:latin typeface="+mn-lt"/>
              </a:rPr>
              <a:t>RRP: recurrent respiratory papillomatosis</a:t>
            </a:r>
          </a:p>
        </p:txBody>
      </p:sp>
      <p:sp>
        <p:nvSpPr>
          <p:cNvPr id="69665" name="Rectangle 7"/>
          <p:cNvSpPr>
            <a:spLocks noChangeArrowheads="1"/>
          </p:cNvSpPr>
          <p:nvPr/>
        </p:nvSpPr>
        <p:spPr bwMode="auto">
          <a:xfrm>
            <a:off x="533400" y="5199063"/>
            <a:ext cx="81534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b="1" dirty="0">
                <a:solidFill>
                  <a:srgbClr val="722B79"/>
                </a:solidFill>
              </a:rPr>
              <a:t>*Cervical cancer screening costs: ~ 80% routine screening, ~20% follow-up</a:t>
            </a:r>
          </a:p>
          <a:p>
            <a:r>
              <a:rPr lang="en-US" b="1" dirty="0">
                <a:solidFill>
                  <a:srgbClr val="722B79"/>
                </a:solidFill>
              </a:rPr>
              <a:t>**RRP costs: ~ 70% juvenile-onset, ~ 30% adult-onset</a:t>
            </a:r>
          </a:p>
        </p:txBody>
      </p:sp>
    </p:spTree>
    <p:extLst>
      <p:ext uri="{BB962C8B-B14F-4D97-AF65-F5344CB8AC3E}">
        <p14:creationId xmlns:p14="http://schemas.microsoft.com/office/powerpoint/2010/main" val="308988226"/>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839200" cy="1143000"/>
          </a:xfrm>
        </p:spPr>
        <p:txBody>
          <a:bodyPr vert="horz" lIns="91440" tIns="45720" rIns="91440" bIns="45720" rtlCol="0" anchor="ctr">
            <a:noAutofit/>
          </a:bodyPr>
          <a:lstStyle/>
          <a:p>
            <a:r>
              <a:rPr lang="en-US" sz="4000" dirty="0"/>
              <a:t>Complications </a:t>
            </a:r>
            <a:r>
              <a:rPr lang="en-US" sz="4000" dirty="0" smtClean="0"/>
              <a:t>related </a:t>
            </a:r>
            <a:r>
              <a:rPr lang="en-US" sz="4000" dirty="0"/>
              <a:t>to current methods of cervical cancer prevention</a:t>
            </a:r>
          </a:p>
        </p:txBody>
      </p:sp>
      <p:sp>
        <p:nvSpPr>
          <p:cNvPr id="6" name="Content Placeholder 5"/>
          <p:cNvSpPr>
            <a:spLocks noGrp="1"/>
          </p:cNvSpPr>
          <p:nvPr>
            <p:ph idx="1"/>
          </p:nvPr>
        </p:nvSpPr>
        <p:spPr>
          <a:xfrm>
            <a:off x="457200" y="1600200"/>
            <a:ext cx="8534400" cy="4495799"/>
          </a:xfrm>
        </p:spPr>
        <p:txBody>
          <a:bodyPr>
            <a:noAutofit/>
          </a:bodyPr>
          <a:lstStyle/>
          <a:p>
            <a:r>
              <a:rPr lang="en-US" sz="2400" dirty="0" smtClean="0"/>
              <a:t>Infertility </a:t>
            </a:r>
            <a:r>
              <a:rPr lang="en-US" sz="2400" dirty="0"/>
              <a:t>due to treatment of cervical cancer by hysterectomy </a:t>
            </a:r>
          </a:p>
          <a:p>
            <a:r>
              <a:rPr lang="en-US" sz="2400" dirty="0" smtClean="0"/>
              <a:t>Cervical conization and </a:t>
            </a:r>
            <a:r>
              <a:rPr lang="en-US" sz="2400" dirty="0"/>
              <a:t>loop electrosurgical excision procedure (LEEP) </a:t>
            </a:r>
            <a:r>
              <a:rPr lang="en-US" sz="2400" dirty="0" smtClean="0"/>
              <a:t>procedures associated with adverse obstetric morbidity</a:t>
            </a:r>
          </a:p>
          <a:p>
            <a:r>
              <a:rPr lang="en-US" sz="2400" dirty="0" smtClean="0"/>
              <a:t>Subsequent </a:t>
            </a:r>
            <a:r>
              <a:rPr lang="en-US" sz="2400" dirty="0"/>
              <a:t>pregnancies are at risk of</a:t>
            </a:r>
          </a:p>
          <a:p>
            <a:pPr lvl="1"/>
            <a:r>
              <a:rPr lang="en-US" sz="2000" b="0" dirty="0" smtClean="0"/>
              <a:t>Perinatal mortality</a:t>
            </a:r>
          </a:p>
          <a:p>
            <a:pPr lvl="1"/>
            <a:r>
              <a:rPr lang="en-US" sz="2000" b="0" dirty="0" smtClean="0"/>
              <a:t>Severe and extreme preterm </a:t>
            </a:r>
            <a:r>
              <a:rPr lang="en-US" sz="2000" b="0" dirty="0"/>
              <a:t>delivery (&lt;32/34 </a:t>
            </a:r>
            <a:r>
              <a:rPr lang="en-US" sz="2000" b="0" dirty="0" smtClean="0"/>
              <a:t>or &lt;28/30 </a:t>
            </a:r>
            <a:r>
              <a:rPr lang="en-US" sz="2000" b="0" dirty="0"/>
              <a:t>weeks</a:t>
            </a:r>
            <a:r>
              <a:rPr lang="en-US" sz="2000" b="0" dirty="0" smtClean="0"/>
              <a:t>)</a:t>
            </a:r>
          </a:p>
          <a:p>
            <a:pPr lvl="1"/>
            <a:r>
              <a:rPr lang="en-US" sz="2000" b="0" dirty="0" smtClean="0"/>
              <a:t>Severe and extreme low birth weight (&lt; 2000g or 1500g)</a:t>
            </a:r>
            <a:endParaRPr lang="en-US" sz="1500" b="0" dirty="0" smtClean="0"/>
          </a:p>
          <a:p>
            <a:pPr marL="0" indent="0" algn="ctr">
              <a:spcBef>
                <a:spcPts val="1200"/>
              </a:spcBef>
              <a:buNone/>
            </a:pPr>
            <a:r>
              <a:rPr lang="en-US" sz="2800" b="1" i="1" dirty="0">
                <a:solidFill>
                  <a:srgbClr val="722B79"/>
                </a:solidFill>
              </a:rPr>
              <a:t>These outcomes have a considerable </a:t>
            </a:r>
            <a:r>
              <a:rPr lang="en-US" sz="2800" b="1" i="1" dirty="0" smtClean="0">
                <a:solidFill>
                  <a:srgbClr val="722B79"/>
                </a:solidFill>
              </a:rPr>
              <a:t>impact—not  only </a:t>
            </a:r>
            <a:r>
              <a:rPr lang="en-US" sz="2800" b="1" i="1" dirty="0">
                <a:solidFill>
                  <a:srgbClr val="722B79"/>
                </a:solidFill>
              </a:rPr>
              <a:t>on </a:t>
            </a:r>
            <a:r>
              <a:rPr lang="en-US" sz="2800" b="1" i="1" dirty="0" smtClean="0">
                <a:solidFill>
                  <a:srgbClr val="722B79"/>
                </a:solidFill>
              </a:rPr>
              <a:t>the </a:t>
            </a:r>
            <a:r>
              <a:rPr lang="en-US" sz="2800" b="1" i="1" dirty="0">
                <a:solidFill>
                  <a:srgbClr val="722B79"/>
                </a:solidFill>
              </a:rPr>
              <a:t>mothers and </a:t>
            </a:r>
            <a:r>
              <a:rPr lang="en-US" sz="2800" b="1" i="1" dirty="0" smtClean="0">
                <a:solidFill>
                  <a:srgbClr val="722B79"/>
                </a:solidFill>
              </a:rPr>
              <a:t>infants concerned—but also on </a:t>
            </a:r>
            <a:r>
              <a:rPr lang="en-US" sz="2800" b="1" i="1" dirty="0">
                <a:solidFill>
                  <a:srgbClr val="722B79"/>
                </a:solidFill>
              </a:rPr>
              <a:t>the cost of neonatal intensive </a:t>
            </a:r>
            <a:r>
              <a:rPr lang="en-US" sz="2800" b="1" i="1" dirty="0" smtClean="0">
                <a:solidFill>
                  <a:srgbClr val="722B79"/>
                </a:solidFill>
              </a:rPr>
              <a:t>care</a:t>
            </a:r>
            <a:endParaRPr lang="en-US" sz="2800" i="1" dirty="0">
              <a:solidFill>
                <a:srgbClr val="722B79"/>
              </a:solidFill>
            </a:endParaRPr>
          </a:p>
        </p:txBody>
      </p:sp>
    </p:spTree>
    <p:extLst>
      <p:ext uri="{BB962C8B-B14F-4D97-AF65-F5344CB8AC3E}">
        <p14:creationId xmlns:p14="http://schemas.microsoft.com/office/powerpoint/2010/main" val="411169434"/>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HPV Vaccine</a:t>
            </a:r>
            <a:endParaRPr lang="en-US" dirty="0"/>
          </a:p>
        </p:txBody>
      </p:sp>
      <p:sp>
        <p:nvSpPr>
          <p:cNvPr id="3" name="Text Placeholder 2"/>
          <p:cNvSpPr>
            <a:spLocks noGrp="1"/>
          </p:cNvSpPr>
          <p:nvPr>
            <p:ph type="body" idx="1"/>
          </p:nvPr>
        </p:nvSpPr>
        <p:spPr/>
        <p:txBody>
          <a:bodyPr/>
          <a:lstStyle/>
          <a:p>
            <a:r>
              <a:rPr lang="en-US" dirty="0" smtClean="0"/>
              <a:t>Recommendations, Safety,  Impact, &amp; Coverage Rates</a:t>
            </a:r>
          </a:p>
        </p:txBody>
      </p:sp>
    </p:spTree>
    <p:extLst>
      <p:ext uri="{BB962C8B-B14F-4D97-AF65-F5344CB8AC3E}">
        <p14:creationId xmlns:p14="http://schemas.microsoft.com/office/powerpoint/2010/main" val="37387978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noAutofit/>
          </a:bodyPr>
          <a:lstStyle/>
          <a:p>
            <a:r>
              <a:rPr lang="en-US" sz="4000" b="1" dirty="0" smtClean="0"/>
              <a:t>HPV </a:t>
            </a:r>
            <a:r>
              <a:rPr lang="en-US" sz="4000" dirty="0"/>
              <a:t>P</a:t>
            </a:r>
            <a:r>
              <a:rPr lang="en-US" sz="4000" b="1" dirty="0" smtClean="0"/>
              <a:t>rophylactic Vaccines</a:t>
            </a:r>
          </a:p>
        </p:txBody>
      </p:sp>
      <p:sp>
        <p:nvSpPr>
          <p:cNvPr id="16387" name="Rectangle 3"/>
          <p:cNvSpPr>
            <a:spLocks noGrp="1" noChangeArrowheads="1"/>
          </p:cNvSpPr>
          <p:nvPr>
            <p:ph type="body" sz="half" idx="1"/>
          </p:nvPr>
        </p:nvSpPr>
        <p:spPr>
          <a:xfrm>
            <a:off x="609600" y="1828800"/>
            <a:ext cx="4800600" cy="4495800"/>
          </a:xfrm>
        </p:spPr>
        <p:txBody>
          <a:bodyPr vert="horz" lIns="91440" tIns="45720" rIns="91440" bIns="45720" rtlCol="0">
            <a:normAutofit fontScale="40000" lnSpcReduction="20000"/>
          </a:bodyPr>
          <a:lstStyle/>
          <a:p>
            <a:r>
              <a:rPr lang="en-US" sz="8600" dirty="0">
                <a:latin typeface="+mn-lt"/>
              </a:rPr>
              <a:t>Recombinant L1 capsid proteins that form “virus like” particles (VLP) </a:t>
            </a:r>
          </a:p>
          <a:p>
            <a:r>
              <a:rPr lang="en-US" sz="8600" dirty="0">
                <a:latin typeface="+mn-lt"/>
              </a:rPr>
              <a:t>Non-infectious and </a:t>
            </a:r>
            <a:r>
              <a:rPr lang="en-US" sz="8600" dirty="0" smtClean="0">
                <a:latin typeface="+mn-lt"/>
              </a:rPr>
              <a:t>non-oncogenic</a:t>
            </a:r>
            <a:endParaRPr lang="en-US" sz="8600" dirty="0">
              <a:latin typeface="+mn-lt"/>
            </a:endParaRPr>
          </a:p>
          <a:p>
            <a:r>
              <a:rPr lang="en-US" sz="8600" dirty="0">
                <a:latin typeface="+mn-lt"/>
              </a:rPr>
              <a:t>Produce higher levels of neutralizing antibody than natural </a:t>
            </a:r>
            <a:r>
              <a:rPr lang="en-US" sz="8600" dirty="0" smtClean="0">
                <a:latin typeface="+mn-lt"/>
              </a:rPr>
              <a:t>infection</a:t>
            </a:r>
            <a:endParaRPr lang="en-US" sz="8600" dirty="0">
              <a:latin typeface="+mn-lt"/>
            </a:endParaRPr>
          </a:p>
        </p:txBody>
      </p:sp>
      <p:pic>
        <p:nvPicPr>
          <p:cNvPr id="16389" name="Picture 5" descr="1"/>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tretch>
            <a:fillRect/>
          </a:stretch>
        </p:blipFill>
        <p:spPr>
          <a:xfrm>
            <a:off x="5769594" y="1863281"/>
            <a:ext cx="2919704" cy="2403920"/>
          </a:xfrm>
        </p:spPr>
      </p:pic>
      <p:sp>
        <p:nvSpPr>
          <p:cNvPr id="16388" name="Text Box 4"/>
          <p:cNvSpPr txBox="1">
            <a:spLocks noChangeArrowheads="1"/>
          </p:cNvSpPr>
          <p:nvPr/>
        </p:nvSpPr>
        <p:spPr bwMode="auto">
          <a:xfrm>
            <a:off x="6096000" y="2743200"/>
            <a:ext cx="2590800" cy="366713"/>
          </a:xfrm>
          <a:prstGeom prst="rect">
            <a:avLst/>
          </a:prstGeom>
          <a:noFill/>
          <a:ln w="38100" algn="ctr">
            <a:noFill/>
            <a:miter lim="800000"/>
            <a:headEnd/>
            <a:tailEnd/>
          </a:ln>
        </p:spPr>
        <p:txBody>
          <a:bodyPr>
            <a:spAutoFit/>
          </a:bodyPr>
          <a:lstStyle/>
          <a:p>
            <a:pPr algn="ctr">
              <a:spcBef>
                <a:spcPct val="50000"/>
              </a:spcBef>
            </a:pPr>
            <a:endParaRPr lang="en-US" dirty="0"/>
          </a:p>
        </p:txBody>
      </p:sp>
      <p:sp>
        <p:nvSpPr>
          <p:cNvPr id="16390" name="Text Box 6"/>
          <p:cNvSpPr txBox="1">
            <a:spLocks noChangeArrowheads="1"/>
          </p:cNvSpPr>
          <p:nvPr/>
        </p:nvSpPr>
        <p:spPr bwMode="auto">
          <a:xfrm>
            <a:off x="6324600" y="4419600"/>
            <a:ext cx="1828800" cy="461665"/>
          </a:xfrm>
          <a:prstGeom prst="rect">
            <a:avLst/>
          </a:prstGeom>
          <a:noFill/>
          <a:ln w="38100" algn="ctr">
            <a:noFill/>
            <a:miter lim="800000"/>
            <a:headEnd/>
            <a:tailEnd/>
          </a:ln>
        </p:spPr>
        <p:txBody>
          <a:bodyPr>
            <a:spAutoFit/>
          </a:bodyPr>
          <a:lstStyle/>
          <a:p>
            <a:pPr algn="ctr">
              <a:spcBef>
                <a:spcPct val="50000"/>
              </a:spcBef>
            </a:pPr>
            <a:r>
              <a:rPr lang="en-US" sz="2400" b="1" dirty="0">
                <a:solidFill>
                  <a:schemeClr val="accent1">
                    <a:lumMod val="50000"/>
                  </a:schemeClr>
                </a:solidFill>
              </a:rPr>
              <a:t>HPV VLP</a:t>
            </a:r>
          </a:p>
        </p:txBody>
      </p:sp>
    </p:spTree>
    <p:extLst>
      <p:ext uri="{BB962C8B-B14F-4D97-AF65-F5344CB8AC3E}">
        <p14:creationId xmlns:p14="http://schemas.microsoft.com/office/powerpoint/2010/main" val="21012882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nSpc>
                <a:spcPts val="3000"/>
              </a:lnSpc>
            </a:pPr>
            <a:r>
              <a:rPr lang="en-US" sz="4000" b="1" dirty="0"/>
              <a:t>Disclosure Slide</a:t>
            </a:r>
          </a:p>
        </p:txBody>
      </p:sp>
      <p:sp>
        <p:nvSpPr>
          <p:cNvPr id="4" name="Content Placeholder 3"/>
          <p:cNvSpPr>
            <a:spLocks noGrp="1"/>
          </p:cNvSpPr>
          <p:nvPr>
            <p:ph idx="1"/>
          </p:nvPr>
        </p:nvSpPr>
        <p:spPr/>
        <p:txBody>
          <a:bodyPr/>
          <a:lstStyle/>
          <a:p>
            <a:endParaRPr lang="en-US"/>
          </a:p>
        </p:txBody>
      </p:sp>
    </p:spTree>
    <p:extLst>
      <p:ext uri="{BB962C8B-B14F-4D97-AF65-F5344CB8AC3E}">
        <p14:creationId xmlns:p14="http://schemas.microsoft.com/office/powerpoint/2010/main" val="2223095918"/>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4000" b="1" dirty="0" smtClean="0"/>
              <a:t>HPV Vaccine</a:t>
            </a:r>
            <a:endParaRPr lang="en-US" sz="4000" b="1" dirty="0"/>
          </a:p>
        </p:txBody>
      </p:sp>
      <p:pic>
        <p:nvPicPr>
          <p:cNvPr id="1026" name="Picture 2" descr="http://2.bp.blogspot.com/-5yjo2hbqAtk/UBezM30ixEI/AAAAAAAAAA0/2TK_50dBviY/s1600/Gardasil-vs.-Cervarix-for-Top-HPV-Vaccine.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750627" y="177800"/>
            <a:ext cx="1705970" cy="1091442"/>
          </a:xfrm>
          <a:prstGeom prst="rect">
            <a:avLst/>
          </a:prstGeom>
          <a:noFill/>
          <a:extLst>
            <a:ext uri="{909E8E84-426E-40DD-AFC4-6F175D3DCCD1}">
              <a14:hiddenFill xmlns:a14="http://schemas.microsoft.com/office/drawing/2010/main">
                <a:solidFill>
                  <a:srgbClr val="FFFFFF"/>
                </a:solidFill>
              </a14:hiddenFill>
            </a:ext>
          </a:extLst>
        </p:spPr>
      </p:pic>
      <p:sp>
        <p:nvSpPr>
          <p:cNvPr id="11" name="AutoShape 4" descr="data:image/jpeg;base64,/9j/4AAQSkZJRgABAQAAAQABAAD/2wCEAAkGBhQQERAUEhARFBQUEBAQEA8XFRQWFRUVFBAXFBUVFBUYHCYeGBkjGRQWHy8gIycpLCwsFR4xNTAtNSYrLCkBCQoKDgwNGA8PGiwfHB8uKSkpKSktKSksLCkpLCkpLCwpLCkpKSksLC4sNCwpLS4pLiwsKSkpLSkpLTUuLiwpKf/AABEIAKkBKwMBIgACEQEDEQH/xAAbAAEAAQUBAAAAAAAAAAAAAAAABAECAwUGB//EAEAQAAIBAgQCBgYGCgEFAAAAAAABAgMRBBIhMQVBEyJRYXGxBjJygZGhFEKywdHwFRYzQ1JTYoKD4cIjJHOS8f/EABoBAQADAQEBAAAAAAAAAAAAAAABAgMFBAb/xAAoEQEBAAIBBAEDBAMBAAAAAAAAAQIRAwQSITFBBVGRIzJhgSJCcRP/2gAMAwEAAhEDEQA/APcQAAAAAAAAAAAAAAAAAAAAAAAAAAAAAAAAAAAAAAAAAAAAAAAAAAAAAAAAAAAAAAAAAAAAAAAAAAAKZuXyAqAAAAAAAAAAAAAAAAAAAAAAAAAAAAAAAAAAAAAAGKpioRdnKKdm7X1duxbsDKCAuN0nlSmnmWaOqV13XE+JPZL7/wAAJ5S5yvpXxepSopxcotzirrSy5/gclwvj06eIpzlOUusoyu27xlo7+fuPFy9Xjx5zCx0+n+nZ8/FeSX7+P+PSHxVRqxhKyU5ZIS/qy5rP4eXaTnNLdkejRjOPWinaeZJq9mndNd6MeOi7rwPVLdOflremeeNgt3+feRJ1VOcWr3Tun26ar3kOOGte7W+7S+6yMtGrBNWkm012O3Zt7xtp2STc8tyDV4j0jpU5OEm8y0aVt7XtuQV6ZRcmlSllt1Z5o6u17WV2veT3RE6fkvmYuiBzsvSx8qL+f4GGXpRUa0ppeNl5yHdGk6Tlvw6gHIv0kqPecY9nq9tjFPjs/wCbP3J/ciO+NJ0XJ/Dsy2VRLdpe84qWNlLd1Hpzb+d2YZTk/qfFr/Y7150N+cnaz4hTW9SH/sjDPjdFfvF7k39xx7zdkdu1728O0tcZfxJf2/iyO9pOhx+a639YaV0ry33tobJM4KMe+/wOs4DjOkppN6w6r8OT+73E45bYdT0048e7FsgAXeEAAAAAAAAAAAA1/G+IOhSlUjFO3IDYXMU8VBbyj8ThI+ksqmVynDrRzWzXcXd6O7025dpFxvH5ZOopPrNvK0lZJ3vflp+bjybegriEHJK71dtuZFqcQm27QcUpNJ9V5l2p8teRyPAeNdLVlG0ckqSq0knmkssrTi5bfWizbRjJy3mounllBuyUoytCVns7Zk+2yK21aTavGOLuNOplmnNJ2hfM2+ScVp8TzbH8aqxeV1pxUFNQS0tKTs43WvNr5Hd16MVdOSSd3b629/zocH6QcFzVWoLe9VOTypdbXfy7ycf5XzxmvCHwjjEadelJXfWUG3vdq3m1qej8Qxk1Rg1Ka69pWk1fNHm78nG3vOD4d6Mtt2W9qkcsXZNpdVuVtdO87+MqlrLRWsryb05aRsRlZLsxm5pqa2FnVw1VNSjZxqQzJrM7WdrrV9WLObnSbbO/hgajvrLXsiY6XojKUr5Ur7t7+JzOp4Ly5Sx3Og6zHp+O45Oi4FiFOnF3+rC/jl1JmJo5rasgcF4K8NGUVO93fbYm1pSX+joY7mGq4nJq8luPpzXpLhXCUJLZpp+K18n8jVqvJJuLs7e7R356cjo+NUHUpN84tS+5/Jmgp0X3fEz+XY6bOZcUl+ELNNttzTu03LNG/Le0fcXJN/Wur79d9ttrafgiZHDW/eW8EtF8C904vepL428rE6b932YIJWXVm7a7S3/u8DMqEV9WKv3IdHT7372HkvfJd9uhKq7LbZIFfpC/hKfSeyK+CJPIFB9j+BZLiFr3lFWtfVLd2V/eY6nEUnZ1FdtK19bvbTkQaySegl2PyHQPu+KMDm+1lLkp7az9D/VH5/gTuC1lCrG07qXVat8Pmalsk8M/a0/bj5ie2fLhvC7duADZ8+AAAAAAAAAAAQOOYTpaFSPNxdvFar5k8o0B4/wvhVWM2nGVlVavl5X7X7zoKPCYrWV3re3kdD6S4RJ4Vxsv+4VOStupwkkn/ckXQwi7CLlSYxqMFgowsoQtlzZWtLZrXS7tFy5E6jw+o5N69blqzY0qNtiVAqt6QKHBresm/Fu3wL6vAYT3UV4JJ/EnoqDdQsPwGlDlfxZOhRjHZL4ABG2TMMxjuWYfERqRUou8Xs9ddbcydmvlmzFblhVAYOIK9Kp/45/ZZw2Y7zEK8Jr+mS+TOCRnk630/wBZLi5FhcijpLkVLUVJQxV0rx6zjrK1ufUlvy031/hNcqFNq3T1paSdlKWttXsu/wCZsa9ZRtdN3dlZX5fhcwQxVklGjPbRZUkrWVr8v9BKPLo25vo6jck7qzs9btb6a/nQzOMcztQvK+bNZL+q9/EzfSZ/ype9xQhKo73jBKztq3ryTty2AQr1HJLoklpmlm5a7aasvtNreKdmmt1e6s9uy/xKUVO7zuFraJJ735tmYIRXh6jveql7MUufbubHg9PLUppycv8AqLV+K0MBK4b+1p+3HzJntTk/ZXbgA3fNAAAAAAAAAAAAADDioJpXSdpJrxTumavimN6FRtHNOclCnTWl5PtfJLmzbYj1WaTjWHm3Rq0453Rm5OnzlGStLL3lMm3DMbnJl6Wxw+KtfpaCf8HRycfDNmuTMRxCNLKpvrSWkYqUm7LW0Ur2Ii9IqT2jVcv5apTzX7NrfMj4ujUdWFbo61pUsk6cJJVIPNmXiu2zK7+zfsuV/UmvxGxqcZpKEama8ZTVO6T0k+UlurWLKnGckXOVGrGKnGMnJRVoy+va70XPxIcuHSlSeSlKD+kUqtpzzSllks0pauztyubupTUk4tXUk012p7onyplOPDXz5+/x/SHU4jJ1JwpwU3Gkpt5rLNJ9WO3Na37DFgeKTlWlSn0TeRzUqbbStKzi789SzBcJjSpVabq6zck53Sko5bRWvNRXmUw+DjCdOUsQr06TioqMIp07KW2ulle6I8rfpTc/Hv8AP5XcJq1q0adSVRRWaUZU1Bda0mtW9n4dhGjipvDKq6zjOnOotdYztUaUJRW99ErakzB4qlSg405SnbPUypNvrTd7aJb3XufYYlUppJRw9WWWcqsFlbWZv1rt73fZp3E6P/THuvjxvx4nryt4PiZVJzlPSre0qMrro6fLKud98xvCBOs3NuOHblC6U3lWl2urLezs370X0K9VztKlGMVvLNdvTTKra62+JMY8mUzu5NJk1o/A4BnoBwNZWlL2peZTN7/p3vL+lhci0uRR1auAAVCpQqSAFxcAUBUASuHftaftx8yKSeHftaftx8yZ7U5P2V3AAN3zQAAAAAAAAAAAAAsqrR+Br8RKaUejUXr1k3bTK9ny1t+dTYz2fga+vWcI3UJTd7ZY2v8AMrUxGviW/wBzFafxS7dN99vztd9GrPesl4QW1u/mJY+euXD1Ho93GLbtsk+/n5lZ4itZWpQTebSU9Fost2u1trTs77kJXywDbT6WrtFSs7Xt4bb62/8AlKvCoTd256ycmsztvdLwT5GGVStvKpRp66Rve+tlv4r4rTkWYis4O08WoyurxjTjdXTtpyXO77EEpkeFUl+7T23u9kkvJfBGb6PGz6kbWyvRbWtbws7Gs+k0042r1pvNdRjd3a1S2tbR9zLYwg5X6LEvVJuTlZLM3davby07gjTbdNGK3irJvS2yV3ovcYZcWpJXdSK33uno7bNX3IboNSeTCKyzwc3KKzRfY97O73MkcPVzZlTw8W927tq7s9VvdW0+faEmpxSCUWs0k21dJ2VpqLvzVm+wYjHSjJJUpSTa662tZO+i72vcZMHCaT6SSbzXVtkuzZEhADhMZG1Sp7c/tM7s4nicbVqvty8yubo/T7/lkiIuRRFyM3XEVCKhUDQBIFcr35dvL4lLkPF4TNO/Rqd0/wDqSekU76Zddk9kuSM+TK4zxNpk3U1qxQpSxFOnGMXl6qUU5TS0Ssin6Zpcuifheflc0nplc5FxJ4f+1p+3H7RHXFpP1YVH7NGXm13krhrq1KtPNTqpKS60sqsk77KV/kWkY58+HbZbPy7YAGzggAAAAAAAAAAAACjNdWpZ4yipOLv6y3Vmn/o2RpeF4fI66ve+JrVF3Z2pW+NytTCnwqys69ZqySvPst3d2/ey79C0r3ak91rKT395NRbOqo+tJLxaXmQnbDT4XSV2qcdd/wAvb3GZ4aH8EeWtlfRWWpFqccw8d8RRXd0kW/gmY/1jocpuXs06kvKJKGzRWxqf1gj9WjiJf48v22h+mqj9XCz/ALp04+WYDbFTT/TsS9qNGPjOcvKKF8VL69KPhTk/tTGhuSppfoOIlvian9saUf8Ai2V/Qcn61avLxqzXyi0NDcM4LjfEqccVVpuaTs6l7rLa6Vr33u9jpV6L0n60FL2m5fabJFHgFOO0ILwikLjtvwc94crZNuIWNg9nm9mMpfZTMkakn6tGs/8AG19qx3keHRXIyLBxXIr2R6L9QzvqR51hKGMdSrmw8ejuuh6yU7c+k1a+BPjwvEv93Sj4zk/KKO5WHXYXKkuwt2Rles5b8uLh6P4h71KcfCnJ+cjND0VqP1q8/wC2NOP/ABZ1+UrYdsZ3qOW/7VysPQ9fWqVn/kkvs2M8PQ2jzpqXtOUvtNnSWBOmdzyvutLR9GaMdqVNeEY/gTIcLiuROBKiLHAx7DLDDpbIygAAAAAAAAAAAAAAAAAaXG8EcpycataCk80owm4ptpJvTXkboAc9+qsH68qs/aq1ZfJyMlP0ToL9zT8XFN/M3oA19Lg8I7RivBJeRnWBj2EkAYVhY9hcqK7DIALVBFcpUAUsVAAAAAAAAAAAAAAAAAAAAAAAAAAAAAAAAAAAAAAAAAAAAAAAAAAAAAAAAAAAAAAAAAAAAAAAAAAAAAAAAAAAAAAAAAAAAAAAAAAAAAAAAAAAAAAAAAAAAAAAAAAAAAAAAAA//9k="/>
          <p:cNvSpPr>
            <a:spLocks noChangeAspect="1" noChangeArrowheads="1"/>
          </p:cNvSpPr>
          <p:nvPr/>
        </p:nvSpPr>
        <p:spPr bwMode="auto">
          <a:xfrm>
            <a:off x="0" y="-779463"/>
            <a:ext cx="2847975" cy="16097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2" name="AutoShape 6" descr="data:image/jpeg;base64,/9j/4AAQSkZJRgABAQAAAQABAAD/2wCEAAkGBhQQERAUEhARFBQUEBAQEA8XFRQWFRUVFBAXFBUVFBUYHCYeGBkjGRQWHy8gIycpLCwsFR4xNTAtNSYrLCkBCQoKDgwNGA8PGiwfHB8uKSkpKSktKSksLCkpLCkpLCwpLCkpKSksLC4sNCwpLS4pLiwsKSkpLSkpLTUuLiwpKf/AABEIAKkBKwMBIgACEQEDEQH/xAAbAAEAAQUBAAAAAAAAAAAAAAAABAECAwUGB//EAEAQAAIBAgQCBgYGCgEFAAAAAAABAgMRBBIhMQVBEyJRYXGxBjJygZGhFEKywdHwFRYzQ1JTYoKD4cIjJHOS8f/EABoBAQADAQEBAAAAAAAAAAAAAAABAgMFBAb/xAAoEQEBAAIBBAEDBAMBAAAAAAAAAQIRAwQSITFBBVGRIzJhgSJCcRP/2gAMAwEAAhEDEQA/APcQAAAAAAAAAAAAAAAAAAAAAAAAAAAAAAAAAAAAAAAAAAAAAAAAAAAAAAAAAAAAAAAAAAAAAAAAAAAKZuXyAqAAAAAAAAAAAAAAAAAAAAAAAAAAAAAAAAAAAAAAGKpioRdnKKdm7X1duxbsDKCAuN0nlSmnmWaOqV13XE+JPZL7/wAAJ5S5yvpXxepSopxcotzirrSy5/gclwvj06eIpzlOUusoyu27xlo7+fuPFy9Xjx5zCx0+n+nZ8/FeSX7+P+PSHxVRqxhKyU5ZIS/qy5rP4eXaTnNLdkejRjOPWinaeZJq9mndNd6MeOi7rwPVLdOflremeeNgt3+feRJ1VOcWr3Tun26ar3kOOGte7W+7S+6yMtGrBNWkm012O3Zt7xtp2STc8tyDV4j0jpU5OEm8y0aVt7XtuQV6ZRcmlSllt1Z5o6u17WV2veT3RE6fkvmYuiBzsvSx8qL+f4GGXpRUa0ppeNl5yHdGk6Tlvw6gHIv0kqPecY9nq9tjFPjs/wCbP3J/ciO+NJ0XJ/Dsy2VRLdpe84qWNlLd1Hpzb+d2YZTk/qfFr/Y7150N+cnaz4hTW9SH/sjDPjdFfvF7k39xx7zdkdu1728O0tcZfxJf2/iyO9pOhx+a639YaV0ry33tobJM4KMe+/wOs4DjOkppN6w6r8OT+73E45bYdT0048e7FsgAXeEAAAAAAAAAAAA1/G+IOhSlUjFO3IDYXMU8VBbyj8ThI+ksqmVynDrRzWzXcXd6O7025dpFxvH5ZOopPrNvK0lZJ3vflp+bjybegriEHJK71dtuZFqcQm27QcUpNJ9V5l2p8teRyPAeNdLVlG0ckqSq0knmkssrTi5bfWizbRjJy3mounllBuyUoytCVns7Zk+2yK21aTavGOLuNOplmnNJ2hfM2+ScVp8TzbH8aqxeV1pxUFNQS0tKTs43WvNr5Hd16MVdOSSd3b629/zocH6QcFzVWoLe9VOTypdbXfy7ycf5XzxmvCHwjjEadelJXfWUG3vdq3m1qej8Qxk1Rg1Ka69pWk1fNHm78nG3vOD4d6Mtt2W9qkcsXZNpdVuVtdO87+MqlrLRWsryb05aRsRlZLsxm5pqa2FnVw1VNSjZxqQzJrM7WdrrV9WLObnSbbO/hgajvrLXsiY6XojKUr5Ur7t7+JzOp4Ly5Sx3Og6zHp+O45Oi4FiFOnF3+rC/jl1JmJo5rasgcF4K8NGUVO93fbYm1pSX+joY7mGq4nJq8luPpzXpLhXCUJLZpp+K18n8jVqvJJuLs7e7R356cjo+NUHUpN84tS+5/Jmgp0X3fEz+XY6bOZcUl+ELNNttzTu03LNG/Le0fcXJN/Wur79d9ttrafgiZHDW/eW8EtF8C904vepL428rE6b932YIJWXVm7a7S3/u8DMqEV9WKv3IdHT7372HkvfJd9uhKq7LbZIFfpC/hKfSeyK+CJPIFB9j+BZLiFr3lFWtfVLd2V/eY6nEUnZ1FdtK19bvbTkQaySegl2PyHQPu+KMDm+1lLkp7az9D/VH5/gTuC1lCrG07qXVat8Pmalsk8M/a0/bj5ie2fLhvC7duADZ8+AAAAAAAAAAAQOOYTpaFSPNxdvFar5k8o0B4/wvhVWM2nGVlVavl5X7X7zoKPCYrWV3re3kdD6S4RJ4Vxsv+4VOStupwkkn/ckXQwi7CLlSYxqMFgowsoQtlzZWtLZrXS7tFy5E6jw+o5N69blqzY0qNtiVAqt6QKHBresm/Fu3wL6vAYT3UV4JJ/EnoqDdQsPwGlDlfxZOhRjHZL4ABG2TMMxjuWYfERqRUou8Xs9ddbcydmvlmzFblhVAYOIK9Kp/45/ZZw2Y7zEK8Jr+mS+TOCRnk630/wBZLi5FhcijpLkVLUVJQxV0rx6zjrK1ufUlvy031/hNcqFNq3T1paSdlKWttXsu/wCZsa9ZRtdN3dlZX5fhcwQxVklGjPbRZUkrWVr8v9BKPLo25vo6jck7qzs9btb6a/nQzOMcztQvK+bNZL+q9/EzfSZ/ype9xQhKo73jBKztq3ryTty2AQr1HJLoklpmlm5a7aasvtNreKdmmt1e6s9uy/xKUVO7zuFraJJ735tmYIRXh6jveql7MUufbubHg9PLUppycv8AqLV+K0MBK4b+1p+3HzJntTk/ZXbgA3fNAAAAAAAAAAAAADDioJpXSdpJrxTumavimN6FRtHNOclCnTWl5PtfJLmzbYj1WaTjWHm3Rq0453Rm5OnzlGStLL3lMm3DMbnJl6Wxw+KtfpaCf8HRycfDNmuTMRxCNLKpvrSWkYqUm7LW0Ur2Ii9IqT2jVcv5apTzX7NrfMj4ujUdWFbo61pUsk6cJJVIPNmXiu2zK7+zfsuV/UmvxGxqcZpKEama8ZTVO6T0k+UlurWLKnGckXOVGrGKnGMnJRVoy+va70XPxIcuHSlSeSlKD+kUqtpzzSllks0pauztyubupTUk4tXUk012p7onyplOPDXz5+/x/SHU4jJ1JwpwU3Gkpt5rLNJ9WO3Na37DFgeKTlWlSn0TeRzUqbbStKzi789SzBcJjSpVabq6zck53Sko5bRWvNRXmUw+DjCdOUsQr06TioqMIp07KW2ulle6I8rfpTc/Hv8AP5XcJq1q0adSVRRWaUZU1Bda0mtW9n4dhGjipvDKq6zjOnOotdYztUaUJRW99ErakzB4qlSg405SnbPUypNvrTd7aJb3XufYYlUppJRw9WWWcqsFlbWZv1rt73fZp3E6P/THuvjxvx4nryt4PiZVJzlPSre0qMrro6fLKud98xvCBOs3NuOHblC6U3lWl2urLezs370X0K9VztKlGMVvLNdvTTKra62+JMY8mUzu5NJk1o/A4BnoBwNZWlL2peZTN7/p3vL+lhci0uRR1auAAVCpQqSAFxcAUBUASuHftaftx8yKSeHftaftx8yZ7U5P2V3AAN3zQAAAAAAAAAAAAAsqrR+Br8RKaUejUXr1k3bTK9ny1t+dTYz2fga+vWcI3UJTd7ZY2v8AMrUxGviW/wBzFafxS7dN99vztd9GrPesl4QW1u/mJY+euXD1Ho93GLbtsk+/n5lZ4itZWpQTebSU9Fost2u1trTs77kJXywDbT6WrtFSs7Xt4bb62/8AlKvCoTd256ycmsztvdLwT5GGVStvKpRp66Rve+tlv4r4rTkWYis4O08WoyurxjTjdXTtpyXO77EEpkeFUl+7T23u9kkvJfBGb6PGz6kbWyvRbWtbws7Gs+k0042r1pvNdRjd3a1S2tbR9zLYwg5X6LEvVJuTlZLM3davby07gjTbdNGK3irJvS2yV3ovcYZcWpJXdSK33uno7bNX3IboNSeTCKyzwc3KKzRfY97O73MkcPVzZlTw8W927tq7s9VvdW0+faEmpxSCUWs0k21dJ2VpqLvzVm+wYjHSjJJUpSTa662tZO+i72vcZMHCaT6SSbzXVtkuzZEhADhMZG1Sp7c/tM7s4nicbVqvty8yubo/T7/lkiIuRRFyM3XEVCKhUDQBIFcr35dvL4lLkPF4TNO/Rqd0/wDqSekU76Zddk9kuSM+TK4zxNpk3U1qxQpSxFOnGMXl6qUU5TS0Ssin6Zpcuifheflc0nplc5FxJ4f+1p+3H7RHXFpP1YVH7NGXm13krhrq1KtPNTqpKS60sqsk77KV/kWkY58+HbZbPy7YAGzggAAAAAAAAAAAACjNdWpZ4yipOLv6y3Vmn/o2RpeF4fI66ve+JrVF3Z2pW+NytTCnwqys69ZqySvPst3d2/ey79C0r3ak91rKT395NRbOqo+tJLxaXmQnbDT4XSV2qcdd/wAvb3GZ4aH8EeWtlfRWWpFqccw8d8RRXd0kW/gmY/1jocpuXs06kvKJKGzRWxqf1gj9WjiJf48v22h+mqj9XCz/ALp04+WYDbFTT/TsS9qNGPjOcvKKF8VL69KPhTk/tTGhuSppfoOIlvian9saUf8Ai2V/Qcn61avLxqzXyi0NDcM4LjfEqccVVpuaTs6l7rLa6Vr33u9jpV6L0n60FL2m5fabJFHgFOO0ILwikLjtvwc94crZNuIWNg9nm9mMpfZTMkakn6tGs/8AG19qx3keHRXIyLBxXIr2R6L9QzvqR51hKGMdSrmw8ejuuh6yU7c+k1a+BPjwvEv93Sj4zk/KKO5WHXYXKkuwt2Rles5b8uLh6P4h71KcfCnJ+cjND0VqP1q8/wC2NOP/ABZ1+UrYdsZ3qOW/7VysPQ9fWqVn/kkvs2M8PQ2jzpqXtOUvtNnSWBOmdzyvutLR9GaMdqVNeEY/gTIcLiuROBKiLHAx7DLDDpbIygAAAAAAAAAAAAAAAAAaXG8EcpycataCk80owm4ptpJvTXkboAc9+qsH68qs/aq1ZfJyMlP0ToL9zT8XFN/M3oA19Lg8I7RivBJeRnWBj2EkAYVhY9hcqK7DIALVBFcpUAUsVAAAAAAAAAAAAAAAAAAAAAAAAAAAAAAAAAAAAAAAAAAAAAAAAAAAAAAAAAAAAAAAAAAAAAAAAAAAAAAAAAAAAAAAAAAAAAAAAAAAAAAAAAAAAAAAAAAAAAAAAAAAAAAAAAA//9k="/>
          <p:cNvSpPr>
            <a:spLocks noChangeAspect="1" noChangeArrowheads="1"/>
          </p:cNvSpPr>
          <p:nvPr/>
        </p:nvSpPr>
        <p:spPr bwMode="auto">
          <a:xfrm>
            <a:off x="152400" y="-627063"/>
            <a:ext cx="2847975" cy="16097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3" name="AutoShape 8" descr="data:image/jpeg;base64,/9j/4AAQSkZJRgABAQAAAQABAAD/2wCEAAkGBhQQERAUEhARFBQUEBAQEA8XFRQWFRUVFBAXFBUVFBUYHCYeGBkjGRQWHy8gIycpLCwsFR4xNTAtNSYrLCkBCQoKDgwNGA8PGiwfHB8uKSkpKSktKSksLCkpLCkpLCwpLCkpKSksLC4sNCwpLS4pLiwsKSkpLSkpLTUuLiwpKf/AABEIAKkBKwMBIgACEQEDEQH/xAAbAAEAAQUBAAAAAAAAAAAAAAAABAECAwUGB//EAEAQAAIBAgQCBgYGCgEFAAAAAAABAgMRBBIhMQVBEyJRYXGxBjJygZGhFEKywdHwFRYzQ1JTYoKD4cIjJHOS8f/EABoBAQADAQEBAAAAAAAAAAAAAAABAgMFBAb/xAAoEQEBAAIBBAEDBAMBAAAAAAAAAQIRAwQSITFBBVGRIzJhgSJCcRP/2gAMAwEAAhEDEQA/APcQAAAAAAAAAAAAAAAAAAAAAAAAAAAAAAAAAAAAAAAAAAAAAAAAAAAAAAAAAAAAAAAAAAAAAAAAAAAKZuXyAqAAAAAAAAAAAAAAAAAAAAAAAAAAAAAAAAAAAAAAGKpioRdnKKdm7X1duxbsDKCAuN0nlSmnmWaOqV13XE+JPZL7/wAAJ5S5yvpXxepSopxcotzirrSy5/gclwvj06eIpzlOUusoyu27xlo7+fuPFy9Xjx5zCx0+n+nZ8/FeSX7+P+PSHxVRqxhKyU5ZIS/qy5rP4eXaTnNLdkejRjOPWinaeZJq9mndNd6MeOi7rwPVLdOflremeeNgt3+feRJ1VOcWr3Tun26ar3kOOGte7W+7S+6yMtGrBNWkm012O3Zt7xtp2STc8tyDV4j0jpU5OEm8y0aVt7XtuQV6ZRcmlSllt1Z5o6u17WV2veT3RE6fkvmYuiBzsvSx8qL+f4GGXpRUa0ppeNl5yHdGk6Tlvw6gHIv0kqPecY9nq9tjFPjs/wCbP3J/ciO+NJ0XJ/Dsy2VRLdpe84qWNlLd1Hpzb+d2YZTk/qfFr/Y7150N+cnaz4hTW9SH/sjDPjdFfvF7k39xx7zdkdu1728O0tcZfxJf2/iyO9pOhx+a639YaV0ry33tobJM4KMe+/wOs4DjOkppN6w6r8OT+73E45bYdT0048e7FsgAXeEAAAAAAAAAAAA1/G+IOhSlUjFO3IDYXMU8VBbyj8ThI+ksqmVynDrRzWzXcXd6O7025dpFxvH5ZOopPrNvK0lZJ3vflp+bjybegriEHJK71dtuZFqcQm27QcUpNJ9V5l2p8teRyPAeNdLVlG0ckqSq0knmkssrTi5bfWizbRjJy3mounllBuyUoytCVns7Zk+2yK21aTavGOLuNOplmnNJ2hfM2+ScVp8TzbH8aqxeV1pxUFNQS0tKTs43WvNr5Hd16MVdOSSd3b629/zocH6QcFzVWoLe9VOTypdbXfy7ycf5XzxmvCHwjjEadelJXfWUG3vdq3m1qej8Qxk1Rg1Ka69pWk1fNHm78nG3vOD4d6Mtt2W9qkcsXZNpdVuVtdO87+MqlrLRWsryb05aRsRlZLsxm5pqa2FnVw1VNSjZxqQzJrM7WdrrV9WLObnSbbO/hgajvrLXsiY6XojKUr5Ur7t7+JzOp4Ly5Sx3Og6zHp+O45Oi4FiFOnF3+rC/jl1JmJo5rasgcF4K8NGUVO93fbYm1pSX+joY7mGq4nJq8luPpzXpLhXCUJLZpp+K18n8jVqvJJuLs7e7R356cjo+NUHUpN84tS+5/Jmgp0X3fEz+XY6bOZcUl+ELNNttzTu03LNG/Le0fcXJN/Wur79d9ttrafgiZHDW/eW8EtF8C904vepL428rE6b932YIJWXVm7a7S3/u8DMqEV9WKv3IdHT7372HkvfJd9uhKq7LbZIFfpC/hKfSeyK+CJPIFB9j+BZLiFr3lFWtfVLd2V/eY6nEUnZ1FdtK19bvbTkQaySegl2PyHQPu+KMDm+1lLkp7az9D/VH5/gTuC1lCrG07qXVat8Pmalsk8M/a0/bj5ie2fLhvC7duADZ8+AAAAAAAAAAAQOOYTpaFSPNxdvFar5k8o0B4/wvhVWM2nGVlVavl5X7X7zoKPCYrWV3re3kdD6S4RJ4Vxsv+4VOStupwkkn/ckXQwi7CLlSYxqMFgowsoQtlzZWtLZrXS7tFy5E6jw+o5N69blqzY0qNtiVAqt6QKHBresm/Fu3wL6vAYT3UV4JJ/EnoqDdQsPwGlDlfxZOhRjHZL4ABG2TMMxjuWYfERqRUou8Xs9ddbcydmvlmzFblhVAYOIK9Kp/45/ZZw2Y7zEK8Jr+mS+TOCRnk630/wBZLi5FhcijpLkVLUVJQxV0rx6zjrK1ufUlvy031/hNcqFNq3T1paSdlKWttXsu/wCZsa9ZRtdN3dlZX5fhcwQxVklGjPbRZUkrWVr8v9BKPLo25vo6jck7qzs9btb6a/nQzOMcztQvK+bNZL+q9/EzfSZ/ype9xQhKo73jBKztq3ryTty2AQr1HJLoklpmlm5a7aasvtNreKdmmt1e6s9uy/xKUVO7zuFraJJ735tmYIRXh6jveql7MUufbubHg9PLUppycv8AqLV+K0MBK4b+1p+3HzJntTk/ZXbgA3fNAAAAAAAAAAAAADDioJpXSdpJrxTumavimN6FRtHNOclCnTWl5PtfJLmzbYj1WaTjWHm3Rq0453Rm5OnzlGStLL3lMm3DMbnJl6Wxw+KtfpaCf8HRycfDNmuTMRxCNLKpvrSWkYqUm7LW0Ur2Ii9IqT2jVcv5apTzX7NrfMj4ujUdWFbo61pUsk6cJJVIPNmXiu2zK7+zfsuV/UmvxGxqcZpKEama8ZTVO6T0k+UlurWLKnGckXOVGrGKnGMnJRVoy+va70XPxIcuHSlSeSlKD+kUqtpzzSllks0pauztyubupTUk4tXUk012p7onyplOPDXz5+/x/SHU4jJ1JwpwU3Gkpt5rLNJ9WO3Na37DFgeKTlWlSn0TeRzUqbbStKzi789SzBcJjSpVabq6zck53Sko5bRWvNRXmUw+DjCdOUsQr06TioqMIp07KW2ulle6I8rfpTc/Hv8AP5XcJq1q0adSVRRWaUZU1Bda0mtW9n4dhGjipvDKq6zjOnOotdYztUaUJRW99ErakzB4qlSg405SnbPUypNvrTd7aJb3XufYYlUppJRw9WWWcqsFlbWZv1rt73fZp3E6P/THuvjxvx4nryt4PiZVJzlPSre0qMrro6fLKud98xvCBOs3NuOHblC6U3lWl2urLezs370X0K9VztKlGMVvLNdvTTKra62+JMY8mUzu5NJk1o/A4BnoBwNZWlL2peZTN7/p3vL+lhci0uRR1auAAVCpQqSAFxcAUBUASuHftaftx8yKSeHftaftx8yZ7U5P2V3AAN3zQAAAAAAAAAAAAAsqrR+Br8RKaUejUXr1k3bTK9ny1t+dTYz2fga+vWcI3UJTd7ZY2v8AMrUxGviW/wBzFafxS7dN99vztd9GrPesl4QW1u/mJY+euXD1Ho93GLbtsk+/n5lZ4itZWpQTebSU9Fost2u1trTs77kJXywDbT6WrtFSs7Xt4bb62/8AlKvCoTd256ycmsztvdLwT5GGVStvKpRp66Rve+tlv4r4rTkWYis4O08WoyurxjTjdXTtpyXO77EEpkeFUl+7T23u9kkvJfBGb6PGz6kbWyvRbWtbws7Gs+k0042r1pvNdRjd3a1S2tbR9zLYwg5X6LEvVJuTlZLM3davby07gjTbdNGK3irJvS2yV3ovcYZcWpJXdSK33uno7bNX3IboNSeTCKyzwc3KKzRfY97O73MkcPVzZlTw8W927tq7s9VvdW0+faEmpxSCUWs0k21dJ2VpqLvzVm+wYjHSjJJUpSTa662tZO+i72vcZMHCaT6SSbzXVtkuzZEhADhMZG1Sp7c/tM7s4nicbVqvty8yubo/T7/lkiIuRRFyM3XEVCKhUDQBIFcr35dvL4lLkPF4TNO/Rqd0/wDqSekU76Zddk9kuSM+TK4zxNpk3U1qxQpSxFOnGMXl6qUU5TS0Ssin6Zpcuifheflc0nplc5FxJ4f+1p+3H7RHXFpP1YVH7NGXm13krhrq1KtPNTqpKS60sqsk77KV/kWkY58+HbZbPy7YAGzggAAAAAAAAAAAACjNdWpZ4yipOLv6y3Vmn/o2RpeF4fI66ve+JrVF3Z2pW+NytTCnwqys69ZqySvPst3d2/ey79C0r3ak91rKT395NRbOqo+tJLxaXmQnbDT4XSV2qcdd/wAvb3GZ4aH8EeWtlfRWWpFqccw8d8RRXd0kW/gmY/1jocpuXs06kvKJKGzRWxqf1gj9WjiJf48v22h+mqj9XCz/ALp04+WYDbFTT/TsS9qNGPjOcvKKF8VL69KPhTk/tTGhuSppfoOIlvian9saUf8Ai2V/Qcn61avLxqzXyi0NDcM4LjfEqccVVpuaTs6l7rLa6Vr33u9jpV6L0n60FL2m5fabJFHgFOO0ILwikLjtvwc94crZNuIWNg9nm9mMpfZTMkakn6tGs/8AG19qx3keHRXIyLBxXIr2R6L9QzvqR51hKGMdSrmw8ejuuh6yU7c+k1a+BPjwvEv93Sj4zk/KKO5WHXYXKkuwt2Rles5b8uLh6P4h71KcfCnJ+cjND0VqP1q8/wC2NOP/ABZ1+UrYdsZ3qOW/7VysPQ9fWqVn/kkvs2M8PQ2jzpqXtOUvtNnSWBOmdzyvutLR9GaMdqVNeEY/gTIcLiuROBKiLHAx7DLDDpbIygAAAAAAAAAAAAAAAAAaXG8EcpycataCk80owm4ptpJvTXkboAc9+qsH68qs/aq1ZfJyMlP0ToL9zT8XFN/M3oA19Lg8I7RivBJeRnWBj2EkAYVhY9hcqK7DIALVBFcpUAUsVAAAAAAAAAAAAAAAAAAAAAAAAAAAAAAAAAAAAAAAAAAAAAAAAAAAAAAAAAAAAAAAAAAAAAAAAAAAAAAAAAAAAAAAAAAAAAAAAAAAAAAAAAAAAAAAAAAAAAAAAAAAAAAAAAA//9k="/>
          <p:cNvSpPr>
            <a:spLocks noChangeAspect="1" noChangeArrowheads="1"/>
          </p:cNvSpPr>
          <p:nvPr/>
        </p:nvSpPr>
        <p:spPr bwMode="auto">
          <a:xfrm>
            <a:off x="0" y="-15398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 name="AutoShape 10" descr="data:image/jpeg;base64,/9j/4AAQSkZJRgABAQAAAQABAAD/2wCEAAkGBhQQERAUEhARFBQUEBAQEA8XFRQWFRUVFBAXFBUVFBUYHCYeGBkjGRQWHy8gIycpLCwsFR4xNTAtNSYrLCkBCQoKDgwNGA8PGiwfHB8uKSkpKSktKSksLCkpLCkpLCwpLCkpKSksLC4sNCwpLS4pLiwsKSkpLSkpLTUuLiwpKf/AABEIAKkBKwMBIgACEQEDEQH/xAAbAAEAAQUBAAAAAAAAAAAAAAAABAECAwUGB//EAEAQAAIBAgQCBgYGCgEFAAAAAAABAgMRBBIhMQVBEyJRYXGxBjJygZGhFEKywdHwFRYzQ1JTYoKD4cIjJHOS8f/EABoBAQADAQEBAAAAAAAAAAAAAAABAgMFBAb/xAAoEQEBAAIBBAEDBAMBAAAAAAAAAQIRAwQSITFBBVGRIzJhgSJCcRP/2gAMAwEAAhEDEQA/APcQAAAAAAAAAAAAAAAAAAAAAAAAAAAAAAAAAAAAAAAAAAAAAAAAAAAAAAAAAAAAAAAAAAAAAAAAAAAKZuXyAqAAAAAAAAAAAAAAAAAAAAAAAAAAAAAAAAAAAAAAGKpioRdnKKdm7X1duxbsDKCAuN0nlSmnmWaOqV13XE+JPZL7/wAAJ5S5yvpXxepSopxcotzirrSy5/gclwvj06eIpzlOUusoyu27xlo7+fuPFy9Xjx5zCx0+n+nZ8/FeSX7+P+PSHxVRqxhKyU5ZIS/qy5rP4eXaTnNLdkejRjOPWinaeZJq9mndNd6MeOi7rwPVLdOflremeeNgt3+feRJ1VOcWr3Tun26ar3kOOGte7W+7S+6yMtGrBNWkm012O3Zt7xtp2STc8tyDV4j0jpU5OEm8y0aVt7XtuQV6ZRcmlSllt1Z5o6u17WV2veT3RE6fkvmYuiBzsvSx8qL+f4GGXpRUa0ppeNl5yHdGk6Tlvw6gHIv0kqPecY9nq9tjFPjs/wCbP3J/ciO+NJ0XJ/Dsy2VRLdpe84qWNlLd1Hpzb+d2YZTk/qfFr/Y7150N+cnaz4hTW9SH/sjDPjdFfvF7k39xx7zdkdu1728O0tcZfxJf2/iyO9pOhx+a639YaV0ry33tobJM4KMe+/wOs4DjOkppN6w6r8OT+73E45bYdT0048e7FsgAXeEAAAAAAAAAAAA1/G+IOhSlUjFO3IDYXMU8VBbyj8ThI+ksqmVynDrRzWzXcXd6O7025dpFxvH5ZOopPrNvK0lZJ3vflp+bjybegriEHJK71dtuZFqcQm27QcUpNJ9V5l2p8teRyPAeNdLVlG0ckqSq0knmkssrTi5bfWizbRjJy3mounllBuyUoytCVns7Zk+2yK21aTavGOLuNOplmnNJ2hfM2+ScVp8TzbH8aqxeV1pxUFNQS0tKTs43WvNr5Hd16MVdOSSd3b629/zocH6QcFzVWoLe9VOTypdbXfy7ycf5XzxmvCHwjjEadelJXfWUG3vdq3m1qej8Qxk1Rg1Ka69pWk1fNHm78nG3vOD4d6Mtt2W9qkcsXZNpdVuVtdO87+MqlrLRWsryb05aRsRlZLsxm5pqa2FnVw1VNSjZxqQzJrM7WdrrV9WLObnSbbO/hgajvrLXsiY6XojKUr5Ur7t7+JzOp4Ly5Sx3Og6zHp+O45Oi4FiFOnF3+rC/jl1JmJo5rasgcF4K8NGUVO93fbYm1pSX+joY7mGq4nJq8luPpzXpLhXCUJLZpp+K18n8jVqvJJuLs7e7R356cjo+NUHUpN84tS+5/Jmgp0X3fEz+XY6bOZcUl+ELNNttzTu03LNG/Le0fcXJN/Wur79d9ttrafgiZHDW/eW8EtF8C904vepL428rE6b932YIJWXVm7a7S3/u8DMqEV9WKv3IdHT7372HkvfJd9uhKq7LbZIFfpC/hKfSeyK+CJPIFB9j+BZLiFr3lFWtfVLd2V/eY6nEUnZ1FdtK19bvbTkQaySegl2PyHQPu+KMDm+1lLkp7az9D/VH5/gTuC1lCrG07qXVat8Pmalsk8M/a0/bj5ie2fLhvC7duADZ8+AAAAAAAAAAAQOOYTpaFSPNxdvFar5k8o0B4/wvhVWM2nGVlVavl5X7X7zoKPCYrWV3re3kdD6S4RJ4Vxsv+4VOStupwkkn/ckXQwi7CLlSYxqMFgowsoQtlzZWtLZrXS7tFy5E6jw+o5N69blqzY0qNtiVAqt6QKHBresm/Fu3wL6vAYT3UV4JJ/EnoqDdQsPwGlDlfxZOhRjHZL4ABG2TMMxjuWYfERqRUou8Xs9ddbcydmvlmzFblhVAYOIK9Kp/45/ZZw2Y7zEK8Jr+mS+TOCRnk630/wBZLi5FhcijpLkVLUVJQxV0rx6zjrK1ufUlvy031/hNcqFNq3T1paSdlKWttXsu/wCZsa9ZRtdN3dlZX5fhcwQxVklGjPbRZUkrWVr8v9BKPLo25vo6jck7qzs9btb6a/nQzOMcztQvK+bNZL+q9/EzfSZ/ype9xQhKo73jBKztq3ryTty2AQr1HJLoklpmlm5a7aasvtNreKdmmt1e6s9uy/xKUVO7zuFraJJ735tmYIRXh6jveql7MUufbubHg9PLUppycv8AqLV+K0MBK4b+1p+3HzJntTk/ZXbgA3fNAAAAAAAAAAAAADDioJpXSdpJrxTumavimN6FRtHNOclCnTWl5PtfJLmzbYj1WaTjWHm3Rq0453Rm5OnzlGStLL3lMm3DMbnJl6Wxw+KtfpaCf8HRycfDNmuTMRxCNLKpvrSWkYqUm7LW0Ur2Ii9IqT2jVcv5apTzX7NrfMj4ujUdWFbo61pUsk6cJJVIPNmXiu2zK7+zfsuV/UmvxGxqcZpKEama8ZTVO6T0k+UlurWLKnGckXOVGrGKnGMnJRVoy+va70XPxIcuHSlSeSlKD+kUqtpzzSllks0pauztyubupTUk4tXUk012p7onyplOPDXz5+/x/SHU4jJ1JwpwU3Gkpt5rLNJ9WO3Na37DFgeKTlWlSn0TeRzUqbbStKzi789SzBcJjSpVabq6zck53Sko5bRWvNRXmUw+DjCdOUsQr06TioqMIp07KW2ulle6I8rfpTc/Hv8AP5XcJq1q0adSVRRWaUZU1Bda0mtW9n4dhGjipvDKq6zjOnOotdYztUaUJRW99ErakzB4qlSg405SnbPUypNvrTd7aJb3XufYYlUppJRw9WWWcqsFlbWZv1rt73fZp3E6P/THuvjxvx4nryt4PiZVJzlPSre0qMrro6fLKud98xvCBOs3NuOHblC6U3lWl2urLezs370X0K9VztKlGMVvLNdvTTKra62+JMY8mUzu5NJk1o/A4BnoBwNZWlL2peZTN7/p3vL+lhci0uRR1auAAVCpQqSAFxcAUBUASuHftaftx8yKSeHftaftx8yZ7U5P2V3AAN3zQAAAAAAAAAAAAAsqrR+Br8RKaUejUXr1k3bTK9ny1t+dTYz2fga+vWcI3UJTd7ZY2v8AMrUxGviW/wBzFafxS7dN99vztd9GrPesl4QW1u/mJY+euXD1Ho93GLbtsk+/n5lZ4itZWpQTebSU9Fost2u1trTs77kJXywDbT6WrtFSs7Xt4bb62/8AlKvCoTd256ycmsztvdLwT5GGVStvKpRp66Rve+tlv4r4rTkWYis4O08WoyurxjTjdXTtpyXO77EEpkeFUl+7T23u9kkvJfBGb6PGz6kbWyvRbWtbws7Gs+k0042r1pvNdRjd3a1S2tbR9zLYwg5X6LEvVJuTlZLM3davby07gjTbdNGK3irJvS2yV3ovcYZcWpJXdSK33uno7bNX3IboNSeTCKyzwc3KKzRfY97O73MkcPVzZlTw8W927tq7s9VvdW0+faEmpxSCUWs0k21dJ2VpqLvzVm+wYjHSjJJUpSTa662tZO+i72vcZMHCaT6SSbzXVtkuzZEhADhMZG1Sp7c/tM7s4nicbVqvty8yubo/T7/lkiIuRRFyM3XEVCKhUDQBIFcr35dvL4lLkPF4TNO/Rqd0/wDqSekU76Zddk9kuSM+TK4zxNpk3U1qxQpSxFOnGMXl6qUU5TS0Ssin6Zpcuifheflc0nplc5FxJ4f+1p+3H7RHXFpP1YVH7NGXm13krhrq1KtPNTqpKS60sqsk77KV/kWkY58+HbZbPy7YAGzggAAAAAAAAAAAACjNdWpZ4yipOLv6y3Vmn/o2RpeF4fI66ve+JrVF3Z2pW+NytTCnwqys69ZqySvPst3d2/ey79C0r3ak91rKT395NRbOqo+tJLxaXmQnbDT4XSV2qcdd/wAvb3GZ4aH8EeWtlfRWWpFqccw8d8RRXd0kW/gmY/1jocpuXs06kvKJKGzRWxqf1gj9WjiJf48v22h+mqj9XCz/ALp04+WYDbFTT/TsS9qNGPjOcvKKF8VL69KPhTk/tTGhuSppfoOIlvian9saUf8Ai2V/Qcn61avLxqzXyi0NDcM4LjfEqccVVpuaTs6l7rLa6Vr33u9jpV6L0n60FL2m5fabJFHgFOO0ILwikLjtvwc94crZNuIWNg9nm9mMpfZTMkakn6tGs/8AG19qx3keHRXIyLBxXIr2R6L9QzvqR51hKGMdSrmw8ejuuh6yU7c+k1a+BPjwvEv93Sj4zk/KKO5WHXYXKkuwt2Rles5b8uLh6P4h71KcfCnJ+cjND0VqP1q8/wC2NOP/ABZ1+UrYdsZ3qOW/7VysPQ9fWqVn/kkvs2M8PQ2jzpqXtOUvtNnSWBOmdzyvutLR9GaMdqVNeEY/gTIcLiuROBKiLHAx7DLDDpbIygAAAAAAAAAAAAAAAAAaXG8EcpycataCk80owm4ptpJvTXkboAc9+qsH68qs/aq1ZfJyMlP0ToL9zT8XFN/M3oA19Lg8I7RivBJeRnWBj2EkAYVhY9hcqK7DIALVBFcpUAUsVAAAAAAAAAAAAAAAAAAAAAAAAAAAAAAAAAAAAAAAAAAAAAAAAAAAAAAAAAAAAAAAAAAAAAAAAAAAAAAAAAAAAAAAAAAAAAAAAAAAAAAAAAAAAAAAAAAAAAAAAAAAAAAAAAA//9k="/>
          <p:cNvSpPr>
            <a:spLocks noChangeAspect="1" noChangeArrowheads="1"/>
          </p:cNvSpPr>
          <p:nvPr/>
        </p:nvSpPr>
        <p:spPr bwMode="auto">
          <a:xfrm>
            <a:off x="152400" y="-158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15" name="Picture 14"/>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6390167" y="170306"/>
            <a:ext cx="2144233" cy="972694"/>
          </a:xfrm>
          <a:prstGeom prst="rect">
            <a:avLst/>
          </a:prstGeom>
        </p:spPr>
      </p:pic>
      <p:graphicFrame>
        <p:nvGraphicFramePr>
          <p:cNvPr id="18" name="Group 568"/>
          <p:cNvGraphicFramePr>
            <a:graphicFrameLocks noGrp="1"/>
          </p:cNvGraphicFramePr>
          <p:nvPr>
            <p:extLst>
              <p:ext uri="{D42A27DB-BD31-4B8C-83A1-F6EECF244321}">
                <p14:modId xmlns:p14="http://schemas.microsoft.com/office/powerpoint/2010/main" val="2816395357"/>
              </p:ext>
            </p:extLst>
          </p:nvPr>
        </p:nvGraphicFramePr>
        <p:xfrm>
          <a:off x="228600" y="1371600"/>
          <a:ext cx="8737943" cy="4815912"/>
        </p:xfrm>
        <a:graphic>
          <a:graphicData uri="http://schemas.openxmlformats.org/drawingml/2006/table">
            <a:tbl>
              <a:tblPr/>
              <a:tblGrid>
                <a:gridCol w="3017137"/>
                <a:gridCol w="2475357"/>
                <a:gridCol w="3245449"/>
              </a:tblGrid>
              <a:tr h="62089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lumMod val="75000"/>
                              <a:lumOff val="25000"/>
                            </a:schemeClr>
                          </a:solidFill>
                          <a:effectLst/>
                          <a:latin typeface="+mn-lt"/>
                        </a:rPr>
                        <a:t>Quadrivalent/HPV4</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lumMod val="75000"/>
                              <a:lumOff val="25000"/>
                            </a:schemeClr>
                          </a:solidFill>
                          <a:effectLst/>
                          <a:latin typeface="+mn-lt"/>
                        </a:rPr>
                        <a:t>(Gardasil)</a:t>
                      </a:r>
                      <a:endParaRPr kumimoji="0" lang="en-US" sz="1800" b="0" i="0" u="none" strike="noStrike" cap="none" normalizeH="0" baseline="30000" dirty="0" smtClean="0">
                        <a:ln>
                          <a:noFill/>
                        </a:ln>
                        <a:solidFill>
                          <a:schemeClr val="tx1">
                            <a:lumMod val="75000"/>
                            <a:lumOff val="25000"/>
                          </a:schemeClr>
                        </a:solidFill>
                        <a:effectLst/>
                        <a:latin typeface="+mn-lt"/>
                      </a:endParaRPr>
                    </a:p>
                  </a:txBody>
                  <a:tcPr marT="45726" marB="45726" anchor="ctr" anchorCtr="1" horzOverflow="overflow">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a:noFill/>
                    </a:lnTlToBr>
                    <a:lnBlToTr>
                      <a:noFill/>
                    </a:lnBlToTr>
                    <a:solidFill>
                      <a:schemeClr val="bg2">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rgbClr val="722B79"/>
                          </a:solidFill>
                          <a:effectLst/>
                          <a:latin typeface="+mn-lt"/>
                        </a:rPr>
                        <a:t>Name</a:t>
                      </a:r>
                    </a:p>
                  </a:txBody>
                  <a:tcPr marT="45726" marB="45726" anchor="ctr" anchorCtr="1" horzOverflow="overflow">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a:noFill/>
                    </a:lnTlToBr>
                    <a:lnBlToTr>
                      <a:noFill/>
                    </a:lnBlToTr>
                    <a:solidFill>
                      <a:schemeClr val="bg2">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lumMod val="75000"/>
                              <a:lumOff val="25000"/>
                            </a:schemeClr>
                          </a:solidFill>
                          <a:effectLst/>
                          <a:latin typeface="+mn-lt"/>
                        </a:rPr>
                        <a:t>Bivalent/HPV2</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lumMod val="75000"/>
                              <a:lumOff val="25000"/>
                            </a:schemeClr>
                          </a:solidFill>
                          <a:effectLst/>
                          <a:latin typeface="+mn-lt"/>
                        </a:rPr>
                        <a:t>(Cervarix)</a:t>
                      </a:r>
                    </a:p>
                  </a:txBody>
                  <a:tcPr marT="45726" marB="45726" anchor="ctr" anchorCtr="1" horzOverflow="overflow">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a:noFill/>
                    </a:lnTlToBr>
                    <a:lnBlToTr>
                      <a:noFill/>
                    </a:lnBlToTr>
                    <a:solidFill>
                      <a:schemeClr val="bg2">
                        <a:lumMod val="75000"/>
                      </a:schemeClr>
                    </a:solidFill>
                  </a:tcPr>
                </a:tc>
              </a:tr>
              <a:tr h="4233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lumMod val="75000"/>
                              <a:lumOff val="25000"/>
                            </a:schemeClr>
                          </a:solidFill>
                          <a:effectLst/>
                          <a:latin typeface="+mn-lt"/>
                        </a:rPr>
                        <a:t>Merck</a:t>
                      </a:r>
                      <a:endParaRPr kumimoji="0" lang="en-US" sz="1800" b="0" i="0" u="none" strike="noStrike" cap="none" normalizeH="0" baseline="30000" dirty="0" smtClean="0">
                        <a:ln>
                          <a:noFill/>
                        </a:ln>
                        <a:solidFill>
                          <a:schemeClr val="tx1">
                            <a:lumMod val="75000"/>
                            <a:lumOff val="25000"/>
                          </a:schemeClr>
                        </a:solidFill>
                        <a:effectLst/>
                        <a:latin typeface="+mn-lt"/>
                      </a:endParaRPr>
                    </a:p>
                  </a:txBody>
                  <a:tcPr marT="45726" marB="45726" anchor="ctr" anchorCtr="1" horzOverflow="overflow">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rgbClr val="722B79"/>
                          </a:solidFill>
                          <a:effectLst/>
                          <a:latin typeface="+mn-lt"/>
                        </a:rPr>
                        <a:t>Manufacturer</a:t>
                      </a:r>
                    </a:p>
                  </a:txBody>
                  <a:tcPr marT="45726" marB="45726" anchor="ctr" anchorCtr="1" horzOverflow="overflow">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lumMod val="75000"/>
                              <a:lumOff val="25000"/>
                            </a:schemeClr>
                          </a:solidFill>
                          <a:effectLst/>
                          <a:latin typeface="+mn-lt"/>
                        </a:rPr>
                        <a:t>GlaxoSmithKline</a:t>
                      </a:r>
                      <a:endParaRPr kumimoji="0" lang="en-US" sz="1800" b="0" i="0" u="none" strike="noStrike" cap="none" normalizeH="0" baseline="30000" dirty="0" smtClean="0">
                        <a:ln>
                          <a:noFill/>
                        </a:ln>
                        <a:solidFill>
                          <a:schemeClr val="tx1">
                            <a:lumMod val="75000"/>
                            <a:lumOff val="25000"/>
                          </a:schemeClr>
                        </a:solidFill>
                        <a:effectLst/>
                        <a:latin typeface="+mn-lt"/>
                      </a:endParaRPr>
                    </a:p>
                  </a:txBody>
                  <a:tcPr marT="45726" marB="45726" anchor="ctr" anchorCtr="1" horzOverflow="overflow">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a:noFill/>
                    </a:lnTlToBr>
                    <a:lnBlToTr>
                      <a:noFill/>
                    </a:lnBlToTr>
                    <a:noFill/>
                  </a:tcPr>
                </a:tc>
              </a:tr>
              <a:tr h="4233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lumMod val="75000"/>
                              <a:lumOff val="25000"/>
                            </a:schemeClr>
                          </a:solidFill>
                          <a:effectLst/>
                          <a:latin typeface="+mn-lt"/>
                          <a:cs typeface="Times New Roman" pitchFamily="18" charset="0"/>
                        </a:rPr>
                        <a:t>6, 11, 16, 18</a:t>
                      </a:r>
                      <a:endParaRPr kumimoji="0" lang="en-US" sz="1800" b="0" i="0" u="none" strike="noStrike" cap="none" normalizeH="0" baseline="0" dirty="0" smtClean="0">
                        <a:ln>
                          <a:noFill/>
                        </a:ln>
                        <a:solidFill>
                          <a:schemeClr val="tx1">
                            <a:lumMod val="75000"/>
                            <a:lumOff val="25000"/>
                          </a:schemeClr>
                        </a:solidFill>
                        <a:effectLst/>
                        <a:latin typeface="+mn-lt"/>
                      </a:endParaRPr>
                    </a:p>
                  </a:txBody>
                  <a:tcPr marT="45726" marB="45726" anchor="ctr" anchorCtr="1" horzOverflow="overflow">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rgbClr val="722B79"/>
                          </a:solidFill>
                          <a:effectLst/>
                          <a:latin typeface="+mn-lt"/>
                        </a:rPr>
                        <a:t>Types</a:t>
                      </a:r>
                    </a:p>
                  </a:txBody>
                  <a:tcPr marT="45726" marB="45726" anchor="ctr" anchorCtr="1" horzOverflow="overflow">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lumMod val="75000"/>
                              <a:lumOff val="25000"/>
                            </a:schemeClr>
                          </a:solidFill>
                          <a:effectLst/>
                          <a:latin typeface="+mn-lt"/>
                        </a:rPr>
                        <a:t>16, 18 </a:t>
                      </a:r>
                    </a:p>
                  </a:txBody>
                  <a:tcPr marT="45726" marB="45726" anchor="ctr" anchorCtr="1" horzOverflow="overflow">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a:noFill/>
                    </a:lnTlToBr>
                    <a:lnBlToTr>
                      <a:noFill/>
                    </a:lnBlToTr>
                    <a:noFill/>
                  </a:tcPr>
                </a:tc>
              </a:tr>
              <a:tr h="146754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lumMod val="75000"/>
                              <a:lumOff val="25000"/>
                            </a:schemeClr>
                          </a:solidFill>
                          <a:effectLst/>
                          <a:latin typeface="+mn-lt"/>
                        </a:rPr>
                        <a:t>Females: </a:t>
                      </a:r>
                      <a:r>
                        <a:rPr kumimoji="0" lang="en-US" sz="1800" b="0" i="0" u="none" strike="noStrike" cap="none" normalizeH="0" baseline="0" dirty="0" smtClean="0">
                          <a:ln>
                            <a:noFill/>
                          </a:ln>
                          <a:solidFill>
                            <a:schemeClr val="tx1">
                              <a:lumMod val="75000"/>
                              <a:lumOff val="25000"/>
                            </a:schemeClr>
                          </a:solidFill>
                          <a:effectLst/>
                          <a:latin typeface="+mn-lt"/>
                        </a:rPr>
                        <a:t>Anal, cervical, vaginal and vulvar precancer and cancer; Genital warts </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400" b="0" i="0" u="none" strike="noStrike" cap="none" normalizeH="0" baseline="0" dirty="0" smtClean="0">
                        <a:ln>
                          <a:noFill/>
                        </a:ln>
                        <a:solidFill>
                          <a:schemeClr val="tx1">
                            <a:lumMod val="75000"/>
                            <a:lumOff val="25000"/>
                          </a:schemeClr>
                        </a:solidFill>
                        <a:effectLst/>
                        <a:latin typeface="+mn-lt"/>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cap="none" normalizeH="0" baseline="0" dirty="0" smtClean="0">
                          <a:ln>
                            <a:noFill/>
                          </a:ln>
                          <a:solidFill>
                            <a:schemeClr val="tx1">
                              <a:lumMod val="75000"/>
                              <a:lumOff val="25000"/>
                            </a:schemeClr>
                          </a:solidFill>
                          <a:effectLst/>
                          <a:latin typeface="+mn-lt"/>
                        </a:rPr>
                        <a:t>Males: </a:t>
                      </a:r>
                      <a:r>
                        <a:rPr kumimoji="0" lang="en-US" sz="1800" b="0" i="0" u="none" strike="noStrike" cap="none" normalizeH="0" baseline="0" dirty="0" smtClean="0">
                          <a:ln>
                            <a:noFill/>
                          </a:ln>
                          <a:solidFill>
                            <a:schemeClr val="tx1">
                              <a:lumMod val="75000"/>
                              <a:lumOff val="25000"/>
                            </a:schemeClr>
                          </a:solidFill>
                          <a:effectLst/>
                          <a:latin typeface="+mn-lt"/>
                        </a:rPr>
                        <a:t>Anal precancer and cancer; Genital warts </a:t>
                      </a:r>
                    </a:p>
                  </a:txBody>
                  <a:tcPr marT="45726" marB="45726" anchor="ctr" anchorCtr="1" horzOverflow="overflow">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rgbClr val="722B79"/>
                          </a:solidFill>
                          <a:effectLst/>
                          <a:latin typeface="+mn-lt"/>
                        </a:rPr>
                        <a:t>Indications</a:t>
                      </a:r>
                    </a:p>
                  </a:txBody>
                  <a:tcPr marT="45726" marB="45726" anchor="ctr" anchorCtr="1" horzOverflow="overflow">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lumMod val="75000"/>
                              <a:lumOff val="25000"/>
                            </a:schemeClr>
                          </a:solidFill>
                          <a:effectLst/>
                          <a:latin typeface="+mn-lt"/>
                        </a:rPr>
                        <a:t>Females: </a:t>
                      </a:r>
                      <a:r>
                        <a:rPr kumimoji="0" lang="en-US" sz="1800" b="0" i="0" u="none" strike="noStrike" cap="none" normalizeH="0" baseline="0" dirty="0" smtClean="0">
                          <a:ln>
                            <a:noFill/>
                          </a:ln>
                          <a:solidFill>
                            <a:schemeClr val="tx1">
                              <a:lumMod val="75000"/>
                              <a:lumOff val="25000"/>
                            </a:schemeClr>
                          </a:solidFill>
                          <a:effectLst/>
                          <a:latin typeface="+mn-lt"/>
                        </a:rPr>
                        <a:t>Cervical precancer and cancer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lumMod val="75000"/>
                              <a:lumOff val="25000"/>
                            </a:schemeClr>
                          </a:solidFill>
                          <a:effectLst/>
                          <a:latin typeface="+mn-lt"/>
                        </a:rPr>
                        <a:t>Males: </a:t>
                      </a:r>
                      <a:r>
                        <a:rPr kumimoji="0" lang="en-US" sz="1800" b="0" i="0" u="none" strike="noStrike" cap="none" normalizeH="0" baseline="0" dirty="0" smtClean="0">
                          <a:ln>
                            <a:noFill/>
                          </a:ln>
                          <a:solidFill>
                            <a:schemeClr val="tx1">
                              <a:lumMod val="75000"/>
                              <a:lumOff val="25000"/>
                            </a:schemeClr>
                          </a:solidFill>
                          <a:effectLst/>
                          <a:latin typeface="+mn-lt"/>
                        </a:rPr>
                        <a:t>Not approved for use in males</a:t>
                      </a:r>
                    </a:p>
                  </a:txBody>
                  <a:tcPr marT="45726" marB="45726" anchor="ctr" anchorCtr="1" horzOverflow="overflow">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a:noFill/>
                    </a:lnTlToBr>
                    <a:lnBlToTr>
                      <a:noFill/>
                    </a:lnBlToTr>
                    <a:noFill/>
                  </a:tcPr>
                </a:tc>
              </a:tr>
              <a:tr h="121354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lumMod val="75000"/>
                              <a:lumOff val="25000"/>
                            </a:schemeClr>
                          </a:solidFill>
                          <a:effectLst/>
                          <a:latin typeface="+mn-lt"/>
                        </a:rPr>
                        <a:t>Pregnancy</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000" b="0" i="0" u="none" strike="noStrike" cap="none" normalizeH="0" baseline="0" dirty="0" smtClean="0">
                        <a:ln>
                          <a:noFill/>
                        </a:ln>
                        <a:solidFill>
                          <a:schemeClr val="tx1">
                            <a:lumMod val="75000"/>
                            <a:lumOff val="25000"/>
                          </a:schemeClr>
                        </a:solidFill>
                        <a:effectLst/>
                        <a:latin typeface="+mn-lt"/>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lumMod val="75000"/>
                              <a:lumOff val="25000"/>
                            </a:schemeClr>
                          </a:solidFill>
                          <a:effectLst/>
                          <a:latin typeface="+mn-lt"/>
                        </a:rPr>
                        <a:t>Hypersensitivity to yeast</a:t>
                      </a:r>
                    </a:p>
                  </a:txBody>
                  <a:tcPr marT="45726" marB="45726" anchor="ctr" anchorCtr="1" horzOverflow="overflow">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rgbClr val="722B79"/>
                          </a:solidFill>
                          <a:effectLst/>
                          <a:latin typeface="+mn-lt"/>
                        </a:rPr>
                        <a:t>Contraindications</a:t>
                      </a:r>
                    </a:p>
                  </a:txBody>
                  <a:tcPr marT="45726" marB="45726" anchor="ctr" anchorCtr="1" horzOverflow="overflow">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lumMod val="75000"/>
                              <a:lumOff val="25000"/>
                            </a:schemeClr>
                          </a:solidFill>
                          <a:effectLst/>
                          <a:latin typeface="+mn-lt"/>
                        </a:rPr>
                        <a:t>Pregnancy</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400" b="0" i="0" u="none" strike="noStrike" cap="none" normalizeH="0" baseline="0" dirty="0" smtClean="0">
                        <a:ln>
                          <a:noFill/>
                        </a:ln>
                        <a:solidFill>
                          <a:schemeClr val="tx1">
                            <a:lumMod val="75000"/>
                            <a:lumOff val="25000"/>
                          </a:schemeClr>
                        </a:solidFill>
                        <a:effectLst/>
                        <a:latin typeface="+mn-lt"/>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lumMod val="75000"/>
                              <a:lumOff val="25000"/>
                            </a:schemeClr>
                          </a:solidFill>
                          <a:effectLst/>
                          <a:latin typeface="+mn-lt"/>
                        </a:rPr>
                        <a:t>Hypersensitivity to latex (latex only contained in pre-filled syringes, not single-dose vials)</a:t>
                      </a:r>
                    </a:p>
                  </a:txBody>
                  <a:tcPr marT="45726" marB="45726" anchor="ctr" anchorCtr="1" horzOverflow="overflow">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a:noFill/>
                    </a:lnTlToBr>
                    <a:lnBlToTr>
                      <a:noFill/>
                    </a:lnBlToTr>
                    <a:noFill/>
                  </a:tcPr>
                </a:tc>
              </a:tr>
              <a:tr h="4233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lumMod val="75000"/>
                              <a:lumOff val="25000"/>
                            </a:schemeClr>
                          </a:solidFill>
                          <a:effectLst/>
                          <a:latin typeface="+mn-lt"/>
                        </a:rPr>
                        <a:t>3 dose series: 0, 2, 6 months</a:t>
                      </a:r>
                    </a:p>
                  </a:txBody>
                  <a:tcPr marT="45726" marB="45726" anchor="ctr" anchorCtr="1" horzOverflow="overflow">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rgbClr val="722B79"/>
                          </a:solidFill>
                          <a:effectLst/>
                          <a:latin typeface="+mn-lt"/>
                        </a:rPr>
                        <a:t>Schedule (IM)</a:t>
                      </a:r>
                    </a:p>
                  </a:txBody>
                  <a:tcPr marT="45726" marB="45726" anchor="ctr" anchorCtr="1" horzOverflow="overflow">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lumMod val="75000"/>
                              <a:lumOff val="25000"/>
                            </a:schemeClr>
                          </a:solidFill>
                          <a:effectLst/>
                          <a:latin typeface="+mn-lt"/>
                        </a:rPr>
                        <a:t>3 dose series: 0, 1, 6 months</a:t>
                      </a:r>
                    </a:p>
                  </a:txBody>
                  <a:tcPr marT="45726" marB="45726" anchor="ctr" anchorCtr="1" horzOverflow="overflow">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13541914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a:t>Evolution of recommendations for </a:t>
            </a:r>
            <a:br>
              <a:rPr lang="en-US" dirty="0"/>
            </a:br>
            <a:r>
              <a:rPr lang="en-US" dirty="0"/>
              <a:t>HPV vaccination in the United States</a:t>
            </a:r>
          </a:p>
        </p:txBody>
      </p:sp>
      <p:graphicFrame>
        <p:nvGraphicFramePr>
          <p:cNvPr id="13315" name="Object 3"/>
          <p:cNvGraphicFramePr>
            <a:graphicFrameLocks noGrp="1" noChangeAspect="1"/>
          </p:cNvGraphicFramePr>
          <p:nvPr>
            <p:ph idx="1"/>
            <p:extLst>
              <p:ext uri="{D42A27DB-BD31-4B8C-83A1-F6EECF244321}">
                <p14:modId xmlns:p14="http://schemas.microsoft.com/office/powerpoint/2010/main" val="2652400514"/>
              </p:ext>
            </p:extLst>
          </p:nvPr>
        </p:nvGraphicFramePr>
        <p:xfrm>
          <a:off x="457200" y="1600200"/>
          <a:ext cx="8229600" cy="4114800"/>
        </p:xfrm>
        <a:graphic>
          <a:graphicData uri="http://schemas.openxmlformats.org/presentationml/2006/ole">
            <mc:AlternateContent xmlns:mc="http://schemas.openxmlformats.org/markup-compatibility/2006">
              <mc:Choice xmlns:v="urn:schemas-microsoft-com:vml" Requires="v">
                <p:oleObj spid="_x0000_s10251" r:id="rId4" imgW="8839966" imgH="4419983" progId="Excel.Chart.8">
                  <p:embed/>
                </p:oleObj>
              </mc:Choice>
              <mc:Fallback>
                <p:oleObj r:id="rId4" imgW="8839966" imgH="4419983" progId="Excel.Chart.8">
                  <p:embed/>
                  <p:pic>
                    <p:nvPicPr>
                      <p:cNvPr id="0" name=""/>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 y="1600200"/>
                        <a:ext cx="82296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3316"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sz="1600">
                <a:solidFill>
                  <a:schemeClr val="bg1"/>
                </a:solidFill>
                <a:latin typeface="Arial" charset="0"/>
              </a:defRPr>
            </a:lvl1pPr>
            <a:lvl2pPr marL="742950" indent="-285750" eaLnBrk="0" hangingPunct="0">
              <a:defRPr sz="1600">
                <a:solidFill>
                  <a:schemeClr val="bg1"/>
                </a:solidFill>
                <a:latin typeface="Arial" charset="0"/>
              </a:defRPr>
            </a:lvl2pPr>
            <a:lvl3pPr marL="1143000" indent="-228600" eaLnBrk="0" hangingPunct="0">
              <a:defRPr sz="1600">
                <a:solidFill>
                  <a:schemeClr val="bg1"/>
                </a:solidFill>
                <a:latin typeface="Arial" charset="0"/>
              </a:defRPr>
            </a:lvl3pPr>
            <a:lvl4pPr marL="1600200" indent="-228600" eaLnBrk="0" hangingPunct="0">
              <a:defRPr sz="1600">
                <a:solidFill>
                  <a:schemeClr val="bg1"/>
                </a:solidFill>
                <a:latin typeface="Arial" charset="0"/>
              </a:defRPr>
            </a:lvl4pPr>
            <a:lvl5pPr marL="2057400" indent="-228600" eaLnBrk="0" hangingPunct="0">
              <a:defRPr sz="1600">
                <a:solidFill>
                  <a:schemeClr val="bg1"/>
                </a:solidFill>
                <a:latin typeface="Arial" charset="0"/>
              </a:defRPr>
            </a:lvl5pPr>
            <a:lvl6pPr marL="2514600" indent="-228600" eaLnBrk="0" fontAlgn="base" hangingPunct="0">
              <a:spcBef>
                <a:spcPct val="0"/>
              </a:spcBef>
              <a:spcAft>
                <a:spcPct val="0"/>
              </a:spcAft>
              <a:defRPr sz="1600">
                <a:solidFill>
                  <a:schemeClr val="bg1"/>
                </a:solidFill>
                <a:latin typeface="Arial" charset="0"/>
              </a:defRPr>
            </a:lvl6pPr>
            <a:lvl7pPr marL="2971800" indent="-228600" eaLnBrk="0" fontAlgn="base" hangingPunct="0">
              <a:spcBef>
                <a:spcPct val="0"/>
              </a:spcBef>
              <a:spcAft>
                <a:spcPct val="0"/>
              </a:spcAft>
              <a:defRPr sz="1600">
                <a:solidFill>
                  <a:schemeClr val="bg1"/>
                </a:solidFill>
                <a:latin typeface="Arial" charset="0"/>
              </a:defRPr>
            </a:lvl7pPr>
            <a:lvl8pPr marL="3429000" indent="-228600" eaLnBrk="0" fontAlgn="base" hangingPunct="0">
              <a:spcBef>
                <a:spcPct val="0"/>
              </a:spcBef>
              <a:spcAft>
                <a:spcPct val="0"/>
              </a:spcAft>
              <a:defRPr sz="1600">
                <a:solidFill>
                  <a:schemeClr val="bg1"/>
                </a:solidFill>
                <a:latin typeface="Arial" charset="0"/>
              </a:defRPr>
            </a:lvl8pPr>
            <a:lvl9pPr marL="3886200" indent="-228600" eaLnBrk="0" fontAlgn="base" hangingPunct="0">
              <a:spcBef>
                <a:spcPct val="0"/>
              </a:spcBef>
              <a:spcAft>
                <a:spcPct val="0"/>
              </a:spcAft>
              <a:defRPr sz="1600">
                <a:solidFill>
                  <a:schemeClr val="bg1"/>
                </a:solidFill>
                <a:latin typeface="Arial" charset="0"/>
              </a:defRPr>
            </a:lvl9pPr>
          </a:lstStyle>
          <a:p>
            <a:pPr algn="r" eaLnBrk="1" fontAlgn="base" hangingPunct="1">
              <a:spcBef>
                <a:spcPct val="0"/>
              </a:spcBef>
              <a:spcAft>
                <a:spcPct val="0"/>
              </a:spcAft>
            </a:pPr>
            <a:fld id="{378EFDF2-19D8-4895-A131-03D021180460}" type="slidenum">
              <a:rPr lang="en-US" sz="1400" b="1" smtClean="0">
                <a:solidFill>
                  <a:srgbClr val="4B4B4B"/>
                </a:solidFill>
              </a:rPr>
              <a:pPr algn="r" eaLnBrk="1" fontAlgn="base" hangingPunct="1">
                <a:spcBef>
                  <a:spcPct val="0"/>
                </a:spcBef>
                <a:spcAft>
                  <a:spcPct val="0"/>
                </a:spcAft>
              </a:pPr>
              <a:t>21</a:t>
            </a:fld>
            <a:endParaRPr lang="en-US" sz="1400" b="1" smtClean="0">
              <a:solidFill>
                <a:srgbClr val="4B4B4B"/>
              </a:solidFill>
            </a:endParaRPr>
          </a:p>
        </p:txBody>
      </p:sp>
      <p:sp>
        <p:nvSpPr>
          <p:cNvPr id="93188" name="Text Box 4"/>
          <p:cNvSpPr txBox="1">
            <a:spLocks noChangeArrowheads="1"/>
          </p:cNvSpPr>
          <p:nvPr/>
        </p:nvSpPr>
        <p:spPr bwMode="auto">
          <a:xfrm>
            <a:off x="415925" y="2384425"/>
            <a:ext cx="3124200" cy="769937"/>
          </a:xfrm>
          <a:prstGeom prst="rect">
            <a:avLst/>
          </a:prstGeom>
          <a:solidFill>
            <a:srgbClr val="A0DEF2"/>
          </a:solidFill>
          <a:ln w="9525">
            <a:solidFill>
              <a:schemeClr val="bg2">
                <a:lumMod val="75000"/>
              </a:schemeClr>
            </a:solidFill>
            <a:miter lim="800000"/>
            <a:headEnd/>
            <a:tailEnd/>
          </a:ln>
          <a:extLst/>
        </p:spPr>
        <p:txBody>
          <a:bodyPr>
            <a:spAutoFit/>
          </a:bodyPr>
          <a:lstStyle>
            <a:lvl1pPr eaLnBrk="0" hangingPunct="0">
              <a:defRPr sz="2000" b="1">
                <a:solidFill>
                  <a:schemeClr val="tx1"/>
                </a:solidFill>
                <a:latin typeface="Arial" pitchFamily="34" charset="0"/>
              </a:defRPr>
            </a:lvl1pPr>
            <a:lvl2pPr marL="742950" indent="-285750" eaLnBrk="0" hangingPunct="0">
              <a:defRPr sz="2000" b="1">
                <a:solidFill>
                  <a:schemeClr val="tx1"/>
                </a:solidFill>
                <a:latin typeface="Arial" pitchFamily="34" charset="0"/>
              </a:defRPr>
            </a:lvl2pPr>
            <a:lvl3pPr marL="1143000" indent="-228600" eaLnBrk="0" hangingPunct="0">
              <a:defRPr sz="2000" b="1">
                <a:solidFill>
                  <a:schemeClr val="tx1"/>
                </a:solidFill>
                <a:latin typeface="Arial" pitchFamily="34" charset="0"/>
              </a:defRPr>
            </a:lvl3pPr>
            <a:lvl4pPr marL="1600200" indent="-228600" eaLnBrk="0" hangingPunct="0">
              <a:defRPr sz="2000" b="1">
                <a:solidFill>
                  <a:schemeClr val="tx1"/>
                </a:solidFill>
                <a:latin typeface="Arial" pitchFamily="34" charset="0"/>
              </a:defRPr>
            </a:lvl4pPr>
            <a:lvl5pPr marL="2057400" indent="-228600" eaLnBrk="0" hangingPunct="0">
              <a:defRPr sz="2000" b="1">
                <a:solidFill>
                  <a:schemeClr val="tx1"/>
                </a:solidFill>
                <a:latin typeface="Arial" pitchFamily="34" charset="0"/>
              </a:defRPr>
            </a:lvl5pPr>
            <a:lvl6pPr marL="2514600" indent="-228600" eaLnBrk="0" fontAlgn="base" hangingPunct="0">
              <a:spcBef>
                <a:spcPct val="0"/>
              </a:spcBef>
              <a:spcAft>
                <a:spcPct val="0"/>
              </a:spcAft>
              <a:defRPr sz="2000" b="1">
                <a:solidFill>
                  <a:schemeClr val="tx1"/>
                </a:solidFill>
                <a:latin typeface="Arial" pitchFamily="34" charset="0"/>
              </a:defRPr>
            </a:lvl6pPr>
            <a:lvl7pPr marL="2971800" indent="-228600" eaLnBrk="0" fontAlgn="base" hangingPunct="0">
              <a:spcBef>
                <a:spcPct val="0"/>
              </a:spcBef>
              <a:spcAft>
                <a:spcPct val="0"/>
              </a:spcAft>
              <a:defRPr sz="2000" b="1">
                <a:solidFill>
                  <a:schemeClr val="tx1"/>
                </a:solidFill>
                <a:latin typeface="Arial" pitchFamily="34" charset="0"/>
              </a:defRPr>
            </a:lvl7pPr>
            <a:lvl8pPr marL="3429000" indent="-228600" eaLnBrk="0" fontAlgn="base" hangingPunct="0">
              <a:spcBef>
                <a:spcPct val="0"/>
              </a:spcBef>
              <a:spcAft>
                <a:spcPct val="0"/>
              </a:spcAft>
              <a:defRPr sz="2000" b="1">
                <a:solidFill>
                  <a:schemeClr val="tx1"/>
                </a:solidFill>
                <a:latin typeface="Arial" pitchFamily="34" charset="0"/>
              </a:defRPr>
            </a:lvl8pPr>
            <a:lvl9pPr marL="3886200" indent="-228600" eaLnBrk="0" fontAlgn="base" hangingPunct="0">
              <a:spcBef>
                <a:spcPct val="0"/>
              </a:spcBef>
              <a:spcAft>
                <a:spcPct val="0"/>
              </a:spcAft>
              <a:defRPr sz="2000" b="1">
                <a:solidFill>
                  <a:schemeClr val="tx1"/>
                </a:solidFill>
                <a:latin typeface="Arial" pitchFamily="34" charset="0"/>
              </a:defRPr>
            </a:lvl9pPr>
          </a:lstStyle>
          <a:p>
            <a:pPr eaLnBrk="1" hangingPunct="1">
              <a:spcBef>
                <a:spcPct val="25000"/>
              </a:spcBef>
              <a:defRPr/>
            </a:pPr>
            <a:r>
              <a:rPr lang="en-US" sz="1600" dirty="0">
                <a:solidFill>
                  <a:srgbClr val="1559BD"/>
                </a:solidFill>
                <a:latin typeface="Calibri" pitchFamily="34" charset="0"/>
                <a:cs typeface="Calibri" pitchFamily="34" charset="0"/>
              </a:rPr>
              <a:t>Quadrivalent </a:t>
            </a:r>
          </a:p>
          <a:p>
            <a:pPr eaLnBrk="1" hangingPunct="1">
              <a:defRPr/>
            </a:pPr>
            <a:r>
              <a:rPr lang="en-US" sz="1400" u="sng" dirty="0">
                <a:solidFill>
                  <a:srgbClr val="1559BD"/>
                </a:solidFill>
                <a:latin typeface="Calibri" pitchFamily="34" charset="0"/>
                <a:cs typeface="Calibri" pitchFamily="34" charset="0"/>
              </a:rPr>
              <a:t>Routine</a:t>
            </a:r>
            <a:r>
              <a:rPr lang="en-US" sz="1400" dirty="0">
                <a:solidFill>
                  <a:srgbClr val="1559BD"/>
                </a:solidFill>
                <a:latin typeface="Calibri" pitchFamily="34" charset="0"/>
                <a:cs typeface="Calibri" pitchFamily="34" charset="0"/>
              </a:rPr>
              <a:t>, females 11 or 12 </a:t>
            </a:r>
            <a:r>
              <a:rPr lang="en-US" sz="1400" dirty="0" err="1">
                <a:solidFill>
                  <a:srgbClr val="1559BD"/>
                </a:solidFill>
                <a:latin typeface="Calibri" pitchFamily="34" charset="0"/>
                <a:cs typeface="Calibri" pitchFamily="34" charset="0"/>
              </a:rPr>
              <a:t>yrs</a:t>
            </a:r>
            <a:r>
              <a:rPr lang="en-US" sz="1400" dirty="0">
                <a:solidFill>
                  <a:srgbClr val="1559BD"/>
                </a:solidFill>
                <a:latin typeface="Calibri" pitchFamily="34" charset="0"/>
                <a:cs typeface="Calibri" pitchFamily="34" charset="0"/>
              </a:rPr>
              <a:t>*</a:t>
            </a:r>
          </a:p>
          <a:p>
            <a:pPr eaLnBrk="1" hangingPunct="1">
              <a:defRPr/>
            </a:pPr>
            <a:r>
              <a:rPr lang="en-US" sz="1400" dirty="0" smtClean="0">
                <a:solidFill>
                  <a:srgbClr val="1559BD"/>
                </a:solidFill>
                <a:latin typeface="Calibri" pitchFamily="34" charset="0"/>
                <a:cs typeface="Calibri" pitchFamily="34" charset="0"/>
              </a:rPr>
              <a:t>and 13-26 yrs not previously vaccinated</a:t>
            </a:r>
            <a:endParaRPr lang="en-US" sz="1400" dirty="0">
              <a:solidFill>
                <a:srgbClr val="1559BD"/>
              </a:solidFill>
              <a:latin typeface="Calibri" pitchFamily="34" charset="0"/>
              <a:cs typeface="Calibri" pitchFamily="34" charset="0"/>
            </a:endParaRPr>
          </a:p>
        </p:txBody>
      </p:sp>
      <p:sp>
        <p:nvSpPr>
          <p:cNvPr id="13318" name="Line 5"/>
          <p:cNvSpPr>
            <a:spLocks noChangeShapeType="1"/>
          </p:cNvSpPr>
          <p:nvPr/>
        </p:nvSpPr>
        <p:spPr bwMode="auto">
          <a:xfrm>
            <a:off x="1997075" y="3159125"/>
            <a:ext cx="17463" cy="1895474"/>
          </a:xfrm>
          <a:prstGeom prst="line">
            <a:avLst/>
          </a:prstGeom>
          <a:ln>
            <a:headEnd/>
            <a:tailEnd/>
          </a:ln>
          <a:extLst/>
        </p:spPr>
        <p:style>
          <a:lnRef idx="1">
            <a:schemeClr val="accent6"/>
          </a:lnRef>
          <a:fillRef idx="0">
            <a:schemeClr val="accent6"/>
          </a:fillRef>
          <a:effectRef idx="0">
            <a:schemeClr val="accent6"/>
          </a:effectRef>
          <a:fontRef idx="minor">
            <a:schemeClr val="tx1"/>
          </a:fontRef>
        </p:style>
        <p:txBody>
          <a:bodyPr/>
          <a:lstStyle/>
          <a:p>
            <a:pPr fontAlgn="base">
              <a:spcBef>
                <a:spcPct val="0"/>
              </a:spcBef>
              <a:spcAft>
                <a:spcPct val="0"/>
              </a:spcAft>
            </a:pPr>
            <a:endParaRPr lang="en-US" sz="1600" smtClean="0">
              <a:solidFill>
                <a:srgbClr val="FFFFFF"/>
              </a:solidFill>
              <a:latin typeface="Arial" charset="0"/>
            </a:endParaRPr>
          </a:p>
        </p:txBody>
      </p:sp>
      <p:sp>
        <p:nvSpPr>
          <p:cNvPr id="2" name="Text Box 6"/>
          <p:cNvSpPr txBox="1">
            <a:spLocks noChangeArrowheads="1"/>
          </p:cNvSpPr>
          <p:nvPr/>
        </p:nvSpPr>
        <p:spPr bwMode="auto">
          <a:xfrm>
            <a:off x="3673475" y="2389187"/>
            <a:ext cx="3100388" cy="769938"/>
          </a:xfrm>
          <a:prstGeom prst="rect">
            <a:avLst/>
          </a:prstGeom>
          <a:solidFill>
            <a:srgbClr val="A0DEF2"/>
          </a:solidFill>
          <a:ln w="9525">
            <a:solidFill>
              <a:schemeClr val="bg2">
                <a:lumMod val="75000"/>
              </a:schemeClr>
            </a:solidFill>
            <a:miter lim="800000"/>
            <a:headEnd/>
            <a:tailEnd/>
          </a:ln>
          <a:extLst/>
        </p:spPr>
        <p:txBody>
          <a:bodyPr>
            <a:spAutoFit/>
          </a:bodyPr>
          <a:lstStyle>
            <a:lvl1pPr eaLnBrk="0" hangingPunct="0">
              <a:defRPr sz="2000" b="1">
                <a:solidFill>
                  <a:schemeClr val="tx1"/>
                </a:solidFill>
                <a:latin typeface="Arial" pitchFamily="34" charset="0"/>
              </a:defRPr>
            </a:lvl1pPr>
            <a:lvl2pPr marL="742950" indent="-285750" eaLnBrk="0" hangingPunct="0">
              <a:defRPr sz="2000" b="1">
                <a:solidFill>
                  <a:schemeClr val="tx1"/>
                </a:solidFill>
                <a:latin typeface="Arial" pitchFamily="34" charset="0"/>
              </a:defRPr>
            </a:lvl2pPr>
            <a:lvl3pPr marL="1143000" indent="-228600" eaLnBrk="0" hangingPunct="0">
              <a:defRPr sz="2000" b="1">
                <a:solidFill>
                  <a:schemeClr val="tx1"/>
                </a:solidFill>
                <a:latin typeface="Arial" pitchFamily="34" charset="0"/>
              </a:defRPr>
            </a:lvl3pPr>
            <a:lvl4pPr marL="1600200" indent="-228600" eaLnBrk="0" hangingPunct="0">
              <a:defRPr sz="2000" b="1">
                <a:solidFill>
                  <a:schemeClr val="tx1"/>
                </a:solidFill>
                <a:latin typeface="Arial" pitchFamily="34" charset="0"/>
              </a:defRPr>
            </a:lvl4pPr>
            <a:lvl5pPr marL="2057400" indent="-228600" eaLnBrk="0" hangingPunct="0">
              <a:defRPr sz="2000" b="1">
                <a:solidFill>
                  <a:schemeClr val="tx1"/>
                </a:solidFill>
                <a:latin typeface="Arial" pitchFamily="34" charset="0"/>
              </a:defRPr>
            </a:lvl5pPr>
            <a:lvl6pPr marL="2514600" indent="-228600" eaLnBrk="0" fontAlgn="base" hangingPunct="0">
              <a:spcBef>
                <a:spcPct val="0"/>
              </a:spcBef>
              <a:spcAft>
                <a:spcPct val="0"/>
              </a:spcAft>
              <a:defRPr sz="2000" b="1">
                <a:solidFill>
                  <a:schemeClr val="tx1"/>
                </a:solidFill>
                <a:latin typeface="Arial" pitchFamily="34" charset="0"/>
              </a:defRPr>
            </a:lvl6pPr>
            <a:lvl7pPr marL="2971800" indent="-228600" eaLnBrk="0" fontAlgn="base" hangingPunct="0">
              <a:spcBef>
                <a:spcPct val="0"/>
              </a:spcBef>
              <a:spcAft>
                <a:spcPct val="0"/>
              </a:spcAft>
              <a:defRPr sz="2000" b="1">
                <a:solidFill>
                  <a:schemeClr val="tx1"/>
                </a:solidFill>
                <a:latin typeface="Arial" pitchFamily="34" charset="0"/>
              </a:defRPr>
            </a:lvl7pPr>
            <a:lvl8pPr marL="3429000" indent="-228600" eaLnBrk="0" fontAlgn="base" hangingPunct="0">
              <a:spcBef>
                <a:spcPct val="0"/>
              </a:spcBef>
              <a:spcAft>
                <a:spcPct val="0"/>
              </a:spcAft>
              <a:defRPr sz="2000" b="1">
                <a:solidFill>
                  <a:schemeClr val="tx1"/>
                </a:solidFill>
                <a:latin typeface="Arial" pitchFamily="34" charset="0"/>
              </a:defRPr>
            </a:lvl8pPr>
            <a:lvl9pPr marL="3886200" indent="-228600" eaLnBrk="0" fontAlgn="base" hangingPunct="0">
              <a:spcBef>
                <a:spcPct val="0"/>
              </a:spcBef>
              <a:spcAft>
                <a:spcPct val="0"/>
              </a:spcAft>
              <a:defRPr sz="2000" b="1">
                <a:solidFill>
                  <a:schemeClr val="tx1"/>
                </a:solidFill>
                <a:latin typeface="Arial" pitchFamily="34" charset="0"/>
              </a:defRPr>
            </a:lvl9pPr>
          </a:lstStyle>
          <a:p>
            <a:pPr eaLnBrk="1" hangingPunct="1">
              <a:spcBef>
                <a:spcPct val="25000"/>
              </a:spcBef>
              <a:defRPr/>
            </a:pPr>
            <a:r>
              <a:rPr lang="en-US" sz="1600" dirty="0">
                <a:solidFill>
                  <a:srgbClr val="1559BD"/>
                </a:solidFill>
                <a:latin typeface="Calibri" pitchFamily="34" charset="0"/>
                <a:cs typeface="Calibri" pitchFamily="34" charset="0"/>
              </a:rPr>
              <a:t>Quadrivalent or Bivalent </a:t>
            </a:r>
          </a:p>
          <a:p>
            <a:pPr eaLnBrk="1" hangingPunct="1">
              <a:defRPr/>
            </a:pPr>
            <a:r>
              <a:rPr lang="en-US" sz="1400" u="sng" dirty="0">
                <a:solidFill>
                  <a:srgbClr val="1559BD"/>
                </a:solidFill>
                <a:latin typeface="Calibri" pitchFamily="34" charset="0"/>
                <a:cs typeface="Calibri" pitchFamily="34" charset="0"/>
              </a:rPr>
              <a:t>Routine</a:t>
            </a:r>
            <a:r>
              <a:rPr lang="en-US" sz="1400" dirty="0">
                <a:solidFill>
                  <a:srgbClr val="1559BD"/>
                </a:solidFill>
                <a:latin typeface="Calibri" pitchFamily="34" charset="0"/>
                <a:cs typeface="Calibri" pitchFamily="34" charset="0"/>
              </a:rPr>
              <a:t>, females 11 or 12 </a:t>
            </a:r>
            <a:r>
              <a:rPr lang="en-US" sz="1400" dirty="0" err="1">
                <a:solidFill>
                  <a:srgbClr val="1559BD"/>
                </a:solidFill>
                <a:latin typeface="Calibri" pitchFamily="34" charset="0"/>
                <a:cs typeface="Calibri" pitchFamily="34" charset="0"/>
              </a:rPr>
              <a:t>yrs</a:t>
            </a:r>
            <a:r>
              <a:rPr lang="en-US" sz="1400" dirty="0">
                <a:solidFill>
                  <a:srgbClr val="1559BD"/>
                </a:solidFill>
                <a:latin typeface="Calibri" pitchFamily="34" charset="0"/>
                <a:cs typeface="Calibri" pitchFamily="34" charset="0"/>
              </a:rPr>
              <a:t>*</a:t>
            </a:r>
          </a:p>
          <a:p>
            <a:pPr eaLnBrk="1" hangingPunct="1">
              <a:defRPr/>
            </a:pPr>
            <a:r>
              <a:rPr lang="en-US" sz="1400" dirty="0" smtClean="0">
                <a:solidFill>
                  <a:srgbClr val="1559BD"/>
                </a:solidFill>
                <a:latin typeface="Calibri" pitchFamily="34" charset="0"/>
                <a:cs typeface="Calibri" pitchFamily="34" charset="0"/>
              </a:rPr>
              <a:t>and 13-26 yrs not previously vaccinated</a:t>
            </a:r>
            <a:endParaRPr lang="en-US" sz="1400" dirty="0">
              <a:solidFill>
                <a:srgbClr val="1559BD"/>
              </a:solidFill>
              <a:latin typeface="Calibri" pitchFamily="34" charset="0"/>
              <a:cs typeface="Calibri" pitchFamily="34" charset="0"/>
            </a:endParaRPr>
          </a:p>
        </p:txBody>
      </p:sp>
      <p:sp>
        <p:nvSpPr>
          <p:cNvPr id="13320" name="Line 7"/>
          <p:cNvSpPr>
            <a:spLocks noChangeShapeType="1"/>
          </p:cNvSpPr>
          <p:nvPr/>
        </p:nvSpPr>
        <p:spPr bwMode="auto">
          <a:xfrm>
            <a:off x="4495800" y="3154362"/>
            <a:ext cx="0" cy="1908175"/>
          </a:xfrm>
          <a:prstGeom prst="line">
            <a:avLst/>
          </a:prstGeom>
          <a:ln>
            <a:headEnd/>
            <a:tailEnd/>
          </a:ln>
          <a:extLst/>
        </p:spPr>
        <p:style>
          <a:lnRef idx="1">
            <a:schemeClr val="accent6"/>
          </a:lnRef>
          <a:fillRef idx="0">
            <a:schemeClr val="accent6"/>
          </a:fillRef>
          <a:effectRef idx="0">
            <a:schemeClr val="accent6"/>
          </a:effectRef>
          <a:fontRef idx="minor">
            <a:schemeClr val="tx1"/>
          </a:fontRef>
        </p:style>
        <p:txBody>
          <a:bodyPr/>
          <a:lstStyle/>
          <a:p>
            <a:pPr fontAlgn="base">
              <a:spcBef>
                <a:spcPct val="0"/>
              </a:spcBef>
              <a:spcAft>
                <a:spcPct val="0"/>
              </a:spcAft>
            </a:pPr>
            <a:endParaRPr lang="en-US" sz="1600" smtClean="0">
              <a:solidFill>
                <a:srgbClr val="FFFFFF"/>
              </a:solidFill>
              <a:latin typeface="Arial" charset="0"/>
            </a:endParaRPr>
          </a:p>
        </p:txBody>
      </p:sp>
      <p:sp>
        <p:nvSpPr>
          <p:cNvPr id="4" name="Text Box 8"/>
          <p:cNvSpPr txBox="1">
            <a:spLocks noChangeArrowheads="1"/>
          </p:cNvSpPr>
          <p:nvPr/>
        </p:nvSpPr>
        <p:spPr bwMode="auto">
          <a:xfrm>
            <a:off x="3695700" y="3671887"/>
            <a:ext cx="1600200" cy="769938"/>
          </a:xfrm>
          <a:prstGeom prst="rect">
            <a:avLst/>
          </a:prstGeom>
          <a:solidFill>
            <a:srgbClr val="DBB7FF"/>
          </a:solidFill>
          <a:ln w="19050">
            <a:solidFill>
              <a:schemeClr val="bg2">
                <a:lumMod val="75000"/>
              </a:schemeClr>
            </a:solidFill>
            <a:miter lim="800000"/>
            <a:headEnd/>
            <a:tailEnd/>
          </a:ln>
        </p:spPr>
        <p:txBody>
          <a:bodyPr>
            <a:spAutoFit/>
          </a:bodyPr>
          <a:lstStyle/>
          <a:p>
            <a:pPr>
              <a:spcBef>
                <a:spcPct val="25000"/>
              </a:spcBef>
              <a:defRPr/>
            </a:pPr>
            <a:r>
              <a:rPr lang="en-US" sz="1600" b="1" dirty="0">
                <a:solidFill>
                  <a:srgbClr val="6600CC"/>
                </a:solidFill>
                <a:latin typeface="Calibri" pitchFamily="34" charset="0"/>
                <a:ea typeface="Calibri" pitchFamily="34" charset="0"/>
                <a:cs typeface="Calibri" pitchFamily="34" charset="0"/>
              </a:rPr>
              <a:t>Quadrivalent </a:t>
            </a:r>
          </a:p>
          <a:p>
            <a:pPr>
              <a:defRPr/>
            </a:pPr>
            <a:r>
              <a:rPr lang="en-US" sz="1400" b="1" u="sng" dirty="0">
                <a:solidFill>
                  <a:srgbClr val="6600CC"/>
                </a:solidFill>
                <a:latin typeface="Calibri" pitchFamily="34" charset="0"/>
                <a:ea typeface="Calibri" pitchFamily="34" charset="0"/>
                <a:cs typeface="Calibri" pitchFamily="34" charset="0"/>
              </a:rPr>
              <a:t>May be given</a:t>
            </a:r>
            <a:r>
              <a:rPr lang="en-US" sz="1400" b="1" dirty="0">
                <a:solidFill>
                  <a:srgbClr val="6600CC"/>
                </a:solidFill>
                <a:latin typeface="Calibri" pitchFamily="34" charset="0"/>
                <a:ea typeface="Calibri" pitchFamily="34" charset="0"/>
                <a:cs typeface="Calibri" pitchFamily="34" charset="0"/>
              </a:rPr>
              <a:t>, </a:t>
            </a:r>
          </a:p>
          <a:p>
            <a:pPr>
              <a:defRPr/>
            </a:pPr>
            <a:r>
              <a:rPr lang="en-US" sz="1400" b="1" dirty="0">
                <a:solidFill>
                  <a:srgbClr val="6600CC"/>
                </a:solidFill>
                <a:latin typeface="Calibri" pitchFamily="34" charset="0"/>
                <a:ea typeface="Calibri" pitchFamily="34" charset="0"/>
                <a:cs typeface="Calibri" pitchFamily="34" charset="0"/>
              </a:rPr>
              <a:t>males 9-26 yrs*</a:t>
            </a:r>
          </a:p>
        </p:txBody>
      </p:sp>
      <p:sp>
        <p:nvSpPr>
          <p:cNvPr id="13322" name="Text Box 9"/>
          <p:cNvSpPr txBox="1">
            <a:spLocks noChangeArrowheads="1"/>
          </p:cNvSpPr>
          <p:nvPr/>
        </p:nvSpPr>
        <p:spPr bwMode="auto">
          <a:xfrm>
            <a:off x="152401" y="6096000"/>
            <a:ext cx="4452937" cy="63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bg1"/>
                </a:solidFill>
                <a:latin typeface="Arial" charset="0"/>
              </a:defRPr>
            </a:lvl1pPr>
            <a:lvl2pPr marL="742950" indent="-285750" eaLnBrk="0" hangingPunct="0">
              <a:defRPr sz="1600">
                <a:solidFill>
                  <a:schemeClr val="bg1"/>
                </a:solidFill>
                <a:latin typeface="Arial" charset="0"/>
              </a:defRPr>
            </a:lvl2pPr>
            <a:lvl3pPr marL="1143000" indent="-228600" eaLnBrk="0" hangingPunct="0">
              <a:defRPr sz="1600">
                <a:solidFill>
                  <a:schemeClr val="bg1"/>
                </a:solidFill>
                <a:latin typeface="Arial" charset="0"/>
              </a:defRPr>
            </a:lvl3pPr>
            <a:lvl4pPr marL="1600200" indent="-228600" eaLnBrk="0" hangingPunct="0">
              <a:defRPr sz="1600">
                <a:solidFill>
                  <a:schemeClr val="bg1"/>
                </a:solidFill>
                <a:latin typeface="Arial" charset="0"/>
              </a:defRPr>
            </a:lvl4pPr>
            <a:lvl5pPr marL="2057400" indent="-228600" eaLnBrk="0" hangingPunct="0">
              <a:defRPr sz="1600">
                <a:solidFill>
                  <a:schemeClr val="bg1"/>
                </a:solidFill>
                <a:latin typeface="Arial" charset="0"/>
              </a:defRPr>
            </a:lvl5pPr>
            <a:lvl6pPr marL="2514600" indent="-228600" eaLnBrk="0" fontAlgn="base" hangingPunct="0">
              <a:spcBef>
                <a:spcPct val="0"/>
              </a:spcBef>
              <a:spcAft>
                <a:spcPct val="0"/>
              </a:spcAft>
              <a:defRPr sz="1600">
                <a:solidFill>
                  <a:schemeClr val="bg1"/>
                </a:solidFill>
                <a:latin typeface="Arial" charset="0"/>
              </a:defRPr>
            </a:lvl6pPr>
            <a:lvl7pPr marL="2971800" indent="-228600" eaLnBrk="0" fontAlgn="base" hangingPunct="0">
              <a:spcBef>
                <a:spcPct val="0"/>
              </a:spcBef>
              <a:spcAft>
                <a:spcPct val="0"/>
              </a:spcAft>
              <a:defRPr sz="1600">
                <a:solidFill>
                  <a:schemeClr val="bg1"/>
                </a:solidFill>
                <a:latin typeface="Arial" charset="0"/>
              </a:defRPr>
            </a:lvl7pPr>
            <a:lvl8pPr marL="3429000" indent="-228600" eaLnBrk="0" fontAlgn="base" hangingPunct="0">
              <a:spcBef>
                <a:spcPct val="0"/>
              </a:spcBef>
              <a:spcAft>
                <a:spcPct val="0"/>
              </a:spcAft>
              <a:defRPr sz="1600">
                <a:solidFill>
                  <a:schemeClr val="bg1"/>
                </a:solidFill>
                <a:latin typeface="Arial" charset="0"/>
              </a:defRPr>
            </a:lvl8pPr>
            <a:lvl9pPr marL="3886200" indent="-228600" eaLnBrk="0" fontAlgn="base" hangingPunct="0">
              <a:spcBef>
                <a:spcPct val="0"/>
              </a:spcBef>
              <a:spcAft>
                <a:spcPct val="0"/>
              </a:spcAft>
              <a:defRPr sz="1600">
                <a:solidFill>
                  <a:schemeClr val="bg1"/>
                </a:solidFill>
                <a:latin typeface="Arial" charset="0"/>
              </a:defRPr>
            </a:lvl9pPr>
          </a:lstStyle>
          <a:p>
            <a:pPr eaLnBrk="1" fontAlgn="base" hangingPunct="1">
              <a:spcBef>
                <a:spcPct val="50000"/>
              </a:spcBef>
              <a:spcAft>
                <a:spcPct val="0"/>
              </a:spcAft>
            </a:pPr>
            <a:r>
              <a:rPr lang="en-US" sz="1000" dirty="0" smtClean="0">
                <a:solidFill>
                  <a:srgbClr val="4B4B4B"/>
                </a:solidFill>
                <a:latin typeface="+mn-lt"/>
              </a:rPr>
              <a:t>Quadrivalent (HPV 6,11,16,18) vaccine; Bivalent (HPV 16,18) vaccine</a:t>
            </a:r>
          </a:p>
          <a:p>
            <a:pPr eaLnBrk="1" fontAlgn="base" hangingPunct="1">
              <a:spcBef>
                <a:spcPct val="50000"/>
              </a:spcBef>
              <a:spcAft>
                <a:spcPct val="0"/>
              </a:spcAft>
            </a:pPr>
            <a:r>
              <a:rPr lang="en-US" sz="1000" dirty="0" smtClean="0">
                <a:solidFill>
                  <a:srgbClr val="4B4B4B"/>
                </a:solidFill>
                <a:latin typeface="+mn-lt"/>
              </a:rPr>
              <a:t>* Can be given starting at 9 years of age; ** For MSM and immunocompromised males, quadrivalent HPV vaccine through 26 years of age</a:t>
            </a:r>
          </a:p>
        </p:txBody>
      </p:sp>
      <p:sp>
        <p:nvSpPr>
          <p:cNvPr id="13323" name="Text Box 12"/>
          <p:cNvSpPr txBox="1">
            <a:spLocks noChangeArrowheads="1"/>
          </p:cNvSpPr>
          <p:nvPr/>
        </p:nvSpPr>
        <p:spPr bwMode="auto">
          <a:xfrm>
            <a:off x="1447800" y="4748212"/>
            <a:ext cx="6858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txBody>
          <a:bodyPr>
            <a:spAutoFit/>
          </a:bodyPr>
          <a:lstStyle>
            <a:lvl1pPr eaLnBrk="0" hangingPunct="0">
              <a:defRPr sz="1600">
                <a:solidFill>
                  <a:schemeClr val="bg1"/>
                </a:solidFill>
                <a:latin typeface="Arial" charset="0"/>
              </a:defRPr>
            </a:lvl1pPr>
            <a:lvl2pPr marL="742950" indent="-285750" eaLnBrk="0" hangingPunct="0">
              <a:defRPr sz="1600">
                <a:solidFill>
                  <a:schemeClr val="bg1"/>
                </a:solidFill>
                <a:latin typeface="Arial" charset="0"/>
              </a:defRPr>
            </a:lvl2pPr>
            <a:lvl3pPr marL="1143000" indent="-228600" eaLnBrk="0" hangingPunct="0">
              <a:defRPr sz="1600">
                <a:solidFill>
                  <a:schemeClr val="bg1"/>
                </a:solidFill>
                <a:latin typeface="Arial" charset="0"/>
              </a:defRPr>
            </a:lvl3pPr>
            <a:lvl4pPr marL="1600200" indent="-228600" eaLnBrk="0" hangingPunct="0">
              <a:defRPr sz="1600">
                <a:solidFill>
                  <a:schemeClr val="bg1"/>
                </a:solidFill>
                <a:latin typeface="Arial" charset="0"/>
              </a:defRPr>
            </a:lvl4pPr>
            <a:lvl5pPr marL="2057400" indent="-228600" eaLnBrk="0" hangingPunct="0">
              <a:defRPr sz="1600">
                <a:solidFill>
                  <a:schemeClr val="bg1"/>
                </a:solidFill>
                <a:latin typeface="Arial" charset="0"/>
              </a:defRPr>
            </a:lvl5pPr>
            <a:lvl6pPr marL="2514600" indent="-228600" eaLnBrk="0" fontAlgn="base" hangingPunct="0">
              <a:spcBef>
                <a:spcPct val="0"/>
              </a:spcBef>
              <a:spcAft>
                <a:spcPct val="0"/>
              </a:spcAft>
              <a:defRPr sz="1600">
                <a:solidFill>
                  <a:schemeClr val="bg1"/>
                </a:solidFill>
                <a:latin typeface="Arial" charset="0"/>
              </a:defRPr>
            </a:lvl6pPr>
            <a:lvl7pPr marL="2971800" indent="-228600" eaLnBrk="0" fontAlgn="base" hangingPunct="0">
              <a:spcBef>
                <a:spcPct val="0"/>
              </a:spcBef>
              <a:spcAft>
                <a:spcPct val="0"/>
              </a:spcAft>
              <a:defRPr sz="1600">
                <a:solidFill>
                  <a:schemeClr val="bg1"/>
                </a:solidFill>
                <a:latin typeface="Arial" charset="0"/>
              </a:defRPr>
            </a:lvl7pPr>
            <a:lvl8pPr marL="3429000" indent="-228600" eaLnBrk="0" fontAlgn="base" hangingPunct="0">
              <a:spcBef>
                <a:spcPct val="0"/>
              </a:spcBef>
              <a:spcAft>
                <a:spcPct val="0"/>
              </a:spcAft>
              <a:defRPr sz="1600">
                <a:solidFill>
                  <a:schemeClr val="bg1"/>
                </a:solidFill>
                <a:latin typeface="Arial" charset="0"/>
              </a:defRPr>
            </a:lvl8pPr>
            <a:lvl9pPr marL="3886200" indent="-228600" eaLnBrk="0" fontAlgn="base" hangingPunct="0">
              <a:spcBef>
                <a:spcPct val="0"/>
              </a:spcBef>
              <a:spcAft>
                <a:spcPct val="0"/>
              </a:spcAft>
              <a:defRPr sz="1600">
                <a:solidFill>
                  <a:schemeClr val="bg1"/>
                </a:solidFill>
                <a:latin typeface="Arial" charset="0"/>
              </a:defRPr>
            </a:lvl9pPr>
          </a:lstStyle>
          <a:p>
            <a:pPr eaLnBrk="1" fontAlgn="base" hangingPunct="1">
              <a:spcBef>
                <a:spcPct val="50000"/>
              </a:spcBef>
              <a:spcAft>
                <a:spcPct val="0"/>
              </a:spcAft>
            </a:pPr>
            <a:r>
              <a:rPr lang="en-US" sz="1400" dirty="0" smtClean="0">
                <a:solidFill>
                  <a:srgbClr val="0039A6"/>
                </a:solidFill>
              </a:rPr>
              <a:t>June</a:t>
            </a:r>
          </a:p>
        </p:txBody>
      </p:sp>
      <p:sp>
        <p:nvSpPr>
          <p:cNvPr id="13324" name="Text Box 13"/>
          <p:cNvSpPr txBox="1">
            <a:spLocks noChangeArrowheads="1"/>
          </p:cNvSpPr>
          <p:nvPr/>
        </p:nvSpPr>
        <p:spPr bwMode="auto">
          <a:xfrm>
            <a:off x="3657600" y="4754562"/>
            <a:ext cx="9477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txBody>
          <a:bodyPr>
            <a:spAutoFit/>
          </a:bodyPr>
          <a:lstStyle>
            <a:lvl1pPr eaLnBrk="0" hangingPunct="0">
              <a:defRPr sz="1600">
                <a:solidFill>
                  <a:schemeClr val="bg1"/>
                </a:solidFill>
                <a:latin typeface="Arial" charset="0"/>
              </a:defRPr>
            </a:lvl1pPr>
            <a:lvl2pPr marL="742950" indent="-285750" eaLnBrk="0" hangingPunct="0">
              <a:defRPr sz="1600">
                <a:solidFill>
                  <a:schemeClr val="bg1"/>
                </a:solidFill>
                <a:latin typeface="Arial" charset="0"/>
              </a:defRPr>
            </a:lvl2pPr>
            <a:lvl3pPr marL="1143000" indent="-228600" eaLnBrk="0" hangingPunct="0">
              <a:defRPr sz="1600">
                <a:solidFill>
                  <a:schemeClr val="bg1"/>
                </a:solidFill>
                <a:latin typeface="Arial" charset="0"/>
              </a:defRPr>
            </a:lvl3pPr>
            <a:lvl4pPr marL="1600200" indent="-228600" eaLnBrk="0" hangingPunct="0">
              <a:defRPr sz="1600">
                <a:solidFill>
                  <a:schemeClr val="bg1"/>
                </a:solidFill>
                <a:latin typeface="Arial" charset="0"/>
              </a:defRPr>
            </a:lvl4pPr>
            <a:lvl5pPr marL="2057400" indent="-228600" eaLnBrk="0" hangingPunct="0">
              <a:defRPr sz="1600">
                <a:solidFill>
                  <a:schemeClr val="bg1"/>
                </a:solidFill>
                <a:latin typeface="Arial" charset="0"/>
              </a:defRPr>
            </a:lvl5pPr>
            <a:lvl6pPr marL="2514600" indent="-228600" eaLnBrk="0" fontAlgn="base" hangingPunct="0">
              <a:spcBef>
                <a:spcPct val="0"/>
              </a:spcBef>
              <a:spcAft>
                <a:spcPct val="0"/>
              </a:spcAft>
              <a:defRPr sz="1600">
                <a:solidFill>
                  <a:schemeClr val="bg1"/>
                </a:solidFill>
                <a:latin typeface="Arial" charset="0"/>
              </a:defRPr>
            </a:lvl6pPr>
            <a:lvl7pPr marL="2971800" indent="-228600" eaLnBrk="0" fontAlgn="base" hangingPunct="0">
              <a:spcBef>
                <a:spcPct val="0"/>
              </a:spcBef>
              <a:spcAft>
                <a:spcPct val="0"/>
              </a:spcAft>
              <a:defRPr sz="1600">
                <a:solidFill>
                  <a:schemeClr val="bg1"/>
                </a:solidFill>
                <a:latin typeface="Arial" charset="0"/>
              </a:defRPr>
            </a:lvl7pPr>
            <a:lvl8pPr marL="3429000" indent="-228600" eaLnBrk="0" fontAlgn="base" hangingPunct="0">
              <a:spcBef>
                <a:spcPct val="0"/>
              </a:spcBef>
              <a:spcAft>
                <a:spcPct val="0"/>
              </a:spcAft>
              <a:defRPr sz="1600">
                <a:solidFill>
                  <a:schemeClr val="bg1"/>
                </a:solidFill>
                <a:latin typeface="Arial" charset="0"/>
              </a:defRPr>
            </a:lvl8pPr>
            <a:lvl9pPr marL="3886200" indent="-228600" eaLnBrk="0" fontAlgn="base" hangingPunct="0">
              <a:spcBef>
                <a:spcPct val="0"/>
              </a:spcBef>
              <a:spcAft>
                <a:spcPct val="0"/>
              </a:spcAft>
              <a:defRPr sz="1600">
                <a:solidFill>
                  <a:schemeClr val="bg1"/>
                </a:solidFill>
                <a:latin typeface="Arial" charset="0"/>
              </a:defRPr>
            </a:lvl9pPr>
          </a:lstStyle>
          <a:p>
            <a:pPr eaLnBrk="1" fontAlgn="base" hangingPunct="1">
              <a:spcBef>
                <a:spcPct val="50000"/>
              </a:spcBef>
              <a:spcAft>
                <a:spcPct val="0"/>
              </a:spcAft>
            </a:pPr>
            <a:r>
              <a:rPr lang="en-US" sz="1400" smtClean="0">
                <a:solidFill>
                  <a:srgbClr val="0039A6"/>
                </a:solidFill>
              </a:rPr>
              <a:t>October</a:t>
            </a:r>
          </a:p>
        </p:txBody>
      </p:sp>
      <p:sp>
        <p:nvSpPr>
          <p:cNvPr id="3" name="Rectangle 2"/>
          <p:cNvSpPr/>
          <p:nvPr/>
        </p:nvSpPr>
        <p:spPr>
          <a:xfrm>
            <a:off x="5486400" y="3668712"/>
            <a:ext cx="3124200" cy="1079500"/>
          </a:xfrm>
          <a:prstGeom prst="rect">
            <a:avLst/>
          </a:prstGeom>
          <a:solidFill>
            <a:srgbClr val="DBB7FF"/>
          </a:solid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ts val="480"/>
              </a:spcBef>
              <a:defRPr/>
            </a:pPr>
            <a:r>
              <a:rPr lang="en-US" sz="1600" b="1" dirty="0">
                <a:solidFill>
                  <a:srgbClr val="6600CC"/>
                </a:solidFill>
                <a:latin typeface="Calibri" pitchFamily="34" charset="0"/>
                <a:cs typeface="Calibri" pitchFamily="34" charset="0"/>
              </a:rPr>
              <a:t>Quadrivalent </a:t>
            </a:r>
          </a:p>
          <a:p>
            <a:pPr>
              <a:defRPr/>
            </a:pPr>
            <a:r>
              <a:rPr lang="en-US" sz="1400" b="1" u="sng" dirty="0">
                <a:solidFill>
                  <a:srgbClr val="6600CC"/>
                </a:solidFill>
                <a:latin typeface="Calibri" pitchFamily="34" charset="0"/>
                <a:cs typeface="Calibri" pitchFamily="34" charset="0"/>
              </a:rPr>
              <a:t>Routine</a:t>
            </a:r>
            <a:r>
              <a:rPr lang="en-US" sz="1400" b="1" dirty="0">
                <a:solidFill>
                  <a:srgbClr val="6600CC"/>
                </a:solidFill>
                <a:latin typeface="Calibri" pitchFamily="34" charset="0"/>
                <a:cs typeface="Calibri" pitchFamily="34" charset="0"/>
              </a:rPr>
              <a:t>, males 11 or 12 yrs* </a:t>
            </a:r>
          </a:p>
          <a:p>
            <a:pPr>
              <a:defRPr/>
            </a:pPr>
            <a:r>
              <a:rPr lang="en-US" sz="1400" b="1" dirty="0">
                <a:solidFill>
                  <a:srgbClr val="6600CC"/>
                </a:solidFill>
                <a:latin typeface="Calibri" pitchFamily="34" charset="0"/>
                <a:cs typeface="Calibri" pitchFamily="34" charset="0"/>
              </a:rPr>
              <a:t>and 13-21 yrs not previously vaccinated </a:t>
            </a:r>
          </a:p>
          <a:p>
            <a:pPr>
              <a:spcBef>
                <a:spcPts val="480"/>
              </a:spcBef>
              <a:defRPr/>
            </a:pPr>
            <a:r>
              <a:rPr lang="en-US" sz="1400" b="1" u="sng" dirty="0">
                <a:solidFill>
                  <a:srgbClr val="6600CC"/>
                </a:solidFill>
                <a:latin typeface="Calibri" pitchFamily="34" charset="0"/>
                <a:cs typeface="Calibri" pitchFamily="34" charset="0"/>
              </a:rPr>
              <a:t>May be given</a:t>
            </a:r>
            <a:r>
              <a:rPr lang="en-US" sz="1400" b="1" dirty="0">
                <a:solidFill>
                  <a:srgbClr val="6600CC"/>
                </a:solidFill>
                <a:latin typeface="Calibri" pitchFamily="34" charset="0"/>
                <a:cs typeface="Calibri" pitchFamily="34" charset="0"/>
              </a:rPr>
              <a:t>, 22-26 yrs**</a:t>
            </a:r>
          </a:p>
        </p:txBody>
      </p:sp>
      <p:sp>
        <p:nvSpPr>
          <p:cNvPr id="13326" name="TextBox 3"/>
          <p:cNvSpPr txBox="1">
            <a:spLocks noChangeArrowheads="1"/>
          </p:cNvSpPr>
          <p:nvPr/>
        </p:nvSpPr>
        <p:spPr bwMode="auto">
          <a:xfrm>
            <a:off x="5181600" y="4748212"/>
            <a:ext cx="914400"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bg1"/>
                </a:solidFill>
                <a:latin typeface="Arial" charset="0"/>
              </a:defRPr>
            </a:lvl1pPr>
            <a:lvl2pPr marL="742950" indent="-285750" eaLnBrk="0" hangingPunct="0">
              <a:defRPr sz="1600">
                <a:solidFill>
                  <a:schemeClr val="bg1"/>
                </a:solidFill>
                <a:latin typeface="Arial" charset="0"/>
              </a:defRPr>
            </a:lvl2pPr>
            <a:lvl3pPr marL="1143000" indent="-228600" eaLnBrk="0" hangingPunct="0">
              <a:defRPr sz="1600">
                <a:solidFill>
                  <a:schemeClr val="bg1"/>
                </a:solidFill>
                <a:latin typeface="Arial" charset="0"/>
              </a:defRPr>
            </a:lvl3pPr>
            <a:lvl4pPr marL="1600200" indent="-228600" eaLnBrk="0" hangingPunct="0">
              <a:defRPr sz="1600">
                <a:solidFill>
                  <a:schemeClr val="bg1"/>
                </a:solidFill>
                <a:latin typeface="Arial" charset="0"/>
              </a:defRPr>
            </a:lvl4pPr>
            <a:lvl5pPr marL="2057400" indent="-228600" eaLnBrk="0" hangingPunct="0">
              <a:defRPr sz="1600">
                <a:solidFill>
                  <a:schemeClr val="bg1"/>
                </a:solidFill>
                <a:latin typeface="Arial" charset="0"/>
              </a:defRPr>
            </a:lvl5pPr>
            <a:lvl6pPr marL="2514600" indent="-228600" eaLnBrk="0" fontAlgn="base" hangingPunct="0">
              <a:spcBef>
                <a:spcPct val="0"/>
              </a:spcBef>
              <a:spcAft>
                <a:spcPct val="0"/>
              </a:spcAft>
              <a:defRPr sz="1600">
                <a:solidFill>
                  <a:schemeClr val="bg1"/>
                </a:solidFill>
                <a:latin typeface="Arial" charset="0"/>
              </a:defRPr>
            </a:lvl6pPr>
            <a:lvl7pPr marL="2971800" indent="-228600" eaLnBrk="0" fontAlgn="base" hangingPunct="0">
              <a:spcBef>
                <a:spcPct val="0"/>
              </a:spcBef>
              <a:spcAft>
                <a:spcPct val="0"/>
              </a:spcAft>
              <a:defRPr sz="1600">
                <a:solidFill>
                  <a:schemeClr val="bg1"/>
                </a:solidFill>
                <a:latin typeface="Arial" charset="0"/>
              </a:defRPr>
            </a:lvl7pPr>
            <a:lvl8pPr marL="3429000" indent="-228600" eaLnBrk="0" fontAlgn="base" hangingPunct="0">
              <a:spcBef>
                <a:spcPct val="0"/>
              </a:spcBef>
              <a:spcAft>
                <a:spcPct val="0"/>
              </a:spcAft>
              <a:defRPr sz="1600">
                <a:solidFill>
                  <a:schemeClr val="bg1"/>
                </a:solidFill>
                <a:latin typeface="Arial" charset="0"/>
              </a:defRPr>
            </a:lvl8pPr>
            <a:lvl9pPr marL="3886200" indent="-228600" eaLnBrk="0" fontAlgn="base" hangingPunct="0">
              <a:spcBef>
                <a:spcPct val="0"/>
              </a:spcBef>
              <a:spcAft>
                <a:spcPct val="0"/>
              </a:spcAft>
              <a:defRPr sz="1600">
                <a:solidFill>
                  <a:schemeClr val="bg1"/>
                </a:solidFill>
                <a:latin typeface="Arial" charset="0"/>
              </a:defRPr>
            </a:lvl9pPr>
          </a:lstStyle>
          <a:p>
            <a:pPr eaLnBrk="1" fontAlgn="base" hangingPunct="1">
              <a:spcBef>
                <a:spcPct val="0"/>
              </a:spcBef>
              <a:spcAft>
                <a:spcPct val="0"/>
              </a:spcAft>
            </a:pPr>
            <a:r>
              <a:rPr lang="en-US" sz="1400" smtClean="0">
                <a:solidFill>
                  <a:srgbClr val="0039A6"/>
                </a:solidFill>
                <a:cs typeface="Arial" charset="0"/>
              </a:rPr>
              <a:t>October </a:t>
            </a:r>
          </a:p>
        </p:txBody>
      </p:sp>
      <p:cxnSp>
        <p:nvCxnSpPr>
          <p:cNvPr id="6" name="Straight Connector 5"/>
          <p:cNvCxnSpPr/>
          <p:nvPr/>
        </p:nvCxnSpPr>
        <p:spPr>
          <a:xfrm>
            <a:off x="6096000" y="4748212"/>
            <a:ext cx="0" cy="314325"/>
          </a:xfrm>
          <a:prstGeom prst="line">
            <a:avLst/>
          </a:prstGeom>
          <a:ln/>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2895477206"/>
      </p:ext>
    </p:extLst>
  </p:cSld>
  <p:clrMapOvr>
    <a:masterClrMapping/>
  </p:clrMapOvr>
  <p:transition advClick="0"/>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US" dirty="0"/>
              <a:t>ACIP </a:t>
            </a:r>
            <a:r>
              <a:rPr lang="en-US" dirty="0" smtClean="0"/>
              <a:t>Recommendation and </a:t>
            </a:r>
            <a:br>
              <a:rPr lang="en-US" dirty="0" smtClean="0"/>
            </a:br>
            <a:r>
              <a:rPr lang="en-US" dirty="0" smtClean="0"/>
              <a:t>AAP Guidelines </a:t>
            </a:r>
            <a:r>
              <a:rPr lang="en-US" dirty="0"/>
              <a:t>for HPV Vaccine</a:t>
            </a:r>
          </a:p>
        </p:txBody>
      </p:sp>
      <p:sp>
        <p:nvSpPr>
          <p:cNvPr id="8" name="Content Placeholder 7"/>
          <p:cNvSpPr>
            <a:spLocks noGrp="1"/>
          </p:cNvSpPr>
          <p:nvPr>
            <p:ph idx="1"/>
          </p:nvPr>
        </p:nvSpPr>
        <p:spPr/>
        <p:txBody>
          <a:bodyPr/>
          <a:lstStyle/>
          <a:p>
            <a:r>
              <a:rPr lang="en-US" dirty="0" smtClean="0"/>
              <a:t>Routine </a:t>
            </a:r>
            <a:r>
              <a:rPr lang="en-US" dirty="0"/>
              <a:t>HPV vaccination recommended for </a:t>
            </a:r>
            <a:r>
              <a:rPr lang="en-US" dirty="0" smtClean="0"/>
              <a:t>both males </a:t>
            </a:r>
            <a:r>
              <a:rPr lang="en-US" dirty="0"/>
              <a:t>and females ages </a:t>
            </a:r>
            <a:r>
              <a:rPr lang="en-US" dirty="0" smtClean="0"/>
              <a:t>11-12 years</a:t>
            </a:r>
            <a:endParaRPr lang="en-US" dirty="0"/>
          </a:p>
          <a:p>
            <a:r>
              <a:rPr lang="en-US" dirty="0"/>
              <a:t>Catch-up ages 13-21 </a:t>
            </a:r>
            <a:r>
              <a:rPr lang="en-US" dirty="0" smtClean="0"/>
              <a:t>years for males; </a:t>
            </a:r>
            <a:r>
              <a:rPr lang="en-US" dirty="0"/>
              <a:t>13-26 </a:t>
            </a:r>
            <a:r>
              <a:rPr lang="en-US" dirty="0" smtClean="0"/>
              <a:t>for females</a:t>
            </a:r>
            <a:endParaRPr lang="en-US" dirty="0"/>
          </a:p>
          <a:p>
            <a:r>
              <a:rPr lang="en-US" dirty="0"/>
              <a:t>Permissive use ages </a:t>
            </a:r>
            <a:r>
              <a:rPr lang="en-US" dirty="0" smtClean="0"/>
              <a:t>9-10 years for both males </a:t>
            </a:r>
            <a:r>
              <a:rPr lang="en-US" dirty="0"/>
              <a:t>and </a:t>
            </a:r>
            <a:r>
              <a:rPr lang="en-US" dirty="0" smtClean="0"/>
              <a:t>females; </a:t>
            </a:r>
            <a:r>
              <a:rPr lang="en-US" dirty="0"/>
              <a:t>22-26 </a:t>
            </a:r>
            <a:r>
              <a:rPr lang="en-US" dirty="0" smtClean="0"/>
              <a:t>for males</a:t>
            </a:r>
            <a:endParaRPr lang="en-US" dirty="0"/>
          </a:p>
          <a:p>
            <a:endParaRPr lang="en-US" dirty="0"/>
          </a:p>
        </p:txBody>
      </p:sp>
    </p:spTree>
    <p:extLst>
      <p:ext uri="{BB962C8B-B14F-4D97-AF65-F5344CB8AC3E}">
        <p14:creationId xmlns:p14="http://schemas.microsoft.com/office/powerpoint/2010/main" val="172607208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Recommendation for Females</a:t>
            </a:r>
            <a:endParaRPr lang="en-US" sz="4000" dirty="0"/>
          </a:p>
        </p:txBody>
      </p:sp>
      <p:sp>
        <p:nvSpPr>
          <p:cNvPr id="3" name="Content Placeholder 2"/>
          <p:cNvSpPr>
            <a:spLocks noGrp="1"/>
          </p:cNvSpPr>
          <p:nvPr>
            <p:ph idx="1"/>
          </p:nvPr>
        </p:nvSpPr>
        <p:spPr/>
        <p:txBody>
          <a:bodyPr vert="horz" lIns="91440" tIns="45720" rIns="91440" bIns="45720" rtlCol="0">
            <a:normAutofit/>
          </a:bodyPr>
          <a:lstStyle/>
          <a:p>
            <a:r>
              <a:rPr lang="en-US" sz="2800" dirty="0" smtClean="0"/>
              <a:t>Either bivalent HPV vaccine (Cervarix) or quadrivalent </a:t>
            </a:r>
            <a:r>
              <a:rPr lang="en-US" sz="2800" dirty="0"/>
              <a:t>HPV vaccine (Gardasil) recommended for </a:t>
            </a:r>
            <a:r>
              <a:rPr lang="en-US" sz="2800" dirty="0" smtClean="0"/>
              <a:t>girls </a:t>
            </a:r>
            <a:r>
              <a:rPr lang="en-US" sz="2800" dirty="0"/>
              <a:t>at age 11 or 12 years for prevention of </a:t>
            </a:r>
            <a:r>
              <a:rPr lang="en-US" sz="2800" dirty="0" smtClean="0"/>
              <a:t>cervical cancer and precancer</a:t>
            </a:r>
            <a:endParaRPr lang="en-US" sz="2800" dirty="0"/>
          </a:p>
          <a:p>
            <a:pPr lvl="1"/>
            <a:r>
              <a:rPr lang="en-US" sz="2400" dirty="0"/>
              <a:t>Also for </a:t>
            </a:r>
            <a:r>
              <a:rPr lang="en-US" sz="2400" dirty="0" smtClean="0"/>
              <a:t>girls 13 through 26 </a:t>
            </a:r>
            <a:r>
              <a:rPr lang="en-US" sz="2400" dirty="0"/>
              <a:t>who haven’t started or completed </a:t>
            </a:r>
            <a:r>
              <a:rPr lang="en-US" sz="2400" dirty="0" smtClean="0"/>
              <a:t>series</a:t>
            </a:r>
          </a:p>
          <a:p>
            <a:pPr lvl="1"/>
            <a:r>
              <a:rPr lang="en-US" sz="2400" dirty="0" smtClean="0"/>
              <a:t>Only </a:t>
            </a:r>
            <a:r>
              <a:rPr lang="en-US" sz="2400" dirty="0"/>
              <a:t>quadrivalent HPV vaccine (Gardasil) </a:t>
            </a:r>
            <a:r>
              <a:rPr lang="en-US" sz="2400" dirty="0" smtClean="0"/>
              <a:t>also for prevention of vaginal, vulvar, and anal cancers, as well as genital warts.</a:t>
            </a:r>
            <a:endParaRPr lang="en-US" dirty="0"/>
          </a:p>
          <a:p>
            <a:endParaRPr lang="en-US" dirty="0"/>
          </a:p>
        </p:txBody>
      </p:sp>
    </p:spTree>
    <p:extLst>
      <p:ext uri="{BB962C8B-B14F-4D97-AF65-F5344CB8AC3E}">
        <p14:creationId xmlns:p14="http://schemas.microsoft.com/office/powerpoint/2010/main" val="3154346820"/>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Recommendation for Males</a:t>
            </a:r>
            <a:endParaRPr lang="en-US" sz="4000" dirty="0"/>
          </a:p>
        </p:txBody>
      </p:sp>
      <p:sp>
        <p:nvSpPr>
          <p:cNvPr id="3" name="Content Placeholder 2"/>
          <p:cNvSpPr>
            <a:spLocks noGrp="1"/>
          </p:cNvSpPr>
          <p:nvPr>
            <p:ph idx="1"/>
          </p:nvPr>
        </p:nvSpPr>
        <p:spPr/>
        <p:txBody>
          <a:bodyPr vert="horz" lIns="91440" tIns="45720" rIns="91440" bIns="45720" rtlCol="0">
            <a:normAutofit fontScale="92500" lnSpcReduction="10000"/>
          </a:bodyPr>
          <a:lstStyle/>
          <a:p>
            <a:r>
              <a:rPr lang="en-US" dirty="0"/>
              <a:t>Quadrivalent HPV vaccine (Gardasil) recommended for boys at age 11 or 12 years for prevention of anal cancer and </a:t>
            </a:r>
            <a:r>
              <a:rPr lang="en-US" dirty="0" smtClean="0"/>
              <a:t>genital </a:t>
            </a:r>
            <a:r>
              <a:rPr lang="en-US" dirty="0"/>
              <a:t>warts</a:t>
            </a:r>
          </a:p>
          <a:p>
            <a:pPr lvl="1"/>
            <a:r>
              <a:rPr lang="en-US" dirty="0"/>
              <a:t>Also for boys </a:t>
            </a:r>
            <a:r>
              <a:rPr lang="en-US" dirty="0" smtClean="0"/>
              <a:t>13 through 21 </a:t>
            </a:r>
            <a:r>
              <a:rPr lang="en-US" dirty="0"/>
              <a:t>who haven’t started or completed series</a:t>
            </a:r>
          </a:p>
          <a:p>
            <a:pPr lvl="1"/>
            <a:r>
              <a:rPr lang="en-US" dirty="0"/>
              <a:t>Young men, 22 through 26 years of age, may get the vaccine</a:t>
            </a:r>
          </a:p>
          <a:p>
            <a:pPr lvl="1"/>
            <a:r>
              <a:rPr lang="en-US" dirty="0"/>
              <a:t>Teen boys through age 26 who identify as gay or bisexual and haven’t started or completed series should be vaccinated</a:t>
            </a:r>
          </a:p>
          <a:p>
            <a:pPr lvl="1"/>
            <a:endParaRPr lang="en-US" dirty="0"/>
          </a:p>
          <a:p>
            <a:endParaRPr lang="en-US" dirty="0"/>
          </a:p>
        </p:txBody>
      </p:sp>
    </p:spTree>
    <p:extLst>
      <p:ext uri="{BB962C8B-B14F-4D97-AF65-F5344CB8AC3E}">
        <p14:creationId xmlns:p14="http://schemas.microsoft.com/office/powerpoint/2010/main" val="133979451"/>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HPV Vaccine Safety</a:t>
            </a:r>
            <a:endParaRPr lang="en-US" sz="4000" dirty="0"/>
          </a:p>
        </p:txBody>
      </p:sp>
      <p:sp>
        <p:nvSpPr>
          <p:cNvPr id="5" name="Content Placeholder 4"/>
          <p:cNvSpPr>
            <a:spLocks noGrp="1"/>
          </p:cNvSpPr>
          <p:nvPr>
            <p:ph idx="1"/>
          </p:nvPr>
        </p:nvSpPr>
        <p:spPr/>
        <p:txBody>
          <a:bodyPr>
            <a:normAutofit fontScale="85000" lnSpcReduction="10000"/>
          </a:bodyPr>
          <a:lstStyle/>
          <a:p>
            <a:r>
              <a:rPr lang="en-US" sz="3400" dirty="0"/>
              <a:t>The most common adverse events reported </a:t>
            </a:r>
            <a:r>
              <a:rPr lang="en-US" sz="3400" dirty="0" smtClean="0"/>
              <a:t>were considered mild</a:t>
            </a:r>
          </a:p>
          <a:p>
            <a:r>
              <a:rPr lang="en-US" sz="3400" dirty="0" smtClean="0"/>
              <a:t>For </a:t>
            </a:r>
            <a:r>
              <a:rPr lang="en-US" sz="3400" dirty="0"/>
              <a:t>serious adverse events reported, </a:t>
            </a:r>
            <a:r>
              <a:rPr lang="en-US" sz="3400" dirty="0" smtClean="0"/>
              <a:t>no </a:t>
            </a:r>
            <a:r>
              <a:rPr lang="en-US" sz="3400" dirty="0"/>
              <a:t>unusual pattern or clustering that would suggest that </a:t>
            </a:r>
            <a:r>
              <a:rPr lang="en-US" sz="3400" dirty="0" smtClean="0"/>
              <a:t>the events </a:t>
            </a:r>
            <a:r>
              <a:rPr lang="en-US" sz="3400" dirty="0"/>
              <a:t>were caused by the HPV </a:t>
            </a:r>
            <a:r>
              <a:rPr lang="en-US" sz="3400" dirty="0" smtClean="0"/>
              <a:t>vaccine</a:t>
            </a:r>
          </a:p>
          <a:p>
            <a:r>
              <a:rPr lang="en-US" sz="3400" dirty="0"/>
              <a:t>These findings are similar to the safety reviews of MCV4 and Tdap </a:t>
            </a:r>
            <a:r>
              <a:rPr lang="en-US" sz="3400" dirty="0" smtClean="0"/>
              <a:t>vaccines</a:t>
            </a:r>
          </a:p>
          <a:p>
            <a:r>
              <a:rPr lang="en-US" sz="3600" dirty="0"/>
              <a:t>57 million doses </a:t>
            </a:r>
            <a:r>
              <a:rPr lang="en-US" sz="3600" dirty="0" smtClean="0"/>
              <a:t>of HPV vaccine distributed </a:t>
            </a:r>
            <a:r>
              <a:rPr lang="en-US" sz="3600" dirty="0"/>
              <a:t>in US since </a:t>
            </a:r>
            <a:r>
              <a:rPr lang="en-US" sz="3600" dirty="0" smtClean="0"/>
              <a:t>2006</a:t>
            </a:r>
            <a:endParaRPr lang="en-US" sz="3600" dirty="0"/>
          </a:p>
        </p:txBody>
      </p:sp>
    </p:spTree>
    <p:extLst>
      <p:ext uri="{BB962C8B-B14F-4D97-AF65-F5344CB8AC3E}">
        <p14:creationId xmlns:p14="http://schemas.microsoft.com/office/powerpoint/2010/main" val="251648977"/>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sz="4000" dirty="0" smtClean="0"/>
              <a:t>HPV Vaccine Safety Data Sources</a:t>
            </a:r>
            <a:endParaRPr lang="en-US" sz="4000" dirty="0"/>
          </a:p>
        </p:txBody>
      </p:sp>
      <p:sp>
        <p:nvSpPr>
          <p:cNvPr id="3" name="Content Placeholder 2"/>
          <p:cNvSpPr>
            <a:spLocks noGrp="1"/>
          </p:cNvSpPr>
          <p:nvPr>
            <p:ph idx="1"/>
          </p:nvPr>
        </p:nvSpPr>
        <p:spPr/>
        <p:txBody>
          <a:bodyPr>
            <a:normAutofit fontScale="70000" lnSpcReduction="20000"/>
          </a:bodyPr>
          <a:lstStyle/>
          <a:p>
            <a:r>
              <a:rPr lang="en-US" sz="4000" dirty="0" smtClean="0"/>
              <a:t>Post-licensure safety data (VAERS)</a:t>
            </a:r>
            <a:r>
              <a:rPr lang="en-US" sz="4000" baseline="30000" dirty="0" smtClean="0"/>
              <a:t>1</a:t>
            </a:r>
          </a:p>
          <a:p>
            <a:r>
              <a:rPr lang="en-US" sz="4000" dirty="0" smtClean="0"/>
              <a:t>Post-licensure observational comparative studies (VSD)</a:t>
            </a:r>
            <a:r>
              <a:rPr lang="en-US" sz="4000" baseline="30000" dirty="0" smtClean="0"/>
              <a:t>2</a:t>
            </a:r>
          </a:p>
          <a:p>
            <a:r>
              <a:rPr lang="en-US" sz="4000" dirty="0" smtClean="0"/>
              <a:t>Ongoing monitoring by CDC and FDA</a:t>
            </a:r>
          </a:p>
          <a:p>
            <a:r>
              <a:rPr lang="en-US" sz="4000" dirty="0"/>
              <a:t>Post-licensure commitments from manufacturers</a:t>
            </a:r>
          </a:p>
          <a:p>
            <a:pPr lvl="1"/>
            <a:r>
              <a:rPr lang="en-US" sz="3200" b="0" dirty="0" smtClean="0"/>
              <a:t>Vaccine </a:t>
            </a:r>
            <a:r>
              <a:rPr lang="en-US" sz="3200" b="0" dirty="0"/>
              <a:t>in pregnancy registries</a:t>
            </a:r>
          </a:p>
          <a:p>
            <a:pPr lvl="1"/>
            <a:r>
              <a:rPr lang="en-US" sz="3200" b="0" dirty="0"/>
              <a:t>Long term follow-up in Nordic countries</a:t>
            </a:r>
          </a:p>
          <a:p>
            <a:r>
              <a:rPr lang="en-US" sz="4000" dirty="0"/>
              <a:t>Official reviews</a:t>
            </a:r>
          </a:p>
          <a:p>
            <a:pPr lvl="1"/>
            <a:r>
              <a:rPr lang="en-US" b="0" dirty="0"/>
              <a:t>WHO’s Global Advisory Committee on Vaccine Safety </a:t>
            </a:r>
            <a:r>
              <a:rPr lang="en-US" b="0" baseline="30000" dirty="0" smtClean="0"/>
              <a:t>3</a:t>
            </a:r>
            <a:endParaRPr lang="en-US" b="0" baseline="30000" dirty="0"/>
          </a:p>
          <a:p>
            <a:pPr lvl="1"/>
            <a:r>
              <a:rPr lang="en-US" b="0" dirty="0" smtClean="0"/>
              <a:t>Institute </a:t>
            </a:r>
            <a:r>
              <a:rPr lang="en-US" b="0" dirty="0"/>
              <a:t>of Medicine’s report on adverse effects and vaccines, </a:t>
            </a:r>
            <a:r>
              <a:rPr lang="en-US" b="0" dirty="0" smtClean="0"/>
              <a:t>2011</a:t>
            </a:r>
            <a:r>
              <a:rPr lang="en-US" b="0" baseline="30000" dirty="0" smtClean="0"/>
              <a:t>4</a:t>
            </a:r>
            <a:endParaRPr lang="en-US" b="0" baseline="30000" dirty="0"/>
          </a:p>
        </p:txBody>
      </p:sp>
      <p:sp>
        <p:nvSpPr>
          <p:cNvPr id="4" name="TextBox 3"/>
          <p:cNvSpPr txBox="1"/>
          <p:nvPr/>
        </p:nvSpPr>
        <p:spPr>
          <a:xfrm>
            <a:off x="304800" y="5995481"/>
            <a:ext cx="6629400" cy="769441"/>
          </a:xfrm>
          <a:prstGeom prst="rect">
            <a:avLst/>
          </a:prstGeom>
          <a:noFill/>
        </p:spPr>
        <p:txBody>
          <a:bodyPr wrap="square" rtlCol="0">
            <a:spAutoFit/>
          </a:bodyPr>
          <a:lstStyle/>
          <a:p>
            <a:r>
              <a:rPr lang="en-US" sz="1100" baseline="30000" dirty="0" smtClean="0">
                <a:solidFill>
                  <a:schemeClr val="accent1">
                    <a:lumMod val="50000"/>
                  </a:schemeClr>
                </a:solidFill>
              </a:rPr>
              <a:t>1</a:t>
            </a:r>
            <a:r>
              <a:rPr lang="en-US" sz="1100" dirty="0" smtClean="0">
                <a:solidFill>
                  <a:schemeClr val="accent1">
                    <a:lumMod val="50000"/>
                  </a:schemeClr>
                </a:solidFill>
              </a:rPr>
              <a:t>Vaccine Adverse Events Reporting System, http</a:t>
            </a:r>
            <a:r>
              <a:rPr lang="en-US" sz="1100" dirty="0">
                <a:solidFill>
                  <a:schemeClr val="accent1">
                    <a:lumMod val="50000"/>
                  </a:schemeClr>
                </a:solidFill>
              </a:rPr>
              <a:t>://</a:t>
            </a:r>
            <a:r>
              <a:rPr lang="en-US" sz="1100" dirty="0" smtClean="0">
                <a:solidFill>
                  <a:schemeClr val="accent1">
                    <a:lumMod val="50000"/>
                  </a:schemeClr>
                </a:solidFill>
              </a:rPr>
              <a:t>vaers.hhs.gov/index</a:t>
            </a:r>
          </a:p>
          <a:p>
            <a:r>
              <a:rPr lang="en-US" sz="1100" baseline="30000" dirty="0" smtClean="0">
                <a:solidFill>
                  <a:schemeClr val="accent1">
                    <a:lumMod val="50000"/>
                  </a:schemeClr>
                </a:solidFill>
              </a:rPr>
              <a:t>2</a:t>
            </a:r>
            <a:r>
              <a:rPr lang="en-US" sz="1100" dirty="0" smtClean="0">
                <a:solidFill>
                  <a:schemeClr val="accent1">
                    <a:lumMod val="50000"/>
                  </a:schemeClr>
                </a:solidFill>
              </a:rPr>
              <a:t>Vaccine </a:t>
            </a:r>
            <a:r>
              <a:rPr lang="en-US" sz="1100" dirty="0">
                <a:solidFill>
                  <a:schemeClr val="accent1">
                    <a:lumMod val="50000"/>
                  </a:schemeClr>
                </a:solidFill>
              </a:rPr>
              <a:t>Safety Datalink, http://www.cdc.gov/vaccinesafety/Activities/VSD.html</a:t>
            </a:r>
            <a:endParaRPr lang="en-US" sz="1100" dirty="0" smtClean="0">
              <a:solidFill>
                <a:schemeClr val="accent1">
                  <a:lumMod val="50000"/>
                </a:schemeClr>
              </a:solidFill>
            </a:endParaRPr>
          </a:p>
          <a:p>
            <a:r>
              <a:rPr lang="en-US" sz="1100" baseline="30000" dirty="0" smtClean="0">
                <a:solidFill>
                  <a:schemeClr val="accent1">
                    <a:lumMod val="50000"/>
                  </a:schemeClr>
                </a:solidFill>
              </a:rPr>
              <a:t>3</a:t>
            </a:r>
            <a:r>
              <a:rPr lang="en-US" sz="1100" dirty="0" smtClean="0">
                <a:solidFill>
                  <a:schemeClr val="accent1">
                    <a:lumMod val="50000"/>
                  </a:schemeClr>
                </a:solidFill>
              </a:rPr>
              <a:t>http</a:t>
            </a:r>
            <a:r>
              <a:rPr lang="en-US" sz="1100" dirty="0">
                <a:solidFill>
                  <a:schemeClr val="accent1">
                    <a:lumMod val="50000"/>
                  </a:schemeClr>
                </a:solidFill>
              </a:rPr>
              <a:t>://www.who.int/vaccine_safety/Jun_2009/en/</a:t>
            </a:r>
          </a:p>
          <a:p>
            <a:r>
              <a:rPr lang="en-US" sz="1100" baseline="30000" dirty="0" smtClean="0">
                <a:solidFill>
                  <a:schemeClr val="accent1">
                    <a:lumMod val="50000"/>
                  </a:schemeClr>
                </a:solidFill>
              </a:rPr>
              <a:t>4</a:t>
            </a:r>
            <a:r>
              <a:rPr lang="en-US" sz="1100" dirty="0" smtClean="0">
                <a:solidFill>
                  <a:schemeClr val="accent1">
                    <a:lumMod val="50000"/>
                  </a:schemeClr>
                </a:solidFill>
              </a:rPr>
              <a:t>http</a:t>
            </a:r>
            <a:r>
              <a:rPr lang="en-US" sz="1100" dirty="0">
                <a:solidFill>
                  <a:schemeClr val="accent1">
                    <a:lumMod val="50000"/>
                  </a:schemeClr>
                </a:solidFill>
              </a:rPr>
              <a:t>://</a:t>
            </a:r>
            <a:r>
              <a:rPr lang="en-US" sz="1100" dirty="0" smtClean="0">
                <a:solidFill>
                  <a:schemeClr val="accent1">
                    <a:lumMod val="50000"/>
                  </a:schemeClr>
                </a:solidFill>
              </a:rPr>
              <a:t>www.iom.edu/Reports/2011/Adverse-Effects-of-Vaccines-Evidence-and-Causality.aspx</a:t>
            </a:r>
            <a:endParaRPr lang="en-US" sz="1100" dirty="0">
              <a:solidFill>
                <a:schemeClr val="accent1">
                  <a:lumMod val="50000"/>
                </a:schemeClr>
              </a:solidFill>
            </a:endParaRPr>
          </a:p>
        </p:txBody>
      </p:sp>
    </p:spTree>
    <p:extLst>
      <p:ext uri="{BB962C8B-B14F-4D97-AF65-F5344CB8AC3E}">
        <p14:creationId xmlns:p14="http://schemas.microsoft.com/office/powerpoint/2010/main" val="419975522"/>
      </p:ext>
    </p:extLst>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HPV Vaccine Impact:</a:t>
            </a:r>
            <a:br>
              <a:rPr lang="en-US" dirty="0"/>
            </a:br>
            <a:r>
              <a:rPr lang="en-US" dirty="0" smtClean="0"/>
              <a:t>HPV Prevalence </a:t>
            </a:r>
            <a:r>
              <a:rPr lang="en-US" dirty="0"/>
              <a:t>Studies</a:t>
            </a:r>
          </a:p>
        </p:txBody>
      </p:sp>
      <p:sp>
        <p:nvSpPr>
          <p:cNvPr id="3" name="Content Placeholder 2"/>
          <p:cNvSpPr>
            <a:spLocks noGrp="1"/>
          </p:cNvSpPr>
          <p:nvPr>
            <p:ph idx="1"/>
          </p:nvPr>
        </p:nvSpPr>
        <p:spPr/>
        <p:txBody>
          <a:bodyPr>
            <a:noAutofit/>
          </a:bodyPr>
          <a:lstStyle/>
          <a:p>
            <a:r>
              <a:rPr lang="en-US" sz="2800" dirty="0"/>
              <a:t>NHANES Study</a:t>
            </a:r>
          </a:p>
          <a:p>
            <a:pPr lvl="1"/>
            <a:r>
              <a:rPr lang="en-US" sz="2000" dirty="0"/>
              <a:t>National Health and Nutrition Examination Survey (NHANES) data used to compare HPV prevalence before the start of the HPV vaccination program with prevalence from the first four years after vaccine introduction </a:t>
            </a:r>
          </a:p>
          <a:p>
            <a:pPr lvl="1"/>
            <a:r>
              <a:rPr lang="en-US" sz="2000" dirty="0"/>
              <a:t>In 14-19 year olds, vaccine-type HPV prevalence decreased 56 percent, from 11.5 percent in 2003-2006 to 5.1 percent in 2007-2010</a:t>
            </a:r>
          </a:p>
          <a:p>
            <a:pPr lvl="1"/>
            <a:r>
              <a:rPr lang="en-US" sz="2000" dirty="0"/>
              <a:t>Other age groups did not show a statistically significant difference over time</a:t>
            </a:r>
          </a:p>
          <a:p>
            <a:pPr lvl="1"/>
            <a:r>
              <a:rPr lang="en-US" sz="2000" dirty="0"/>
              <a:t>The research showed that vaccine effectiveness for prevention of infection was an estimated 82 </a:t>
            </a:r>
            <a:r>
              <a:rPr lang="en-US" sz="2000" dirty="0" smtClean="0"/>
              <a:t>percent</a:t>
            </a:r>
            <a:endParaRPr lang="en-US" sz="2000" dirty="0"/>
          </a:p>
        </p:txBody>
      </p:sp>
      <p:sp>
        <p:nvSpPr>
          <p:cNvPr id="4" name="TextBox 3"/>
          <p:cNvSpPr txBox="1"/>
          <p:nvPr/>
        </p:nvSpPr>
        <p:spPr>
          <a:xfrm>
            <a:off x="152400" y="6290102"/>
            <a:ext cx="4724400" cy="415498"/>
          </a:xfrm>
          <a:prstGeom prst="rect">
            <a:avLst/>
          </a:prstGeom>
          <a:noFill/>
        </p:spPr>
        <p:txBody>
          <a:bodyPr wrap="square" rtlCol="0">
            <a:spAutoFit/>
          </a:bodyPr>
          <a:lstStyle/>
          <a:p>
            <a:r>
              <a:rPr lang="en-US" sz="1050" dirty="0" smtClean="0">
                <a:solidFill>
                  <a:schemeClr val="accent1">
                    <a:lumMod val="50000"/>
                  </a:schemeClr>
                </a:solidFill>
              </a:rPr>
              <a:t>Cummings </a:t>
            </a:r>
            <a:r>
              <a:rPr lang="en-US" sz="1050" dirty="0">
                <a:solidFill>
                  <a:schemeClr val="accent1">
                    <a:lumMod val="50000"/>
                  </a:schemeClr>
                </a:solidFill>
              </a:rPr>
              <a:t>T, </a:t>
            </a:r>
            <a:r>
              <a:rPr lang="en-US" sz="1050" dirty="0" err="1">
                <a:solidFill>
                  <a:schemeClr val="accent1">
                    <a:lumMod val="50000"/>
                  </a:schemeClr>
                </a:solidFill>
              </a:rPr>
              <a:t>Zimet</a:t>
            </a:r>
            <a:r>
              <a:rPr lang="en-US" sz="1050" dirty="0">
                <a:solidFill>
                  <a:schemeClr val="accent1">
                    <a:lumMod val="50000"/>
                  </a:schemeClr>
                </a:solidFill>
              </a:rPr>
              <a:t> GD, Brown D, et al. Reduction of HPV infections through vaccination among at-risk urban adolescents. Vaccine. 2012; 30:5496-5499</a:t>
            </a:r>
            <a:r>
              <a:rPr lang="en-US" sz="1050" dirty="0" smtClean="0">
                <a:solidFill>
                  <a:schemeClr val="accent1">
                    <a:lumMod val="50000"/>
                  </a:schemeClr>
                </a:solidFill>
              </a:rPr>
              <a:t>.</a:t>
            </a:r>
          </a:p>
        </p:txBody>
      </p:sp>
    </p:spTree>
    <p:extLst>
      <p:ext uri="{BB962C8B-B14F-4D97-AF65-F5344CB8AC3E}">
        <p14:creationId xmlns:p14="http://schemas.microsoft.com/office/powerpoint/2010/main" val="130572506"/>
      </p:ext>
    </p:extLst>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HPV Vaccine Impact:</a:t>
            </a:r>
            <a:br>
              <a:rPr lang="en-US" dirty="0"/>
            </a:br>
            <a:r>
              <a:rPr lang="en-US" dirty="0" smtClean="0"/>
              <a:t>HPV Prevalence Studies, continued</a:t>
            </a:r>
            <a:endParaRPr lang="en-US" dirty="0"/>
          </a:p>
        </p:txBody>
      </p:sp>
      <p:sp>
        <p:nvSpPr>
          <p:cNvPr id="3" name="Content Placeholder 2"/>
          <p:cNvSpPr>
            <a:spLocks noGrp="1"/>
          </p:cNvSpPr>
          <p:nvPr>
            <p:ph idx="1"/>
          </p:nvPr>
        </p:nvSpPr>
        <p:spPr/>
        <p:txBody>
          <a:bodyPr>
            <a:noAutofit/>
          </a:bodyPr>
          <a:lstStyle/>
          <a:p>
            <a:r>
              <a:rPr lang="en-US" sz="2800" dirty="0"/>
              <a:t>Clinic-Based Studies </a:t>
            </a:r>
          </a:p>
          <a:p>
            <a:pPr lvl="1"/>
            <a:r>
              <a:rPr lang="en-US" sz="2400" dirty="0"/>
              <a:t>Significant decrease from 24.0% to 5.3% in HPV vaccine type prevalence in at-risk sexually active females 14-17 years of age attending 3 urban primary care clinics from 1999-2005, compared to a similar group of women who attended the same 3 clinics in 2010</a:t>
            </a:r>
          </a:p>
          <a:p>
            <a:pPr lvl="1"/>
            <a:r>
              <a:rPr lang="en-US" sz="2400" dirty="0"/>
              <a:t>Significant declines in vaccine type HPV prevalence in both vaccinated and unvaccinated women aged 13-26 years who attended primary care clinics from 2009-2010 compared to those from the pre-vaccine period (2006-2007)</a:t>
            </a:r>
          </a:p>
          <a:p>
            <a:pPr marL="0" indent="0">
              <a:buNone/>
            </a:pPr>
            <a:endParaRPr lang="en-US" sz="1400" dirty="0"/>
          </a:p>
        </p:txBody>
      </p:sp>
      <p:sp>
        <p:nvSpPr>
          <p:cNvPr id="4" name="TextBox 3"/>
          <p:cNvSpPr txBox="1"/>
          <p:nvPr/>
        </p:nvSpPr>
        <p:spPr>
          <a:xfrm>
            <a:off x="152400" y="6248400"/>
            <a:ext cx="4724400" cy="415498"/>
          </a:xfrm>
          <a:prstGeom prst="rect">
            <a:avLst/>
          </a:prstGeom>
          <a:noFill/>
        </p:spPr>
        <p:txBody>
          <a:bodyPr wrap="square" rtlCol="0">
            <a:spAutoFit/>
          </a:bodyPr>
          <a:lstStyle/>
          <a:p>
            <a:r>
              <a:rPr lang="en-US" sz="1000" dirty="0" smtClean="0">
                <a:solidFill>
                  <a:schemeClr val="accent1">
                    <a:lumMod val="50000"/>
                  </a:schemeClr>
                </a:solidFill>
              </a:rPr>
              <a:t>Kahn </a:t>
            </a:r>
            <a:r>
              <a:rPr lang="en-US" sz="1000" dirty="0">
                <a:solidFill>
                  <a:schemeClr val="accent1">
                    <a:lumMod val="50000"/>
                  </a:schemeClr>
                </a:solidFill>
              </a:rPr>
              <a:t>JA, Brown DR, Ding L, et al. Vaccine-Type Human Papillomavirus and Evidence of Herd Protection After Vaccine Introduction.  Pediatrics. 2012; 130:249-56</a:t>
            </a:r>
            <a:r>
              <a:rPr lang="en-US" sz="1000" dirty="0" smtClean="0">
                <a:solidFill>
                  <a:schemeClr val="accent1">
                    <a:lumMod val="50000"/>
                  </a:schemeClr>
                </a:solidFill>
              </a:rPr>
              <a:t>.</a:t>
            </a:r>
            <a:endParaRPr lang="en-US" sz="1000" dirty="0">
              <a:solidFill>
                <a:schemeClr val="accent1">
                  <a:lumMod val="50000"/>
                </a:schemeClr>
              </a:solidFill>
            </a:endParaRPr>
          </a:p>
        </p:txBody>
      </p:sp>
    </p:spTree>
    <p:extLst>
      <p:ext uri="{BB962C8B-B14F-4D97-AF65-F5344CB8AC3E}">
        <p14:creationId xmlns:p14="http://schemas.microsoft.com/office/powerpoint/2010/main" val="2256475546"/>
      </p:ext>
    </p:extLst>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HPV Vaccine Impact</a:t>
            </a:r>
            <a:r>
              <a:rPr lang="en-US" dirty="0" smtClean="0"/>
              <a:t>:</a:t>
            </a:r>
            <a:br>
              <a:rPr lang="en-US" dirty="0" smtClean="0"/>
            </a:br>
            <a:r>
              <a:rPr lang="en-US" dirty="0" smtClean="0"/>
              <a:t>Genital Warts Studies</a:t>
            </a:r>
            <a:endParaRPr lang="en-US" dirty="0"/>
          </a:p>
        </p:txBody>
      </p:sp>
      <p:sp>
        <p:nvSpPr>
          <p:cNvPr id="3" name="Content Placeholder 2"/>
          <p:cNvSpPr>
            <a:spLocks noGrp="1"/>
          </p:cNvSpPr>
          <p:nvPr>
            <p:ph idx="1"/>
          </p:nvPr>
        </p:nvSpPr>
        <p:spPr/>
        <p:txBody>
          <a:bodyPr>
            <a:normAutofit fontScale="47500" lnSpcReduction="20000"/>
          </a:bodyPr>
          <a:lstStyle/>
          <a:p>
            <a:r>
              <a:rPr lang="en-US" sz="5100" dirty="0" smtClean="0"/>
              <a:t>Ecologic </a:t>
            </a:r>
            <a:r>
              <a:rPr lang="en-US" sz="5100" dirty="0"/>
              <a:t>analysis used health claims data to examine trends in anogenital warts from 2003-2010 among a large group of private health insurance </a:t>
            </a:r>
            <a:r>
              <a:rPr lang="en-US" sz="5100" dirty="0" smtClean="0"/>
              <a:t>enrollees</a:t>
            </a:r>
          </a:p>
          <a:p>
            <a:pPr lvl="1"/>
            <a:r>
              <a:rPr lang="en-US" sz="4400" b="0" dirty="0" smtClean="0"/>
              <a:t>The </a:t>
            </a:r>
            <a:r>
              <a:rPr lang="en-US" sz="4400" b="0" dirty="0"/>
              <a:t>study found significant declines after 2007 in females aged 15-19 year (38% decrease from 2.9/1000 PY in 2006 to 1.8/1000 PY in </a:t>
            </a:r>
            <a:r>
              <a:rPr lang="en-US" sz="4400" b="0" dirty="0" smtClean="0"/>
              <a:t>2010)</a:t>
            </a:r>
          </a:p>
          <a:p>
            <a:pPr lvl="1"/>
            <a:r>
              <a:rPr lang="en-US" sz="4400" b="0" dirty="0" smtClean="0"/>
              <a:t>Smaller </a:t>
            </a:r>
            <a:r>
              <a:rPr lang="en-US" sz="4400" b="0" dirty="0"/>
              <a:t>declines were observed among those 21-30 years but not in those over 30 </a:t>
            </a:r>
            <a:r>
              <a:rPr lang="en-US" sz="4400" b="0" dirty="0" smtClean="0"/>
              <a:t>years</a:t>
            </a:r>
          </a:p>
          <a:p>
            <a:r>
              <a:rPr lang="en-US" sz="5100" dirty="0" smtClean="0"/>
              <a:t>A </a:t>
            </a:r>
            <a:r>
              <a:rPr lang="en-US" sz="5100" dirty="0"/>
              <a:t>similar study evaluated genital wart trends in males and females attending public family planning clinics and found </a:t>
            </a:r>
            <a:r>
              <a:rPr lang="en-US" sz="5100" dirty="0" smtClean="0"/>
              <a:t> </a:t>
            </a:r>
          </a:p>
          <a:p>
            <a:pPr lvl="1"/>
            <a:r>
              <a:rPr lang="en-US" sz="4400" b="0" dirty="0" smtClean="0"/>
              <a:t>Significant </a:t>
            </a:r>
            <a:r>
              <a:rPr lang="en-US" sz="4400" b="0" dirty="0"/>
              <a:t>decrease of 35% (.94% to .61%) in females under 21 years of age and a 19% decrease in males less than 21 </a:t>
            </a:r>
            <a:r>
              <a:rPr lang="en-US" sz="4400" b="0" dirty="0" smtClean="0"/>
              <a:t>years</a:t>
            </a:r>
          </a:p>
          <a:p>
            <a:pPr lvl="1"/>
            <a:r>
              <a:rPr lang="en-US" sz="4400" b="0" dirty="0" smtClean="0"/>
              <a:t>No </a:t>
            </a:r>
            <a:r>
              <a:rPr lang="en-US" sz="4400" b="0" dirty="0"/>
              <a:t>decreases were reported in the older males or </a:t>
            </a:r>
            <a:r>
              <a:rPr lang="en-US" sz="4400" b="0" dirty="0" smtClean="0"/>
              <a:t>females</a:t>
            </a:r>
            <a:endParaRPr lang="en-US" sz="4400" b="0" dirty="0"/>
          </a:p>
          <a:p>
            <a:endParaRPr lang="en-US" dirty="0"/>
          </a:p>
        </p:txBody>
      </p:sp>
    </p:spTree>
    <p:extLst>
      <p:ext uri="{BB962C8B-B14F-4D97-AF65-F5344CB8AC3E}">
        <p14:creationId xmlns:p14="http://schemas.microsoft.com/office/powerpoint/2010/main" val="1808226823"/>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Objectives</a:t>
            </a:r>
            <a:endParaRPr lang="en-US" sz="4000" dirty="0"/>
          </a:p>
        </p:txBody>
      </p:sp>
      <p:sp>
        <p:nvSpPr>
          <p:cNvPr id="3" name="Content Placeholder 2"/>
          <p:cNvSpPr>
            <a:spLocks noGrp="1"/>
          </p:cNvSpPr>
          <p:nvPr>
            <p:ph idx="1"/>
          </p:nvPr>
        </p:nvSpPr>
        <p:spPr/>
        <p:txBody>
          <a:bodyPr>
            <a:normAutofit fontScale="92500"/>
          </a:bodyPr>
          <a:lstStyle/>
          <a:p>
            <a:pPr lvl="0"/>
            <a:r>
              <a:rPr lang="en-US" dirty="0"/>
              <a:t>Express the importance of HPV vaccination for cancer prevention and the rationale for vaccinating at ages 11 or </a:t>
            </a:r>
            <a:r>
              <a:rPr lang="en-US" dirty="0" smtClean="0"/>
              <a:t>12</a:t>
            </a:r>
            <a:endParaRPr lang="en-US" dirty="0"/>
          </a:p>
          <a:p>
            <a:pPr lvl="0"/>
            <a:r>
              <a:rPr lang="en-US" dirty="0"/>
              <a:t>Demonstrate concrete knowledge of all of the indications for HPV vaccine for girls and for </a:t>
            </a:r>
            <a:r>
              <a:rPr lang="en-US" dirty="0" smtClean="0"/>
              <a:t>boys</a:t>
            </a:r>
            <a:endParaRPr lang="en-US" dirty="0"/>
          </a:p>
          <a:p>
            <a:pPr lvl="0"/>
            <a:r>
              <a:rPr lang="en-US" dirty="0"/>
              <a:t>Provide useful and compelling information about HPV vaccine to parents to aid in making the decision to </a:t>
            </a:r>
            <a:r>
              <a:rPr lang="en-US" dirty="0" smtClean="0"/>
              <a:t>vaccinate</a:t>
            </a:r>
            <a:endParaRPr lang="en-US" dirty="0"/>
          </a:p>
          <a:p>
            <a:pPr marL="0" indent="0">
              <a:buNone/>
            </a:pPr>
            <a:endParaRPr lang="en-US" dirty="0"/>
          </a:p>
        </p:txBody>
      </p:sp>
    </p:spTree>
    <p:extLst>
      <p:ext uri="{BB962C8B-B14F-4D97-AF65-F5344CB8AC3E}">
        <p14:creationId xmlns:p14="http://schemas.microsoft.com/office/powerpoint/2010/main" val="2901963545"/>
      </p:ext>
    </p:extLst>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839200" cy="1143000"/>
          </a:xfrm>
        </p:spPr>
        <p:txBody>
          <a:bodyPr vert="horz" lIns="91440" tIns="45720" rIns="91440" bIns="45720" rtlCol="0" anchor="ctr">
            <a:noAutofit/>
          </a:bodyPr>
          <a:lstStyle/>
          <a:p>
            <a:r>
              <a:rPr lang="en-US" sz="4000" dirty="0" smtClean="0"/>
              <a:t>HPV Vaccine Impact:</a:t>
            </a:r>
            <a:br>
              <a:rPr lang="en-US" sz="4000" dirty="0" smtClean="0"/>
            </a:br>
            <a:r>
              <a:rPr lang="en-US" sz="4000" dirty="0" smtClean="0"/>
              <a:t>High HPV Vaccine Coverage in Australia</a:t>
            </a:r>
            <a:endParaRPr lang="en-US" sz="4000" dirty="0"/>
          </a:p>
        </p:txBody>
      </p:sp>
      <p:sp>
        <p:nvSpPr>
          <p:cNvPr id="3" name="Content Placeholder 2"/>
          <p:cNvSpPr>
            <a:spLocks noGrp="1"/>
          </p:cNvSpPr>
          <p:nvPr>
            <p:ph idx="1"/>
          </p:nvPr>
        </p:nvSpPr>
        <p:spPr/>
        <p:txBody>
          <a:bodyPr>
            <a:normAutofit/>
          </a:bodyPr>
          <a:lstStyle/>
          <a:p>
            <a:r>
              <a:rPr lang="en-US" sz="2800" dirty="0"/>
              <a:t>8</a:t>
            </a:r>
            <a:r>
              <a:rPr lang="en-US" sz="2800" dirty="0" smtClean="0"/>
              <a:t>0% of school-age girls in Australia are fully vaccinated</a:t>
            </a:r>
          </a:p>
          <a:p>
            <a:r>
              <a:rPr lang="en-US" sz="2800" dirty="0"/>
              <a:t>High-grade cervical lesions have declined in women </a:t>
            </a:r>
            <a:r>
              <a:rPr lang="en-US" sz="2800" dirty="0" smtClean="0"/>
              <a:t>less than 18 years of age</a:t>
            </a:r>
          </a:p>
          <a:p>
            <a:r>
              <a:rPr lang="en-US" sz="2800" dirty="0" smtClean="0"/>
              <a:t>For vaccine-eligible females, </a:t>
            </a:r>
            <a:r>
              <a:rPr lang="en-US" sz="2800" dirty="0"/>
              <a:t>the proportion </a:t>
            </a:r>
            <a:r>
              <a:rPr lang="en-US" sz="2800" dirty="0" smtClean="0"/>
              <a:t>of genital warts cases declined dramatically by 93%</a:t>
            </a:r>
          </a:p>
          <a:p>
            <a:r>
              <a:rPr lang="en-US" sz="2800" dirty="0" smtClean="0"/>
              <a:t>Genital warts have declined by 82% among males of the same age, indicating herd immunity</a:t>
            </a:r>
          </a:p>
        </p:txBody>
      </p:sp>
      <p:sp>
        <p:nvSpPr>
          <p:cNvPr id="4" name="TextBox 3"/>
          <p:cNvSpPr txBox="1"/>
          <p:nvPr/>
        </p:nvSpPr>
        <p:spPr>
          <a:xfrm>
            <a:off x="152400" y="6248400"/>
            <a:ext cx="1859805" cy="430887"/>
          </a:xfrm>
          <a:prstGeom prst="rect">
            <a:avLst/>
          </a:prstGeom>
          <a:noFill/>
        </p:spPr>
        <p:txBody>
          <a:bodyPr wrap="none" rtlCol="0">
            <a:spAutoFit/>
          </a:bodyPr>
          <a:lstStyle/>
          <a:p>
            <a:r>
              <a:rPr lang="en-US" sz="1100" dirty="0" smtClean="0">
                <a:solidFill>
                  <a:schemeClr val="accent1">
                    <a:lumMod val="50000"/>
                  </a:schemeClr>
                </a:solidFill>
              </a:rPr>
              <a:t>Garland et al, Prev Med 2011</a:t>
            </a:r>
          </a:p>
          <a:p>
            <a:r>
              <a:rPr lang="en-US" sz="1100" dirty="0" smtClean="0">
                <a:solidFill>
                  <a:schemeClr val="accent1">
                    <a:lumMod val="50000"/>
                  </a:schemeClr>
                </a:solidFill>
              </a:rPr>
              <a:t>Ali et al, BMJ 2013</a:t>
            </a:r>
            <a:endParaRPr lang="en-US" sz="1100" dirty="0">
              <a:solidFill>
                <a:schemeClr val="accent1">
                  <a:lumMod val="50000"/>
                </a:schemeClr>
              </a:solidFill>
            </a:endParaRPr>
          </a:p>
        </p:txBody>
      </p:sp>
    </p:spTree>
    <p:extLst>
      <p:ext uri="{BB962C8B-B14F-4D97-AF65-F5344CB8AC3E}">
        <p14:creationId xmlns:p14="http://schemas.microsoft.com/office/powerpoint/2010/main" val="2922180001"/>
      </p:ext>
    </p:extLst>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5"/>
          <p:cNvSpPr>
            <a:spLocks noGrp="1" noChangeArrowheads="1"/>
          </p:cNvSpPr>
          <p:nvPr>
            <p:ph type="title"/>
          </p:nvPr>
        </p:nvSpPr>
        <p:spPr/>
        <p:txBody>
          <a:bodyPr vert="horz" lIns="91440" tIns="45720" rIns="91440" bIns="45720" rtlCol="0" anchor="ctr">
            <a:noAutofit/>
          </a:bodyPr>
          <a:lstStyle/>
          <a:p>
            <a:r>
              <a:rPr lang="en-US" sz="4000" dirty="0"/>
              <a:t>International uptake                                          of 3 doses HPV vaccine</a:t>
            </a:r>
          </a:p>
        </p:txBody>
      </p:sp>
      <p:graphicFrame>
        <p:nvGraphicFramePr>
          <p:cNvPr id="4098" name="Object 4"/>
          <p:cNvGraphicFramePr>
            <a:graphicFrameLocks noGrp="1" noChangeAspect="1"/>
          </p:cNvGraphicFramePr>
          <p:nvPr>
            <p:ph type="chart" idx="1"/>
            <p:extLst>
              <p:ext uri="{D42A27DB-BD31-4B8C-83A1-F6EECF244321}">
                <p14:modId xmlns:p14="http://schemas.microsoft.com/office/powerpoint/2010/main" val="1429574587"/>
              </p:ext>
            </p:extLst>
          </p:nvPr>
        </p:nvGraphicFramePr>
        <p:xfrm>
          <a:off x="1479550" y="1600200"/>
          <a:ext cx="6184900" cy="4525963"/>
        </p:xfrm>
        <a:graphic>
          <a:graphicData uri="http://schemas.openxmlformats.org/presentationml/2006/ole">
            <mc:AlternateContent xmlns:mc="http://schemas.openxmlformats.org/markup-compatibility/2006">
              <mc:Choice xmlns:v="urn:schemas-microsoft-com:vml" Requires="v">
                <p:oleObj spid="_x0000_s3164" name="Worksheet" r:id="rId4" imgW="7743808" imgH="5667355" progId="Excel.Sheet.8">
                  <p:embed/>
                </p:oleObj>
              </mc:Choice>
              <mc:Fallback>
                <p:oleObj name="Worksheet" r:id="rId4" imgW="7743808" imgH="5667355" progId="Excel.Sheet.8">
                  <p:embed/>
                  <p:pic>
                    <p:nvPicPr>
                      <p:cNvPr id="0" name=""/>
                      <p:cNvPicPr>
                        <a:picLocks noGrp="1" noChangeAspect="1" noChangeArrowheads="1"/>
                      </p:cNvPicPr>
                      <p:nvPr/>
                    </p:nvPicPr>
                    <p:blipFill>
                      <a:blip r:embed="rId5"/>
                      <a:srcRect/>
                      <a:stretch>
                        <a:fillRect/>
                      </a:stretch>
                    </p:blipFill>
                    <p:spPr bwMode="auto">
                      <a:xfrm>
                        <a:off x="1479550" y="1600200"/>
                        <a:ext cx="6184900" cy="4525963"/>
                      </a:xfrm>
                      <a:prstGeom prst="rect">
                        <a:avLst/>
                      </a:prstGeom>
                      <a:noFill/>
                      <a:extLst/>
                    </p:spPr>
                  </p:pic>
                </p:oleObj>
              </mc:Fallback>
            </mc:AlternateContent>
          </a:graphicData>
        </a:graphic>
      </p:graphicFrame>
      <p:sp>
        <p:nvSpPr>
          <p:cNvPr id="4100" name="Text Box 7"/>
          <p:cNvSpPr txBox="1">
            <a:spLocks noChangeArrowheads="1"/>
          </p:cNvSpPr>
          <p:nvPr/>
        </p:nvSpPr>
        <p:spPr bwMode="auto">
          <a:xfrm>
            <a:off x="1524000" y="5562600"/>
            <a:ext cx="5867400" cy="338554"/>
          </a:xfrm>
          <a:prstGeom prst="rect">
            <a:avLst/>
          </a:prstGeom>
          <a:noFill/>
          <a:ln w="9525">
            <a:noFill/>
            <a:miter lim="800000"/>
            <a:headEnd/>
            <a:tailEnd/>
          </a:ln>
        </p:spPr>
        <p:txBody>
          <a:bodyPr wrap="square">
            <a:spAutoFit/>
          </a:bodyPr>
          <a:lstStyle/>
          <a:p>
            <a:r>
              <a:rPr lang="en-US" sz="1600" b="1" dirty="0" smtClean="0"/>
              <a:t>         Australia            UK              Canada     Netherlands         USA</a:t>
            </a:r>
            <a:endParaRPr lang="en-US" sz="1600" b="1" dirty="0"/>
          </a:p>
        </p:txBody>
      </p:sp>
      <p:sp>
        <p:nvSpPr>
          <p:cNvPr id="4101" name="Text Box 8"/>
          <p:cNvSpPr txBox="1">
            <a:spLocks noChangeArrowheads="1"/>
          </p:cNvSpPr>
          <p:nvPr/>
        </p:nvSpPr>
        <p:spPr bwMode="auto">
          <a:xfrm>
            <a:off x="65088" y="6443663"/>
            <a:ext cx="9155112" cy="261610"/>
          </a:xfrm>
          <a:prstGeom prst="rect">
            <a:avLst/>
          </a:prstGeom>
          <a:noFill/>
          <a:ln w="9525">
            <a:noFill/>
            <a:miter lim="800000"/>
            <a:headEnd/>
            <a:tailEnd/>
          </a:ln>
        </p:spPr>
        <p:txBody>
          <a:bodyPr>
            <a:spAutoFit/>
          </a:bodyPr>
          <a:lstStyle/>
          <a:p>
            <a:r>
              <a:rPr lang="en-US" sz="1100" dirty="0">
                <a:solidFill>
                  <a:schemeClr val="accent1">
                    <a:lumMod val="50000"/>
                  </a:schemeClr>
                </a:solidFill>
              </a:rPr>
              <a:t>Brotherton, Lancet 2011; Cuzick BJC 2010; Ogilvie et al., 2010; Marc et al., 2010, NIS-Teen 2011 </a:t>
            </a:r>
          </a:p>
        </p:txBody>
      </p:sp>
    </p:spTree>
    <p:extLst>
      <p:ext uri="{BB962C8B-B14F-4D97-AF65-F5344CB8AC3E}">
        <p14:creationId xmlns:p14="http://schemas.microsoft.com/office/powerpoint/2010/main" val="184763435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National Estimated </a:t>
            </a:r>
            <a:r>
              <a:rPr lang="en-US" sz="3200" dirty="0"/>
              <a:t>V</a:t>
            </a:r>
            <a:r>
              <a:rPr lang="en-US" sz="3200" dirty="0" smtClean="0"/>
              <a:t>accination </a:t>
            </a:r>
            <a:r>
              <a:rPr lang="en-US" sz="3200" dirty="0"/>
              <a:t>C</a:t>
            </a:r>
            <a:r>
              <a:rPr lang="en-US" sz="3200" dirty="0" smtClean="0"/>
              <a:t>overage </a:t>
            </a:r>
            <a:r>
              <a:rPr lang="en-US" sz="3200" dirty="0"/>
              <a:t>L</a:t>
            </a:r>
            <a:r>
              <a:rPr lang="en-US" sz="3200" dirty="0" smtClean="0"/>
              <a:t>evels among Adolescents 13-17 Years, </a:t>
            </a:r>
            <a:br>
              <a:rPr lang="en-US" sz="3200" dirty="0" smtClean="0"/>
            </a:br>
            <a:r>
              <a:rPr lang="en-US" sz="3200" dirty="0" smtClean="0"/>
              <a:t>National Immunization Survey-Teen, 2006-2012</a:t>
            </a:r>
            <a:endParaRPr lang="en-US" sz="3200" dirty="0"/>
          </a:p>
        </p:txBody>
      </p:sp>
      <p:sp>
        <p:nvSpPr>
          <p:cNvPr id="3" name="TextBox 2"/>
          <p:cNvSpPr txBox="1"/>
          <p:nvPr/>
        </p:nvSpPr>
        <p:spPr>
          <a:xfrm>
            <a:off x="152400" y="6105436"/>
            <a:ext cx="3219151" cy="600164"/>
          </a:xfrm>
          <a:prstGeom prst="rect">
            <a:avLst/>
          </a:prstGeom>
          <a:noFill/>
        </p:spPr>
        <p:txBody>
          <a:bodyPr wrap="none" rtlCol="0">
            <a:spAutoFit/>
          </a:bodyPr>
          <a:lstStyle/>
          <a:p>
            <a:r>
              <a:rPr lang="en-US" sz="1100" dirty="0" err="1" smtClean="0">
                <a:solidFill>
                  <a:schemeClr val="tx1">
                    <a:lumMod val="50000"/>
                    <a:lumOff val="50000"/>
                  </a:schemeClr>
                </a:solidFill>
              </a:rPr>
              <a:t>Tdap</a:t>
            </a:r>
            <a:r>
              <a:rPr lang="en-US" sz="1100" dirty="0" smtClean="0">
                <a:solidFill>
                  <a:schemeClr val="tx1">
                    <a:lumMod val="50000"/>
                    <a:lumOff val="50000"/>
                  </a:schemeClr>
                </a:solidFill>
              </a:rPr>
              <a:t>: tetanus, diphtheria, </a:t>
            </a:r>
            <a:r>
              <a:rPr lang="en-US" sz="1100" dirty="0" err="1" smtClean="0">
                <a:solidFill>
                  <a:schemeClr val="tx1">
                    <a:lumMod val="50000"/>
                    <a:lumOff val="50000"/>
                  </a:schemeClr>
                </a:solidFill>
              </a:rPr>
              <a:t>acellular</a:t>
            </a:r>
            <a:r>
              <a:rPr lang="en-US" sz="1100" dirty="0" smtClean="0">
                <a:solidFill>
                  <a:schemeClr val="tx1">
                    <a:lumMod val="50000"/>
                    <a:lumOff val="50000"/>
                  </a:schemeClr>
                </a:solidFill>
              </a:rPr>
              <a:t> pertussis vaccine.</a:t>
            </a:r>
          </a:p>
          <a:p>
            <a:r>
              <a:rPr lang="en-US" sz="1100" dirty="0" smtClean="0">
                <a:solidFill>
                  <a:schemeClr val="tx1">
                    <a:lumMod val="50000"/>
                    <a:lumOff val="50000"/>
                  </a:schemeClr>
                </a:solidFill>
              </a:rPr>
              <a:t>MCV4: meningococcal conjugate vaccine</a:t>
            </a:r>
          </a:p>
          <a:p>
            <a:r>
              <a:rPr lang="en-US" sz="1100" dirty="0" smtClean="0">
                <a:solidFill>
                  <a:schemeClr val="tx1">
                    <a:lumMod val="50000"/>
                    <a:lumOff val="50000"/>
                  </a:schemeClr>
                </a:solidFill>
              </a:rPr>
              <a:t>HPV: human papillomavirus vaccine</a:t>
            </a:r>
            <a:endParaRPr lang="en-US" sz="1100" dirty="0">
              <a:solidFill>
                <a:schemeClr val="tx1">
                  <a:lumMod val="50000"/>
                  <a:lumOff val="50000"/>
                </a:schemeClr>
              </a:solidFill>
            </a:endParaRPr>
          </a:p>
        </p:txBody>
      </p:sp>
      <p:graphicFrame>
        <p:nvGraphicFramePr>
          <p:cNvPr id="11" name="Content Placeholder 10"/>
          <p:cNvGraphicFramePr>
            <a:graphicFrameLocks noGrp="1"/>
          </p:cNvGraphicFramePr>
          <p:nvPr>
            <p:ph idx="1"/>
            <p:extLst>
              <p:ext uri="{D42A27DB-BD31-4B8C-83A1-F6EECF244321}">
                <p14:modId xmlns:p14="http://schemas.microsoft.com/office/powerpoint/2010/main" val="601991307"/>
              </p:ext>
            </p:extLst>
          </p:nvPr>
        </p:nvGraphicFramePr>
        <p:xfrm>
          <a:off x="181897" y="1524000"/>
          <a:ext cx="8763000" cy="474276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417253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7" name="Group 1026"/>
          <p:cNvGrpSpPr/>
          <p:nvPr/>
        </p:nvGrpSpPr>
        <p:grpSpPr>
          <a:xfrm>
            <a:off x="7620000" y="4634731"/>
            <a:ext cx="2155825" cy="1265237"/>
            <a:chOff x="7218363" y="4221163"/>
            <a:chExt cx="2155825" cy="1265237"/>
          </a:xfrm>
        </p:grpSpPr>
        <p:pic>
          <p:nvPicPr>
            <p:cNvPr id="512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18363" y="4292600"/>
              <a:ext cx="207962" cy="111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23" name="TextBox 4"/>
            <p:cNvSpPr txBox="1">
              <a:spLocks noChangeArrowheads="1"/>
            </p:cNvSpPr>
            <p:nvPr/>
          </p:nvSpPr>
          <p:spPr bwMode="auto">
            <a:xfrm>
              <a:off x="7392988" y="4221163"/>
              <a:ext cx="19812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pPr>
              <a:r>
                <a:rPr lang="en-US" sz="1600" dirty="0">
                  <a:solidFill>
                    <a:srgbClr val="000000"/>
                  </a:solidFill>
                  <a:latin typeface="Myriad Pro" pitchFamily="34" charset="0"/>
                </a:rPr>
                <a:t>≤ 44% </a:t>
              </a:r>
              <a:r>
                <a:rPr lang="en-US" sz="1600" i="1" dirty="0" smtClean="0">
                  <a:solidFill>
                    <a:srgbClr val="000000"/>
                  </a:solidFill>
                  <a:latin typeface="Myriad Pro" pitchFamily="34" charset="0"/>
                </a:rPr>
                <a:t>(8)</a:t>
              </a:r>
              <a:endParaRPr lang="en-US" sz="1600" i="1" dirty="0">
                <a:solidFill>
                  <a:srgbClr val="000000"/>
                </a:solidFill>
                <a:latin typeface="Myriad Pro" pitchFamily="34" charset="0"/>
              </a:endParaRPr>
            </a:p>
          </p:txBody>
        </p:sp>
        <p:sp>
          <p:nvSpPr>
            <p:cNvPr id="5124" name="TextBox 5"/>
            <p:cNvSpPr txBox="1">
              <a:spLocks noChangeArrowheads="1"/>
            </p:cNvSpPr>
            <p:nvPr/>
          </p:nvSpPr>
          <p:spPr bwMode="auto">
            <a:xfrm>
              <a:off x="7392988" y="4525963"/>
              <a:ext cx="19812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pPr>
              <a:r>
                <a:rPr lang="en-US" sz="1600" dirty="0" smtClean="0">
                  <a:solidFill>
                    <a:srgbClr val="000000"/>
                  </a:solidFill>
                  <a:latin typeface="Myriad Pro" pitchFamily="34" charset="0"/>
                </a:rPr>
                <a:t>45-54</a:t>
              </a:r>
              <a:r>
                <a:rPr lang="en-US" sz="1600" dirty="0">
                  <a:solidFill>
                    <a:srgbClr val="000000"/>
                  </a:solidFill>
                  <a:latin typeface="Myriad Pro" pitchFamily="34" charset="0"/>
                </a:rPr>
                <a:t>% </a:t>
              </a:r>
              <a:r>
                <a:rPr lang="en-US" sz="1600" i="1" dirty="0" smtClean="0">
                  <a:solidFill>
                    <a:srgbClr val="000000"/>
                  </a:solidFill>
                  <a:latin typeface="Myriad Pro" pitchFamily="34" charset="0"/>
                </a:rPr>
                <a:t>(19)</a:t>
              </a:r>
              <a:endParaRPr lang="en-US" sz="1600" i="1" dirty="0">
                <a:solidFill>
                  <a:srgbClr val="000000"/>
                </a:solidFill>
                <a:latin typeface="Myriad Pro" pitchFamily="34" charset="0"/>
              </a:endParaRPr>
            </a:p>
          </p:txBody>
        </p:sp>
        <p:sp>
          <p:nvSpPr>
            <p:cNvPr id="5125" name="TextBox 6"/>
            <p:cNvSpPr txBox="1">
              <a:spLocks noChangeArrowheads="1"/>
            </p:cNvSpPr>
            <p:nvPr/>
          </p:nvSpPr>
          <p:spPr bwMode="auto">
            <a:xfrm>
              <a:off x="7392988" y="4830763"/>
              <a:ext cx="19812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pPr>
              <a:r>
                <a:rPr lang="en-US" sz="1600" dirty="0" smtClean="0">
                  <a:solidFill>
                    <a:srgbClr val="000000"/>
                  </a:solidFill>
                  <a:latin typeface="Myriad Pro" pitchFamily="34" charset="0"/>
                </a:rPr>
                <a:t>55-64</a:t>
              </a:r>
              <a:r>
                <a:rPr lang="en-US" sz="1600" dirty="0">
                  <a:solidFill>
                    <a:srgbClr val="000000"/>
                  </a:solidFill>
                  <a:latin typeface="Myriad Pro" pitchFamily="34" charset="0"/>
                </a:rPr>
                <a:t>% </a:t>
              </a:r>
              <a:r>
                <a:rPr lang="en-US" sz="1600" i="1" dirty="0" smtClean="0">
                  <a:solidFill>
                    <a:srgbClr val="000000"/>
                  </a:solidFill>
                  <a:latin typeface="Myriad Pro" pitchFamily="34" charset="0"/>
                </a:rPr>
                <a:t>(17)</a:t>
              </a:r>
              <a:endParaRPr lang="en-US" sz="1600" i="1" dirty="0">
                <a:solidFill>
                  <a:srgbClr val="000000"/>
                </a:solidFill>
                <a:latin typeface="Myriad Pro" pitchFamily="34" charset="0"/>
              </a:endParaRPr>
            </a:p>
          </p:txBody>
        </p:sp>
        <p:sp>
          <p:nvSpPr>
            <p:cNvPr id="5126" name="TextBox 7"/>
            <p:cNvSpPr txBox="1">
              <a:spLocks noChangeArrowheads="1"/>
            </p:cNvSpPr>
            <p:nvPr/>
          </p:nvSpPr>
          <p:spPr bwMode="auto">
            <a:xfrm>
              <a:off x="7392988" y="5148263"/>
              <a:ext cx="19812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pPr>
              <a:r>
                <a:rPr lang="en-US" sz="1600" dirty="0" smtClean="0">
                  <a:solidFill>
                    <a:srgbClr val="000000"/>
                  </a:solidFill>
                  <a:latin typeface="Myriad Pro" pitchFamily="34" charset="0"/>
                </a:rPr>
                <a:t>≥65% </a:t>
              </a:r>
              <a:r>
                <a:rPr lang="en-US" sz="1600" i="1" dirty="0" smtClean="0">
                  <a:solidFill>
                    <a:srgbClr val="000000"/>
                  </a:solidFill>
                  <a:latin typeface="Myriad Pro" pitchFamily="34" charset="0"/>
                </a:rPr>
                <a:t>(6)</a:t>
              </a:r>
              <a:endParaRPr lang="en-US" sz="1600" i="1" dirty="0">
                <a:solidFill>
                  <a:srgbClr val="000000"/>
                </a:solidFill>
                <a:latin typeface="Myriad Pro" pitchFamily="34" charset="0"/>
              </a:endParaRPr>
            </a:p>
          </p:txBody>
        </p:sp>
      </p:grpSp>
      <p:grpSp>
        <p:nvGrpSpPr>
          <p:cNvPr id="2" name="Group 4"/>
          <p:cNvGrpSpPr>
            <a:grpSpLocks noChangeAspect="1"/>
          </p:cNvGrpSpPr>
          <p:nvPr/>
        </p:nvGrpSpPr>
        <p:grpSpPr bwMode="auto">
          <a:xfrm>
            <a:off x="228600" y="1185863"/>
            <a:ext cx="8600989" cy="5062537"/>
            <a:chOff x="538" y="795"/>
            <a:chExt cx="4684" cy="2757"/>
          </a:xfrm>
        </p:grpSpPr>
        <p:sp>
          <p:nvSpPr>
            <p:cNvPr id="3" name="AutoShape 3"/>
            <p:cNvSpPr>
              <a:spLocks noChangeAspect="1" noChangeArrowheads="1" noTextEdit="1"/>
            </p:cNvSpPr>
            <p:nvPr/>
          </p:nvSpPr>
          <p:spPr bwMode="auto">
            <a:xfrm>
              <a:off x="538" y="795"/>
              <a:ext cx="4684" cy="2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4" name="Group 205"/>
            <p:cNvGrpSpPr>
              <a:grpSpLocks/>
            </p:cNvGrpSpPr>
            <p:nvPr/>
          </p:nvGrpSpPr>
          <p:grpSpPr bwMode="auto">
            <a:xfrm>
              <a:off x="651" y="795"/>
              <a:ext cx="4592" cy="2755"/>
              <a:chOff x="651" y="795"/>
              <a:chExt cx="4592" cy="2755"/>
            </a:xfrm>
          </p:grpSpPr>
          <p:sp>
            <p:nvSpPr>
              <p:cNvPr id="1051" name="Line 5"/>
              <p:cNvSpPr>
                <a:spLocks noChangeShapeType="1"/>
              </p:cNvSpPr>
              <p:nvPr/>
            </p:nvSpPr>
            <p:spPr bwMode="auto">
              <a:xfrm>
                <a:off x="4896" y="1655"/>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2" name="Line 6"/>
              <p:cNvSpPr>
                <a:spLocks noChangeShapeType="1"/>
              </p:cNvSpPr>
              <p:nvPr/>
            </p:nvSpPr>
            <p:spPr bwMode="auto">
              <a:xfrm>
                <a:off x="4896" y="1655"/>
                <a:ext cx="0" cy="0"/>
              </a:xfrm>
              <a:prstGeom prst="line">
                <a:avLst/>
              </a:prstGeom>
              <a:noFill/>
              <a:ln w="5"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53" name="Line 7"/>
              <p:cNvSpPr>
                <a:spLocks noChangeShapeType="1"/>
              </p:cNvSpPr>
              <p:nvPr/>
            </p:nvSpPr>
            <p:spPr bwMode="auto">
              <a:xfrm>
                <a:off x="4889" y="1650"/>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4" name="Line 8"/>
              <p:cNvSpPr>
                <a:spLocks noChangeShapeType="1"/>
              </p:cNvSpPr>
              <p:nvPr/>
            </p:nvSpPr>
            <p:spPr bwMode="auto">
              <a:xfrm>
                <a:off x="4889" y="1650"/>
                <a:ext cx="0" cy="0"/>
              </a:xfrm>
              <a:prstGeom prst="line">
                <a:avLst/>
              </a:prstGeom>
              <a:noFill/>
              <a:ln w="5"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55" name="Freeform 9"/>
              <p:cNvSpPr>
                <a:spLocks/>
              </p:cNvSpPr>
              <p:nvPr/>
            </p:nvSpPr>
            <p:spPr bwMode="auto">
              <a:xfrm>
                <a:off x="2794" y="3297"/>
                <a:ext cx="59" cy="61"/>
              </a:xfrm>
              <a:custGeom>
                <a:avLst/>
                <a:gdLst>
                  <a:gd name="T0" fmla="*/ 14 w 59"/>
                  <a:gd name="T1" fmla="*/ 33 h 61"/>
                  <a:gd name="T2" fmla="*/ 16 w 59"/>
                  <a:gd name="T3" fmla="*/ 33 h 61"/>
                  <a:gd name="T4" fmla="*/ 19 w 59"/>
                  <a:gd name="T5" fmla="*/ 26 h 61"/>
                  <a:gd name="T6" fmla="*/ 33 w 59"/>
                  <a:gd name="T7" fmla="*/ 14 h 61"/>
                  <a:gd name="T8" fmla="*/ 38 w 59"/>
                  <a:gd name="T9" fmla="*/ 14 h 61"/>
                  <a:gd name="T10" fmla="*/ 45 w 59"/>
                  <a:gd name="T11" fmla="*/ 9 h 61"/>
                  <a:gd name="T12" fmla="*/ 49 w 59"/>
                  <a:gd name="T13" fmla="*/ 2 h 61"/>
                  <a:gd name="T14" fmla="*/ 56 w 59"/>
                  <a:gd name="T15" fmla="*/ 0 h 61"/>
                  <a:gd name="T16" fmla="*/ 59 w 59"/>
                  <a:gd name="T17" fmla="*/ 2 h 61"/>
                  <a:gd name="T18" fmla="*/ 56 w 59"/>
                  <a:gd name="T19" fmla="*/ 9 h 61"/>
                  <a:gd name="T20" fmla="*/ 7 w 59"/>
                  <a:gd name="T21" fmla="*/ 61 h 61"/>
                  <a:gd name="T22" fmla="*/ 2 w 59"/>
                  <a:gd name="T23" fmla="*/ 61 h 61"/>
                  <a:gd name="T24" fmla="*/ 0 w 59"/>
                  <a:gd name="T25" fmla="*/ 57 h 61"/>
                  <a:gd name="T26" fmla="*/ 14 w 59"/>
                  <a:gd name="T27" fmla="*/ 38 h 61"/>
                  <a:gd name="T28" fmla="*/ 14 w 59"/>
                  <a:gd name="T29" fmla="*/ 33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9" h="61">
                    <a:moveTo>
                      <a:pt x="14" y="33"/>
                    </a:moveTo>
                    <a:lnTo>
                      <a:pt x="16" y="33"/>
                    </a:lnTo>
                    <a:lnTo>
                      <a:pt x="19" y="26"/>
                    </a:lnTo>
                    <a:lnTo>
                      <a:pt x="33" y="14"/>
                    </a:lnTo>
                    <a:lnTo>
                      <a:pt x="38" y="14"/>
                    </a:lnTo>
                    <a:lnTo>
                      <a:pt x="45" y="9"/>
                    </a:lnTo>
                    <a:lnTo>
                      <a:pt x="49" y="2"/>
                    </a:lnTo>
                    <a:lnTo>
                      <a:pt x="56" y="0"/>
                    </a:lnTo>
                    <a:lnTo>
                      <a:pt x="59" y="2"/>
                    </a:lnTo>
                    <a:lnTo>
                      <a:pt x="56" y="9"/>
                    </a:lnTo>
                    <a:lnTo>
                      <a:pt x="7" y="61"/>
                    </a:lnTo>
                    <a:lnTo>
                      <a:pt x="2" y="61"/>
                    </a:lnTo>
                    <a:lnTo>
                      <a:pt x="0" y="57"/>
                    </a:lnTo>
                    <a:lnTo>
                      <a:pt x="14" y="38"/>
                    </a:lnTo>
                    <a:lnTo>
                      <a:pt x="14" y="33"/>
                    </a:lnTo>
                    <a:close/>
                  </a:path>
                </a:pathLst>
              </a:custGeom>
              <a:solidFill>
                <a:srgbClr val="2540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20" name="Freeform 10"/>
              <p:cNvSpPr>
                <a:spLocks/>
              </p:cNvSpPr>
              <p:nvPr/>
            </p:nvSpPr>
            <p:spPr bwMode="auto">
              <a:xfrm>
                <a:off x="2794" y="3297"/>
                <a:ext cx="59" cy="61"/>
              </a:xfrm>
              <a:custGeom>
                <a:avLst/>
                <a:gdLst>
                  <a:gd name="T0" fmla="*/ 14 w 59"/>
                  <a:gd name="T1" fmla="*/ 33 h 61"/>
                  <a:gd name="T2" fmla="*/ 16 w 59"/>
                  <a:gd name="T3" fmla="*/ 33 h 61"/>
                  <a:gd name="T4" fmla="*/ 19 w 59"/>
                  <a:gd name="T5" fmla="*/ 26 h 61"/>
                  <a:gd name="T6" fmla="*/ 33 w 59"/>
                  <a:gd name="T7" fmla="*/ 14 h 61"/>
                  <a:gd name="T8" fmla="*/ 38 w 59"/>
                  <a:gd name="T9" fmla="*/ 14 h 61"/>
                  <a:gd name="T10" fmla="*/ 45 w 59"/>
                  <a:gd name="T11" fmla="*/ 9 h 61"/>
                  <a:gd name="T12" fmla="*/ 49 w 59"/>
                  <a:gd name="T13" fmla="*/ 2 h 61"/>
                  <a:gd name="T14" fmla="*/ 56 w 59"/>
                  <a:gd name="T15" fmla="*/ 0 h 61"/>
                  <a:gd name="T16" fmla="*/ 59 w 59"/>
                  <a:gd name="T17" fmla="*/ 2 h 61"/>
                  <a:gd name="T18" fmla="*/ 56 w 59"/>
                  <a:gd name="T19" fmla="*/ 9 h 61"/>
                  <a:gd name="T20" fmla="*/ 7 w 59"/>
                  <a:gd name="T21" fmla="*/ 61 h 61"/>
                  <a:gd name="T22" fmla="*/ 2 w 59"/>
                  <a:gd name="T23" fmla="*/ 61 h 61"/>
                  <a:gd name="T24" fmla="*/ 0 w 59"/>
                  <a:gd name="T25" fmla="*/ 57 h 61"/>
                  <a:gd name="T26" fmla="*/ 14 w 59"/>
                  <a:gd name="T27" fmla="*/ 38 h 61"/>
                  <a:gd name="T28" fmla="*/ 14 w 59"/>
                  <a:gd name="T29" fmla="*/ 33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9" h="61">
                    <a:moveTo>
                      <a:pt x="14" y="33"/>
                    </a:moveTo>
                    <a:lnTo>
                      <a:pt x="16" y="33"/>
                    </a:lnTo>
                    <a:lnTo>
                      <a:pt x="19" y="26"/>
                    </a:lnTo>
                    <a:lnTo>
                      <a:pt x="33" y="14"/>
                    </a:lnTo>
                    <a:lnTo>
                      <a:pt x="38" y="14"/>
                    </a:lnTo>
                    <a:lnTo>
                      <a:pt x="45" y="9"/>
                    </a:lnTo>
                    <a:lnTo>
                      <a:pt x="49" y="2"/>
                    </a:lnTo>
                    <a:lnTo>
                      <a:pt x="56" y="0"/>
                    </a:lnTo>
                    <a:lnTo>
                      <a:pt x="59" y="2"/>
                    </a:lnTo>
                    <a:lnTo>
                      <a:pt x="56" y="9"/>
                    </a:lnTo>
                    <a:lnTo>
                      <a:pt x="7" y="61"/>
                    </a:lnTo>
                    <a:lnTo>
                      <a:pt x="2" y="61"/>
                    </a:lnTo>
                    <a:lnTo>
                      <a:pt x="0" y="57"/>
                    </a:lnTo>
                    <a:lnTo>
                      <a:pt x="14" y="38"/>
                    </a:lnTo>
                    <a:lnTo>
                      <a:pt x="14" y="33"/>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21" name="Freeform 11"/>
              <p:cNvSpPr>
                <a:spLocks/>
              </p:cNvSpPr>
              <p:nvPr/>
            </p:nvSpPr>
            <p:spPr bwMode="auto">
              <a:xfrm>
                <a:off x="4957" y="1313"/>
                <a:ext cx="12" cy="18"/>
              </a:xfrm>
              <a:custGeom>
                <a:avLst/>
                <a:gdLst>
                  <a:gd name="T0" fmla="*/ 0 w 12"/>
                  <a:gd name="T1" fmla="*/ 14 h 18"/>
                  <a:gd name="T2" fmla="*/ 5 w 12"/>
                  <a:gd name="T3" fmla="*/ 18 h 18"/>
                  <a:gd name="T4" fmla="*/ 12 w 12"/>
                  <a:gd name="T5" fmla="*/ 18 h 18"/>
                  <a:gd name="T6" fmla="*/ 12 w 12"/>
                  <a:gd name="T7" fmla="*/ 14 h 18"/>
                  <a:gd name="T8" fmla="*/ 8 w 12"/>
                  <a:gd name="T9" fmla="*/ 9 h 18"/>
                  <a:gd name="T10" fmla="*/ 5 w 12"/>
                  <a:gd name="T11" fmla="*/ 0 h 18"/>
                  <a:gd name="T12" fmla="*/ 0 w 12"/>
                  <a:gd name="T13" fmla="*/ 2 h 18"/>
                  <a:gd name="T14" fmla="*/ 0 w 12"/>
                  <a:gd name="T15" fmla="*/ 14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8">
                    <a:moveTo>
                      <a:pt x="0" y="14"/>
                    </a:moveTo>
                    <a:lnTo>
                      <a:pt x="5" y="18"/>
                    </a:lnTo>
                    <a:lnTo>
                      <a:pt x="12" y="18"/>
                    </a:lnTo>
                    <a:lnTo>
                      <a:pt x="12" y="14"/>
                    </a:lnTo>
                    <a:lnTo>
                      <a:pt x="8" y="9"/>
                    </a:lnTo>
                    <a:lnTo>
                      <a:pt x="5" y="0"/>
                    </a:lnTo>
                    <a:lnTo>
                      <a:pt x="0" y="2"/>
                    </a:lnTo>
                    <a:lnTo>
                      <a:pt x="0" y="14"/>
                    </a:lnTo>
                    <a:close/>
                  </a:path>
                </a:pathLst>
              </a:custGeom>
              <a:solidFill>
                <a:srgbClr val="2540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29" name="Freeform 12"/>
              <p:cNvSpPr>
                <a:spLocks/>
              </p:cNvSpPr>
              <p:nvPr/>
            </p:nvSpPr>
            <p:spPr bwMode="auto">
              <a:xfrm>
                <a:off x="4957" y="1313"/>
                <a:ext cx="12" cy="18"/>
              </a:xfrm>
              <a:custGeom>
                <a:avLst/>
                <a:gdLst>
                  <a:gd name="T0" fmla="*/ 0 w 12"/>
                  <a:gd name="T1" fmla="*/ 14 h 18"/>
                  <a:gd name="T2" fmla="*/ 5 w 12"/>
                  <a:gd name="T3" fmla="*/ 18 h 18"/>
                  <a:gd name="T4" fmla="*/ 12 w 12"/>
                  <a:gd name="T5" fmla="*/ 18 h 18"/>
                  <a:gd name="T6" fmla="*/ 12 w 12"/>
                  <a:gd name="T7" fmla="*/ 14 h 18"/>
                  <a:gd name="T8" fmla="*/ 8 w 12"/>
                  <a:gd name="T9" fmla="*/ 9 h 18"/>
                  <a:gd name="T10" fmla="*/ 5 w 12"/>
                  <a:gd name="T11" fmla="*/ 0 h 18"/>
                  <a:gd name="T12" fmla="*/ 0 w 12"/>
                  <a:gd name="T13" fmla="*/ 2 h 18"/>
                  <a:gd name="T14" fmla="*/ 0 w 12"/>
                  <a:gd name="T15" fmla="*/ 14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8">
                    <a:moveTo>
                      <a:pt x="0" y="14"/>
                    </a:moveTo>
                    <a:lnTo>
                      <a:pt x="5" y="18"/>
                    </a:lnTo>
                    <a:lnTo>
                      <a:pt x="12" y="18"/>
                    </a:lnTo>
                    <a:lnTo>
                      <a:pt x="12" y="14"/>
                    </a:lnTo>
                    <a:lnTo>
                      <a:pt x="8" y="9"/>
                    </a:lnTo>
                    <a:lnTo>
                      <a:pt x="5" y="0"/>
                    </a:lnTo>
                    <a:lnTo>
                      <a:pt x="0" y="2"/>
                    </a:lnTo>
                    <a:lnTo>
                      <a:pt x="0" y="14"/>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30" name="Freeform 13"/>
              <p:cNvSpPr>
                <a:spLocks/>
              </p:cNvSpPr>
              <p:nvPr/>
            </p:nvSpPr>
            <p:spPr bwMode="auto">
              <a:xfrm>
                <a:off x="4967" y="1303"/>
                <a:ext cx="9" cy="12"/>
              </a:xfrm>
              <a:custGeom>
                <a:avLst/>
                <a:gdLst>
                  <a:gd name="T0" fmla="*/ 2 w 9"/>
                  <a:gd name="T1" fmla="*/ 12 h 12"/>
                  <a:gd name="T2" fmla="*/ 9 w 9"/>
                  <a:gd name="T3" fmla="*/ 12 h 12"/>
                  <a:gd name="T4" fmla="*/ 9 w 9"/>
                  <a:gd name="T5" fmla="*/ 7 h 12"/>
                  <a:gd name="T6" fmla="*/ 7 w 9"/>
                  <a:gd name="T7" fmla="*/ 0 h 12"/>
                  <a:gd name="T8" fmla="*/ 2 w 9"/>
                  <a:gd name="T9" fmla="*/ 0 h 12"/>
                  <a:gd name="T10" fmla="*/ 0 w 9"/>
                  <a:gd name="T11" fmla="*/ 7 h 12"/>
                  <a:gd name="T12" fmla="*/ 2 w 9"/>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9" h="12">
                    <a:moveTo>
                      <a:pt x="2" y="12"/>
                    </a:moveTo>
                    <a:lnTo>
                      <a:pt x="9" y="12"/>
                    </a:lnTo>
                    <a:lnTo>
                      <a:pt x="9" y="7"/>
                    </a:lnTo>
                    <a:lnTo>
                      <a:pt x="7" y="0"/>
                    </a:lnTo>
                    <a:lnTo>
                      <a:pt x="2" y="0"/>
                    </a:lnTo>
                    <a:lnTo>
                      <a:pt x="0" y="7"/>
                    </a:lnTo>
                    <a:lnTo>
                      <a:pt x="2" y="12"/>
                    </a:lnTo>
                    <a:close/>
                  </a:path>
                </a:pathLst>
              </a:custGeom>
              <a:solidFill>
                <a:srgbClr val="2540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31" name="Freeform 14"/>
              <p:cNvSpPr>
                <a:spLocks/>
              </p:cNvSpPr>
              <p:nvPr/>
            </p:nvSpPr>
            <p:spPr bwMode="auto">
              <a:xfrm>
                <a:off x="4967" y="1303"/>
                <a:ext cx="9" cy="12"/>
              </a:xfrm>
              <a:custGeom>
                <a:avLst/>
                <a:gdLst>
                  <a:gd name="T0" fmla="*/ 2 w 9"/>
                  <a:gd name="T1" fmla="*/ 12 h 12"/>
                  <a:gd name="T2" fmla="*/ 9 w 9"/>
                  <a:gd name="T3" fmla="*/ 12 h 12"/>
                  <a:gd name="T4" fmla="*/ 9 w 9"/>
                  <a:gd name="T5" fmla="*/ 7 h 12"/>
                  <a:gd name="T6" fmla="*/ 7 w 9"/>
                  <a:gd name="T7" fmla="*/ 0 h 12"/>
                  <a:gd name="T8" fmla="*/ 2 w 9"/>
                  <a:gd name="T9" fmla="*/ 0 h 12"/>
                  <a:gd name="T10" fmla="*/ 0 w 9"/>
                  <a:gd name="T11" fmla="*/ 7 h 12"/>
                  <a:gd name="T12" fmla="*/ 2 w 9"/>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9" h="12">
                    <a:moveTo>
                      <a:pt x="2" y="12"/>
                    </a:moveTo>
                    <a:lnTo>
                      <a:pt x="9" y="12"/>
                    </a:lnTo>
                    <a:lnTo>
                      <a:pt x="9" y="7"/>
                    </a:lnTo>
                    <a:lnTo>
                      <a:pt x="7" y="0"/>
                    </a:lnTo>
                    <a:lnTo>
                      <a:pt x="2" y="0"/>
                    </a:lnTo>
                    <a:lnTo>
                      <a:pt x="0" y="7"/>
                    </a:lnTo>
                    <a:lnTo>
                      <a:pt x="2" y="12"/>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32" name="Freeform 15"/>
              <p:cNvSpPr>
                <a:spLocks/>
              </p:cNvSpPr>
              <p:nvPr/>
            </p:nvSpPr>
            <p:spPr bwMode="auto">
              <a:xfrm>
                <a:off x="4979" y="1317"/>
                <a:ext cx="4" cy="14"/>
              </a:xfrm>
              <a:custGeom>
                <a:avLst/>
                <a:gdLst>
                  <a:gd name="T0" fmla="*/ 0 w 4"/>
                  <a:gd name="T1" fmla="*/ 7 h 14"/>
                  <a:gd name="T2" fmla="*/ 0 w 4"/>
                  <a:gd name="T3" fmla="*/ 14 h 14"/>
                  <a:gd name="T4" fmla="*/ 4 w 4"/>
                  <a:gd name="T5" fmla="*/ 14 h 14"/>
                  <a:gd name="T6" fmla="*/ 4 w 4"/>
                  <a:gd name="T7" fmla="*/ 5 h 14"/>
                  <a:gd name="T8" fmla="*/ 2 w 4"/>
                  <a:gd name="T9" fmla="*/ 0 h 14"/>
                  <a:gd name="T10" fmla="*/ 0 w 4"/>
                  <a:gd name="T11" fmla="*/ 7 h 14"/>
                </a:gdLst>
                <a:ahLst/>
                <a:cxnLst>
                  <a:cxn ang="0">
                    <a:pos x="T0" y="T1"/>
                  </a:cxn>
                  <a:cxn ang="0">
                    <a:pos x="T2" y="T3"/>
                  </a:cxn>
                  <a:cxn ang="0">
                    <a:pos x="T4" y="T5"/>
                  </a:cxn>
                  <a:cxn ang="0">
                    <a:pos x="T6" y="T7"/>
                  </a:cxn>
                  <a:cxn ang="0">
                    <a:pos x="T8" y="T9"/>
                  </a:cxn>
                  <a:cxn ang="0">
                    <a:pos x="T10" y="T11"/>
                  </a:cxn>
                </a:cxnLst>
                <a:rect l="0" t="0" r="r" b="b"/>
                <a:pathLst>
                  <a:path w="4" h="14">
                    <a:moveTo>
                      <a:pt x="0" y="7"/>
                    </a:moveTo>
                    <a:lnTo>
                      <a:pt x="0" y="14"/>
                    </a:lnTo>
                    <a:lnTo>
                      <a:pt x="4" y="14"/>
                    </a:lnTo>
                    <a:lnTo>
                      <a:pt x="4" y="5"/>
                    </a:lnTo>
                    <a:lnTo>
                      <a:pt x="2" y="0"/>
                    </a:lnTo>
                    <a:lnTo>
                      <a:pt x="0" y="7"/>
                    </a:lnTo>
                    <a:close/>
                  </a:path>
                </a:pathLst>
              </a:custGeom>
              <a:solidFill>
                <a:srgbClr val="2540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33" name="Freeform 16"/>
              <p:cNvSpPr>
                <a:spLocks/>
              </p:cNvSpPr>
              <p:nvPr/>
            </p:nvSpPr>
            <p:spPr bwMode="auto">
              <a:xfrm>
                <a:off x="4979" y="1317"/>
                <a:ext cx="4" cy="14"/>
              </a:xfrm>
              <a:custGeom>
                <a:avLst/>
                <a:gdLst>
                  <a:gd name="T0" fmla="*/ 0 w 4"/>
                  <a:gd name="T1" fmla="*/ 7 h 14"/>
                  <a:gd name="T2" fmla="*/ 0 w 4"/>
                  <a:gd name="T3" fmla="*/ 14 h 14"/>
                  <a:gd name="T4" fmla="*/ 4 w 4"/>
                  <a:gd name="T5" fmla="*/ 14 h 14"/>
                  <a:gd name="T6" fmla="*/ 4 w 4"/>
                  <a:gd name="T7" fmla="*/ 5 h 14"/>
                  <a:gd name="T8" fmla="*/ 2 w 4"/>
                  <a:gd name="T9" fmla="*/ 0 h 14"/>
                  <a:gd name="T10" fmla="*/ 0 w 4"/>
                  <a:gd name="T11" fmla="*/ 7 h 14"/>
                </a:gdLst>
                <a:ahLst/>
                <a:cxnLst>
                  <a:cxn ang="0">
                    <a:pos x="T0" y="T1"/>
                  </a:cxn>
                  <a:cxn ang="0">
                    <a:pos x="T2" y="T3"/>
                  </a:cxn>
                  <a:cxn ang="0">
                    <a:pos x="T4" y="T5"/>
                  </a:cxn>
                  <a:cxn ang="0">
                    <a:pos x="T6" y="T7"/>
                  </a:cxn>
                  <a:cxn ang="0">
                    <a:pos x="T8" y="T9"/>
                  </a:cxn>
                  <a:cxn ang="0">
                    <a:pos x="T10" y="T11"/>
                  </a:cxn>
                </a:cxnLst>
                <a:rect l="0" t="0" r="r" b="b"/>
                <a:pathLst>
                  <a:path w="4" h="14">
                    <a:moveTo>
                      <a:pt x="0" y="7"/>
                    </a:moveTo>
                    <a:lnTo>
                      <a:pt x="0" y="14"/>
                    </a:lnTo>
                    <a:lnTo>
                      <a:pt x="4" y="14"/>
                    </a:lnTo>
                    <a:lnTo>
                      <a:pt x="4" y="5"/>
                    </a:lnTo>
                    <a:lnTo>
                      <a:pt x="2" y="0"/>
                    </a:lnTo>
                    <a:lnTo>
                      <a:pt x="0" y="7"/>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34" name="Freeform 17"/>
              <p:cNvSpPr>
                <a:spLocks/>
              </p:cNvSpPr>
              <p:nvPr/>
            </p:nvSpPr>
            <p:spPr bwMode="auto">
              <a:xfrm>
                <a:off x="651" y="795"/>
                <a:ext cx="4434" cy="2755"/>
              </a:xfrm>
              <a:custGeom>
                <a:avLst/>
                <a:gdLst>
                  <a:gd name="T0" fmla="*/ 4262 w 4434"/>
                  <a:gd name="T1" fmla="*/ 187 h 2755"/>
                  <a:gd name="T2" fmla="*/ 4151 w 4434"/>
                  <a:gd name="T3" fmla="*/ 442 h 2755"/>
                  <a:gd name="T4" fmla="*/ 3758 w 4434"/>
                  <a:gd name="T5" fmla="*/ 664 h 2755"/>
                  <a:gd name="T6" fmla="*/ 3699 w 4434"/>
                  <a:gd name="T7" fmla="*/ 763 h 2755"/>
                  <a:gd name="T8" fmla="*/ 3473 w 4434"/>
                  <a:gd name="T9" fmla="*/ 947 h 2755"/>
                  <a:gd name="T10" fmla="*/ 3279 w 4434"/>
                  <a:gd name="T11" fmla="*/ 931 h 2755"/>
                  <a:gd name="T12" fmla="*/ 3184 w 4434"/>
                  <a:gd name="T13" fmla="*/ 796 h 2755"/>
                  <a:gd name="T14" fmla="*/ 3151 w 4434"/>
                  <a:gd name="T15" fmla="*/ 610 h 2755"/>
                  <a:gd name="T16" fmla="*/ 3040 w 4434"/>
                  <a:gd name="T17" fmla="*/ 688 h 2755"/>
                  <a:gd name="T18" fmla="*/ 2953 w 4434"/>
                  <a:gd name="T19" fmla="*/ 1042 h 2755"/>
                  <a:gd name="T20" fmla="*/ 2887 w 4434"/>
                  <a:gd name="T21" fmla="*/ 695 h 2755"/>
                  <a:gd name="T22" fmla="*/ 3106 w 4434"/>
                  <a:gd name="T23" fmla="*/ 560 h 2755"/>
                  <a:gd name="T24" fmla="*/ 3088 w 4434"/>
                  <a:gd name="T25" fmla="*/ 513 h 2755"/>
                  <a:gd name="T26" fmla="*/ 2821 w 4434"/>
                  <a:gd name="T27" fmla="*/ 496 h 2755"/>
                  <a:gd name="T28" fmla="*/ 2639 w 4434"/>
                  <a:gd name="T29" fmla="*/ 506 h 2755"/>
                  <a:gd name="T30" fmla="*/ 2601 w 4434"/>
                  <a:gd name="T31" fmla="*/ 380 h 2755"/>
                  <a:gd name="T32" fmla="*/ 2395 w 4434"/>
                  <a:gd name="T33" fmla="*/ 314 h 2755"/>
                  <a:gd name="T34" fmla="*/ 841 w 4434"/>
                  <a:gd name="T35" fmla="*/ 123 h 2755"/>
                  <a:gd name="T36" fmla="*/ 381 w 4434"/>
                  <a:gd name="T37" fmla="*/ 54 h 2755"/>
                  <a:gd name="T38" fmla="*/ 348 w 4434"/>
                  <a:gd name="T39" fmla="*/ 114 h 2755"/>
                  <a:gd name="T40" fmla="*/ 232 w 4434"/>
                  <a:gd name="T41" fmla="*/ 170 h 2755"/>
                  <a:gd name="T42" fmla="*/ 218 w 4434"/>
                  <a:gd name="T43" fmla="*/ 239 h 2755"/>
                  <a:gd name="T44" fmla="*/ 114 w 4434"/>
                  <a:gd name="T45" fmla="*/ 536 h 2755"/>
                  <a:gd name="T46" fmla="*/ 38 w 4434"/>
                  <a:gd name="T47" fmla="*/ 1111 h 2755"/>
                  <a:gd name="T48" fmla="*/ 90 w 4434"/>
                  <a:gd name="T49" fmla="*/ 1184 h 2755"/>
                  <a:gd name="T50" fmla="*/ 125 w 4434"/>
                  <a:gd name="T51" fmla="*/ 1455 h 2755"/>
                  <a:gd name="T52" fmla="*/ 272 w 4434"/>
                  <a:gd name="T53" fmla="*/ 1626 h 2755"/>
                  <a:gd name="T54" fmla="*/ 1304 w 4434"/>
                  <a:gd name="T55" fmla="*/ 2074 h 2755"/>
                  <a:gd name="T56" fmla="*/ 1850 w 4434"/>
                  <a:gd name="T57" fmla="*/ 2507 h 2755"/>
                  <a:gd name="T58" fmla="*/ 2103 w 4434"/>
                  <a:gd name="T59" fmla="*/ 2649 h 2755"/>
                  <a:gd name="T60" fmla="*/ 2138 w 4434"/>
                  <a:gd name="T61" fmla="*/ 2530 h 2755"/>
                  <a:gd name="T62" fmla="*/ 2211 w 4434"/>
                  <a:gd name="T63" fmla="*/ 2467 h 2755"/>
                  <a:gd name="T64" fmla="*/ 2230 w 4434"/>
                  <a:gd name="T65" fmla="*/ 2488 h 2755"/>
                  <a:gd name="T66" fmla="*/ 2596 w 4434"/>
                  <a:gd name="T67" fmla="*/ 2351 h 2755"/>
                  <a:gd name="T68" fmla="*/ 2792 w 4434"/>
                  <a:gd name="T69" fmla="*/ 2379 h 2755"/>
                  <a:gd name="T70" fmla="*/ 2851 w 4434"/>
                  <a:gd name="T71" fmla="*/ 2318 h 2755"/>
                  <a:gd name="T72" fmla="*/ 2830 w 4434"/>
                  <a:gd name="T73" fmla="*/ 2278 h 2755"/>
                  <a:gd name="T74" fmla="*/ 3062 w 4434"/>
                  <a:gd name="T75" fmla="*/ 2230 h 2755"/>
                  <a:gd name="T76" fmla="*/ 3319 w 4434"/>
                  <a:gd name="T77" fmla="*/ 2252 h 2755"/>
                  <a:gd name="T78" fmla="*/ 3513 w 4434"/>
                  <a:gd name="T79" fmla="*/ 2464 h 2755"/>
                  <a:gd name="T80" fmla="*/ 3652 w 4434"/>
                  <a:gd name="T81" fmla="*/ 2670 h 2755"/>
                  <a:gd name="T82" fmla="*/ 3562 w 4434"/>
                  <a:gd name="T83" fmla="*/ 2164 h 2755"/>
                  <a:gd name="T84" fmla="*/ 3699 w 4434"/>
                  <a:gd name="T85" fmla="*/ 1900 h 2755"/>
                  <a:gd name="T86" fmla="*/ 3843 w 4434"/>
                  <a:gd name="T87" fmla="*/ 1732 h 2755"/>
                  <a:gd name="T88" fmla="*/ 3933 w 4434"/>
                  <a:gd name="T89" fmla="*/ 1597 h 2755"/>
                  <a:gd name="T90" fmla="*/ 3962 w 4434"/>
                  <a:gd name="T91" fmla="*/ 1545 h 2755"/>
                  <a:gd name="T92" fmla="*/ 3964 w 4434"/>
                  <a:gd name="T93" fmla="*/ 1491 h 2755"/>
                  <a:gd name="T94" fmla="*/ 3907 w 4434"/>
                  <a:gd name="T95" fmla="*/ 1406 h 2755"/>
                  <a:gd name="T96" fmla="*/ 3843 w 4434"/>
                  <a:gd name="T97" fmla="*/ 1297 h 2755"/>
                  <a:gd name="T98" fmla="*/ 3872 w 4434"/>
                  <a:gd name="T99" fmla="*/ 1292 h 2755"/>
                  <a:gd name="T100" fmla="*/ 3884 w 4434"/>
                  <a:gd name="T101" fmla="*/ 1158 h 2755"/>
                  <a:gd name="T102" fmla="*/ 3898 w 4434"/>
                  <a:gd name="T103" fmla="*/ 1274 h 2755"/>
                  <a:gd name="T104" fmla="*/ 3969 w 4434"/>
                  <a:gd name="T105" fmla="*/ 1271 h 2755"/>
                  <a:gd name="T106" fmla="*/ 4023 w 4434"/>
                  <a:gd name="T107" fmla="*/ 1096 h 2755"/>
                  <a:gd name="T108" fmla="*/ 4077 w 4434"/>
                  <a:gd name="T109" fmla="*/ 907 h 2755"/>
                  <a:gd name="T110" fmla="*/ 4283 w 4434"/>
                  <a:gd name="T111" fmla="*/ 815 h 2755"/>
                  <a:gd name="T112" fmla="*/ 4210 w 4434"/>
                  <a:gd name="T113" fmla="*/ 761 h 2755"/>
                  <a:gd name="T114" fmla="*/ 4257 w 4434"/>
                  <a:gd name="T115" fmla="*/ 586 h 2755"/>
                  <a:gd name="T116" fmla="*/ 4302 w 4434"/>
                  <a:gd name="T117" fmla="*/ 496 h 2755"/>
                  <a:gd name="T118" fmla="*/ 4401 w 4434"/>
                  <a:gd name="T119" fmla="*/ 454 h 2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434" h="2755">
                    <a:moveTo>
                      <a:pt x="4434" y="418"/>
                    </a:moveTo>
                    <a:lnTo>
                      <a:pt x="4429" y="411"/>
                    </a:lnTo>
                    <a:lnTo>
                      <a:pt x="4422" y="414"/>
                    </a:lnTo>
                    <a:lnTo>
                      <a:pt x="4422" y="409"/>
                    </a:lnTo>
                    <a:lnTo>
                      <a:pt x="4425" y="399"/>
                    </a:lnTo>
                    <a:lnTo>
                      <a:pt x="4415" y="380"/>
                    </a:lnTo>
                    <a:lnTo>
                      <a:pt x="4415" y="383"/>
                    </a:lnTo>
                    <a:lnTo>
                      <a:pt x="4408" y="388"/>
                    </a:lnTo>
                    <a:lnTo>
                      <a:pt x="4396" y="388"/>
                    </a:lnTo>
                    <a:lnTo>
                      <a:pt x="4384" y="385"/>
                    </a:lnTo>
                    <a:lnTo>
                      <a:pt x="4377" y="378"/>
                    </a:lnTo>
                    <a:lnTo>
                      <a:pt x="4368" y="352"/>
                    </a:lnTo>
                    <a:lnTo>
                      <a:pt x="4344" y="347"/>
                    </a:lnTo>
                    <a:lnTo>
                      <a:pt x="4304" y="210"/>
                    </a:lnTo>
                    <a:lnTo>
                      <a:pt x="4262" y="187"/>
                    </a:lnTo>
                    <a:lnTo>
                      <a:pt x="4252" y="189"/>
                    </a:lnTo>
                    <a:lnTo>
                      <a:pt x="4247" y="206"/>
                    </a:lnTo>
                    <a:lnTo>
                      <a:pt x="4226" y="217"/>
                    </a:lnTo>
                    <a:lnTo>
                      <a:pt x="4210" y="217"/>
                    </a:lnTo>
                    <a:lnTo>
                      <a:pt x="4198" y="203"/>
                    </a:lnTo>
                    <a:lnTo>
                      <a:pt x="4186" y="199"/>
                    </a:lnTo>
                    <a:lnTo>
                      <a:pt x="4179" y="201"/>
                    </a:lnTo>
                    <a:lnTo>
                      <a:pt x="4172" y="208"/>
                    </a:lnTo>
                    <a:lnTo>
                      <a:pt x="4153" y="274"/>
                    </a:lnTo>
                    <a:lnTo>
                      <a:pt x="4158" y="404"/>
                    </a:lnTo>
                    <a:lnTo>
                      <a:pt x="4155" y="406"/>
                    </a:lnTo>
                    <a:lnTo>
                      <a:pt x="4146" y="423"/>
                    </a:lnTo>
                    <a:lnTo>
                      <a:pt x="4146" y="430"/>
                    </a:lnTo>
                    <a:lnTo>
                      <a:pt x="4151" y="437"/>
                    </a:lnTo>
                    <a:lnTo>
                      <a:pt x="4151" y="442"/>
                    </a:lnTo>
                    <a:lnTo>
                      <a:pt x="4139" y="440"/>
                    </a:lnTo>
                    <a:lnTo>
                      <a:pt x="4139" y="442"/>
                    </a:lnTo>
                    <a:lnTo>
                      <a:pt x="4141" y="449"/>
                    </a:lnTo>
                    <a:lnTo>
                      <a:pt x="4125" y="447"/>
                    </a:lnTo>
                    <a:lnTo>
                      <a:pt x="4110" y="458"/>
                    </a:lnTo>
                    <a:lnTo>
                      <a:pt x="4096" y="463"/>
                    </a:lnTo>
                    <a:lnTo>
                      <a:pt x="4091" y="470"/>
                    </a:lnTo>
                    <a:lnTo>
                      <a:pt x="4089" y="494"/>
                    </a:lnTo>
                    <a:lnTo>
                      <a:pt x="3834" y="553"/>
                    </a:lnTo>
                    <a:lnTo>
                      <a:pt x="3794" y="598"/>
                    </a:lnTo>
                    <a:lnTo>
                      <a:pt x="3787" y="614"/>
                    </a:lnTo>
                    <a:lnTo>
                      <a:pt x="3791" y="607"/>
                    </a:lnTo>
                    <a:lnTo>
                      <a:pt x="3784" y="631"/>
                    </a:lnTo>
                    <a:lnTo>
                      <a:pt x="3761" y="657"/>
                    </a:lnTo>
                    <a:lnTo>
                      <a:pt x="3758" y="664"/>
                    </a:lnTo>
                    <a:lnTo>
                      <a:pt x="3761" y="671"/>
                    </a:lnTo>
                    <a:lnTo>
                      <a:pt x="3770" y="669"/>
                    </a:lnTo>
                    <a:lnTo>
                      <a:pt x="3775" y="673"/>
                    </a:lnTo>
                    <a:lnTo>
                      <a:pt x="3777" y="678"/>
                    </a:lnTo>
                    <a:lnTo>
                      <a:pt x="3773" y="683"/>
                    </a:lnTo>
                    <a:lnTo>
                      <a:pt x="3765" y="683"/>
                    </a:lnTo>
                    <a:lnTo>
                      <a:pt x="3765" y="688"/>
                    </a:lnTo>
                    <a:lnTo>
                      <a:pt x="3768" y="690"/>
                    </a:lnTo>
                    <a:lnTo>
                      <a:pt x="3775" y="697"/>
                    </a:lnTo>
                    <a:lnTo>
                      <a:pt x="3782" y="711"/>
                    </a:lnTo>
                    <a:lnTo>
                      <a:pt x="3780" y="721"/>
                    </a:lnTo>
                    <a:lnTo>
                      <a:pt x="3758" y="730"/>
                    </a:lnTo>
                    <a:lnTo>
                      <a:pt x="3740" y="751"/>
                    </a:lnTo>
                    <a:lnTo>
                      <a:pt x="3728" y="758"/>
                    </a:lnTo>
                    <a:lnTo>
                      <a:pt x="3699" y="763"/>
                    </a:lnTo>
                    <a:lnTo>
                      <a:pt x="3695" y="763"/>
                    </a:lnTo>
                    <a:lnTo>
                      <a:pt x="3680" y="773"/>
                    </a:lnTo>
                    <a:lnTo>
                      <a:pt x="3666" y="763"/>
                    </a:lnTo>
                    <a:lnTo>
                      <a:pt x="3636" y="766"/>
                    </a:lnTo>
                    <a:lnTo>
                      <a:pt x="3567" y="794"/>
                    </a:lnTo>
                    <a:lnTo>
                      <a:pt x="3572" y="808"/>
                    </a:lnTo>
                    <a:lnTo>
                      <a:pt x="3581" y="818"/>
                    </a:lnTo>
                    <a:lnTo>
                      <a:pt x="3588" y="834"/>
                    </a:lnTo>
                    <a:lnTo>
                      <a:pt x="3574" y="853"/>
                    </a:lnTo>
                    <a:lnTo>
                      <a:pt x="3569" y="862"/>
                    </a:lnTo>
                    <a:lnTo>
                      <a:pt x="3565" y="867"/>
                    </a:lnTo>
                    <a:lnTo>
                      <a:pt x="3560" y="870"/>
                    </a:lnTo>
                    <a:lnTo>
                      <a:pt x="3515" y="917"/>
                    </a:lnTo>
                    <a:lnTo>
                      <a:pt x="3499" y="922"/>
                    </a:lnTo>
                    <a:lnTo>
                      <a:pt x="3473" y="947"/>
                    </a:lnTo>
                    <a:lnTo>
                      <a:pt x="3451" y="952"/>
                    </a:lnTo>
                    <a:lnTo>
                      <a:pt x="3380" y="1009"/>
                    </a:lnTo>
                    <a:lnTo>
                      <a:pt x="3357" y="1011"/>
                    </a:lnTo>
                    <a:lnTo>
                      <a:pt x="3331" y="1023"/>
                    </a:lnTo>
                    <a:lnTo>
                      <a:pt x="3303" y="1023"/>
                    </a:lnTo>
                    <a:lnTo>
                      <a:pt x="3300" y="1018"/>
                    </a:lnTo>
                    <a:lnTo>
                      <a:pt x="3288" y="1021"/>
                    </a:lnTo>
                    <a:lnTo>
                      <a:pt x="3281" y="1018"/>
                    </a:lnTo>
                    <a:lnTo>
                      <a:pt x="3269" y="1011"/>
                    </a:lnTo>
                    <a:lnTo>
                      <a:pt x="3248" y="1007"/>
                    </a:lnTo>
                    <a:lnTo>
                      <a:pt x="3269" y="973"/>
                    </a:lnTo>
                    <a:lnTo>
                      <a:pt x="3272" y="973"/>
                    </a:lnTo>
                    <a:lnTo>
                      <a:pt x="3267" y="957"/>
                    </a:lnTo>
                    <a:lnTo>
                      <a:pt x="3274" y="938"/>
                    </a:lnTo>
                    <a:lnTo>
                      <a:pt x="3279" y="931"/>
                    </a:lnTo>
                    <a:lnTo>
                      <a:pt x="3279" y="931"/>
                    </a:lnTo>
                    <a:lnTo>
                      <a:pt x="3279" y="922"/>
                    </a:lnTo>
                    <a:lnTo>
                      <a:pt x="3281" y="912"/>
                    </a:lnTo>
                    <a:lnTo>
                      <a:pt x="3288" y="903"/>
                    </a:lnTo>
                    <a:lnTo>
                      <a:pt x="3305" y="900"/>
                    </a:lnTo>
                    <a:lnTo>
                      <a:pt x="3303" y="844"/>
                    </a:lnTo>
                    <a:lnTo>
                      <a:pt x="3295" y="834"/>
                    </a:lnTo>
                    <a:lnTo>
                      <a:pt x="3286" y="789"/>
                    </a:lnTo>
                    <a:lnTo>
                      <a:pt x="3258" y="749"/>
                    </a:lnTo>
                    <a:lnTo>
                      <a:pt x="3222" y="766"/>
                    </a:lnTo>
                    <a:lnTo>
                      <a:pt x="3222" y="768"/>
                    </a:lnTo>
                    <a:lnTo>
                      <a:pt x="3215" y="792"/>
                    </a:lnTo>
                    <a:lnTo>
                      <a:pt x="3199" y="803"/>
                    </a:lnTo>
                    <a:lnTo>
                      <a:pt x="3187" y="801"/>
                    </a:lnTo>
                    <a:lnTo>
                      <a:pt x="3184" y="796"/>
                    </a:lnTo>
                    <a:lnTo>
                      <a:pt x="3192" y="768"/>
                    </a:lnTo>
                    <a:lnTo>
                      <a:pt x="3208" y="749"/>
                    </a:lnTo>
                    <a:lnTo>
                      <a:pt x="3213" y="735"/>
                    </a:lnTo>
                    <a:lnTo>
                      <a:pt x="3220" y="725"/>
                    </a:lnTo>
                    <a:lnTo>
                      <a:pt x="3222" y="716"/>
                    </a:lnTo>
                    <a:lnTo>
                      <a:pt x="3210" y="673"/>
                    </a:lnTo>
                    <a:lnTo>
                      <a:pt x="3206" y="666"/>
                    </a:lnTo>
                    <a:lnTo>
                      <a:pt x="3203" y="655"/>
                    </a:lnTo>
                    <a:lnTo>
                      <a:pt x="3206" y="647"/>
                    </a:lnTo>
                    <a:lnTo>
                      <a:pt x="3208" y="647"/>
                    </a:lnTo>
                    <a:lnTo>
                      <a:pt x="3199" y="631"/>
                    </a:lnTo>
                    <a:lnTo>
                      <a:pt x="3187" y="624"/>
                    </a:lnTo>
                    <a:lnTo>
                      <a:pt x="3166" y="617"/>
                    </a:lnTo>
                    <a:lnTo>
                      <a:pt x="3156" y="612"/>
                    </a:lnTo>
                    <a:lnTo>
                      <a:pt x="3151" y="610"/>
                    </a:lnTo>
                    <a:lnTo>
                      <a:pt x="3132" y="598"/>
                    </a:lnTo>
                    <a:lnTo>
                      <a:pt x="3123" y="595"/>
                    </a:lnTo>
                    <a:lnTo>
                      <a:pt x="3114" y="598"/>
                    </a:lnTo>
                    <a:lnTo>
                      <a:pt x="3111" y="595"/>
                    </a:lnTo>
                    <a:lnTo>
                      <a:pt x="3095" y="593"/>
                    </a:lnTo>
                    <a:lnTo>
                      <a:pt x="3080" y="595"/>
                    </a:lnTo>
                    <a:lnTo>
                      <a:pt x="3073" y="605"/>
                    </a:lnTo>
                    <a:lnTo>
                      <a:pt x="3078" y="621"/>
                    </a:lnTo>
                    <a:lnTo>
                      <a:pt x="3085" y="629"/>
                    </a:lnTo>
                    <a:lnTo>
                      <a:pt x="3083" y="633"/>
                    </a:lnTo>
                    <a:lnTo>
                      <a:pt x="3052" y="647"/>
                    </a:lnTo>
                    <a:lnTo>
                      <a:pt x="3052" y="681"/>
                    </a:lnTo>
                    <a:lnTo>
                      <a:pt x="3047" y="683"/>
                    </a:lnTo>
                    <a:lnTo>
                      <a:pt x="3043" y="692"/>
                    </a:lnTo>
                    <a:lnTo>
                      <a:pt x="3040" y="688"/>
                    </a:lnTo>
                    <a:lnTo>
                      <a:pt x="3038" y="671"/>
                    </a:lnTo>
                    <a:lnTo>
                      <a:pt x="3033" y="664"/>
                    </a:lnTo>
                    <a:lnTo>
                      <a:pt x="3026" y="669"/>
                    </a:lnTo>
                    <a:lnTo>
                      <a:pt x="3019" y="678"/>
                    </a:lnTo>
                    <a:lnTo>
                      <a:pt x="3003" y="690"/>
                    </a:lnTo>
                    <a:lnTo>
                      <a:pt x="3000" y="704"/>
                    </a:lnTo>
                    <a:lnTo>
                      <a:pt x="2995" y="714"/>
                    </a:lnTo>
                    <a:lnTo>
                      <a:pt x="2995" y="754"/>
                    </a:lnTo>
                    <a:lnTo>
                      <a:pt x="2995" y="758"/>
                    </a:lnTo>
                    <a:lnTo>
                      <a:pt x="2988" y="766"/>
                    </a:lnTo>
                    <a:lnTo>
                      <a:pt x="2984" y="825"/>
                    </a:lnTo>
                    <a:lnTo>
                      <a:pt x="3012" y="881"/>
                    </a:lnTo>
                    <a:lnTo>
                      <a:pt x="3014" y="931"/>
                    </a:lnTo>
                    <a:lnTo>
                      <a:pt x="2988" y="1014"/>
                    </a:lnTo>
                    <a:lnTo>
                      <a:pt x="2953" y="1042"/>
                    </a:lnTo>
                    <a:lnTo>
                      <a:pt x="2941" y="1042"/>
                    </a:lnTo>
                    <a:lnTo>
                      <a:pt x="2925" y="1037"/>
                    </a:lnTo>
                    <a:lnTo>
                      <a:pt x="2896" y="981"/>
                    </a:lnTo>
                    <a:lnTo>
                      <a:pt x="2882" y="879"/>
                    </a:lnTo>
                    <a:lnTo>
                      <a:pt x="2903" y="792"/>
                    </a:lnTo>
                    <a:lnTo>
                      <a:pt x="2903" y="737"/>
                    </a:lnTo>
                    <a:lnTo>
                      <a:pt x="2929" y="671"/>
                    </a:lnTo>
                    <a:lnTo>
                      <a:pt x="2925" y="659"/>
                    </a:lnTo>
                    <a:lnTo>
                      <a:pt x="2908" y="681"/>
                    </a:lnTo>
                    <a:lnTo>
                      <a:pt x="2906" y="704"/>
                    </a:lnTo>
                    <a:lnTo>
                      <a:pt x="2896" y="707"/>
                    </a:lnTo>
                    <a:lnTo>
                      <a:pt x="2866" y="740"/>
                    </a:lnTo>
                    <a:lnTo>
                      <a:pt x="2866" y="733"/>
                    </a:lnTo>
                    <a:lnTo>
                      <a:pt x="2877" y="702"/>
                    </a:lnTo>
                    <a:lnTo>
                      <a:pt x="2887" y="695"/>
                    </a:lnTo>
                    <a:lnTo>
                      <a:pt x="2932" y="605"/>
                    </a:lnTo>
                    <a:lnTo>
                      <a:pt x="2936" y="605"/>
                    </a:lnTo>
                    <a:lnTo>
                      <a:pt x="2948" y="600"/>
                    </a:lnTo>
                    <a:lnTo>
                      <a:pt x="2955" y="591"/>
                    </a:lnTo>
                    <a:lnTo>
                      <a:pt x="2958" y="617"/>
                    </a:lnTo>
                    <a:lnTo>
                      <a:pt x="2965" y="617"/>
                    </a:lnTo>
                    <a:lnTo>
                      <a:pt x="2986" y="588"/>
                    </a:lnTo>
                    <a:lnTo>
                      <a:pt x="3026" y="577"/>
                    </a:lnTo>
                    <a:lnTo>
                      <a:pt x="3033" y="565"/>
                    </a:lnTo>
                    <a:lnTo>
                      <a:pt x="3050" y="560"/>
                    </a:lnTo>
                    <a:lnTo>
                      <a:pt x="3085" y="569"/>
                    </a:lnTo>
                    <a:lnTo>
                      <a:pt x="3092" y="577"/>
                    </a:lnTo>
                    <a:lnTo>
                      <a:pt x="3104" y="574"/>
                    </a:lnTo>
                    <a:lnTo>
                      <a:pt x="3104" y="565"/>
                    </a:lnTo>
                    <a:lnTo>
                      <a:pt x="3106" y="560"/>
                    </a:lnTo>
                    <a:lnTo>
                      <a:pt x="3114" y="562"/>
                    </a:lnTo>
                    <a:lnTo>
                      <a:pt x="3121" y="569"/>
                    </a:lnTo>
                    <a:lnTo>
                      <a:pt x="3154" y="558"/>
                    </a:lnTo>
                    <a:lnTo>
                      <a:pt x="3154" y="558"/>
                    </a:lnTo>
                    <a:lnTo>
                      <a:pt x="3151" y="553"/>
                    </a:lnTo>
                    <a:lnTo>
                      <a:pt x="3144" y="551"/>
                    </a:lnTo>
                    <a:lnTo>
                      <a:pt x="3140" y="544"/>
                    </a:lnTo>
                    <a:lnTo>
                      <a:pt x="3130" y="539"/>
                    </a:lnTo>
                    <a:lnTo>
                      <a:pt x="3128" y="525"/>
                    </a:lnTo>
                    <a:lnTo>
                      <a:pt x="3123" y="518"/>
                    </a:lnTo>
                    <a:lnTo>
                      <a:pt x="3121" y="513"/>
                    </a:lnTo>
                    <a:lnTo>
                      <a:pt x="3118" y="508"/>
                    </a:lnTo>
                    <a:lnTo>
                      <a:pt x="3106" y="508"/>
                    </a:lnTo>
                    <a:lnTo>
                      <a:pt x="3106" y="508"/>
                    </a:lnTo>
                    <a:lnTo>
                      <a:pt x="3088" y="513"/>
                    </a:lnTo>
                    <a:lnTo>
                      <a:pt x="3064" y="508"/>
                    </a:lnTo>
                    <a:lnTo>
                      <a:pt x="3064" y="492"/>
                    </a:lnTo>
                    <a:lnTo>
                      <a:pt x="3059" y="484"/>
                    </a:lnTo>
                    <a:lnTo>
                      <a:pt x="3047" y="487"/>
                    </a:lnTo>
                    <a:lnTo>
                      <a:pt x="3036" y="494"/>
                    </a:lnTo>
                    <a:lnTo>
                      <a:pt x="2984" y="501"/>
                    </a:lnTo>
                    <a:lnTo>
                      <a:pt x="2960" y="515"/>
                    </a:lnTo>
                    <a:lnTo>
                      <a:pt x="2951" y="527"/>
                    </a:lnTo>
                    <a:lnTo>
                      <a:pt x="2943" y="529"/>
                    </a:lnTo>
                    <a:lnTo>
                      <a:pt x="2910" y="527"/>
                    </a:lnTo>
                    <a:lnTo>
                      <a:pt x="2899" y="529"/>
                    </a:lnTo>
                    <a:lnTo>
                      <a:pt x="2873" y="503"/>
                    </a:lnTo>
                    <a:lnTo>
                      <a:pt x="2849" y="492"/>
                    </a:lnTo>
                    <a:lnTo>
                      <a:pt x="2828" y="496"/>
                    </a:lnTo>
                    <a:lnTo>
                      <a:pt x="2821" y="496"/>
                    </a:lnTo>
                    <a:lnTo>
                      <a:pt x="2811" y="506"/>
                    </a:lnTo>
                    <a:lnTo>
                      <a:pt x="2811" y="484"/>
                    </a:lnTo>
                    <a:lnTo>
                      <a:pt x="2816" y="475"/>
                    </a:lnTo>
                    <a:lnTo>
                      <a:pt x="2825" y="470"/>
                    </a:lnTo>
                    <a:lnTo>
                      <a:pt x="2856" y="435"/>
                    </a:lnTo>
                    <a:lnTo>
                      <a:pt x="2856" y="428"/>
                    </a:lnTo>
                    <a:lnTo>
                      <a:pt x="2840" y="428"/>
                    </a:lnTo>
                    <a:lnTo>
                      <a:pt x="2747" y="499"/>
                    </a:lnTo>
                    <a:lnTo>
                      <a:pt x="2712" y="510"/>
                    </a:lnTo>
                    <a:lnTo>
                      <a:pt x="2686" y="529"/>
                    </a:lnTo>
                    <a:lnTo>
                      <a:pt x="2643" y="532"/>
                    </a:lnTo>
                    <a:lnTo>
                      <a:pt x="2636" y="536"/>
                    </a:lnTo>
                    <a:lnTo>
                      <a:pt x="2636" y="534"/>
                    </a:lnTo>
                    <a:lnTo>
                      <a:pt x="2639" y="518"/>
                    </a:lnTo>
                    <a:lnTo>
                      <a:pt x="2639" y="506"/>
                    </a:lnTo>
                    <a:lnTo>
                      <a:pt x="2629" y="499"/>
                    </a:lnTo>
                    <a:lnTo>
                      <a:pt x="2580" y="532"/>
                    </a:lnTo>
                    <a:lnTo>
                      <a:pt x="2563" y="536"/>
                    </a:lnTo>
                    <a:lnTo>
                      <a:pt x="2551" y="534"/>
                    </a:lnTo>
                    <a:lnTo>
                      <a:pt x="2547" y="527"/>
                    </a:lnTo>
                    <a:lnTo>
                      <a:pt x="2660" y="421"/>
                    </a:lnTo>
                    <a:lnTo>
                      <a:pt x="2684" y="411"/>
                    </a:lnTo>
                    <a:lnTo>
                      <a:pt x="2712" y="383"/>
                    </a:lnTo>
                    <a:lnTo>
                      <a:pt x="2712" y="383"/>
                    </a:lnTo>
                    <a:lnTo>
                      <a:pt x="2707" y="383"/>
                    </a:lnTo>
                    <a:lnTo>
                      <a:pt x="2688" y="376"/>
                    </a:lnTo>
                    <a:lnTo>
                      <a:pt x="2653" y="376"/>
                    </a:lnTo>
                    <a:lnTo>
                      <a:pt x="2629" y="369"/>
                    </a:lnTo>
                    <a:lnTo>
                      <a:pt x="2618" y="371"/>
                    </a:lnTo>
                    <a:lnTo>
                      <a:pt x="2601" y="380"/>
                    </a:lnTo>
                    <a:lnTo>
                      <a:pt x="2594" y="380"/>
                    </a:lnTo>
                    <a:lnTo>
                      <a:pt x="2577" y="373"/>
                    </a:lnTo>
                    <a:lnTo>
                      <a:pt x="2566" y="362"/>
                    </a:lnTo>
                    <a:lnTo>
                      <a:pt x="2549" y="357"/>
                    </a:lnTo>
                    <a:lnTo>
                      <a:pt x="2540" y="350"/>
                    </a:lnTo>
                    <a:lnTo>
                      <a:pt x="2521" y="343"/>
                    </a:lnTo>
                    <a:lnTo>
                      <a:pt x="2514" y="336"/>
                    </a:lnTo>
                    <a:lnTo>
                      <a:pt x="2490" y="324"/>
                    </a:lnTo>
                    <a:lnTo>
                      <a:pt x="2455" y="321"/>
                    </a:lnTo>
                    <a:lnTo>
                      <a:pt x="2445" y="329"/>
                    </a:lnTo>
                    <a:lnTo>
                      <a:pt x="2431" y="329"/>
                    </a:lnTo>
                    <a:lnTo>
                      <a:pt x="2421" y="326"/>
                    </a:lnTo>
                    <a:lnTo>
                      <a:pt x="2421" y="324"/>
                    </a:lnTo>
                    <a:lnTo>
                      <a:pt x="2419" y="321"/>
                    </a:lnTo>
                    <a:lnTo>
                      <a:pt x="2395" y="314"/>
                    </a:lnTo>
                    <a:lnTo>
                      <a:pt x="2377" y="317"/>
                    </a:lnTo>
                    <a:lnTo>
                      <a:pt x="2374" y="314"/>
                    </a:lnTo>
                    <a:lnTo>
                      <a:pt x="2365" y="314"/>
                    </a:lnTo>
                    <a:lnTo>
                      <a:pt x="2353" y="288"/>
                    </a:lnTo>
                    <a:lnTo>
                      <a:pt x="2351" y="286"/>
                    </a:lnTo>
                    <a:lnTo>
                      <a:pt x="2336" y="246"/>
                    </a:lnTo>
                    <a:lnTo>
                      <a:pt x="2320" y="243"/>
                    </a:lnTo>
                    <a:lnTo>
                      <a:pt x="2320" y="288"/>
                    </a:lnTo>
                    <a:lnTo>
                      <a:pt x="2171" y="286"/>
                    </a:lnTo>
                    <a:lnTo>
                      <a:pt x="2157" y="286"/>
                    </a:lnTo>
                    <a:lnTo>
                      <a:pt x="1878" y="274"/>
                    </a:lnTo>
                    <a:lnTo>
                      <a:pt x="1689" y="258"/>
                    </a:lnTo>
                    <a:lnTo>
                      <a:pt x="1266" y="203"/>
                    </a:lnTo>
                    <a:lnTo>
                      <a:pt x="981" y="151"/>
                    </a:lnTo>
                    <a:lnTo>
                      <a:pt x="841" y="123"/>
                    </a:lnTo>
                    <a:lnTo>
                      <a:pt x="775" y="106"/>
                    </a:lnTo>
                    <a:lnTo>
                      <a:pt x="461" y="24"/>
                    </a:lnTo>
                    <a:lnTo>
                      <a:pt x="383" y="0"/>
                    </a:lnTo>
                    <a:lnTo>
                      <a:pt x="383" y="12"/>
                    </a:lnTo>
                    <a:lnTo>
                      <a:pt x="388" y="24"/>
                    </a:lnTo>
                    <a:lnTo>
                      <a:pt x="397" y="26"/>
                    </a:lnTo>
                    <a:lnTo>
                      <a:pt x="407" y="31"/>
                    </a:lnTo>
                    <a:lnTo>
                      <a:pt x="409" y="38"/>
                    </a:lnTo>
                    <a:lnTo>
                      <a:pt x="407" y="40"/>
                    </a:lnTo>
                    <a:lnTo>
                      <a:pt x="404" y="36"/>
                    </a:lnTo>
                    <a:lnTo>
                      <a:pt x="399" y="36"/>
                    </a:lnTo>
                    <a:lnTo>
                      <a:pt x="395" y="47"/>
                    </a:lnTo>
                    <a:lnTo>
                      <a:pt x="388" y="52"/>
                    </a:lnTo>
                    <a:lnTo>
                      <a:pt x="381" y="54"/>
                    </a:lnTo>
                    <a:lnTo>
                      <a:pt x="381" y="54"/>
                    </a:lnTo>
                    <a:lnTo>
                      <a:pt x="392" y="69"/>
                    </a:lnTo>
                    <a:lnTo>
                      <a:pt x="392" y="95"/>
                    </a:lnTo>
                    <a:lnTo>
                      <a:pt x="381" y="132"/>
                    </a:lnTo>
                    <a:lnTo>
                      <a:pt x="378" y="130"/>
                    </a:lnTo>
                    <a:lnTo>
                      <a:pt x="376" y="121"/>
                    </a:lnTo>
                    <a:lnTo>
                      <a:pt x="374" y="118"/>
                    </a:lnTo>
                    <a:lnTo>
                      <a:pt x="366" y="118"/>
                    </a:lnTo>
                    <a:lnTo>
                      <a:pt x="350" y="135"/>
                    </a:lnTo>
                    <a:lnTo>
                      <a:pt x="336" y="142"/>
                    </a:lnTo>
                    <a:lnTo>
                      <a:pt x="331" y="147"/>
                    </a:lnTo>
                    <a:lnTo>
                      <a:pt x="333" y="149"/>
                    </a:lnTo>
                    <a:lnTo>
                      <a:pt x="329" y="156"/>
                    </a:lnTo>
                    <a:lnTo>
                      <a:pt x="319" y="154"/>
                    </a:lnTo>
                    <a:lnTo>
                      <a:pt x="324" y="140"/>
                    </a:lnTo>
                    <a:lnTo>
                      <a:pt x="348" y="114"/>
                    </a:lnTo>
                    <a:lnTo>
                      <a:pt x="355" y="111"/>
                    </a:lnTo>
                    <a:lnTo>
                      <a:pt x="357" y="109"/>
                    </a:lnTo>
                    <a:lnTo>
                      <a:pt x="364" y="99"/>
                    </a:lnTo>
                    <a:lnTo>
                      <a:pt x="362" y="88"/>
                    </a:lnTo>
                    <a:lnTo>
                      <a:pt x="348" y="85"/>
                    </a:lnTo>
                    <a:lnTo>
                      <a:pt x="333" y="71"/>
                    </a:lnTo>
                    <a:lnTo>
                      <a:pt x="288" y="57"/>
                    </a:lnTo>
                    <a:lnTo>
                      <a:pt x="244" y="19"/>
                    </a:lnTo>
                    <a:lnTo>
                      <a:pt x="239" y="24"/>
                    </a:lnTo>
                    <a:lnTo>
                      <a:pt x="229" y="36"/>
                    </a:lnTo>
                    <a:lnTo>
                      <a:pt x="225" y="47"/>
                    </a:lnTo>
                    <a:lnTo>
                      <a:pt x="227" y="69"/>
                    </a:lnTo>
                    <a:lnTo>
                      <a:pt x="234" y="83"/>
                    </a:lnTo>
                    <a:lnTo>
                      <a:pt x="229" y="168"/>
                    </a:lnTo>
                    <a:lnTo>
                      <a:pt x="232" y="170"/>
                    </a:lnTo>
                    <a:lnTo>
                      <a:pt x="241" y="163"/>
                    </a:lnTo>
                    <a:lnTo>
                      <a:pt x="244" y="173"/>
                    </a:lnTo>
                    <a:lnTo>
                      <a:pt x="239" y="180"/>
                    </a:lnTo>
                    <a:lnTo>
                      <a:pt x="232" y="184"/>
                    </a:lnTo>
                    <a:lnTo>
                      <a:pt x="229" y="194"/>
                    </a:lnTo>
                    <a:lnTo>
                      <a:pt x="229" y="199"/>
                    </a:lnTo>
                    <a:lnTo>
                      <a:pt x="234" y="201"/>
                    </a:lnTo>
                    <a:lnTo>
                      <a:pt x="239" y="201"/>
                    </a:lnTo>
                    <a:lnTo>
                      <a:pt x="239" y="203"/>
                    </a:lnTo>
                    <a:lnTo>
                      <a:pt x="232" y="229"/>
                    </a:lnTo>
                    <a:lnTo>
                      <a:pt x="229" y="232"/>
                    </a:lnTo>
                    <a:lnTo>
                      <a:pt x="227" y="229"/>
                    </a:lnTo>
                    <a:lnTo>
                      <a:pt x="229" y="217"/>
                    </a:lnTo>
                    <a:lnTo>
                      <a:pt x="227" y="210"/>
                    </a:lnTo>
                    <a:lnTo>
                      <a:pt x="218" y="239"/>
                    </a:lnTo>
                    <a:lnTo>
                      <a:pt x="225" y="248"/>
                    </a:lnTo>
                    <a:lnTo>
                      <a:pt x="253" y="255"/>
                    </a:lnTo>
                    <a:lnTo>
                      <a:pt x="267" y="274"/>
                    </a:lnTo>
                    <a:lnTo>
                      <a:pt x="262" y="277"/>
                    </a:lnTo>
                    <a:lnTo>
                      <a:pt x="251" y="267"/>
                    </a:lnTo>
                    <a:lnTo>
                      <a:pt x="225" y="262"/>
                    </a:lnTo>
                    <a:lnTo>
                      <a:pt x="220" y="265"/>
                    </a:lnTo>
                    <a:lnTo>
                      <a:pt x="206" y="298"/>
                    </a:lnTo>
                    <a:lnTo>
                      <a:pt x="208" y="305"/>
                    </a:lnTo>
                    <a:lnTo>
                      <a:pt x="203" y="312"/>
                    </a:lnTo>
                    <a:lnTo>
                      <a:pt x="201" y="326"/>
                    </a:lnTo>
                    <a:lnTo>
                      <a:pt x="192" y="336"/>
                    </a:lnTo>
                    <a:lnTo>
                      <a:pt x="114" y="525"/>
                    </a:lnTo>
                    <a:lnTo>
                      <a:pt x="116" y="525"/>
                    </a:lnTo>
                    <a:lnTo>
                      <a:pt x="114" y="536"/>
                    </a:lnTo>
                    <a:lnTo>
                      <a:pt x="104" y="539"/>
                    </a:lnTo>
                    <a:lnTo>
                      <a:pt x="92" y="551"/>
                    </a:lnTo>
                    <a:lnTo>
                      <a:pt x="74" y="584"/>
                    </a:lnTo>
                    <a:lnTo>
                      <a:pt x="59" y="747"/>
                    </a:lnTo>
                    <a:lnTo>
                      <a:pt x="33" y="806"/>
                    </a:lnTo>
                    <a:lnTo>
                      <a:pt x="7" y="829"/>
                    </a:lnTo>
                    <a:lnTo>
                      <a:pt x="0" y="848"/>
                    </a:lnTo>
                    <a:lnTo>
                      <a:pt x="7" y="860"/>
                    </a:lnTo>
                    <a:lnTo>
                      <a:pt x="26" y="929"/>
                    </a:lnTo>
                    <a:lnTo>
                      <a:pt x="24" y="936"/>
                    </a:lnTo>
                    <a:lnTo>
                      <a:pt x="19" y="943"/>
                    </a:lnTo>
                    <a:lnTo>
                      <a:pt x="10" y="1018"/>
                    </a:lnTo>
                    <a:lnTo>
                      <a:pt x="40" y="1085"/>
                    </a:lnTo>
                    <a:lnTo>
                      <a:pt x="43" y="1096"/>
                    </a:lnTo>
                    <a:lnTo>
                      <a:pt x="38" y="1111"/>
                    </a:lnTo>
                    <a:lnTo>
                      <a:pt x="40" y="1118"/>
                    </a:lnTo>
                    <a:lnTo>
                      <a:pt x="48" y="1129"/>
                    </a:lnTo>
                    <a:lnTo>
                      <a:pt x="57" y="1134"/>
                    </a:lnTo>
                    <a:lnTo>
                      <a:pt x="57" y="1139"/>
                    </a:lnTo>
                    <a:lnTo>
                      <a:pt x="62" y="1141"/>
                    </a:lnTo>
                    <a:lnTo>
                      <a:pt x="69" y="1139"/>
                    </a:lnTo>
                    <a:lnTo>
                      <a:pt x="71" y="1136"/>
                    </a:lnTo>
                    <a:lnTo>
                      <a:pt x="78" y="1115"/>
                    </a:lnTo>
                    <a:lnTo>
                      <a:pt x="97" y="1122"/>
                    </a:lnTo>
                    <a:lnTo>
                      <a:pt x="114" y="1134"/>
                    </a:lnTo>
                    <a:lnTo>
                      <a:pt x="102" y="1136"/>
                    </a:lnTo>
                    <a:lnTo>
                      <a:pt x="92" y="1136"/>
                    </a:lnTo>
                    <a:lnTo>
                      <a:pt x="83" y="1144"/>
                    </a:lnTo>
                    <a:lnTo>
                      <a:pt x="83" y="1153"/>
                    </a:lnTo>
                    <a:lnTo>
                      <a:pt x="90" y="1184"/>
                    </a:lnTo>
                    <a:lnTo>
                      <a:pt x="88" y="1193"/>
                    </a:lnTo>
                    <a:lnTo>
                      <a:pt x="74" y="1167"/>
                    </a:lnTo>
                    <a:lnTo>
                      <a:pt x="74" y="1158"/>
                    </a:lnTo>
                    <a:lnTo>
                      <a:pt x="66" y="1153"/>
                    </a:lnTo>
                    <a:lnTo>
                      <a:pt x="62" y="1165"/>
                    </a:lnTo>
                    <a:lnTo>
                      <a:pt x="59" y="1226"/>
                    </a:lnTo>
                    <a:lnTo>
                      <a:pt x="69" y="1243"/>
                    </a:lnTo>
                    <a:lnTo>
                      <a:pt x="88" y="1252"/>
                    </a:lnTo>
                    <a:lnTo>
                      <a:pt x="92" y="1269"/>
                    </a:lnTo>
                    <a:lnTo>
                      <a:pt x="88" y="1288"/>
                    </a:lnTo>
                    <a:lnTo>
                      <a:pt x="76" y="1292"/>
                    </a:lnTo>
                    <a:lnTo>
                      <a:pt x="71" y="1314"/>
                    </a:lnTo>
                    <a:lnTo>
                      <a:pt x="121" y="1429"/>
                    </a:lnTo>
                    <a:lnTo>
                      <a:pt x="130" y="1437"/>
                    </a:lnTo>
                    <a:lnTo>
                      <a:pt x="125" y="1455"/>
                    </a:lnTo>
                    <a:lnTo>
                      <a:pt x="135" y="1465"/>
                    </a:lnTo>
                    <a:lnTo>
                      <a:pt x="142" y="1477"/>
                    </a:lnTo>
                    <a:lnTo>
                      <a:pt x="142" y="1481"/>
                    </a:lnTo>
                    <a:lnTo>
                      <a:pt x="135" y="1491"/>
                    </a:lnTo>
                    <a:lnTo>
                      <a:pt x="130" y="1529"/>
                    </a:lnTo>
                    <a:lnTo>
                      <a:pt x="133" y="1536"/>
                    </a:lnTo>
                    <a:lnTo>
                      <a:pt x="168" y="1555"/>
                    </a:lnTo>
                    <a:lnTo>
                      <a:pt x="185" y="1569"/>
                    </a:lnTo>
                    <a:lnTo>
                      <a:pt x="194" y="1566"/>
                    </a:lnTo>
                    <a:lnTo>
                      <a:pt x="203" y="1571"/>
                    </a:lnTo>
                    <a:lnTo>
                      <a:pt x="227" y="1592"/>
                    </a:lnTo>
                    <a:lnTo>
                      <a:pt x="232" y="1604"/>
                    </a:lnTo>
                    <a:lnTo>
                      <a:pt x="262" y="1628"/>
                    </a:lnTo>
                    <a:lnTo>
                      <a:pt x="265" y="1635"/>
                    </a:lnTo>
                    <a:lnTo>
                      <a:pt x="272" y="1626"/>
                    </a:lnTo>
                    <a:lnTo>
                      <a:pt x="279" y="1628"/>
                    </a:lnTo>
                    <a:lnTo>
                      <a:pt x="296" y="1647"/>
                    </a:lnTo>
                    <a:lnTo>
                      <a:pt x="293" y="1663"/>
                    </a:lnTo>
                    <a:lnTo>
                      <a:pt x="296" y="1668"/>
                    </a:lnTo>
                    <a:lnTo>
                      <a:pt x="317" y="1675"/>
                    </a:lnTo>
                    <a:lnTo>
                      <a:pt x="366" y="1751"/>
                    </a:lnTo>
                    <a:lnTo>
                      <a:pt x="374" y="1767"/>
                    </a:lnTo>
                    <a:lnTo>
                      <a:pt x="369" y="1824"/>
                    </a:lnTo>
                    <a:lnTo>
                      <a:pt x="570" y="1850"/>
                    </a:lnTo>
                    <a:lnTo>
                      <a:pt x="570" y="1862"/>
                    </a:lnTo>
                    <a:lnTo>
                      <a:pt x="884" y="2053"/>
                    </a:lnTo>
                    <a:lnTo>
                      <a:pt x="1127" y="2091"/>
                    </a:lnTo>
                    <a:lnTo>
                      <a:pt x="1134" y="2039"/>
                    </a:lnTo>
                    <a:lnTo>
                      <a:pt x="1283" y="2058"/>
                    </a:lnTo>
                    <a:lnTo>
                      <a:pt x="1304" y="2074"/>
                    </a:lnTo>
                    <a:lnTo>
                      <a:pt x="1314" y="2098"/>
                    </a:lnTo>
                    <a:lnTo>
                      <a:pt x="1333" y="2110"/>
                    </a:lnTo>
                    <a:lnTo>
                      <a:pt x="1347" y="2131"/>
                    </a:lnTo>
                    <a:lnTo>
                      <a:pt x="1420" y="2202"/>
                    </a:lnTo>
                    <a:lnTo>
                      <a:pt x="1434" y="2289"/>
                    </a:lnTo>
                    <a:lnTo>
                      <a:pt x="1455" y="2322"/>
                    </a:lnTo>
                    <a:lnTo>
                      <a:pt x="1524" y="2384"/>
                    </a:lnTo>
                    <a:lnTo>
                      <a:pt x="1562" y="2393"/>
                    </a:lnTo>
                    <a:lnTo>
                      <a:pt x="1614" y="2313"/>
                    </a:lnTo>
                    <a:lnTo>
                      <a:pt x="1635" y="2308"/>
                    </a:lnTo>
                    <a:lnTo>
                      <a:pt x="1651" y="2313"/>
                    </a:lnTo>
                    <a:lnTo>
                      <a:pt x="1727" y="2315"/>
                    </a:lnTo>
                    <a:lnTo>
                      <a:pt x="1793" y="2393"/>
                    </a:lnTo>
                    <a:lnTo>
                      <a:pt x="1821" y="2476"/>
                    </a:lnTo>
                    <a:lnTo>
                      <a:pt x="1850" y="2507"/>
                    </a:lnTo>
                    <a:lnTo>
                      <a:pt x="1862" y="2540"/>
                    </a:lnTo>
                    <a:lnTo>
                      <a:pt x="1892" y="2561"/>
                    </a:lnTo>
                    <a:lnTo>
                      <a:pt x="1914" y="2644"/>
                    </a:lnTo>
                    <a:lnTo>
                      <a:pt x="1942" y="2691"/>
                    </a:lnTo>
                    <a:lnTo>
                      <a:pt x="1970" y="2710"/>
                    </a:lnTo>
                    <a:lnTo>
                      <a:pt x="1996" y="2715"/>
                    </a:lnTo>
                    <a:lnTo>
                      <a:pt x="2020" y="2729"/>
                    </a:lnTo>
                    <a:lnTo>
                      <a:pt x="2067" y="2734"/>
                    </a:lnTo>
                    <a:lnTo>
                      <a:pt x="2100" y="2750"/>
                    </a:lnTo>
                    <a:lnTo>
                      <a:pt x="2131" y="2755"/>
                    </a:lnTo>
                    <a:lnTo>
                      <a:pt x="2133" y="2750"/>
                    </a:lnTo>
                    <a:lnTo>
                      <a:pt x="2124" y="2745"/>
                    </a:lnTo>
                    <a:lnTo>
                      <a:pt x="2114" y="2712"/>
                    </a:lnTo>
                    <a:lnTo>
                      <a:pt x="2112" y="2710"/>
                    </a:lnTo>
                    <a:lnTo>
                      <a:pt x="2103" y="2649"/>
                    </a:lnTo>
                    <a:lnTo>
                      <a:pt x="2110" y="2641"/>
                    </a:lnTo>
                    <a:lnTo>
                      <a:pt x="2110" y="2623"/>
                    </a:lnTo>
                    <a:lnTo>
                      <a:pt x="2107" y="2620"/>
                    </a:lnTo>
                    <a:lnTo>
                      <a:pt x="2098" y="2615"/>
                    </a:lnTo>
                    <a:lnTo>
                      <a:pt x="2093" y="2613"/>
                    </a:lnTo>
                    <a:lnTo>
                      <a:pt x="2095" y="2606"/>
                    </a:lnTo>
                    <a:lnTo>
                      <a:pt x="2107" y="2606"/>
                    </a:lnTo>
                    <a:lnTo>
                      <a:pt x="2112" y="2611"/>
                    </a:lnTo>
                    <a:lnTo>
                      <a:pt x="2121" y="2606"/>
                    </a:lnTo>
                    <a:lnTo>
                      <a:pt x="2124" y="2571"/>
                    </a:lnTo>
                    <a:lnTo>
                      <a:pt x="2114" y="2554"/>
                    </a:lnTo>
                    <a:lnTo>
                      <a:pt x="2140" y="2549"/>
                    </a:lnTo>
                    <a:lnTo>
                      <a:pt x="2150" y="2533"/>
                    </a:lnTo>
                    <a:lnTo>
                      <a:pt x="2150" y="2528"/>
                    </a:lnTo>
                    <a:lnTo>
                      <a:pt x="2138" y="2530"/>
                    </a:lnTo>
                    <a:lnTo>
                      <a:pt x="2140" y="2523"/>
                    </a:lnTo>
                    <a:lnTo>
                      <a:pt x="2157" y="2514"/>
                    </a:lnTo>
                    <a:lnTo>
                      <a:pt x="2162" y="2514"/>
                    </a:lnTo>
                    <a:lnTo>
                      <a:pt x="2173" y="2502"/>
                    </a:lnTo>
                    <a:lnTo>
                      <a:pt x="2173" y="2497"/>
                    </a:lnTo>
                    <a:lnTo>
                      <a:pt x="2178" y="2493"/>
                    </a:lnTo>
                    <a:lnTo>
                      <a:pt x="2195" y="2493"/>
                    </a:lnTo>
                    <a:lnTo>
                      <a:pt x="2202" y="2488"/>
                    </a:lnTo>
                    <a:lnTo>
                      <a:pt x="2204" y="2481"/>
                    </a:lnTo>
                    <a:lnTo>
                      <a:pt x="2192" y="2471"/>
                    </a:lnTo>
                    <a:lnTo>
                      <a:pt x="2192" y="2464"/>
                    </a:lnTo>
                    <a:lnTo>
                      <a:pt x="2197" y="2460"/>
                    </a:lnTo>
                    <a:lnTo>
                      <a:pt x="2204" y="2462"/>
                    </a:lnTo>
                    <a:lnTo>
                      <a:pt x="2209" y="2469"/>
                    </a:lnTo>
                    <a:lnTo>
                      <a:pt x="2211" y="2467"/>
                    </a:lnTo>
                    <a:lnTo>
                      <a:pt x="2211" y="2460"/>
                    </a:lnTo>
                    <a:lnTo>
                      <a:pt x="2214" y="2457"/>
                    </a:lnTo>
                    <a:lnTo>
                      <a:pt x="2218" y="2457"/>
                    </a:lnTo>
                    <a:lnTo>
                      <a:pt x="2223" y="2467"/>
                    </a:lnTo>
                    <a:lnTo>
                      <a:pt x="2225" y="2467"/>
                    </a:lnTo>
                    <a:lnTo>
                      <a:pt x="2230" y="2464"/>
                    </a:lnTo>
                    <a:lnTo>
                      <a:pt x="2232" y="2455"/>
                    </a:lnTo>
                    <a:lnTo>
                      <a:pt x="2235" y="2455"/>
                    </a:lnTo>
                    <a:lnTo>
                      <a:pt x="2240" y="2469"/>
                    </a:lnTo>
                    <a:lnTo>
                      <a:pt x="2266" y="2460"/>
                    </a:lnTo>
                    <a:lnTo>
                      <a:pt x="2270" y="2462"/>
                    </a:lnTo>
                    <a:lnTo>
                      <a:pt x="2268" y="2464"/>
                    </a:lnTo>
                    <a:lnTo>
                      <a:pt x="2230" y="2481"/>
                    </a:lnTo>
                    <a:lnTo>
                      <a:pt x="2228" y="2485"/>
                    </a:lnTo>
                    <a:lnTo>
                      <a:pt x="2230" y="2488"/>
                    </a:lnTo>
                    <a:lnTo>
                      <a:pt x="2320" y="2438"/>
                    </a:lnTo>
                    <a:lnTo>
                      <a:pt x="2334" y="2403"/>
                    </a:lnTo>
                    <a:lnTo>
                      <a:pt x="2336" y="2348"/>
                    </a:lnTo>
                    <a:lnTo>
                      <a:pt x="2341" y="2344"/>
                    </a:lnTo>
                    <a:lnTo>
                      <a:pt x="2346" y="2339"/>
                    </a:lnTo>
                    <a:lnTo>
                      <a:pt x="2351" y="2341"/>
                    </a:lnTo>
                    <a:lnTo>
                      <a:pt x="2353" y="2360"/>
                    </a:lnTo>
                    <a:lnTo>
                      <a:pt x="2365" y="2360"/>
                    </a:lnTo>
                    <a:lnTo>
                      <a:pt x="2360" y="2367"/>
                    </a:lnTo>
                    <a:lnTo>
                      <a:pt x="2351" y="2372"/>
                    </a:lnTo>
                    <a:lnTo>
                      <a:pt x="2355" y="2374"/>
                    </a:lnTo>
                    <a:lnTo>
                      <a:pt x="2407" y="2348"/>
                    </a:lnTo>
                    <a:lnTo>
                      <a:pt x="2488" y="2339"/>
                    </a:lnTo>
                    <a:lnTo>
                      <a:pt x="2584" y="2360"/>
                    </a:lnTo>
                    <a:lnTo>
                      <a:pt x="2596" y="2351"/>
                    </a:lnTo>
                    <a:lnTo>
                      <a:pt x="2594" y="2341"/>
                    </a:lnTo>
                    <a:lnTo>
                      <a:pt x="2599" y="2334"/>
                    </a:lnTo>
                    <a:lnTo>
                      <a:pt x="2615" y="2334"/>
                    </a:lnTo>
                    <a:lnTo>
                      <a:pt x="2643" y="2348"/>
                    </a:lnTo>
                    <a:lnTo>
                      <a:pt x="2655" y="2360"/>
                    </a:lnTo>
                    <a:lnTo>
                      <a:pt x="2665" y="2360"/>
                    </a:lnTo>
                    <a:lnTo>
                      <a:pt x="2686" y="2389"/>
                    </a:lnTo>
                    <a:lnTo>
                      <a:pt x="2705" y="2389"/>
                    </a:lnTo>
                    <a:lnTo>
                      <a:pt x="2710" y="2393"/>
                    </a:lnTo>
                    <a:lnTo>
                      <a:pt x="2724" y="2398"/>
                    </a:lnTo>
                    <a:lnTo>
                      <a:pt x="2738" y="2389"/>
                    </a:lnTo>
                    <a:lnTo>
                      <a:pt x="2747" y="2396"/>
                    </a:lnTo>
                    <a:lnTo>
                      <a:pt x="2755" y="2391"/>
                    </a:lnTo>
                    <a:lnTo>
                      <a:pt x="2780" y="2393"/>
                    </a:lnTo>
                    <a:lnTo>
                      <a:pt x="2792" y="2379"/>
                    </a:lnTo>
                    <a:lnTo>
                      <a:pt x="2795" y="2372"/>
                    </a:lnTo>
                    <a:lnTo>
                      <a:pt x="2792" y="2367"/>
                    </a:lnTo>
                    <a:lnTo>
                      <a:pt x="2795" y="2365"/>
                    </a:lnTo>
                    <a:lnTo>
                      <a:pt x="2804" y="2365"/>
                    </a:lnTo>
                    <a:lnTo>
                      <a:pt x="2818" y="2374"/>
                    </a:lnTo>
                    <a:lnTo>
                      <a:pt x="2837" y="2382"/>
                    </a:lnTo>
                    <a:lnTo>
                      <a:pt x="2856" y="2405"/>
                    </a:lnTo>
                    <a:lnTo>
                      <a:pt x="2875" y="2396"/>
                    </a:lnTo>
                    <a:lnTo>
                      <a:pt x="2877" y="2389"/>
                    </a:lnTo>
                    <a:lnTo>
                      <a:pt x="2870" y="2377"/>
                    </a:lnTo>
                    <a:lnTo>
                      <a:pt x="2840" y="2365"/>
                    </a:lnTo>
                    <a:lnTo>
                      <a:pt x="2828" y="2351"/>
                    </a:lnTo>
                    <a:lnTo>
                      <a:pt x="2828" y="2346"/>
                    </a:lnTo>
                    <a:lnTo>
                      <a:pt x="2835" y="2332"/>
                    </a:lnTo>
                    <a:lnTo>
                      <a:pt x="2851" y="2318"/>
                    </a:lnTo>
                    <a:lnTo>
                      <a:pt x="2856" y="2292"/>
                    </a:lnTo>
                    <a:lnTo>
                      <a:pt x="2851" y="2289"/>
                    </a:lnTo>
                    <a:lnTo>
                      <a:pt x="2847" y="2289"/>
                    </a:lnTo>
                    <a:lnTo>
                      <a:pt x="2828" y="2299"/>
                    </a:lnTo>
                    <a:lnTo>
                      <a:pt x="2818" y="2308"/>
                    </a:lnTo>
                    <a:lnTo>
                      <a:pt x="2811" y="2306"/>
                    </a:lnTo>
                    <a:lnTo>
                      <a:pt x="2806" y="2287"/>
                    </a:lnTo>
                    <a:lnTo>
                      <a:pt x="2802" y="2287"/>
                    </a:lnTo>
                    <a:lnTo>
                      <a:pt x="2797" y="2287"/>
                    </a:lnTo>
                    <a:lnTo>
                      <a:pt x="2783" y="2299"/>
                    </a:lnTo>
                    <a:lnTo>
                      <a:pt x="2766" y="2301"/>
                    </a:lnTo>
                    <a:lnTo>
                      <a:pt x="2752" y="2289"/>
                    </a:lnTo>
                    <a:lnTo>
                      <a:pt x="2757" y="2270"/>
                    </a:lnTo>
                    <a:lnTo>
                      <a:pt x="2778" y="2263"/>
                    </a:lnTo>
                    <a:lnTo>
                      <a:pt x="2830" y="2278"/>
                    </a:lnTo>
                    <a:lnTo>
                      <a:pt x="2849" y="2266"/>
                    </a:lnTo>
                    <a:lnTo>
                      <a:pt x="2863" y="2268"/>
                    </a:lnTo>
                    <a:lnTo>
                      <a:pt x="2882" y="2256"/>
                    </a:lnTo>
                    <a:lnTo>
                      <a:pt x="2953" y="2256"/>
                    </a:lnTo>
                    <a:lnTo>
                      <a:pt x="2960" y="2252"/>
                    </a:lnTo>
                    <a:lnTo>
                      <a:pt x="2969" y="2195"/>
                    </a:lnTo>
                    <a:lnTo>
                      <a:pt x="2981" y="2249"/>
                    </a:lnTo>
                    <a:lnTo>
                      <a:pt x="2977" y="2261"/>
                    </a:lnTo>
                    <a:lnTo>
                      <a:pt x="2979" y="2266"/>
                    </a:lnTo>
                    <a:lnTo>
                      <a:pt x="3029" y="2252"/>
                    </a:lnTo>
                    <a:lnTo>
                      <a:pt x="3043" y="2235"/>
                    </a:lnTo>
                    <a:lnTo>
                      <a:pt x="3050" y="2233"/>
                    </a:lnTo>
                    <a:lnTo>
                      <a:pt x="3059" y="2226"/>
                    </a:lnTo>
                    <a:lnTo>
                      <a:pt x="3062" y="2226"/>
                    </a:lnTo>
                    <a:lnTo>
                      <a:pt x="3062" y="2230"/>
                    </a:lnTo>
                    <a:lnTo>
                      <a:pt x="3057" y="2242"/>
                    </a:lnTo>
                    <a:lnTo>
                      <a:pt x="3125" y="2228"/>
                    </a:lnTo>
                    <a:lnTo>
                      <a:pt x="3132" y="2230"/>
                    </a:lnTo>
                    <a:lnTo>
                      <a:pt x="3132" y="2235"/>
                    </a:lnTo>
                    <a:lnTo>
                      <a:pt x="3125" y="2240"/>
                    </a:lnTo>
                    <a:lnTo>
                      <a:pt x="3128" y="2242"/>
                    </a:lnTo>
                    <a:lnTo>
                      <a:pt x="3203" y="2273"/>
                    </a:lnTo>
                    <a:lnTo>
                      <a:pt x="3222" y="2294"/>
                    </a:lnTo>
                    <a:lnTo>
                      <a:pt x="3229" y="2301"/>
                    </a:lnTo>
                    <a:lnTo>
                      <a:pt x="3277" y="2285"/>
                    </a:lnTo>
                    <a:lnTo>
                      <a:pt x="3300" y="2270"/>
                    </a:lnTo>
                    <a:lnTo>
                      <a:pt x="3310" y="2268"/>
                    </a:lnTo>
                    <a:lnTo>
                      <a:pt x="3312" y="2268"/>
                    </a:lnTo>
                    <a:lnTo>
                      <a:pt x="3312" y="2259"/>
                    </a:lnTo>
                    <a:lnTo>
                      <a:pt x="3319" y="2252"/>
                    </a:lnTo>
                    <a:lnTo>
                      <a:pt x="3343" y="2249"/>
                    </a:lnTo>
                    <a:lnTo>
                      <a:pt x="3362" y="2254"/>
                    </a:lnTo>
                    <a:lnTo>
                      <a:pt x="3392" y="2282"/>
                    </a:lnTo>
                    <a:lnTo>
                      <a:pt x="3402" y="2285"/>
                    </a:lnTo>
                    <a:lnTo>
                      <a:pt x="3404" y="2301"/>
                    </a:lnTo>
                    <a:lnTo>
                      <a:pt x="3414" y="2304"/>
                    </a:lnTo>
                    <a:lnTo>
                      <a:pt x="3435" y="2322"/>
                    </a:lnTo>
                    <a:lnTo>
                      <a:pt x="3468" y="2334"/>
                    </a:lnTo>
                    <a:lnTo>
                      <a:pt x="3473" y="2341"/>
                    </a:lnTo>
                    <a:lnTo>
                      <a:pt x="3487" y="2471"/>
                    </a:lnTo>
                    <a:lnTo>
                      <a:pt x="3489" y="2474"/>
                    </a:lnTo>
                    <a:lnTo>
                      <a:pt x="3496" y="2471"/>
                    </a:lnTo>
                    <a:lnTo>
                      <a:pt x="3496" y="2457"/>
                    </a:lnTo>
                    <a:lnTo>
                      <a:pt x="3503" y="2457"/>
                    </a:lnTo>
                    <a:lnTo>
                      <a:pt x="3513" y="2464"/>
                    </a:lnTo>
                    <a:lnTo>
                      <a:pt x="3506" y="2502"/>
                    </a:lnTo>
                    <a:lnTo>
                      <a:pt x="3510" y="2519"/>
                    </a:lnTo>
                    <a:lnTo>
                      <a:pt x="3551" y="2566"/>
                    </a:lnTo>
                    <a:lnTo>
                      <a:pt x="3555" y="2568"/>
                    </a:lnTo>
                    <a:lnTo>
                      <a:pt x="3567" y="2561"/>
                    </a:lnTo>
                    <a:lnTo>
                      <a:pt x="3574" y="2589"/>
                    </a:lnTo>
                    <a:lnTo>
                      <a:pt x="3584" y="2587"/>
                    </a:lnTo>
                    <a:lnTo>
                      <a:pt x="3584" y="2587"/>
                    </a:lnTo>
                    <a:lnTo>
                      <a:pt x="3581" y="2597"/>
                    </a:lnTo>
                    <a:lnTo>
                      <a:pt x="3581" y="2604"/>
                    </a:lnTo>
                    <a:lnTo>
                      <a:pt x="3598" y="2623"/>
                    </a:lnTo>
                    <a:lnTo>
                      <a:pt x="3614" y="2653"/>
                    </a:lnTo>
                    <a:lnTo>
                      <a:pt x="3624" y="2663"/>
                    </a:lnTo>
                    <a:lnTo>
                      <a:pt x="3640" y="2660"/>
                    </a:lnTo>
                    <a:lnTo>
                      <a:pt x="3652" y="2670"/>
                    </a:lnTo>
                    <a:lnTo>
                      <a:pt x="3673" y="2703"/>
                    </a:lnTo>
                    <a:lnTo>
                      <a:pt x="3676" y="2726"/>
                    </a:lnTo>
                    <a:lnTo>
                      <a:pt x="3678" y="2729"/>
                    </a:lnTo>
                    <a:lnTo>
                      <a:pt x="3688" y="2734"/>
                    </a:lnTo>
                    <a:lnTo>
                      <a:pt x="3725" y="2724"/>
                    </a:lnTo>
                    <a:lnTo>
                      <a:pt x="3747" y="2710"/>
                    </a:lnTo>
                    <a:lnTo>
                      <a:pt x="3761" y="2715"/>
                    </a:lnTo>
                    <a:lnTo>
                      <a:pt x="3768" y="2700"/>
                    </a:lnTo>
                    <a:lnTo>
                      <a:pt x="3758" y="2696"/>
                    </a:lnTo>
                    <a:lnTo>
                      <a:pt x="3768" y="2623"/>
                    </a:lnTo>
                    <a:lnTo>
                      <a:pt x="3754" y="2530"/>
                    </a:lnTo>
                    <a:lnTo>
                      <a:pt x="3685" y="2412"/>
                    </a:lnTo>
                    <a:lnTo>
                      <a:pt x="3678" y="2370"/>
                    </a:lnTo>
                    <a:lnTo>
                      <a:pt x="3624" y="2304"/>
                    </a:lnTo>
                    <a:lnTo>
                      <a:pt x="3562" y="2164"/>
                    </a:lnTo>
                    <a:lnTo>
                      <a:pt x="3565" y="2155"/>
                    </a:lnTo>
                    <a:lnTo>
                      <a:pt x="3562" y="2126"/>
                    </a:lnTo>
                    <a:lnTo>
                      <a:pt x="3595" y="2008"/>
                    </a:lnTo>
                    <a:lnTo>
                      <a:pt x="3600" y="2006"/>
                    </a:lnTo>
                    <a:lnTo>
                      <a:pt x="3598" y="1999"/>
                    </a:lnTo>
                    <a:lnTo>
                      <a:pt x="3600" y="1994"/>
                    </a:lnTo>
                    <a:lnTo>
                      <a:pt x="3612" y="1985"/>
                    </a:lnTo>
                    <a:lnTo>
                      <a:pt x="3621" y="1982"/>
                    </a:lnTo>
                    <a:lnTo>
                      <a:pt x="3626" y="1975"/>
                    </a:lnTo>
                    <a:lnTo>
                      <a:pt x="3610" y="1956"/>
                    </a:lnTo>
                    <a:lnTo>
                      <a:pt x="3610" y="1952"/>
                    </a:lnTo>
                    <a:lnTo>
                      <a:pt x="3610" y="1949"/>
                    </a:lnTo>
                    <a:lnTo>
                      <a:pt x="3662" y="1940"/>
                    </a:lnTo>
                    <a:lnTo>
                      <a:pt x="3669" y="1937"/>
                    </a:lnTo>
                    <a:lnTo>
                      <a:pt x="3699" y="1900"/>
                    </a:lnTo>
                    <a:lnTo>
                      <a:pt x="3704" y="1900"/>
                    </a:lnTo>
                    <a:lnTo>
                      <a:pt x="3709" y="1892"/>
                    </a:lnTo>
                    <a:lnTo>
                      <a:pt x="3711" y="1881"/>
                    </a:lnTo>
                    <a:lnTo>
                      <a:pt x="3725" y="1874"/>
                    </a:lnTo>
                    <a:lnTo>
                      <a:pt x="3735" y="1864"/>
                    </a:lnTo>
                    <a:lnTo>
                      <a:pt x="3737" y="1852"/>
                    </a:lnTo>
                    <a:lnTo>
                      <a:pt x="3730" y="1845"/>
                    </a:lnTo>
                    <a:lnTo>
                      <a:pt x="3740" y="1836"/>
                    </a:lnTo>
                    <a:lnTo>
                      <a:pt x="3756" y="1803"/>
                    </a:lnTo>
                    <a:lnTo>
                      <a:pt x="3775" y="1789"/>
                    </a:lnTo>
                    <a:lnTo>
                      <a:pt x="3777" y="1779"/>
                    </a:lnTo>
                    <a:lnTo>
                      <a:pt x="3813" y="1767"/>
                    </a:lnTo>
                    <a:lnTo>
                      <a:pt x="3839" y="1748"/>
                    </a:lnTo>
                    <a:lnTo>
                      <a:pt x="3841" y="1739"/>
                    </a:lnTo>
                    <a:lnTo>
                      <a:pt x="3843" y="1732"/>
                    </a:lnTo>
                    <a:lnTo>
                      <a:pt x="3851" y="1722"/>
                    </a:lnTo>
                    <a:lnTo>
                      <a:pt x="3855" y="1706"/>
                    </a:lnTo>
                    <a:lnTo>
                      <a:pt x="3893" y="1675"/>
                    </a:lnTo>
                    <a:lnTo>
                      <a:pt x="3926" y="1668"/>
                    </a:lnTo>
                    <a:lnTo>
                      <a:pt x="3945" y="1647"/>
                    </a:lnTo>
                    <a:lnTo>
                      <a:pt x="3947" y="1637"/>
                    </a:lnTo>
                    <a:lnTo>
                      <a:pt x="3945" y="1626"/>
                    </a:lnTo>
                    <a:lnTo>
                      <a:pt x="3931" y="1626"/>
                    </a:lnTo>
                    <a:lnTo>
                      <a:pt x="3924" y="1633"/>
                    </a:lnTo>
                    <a:lnTo>
                      <a:pt x="3924" y="1635"/>
                    </a:lnTo>
                    <a:lnTo>
                      <a:pt x="3921" y="1630"/>
                    </a:lnTo>
                    <a:lnTo>
                      <a:pt x="3921" y="1623"/>
                    </a:lnTo>
                    <a:lnTo>
                      <a:pt x="3926" y="1614"/>
                    </a:lnTo>
                    <a:lnTo>
                      <a:pt x="3928" y="1607"/>
                    </a:lnTo>
                    <a:lnTo>
                      <a:pt x="3933" y="1597"/>
                    </a:lnTo>
                    <a:lnTo>
                      <a:pt x="3926" y="1592"/>
                    </a:lnTo>
                    <a:lnTo>
                      <a:pt x="3900" y="1588"/>
                    </a:lnTo>
                    <a:lnTo>
                      <a:pt x="3919" y="1583"/>
                    </a:lnTo>
                    <a:lnTo>
                      <a:pt x="3928" y="1574"/>
                    </a:lnTo>
                    <a:lnTo>
                      <a:pt x="3933" y="1583"/>
                    </a:lnTo>
                    <a:lnTo>
                      <a:pt x="3940" y="1583"/>
                    </a:lnTo>
                    <a:lnTo>
                      <a:pt x="3947" y="1588"/>
                    </a:lnTo>
                    <a:lnTo>
                      <a:pt x="3962" y="1585"/>
                    </a:lnTo>
                    <a:lnTo>
                      <a:pt x="3971" y="1578"/>
                    </a:lnTo>
                    <a:lnTo>
                      <a:pt x="3980" y="1555"/>
                    </a:lnTo>
                    <a:lnTo>
                      <a:pt x="3988" y="1548"/>
                    </a:lnTo>
                    <a:lnTo>
                      <a:pt x="3980" y="1524"/>
                    </a:lnTo>
                    <a:lnTo>
                      <a:pt x="3973" y="1517"/>
                    </a:lnTo>
                    <a:lnTo>
                      <a:pt x="3966" y="1526"/>
                    </a:lnTo>
                    <a:lnTo>
                      <a:pt x="3962" y="1545"/>
                    </a:lnTo>
                    <a:lnTo>
                      <a:pt x="3962" y="1545"/>
                    </a:lnTo>
                    <a:lnTo>
                      <a:pt x="3957" y="1538"/>
                    </a:lnTo>
                    <a:lnTo>
                      <a:pt x="3952" y="1519"/>
                    </a:lnTo>
                    <a:lnTo>
                      <a:pt x="3914" y="1533"/>
                    </a:lnTo>
                    <a:lnTo>
                      <a:pt x="3905" y="1533"/>
                    </a:lnTo>
                    <a:lnTo>
                      <a:pt x="3895" y="1498"/>
                    </a:lnTo>
                    <a:lnTo>
                      <a:pt x="3898" y="1493"/>
                    </a:lnTo>
                    <a:lnTo>
                      <a:pt x="3907" y="1514"/>
                    </a:lnTo>
                    <a:lnTo>
                      <a:pt x="3912" y="1517"/>
                    </a:lnTo>
                    <a:lnTo>
                      <a:pt x="3921" y="1517"/>
                    </a:lnTo>
                    <a:lnTo>
                      <a:pt x="3940" y="1498"/>
                    </a:lnTo>
                    <a:lnTo>
                      <a:pt x="3947" y="1498"/>
                    </a:lnTo>
                    <a:lnTo>
                      <a:pt x="3945" y="1491"/>
                    </a:lnTo>
                    <a:lnTo>
                      <a:pt x="3957" y="1493"/>
                    </a:lnTo>
                    <a:lnTo>
                      <a:pt x="3964" y="1491"/>
                    </a:lnTo>
                    <a:lnTo>
                      <a:pt x="3973" y="1503"/>
                    </a:lnTo>
                    <a:lnTo>
                      <a:pt x="3973" y="1500"/>
                    </a:lnTo>
                    <a:lnTo>
                      <a:pt x="3969" y="1491"/>
                    </a:lnTo>
                    <a:lnTo>
                      <a:pt x="3959" y="1481"/>
                    </a:lnTo>
                    <a:lnTo>
                      <a:pt x="3954" y="1470"/>
                    </a:lnTo>
                    <a:lnTo>
                      <a:pt x="3952" y="1465"/>
                    </a:lnTo>
                    <a:lnTo>
                      <a:pt x="3952" y="1439"/>
                    </a:lnTo>
                    <a:lnTo>
                      <a:pt x="3945" y="1418"/>
                    </a:lnTo>
                    <a:lnTo>
                      <a:pt x="3917" y="1418"/>
                    </a:lnTo>
                    <a:lnTo>
                      <a:pt x="3914" y="1418"/>
                    </a:lnTo>
                    <a:lnTo>
                      <a:pt x="3912" y="1422"/>
                    </a:lnTo>
                    <a:lnTo>
                      <a:pt x="3902" y="1422"/>
                    </a:lnTo>
                    <a:lnTo>
                      <a:pt x="3893" y="1418"/>
                    </a:lnTo>
                    <a:lnTo>
                      <a:pt x="3893" y="1411"/>
                    </a:lnTo>
                    <a:lnTo>
                      <a:pt x="3907" y="1406"/>
                    </a:lnTo>
                    <a:lnTo>
                      <a:pt x="3914" y="1403"/>
                    </a:lnTo>
                    <a:lnTo>
                      <a:pt x="3910" y="1396"/>
                    </a:lnTo>
                    <a:lnTo>
                      <a:pt x="3902" y="1394"/>
                    </a:lnTo>
                    <a:lnTo>
                      <a:pt x="3898" y="1385"/>
                    </a:lnTo>
                    <a:lnTo>
                      <a:pt x="3895" y="1380"/>
                    </a:lnTo>
                    <a:lnTo>
                      <a:pt x="3902" y="1375"/>
                    </a:lnTo>
                    <a:lnTo>
                      <a:pt x="3907" y="1375"/>
                    </a:lnTo>
                    <a:lnTo>
                      <a:pt x="3900" y="1363"/>
                    </a:lnTo>
                    <a:lnTo>
                      <a:pt x="3891" y="1359"/>
                    </a:lnTo>
                    <a:lnTo>
                      <a:pt x="3886" y="1347"/>
                    </a:lnTo>
                    <a:lnTo>
                      <a:pt x="3893" y="1344"/>
                    </a:lnTo>
                    <a:lnTo>
                      <a:pt x="3893" y="1323"/>
                    </a:lnTo>
                    <a:lnTo>
                      <a:pt x="3891" y="1314"/>
                    </a:lnTo>
                    <a:lnTo>
                      <a:pt x="3879" y="1304"/>
                    </a:lnTo>
                    <a:lnTo>
                      <a:pt x="3843" y="1297"/>
                    </a:lnTo>
                    <a:lnTo>
                      <a:pt x="3827" y="1288"/>
                    </a:lnTo>
                    <a:lnTo>
                      <a:pt x="3799" y="1281"/>
                    </a:lnTo>
                    <a:lnTo>
                      <a:pt x="3796" y="1276"/>
                    </a:lnTo>
                    <a:lnTo>
                      <a:pt x="3794" y="1271"/>
                    </a:lnTo>
                    <a:lnTo>
                      <a:pt x="3796" y="1262"/>
                    </a:lnTo>
                    <a:lnTo>
                      <a:pt x="3803" y="1257"/>
                    </a:lnTo>
                    <a:lnTo>
                      <a:pt x="3803" y="1262"/>
                    </a:lnTo>
                    <a:lnTo>
                      <a:pt x="3801" y="1271"/>
                    </a:lnTo>
                    <a:lnTo>
                      <a:pt x="3806" y="1276"/>
                    </a:lnTo>
                    <a:lnTo>
                      <a:pt x="3817" y="1276"/>
                    </a:lnTo>
                    <a:lnTo>
                      <a:pt x="3834" y="1281"/>
                    </a:lnTo>
                    <a:lnTo>
                      <a:pt x="3843" y="1278"/>
                    </a:lnTo>
                    <a:lnTo>
                      <a:pt x="3851" y="1285"/>
                    </a:lnTo>
                    <a:lnTo>
                      <a:pt x="3862" y="1285"/>
                    </a:lnTo>
                    <a:lnTo>
                      <a:pt x="3872" y="1292"/>
                    </a:lnTo>
                    <a:lnTo>
                      <a:pt x="3881" y="1295"/>
                    </a:lnTo>
                    <a:lnTo>
                      <a:pt x="3872" y="1271"/>
                    </a:lnTo>
                    <a:lnTo>
                      <a:pt x="3858" y="1264"/>
                    </a:lnTo>
                    <a:lnTo>
                      <a:pt x="3867" y="1262"/>
                    </a:lnTo>
                    <a:lnTo>
                      <a:pt x="3867" y="1259"/>
                    </a:lnTo>
                    <a:lnTo>
                      <a:pt x="3855" y="1233"/>
                    </a:lnTo>
                    <a:lnTo>
                      <a:pt x="3851" y="1193"/>
                    </a:lnTo>
                    <a:lnTo>
                      <a:pt x="3846" y="1184"/>
                    </a:lnTo>
                    <a:lnTo>
                      <a:pt x="3872" y="1155"/>
                    </a:lnTo>
                    <a:lnTo>
                      <a:pt x="3879" y="1136"/>
                    </a:lnTo>
                    <a:lnTo>
                      <a:pt x="3881" y="1136"/>
                    </a:lnTo>
                    <a:lnTo>
                      <a:pt x="3886" y="1139"/>
                    </a:lnTo>
                    <a:lnTo>
                      <a:pt x="3888" y="1141"/>
                    </a:lnTo>
                    <a:lnTo>
                      <a:pt x="3886" y="1151"/>
                    </a:lnTo>
                    <a:lnTo>
                      <a:pt x="3884" y="1158"/>
                    </a:lnTo>
                    <a:lnTo>
                      <a:pt x="3877" y="1162"/>
                    </a:lnTo>
                    <a:lnTo>
                      <a:pt x="3874" y="1172"/>
                    </a:lnTo>
                    <a:lnTo>
                      <a:pt x="3874" y="1179"/>
                    </a:lnTo>
                    <a:lnTo>
                      <a:pt x="3879" y="1186"/>
                    </a:lnTo>
                    <a:lnTo>
                      <a:pt x="3879" y="1193"/>
                    </a:lnTo>
                    <a:lnTo>
                      <a:pt x="3872" y="1207"/>
                    </a:lnTo>
                    <a:lnTo>
                      <a:pt x="3874" y="1212"/>
                    </a:lnTo>
                    <a:lnTo>
                      <a:pt x="3884" y="1210"/>
                    </a:lnTo>
                    <a:lnTo>
                      <a:pt x="3886" y="1212"/>
                    </a:lnTo>
                    <a:lnTo>
                      <a:pt x="3891" y="1233"/>
                    </a:lnTo>
                    <a:lnTo>
                      <a:pt x="3886" y="1240"/>
                    </a:lnTo>
                    <a:lnTo>
                      <a:pt x="3881" y="1248"/>
                    </a:lnTo>
                    <a:lnTo>
                      <a:pt x="3884" y="1255"/>
                    </a:lnTo>
                    <a:lnTo>
                      <a:pt x="3886" y="1264"/>
                    </a:lnTo>
                    <a:lnTo>
                      <a:pt x="3898" y="1274"/>
                    </a:lnTo>
                    <a:lnTo>
                      <a:pt x="3910" y="1271"/>
                    </a:lnTo>
                    <a:lnTo>
                      <a:pt x="3917" y="1274"/>
                    </a:lnTo>
                    <a:lnTo>
                      <a:pt x="3928" y="1288"/>
                    </a:lnTo>
                    <a:lnTo>
                      <a:pt x="3931" y="1297"/>
                    </a:lnTo>
                    <a:lnTo>
                      <a:pt x="3936" y="1300"/>
                    </a:lnTo>
                    <a:lnTo>
                      <a:pt x="3943" y="1302"/>
                    </a:lnTo>
                    <a:lnTo>
                      <a:pt x="3940" y="1311"/>
                    </a:lnTo>
                    <a:lnTo>
                      <a:pt x="3936" y="1314"/>
                    </a:lnTo>
                    <a:lnTo>
                      <a:pt x="3926" y="1359"/>
                    </a:lnTo>
                    <a:lnTo>
                      <a:pt x="3936" y="1387"/>
                    </a:lnTo>
                    <a:lnTo>
                      <a:pt x="3938" y="1389"/>
                    </a:lnTo>
                    <a:lnTo>
                      <a:pt x="3947" y="1387"/>
                    </a:lnTo>
                    <a:lnTo>
                      <a:pt x="3950" y="1382"/>
                    </a:lnTo>
                    <a:lnTo>
                      <a:pt x="3971" y="1285"/>
                    </a:lnTo>
                    <a:lnTo>
                      <a:pt x="3969" y="1271"/>
                    </a:lnTo>
                    <a:lnTo>
                      <a:pt x="3978" y="1252"/>
                    </a:lnTo>
                    <a:lnTo>
                      <a:pt x="3978" y="1238"/>
                    </a:lnTo>
                    <a:lnTo>
                      <a:pt x="3980" y="1229"/>
                    </a:lnTo>
                    <a:lnTo>
                      <a:pt x="3914" y="1141"/>
                    </a:lnTo>
                    <a:lnTo>
                      <a:pt x="3914" y="1129"/>
                    </a:lnTo>
                    <a:lnTo>
                      <a:pt x="3940" y="1148"/>
                    </a:lnTo>
                    <a:lnTo>
                      <a:pt x="3952" y="1151"/>
                    </a:lnTo>
                    <a:lnTo>
                      <a:pt x="3964" y="1158"/>
                    </a:lnTo>
                    <a:lnTo>
                      <a:pt x="3978" y="1155"/>
                    </a:lnTo>
                    <a:lnTo>
                      <a:pt x="3983" y="1174"/>
                    </a:lnTo>
                    <a:lnTo>
                      <a:pt x="3985" y="1179"/>
                    </a:lnTo>
                    <a:lnTo>
                      <a:pt x="4016" y="1113"/>
                    </a:lnTo>
                    <a:lnTo>
                      <a:pt x="4014" y="1106"/>
                    </a:lnTo>
                    <a:lnTo>
                      <a:pt x="4021" y="1101"/>
                    </a:lnTo>
                    <a:lnTo>
                      <a:pt x="4023" y="1096"/>
                    </a:lnTo>
                    <a:lnTo>
                      <a:pt x="4021" y="1066"/>
                    </a:lnTo>
                    <a:lnTo>
                      <a:pt x="4023" y="1061"/>
                    </a:lnTo>
                    <a:lnTo>
                      <a:pt x="4025" y="1063"/>
                    </a:lnTo>
                    <a:lnTo>
                      <a:pt x="4028" y="1061"/>
                    </a:lnTo>
                    <a:lnTo>
                      <a:pt x="4030" y="1030"/>
                    </a:lnTo>
                    <a:lnTo>
                      <a:pt x="4025" y="1023"/>
                    </a:lnTo>
                    <a:lnTo>
                      <a:pt x="4016" y="1016"/>
                    </a:lnTo>
                    <a:lnTo>
                      <a:pt x="4004" y="1011"/>
                    </a:lnTo>
                    <a:lnTo>
                      <a:pt x="4002" y="1009"/>
                    </a:lnTo>
                    <a:lnTo>
                      <a:pt x="4002" y="1004"/>
                    </a:lnTo>
                    <a:lnTo>
                      <a:pt x="4016" y="964"/>
                    </a:lnTo>
                    <a:lnTo>
                      <a:pt x="4023" y="962"/>
                    </a:lnTo>
                    <a:lnTo>
                      <a:pt x="4030" y="945"/>
                    </a:lnTo>
                    <a:lnTo>
                      <a:pt x="4075" y="917"/>
                    </a:lnTo>
                    <a:lnTo>
                      <a:pt x="4077" y="907"/>
                    </a:lnTo>
                    <a:lnTo>
                      <a:pt x="4087" y="900"/>
                    </a:lnTo>
                    <a:lnTo>
                      <a:pt x="4108" y="898"/>
                    </a:lnTo>
                    <a:lnTo>
                      <a:pt x="4191" y="862"/>
                    </a:lnTo>
                    <a:lnTo>
                      <a:pt x="4198" y="855"/>
                    </a:lnTo>
                    <a:lnTo>
                      <a:pt x="4200" y="829"/>
                    </a:lnTo>
                    <a:lnTo>
                      <a:pt x="4202" y="827"/>
                    </a:lnTo>
                    <a:lnTo>
                      <a:pt x="4210" y="829"/>
                    </a:lnTo>
                    <a:lnTo>
                      <a:pt x="4214" y="841"/>
                    </a:lnTo>
                    <a:lnTo>
                      <a:pt x="4221" y="841"/>
                    </a:lnTo>
                    <a:lnTo>
                      <a:pt x="4231" y="836"/>
                    </a:lnTo>
                    <a:lnTo>
                      <a:pt x="4247" y="818"/>
                    </a:lnTo>
                    <a:lnTo>
                      <a:pt x="4254" y="818"/>
                    </a:lnTo>
                    <a:lnTo>
                      <a:pt x="4259" y="827"/>
                    </a:lnTo>
                    <a:lnTo>
                      <a:pt x="4266" y="827"/>
                    </a:lnTo>
                    <a:lnTo>
                      <a:pt x="4283" y="815"/>
                    </a:lnTo>
                    <a:lnTo>
                      <a:pt x="4292" y="815"/>
                    </a:lnTo>
                    <a:lnTo>
                      <a:pt x="4304" y="801"/>
                    </a:lnTo>
                    <a:lnTo>
                      <a:pt x="4306" y="796"/>
                    </a:lnTo>
                    <a:lnTo>
                      <a:pt x="4299" y="777"/>
                    </a:lnTo>
                    <a:lnTo>
                      <a:pt x="4297" y="775"/>
                    </a:lnTo>
                    <a:lnTo>
                      <a:pt x="4292" y="775"/>
                    </a:lnTo>
                    <a:lnTo>
                      <a:pt x="4297" y="792"/>
                    </a:lnTo>
                    <a:lnTo>
                      <a:pt x="4297" y="799"/>
                    </a:lnTo>
                    <a:lnTo>
                      <a:pt x="4288" y="803"/>
                    </a:lnTo>
                    <a:lnTo>
                      <a:pt x="4257" y="801"/>
                    </a:lnTo>
                    <a:lnTo>
                      <a:pt x="4245" y="787"/>
                    </a:lnTo>
                    <a:lnTo>
                      <a:pt x="4238" y="782"/>
                    </a:lnTo>
                    <a:lnTo>
                      <a:pt x="4233" y="768"/>
                    </a:lnTo>
                    <a:lnTo>
                      <a:pt x="4226" y="763"/>
                    </a:lnTo>
                    <a:lnTo>
                      <a:pt x="4210" y="761"/>
                    </a:lnTo>
                    <a:lnTo>
                      <a:pt x="4207" y="758"/>
                    </a:lnTo>
                    <a:lnTo>
                      <a:pt x="4207" y="751"/>
                    </a:lnTo>
                    <a:lnTo>
                      <a:pt x="4210" y="744"/>
                    </a:lnTo>
                    <a:lnTo>
                      <a:pt x="4214" y="742"/>
                    </a:lnTo>
                    <a:lnTo>
                      <a:pt x="4217" y="728"/>
                    </a:lnTo>
                    <a:lnTo>
                      <a:pt x="4221" y="723"/>
                    </a:lnTo>
                    <a:lnTo>
                      <a:pt x="4200" y="697"/>
                    </a:lnTo>
                    <a:lnTo>
                      <a:pt x="4200" y="676"/>
                    </a:lnTo>
                    <a:lnTo>
                      <a:pt x="4217" y="652"/>
                    </a:lnTo>
                    <a:lnTo>
                      <a:pt x="4228" y="614"/>
                    </a:lnTo>
                    <a:lnTo>
                      <a:pt x="4228" y="600"/>
                    </a:lnTo>
                    <a:lnTo>
                      <a:pt x="4236" y="586"/>
                    </a:lnTo>
                    <a:lnTo>
                      <a:pt x="4245" y="577"/>
                    </a:lnTo>
                    <a:lnTo>
                      <a:pt x="4250" y="577"/>
                    </a:lnTo>
                    <a:lnTo>
                      <a:pt x="4257" y="586"/>
                    </a:lnTo>
                    <a:lnTo>
                      <a:pt x="4262" y="586"/>
                    </a:lnTo>
                    <a:lnTo>
                      <a:pt x="4264" y="579"/>
                    </a:lnTo>
                    <a:lnTo>
                      <a:pt x="4264" y="565"/>
                    </a:lnTo>
                    <a:lnTo>
                      <a:pt x="4266" y="565"/>
                    </a:lnTo>
                    <a:lnTo>
                      <a:pt x="4273" y="569"/>
                    </a:lnTo>
                    <a:lnTo>
                      <a:pt x="4276" y="567"/>
                    </a:lnTo>
                    <a:lnTo>
                      <a:pt x="4280" y="565"/>
                    </a:lnTo>
                    <a:lnTo>
                      <a:pt x="4283" y="553"/>
                    </a:lnTo>
                    <a:lnTo>
                      <a:pt x="4288" y="546"/>
                    </a:lnTo>
                    <a:lnTo>
                      <a:pt x="4297" y="548"/>
                    </a:lnTo>
                    <a:lnTo>
                      <a:pt x="4299" y="546"/>
                    </a:lnTo>
                    <a:lnTo>
                      <a:pt x="4304" y="532"/>
                    </a:lnTo>
                    <a:lnTo>
                      <a:pt x="4302" y="522"/>
                    </a:lnTo>
                    <a:lnTo>
                      <a:pt x="4304" y="510"/>
                    </a:lnTo>
                    <a:lnTo>
                      <a:pt x="4302" y="496"/>
                    </a:lnTo>
                    <a:lnTo>
                      <a:pt x="4309" y="489"/>
                    </a:lnTo>
                    <a:lnTo>
                      <a:pt x="4311" y="487"/>
                    </a:lnTo>
                    <a:lnTo>
                      <a:pt x="4316" y="487"/>
                    </a:lnTo>
                    <a:lnTo>
                      <a:pt x="4318" y="496"/>
                    </a:lnTo>
                    <a:lnTo>
                      <a:pt x="4323" y="501"/>
                    </a:lnTo>
                    <a:lnTo>
                      <a:pt x="4330" y="501"/>
                    </a:lnTo>
                    <a:lnTo>
                      <a:pt x="4337" y="496"/>
                    </a:lnTo>
                    <a:lnTo>
                      <a:pt x="4351" y="503"/>
                    </a:lnTo>
                    <a:lnTo>
                      <a:pt x="4356" y="499"/>
                    </a:lnTo>
                    <a:lnTo>
                      <a:pt x="4358" y="492"/>
                    </a:lnTo>
                    <a:lnTo>
                      <a:pt x="4365" y="480"/>
                    </a:lnTo>
                    <a:lnTo>
                      <a:pt x="4373" y="477"/>
                    </a:lnTo>
                    <a:lnTo>
                      <a:pt x="4380" y="473"/>
                    </a:lnTo>
                    <a:lnTo>
                      <a:pt x="4382" y="463"/>
                    </a:lnTo>
                    <a:lnTo>
                      <a:pt x="4401" y="454"/>
                    </a:lnTo>
                    <a:lnTo>
                      <a:pt x="4406" y="447"/>
                    </a:lnTo>
                    <a:lnTo>
                      <a:pt x="4415" y="442"/>
                    </a:lnTo>
                    <a:lnTo>
                      <a:pt x="4417" y="437"/>
                    </a:lnTo>
                    <a:lnTo>
                      <a:pt x="4427" y="432"/>
                    </a:lnTo>
                    <a:lnTo>
                      <a:pt x="4434" y="425"/>
                    </a:lnTo>
                    <a:lnTo>
                      <a:pt x="4434" y="418"/>
                    </a:lnTo>
                    <a:close/>
                  </a:path>
                </a:pathLst>
              </a:custGeom>
              <a:solidFill>
                <a:srgbClr val="25408F"/>
              </a:solidFill>
              <a:ln w="5" cap="rnd">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135" name="Line 18"/>
              <p:cNvSpPr>
                <a:spLocks noChangeShapeType="1"/>
              </p:cNvSpPr>
              <p:nvPr/>
            </p:nvSpPr>
            <p:spPr bwMode="auto">
              <a:xfrm>
                <a:off x="4889" y="1650"/>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36" name="Line 19"/>
              <p:cNvSpPr>
                <a:spLocks noChangeShapeType="1"/>
              </p:cNvSpPr>
              <p:nvPr/>
            </p:nvSpPr>
            <p:spPr bwMode="auto">
              <a:xfrm>
                <a:off x="4889" y="1650"/>
                <a:ext cx="0" cy="0"/>
              </a:xfrm>
              <a:prstGeom prst="line">
                <a:avLst/>
              </a:prstGeom>
              <a:noFill/>
              <a:ln w="5"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37" name="Line 20"/>
              <p:cNvSpPr>
                <a:spLocks noChangeShapeType="1"/>
              </p:cNvSpPr>
              <p:nvPr/>
            </p:nvSpPr>
            <p:spPr bwMode="auto">
              <a:xfrm>
                <a:off x="4896" y="1655"/>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38" name="Line 21"/>
              <p:cNvSpPr>
                <a:spLocks noChangeShapeType="1"/>
              </p:cNvSpPr>
              <p:nvPr/>
            </p:nvSpPr>
            <p:spPr bwMode="auto">
              <a:xfrm>
                <a:off x="4896" y="1655"/>
                <a:ext cx="0" cy="0"/>
              </a:xfrm>
              <a:prstGeom prst="line">
                <a:avLst/>
              </a:prstGeom>
              <a:noFill/>
              <a:ln w="5"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39" name="Line 22"/>
              <p:cNvSpPr>
                <a:spLocks noChangeShapeType="1"/>
              </p:cNvSpPr>
              <p:nvPr/>
            </p:nvSpPr>
            <p:spPr bwMode="auto">
              <a:xfrm>
                <a:off x="4889" y="1650"/>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40" name="Line 23"/>
              <p:cNvSpPr>
                <a:spLocks noChangeShapeType="1"/>
              </p:cNvSpPr>
              <p:nvPr/>
            </p:nvSpPr>
            <p:spPr bwMode="auto">
              <a:xfrm>
                <a:off x="4889" y="1650"/>
                <a:ext cx="0" cy="0"/>
              </a:xfrm>
              <a:prstGeom prst="line">
                <a:avLst/>
              </a:prstGeom>
              <a:noFill/>
              <a:ln w="5"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41" name="Freeform 24"/>
              <p:cNvSpPr>
                <a:spLocks/>
              </p:cNvSpPr>
              <p:nvPr/>
            </p:nvSpPr>
            <p:spPr bwMode="auto">
              <a:xfrm>
                <a:off x="4667" y="1492"/>
                <a:ext cx="290" cy="144"/>
              </a:xfrm>
              <a:custGeom>
                <a:avLst/>
                <a:gdLst>
                  <a:gd name="T0" fmla="*/ 2 w 290"/>
                  <a:gd name="T1" fmla="*/ 137 h 144"/>
                  <a:gd name="T2" fmla="*/ 0 w 290"/>
                  <a:gd name="T3" fmla="*/ 139 h 144"/>
                  <a:gd name="T4" fmla="*/ 2 w 290"/>
                  <a:gd name="T5" fmla="*/ 61 h 144"/>
                  <a:gd name="T6" fmla="*/ 151 w 290"/>
                  <a:gd name="T7" fmla="*/ 24 h 144"/>
                  <a:gd name="T8" fmla="*/ 175 w 290"/>
                  <a:gd name="T9" fmla="*/ 0 h 144"/>
                  <a:gd name="T10" fmla="*/ 184 w 290"/>
                  <a:gd name="T11" fmla="*/ 0 h 144"/>
                  <a:gd name="T12" fmla="*/ 205 w 290"/>
                  <a:gd name="T13" fmla="*/ 26 h 144"/>
                  <a:gd name="T14" fmla="*/ 201 w 290"/>
                  <a:gd name="T15" fmla="*/ 31 h 144"/>
                  <a:gd name="T16" fmla="*/ 198 w 290"/>
                  <a:gd name="T17" fmla="*/ 45 h 144"/>
                  <a:gd name="T18" fmla="*/ 194 w 290"/>
                  <a:gd name="T19" fmla="*/ 47 h 144"/>
                  <a:gd name="T20" fmla="*/ 191 w 290"/>
                  <a:gd name="T21" fmla="*/ 54 h 144"/>
                  <a:gd name="T22" fmla="*/ 191 w 290"/>
                  <a:gd name="T23" fmla="*/ 61 h 144"/>
                  <a:gd name="T24" fmla="*/ 194 w 290"/>
                  <a:gd name="T25" fmla="*/ 64 h 144"/>
                  <a:gd name="T26" fmla="*/ 210 w 290"/>
                  <a:gd name="T27" fmla="*/ 66 h 144"/>
                  <a:gd name="T28" fmla="*/ 217 w 290"/>
                  <a:gd name="T29" fmla="*/ 71 h 144"/>
                  <a:gd name="T30" fmla="*/ 222 w 290"/>
                  <a:gd name="T31" fmla="*/ 87 h 144"/>
                  <a:gd name="T32" fmla="*/ 229 w 290"/>
                  <a:gd name="T33" fmla="*/ 90 h 144"/>
                  <a:gd name="T34" fmla="*/ 241 w 290"/>
                  <a:gd name="T35" fmla="*/ 104 h 144"/>
                  <a:gd name="T36" fmla="*/ 272 w 290"/>
                  <a:gd name="T37" fmla="*/ 106 h 144"/>
                  <a:gd name="T38" fmla="*/ 281 w 290"/>
                  <a:gd name="T39" fmla="*/ 102 h 144"/>
                  <a:gd name="T40" fmla="*/ 281 w 290"/>
                  <a:gd name="T41" fmla="*/ 95 h 144"/>
                  <a:gd name="T42" fmla="*/ 276 w 290"/>
                  <a:gd name="T43" fmla="*/ 78 h 144"/>
                  <a:gd name="T44" fmla="*/ 281 w 290"/>
                  <a:gd name="T45" fmla="*/ 78 h 144"/>
                  <a:gd name="T46" fmla="*/ 283 w 290"/>
                  <a:gd name="T47" fmla="*/ 80 h 144"/>
                  <a:gd name="T48" fmla="*/ 290 w 290"/>
                  <a:gd name="T49" fmla="*/ 99 h 144"/>
                  <a:gd name="T50" fmla="*/ 288 w 290"/>
                  <a:gd name="T51" fmla="*/ 104 h 144"/>
                  <a:gd name="T52" fmla="*/ 276 w 290"/>
                  <a:gd name="T53" fmla="*/ 118 h 144"/>
                  <a:gd name="T54" fmla="*/ 267 w 290"/>
                  <a:gd name="T55" fmla="*/ 118 h 144"/>
                  <a:gd name="T56" fmla="*/ 250 w 290"/>
                  <a:gd name="T57" fmla="*/ 130 h 144"/>
                  <a:gd name="T58" fmla="*/ 243 w 290"/>
                  <a:gd name="T59" fmla="*/ 130 h 144"/>
                  <a:gd name="T60" fmla="*/ 238 w 290"/>
                  <a:gd name="T61" fmla="*/ 121 h 144"/>
                  <a:gd name="T62" fmla="*/ 231 w 290"/>
                  <a:gd name="T63" fmla="*/ 121 h 144"/>
                  <a:gd name="T64" fmla="*/ 215 w 290"/>
                  <a:gd name="T65" fmla="*/ 139 h 144"/>
                  <a:gd name="T66" fmla="*/ 205 w 290"/>
                  <a:gd name="T67" fmla="*/ 144 h 144"/>
                  <a:gd name="T68" fmla="*/ 201 w 290"/>
                  <a:gd name="T69" fmla="*/ 144 h 144"/>
                  <a:gd name="T70" fmla="*/ 194 w 290"/>
                  <a:gd name="T71" fmla="*/ 132 h 144"/>
                  <a:gd name="T72" fmla="*/ 172 w 290"/>
                  <a:gd name="T73" fmla="*/ 123 h 144"/>
                  <a:gd name="T74" fmla="*/ 170 w 290"/>
                  <a:gd name="T75" fmla="*/ 113 h 144"/>
                  <a:gd name="T76" fmla="*/ 168 w 290"/>
                  <a:gd name="T77" fmla="*/ 113 h 144"/>
                  <a:gd name="T78" fmla="*/ 163 w 290"/>
                  <a:gd name="T79" fmla="*/ 99 h 144"/>
                  <a:gd name="T80" fmla="*/ 59 w 290"/>
                  <a:gd name="T81" fmla="*/ 125 h 144"/>
                  <a:gd name="T82" fmla="*/ 57 w 290"/>
                  <a:gd name="T83" fmla="*/ 130 h 144"/>
                  <a:gd name="T84" fmla="*/ 52 w 290"/>
                  <a:gd name="T85" fmla="*/ 125 h 144"/>
                  <a:gd name="T86" fmla="*/ 2 w 290"/>
                  <a:gd name="T87" fmla="*/ 137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90" h="144">
                    <a:moveTo>
                      <a:pt x="2" y="137"/>
                    </a:moveTo>
                    <a:lnTo>
                      <a:pt x="0" y="139"/>
                    </a:lnTo>
                    <a:lnTo>
                      <a:pt x="2" y="61"/>
                    </a:lnTo>
                    <a:lnTo>
                      <a:pt x="151" y="24"/>
                    </a:lnTo>
                    <a:lnTo>
                      <a:pt x="175" y="0"/>
                    </a:lnTo>
                    <a:lnTo>
                      <a:pt x="184" y="0"/>
                    </a:lnTo>
                    <a:lnTo>
                      <a:pt x="205" y="26"/>
                    </a:lnTo>
                    <a:lnTo>
                      <a:pt x="201" y="31"/>
                    </a:lnTo>
                    <a:lnTo>
                      <a:pt x="198" y="45"/>
                    </a:lnTo>
                    <a:lnTo>
                      <a:pt x="194" y="47"/>
                    </a:lnTo>
                    <a:lnTo>
                      <a:pt x="191" y="54"/>
                    </a:lnTo>
                    <a:lnTo>
                      <a:pt x="191" y="61"/>
                    </a:lnTo>
                    <a:lnTo>
                      <a:pt x="194" y="64"/>
                    </a:lnTo>
                    <a:lnTo>
                      <a:pt x="210" y="66"/>
                    </a:lnTo>
                    <a:lnTo>
                      <a:pt x="217" y="71"/>
                    </a:lnTo>
                    <a:lnTo>
                      <a:pt x="222" y="87"/>
                    </a:lnTo>
                    <a:lnTo>
                      <a:pt x="229" y="90"/>
                    </a:lnTo>
                    <a:lnTo>
                      <a:pt x="241" y="104"/>
                    </a:lnTo>
                    <a:lnTo>
                      <a:pt x="272" y="106"/>
                    </a:lnTo>
                    <a:lnTo>
                      <a:pt x="281" y="102"/>
                    </a:lnTo>
                    <a:lnTo>
                      <a:pt x="281" y="95"/>
                    </a:lnTo>
                    <a:lnTo>
                      <a:pt x="276" y="78"/>
                    </a:lnTo>
                    <a:lnTo>
                      <a:pt x="281" y="78"/>
                    </a:lnTo>
                    <a:lnTo>
                      <a:pt x="283" y="80"/>
                    </a:lnTo>
                    <a:lnTo>
                      <a:pt x="290" y="99"/>
                    </a:lnTo>
                    <a:lnTo>
                      <a:pt x="288" y="104"/>
                    </a:lnTo>
                    <a:lnTo>
                      <a:pt x="276" y="118"/>
                    </a:lnTo>
                    <a:lnTo>
                      <a:pt x="267" y="118"/>
                    </a:lnTo>
                    <a:lnTo>
                      <a:pt x="250" y="130"/>
                    </a:lnTo>
                    <a:lnTo>
                      <a:pt x="243" y="130"/>
                    </a:lnTo>
                    <a:lnTo>
                      <a:pt x="238" y="121"/>
                    </a:lnTo>
                    <a:lnTo>
                      <a:pt x="231" y="121"/>
                    </a:lnTo>
                    <a:lnTo>
                      <a:pt x="215" y="139"/>
                    </a:lnTo>
                    <a:lnTo>
                      <a:pt x="205" y="144"/>
                    </a:lnTo>
                    <a:lnTo>
                      <a:pt x="201" y="144"/>
                    </a:lnTo>
                    <a:lnTo>
                      <a:pt x="194" y="132"/>
                    </a:lnTo>
                    <a:lnTo>
                      <a:pt x="172" y="123"/>
                    </a:lnTo>
                    <a:lnTo>
                      <a:pt x="170" y="113"/>
                    </a:lnTo>
                    <a:lnTo>
                      <a:pt x="168" y="113"/>
                    </a:lnTo>
                    <a:lnTo>
                      <a:pt x="163" y="99"/>
                    </a:lnTo>
                    <a:lnTo>
                      <a:pt x="59" y="125"/>
                    </a:lnTo>
                    <a:lnTo>
                      <a:pt x="57" y="130"/>
                    </a:lnTo>
                    <a:lnTo>
                      <a:pt x="52" y="125"/>
                    </a:lnTo>
                    <a:lnTo>
                      <a:pt x="2" y="137"/>
                    </a:lnTo>
                    <a:close/>
                  </a:path>
                </a:pathLst>
              </a:custGeom>
              <a:solidFill>
                <a:srgbClr val="2540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42" name="Freeform 25"/>
              <p:cNvSpPr>
                <a:spLocks/>
              </p:cNvSpPr>
              <p:nvPr/>
            </p:nvSpPr>
            <p:spPr bwMode="auto">
              <a:xfrm>
                <a:off x="4667" y="1492"/>
                <a:ext cx="290" cy="144"/>
              </a:xfrm>
              <a:custGeom>
                <a:avLst/>
                <a:gdLst>
                  <a:gd name="T0" fmla="*/ 2 w 290"/>
                  <a:gd name="T1" fmla="*/ 137 h 144"/>
                  <a:gd name="T2" fmla="*/ 0 w 290"/>
                  <a:gd name="T3" fmla="*/ 139 h 144"/>
                  <a:gd name="T4" fmla="*/ 2 w 290"/>
                  <a:gd name="T5" fmla="*/ 61 h 144"/>
                  <a:gd name="T6" fmla="*/ 151 w 290"/>
                  <a:gd name="T7" fmla="*/ 24 h 144"/>
                  <a:gd name="T8" fmla="*/ 175 w 290"/>
                  <a:gd name="T9" fmla="*/ 0 h 144"/>
                  <a:gd name="T10" fmla="*/ 184 w 290"/>
                  <a:gd name="T11" fmla="*/ 0 h 144"/>
                  <a:gd name="T12" fmla="*/ 205 w 290"/>
                  <a:gd name="T13" fmla="*/ 26 h 144"/>
                  <a:gd name="T14" fmla="*/ 201 w 290"/>
                  <a:gd name="T15" fmla="*/ 31 h 144"/>
                  <a:gd name="T16" fmla="*/ 198 w 290"/>
                  <a:gd name="T17" fmla="*/ 45 h 144"/>
                  <a:gd name="T18" fmla="*/ 194 w 290"/>
                  <a:gd name="T19" fmla="*/ 47 h 144"/>
                  <a:gd name="T20" fmla="*/ 191 w 290"/>
                  <a:gd name="T21" fmla="*/ 54 h 144"/>
                  <a:gd name="T22" fmla="*/ 191 w 290"/>
                  <a:gd name="T23" fmla="*/ 61 h 144"/>
                  <a:gd name="T24" fmla="*/ 194 w 290"/>
                  <a:gd name="T25" fmla="*/ 64 h 144"/>
                  <a:gd name="T26" fmla="*/ 210 w 290"/>
                  <a:gd name="T27" fmla="*/ 66 h 144"/>
                  <a:gd name="T28" fmla="*/ 217 w 290"/>
                  <a:gd name="T29" fmla="*/ 71 h 144"/>
                  <a:gd name="T30" fmla="*/ 222 w 290"/>
                  <a:gd name="T31" fmla="*/ 87 h 144"/>
                  <a:gd name="T32" fmla="*/ 229 w 290"/>
                  <a:gd name="T33" fmla="*/ 90 h 144"/>
                  <a:gd name="T34" fmla="*/ 241 w 290"/>
                  <a:gd name="T35" fmla="*/ 104 h 144"/>
                  <a:gd name="T36" fmla="*/ 272 w 290"/>
                  <a:gd name="T37" fmla="*/ 106 h 144"/>
                  <a:gd name="T38" fmla="*/ 281 w 290"/>
                  <a:gd name="T39" fmla="*/ 102 h 144"/>
                  <a:gd name="T40" fmla="*/ 281 w 290"/>
                  <a:gd name="T41" fmla="*/ 95 h 144"/>
                  <a:gd name="T42" fmla="*/ 276 w 290"/>
                  <a:gd name="T43" fmla="*/ 78 h 144"/>
                  <a:gd name="T44" fmla="*/ 281 w 290"/>
                  <a:gd name="T45" fmla="*/ 78 h 144"/>
                  <a:gd name="T46" fmla="*/ 283 w 290"/>
                  <a:gd name="T47" fmla="*/ 80 h 144"/>
                  <a:gd name="T48" fmla="*/ 290 w 290"/>
                  <a:gd name="T49" fmla="*/ 99 h 144"/>
                  <a:gd name="T50" fmla="*/ 288 w 290"/>
                  <a:gd name="T51" fmla="*/ 104 h 144"/>
                  <a:gd name="T52" fmla="*/ 276 w 290"/>
                  <a:gd name="T53" fmla="*/ 118 h 144"/>
                  <a:gd name="T54" fmla="*/ 267 w 290"/>
                  <a:gd name="T55" fmla="*/ 118 h 144"/>
                  <a:gd name="T56" fmla="*/ 250 w 290"/>
                  <a:gd name="T57" fmla="*/ 130 h 144"/>
                  <a:gd name="T58" fmla="*/ 243 w 290"/>
                  <a:gd name="T59" fmla="*/ 130 h 144"/>
                  <a:gd name="T60" fmla="*/ 238 w 290"/>
                  <a:gd name="T61" fmla="*/ 121 h 144"/>
                  <a:gd name="T62" fmla="*/ 231 w 290"/>
                  <a:gd name="T63" fmla="*/ 121 h 144"/>
                  <a:gd name="T64" fmla="*/ 215 w 290"/>
                  <a:gd name="T65" fmla="*/ 139 h 144"/>
                  <a:gd name="T66" fmla="*/ 205 w 290"/>
                  <a:gd name="T67" fmla="*/ 144 h 144"/>
                  <a:gd name="T68" fmla="*/ 201 w 290"/>
                  <a:gd name="T69" fmla="*/ 144 h 144"/>
                  <a:gd name="T70" fmla="*/ 194 w 290"/>
                  <a:gd name="T71" fmla="*/ 132 h 144"/>
                  <a:gd name="T72" fmla="*/ 172 w 290"/>
                  <a:gd name="T73" fmla="*/ 123 h 144"/>
                  <a:gd name="T74" fmla="*/ 170 w 290"/>
                  <a:gd name="T75" fmla="*/ 113 h 144"/>
                  <a:gd name="T76" fmla="*/ 168 w 290"/>
                  <a:gd name="T77" fmla="*/ 113 h 144"/>
                  <a:gd name="T78" fmla="*/ 163 w 290"/>
                  <a:gd name="T79" fmla="*/ 99 h 144"/>
                  <a:gd name="T80" fmla="*/ 59 w 290"/>
                  <a:gd name="T81" fmla="*/ 125 h 144"/>
                  <a:gd name="T82" fmla="*/ 57 w 290"/>
                  <a:gd name="T83" fmla="*/ 130 h 144"/>
                  <a:gd name="T84" fmla="*/ 52 w 290"/>
                  <a:gd name="T85" fmla="*/ 125 h 144"/>
                  <a:gd name="T86" fmla="*/ 2 w 290"/>
                  <a:gd name="T87" fmla="*/ 137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90" h="144">
                    <a:moveTo>
                      <a:pt x="2" y="137"/>
                    </a:moveTo>
                    <a:lnTo>
                      <a:pt x="0" y="139"/>
                    </a:lnTo>
                    <a:lnTo>
                      <a:pt x="2" y="61"/>
                    </a:lnTo>
                    <a:lnTo>
                      <a:pt x="151" y="24"/>
                    </a:lnTo>
                    <a:lnTo>
                      <a:pt x="175" y="0"/>
                    </a:lnTo>
                    <a:lnTo>
                      <a:pt x="184" y="0"/>
                    </a:lnTo>
                    <a:lnTo>
                      <a:pt x="205" y="26"/>
                    </a:lnTo>
                    <a:lnTo>
                      <a:pt x="201" y="31"/>
                    </a:lnTo>
                    <a:lnTo>
                      <a:pt x="198" y="45"/>
                    </a:lnTo>
                    <a:lnTo>
                      <a:pt x="194" y="47"/>
                    </a:lnTo>
                    <a:lnTo>
                      <a:pt x="191" y="54"/>
                    </a:lnTo>
                    <a:lnTo>
                      <a:pt x="191" y="61"/>
                    </a:lnTo>
                    <a:lnTo>
                      <a:pt x="194" y="64"/>
                    </a:lnTo>
                    <a:lnTo>
                      <a:pt x="210" y="66"/>
                    </a:lnTo>
                    <a:lnTo>
                      <a:pt x="217" y="71"/>
                    </a:lnTo>
                    <a:lnTo>
                      <a:pt x="222" y="87"/>
                    </a:lnTo>
                    <a:lnTo>
                      <a:pt x="229" y="90"/>
                    </a:lnTo>
                    <a:lnTo>
                      <a:pt x="241" y="104"/>
                    </a:lnTo>
                    <a:lnTo>
                      <a:pt x="272" y="106"/>
                    </a:lnTo>
                    <a:lnTo>
                      <a:pt x="281" y="102"/>
                    </a:lnTo>
                    <a:lnTo>
                      <a:pt x="281" y="95"/>
                    </a:lnTo>
                    <a:lnTo>
                      <a:pt x="276" y="78"/>
                    </a:lnTo>
                    <a:lnTo>
                      <a:pt x="281" y="78"/>
                    </a:lnTo>
                    <a:lnTo>
                      <a:pt x="283" y="80"/>
                    </a:lnTo>
                    <a:lnTo>
                      <a:pt x="290" y="99"/>
                    </a:lnTo>
                    <a:lnTo>
                      <a:pt x="288" y="104"/>
                    </a:lnTo>
                    <a:lnTo>
                      <a:pt x="276" y="118"/>
                    </a:lnTo>
                    <a:lnTo>
                      <a:pt x="267" y="118"/>
                    </a:lnTo>
                    <a:lnTo>
                      <a:pt x="250" y="130"/>
                    </a:lnTo>
                    <a:lnTo>
                      <a:pt x="243" y="130"/>
                    </a:lnTo>
                    <a:lnTo>
                      <a:pt x="238" y="121"/>
                    </a:lnTo>
                    <a:lnTo>
                      <a:pt x="231" y="121"/>
                    </a:lnTo>
                    <a:lnTo>
                      <a:pt x="215" y="139"/>
                    </a:lnTo>
                    <a:lnTo>
                      <a:pt x="205" y="144"/>
                    </a:lnTo>
                    <a:lnTo>
                      <a:pt x="201" y="144"/>
                    </a:lnTo>
                    <a:lnTo>
                      <a:pt x="194" y="132"/>
                    </a:lnTo>
                    <a:lnTo>
                      <a:pt x="172" y="123"/>
                    </a:lnTo>
                    <a:lnTo>
                      <a:pt x="170" y="113"/>
                    </a:lnTo>
                    <a:lnTo>
                      <a:pt x="168" y="113"/>
                    </a:lnTo>
                    <a:lnTo>
                      <a:pt x="163" y="99"/>
                    </a:lnTo>
                    <a:lnTo>
                      <a:pt x="59" y="125"/>
                    </a:lnTo>
                    <a:lnTo>
                      <a:pt x="57" y="130"/>
                    </a:lnTo>
                    <a:lnTo>
                      <a:pt x="52" y="125"/>
                    </a:lnTo>
                    <a:lnTo>
                      <a:pt x="2" y="137"/>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43" name="Freeform 26"/>
              <p:cNvSpPr>
                <a:spLocks/>
              </p:cNvSpPr>
              <p:nvPr/>
            </p:nvSpPr>
            <p:spPr bwMode="auto">
              <a:xfrm>
                <a:off x="3455" y="2087"/>
                <a:ext cx="619" cy="317"/>
              </a:xfrm>
              <a:custGeom>
                <a:avLst/>
                <a:gdLst>
                  <a:gd name="T0" fmla="*/ 487 w 619"/>
                  <a:gd name="T1" fmla="*/ 253 h 317"/>
                  <a:gd name="T2" fmla="*/ 539 w 619"/>
                  <a:gd name="T3" fmla="*/ 230 h 317"/>
                  <a:gd name="T4" fmla="*/ 555 w 619"/>
                  <a:gd name="T5" fmla="*/ 211 h 317"/>
                  <a:gd name="T6" fmla="*/ 565 w 619"/>
                  <a:gd name="T7" fmla="*/ 197 h 317"/>
                  <a:gd name="T8" fmla="*/ 619 w 619"/>
                  <a:gd name="T9" fmla="*/ 145 h 317"/>
                  <a:gd name="T10" fmla="*/ 600 w 619"/>
                  <a:gd name="T11" fmla="*/ 135 h 317"/>
                  <a:gd name="T12" fmla="*/ 588 w 619"/>
                  <a:gd name="T13" fmla="*/ 123 h 317"/>
                  <a:gd name="T14" fmla="*/ 572 w 619"/>
                  <a:gd name="T15" fmla="*/ 102 h 317"/>
                  <a:gd name="T16" fmla="*/ 560 w 619"/>
                  <a:gd name="T17" fmla="*/ 76 h 317"/>
                  <a:gd name="T18" fmla="*/ 555 w 619"/>
                  <a:gd name="T19" fmla="*/ 57 h 317"/>
                  <a:gd name="T20" fmla="*/ 534 w 619"/>
                  <a:gd name="T21" fmla="*/ 43 h 317"/>
                  <a:gd name="T22" fmla="*/ 515 w 619"/>
                  <a:gd name="T23" fmla="*/ 29 h 317"/>
                  <a:gd name="T24" fmla="*/ 494 w 619"/>
                  <a:gd name="T25" fmla="*/ 45 h 317"/>
                  <a:gd name="T26" fmla="*/ 468 w 619"/>
                  <a:gd name="T27" fmla="*/ 41 h 317"/>
                  <a:gd name="T28" fmla="*/ 458 w 619"/>
                  <a:gd name="T29" fmla="*/ 43 h 317"/>
                  <a:gd name="T30" fmla="*/ 416 w 619"/>
                  <a:gd name="T31" fmla="*/ 31 h 317"/>
                  <a:gd name="T32" fmla="*/ 395 w 619"/>
                  <a:gd name="T33" fmla="*/ 3 h 317"/>
                  <a:gd name="T34" fmla="*/ 371 w 619"/>
                  <a:gd name="T35" fmla="*/ 0 h 317"/>
                  <a:gd name="T36" fmla="*/ 364 w 619"/>
                  <a:gd name="T37" fmla="*/ 19 h 317"/>
                  <a:gd name="T38" fmla="*/ 369 w 619"/>
                  <a:gd name="T39" fmla="*/ 29 h 317"/>
                  <a:gd name="T40" fmla="*/ 354 w 619"/>
                  <a:gd name="T41" fmla="*/ 41 h 317"/>
                  <a:gd name="T42" fmla="*/ 331 w 619"/>
                  <a:gd name="T43" fmla="*/ 48 h 317"/>
                  <a:gd name="T44" fmla="*/ 321 w 619"/>
                  <a:gd name="T45" fmla="*/ 71 h 317"/>
                  <a:gd name="T46" fmla="*/ 302 w 619"/>
                  <a:gd name="T47" fmla="*/ 100 h 317"/>
                  <a:gd name="T48" fmla="*/ 284 w 619"/>
                  <a:gd name="T49" fmla="*/ 114 h 317"/>
                  <a:gd name="T50" fmla="*/ 274 w 619"/>
                  <a:gd name="T51" fmla="*/ 137 h 317"/>
                  <a:gd name="T52" fmla="*/ 253 w 619"/>
                  <a:gd name="T53" fmla="*/ 121 h 317"/>
                  <a:gd name="T54" fmla="*/ 248 w 619"/>
                  <a:gd name="T55" fmla="*/ 121 h 317"/>
                  <a:gd name="T56" fmla="*/ 241 w 619"/>
                  <a:gd name="T57" fmla="*/ 128 h 317"/>
                  <a:gd name="T58" fmla="*/ 236 w 619"/>
                  <a:gd name="T59" fmla="*/ 145 h 317"/>
                  <a:gd name="T60" fmla="*/ 227 w 619"/>
                  <a:gd name="T61" fmla="*/ 154 h 317"/>
                  <a:gd name="T62" fmla="*/ 217 w 619"/>
                  <a:gd name="T63" fmla="*/ 149 h 317"/>
                  <a:gd name="T64" fmla="*/ 194 w 619"/>
                  <a:gd name="T65" fmla="*/ 149 h 317"/>
                  <a:gd name="T66" fmla="*/ 161 w 619"/>
                  <a:gd name="T67" fmla="*/ 149 h 317"/>
                  <a:gd name="T68" fmla="*/ 147 w 619"/>
                  <a:gd name="T69" fmla="*/ 147 h 317"/>
                  <a:gd name="T70" fmla="*/ 142 w 619"/>
                  <a:gd name="T71" fmla="*/ 163 h 317"/>
                  <a:gd name="T72" fmla="*/ 130 w 619"/>
                  <a:gd name="T73" fmla="*/ 159 h 317"/>
                  <a:gd name="T74" fmla="*/ 118 w 619"/>
                  <a:gd name="T75" fmla="*/ 156 h 317"/>
                  <a:gd name="T76" fmla="*/ 116 w 619"/>
                  <a:gd name="T77" fmla="*/ 171 h 317"/>
                  <a:gd name="T78" fmla="*/ 102 w 619"/>
                  <a:gd name="T79" fmla="*/ 185 h 317"/>
                  <a:gd name="T80" fmla="*/ 76 w 619"/>
                  <a:gd name="T81" fmla="*/ 215 h 317"/>
                  <a:gd name="T82" fmla="*/ 83 w 619"/>
                  <a:gd name="T83" fmla="*/ 241 h 317"/>
                  <a:gd name="T84" fmla="*/ 33 w 619"/>
                  <a:gd name="T85" fmla="*/ 237 h 317"/>
                  <a:gd name="T86" fmla="*/ 26 w 619"/>
                  <a:gd name="T87" fmla="*/ 265 h 317"/>
                  <a:gd name="T88" fmla="*/ 17 w 619"/>
                  <a:gd name="T89" fmla="*/ 308 h 317"/>
                  <a:gd name="T90" fmla="*/ 0 w 619"/>
                  <a:gd name="T91" fmla="*/ 317 h 317"/>
                  <a:gd name="T92" fmla="*/ 116 w 619"/>
                  <a:gd name="T93" fmla="*/ 289 h 317"/>
                  <a:gd name="T94" fmla="*/ 135 w 619"/>
                  <a:gd name="T95" fmla="*/ 293 h 317"/>
                  <a:gd name="T96" fmla="*/ 248 w 619"/>
                  <a:gd name="T97" fmla="*/ 279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19" h="317">
                    <a:moveTo>
                      <a:pt x="364" y="267"/>
                    </a:moveTo>
                    <a:lnTo>
                      <a:pt x="487" y="253"/>
                    </a:lnTo>
                    <a:lnTo>
                      <a:pt x="534" y="241"/>
                    </a:lnTo>
                    <a:lnTo>
                      <a:pt x="539" y="230"/>
                    </a:lnTo>
                    <a:lnTo>
                      <a:pt x="553" y="220"/>
                    </a:lnTo>
                    <a:lnTo>
                      <a:pt x="555" y="211"/>
                    </a:lnTo>
                    <a:lnTo>
                      <a:pt x="565" y="204"/>
                    </a:lnTo>
                    <a:lnTo>
                      <a:pt x="565" y="197"/>
                    </a:lnTo>
                    <a:lnTo>
                      <a:pt x="619" y="142"/>
                    </a:lnTo>
                    <a:lnTo>
                      <a:pt x="619" y="145"/>
                    </a:lnTo>
                    <a:lnTo>
                      <a:pt x="605" y="142"/>
                    </a:lnTo>
                    <a:lnTo>
                      <a:pt x="600" y="135"/>
                    </a:lnTo>
                    <a:lnTo>
                      <a:pt x="591" y="133"/>
                    </a:lnTo>
                    <a:lnTo>
                      <a:pt x="588" y="123"/>
                    </a:lnTo>
                    <a:lnTo>
                      <a:pt x="572" y="107"/>
                    </a:lnTo>
                    <a:lnTo>
                      <a:pt x="572" y="102"/>
                    </a:lnTo>
                    <a:lnTo>
                      <a:pt x="555" y="85"/>
                    </a:lnTo>
                    <a:lnTo>
                      <a:pt x="560" y="76"/>
                    </a:lnTo>
                    <a:lnTo>
                      <a:pt x="555" y="57"/>
                    </a:lnTo>
                    <a:lnTo>
                      <a:pt x="555" y="57"/>
                    </a:lnTo>
                    <a:lnTo>
                      <a:pt x="546" y="45"/>
                    </a:lnTo>
                    <a:lnTo>
                      <a:pt x="534" y="43"/>
                    </a:lnTo>
                    <a:lnTo>
                      <a:pt x="527" y="24"/>
                    </a:lnTo>
                    <a:lnTo>
                      <a:pt x="515" y="29"/>
                    </a:lnTo>
                    <a:lnTo>
                      <a:pt x="508" y="41"/>
                    </a:lnTo>
                    <a:lnTo>
                      <a:pt x="494" y="45"/>
                    </a:lnTo>
                    <a:lnTo>
                      <a:pt x="475" y="36"/>
                    </a:lnTo>
                    <a:lnTo>
                      <a:pt x="468" y="41"/>
                    </a:lnTo>
                    <a:lnTo>
                      <a:pt x="465" y="45"/>
                    </a:lnTo>
                    <a:lnTo>
                      <a:pt x="458" y="43"/>
                    </a:lnTo>
                    <a:lnTo>
                      <a:pt x="447" y="33"/>
                    </a:lnTo>
                    <a:lnTo>
                      <a:pt x="416" y="31"/>
                    </a:lnTo>
                    <a:lnTo>
                      <a:pt x="406" y="10"/>
                    </a:lnTo>
                    <a:lnTo>
                      <a:pt x="395" y="3"/>
                    </a:lnTo>
                    <a:lnTo>
                      <a:pt x="380" y="8"/>
                    </a:lnTo>
                    <a:lnTo>
                      <a:pt x="371" y="0"/>
                    </a:lnTo>
                    <a:lnTo>
                      <a:pt x="359" y="12"/>
                    </a:lnTo>
                    <a:lnTo>
                      <a:pt x="364" y="19"/>
                    </a:lnTo>
                    <a:lnTo>
                      <a:pt x="362" y="26"/>
                    </a:lnTo>
                    <a:lnTo>
                      <a:pt x="369" y="29"/>
                    </a:lnTo>
                    <a:lnTo>
                      <a:pt x="369" y="41"/>
                    </a:lnTo>
                    <a:lnTo>
                      <a:pt x="354" y="41"/>
                    </a:lnTo>
                    <a:lnTo>
                      <a:pt x="338" y="52"/>
                    </a:lnTo>
                    <a:lnTo>
                      <a:pt x="331" y="48"/>
                    </a:lnTo>
                    <a:lnTo>
                      <a:pt x="317" y="50"/>
                    </a:lnTo>
                    <a:lnTo>
                      <a:pt x="321" y="71"/>
                    </a:lnTo>
                    <a:lnTo>
                      <a:pt x="307" y="83"/>
                    </a:lnTo>
                    <a:lnTo>
                      <a:pt x="302" y="100"/>
                    </a:lnTo>
                    <a:lnTo>
                      <a:pt x="288" y="102"/>
                    </a:lnTo>
                    <a:lnTo>
                      <a:pt x="284" y="114"/>
                    </a:lnTo>
                    <a:lnTo>
                      <a:pt x="284" y="128"/>
                    </a:lnTo>
                    <a:lnTo>
                      <a:pt x="274" y="137"/>
                    </a:lnTo>
                    <a:lnTo>
                      <a:pt x="255" y="128"/>
                    </a:lnTo>
                    <a:lnTo>
                      <a:pt x="253" y="121"/>
                    </a:lnTo>
                    <a:lnTo>
                      <a:pt x="246" y="116"/>
                    </a:lnTo>
                    <a:lnTo>
                      <a:pt x="248" y="121"/>
                    </a:lnTo>
                    <a:lnTo>
                      <a:pt x="239" y="123"/>
                    </a:lnTo>
                    <a:lnTo>
                      <a:pt x="241" y="128"/>
                    </a:lnTo>
                    <a:lnTo>
                      <a:pt x="234" y="133"/>
                    </a:lnTo>
                    <a:lnTo>
                      <a:pt x="236" y="145"/>
                    </a:lnTo>
                    <a:lnTo>
                      <a:pt x="229" y="147"/>
                    </a:lnTo>
                    <a:lnTo>
                      <a:pt x="227" y="154"/>
                    </a:lnTo>
                    <a:lnTo>
                      <a:pt x="225" y="149"/>
                    </a:lnTo>
                    <a:lnTo>
                      <a:pt x="217" y="149"/>
                    </a:lnTo>
                    <a:lnTo>
                      <a:pt x="208" y="140"/>
                    </a:lnTo>
                    <a:lnTo>
                      <a:pt x="194" y="149"/>
                    </a:lnTo>
                    <a:lnTo>
                      <a:pt x="187" y="163"/>
                    </a:lnTo>
                    <a:lnTo>
                      <a:pt x="161" y="149"/>
                    </a:lnTo>
                    <a:lnTo>
                      <a:pt x="149" y="154"/>
                    </a:lnTo>
                    <a:lnTo>
                      <a:pt x="147" y="147"/>
                    </a:lnTo>
                    <a:lnTo>
                      <a:pt x="147" y="161"/>
                    </a:lnTo>
                    <a:lnTo>
                      <a:pt x="142" y="163"/>
                    </a:lnTo>
                    <a:lnTo>
                      <a:pt x="139" y="156"/>
                    </a:lnTo>
                    <a:lnTo>
                      <a:pt x="130" y="159"/>
                    </a:lnTo>
                    <a:lnTo>
                      <a:pt x="121" y="154"/>
                    </a:lnTo>
                    <a:lnTo>
                      <a:pt x="118" y="156"/>
                    </a:lnTo>
                    <a:lnTo>
                      <a:pt x="121" y="166"/>
                    </a:lnTo>
                    <a:lnTo>
                      <a:pt x="116" y="171"/>
                    </a:lnTo>
                    <a:lnTo>
                      <a:pt x="109" y="168"/>
                    </a:lnTo>
                    <a:lnTo>
                      <a:pt x="102" y="185"/>
                    </a:lnTo>
                    <a:lnTo>
                      <a:pt x="109" y="204"/>
                    </a:lnTo>
                    <a:lnTo>
                      <a:pt x="76" y="215"/>
                    </a:lnTo>
                    <a:lnTo>
                      <a:pt x="73" y="227"/>
                    </a:lnTo>
                    <a:lnTo>
                      <a:pt x="83" y="241"/>
                    </a:lnTo>
                    <a:lnTo>
                      <a:pt x="73" y="251"/>
                    </a:lnTo>
                    <a:lnTo>
                      <a:pt x="33" y="237"/>
                    </a:lnTo>
                    <a:lnTo>
                      <a:pt x="19" y="253"/>
                    </a:lnTo>
                    <a:lnTo>
                      <a:pt x="26" y="265"/>
                    </a:lnTo>
                    <a:lnTo>
                      <a:pt x="26" y="286"/>
                    </a:lnTo>
                    <a:lnTo>
                      <a:pt x="17" y="308"/>
                    </a:lnTo>
                    <a:lnTo>
                      <a:pt x="5" y="303"/>
                    </a:lnTo>
                    <a:lnTo>
                      <a:pt x="0" y="317"/>
                    </a:lnTo>
                    <a:lnTo>
                      <a:pt x="121" y="308"/>
                    </a:lnTo>
                    <a:lnTo>
                      <a:pt x="116" y="289"/>
                    </a:lnTo>
                    <a:lnTo>
                      <a:pt x="135" y="289"/>
                    </a:lnTo>
                    <a:lnTo>
                      <a:pt x="135" y="293"/>
                    </a:lnTo>
                    <a:lnTo>
                      <a:pt x="243" y="284"/>
                    </a:lnTo>
                    <a:lnTo>
                      <a:pt x="248" y="279"/>
                    </a:lnTo>
                    <a:lnTo>
                      <a:pt x="364" y="267"/>
                    </a:lnTo>
                    <a:close/>
                  </a:path>
                </a:pathLst>
              </a:custGeom>
              <a:solidFill>
                <a:srgbClr val="9B9B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44" name="Freeform 27"/>
              <p:cNvSpPr>
                <a:spLocks/>
              </p:cNvSpPr>
              <p:nvPr/>
            </p:nvSpPr>
            <p:spPr bwMode="auto">
              <a:xfrm>
                <a:off x="3455" y="2087"/>
                <a:ext cx="619" cy="317"/>
              </a:xfrm>
              <a:custGeom>
                <a:avLst/>
                <a:gdLst>
                  <a:gd name="T0" fmla="*/ 487 w 619"/>
                  <a:gd name="T1" fmla="*/ 253 h 317"/>
                  <a:gd name="T2" fmla="*/ 539 w 619"/>
                  <a:gd name="T3" fmla="*/ 230 h 317"/>
                  <a:gd name="T4" fmla="*/ 555 w 619"/>
                  <a:gd name="T5" fmla="*/ 211 h 317"/>
                  <a:gd name="T6" fmla="*/ 565 w 619"/>
                  <a:gd name="T7" fmla="*/ 197 h 317"/>
                  <a:gd name="T8" fmla="*/ 619 w 619"/>
                  <a:gd name="T9" fmla="*/ 145 h 317"/>
                  <a:gd name="T10" fmla="*/ 600 w 619"/>
                  <a:gd name="T11" fmla="*/ 135 h 317"/>
                  <a:gd name="T12" fmla="*/ 588 w 619"/>
                  <a:gd name="T13" fmla="*/ 123 h 317"/>
                  <a:gd name="T14" fmla="*/ 572 w 619"/>
                  <a:gd name="T15" fmla="*/ 102 h 317"/>
                  <a:gd name="T16" fmla="*/ 560 w 619"/>
                  <a:gd name="T17" fmla="*/ 76 h 317"/>
                  <a:gd name="T18" fmla="*/ 555 w 619"/>
                  <a:gd name="T19" fmla="*/ 57 h 317"/>
                  <a:gd name="T20" fmla="*/ 534 w 619"/>
                  <a:gd name="T21" fmla="*/ 43 h 317"/>
                  <a:gd name="T22" fmla="*/ 515 w 619"/>
                  <a:gd name="T23" fmla="*/ 29 h 317"/>
                  <a:gd name="T24" fmla="*/ 494 w 619"/>
                  <a:gd name="T25" fmla="*/ 45 h 317"/>
                  <a:gd name="T26" fmla="*/ 468 w 619"/>
                  <a:gd name="T27" fmla="*/ 41 h 317"/>
                  <a:gd name="T28" fmla="*/ 458 w 619"/>
                  <a:gd name="T29" fmla="*/ 43 h 317"/>
                  <a:gd name="T30" fmla="*/ 416 w 619"/>
                  <a:gd name="T31" fmla="*/ 31 h 317"/>
                  <a:gd name="T32" fmla="*/ 395 w 619"/>
                  <a:gd name="T33" fmla="*/ 3 h 317"/>
                  <a:gd name="T34" fmla="*/ 371 w 619"/>
                  <a:gd name="T35" fmla="*/ 0 h 317"/>
                  <a:gd name="T36" fmla="*/ 364 w 619"/>
                  <a:gd name="T37" fmla="*/ 19 h 317"/>
                  <a:gd name="T38" fmla="*/ 369 w 619"/>
                  <a:gd name="T39" fmla="*/ 29 h 317"/>
                  <a:gd name="T40" fmla="*/ 354 w 619"/>
                  <a:gd name="T41" fmla="*/ 41 h 317"/>
                  <a:gd name="T42" fmla="*/ 331 w 619"/>
                  <a:gd name="T43" fmla="*/ 48 h 317"/>
                  <a:gd name="T44" fmla="*/ 321 w 619"/>
                  <a:gd name="T45" fmla="*/ 71 h 317"/>
                  <a:gd name="T46" fmla="*/ 302 w 619"/>
                  <a:gd name="T47" fmla="*/ 100 h 317"/>
                  <a:gd name="T48" fmla="*/ 284 w 619"/>
                  <a:gd name="T49" fmla="*/ 114 h 317"/>
                  <a:gd name="T50" fmla="*/ 274 w 619"/>
                  <a:gd name="T51" fmla="*/ 137 h 317"/>
                  <a:gd name="T52" fmla="*/ 253 w 619"/>
                  <a:gd name="T53" fmla="*/ 121 h 317"/>
                  <a:gd name="T54" fmla="*/ 248 w 619"/>
                  <a:gd name="T55" fmla="*/ 121 h 317"/>
                  <a:gd name="T56" fmla="*/ 241 w 619"/>
                  <a:gd name="T57" fmla="*/ 128 h 317"/>
                  <a:gd name="T58" fmla="*/ 236 w 619"/>
                  <a:gd name="T59" fmla="*/ 145 h 317"/>
                  <a:gd name="T60" fmla="*/ 227 w 619"/>
                  <a:gd name="T61" fmla="*/ 154 h 317"/>
                  <a:gd name="T62" fmla="*/ 217 w 619"/>
                  <a:gd name="T63" fmla="*/ 149 h 317"/>
                  <a:gd name="T64" fmla="*/ 194 w 619"/>
                  <a:gd name="T65" fmla="*/ 149 h 317"/>
                  <a:gd name="T66" fmla="*/ 161 w 619"/>
                  <a:gd name="T67" fmla="*/ 149 h 317"/>
                  <a:gd name="T68" fmla="*/ 147 w 619"/>
                  <a:gd name="T69" fmla="*/ 147 h 317"/>
                  <a:gd name="T70" fmla="*/ 142 w 619"/>
                  <a:gd name="T71" fmla="*/ 163 h 317"/>
                  <a:gd name="T72" fmla="*/ 130 w 619"/>
                  <a:gd name="T73" fmla="*/ 159 h 317"/>
                  <a:gd name="T74" fmla="*/ 118 w 619"/>
                  <a:gd name="T75" fmla="*/ 156 h 317"/>
                  <a:gd name="T76" fmla="*/ 116 w 619"/>
                  <a:gd name="T77" fmla="*/ 171 h 317"/>
                  <a:gd name="T78" fmla="*/ 102 w 619"/>
                  <a:gd name="T79" fmla="*/ 185 h 317"/>
                  <a:gd name="T80" fmla="*/ 76 w 619"/>
                  <a:gd name="T81" fmla="*/ 215 h 317"/>
                  <a:gd name="T82" fmla="*/ 83 w 619"/>
                  <a:gd name="T83" fmla="*/ 241 h 317"/>
                  <a:gd name="T84" fmla="*/ 33 w 619"/>
                  <a:gd name="T85" fmla="*/ 237 h 317"/>
                  <a:gd name="T86" fmla="*/ 26 w 619"/>
                  <a:gd name="T87" fmla="*/ 265 h 317"/>
                  <a:gd name="T88" fmla="*/ 17 w 619"/>
                  <a:gd name="T89" fmla="*/ 308 h 317"/>
                  <a:gd name="T90" fmla="*/ 0 w 619"/>
                  <a:gd name="T91" fmla="*/ 317 h 317"/>
                  <a:gd name="T92" fmla="*/ 116 w 619"/>
                  <a:gd name="T93" fmla="*/ 289 h 317"/>
                  <a:gd name="T94" fmla="*/ 135 w 619"/>
                  <a:gd name="T95" fmla="*/ 293 h 317"/>
                  <a:gd name="T96" fmla="*/ 248 w 619"/>
                  <a:gd name="T97" fmla="*/ 279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19" h="317">
                    <a:moveTo>
                      <a:pt x="364" y="267"/>
                    </a:moveTo>
                    <a:lnTo>
                      <a:pt x="487" y="253"/>
                    </a:lnTo>
                    <a:lnTo>
                      <a:pt x="534" y="241"/>
                    </a:lnTo>
                    <a:lnTo>
                      <a:pt x="539" y="230"/>
                    </a:lnTo>
                    <a:lnTo>
                      <a:pt x="553" y="220"/>
                    </a:lnTo>
                    <a:lnTo>
                      <a:pt x="555" y="211"/>
                    </a:lnTo>
                    <a:lnTo>
                      <a:pt x="565" y="204"/>
                    </a:lnTo>
                    <a:lnTo>
                      <a:pt x="565" y="197"/>
                    </a:lnTo>
                    <a:lnTo>
                      <a:pt x="619" y="142"/>
                    </a:lnTo>
                    <a:lnTo>
                      <a:pt x="619" y="145"/>
                    </a:lnTo>
                    <a:lnTo>
                      <a:pt x="605" y="142"/>
                    </a:lnTo>
                    <a:lnTo>
                      <a:pt x="600" y="135"/>
                    </a:lnTo>
                    <a:lnTo>
                      <a:pt x="591" y="133"/>
                    </a:lnTo>
                    <a:lnTo>
                      <a:pt x="588" y="123"/>
                    </a:lnTo>
                    <a:lnTo>
                      <a:pt x="572" y="107"/>
                    </a:lnTo>
                    <a:lnTo>
                      <a:pt x="572" y="102"/>
                    </a:lnTo>
                    <a:lnTo>
                      <a:pt x="555" y="85"/>
                    </a:lnTo>
                    <a:lnTo>
                      <a:pt x="560" y="76"/>
                    </a:lnTo>
                    <a:lnTo>
                      <a:pt x="555" y="57"/>
                    </a:lnTo>
                    <a:lnTo>
                      <a:pt x="555" y="57"/>
                    </a:lnTo>
                    <a:lnTo>
                      <a:pt x="546" y="45"/>
                    </a:lnTo>
                    <a:lnTo>
                      <a:pt x="534" y="43"/>
                    </a:lnTo>
                    <a:lnTo>
                      <a:pt x="527" y="24"/>
                    </a:lnTo>
                    <a:lnTo>
                      <a:pt x="515" y="29"/>
                    </a:lnTo>
                    <a:lnTo>
                      <a:pt x="508" y="41"/>
                    </a:lnTo>
                    <a:lnTo>
                      <a:pt x="494" y="45"/>
                    </a:lnTo>
                    <a:lnTo>
                      <a:pt x="475" y="36"/>
                    </a:lnTo>
                    <a:lnTo>
                      <a:pt x="468" y="41"/>
                    </a:lnTo>
                    <a:lnTo>
                      <a:pt x="465" y="45"/>
                    </a:lnTo>
                    <a:lnTo>
                      <a:pt x="458" y="43"/>
                    </a:lnTo>
                    <a:lnTo>
                      <a:pt x="447" y="33"/>
                    </a:lnTo>
                    <a:lnTo>
                      <a:pt x="416" y="31"/>
                    </a:lnTo>
                    <a:lnTo>
                      <a:pt x="406" y="10"/>
                    </a:lnTo>
                    <a:lnTo>
                      <a:pt x="395" y="3"/>
                    </a:lnTo>
                    <a:lnTo>
                      <a:pt x="380" y="8"/>
                    </a:lnTo>
                    <a:lnTo>
                      <a:pt x="371" y="0"/>
                    </a:lnTo>
                    <a:lnTo>
                      <a:pt x="359" y="12"/>
                    </a:lnTo>
                    <a:lnTo>
                      <a:pt x="364" y="19"/>
                    </a:lnTo>
                    <a:lnTo>
                      <a:pt x="362" y="26"/>
                    </a:lnTo>
                    <a:lnTo>
                      <a:pt x="369" y="29"/>
                    </a:lnTo>
                    <a:lnTo>
                      <a:pt x="369" y="41"/>
                    </a:lnTo>
                    <a:lnTo>
                      <a:pt x="354" y="41"/>
                    </a:lnTo>
                    <a:lnTo>
                      <a:pt x="338" y="52"/>
                    </a:lnTo>
                    <a:lnTo>
                      <a:pt x="331" y="48"/>
                    </a:lnTo>
                    <a:lnTo>
                      <a:pt x="317" y="50"/>
                    </a:lnTo>
                    <a:lnTo>
                      <a:pt x="321" y="71"/>
                    </a:lnTo>
                    <a:lnTo>
                      <a:pt x="307" y="83"/>
                    </a:lnTo>
                    <a:lnTo>
                      <a:pt x="302" y="100"/>
                    </a:lnTo>
                    <a:lnTo>
                      <a:pt x="288" y="102"/>
                    </a:lnTo>
                    <a:lnTo>
                      <a:pt x="284" y="114"/>
                    </a:lnTo>
                    <a:lnTo>
                      <a:pt x="284" y="128"/>
                    </a:lnTo>
                    <a:lnTo>
                      <a:pt x="274" y="137"/>
                    </a:lnTo>
                    <a:lnTo>
                      <a:pt x="255" y="128"/>
                    </a:lnTo>
                    <a:lnTo>
                      <a:pt x="253" y="121"/>
                    </a:lnTo>
                    <a:lnTo>
                      <a:pt x="246" y="116"/>
                    </a:lnTo>
                    <a:lnTo>
                      <a:pt x="248" y="121"/>
                    </a:lnTo>
                    <a:lnTo>
                      <a:pt x="239" y="123"/>
                    </a:lnTo>
                    <a:lnTo>
                      <a:pt x="241" y="128"/>
                    </a:lnTo>
                    <a:lnTo>
                      <a:pt x="234" y="133"/>
                    </a:lnTo>
                    <a:lnTo>
                      <a:pt x="236" y="145"/>
                    </a:lnTo>
                    <a:lnTo>
                      <a:pt x="229" y="147"/>
                    </a:lnTo>
                    <a:lnTo>
                      <a:pt x="227" y="154"/>
                    </a:lnTo>
                    <a:lnTo>
                      <a:pt x="225" y="149"/>
                    </a:lnTo>
                    <a:lnTo>
                      <a:pt x="217" y="149"/>
                    </a:lnTo>
                    <a:lnTo>
                      <a:pt x="208" y="140"/>
                    </a:lnTo>
                    <a:lnTo>
                      <a:pt x="194" y="149"/>
                    </a:lnTo>
                    <a:lnTo>
                      <a:pt x="187" y="163"/>
                    </a:lnTo>
                    <a:lnTo>
                      <a:pt x="161" y="149"/>
                    </a:lnTo>
                    <a:lnTo>
                      <a:pt x="149" y="154"/>
                    </a:lnTo>
                    <a:lnTo>
                      <a:pt x="147" y="147"/>
                    </a:lnTo>
                    <a:lnTo>
                      <a:pt x="147" y="161"/>
                    </a:lnTo>
                    <a:lnTo>
                      <a:pt x="142" y="163"/>
                    </a:lnTo>
                    <a:lnTo>
                      <a:pt x="139" y="156"/>
                    </a:lnTo>
                    <a:lnTo>
                      <a:pt x="130" y="159"/>
                    </a:lnTo>
                    <a:lnTo>
                      <a:pt x="121" y="154"/>
                    </a:lnTo>
                    <a:lnTo>
                      <a:pt x="118" y="156"/>
                    </a:lnTo>
                    <a:lnTo>
                      <a:pt x="121" y="166"/>
                    </a:lnTo>
                    <a:lnTo>
                      <a:pt x="116" y="171"/>
                    </a:lnTo>
                    <a:lnTo>
                      <a:pt x="109" y="168"/>
                    </a:lnTo>
                    <a:lnTo>
                      <a:pt x="102" y="185"/>
                    </a:lnTo>
                    <a:lnTo>
                      <a:pt x="109" y="204"/>
                    </a:lnTo>
                    <a:lnTo>
                      <a:pt x="76" y="215"/>
                    </a:lnTo>
                    <a:lnTo>
                      <a:pt x="73" y="227"/>
                    </a:lnTo>
                    <a:lnTo>
                      <a:pt x="83" y="241"/>
                    </a:lnTo>
                    <a:lnTo>
                      <a:pt x="73" y="251"/>
                    </a:lnTo>
                    <a:lnTo>
                      <a:pt x="33" y="237"/>
                    </a:lnTo>
                    <a:lnTo>
                      <a:pt x="19" y="253"/>
                    </a:lnTo>
                    <a:lnTo>
                      <a:pt x="26" y="265"/>
                    </a:lnTo>
                    <a:lnTo>
                      <a:pt x="26" y="286"/>
                    </a:lnTo>
                    <a:lnTo>
                      <a:pt x="17" y="308"/>
                    </a:lnTo>
                    <a:lnTo>
                      <a:pt x="5" y="303"/>
                    </a:lnTo>
                    <a:lnTo>
                      <a:pt x="0" y="317"/>
                    </a:lnTo>
                    <a:lnTo>
                      <a:pt x="121" y="308"/>
                    </a:lnTo>
                    <a:lnTo>
                      <a:pt x="116" y="289"/>
                    </a:lnTo>
                    <a:lnTo>
                      <a:pt x="135" y="289"/>
                    </a:lnTo>
                    <a:lnTo>
                      <a:pt x="135" y="293"/>
                    </a:lnTo>
                    <a:lnTo>
                      <a:pt x="243" y="284"/>
                    </a:lnTo>
                    <a:lnTo>
                      <a:pt x="248" y="279"/>
                    </a:lnTo>
                    <a:lnTo>
                      <a:pt x="364" y="267"/>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45" name="Freeform 28"/>
              <p:cNvSpPr>
                <a:spLocks/>
              </p:cNvSpPr>
              <p:nvPr/>
            </p:nvSpPr>
            <p:spPr bwMode="auto">
              <a:xfrm>
                <a:off x="3909" y="2234"/>
                <a:ext cx="730" cy="340"/>
              </a:xfrm>
              <a:custGeom>
                <a:avLst/>
                <a:gdLst>
                  <a:gd name="T0" fmla="*/ 205 w 730"/>
                  <a:gd name="T1" fmla="*/ 85 h 340"/>
                  <a:gd name="T2" fmla="*/ 205 w 730"/>
                  <a:gd name="T3" fmla="*/ 104 h 340"/>
                  <a:gd name="T4" fmla="*/ 205 w 730"/>
                  <a:gd name="T5" fmla="*/ 120 h 340"/>
                  <a:gd name="T6" fmla="*/ 189 w 730"/>
                  <a:gd name="T7" fmla="*/ 127 h 340"/>
                  <a:gd name="T8" fmla="*/ 165 w 730"/>
                  <a:gd name="T9" fmla="*/ 146 h 340"/>
                  <a:gd name="T10" fmla="*/ 139 w 730"/>
                  <a:gd name="T11" fmla="*/ 172 h 340"/>
                  <a:gd name="T12" fmla="*/ 120 w 730"/>
                  <a:gd name="T13" fmla="*/ 170 h 340"/>
                  <a:gd name="T14" fmla="*/ 108 w 730"/>
                  <a:gd name="T15" fmla="*/ 177 h 340"/>
                  <a:gd name="T16" fmla="*/ 104 w 730"/>
                  <a:gd name="T17" fmla="*/ 196 h 340"/>
                  <a:gd name="T18" fmla="*/ 63 w 730"/>
                  <a:gd name="T19" fmla="*/ 222 h 340"/>
                  <a:gd name="T20" fmla="*/ 30 w 730"/>
                  <a:gd name="T21" fmla="*/ 234 h 340"/>
                  <a:gd name="T22" fmla="*/ 19 w 730"/>
                  <a:gd name="T23" fmla="*/ 262 h 340"/>
                  <a:gd name="T24" fmla="*/ 0 w 730"/>
                  <a:gd name="T25" fmla="*/ 267 h 340"/>
                  <a:gd name="T26" fmla="*/ 106 w 730"/>
                  <a:gd name="T27" fmla="*/ 279 h 340"/>
                  <a:gd name="T28" fmla="*/ 134 w 730"/>
                  <a:gd name="T29" fmla="*/ 269 h 340"/>
                  <a:gd name="T30" fmla="*/ 160 w 730"/>
                  <a:gd name="T31" fmla="*/ 253 h 340"/>
                  <a:gd name="T32" fmla="*/ 278 w 730"/>
                  <a:gd name="T33" fmla="*/ 239 h 340"/>
                  <a:gd name="T34" fmla="*/ 290 w 730"/>
                  <a:gd name="T35" fmla="*/ 241 h 340"/>
                  <a:gd name="T36" fmla="*/ 307 w 730"/>
                  <a:gd name="T37" fmla="*/ 272 h 340"/>
                  <a:gd name="T38" fmla="*/ 519 w 730"/>
                  <a:gd name="T39" fmla="*/ 340 h 340"/>
                  <a:gd name="T40" fmla="*/ 581 w 730"/>
                  <a:gd name="T41" fmla="*/ 309 h 340"/>
                  <a:gd name="T42" fmla="*/ 597 w 730"/>
                  <a:gd name="T43" fmla="*/ 267 h 340"/>
                  <a:gd name="T44" fmla="*/ 668 w 730"/>
                  <a:gd name="T45" fmla="*/ 229 h 340"/>
                  <a:gd name="T46" fmla="*/ 689 w 730"/>
                  <a:gd name="T47" fmla="*/ 198 h 340"/>
                  <a:gd name="T48" fmla="*/ 673 w 730"/>
                  <a:gd name="T49" fmla="*/ 189 h 340"/>
                  <a:gd name="T50" fmla="*/ 666 w 730"/>
                  <a:gd name="T51" fmla="*/ 196 h 340"/>
                  <a:gd name="T52" fmla="*/ 663 w 730"/>
                  <a:gd name="T53" fmla="*/ 184 h 340"/>
                  <a:gd name="T54" fmla="*/ 670 w 730"/>
                  <a:gd name="T55" fmla="*/ 168 h 340"/>
                  <a:gd name="T56" fmla="*/ 668 w 730"/>
                  <a:gd name="T57" fmla="*/ 153 h 340"/>
                  <a:gd name="T58" fmla="*/ 661 w 730"/>
                  <a:gd name="T59" fmla="*/ 144 h 340"/>
                  <a:gd name="T60" fmla="*/ 675 w 730"/>
                  <a:gd name="T61" fmla="*/ 144 h 340"/>
                  <a:gd name="T62" fmla="*/ 689 w 730"/>
                  <a:gd name="T63" fmla="*/ 149 h 340"/>
                  <a:gd name="T64" fmla="*/ 713 w 730"/>
                  <a:gd name="T65" fmla="*/ 139 h 340"/>
                  <a:gd name="T66" fmla="*/ 730 w 730"/>
                  <a:gd name="T67" fmla="*/ 109 h 340"/>
                  <a:gd name="T68" fmla="*/ 715 w 730"/>
                  <a:gd name="T69" fmla="*/ 78 h 340"/>
                  <a:gd name="T70" fmla="*/ 706 w 730"/>
                  <a:gd name="T71" fmla="*/ 106 h 340"/>
                  <a:gd name="T72" fmla="*/ 699 w 730"/>
                  <a:gd name="T73" fmla="*/ 99 h 340"/>
                  <a:gd name="T74" fmla="*/ 656 w 730"/>
                  <a:gd name="T75" fmla="*/ 94 h 340"/>
                  <a:gd name="T76" fmla="*/ 637 w 730"/>
                  <a:gd name="T77" fmla="*/ 59 h 340"/>
                  <a:gd name="T78" fmla="*/ 649 w 730"/>
                  <a:gd name="T79" fmla="*/ 75 h 340"/>
                  <a:gd name="T80" fmla="*/ 663 w 730"/>
                  <a:gd name="T81" fmla="*/ 78 h 340"/>
                  <a:gd name="T82" fmla="*/ 689 w 730"/>
                  <a:gd name="T83" fmla="*/ 59 h 340"/>
                  <a:gd name="T84" fmla="*/ 699 w 730"/>
                  <a:gd name="T85" fmla="*/ 54 h 340"/>
                  <a:gd name="T86" fmla="*/ 715 w 730"/>
                  <a:gd name="T87" fmla="*/ 64 h 340"/>
                  <a:gd name="T88" fmla="*/ 711 w 730"/>
                  <a:gd name="T89" fmla="*/ 52 h 340"/>
                  <a:gd name="T90" fmla="*/ 696 w 730"/>
                  <a:gd name="T91" fmla="*/ 31 h 340"/>
                  <a:gd name="T92" fmla="*/ 694 w 730"/>
                  <a:gd name="T93" fmla="*/ 0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30" h="340">
                    <a:moveTo>
                      <a:pt x="628" y="14"/>
                    </a:moveTo>
                    <a:lnTo>
                      <a:pt x="205" y="85"/>
                    </a:lnTo>
                    <a:lnTo>
                      <a:pt x="203" y="101"/>
                    </a:lnTo>
                    <a:lnTo>
                      <a:pt x="205" y="104"/>
                    </a:lnTo>
                    <a:lnTo>
                      <a:pt x="200" y="116"/>
                    </a:lnTo>
                    <a:lnTo>
                      <a:pt x="205" y="120"/>
                    </a:lnTo>
                    <a:lnTo>
                      <a:pt x="196" y="120"/>
                    </a:lnTo>
                    <a:lnTo>
                      <a:pt x="189" y="127"/>
                    </a:lnTo>
                    <a:lnTo>
                      <a:pt x="179" y="151"/>
                    </a:lnTo>
                    <a:lnTo>
                      <a:pt x="165" y="146"/>
                    </a:lnTo>
                    <a:lnTo>
                      <a:pt x="158" y="149"/>
                    </a:lnTo>
                    <a:lnTo>
                      <a:pt x="139" y="172"/>
                    </a:lnTo>
                    <a:lnTo>
                      <a:pt x="132" y="161"/>
                    </a:lnTo>
                    <a:lnTo>
                      <a:pt x="120" y="170"/>
                    </a:lnTo>
                    <a:lnTo>
                      <a:pt x="118" y="177"/>
                    </a:lnTo>
                    <a:lnTo>
                      <a:pt x="108" y="177"/>
                    </a:lnTo>
                    <a:lnTo>
                      <a:pt x="111" y="184"/>
                    </a:lnTo>
                    <a:lnTo>
                      <a:pt x="104" y="196"/>
                    </a:lnTo>
                    <a:lnTo>
                      <a:pt x="89" y="198"/>
                    </a:lnTo>
                    <a:lnTo>
                      <a:pt x="63" y="222"/>
                    </a:lnTo>
                    <a:lnTo>
                      <a:pt x="42" y="227"/>
                    </a:lnTo>
                    <a:lnTo>
                      <a:pt x="30" y="234"/>
                    </a:lnTo>
                    <a:lnTo>
                      <a:pt x="21" y="243"/>
                    </a:lnTo>
                    <a:lnTo>
                      <a:pt x="19" y="262"/>
                    </a:lnTo>
                    <a:lnTo>
                      <a:pt x="4" y="262"/>
                    </a:lnTo>
                    <a:lnTo>
                      <a:pt x="0" y="267"/>
                    </a:lnTo>
                    <a:lnTo>
                      <a:pt x="0" y="290"/>
                    </a:lnTo>
                    <a:lnTo>
                      <a:pt x="106" y="279"/>
                    </a:lnTo>
                    <a:lnTo>
                      <a:pt x="132" y="267"/>
                    </a:lnTo>
                    <a:lnTo>
                      <a:pt x="134" y="269"/>
                    </a:lnTo>
                    <a:lnTo>
                      <a:pt x="141" y="262"/>
                    </a:lnTo>
                    <a:lnTo>
                      <a:pt x="160" y="253"/>
                    </a:lnTo>
                    <a:lnTo>
                      <a:pt x="163" y="248"/>
                    </a:lnTo>
                    <a:lnTo>
                      <a:pt x="278" y="239"/>
                    </a:lnTo>
                    <a:lnTo>
                      <a:pt x="283" y="248"/>
                    </a:lnTo>
                    <a:lnTo>
                      <a:pt x="290" y="241"/>
                    </a:lnTo>
                    <a:lnTo>
                      <a:pt x="307" y="257"/>
                    </a:lnTo>
                    <a:lnTo>
                      <a:pt x="307" y="272"/>
                    </a:lnTo>
                    <a:lnTo>
                      <a:pt x="404" y="257"/>
                    </a:lnTo>
                    <a:lnTo>
                      <a:pt x="519" y="340"/>
                    </a:lnTo>
                    <a:lnTo>
                      <a:pt x="555" y="328"/>
                    </a:lnTo>
                    <a:lnTo>
                      <a:pt x="581" y="309"/>
                    </a:lnTo>
                    <a:lnTo>
                      <a:pt x="583" y="300"/>
                    </a:lnTo>
                    <a:lnTo>
                      <a:pt x="597" y="267"/>
                    </a:lnTo>
                    <a:lnTo>
                      <a:pt x="635" y="236"/>
                    </a:lnTo>
                    <a:lnTo>
                      <a:pt x="668" y="229"/>
                    </a:lnTo>
                    <a:lnTo>
                      <a:pt x="689" y="208"/>
                    </a:lnTo>
                    <a:lnTo>
                      <a:pt x="689" y="198"/>
                    </a:lnTo>
                    <a:lnTo>
                      <a:pt x="687" y="189"/>
                    </a:lnTo>
                    <a:lnTo>
                      <a:pt x="673" y="189"/>
                    </a:lnTo>
                    <a:lnTo>
                      <a:pt x="666" y="194"/>
                    </a:lnTo>
                    <a:lnTo>
                      <a:pt x="666" y="196"/>
                    </a:lnTo>
                    <a:lnTo>
                      <a:pt x="663" y="194"/>
                    </a:lnTo>
                    <a:lnTo>
                      <a:pt x="663" y="184"/>
                    </a:lnTo>
                    <a:lnTo>
                      <a:pt x="668" y="175"/>
                    </a:lnTo>
                    <a:lnTo>
                      <a:pt x="670" y="168"/>
                    </a:lnTo>
                    <a:lnTo>
                      <a:pt x="675" y="161"/>
                    </a:lnTo>
                    <a:lnTo>
                      <a:pt x="668" y="153"/>
                    </a:lnTo>
                    <a:lnTo>
                      <a:pt x="642" y="149"/>
                    </a:lnTo>
                    <a:lnTo>
                      <a:pt x="661" y="144"/>
                    </a:lnTo>
                    <a:lnTo>
                      <a:pt x="670" y="135"/>
                    </a:lnTo>
                    <a:lnTo>
                      <a:pt x="675" y="144"/>
                    </a:lnTo>
                    <a:lnTo>
                      <a:pt x="682" y="144"/>
                    </a:lnTo>
                    <a:lnTo>
                      <a:pt x="689" y="149"/>
                    </a:lnTo>
                    <a:lnTo>
                      <a:pt x="704" y="146"/>
                    </a:lnTo>
                    <a:lnTo>
                      <a:pt x="713" y="139"/>
                    </a:lnTo>
                    <a:lnTo>
                      <a:pt x="722" y="118"/>
                    </a:lnTo>
                    <a:lnTo>
                      <a:pt x="730" y="109"/>
                    </a:lnTo>
                    <a:lnTo>
                      <a:pt x="722" y="87"/>
                    </a:lnTo>
                    <a:lnTo>
                      <a:pt x="715" y="78"/>
                    </a:lnTo>
                    <a:lnTo>
                      <a:pt x="708" y="87"/>
                    </a:lnTo>
                    <a:lnTo>
                      <a:pt x="706" y="106"/>
                    </a:lnTo>
                    <a:lnTo>
                      <a:pt x="704" y="106"/>
                    </a:lnTo>
                    <a:lnTo>
                      <a:pt x="699" y="99"/>
                    </a:lnTo>
                    <a:lnTo>
                      <a:pt x="694" y="80"/>
                    </a:lnTo>
                    <a:lnTo>
                      <a:pt x="656" y="94"/>
                    </a:lnTo>
                    <a:lnTo>
                      <a:pt x="647" y="94"/>
                    </a:lnTo>
                    <a:lnTo>
                      <a:pt x="637" y="59"/>
                    </a:lnTo>
                    <a:lnTo>
                      <a:pt x="640" y="54"/>
                    </a:lnTo>
                    <a:lnTo>
                      <a:pt x="649" y="75"/>
                    </a:lnTo>
                    <a:lnTo>
                      <a:pt x="654" y="78"/>
                    </a:lnTo>
                    <a:lnTo>
                      <a:pt x="663" y="78"/>
                    </a:lnTo>
                    <a:lnTo>
                      <a:pt x="682" y="59"/>
                    </a:lnTo>
                    <a:lnTo>
                      <a:pt x="689" y="59"/>
                    </a:lnTo>
                    <a:lnTo>
                      <a:pt x="689" y="52"/>
                    </a:lnTo>
                    <a:lnTo>
                      <a:pt x="699" y="54"/>
                    </a:lnTo>
                    <a:lnTo>
                      <a:pt x="708" y="54"/>
                    </a:lnTo>
                    <a:lnTo>
                      <a:pt x="715" y="64"/>
                    </a:lnTo>
                    <a:lnTo>
                      <a:pt x="715" y="61"/>
                    </a:lnTo>
                    <a:lnTo>
                      <a:pt x="711" y="52"/>
                    </a:lnTo>
                    <a:lnTo>
                      <a:pt x="704" y="45"/>
                    </a:lnTo>
                    <a:lnTo>
                      <a:pt x="696" y="31"/>
                    </a:lnTo>
                    <a:lnTo>
                      <a:pt x="694" y="26"/>
                    </a:lnTo>
                    <a:lnTo>
                      <a:pt x="694" y="0"/>
                    </a:lnTo>
                    <a:lnTo>
                      <a:pt x="628" y="14"/>
                    </a:lnTo>
                    <a:close/>
                  </a:path>
                </a:pathLst>
              </a:custGeom>
              <a:solidFill>
                <a:srgbClr val="9B9B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46" name="Freeform 29"/>
              <p:cNvSpPr>
                <a:spLocks/>
              </p:cNvSpPr>
              <p:nvPr/>
            </p:nvSpPr>
            <p:spPr bwMode="auto">
              <a:xfrm>
                <a:off x="3909" y="2234"/>
                <a:ext cx="730" cy="340"/>
              </a:xfrm>
              <a:custGeom>
                <a:avLst/>
                <a:gdLst>
                  <a:gd name="T0" fmla="*/ 205 w 730"/>
                  <a:gd name="T1" fmla="*/ 85 h 340"/>
                  <a:gd name="T2" fmla="*/ 205 w 730"/>
                  <a:gd name="T3" fmla="*/ 104 h 340"/>
                  <a:gd name="T4" fmla="*/ 205 w 730"/>
                  <a:gd name="T5" fmla="*/ 120 h 340"/>
                  <a:gd name="T6" fmla="*/ 189 w 730"/>
                  <a:gd name="T7" fmla="*/ 127 h 340"/>
                  <a:gd name="T8" fmla="*/ 165 w 730"/>
                  <a:gd name="T9" fmla="*/ 146 h 340"/>
                  <a:gd name="T10" fmla="*/ 139 w 730"/>
                  <a:gd name="T11" fmla="*/ 172 h 340"/>
                  <a:gd name="T12" fmla="*/ 120 w 730"/>
                  <a:gd name="T13" fmla="*/ 170 h 340"/>
                  <a:gd name="T14" fmla="*/ 108 w 730"/>
                  <a:gd name="T15" fmla="*/ 177 h 340"/>
                  <a:gd name="T16" fmla="*/ 104 w 730"/>
                  <a:gd name="T17" fmla="*/ 196 h 340"/>
                  <a:gd name="T18" fmla="*/ 63 w 730"/>
                  <a:gd name="T19" fmla="*/ 222 h 340"/>
                  <a:gd name="T20" fmla="*/ 30 w 730"/>
                  <a:gd name="T21" fmla="*/ 234 h 340"/>
                  <a:gd name="T22" fmla="*/ 19 w 730"/>
                  <a:gd name="T23" fmla="*/ 262 h 340"/>
                  <a:gd name="T24" fmla="*/ 0 w 730"/>
                  <a:gd name="T25" fmla="*/ 267 h 340"/>
                  <a:gd name="T26" fmla="*/ 106 w 730"/>
                  <a:gd name="T27" fmla="*/ 279 h 340"/>
                  <a:gd name="T28" fmla="*/ 134 w 730"/>
                  <a:gd name="T29" fmla="*/ 269 h 340"/>
                  <a:gd name="T30" fmla="*/ 160 w 730"/>
                  <a:gd name="T31" fmla="*/ 253 h 340"/>
                  <a:gd name="T32" fmla="*/ 278 w 730"/>
                  <a:gd name="T33" fmla="*/ 239 h 340"/>
                  <a:gd name="T34" fmla="*/ 290 w 730"/>
                  <a:gd name="T35" fmla="*/ 241 h 340"/>
                  <a:gd name="T36" fmla="*/ 307 w 730"/>
                  <a:gd name="T37" fmla="*/ 272 h 340"/>
                  <a:gd name="T38" fmla="*/ 519 w 730"/>
                  <a:gd name="T39" fmla="*/ 340 h 340"/>
                  <a:gd name="T40" fmla="*/ 581 w 730"/>
                  <a:gd name="T41" fmla="*/ 309 h 340"/>
                  <a:gd name="T42" fmla="*/ 597 w 730"/>
                  <a:gd name="T43" fmla="*/ 267 h 340"/>
                  <a:gd name="T44" fmla="*/ 668 w 730"/>
                  <a:gd name="T45" fmla="*/ 229 h 340"/>
                  <a:gd name="T46" fmla="*/ 689 w 730"/>
                  <a:gd name="T47" fmla="*/ 198 h 340"/>
                  <a:gd name="T48" fmla="*/ 673 w 730"/>
                  <a:gd name="T49" fmla="*/ 189 h 340"/>
                  <a:gd name="T50" fmla="*/ 666 w 730"/>
                  <a:gd name="T51" fmla="*/ 196 h 340"/>
                  <a:gd name="T52" fmla="*/ 663 w 730"/>
                  <a:gd name="T53" fmla="*/ 184 h 340"/>
                  <a:gd name="T54" fmla="*/ 670 w 730"/>
                  <a:gd name="T55" fmla="*/ 168 h 340"/>
                  <a:gd name="T56" fmla="*/ 668 w 730"/>
                  <a:gd name="T57" fmla="*/ 153 h 340"/>
                  <a:gd name="T58" fmla="*/ 661 w 730"/>
                  <a:gd name="T59" fmla="*/ 144 h 340"/>
                  <a:gd name="T60" fmla="*/ 675 w 730"/>
                  <a:gd name="T61" fmla="*/ 144 h 340"/>
                  <a:gd name="T62" fmla="*/ 689 w 730"/>
                  <a:gd name="T63" fmla="*/ 149 h 340"/>
                  <a:gd name="T64" fmla="*/ 713 w 730"/>
                  <a:gd name="T65" fmla="*/ 139 h 340"/>
                  <a:gd name="T66" fmla="*/ 730 w 730"/>
                  <a:gd name="T67" fmla="*/ 109 h 340"/>
                  <a:gd name="T68" fmla="*/ 715 w 730"/>
                  <a:gd name="T69" fmla="*/ 78 h 340"/>
                  <a:gd name="T70" fmla="*/ 706 w 730"/>
                  <a:gd name="T71" fmla="*/ 106 h 340"/>
                  <a:gd name="T72" fmla="*/ 699 w 730"/>
                  <a:gd name="T73" fmla="*/ 99 h 340"/>
                  <a:gd name="T74" fmla="*/ 656 w 730"/>
                  <a:gd name="T75" fmla="*/ 94 h 340"/>
                  <a:gd name="T76" fmla="*/ 637 w 730"/>
                  <a:gd name="T77" fmla="*/ 59 h 340"/>
                  <a:gd name="T78" fmla="*/ 649 w 730"/>
                  <a:gd name="T79" fmla="*/ 75 h 340"/>
                  <a:gd name="T80" fmla="*/ 663 w 730"/>
                  <a:gd name="T81" fmla="*/ 78 h 340"/>
                  <a:gd name="T82" fmla="*/ 689 w 730"/>
                  <a:gd name="T83" fmla="*/ 59 h 340"/>
                  <a:gd name="T84" fmla="*/ 699 w 730"/>
                  <a:gd name="T85" fmla="*/ 54 h 340"/>
                  <a:gd name="T86" fmla="*/ 715 w 730"/>
                  <a:gd name="T87" fmla="*/ 64 h 340"/>
                  <a:gd name="T88" fmla="*/ 711 w 730"/>
                  <a:gd name="T89" fmla="*/ 52 h 340"/>
                  <a:gd name="T90" fmla="*/ 696 w 730"/>
                  <a:gd name="T91" fmla="*/ 31 h 340"/>
                  <a:gd name="T92" fmla="*/ 694 w 730"/>
                  <a:gd name="T93" fmla="*/ 0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30" h="340">
                    <a:moveTo>
                      <a:pt x="628" y="14"/>
                    </a:moveTo>
                    <a:lnTo>
                      <a:pt x="205" y="85"/>
                    </a:lnTo>
                    <a:lnTo>
                      <a:pt x="203" y="101"/>
                    </a:lnTo>
                    <a:lnTo>
                      <a:pt x="205" y="104"/>
                    </a:lnTo>
                    <a:lnTo>
                      <a:pt x="200" y="116"/>
                    </a:lnTo>
                    <a:lnTo>
                      <a:pt x="205" y="120"/>
                    </a:lnTo>
                    <a:lnTo>
                      <a:pt x="196" y="120"/>
                    </a:lnTo>
                    <a:lnTo>
                      <a:pt x="189" y="127"/>
                    </a:lnTo>
                    <a:lnTo>
                      <a:pt x="179" y="151"/>
                    </a:lnTo>
                    <a:lnTo>
                      <a:pt x="165" y="146"/>
                    </a:lnTo>
                    <a:lnTo>
                      <a:pt x="158" y="149"/>
                    </a:lnTo>
                    <a:lnTo>
                      <a:pt x="139" y="172"/>
                    </a:lnTo>
                    <a:lnTo>
                      <a:pt x="132" y="161"/>
                    </a:lnTo>
                    <a:lnTo>
                      <a:pt x="120" y="170"/>
                    </a:lnTo>
                    <a:lnTo>
                      <a:pt x="118" y="177"/>
                    </a:lnTo>
                    <a:lnTo>
                      <a:pt x="108" y="177"/>
                    </a:lnTo>
                    <a:lnTo>
                      <a:pt x="111" y="184"/>
                    </a:lnTo>
                    <a:lnTo>
                      <a:pt x="104" y="196"/>
                    </a:lnTo>
                    <a:lnTo>
                      <a:pt x="89" y="198"/>
                    </a:lnTo>
                    <a:lnTo>
                      <a:pt x="63" y="222"/>
                    </a:lnTo>
                    <a:lnTo>
                      <a:pt x="42" y="227"/>
                    </a:lnTo>
                    <a:lnTo>
                      <a:pt x="30" y="234"/>
                    </a:lnTo>
                    <a:lnTo>
                      <a:pt x="21" y="243"/>
                    </a:lnTo>
                    <a:lnTo>
                      <a:pt x="19" y="262"/>
                    </a:lnTo>
                    <a:lnTo>
                      <a:pt x="4" y="262"/>
                    </a:lnTo>
                    <a:lnTo>
                      <a:pt x="0" y="267"/>
                    </a:lnTo>
                    <a:lnTo>
                      <a:pt x="0" y="290"/>
                    </a:lnTo>
                    <a:lnTo>
                      <a:pt x="106" y="279"/>
                    </a:lnTo>
                    <a:lnTo>
                      <a:pt x="132" y="267"/>
                    </a:lnTo>
                    <a:lnTo>
                      <a:pt x="134" y="269"/>
                    </a:lnTo>
                    <a:lnTo>
                      <a:pt x="141" y="262"/>
                    </a:lnTo>
                    <a:lnTo>
                      <a:pt x="160" y="253"/>
                    </a:lnTo>
                    <a:lnTo>
                      <a:pt x="163" y="248"/>
                    </a:lnTo>
                    <a:lnTo>
                      <a:pt x="278" y="239"/>
                    </a:lnTo>
                    <a:lnTo>
                      <a:pt x="283" y="248"/>
                    </a:lnTo>
                    <a:lnTo>
                      <a:pt x="290" y="241"/>
                    </a:lnTo>
                    <a:lnTo>
                      <a:pt x="307" y="257"/>
                    </a:lnTo>
                    <a:lnTo>
                      <a:pt x="307" y="272"/>
                    </a:lnTo>
                    <a:lnTo>
                      <a:pt x="404" y="257"/>
                    </a:lnTo>
                    <a:lnTo>
                      <a:pt x="519" y="340"/>
                    </a:lnTo>
                    <a:lnTo>
                      <a:pt x="555" y="328"/>
                    </a:lnTo>
                    <a:lnTo>
                      <a:pt x="581" y="309"/>
                    </a:lnTo>
                    <a:lnTo>
                      <a:pt x="583" y="300"/>
                    </a:lnTo>
                    <a:lnTo>
                      <a:pt x="597" y="267"/>
                    </a:lnTo>
                    <a:lnTo>
                      <a:pt x="635" y="236"/>
                    </a:lnTo>
                    <a:lnTo>
                      <a:pt x="668" y="229"/>
                    </a:lnTo>
                    <a:lnTo>
                      <a:pt x="689" y="208"/>
                    </a:lnTo>
                    <a:lnTo>
                      <a:pt x="689" y="198"/>
                    </a:lnTo>
                    <a:lnTo>
                      <a:pt x="687" y="189"/>
                    </a:lnTo>
                    <a:lnTo>
                      <a:pt x="673" y="189"/>
                    </a:lnTo>
                    <a:lnTo>
                      <a:pt x="666" y="194"/>
                    </a:lnTo>
                    <a:lnTo>
                      <a:pt x="666" y="196"/>
                    </a:lnTo>
                    <a:lnTo>
                      <a:pt x="663" y="194"/>
                    </a:lnTo>
                    <a:lnTo>
                      <a:pt x="663" y="184"/>
                    </a:lnTo>
                    <a:lnTo>
                      <a:pt x="668" y="175"/>
                    </a:lnTo>
                    <a:lnTo>
                      <a:pt x="670" y="168"/>
                    </a:lnTo>
                    <a:lnTo>
                      <a:pt x="675" y="161"/>
                    </a:lnTo>
                    <a:lnTo>
                      <a:pt x="668" y="153"/>
                    </a:lnTo>
                    <a:lnTo>
                      <a:pt x="642" y="149"/>
                    </a:lnTo>
                    <a:lnTo>
                      <a:pt x="661" y="144"/>
                    </a:lnTo>
                    <a:lnTo>
                      <a:pt x="670" y="135"/>
                    </a:lnTo>
                    <a:lnTo>
                      <a:pt x="675" y="144"/>
                    </a:lnTo>
                    <a:lnTo>
                      <a:pt x="682" y="144"/>
                    </a:lnTo>
                    <a:lnTo>
                      <a:pt x="689" y="149"/>
                    </a:lnTo>
                    <a:lnTo>
                      <a:pt x="704" y="146"/>
                    </a:lnTo>
                    <a:lnTo>
                      <a:pt x="713" y="139"/>
                    </a:lnTo>
                    <a:lnTo>
                      <a:pt x="722" y="118"/>
                    </a:lnTo>
                    <a:lnTo>
                      <a:pt x="730" y="109"/>
                    </a:lnTo>
                    <a:lnTo>
                      <a:pt x="722" y="87"/>
                    </a:lnTo>
                    <a:lnTo>
                      <a:pt x="715" y="78"/>
                    </a:lnTo>
                    <a:lnTo>
                      <a:pt x="708" y="87"/>
                    </a:lnTo>
                    <a:lnTo>
                      <a:pt x="706" y="106"/>
                    </a:lnTo>
                    <a:lnTo>
                      <a:pt x="704" y="106"/>
                    </a:lnTo>
                    <a:lnTo>
                      <a:pt x="699" y="99"/>
                    </a:lnTo>
                    <a:lnTo>
                      <a:pt x="694" y="80"/>
                    </a:lnTo>
                    <a:lnTo>
                      <a:pt x="656" y="94"/>
                    </a:lnTo>
                    <a:lnTo>
                      <a:pt x="647" y="94"/>
                    </a:lnTo>
                    <a:lnTo>
                      <a:pt x="637" y="59"/>
                    </a:lnTo>
                    <a:lnTo>
                      <a:pt x="640" y="54"/>
                    </a:lnTo>
                    <a:lnTo>
                      <a:pt x="649" y="75"/>
                    </a:lnTo>
                    <a:lnTo>
                      <a:pt x="654" y="78"/>
                    </a:lnTo>
                    <a:lnTo>
                      <a:pt x="663" y="78"/>
                    </a:lnTo>
                    <a:lnTo>
                      <a:pt x="682" y="59"/>
                    </a:lnTo>
                    <a:lnTo>
                      <a:pt x="689" y="59"/>
                    </a:lnTo>
                    <a:lnTo>
                      <a:pt x="689" y="52"/>
                    </a:lnTo>
                    <a:lnTo>
                      <a:pt x="699" y="54"/>
                    </a:lnTo>
                    <a:lnTo>
                      <a:pt x="708" y="54"/>
                    </a:lnTo>
                    <a:lnTo>
                      <a:pt x="715" y="64"/>
                    </a:lnTo>
                    <a:lnTo>
                      <a:pt x="715" y="61"/>
                    </a:lnTo>
                    <a:lnTo>
                      <a:pt x="711" y="52"/>
                    </a:lnTo>
                    <a:lnTo>
                      <a:pt x="704" y="45"/>
                    </a:lnTo>
                    <a:lnTo>
                      <a:pt x="696" y="31"/>
                    </a:lnTo>
                    <a:lnTo>
                      <a:pt x="694" y="26"/>
                    </a:lnTo>
                    <a:lnTo>
                      <a:pt x="694" y="0"/>
                    </a:lnTo>
                    <a:lnTo>
                      <a:pt x="628" y="14"/>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47" name="Freeform 30"/>
              <p:cNvSpPr>
                <a:spLocks/>
              </p:cNvSpPr>
              <p:nvPr/>
            </p:nvSpPr>
            <p:spPr bwMode="auto">
              <a:xfrm>
                <a:off x="3573" y="2536"/>
                <a:ext cx="321" cy="527"/>
              </a:xfrm>
              <a:custGeom>
                <a:avLst/>
                <a:gdLst>
                  <a:gd name="T0" fmla="*/ 17 w 321"/>
                  <a:gd name="T1" fmla="*/ 515 h 527"/>
                  <a:gd name="T2" fmla="*/ 31 w 321"/>
                  <a:gd name="T3" fmla="*/ 515 h 527"/>
                  <a:gd name="T4" fmla="*/ 38 w 321"/>
                  <a:gd name="T5" fmla="*/ 511 h 527"/>
                  <a:gd name="T6" fmla="*/ 47 w 321"/>
                  <a:gd name="T7" fmla="*/ 456 h 527"/>
                  <a:gd name="T8" fmla="*/ 59 w 321"/>
                  <a:gd name="T9" fmla="*/ 511 h 527"/>
                  <a:gd name="T10" fmla="*/ 55 w 321"/>
                  <a:gd name="T11" fmla="*/ 520 h 527"/>
                  <a:gd name="T12" fmla="*/ 57 w 321"/>
                  <a:gd name="T13" fmla="*/ 527 h 527"/>
                  <a:gd name="T14" fmla="*/ 107 w 321"/>
                  <a:gd name="T15" fmla="*/ 511 h 527"/>
                  <a:gd name="T16" fmla="*/ 104 w 321"/>
                  <a:gd name="T17" fmla="*/ 494 h 527"/>
                  <a:gd name="T18" fmla="*/ 107 w 321"/>
                  <a:gd name="T19" fmla="*/ 480 h 527"/>
                  <a:gd name="T20" fmla="*/ 85 w 321"/>
                  <a:gd name="T21" fmla="*/ 459 h 527"/>
                  <a:gd name="T22" fmla="*/ 85 w 321"/>
                  <a:gd name="T23" fmla="*/ 444 h 527"/>
                  <a:gd name="T24" fmla="*/ 321 w 321"/>
                  <a:gd name="T25" fmla="*/ 423 h 527"/>
                  <a:gd name="T26" fmla="*/ 312 w 321"/>
                  <a:gd name="T27" fmla="*/ 404 h 527"/>
                  <a:gd name="T28" fmla="*/ 312 w 321"/>
                  <a:gd name="T29" fmla="*/ 345 h 527"/>
                  <a:gd name="T30" fmla="*/ 303 w 321"/>
                  <a:gd name="T31" fmla="*/ 326 h 527"/>
                  <a:gd name="T32" fmla="*/ 305 w 321"/>
                  <a:gd name="T33" fmla="*/ 303 h 527"/>
                  <a:gd name="T34" fmla="*/ 317 w 321"/>
                  <a:gd name="T35" fmla="*/ 286 h 527"/>
                  <a:gd name="T36" fmla="*/ 307 w 321"/>
                  <a:gd name="T37" fmla="*/ 279 h 527"/>
                  <a:gd name="T38" fmla="*/ 310 w 321"/>
                  <a:gd name="T39" fmla="*/ 272 h 527"/>
                  <a:gd name="T40" fmla="*/ 295 w 321"/>
                  <a:gd name="T41" fmla="*/ 248 h 527"/>
                  <a:gd name="T42" fmla="*/ 222 w 321"/>
                  <a:gd name="T43" fmla="*/ 0 h 527"/>
                  <a:gd name="T44" fmla="*/ 0 w 321"/>
                  <a:gd name="T45" fmla="*/ 19 h 527"/>
                  <a:gd name="T46" fmla="*/ 10 w 321"/>
                  <a:gd name="T47" fmla="*/ 31 h 527"/>
                  <a:gd name="T48" fmla="*/ 17 w 321"/>
                  <a:gd name="T49" fmla="*/ 515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21" h="527">
                    <a:moveTo>
                      <a:pt x="17" y="515"/>
                    </a:moveTo>
                    <a:lnTo>
                      <a:pt x="31" y="515"/>
                    </a:lnTo>
                    <a:lnTo>
                      <a:pt x="38" y="511"/>
                    </a:lnTo>
                    <a:lnTo>
                      <a:pt x="47" y="456"/>
                    </a:lnTo>
                    <a:lnTo>
                      <a:pt x="59" y="511"/>
                    </a:lnTo>
                    <a:lnTo>
                      <a:pt x="55" y="520"/>
                    </a:lnTo>
                    <a:lnTo>
                      <a:pt x="57" y="527"/>
                    </a:lnTo>
                    <a:lnTo>
                      <a:pt x="107" y="511"/>
                    </a:lnTo>
                    <a:lnTo>
                      <a:pt x="104" y="494"/>
                    </a:lnTo>
                    <a:lnTo>
                      <a:pt x="107" y="480"/>
                    </a:lnTo>
                    <a:lnTo>
                      <a:pt x="85" y="459"/>
                    </a:lnTo>
                    <a:lnTo>
                      <a:pt x="85" y="444"/>
                    </a:lnTo>
                    <a:lnTo>
                      <a:pt x="321" y="423"/>
                    </a:lnTo>
                    <a:lnTo>
                      <a:pt x="312" y="404"/>
                    </a:lnTo>
                    <a:lnTo>
                      <a:pt x="312" y="345"/>
                    </a:lnTo>
                    <a:lnTo>
                      <a:pt x="303" y="326"/>
                    </a:lnTo>
                    <a:lnTo>
                      <a:pt x="305" y="303"/>
                    </a:lnTo>
                    <a:lnTo>
                      <a:pt x="317" y="286"/>
                    </a:lnTo>
                    <a:lnTo>
                      <a:pt x="307" y="279"/>
                    </a:lnTo>
                    <a:lnTo>
                      <a:pt x="310" y="272"/>
                    </a:lnTo>
                    <a:lnTo>
                      <a:pt x="295" y="248"/>
                    </a:lnTo>
                    <a:lnTo>
                      <a:pt x="222" y="0"/>
                    </a:lnTo>
                    <a:lnTo>
                      <a:pt x="0" y="19"/>
                    </a:lnTo>
                    <a:lnTo>
                      <a:pt x="10" y="31"/>
                    </a:lnTo>
                    <a:lnTo>
                      <a:pt x="17" y="515"/>
                    </a:lnTo>
                    <a:close/>
                  </a:path>
                </a:pathLst>
              </a:custGeom>
              <a:solidFill>
                <a:srgbClr val="9B9B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48" name="Freeform 31"/>
              <p:cNvSpPr>
                <a:spLocks/>
              </p:cNvSpPr>
              <p:nvPr/>
            </p:nvSpPr>
            <p:spPr bwMode="auto">
              <a:xfrm>
                <a:off x="3573" y="2536"/>
                <a:ext cx="321" cy="527"/>
              </a:xfrm>
              <a:custGeom>
                <a:avLst/>
                <a:gdLst>
                  <a:gd name="T0" fmla="*/ 17 w 321"/>
                  <a:gd name="T1" fmla="*/ 515 h 527"/>
                  <a:gd name="T2" fmla="*/ 31 w 321"/>
                  <a:gd name="T3" fmla="*/ 515 h 527"/>
                  <a:gd name="T4" fmla="*/ 38 w 321"/>
                  <a:gd name="T5" fmla="*/ 511 h 527"/>
                  <a:gd name="T6" fmla="*/ 47 w 321"/>
                  <a:gd name="T7" fmla="*/ 456 h 527"/>
                  <a:gd name="T8" fmla="*/ 59 w 321"/>
                  <a:gd name="T9" fmla="*/ 511 h 527"/>
                  <a:gd name="T10" fmla="*/ 55 w 321"/>
                  <a:gd name="T11" fmla="*/ 520 h 527"/>
                  <a:gd name="T12" fmla="*/ 57 w 321"/>
                  <a:gd name="T13" fmla="*/ 527 h 527"/>
                  <a:gd name="T14" fmla="*/ 107 w 321"/>
                  <a:gd name="T15" fmla="*/ 511 h 527"/>
                  <a:gd name="T16" fmla="*/ 104 w 321"/>
                  <a:gd name="T17" fmla="*/ 494 h 527"/>
                  <a:gd name="T18" fmla="*/ 107 w 321"/>
                  <a:gd name="T19" fmla="*/ 480 h 527"/>
                  <a:gd name="T20" fmla="*/ 85 w 321"/>
                  <a:gd name="T21" fmla="*/ 459 h 527"/>
                  <a:gd name="T22" fmla="*/ 85 w 321"/>
                  <a:gd name="T23" fmla="*/ 444 h 527"/>
                  <a:gd name="T24" fmla="*/ 321 w 321"/>
                  <a:gd name="T25" fmla="*/ 423 h 527"/>
                  <a:gd name="T26" fmla="*/ 312 w 321"/>
                  <a:gd name="T27" fmla="*/ 404 h 527"/>
                  <a:gd name="T28" fmla="*/ 312 w 321"/>
                  <a:gd name="T29" fmla="*/ 345 h 527"/>
                  <a:gd name="T30" fmla="*/ 303 w 321"/>
                  <a:gd name="T31" fmla="*/ 326 h 527"/>
                  <a:gd name="T32" fmla="*/ 305 w 321"/>
                  <a:gd name="T33" fmla="*/ 303 h 527"/>
                  <a:gd name="T34" fmla="*/ 317 w 321"/>
                  <a:gd name="T35" fmla="*/ 286 h 527"/>
                  <a:gd name="T36" fmla="*/ 307 w 321"/>
                  <a:gd name="T37" fmla="*/ 279 h 527"/>
                  <a:gd name="T38" fmla="*/ 310 w 321"/>
                  <a:gd name="T39" fmla="*/ 272 h 527"/>
                  <a:gd name="T40" fmla="*/ 295 w 321"/>
                  <a:gd name="T41" fmla="*/ 248 h 527"/>
                  <a:gd name="T42" fmla="*/ 222 w 321"/>
                  <a:gd name="T43" fmla="*/ 0 h 527"/>
                  <a:gd name="T44" fmla="*/ 0 w 321"/>
                  <a:gd name="T45" fmla="*/ 19 h 527"/>
                  <a:gd name="T46" fmla="*/ 10 w 321"/>
                  <a:gd name="T47" fmla="*/ 31 h 527"/>
                  <a:gd name="T48" fmla="*/ 17 w 321"/>
                  <a:gd name="T49" fmla="*/ 515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21" h="527">
                    <a:moveTo>
                      <a:pt x="17" y="515"/>
                    </a:moveTo>
                    <a:lnTo>
                      <a:pt x="31" y="515"/>
                    </a:lnTo>
                    <a:lnTo>
                      <a:pt x="38" y="511"/>
                    </a:lnTo>
                    <a:lnTo>
                      <a:pt x="47" y="456"/>
                    </a:lnTo>
                    <a:lnTo>
                      <a:pt x="59" y="511"/>
                    </a:lnTo>
                    <a:lnTo>
                      <a:pt x="55" y="520"/>
                    </a:lnTo>
                    <a:lnTo>
                      <a:pt x="57" y="527"/>
                    </a:lnTo>
                    <a:lnTo>
                      <a:pt x="107" y="511"/>
                    </a:lnTo>
                    <a:lnTo>
                      <a:pt x="104" y="494"/>
                    </a:lnTo>
                    <a:lnTo>
                      <a:pt x="107" y="480"/>
                    </a:lnTo>
                    <a:lnTo>
                      <a:pt x="85" y="459"/>
                    </a:lnTo>
                    <a:lnTo>
                      <a:pt x="85" y="444"/>
                    </a:lnTo>
                    <a:lnTo>
                      <a:pt x="321" y="423"/>
                    </a:lnTo>
                    <a:lnTo>
                      <a:pt x="312" y="404"/>
                    </a:lnTo>
                    <a:lnTo>
                      <a:pt x="312" y="345"/>
                    </a:lnTo>
                    <a:lnTo>
                      <a:pt x="303" y="326"/>
                    </a:lnTo>
                    <a:lnTo>
                      <a:pt x="305" y="303"/>
                    </a:lnTo>
                    <a:lnTo>
                      <a:pt x="317" y="286"/>
                    </a:lnTo>
                    <a:lnTo>
                      <a:pt x="307" y="279"/>
                    </a:lnTo>
                    <a:lnTo>
                      <a:pt x="310" y="272"/>
                    </a:lnTo>
                    <a:lnTo>
                      <a:pt x="295" y="248"/>
                    </a:lnTo>
                    <a:lnTo>
                      <a:pt x="222" y="0"/>
                    </a:lnTo>
                    <a:lnTo>
                      <a:pt x="0" y="19"/>
                    </a:lnTo>
                    <a:lnTo>
                      <a:pt x="10" y="31"/>
                    </a:lnTo>
                    <a:lnTo>
                      <a:pt x="17" y="515"/>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49" name="Freeform 32"/>
              <p:cNvSpPr>
                <a:spLocks/>
              </p:cNvSpPr>
              <p:nvPr/>
            </p:nvSpPr>
            <p:spPr bwMode="auto">
              <a:xfrm>
                <a:off x="3016" y="2406"/>
                <a:ext cx="425" cy="385"/>
              </a:xfrm>
              <a:custGeom>
                <a:avLst/>
                <a:gdLst>
                  <a:gd name="T0" fmla="*/ 307 w 425"/>
                  <a:gd name="T1" fmla="*/ 3 h 385"/>
                  <a:gd name="T2" fmla="*/ 0 w 425"/>
                  <a:gd name="T3" fmla="*/ 10 h 385"/>
                  <a:gd name="T4" fmla="*/ 12 w 425"/>
                  <a:gd name="T5" fmla="*/ 317 h 385"/>
                  <a:gd name="T6" fmla="*/ 19 w 425"/>
                  <a:gd name="T7" fmla="*/ 326 h 385"/>
                  <a:gd name="T8" fmla="*/ 38 w 425"/>
                  <a:gd name="T9" fmla="*/ 324 h 385"/>
                  <a:gd name="T10" fmla="*/ 49 w 425"/>
                  <a:gd name="T11" fmla="*/ 326 h 385"/>
                  <a:gd name="T12" fmla="*/ 52 w 425"/>
                  <a:gd name="T13" fmla="*/ 385 h 385"/>
                  <a:gd name="T14" fmla="*/ 309 w 425"/>
                  <a:gd name="T15" fmla="*/ 378 h 385"/>
                  <a:gd name="T16" fmla="*/ 307 w 425"/>
                  <a:gd name="T17" fmla="*/ 367 h 385"/>
                  <a:gd name="T18" fmla="*/ 314 w 425"/>
                  <a:gd name="T19" fmla="*/ 362 h 385"/>
                  <a:gd name="T20" fmla="*/ 312 w 425"/>
                  <a:gd name="T21" fmla="*/ 350 h 385"/>
                  <a:gd name="T22" fmla="*/ 304 w 425"/>
                  <a:gd name="T23" fmla="*/ 345 h 385"/>
                  <a:gd name="T24" fmla="*/ 309 w 425"/>
                  <a:gd name="T25" fmla="*/ 329 h 385"/>
                  <a:gd name="T26" fmla="*/ 300 w 425"/>
                  <a:gd name="T27" fmla="*/ 322 h 385"/>
                  <a:gd name="T28" fmla="*/ 307 w 425"/>
                  <a:gd name="T29" fmla="*/ 317 h 385"/>
                  <a:gd name="T30" fmla="*/ 307 w 425"/>
                  <a:gd name="T31" fmla="*/ 312 h 385"/>
                  <a:gd name="T32" fmla="*/ 300 w 425"/>
                  <a:gd name="T33" fmla="*/ 307 h 385"/>
                  <a:gd name="T34" fmla="*/ 314 w 425"/>
                  <a:gd name="T35" fmla="*/ 296 h 385"/>
                  <a:gd name="T36" fmla="*/ 316 w 425"/>
                  <a:gd name="T37" fmla="*/ 279 h 385"/>
                  <a:gd name="T38" fmla="*/ 309 w 425"/>
                  <a:gd name="T39" fmla="*/ 274 h 385"/>
                  <a:gd name="T40" fmla="*/ 328 w 425"/>
                  <a:gd name="T41" fmla="*/ 267 h 385"/>
                  <a:gd name="T42" fmla="*/ 328 w 425"/>
                  <a:gd name="T43" fmla="*/ 260 h 385"/>
                  <a:gd name="T44" fmla="*/ 321 w 425"/>
                  <a:gd name="T45" fmla="*/ 256 h 385"/>
                  <a:gd name="T46" fmla="*/ 328 w 425"/>
                  <a:gd name="T47" fmla="*/ 251 h 385"/>
                  <a:gd name="T48" fmla="*/ 333 w 425"/>
                  <a:gd name="T49" fmla="*/ 241 h 385"/>
                  <a:gd name="T50" fmla="*/ 338 w 425"/>
                  <a:gd name="T51" fmla="*/ 241 h 385"/>
                  <a:gd name="T52" fmla="*/ 338 w 425"/>
                  <a:gd name="T53" fmla="*/ 232 h 385"/>
                  <a:gd name="T54" fmla="*/ 352 w 425"/>
                  <a:gd name="T55" fmla="*/ 225 h 385"/>
                  <a:gd name="T56" fmla="*/ 349 w 425"/>
                  <a:gd name="T57" fmla="*/ 204 h 385"/>
                  <a:gd name="T58" fmla="*/ 354 w 425"/>
                  <a:gd name="T59" fmla="*/ 192 h 385"/>
                  <a:gd name="T60" fmla="*/ 361 w 425"/>
                  <a:gd name="T61" fmla="*/ 192 h 385"/>
                  <a:gd name="T62" fmla="*/ 361 w 425"/>
                  <a:gd name="T63" fmla="*/ 182 h 385"/>
                  <a:gd name="T64" fmla="*/ 378 w 425"/>
                  <a:gd name="T65" fmla="*/ 170 h 385"/>
                  <a:gd name="T66" fmla="*/ 373 w 425"/>
                  <a:gd name="T67" fmla="*/ 161 h 385"/>
                  <a:gd name="T68" fmla="*/ 382 w 425"/>
                  <a:gd name="T69" fmla="*/ 156 h 385"/>
                  <a:gd name="T70" fmla="*/ 385 w 425"/>
                  <a:gd name="T71" fmla="*/ 149 h 385"/>
                  <a:gd name="T72" fmla="*/ 392 w 425"/>
                  <a:gd name="T73" fmla="*/ 147 h 385"/>
                  <a:gd name="T74" fmla="*/ 387 w 425"/>
                  <a:gd name="T75" fmla="*/ 123 h 385"/>
                  <a:gd name="T76" fmla="*/ 397 w 425"/>
                  <a:gd name="T77" fmla="*/ 107 h 385"/>
                  <a:gd name="T78" fmla="*/ 404 w 425"/>
                  <a:gd name="T79" fmla="*/ 104 h 385"/>
                  <a:gd name="T80" fmla="*/ 401 w 425"/>
                  <a:gd name="T81" fmla="*/ 97 h 385"/>
                  <a:gd name="T82" fmla="*/ 406 w 425"/>
                  <a:gd name="T83" fmla="*/ 92 h 385"/>
                  <a:gd name="T84" fmla="*/ 401 w 425"/>
                  <a:gd name="T85" fmla="*/ 83 h 385"/>
                  <a:gd name="T86" fmla="*/ 418 w 425"/>
                  <a:gd name="T87" fmla="*/ 74 h 385"/>
                  <a:gd name="T88" fmla="*/ 420 w 425"/>
                  <a:gd name="T89" fmla="*/ 69 h 385"/>
                  <a:gd name="T90" fmla="*/ 415 w 425"/>
                  <a:gd name="T91" fmla="*/ 64 h 385"/>
                  <a:gd name="T92" fmla="*/ 425 w 425"/>
                  <a:gd name="T93" fmla="*/ 62 h 385"/>
                  <a:gd name="T94" fmla="*/ 418 w 425"/>
                  <a:gd name="T95" fmla="*/ 52 h 385"/>
                  <a:gd name="T96" fmla="*/ 361 w 425"/>
                  <a:gd name="T97" fmla="*/ 55 h 385"/>
                  <a:gd name="T98" fmla="*/ 387 w 425"/>
                  <a:gd name="T99" fmla="*/ 24 h 385"/>
                  <a:gd name="T100" fmla="*/ 387 w 425"/>
                  <a:gd name="T101" fmla="*/ 12 h 385"/>
                  <a:gd name="T102" fmla="*/ 378 w 425"/>
                  <a:gd name="T103" fmla="*/ 0 h 385"/>
                  <a:gd name="T104" fmla="*/ 307 w 425"/>
                  <a:gd name="T105" fmla="*/ 3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25" h="385">
                    <a:moveTo>
                      <a:pt x="307" y="3"/>
                    </a:moveTo>
                    <a:lnTo>
                      <a:pt x="0" y="10"/>
                    </a:lnTo>
                    <a:lnTo>
                      <a:pt x="12" y="317"/>
                    </a:lnTo>
                    <a:lnTo>
                      <a:pt x="19" y="326"/>
                    </a:lnTo>
                    <a:lnTo>
                      <a:pt x="38" y="324"/>
                    </a:lnTo>
                    <a:lnTo>
                      <a:pt x="49" y="326"/>
                    </a:lnTo>
                    <a:lnTo>
                      <a:pt x="52" y="385"/>
                    </a:lnTo>
                    <a:lnTo>
                      <a:pt x="309" y="378"/>
                    </a:lnTo>
                    <a:lnTo>
                      <a:pt x="307" y="367"/>
                    </a:lnTo>
                    <a:lnTo>
                      <a:pt x="314" y="362"/>
                    </a:lnTo>
                    <a:lnTo>
                      <a:pt x="312" y="350"/>
                    </a:lnTo>
                    <a:lnTo>
                      <a:pt x="304" y="345"/>
                    </a:lnTo>
                    <a:lnTo>
                      <a:pt x="309" y="329"/>
                    </a:lnTo>
                    <a:lnTo>
                      <a:pt x="300" y="322"/>
                    </a:lnTo>
                    <a:lnTo>
                      <a:pt x="307" y="317"/>
                    </a:lnTo>
                    <a:lnTo>
                      <a:pt x="307" y="312"/>
                    </a:lnTo>
                    <a:lnTo>
                      <a:pt x="300" y="307"/>
                    </a:lnTo>
                    <a:lnTo>
                      <a:pt x="314" y="296"/>
                    </a:lnTo>
                    <a:lnTo>
                      <a:pt x="316" y="279"/>
                    </a:lnTo>
                    <a:lnTo>
                      <a:pt x="309" y="274"/>
                    </a:lnTo>
                    <a:lnTo>
                      <a:pt x="328" y="267"/>
                    </a:lnTo>
                    <a:lnTo>
                      <a:pt x="328" y="260"/>
                    </a:lnTo>
                    <a:lnTo>
                      <a:pt x="321" y="256"/>
                    </a:lnTo>
                    <a:lnTo>
                      <a:pt x="328" y="251"/>
                    </a:lnTo>
                    <a:lnTo>
                      <a:pt x="333" y="241"/>
                    </a:lnTo>
                    <a:lnTo>
                      <a:pt x="338" y="241"/>
                    </a:lnTo>
                    <a:lnTo>
                      <a:pt x="338" y="232"/>
                    </a:lnTo>
                    <a:lnTo>
                      <a:pt x="352" y="225"/>
                    </a:lnTo>
                    <a:lnTo>
                      <a:pt x="349" y="204"/>
                    </a:lnTo>
                    <a:lnTo>
                      <a:pt x="354" y="192"/>
                    </a:lnTo>
                    <a:lnTo>
                      <a:pt x="361" y="192"/>
                    </a:lnTo>
                    <a:lnTo>
                      <a:pt x="361" y="182"/>
                    </a:lnTo>
                    <a:lnTo>
                      <a:pt x="378" y="170"/>
                    </a:lnTo>
                    <a:lnTo>
                      <a:pt x="373" y="161"/>
                    </a:lnTo>
                    <a:lnTo>
                      <a:pt x="382" y="156"/>
                    </a:lnTo>
                    <a:lnTo>
                      <a:pt x="385" y="149"/>
                    </a:lnTo>
                    <a:lnTo>
                      <a:pt x="392" y="147"/>
                    </a:lnTo>
                    <a:lnTo>
                      <a:pt x="387" y="123"/>
                    </a:lnTo>
                    <a:lnTo>
                      <a:pt x="397" y="107"/>
                    </a:lnTo>
                    <a:lnTo>
                      <a:pt x="404" y="104"/>
                    </a:lnTo>
                    <a:lnTo>
                      <a:pt x="401" y="97"/>
                    </a:lnTo>
                    <a:lnTo>
                      <a:pt x="406" y="92"/>
                    </a:lnTo>
                    <a:lnTo>
                      <a:pt x="401" y="83"/>
                    </a:lnTo>
                    <a:lnTo>
                      <a:pt x="418" y="74"/>
                    </a:lnTo>
                    <a:lnTo>
                      <a:pt x="420" y="69"/>
                    </a:lnTo>
                    <a:lnTo>
                      <a:pt x="415" y="64"/>
                    </a:lnTo>
                    <a:lnTo>
                      <a:pt x="425" y="62"/>
                    </a:lnTo>
                    <a:lnTo>
                      <a:pt x="418" y="52"/>
                    </a:lnTo>
                    <a:lnTo>
                      <a:pt x="361" y="55"/>
                    </a:lnTo>
                    <a:lnTo>
                      <a:pt x="387" y="24"/>
                    </a:lnTo>
                    <a:lnTo>
                      <a:pt x="387" y="12"/>
                    </a:lnTo>
                    <a:lnTo>
                      <a:pt x="378" y="0"/>
                    </a:lnTo>
                    <a:lnTo>
                      <a:pt x="307" y="3"/>
                    </a:lnTo>
                    <a:close/>
                  </a:path>
                </a:pathLst>
              </a:custGeom>
              <a:solidFill>
                <a:srgbClr val="C8C7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50" name="Freeform 33"/>
              <p:cNvSpPr>
                <a:spLocks/>
              </p:cNvSpPr>
              <p:nvPr/>
            </p:nvSpPr>
            <p:spPr bwMode="auto">
              <a:xfrm>
                <a:off x="3016" y="2406"/>
                <a:ext cx="425" cy="385"/>
              </a:xfrm>
              <a:custGeom>
                <a:avLst/>
                <a:gdLst>
                  <a:gd name="T0" fmla="*/ 307 w 425"/>
                  <a:gd name="T1" fmla="*/ 3 h 385"/>
                  <a:gd name="T2" fmla="*/ 0 w 425"/>
                  <a:gd name="T3" fmla="*/ 10 h 385"/>
                  <a:gd name="T4" fmla="*/ 12 w 425"/>
                  <a:gd name="T5" fmla="*/ 317 h 385"/>
                  <a:gd name="T6" fmla="*/ 19 w 425"/>
                  <a:gd name="T7" fmla="*/ 326 h 385"/>
                  <a:gd name="T8" fmla="*/ 38 w 425"/>
                  <a:gd name="T9" fmla="*/ 324 h 385"/>
                  <a:gd name="T10" fmla="*/ 49 w 425"/>
                  <a:gd name="T11" fmla="*/ 326 h 385"/>
                  <a:gd name="T12" fmla="*/ 52 w 425"/>
                  <a:gd name="T13" fmla="*/ 385 h 385"/>
                  <a:gd name="T14" fmla="*/ 309 w 425"/>
                  <a:gd name="T15" fmla="*/ 378 h 385"/>
                  <a:gd name="T16" fmla="*/ 307 w 425"/>
                  <a:gd name="T17" fmla="*/ 367 h 385"/>
                  <a:gd name="T18" fmla="*/ 314 w 425"/>
                  <a:gd name="T19" fmla="*/ 362 h 385"/>
                  <a:gd name="T20" fmla="*/ 312 w 425"/>
                  <a:gd name="T21" fmla="*/ 350 h 385"/>
                  <a:gd name="T22" fmla="*/ 304 w 425"/>
                  <a:gd name="T23" fmla="*/ 345 h 385"/>
                  <a:gd name="T24" fmla="*/ 309 w 425"/>
                  <a:gd name="T25" fmla="*/ 329 h 385"/>
                  <a:gd name="T26" fmla="*/ 300 w 425"/>
                  <a:gd name="T27" fmla="*/ 322 h 385"/>
                  <a:gd name="T28" fmla="*/ 307 w 425"/>
                  <a:gd name="T29" fmla="*/ 317 h 385"/>
                  <a:gd name="T30" fmla="*/ 307 w 425"/>
                  <a:gd name="T31" fmla="*/ 312 h 385"/>
                  <a:gd name="T32" fmla="*/ 300 w 425"/>
                  <a:gd name="T33" fmla="*/ 307 h 385"/>
                  <a:gd name="T34" fmla="*/ 314 w 425"/>
                  <a:gd name="T35" fmla="*/ 296 h 385"/>
                  <a:gd name="T36" fmla="*/ 316 w 425"/>
                  <a:gd name="T37" fmla="*/ 279 h 385"/>
                  <a:gd name="T38" fmla="*/ 309 w 425"/>
                  <a:gd name="T39" fmla="*/ 274 h 385"/>
                  <a:gd name="T40" fmla="*/ 328 w 425"/>
                  <a:gd name="T41" fmla="*/ 267 h 385"/>
                  <a:gd name="T42" fmla="*/ 328 w 425"/>
                  <a:gd name="T43" fmla="*/ 260 h 385"/>
                  <a:gd name="T44" fmla="*/ 321 w 425"/>
                  <a:gd name="T45" fmla="*/ 256 h 385"/>
                  <a:gd name="T46" fmla="*/ 328 w 425"/>
                  <a:gd name="T47" fmla="*/ 251 h 385"/>
                  <a:gd name="T48" fmla="*/ 333 w 425"/>
                  <a:gd name="T49" fmla="*/ 241 h 385"/>
                  <a:gd name="T50" fmla="*/ 338 w 425"/>
                  <a:gd name="T51" fmla="*/ 241 h 385"/>
                  <a:gd name="T52" fmla="*/ 338 w 425"/>
                  <a:gd name="T53" fmla="*/ 232 h 385"/>
                  <a:gd name="T54" fmla="*/ 352 w 425"/>
                  <a:gd name="T55" fmla="*/ 225 h 385"/>
                  <a:gd name="T56" fmla="*/ 349 w 425"/>
                  <a:gd name="T57" fmla="*/ 204 h 385"/>
                  <a:gd name="T58" fmla="*/ 354 w 425"/>
                  <a:gd name="T59" fmla="*/ 192 h 385"/>
                  <a:gd name="T60" fmla="*/ 361 w 425"/>
                  <a:gd name="T61" fmla="*/ 192 h 385"/>
                  <a:gd name="T62" fmla="*/ 361 w 425"/>
                  <a:gd name="T63" fmla="*/ 182 h 385"/>
                  <a:gd name="T64" fmla="*/ 378 w 425"/>
                  <a:gd name="T65" fmla="*/ 170 h 385"/>
                  <a:gd name="T66" fmla="*/ 373 w 425"/>
                  <a:gd name="T67" fmla="*/ 161 h 385"/>
                  <a:gd name="T68" fmla="*/ 382 w 425"/>
                  <a:gd name="T69" fmla="*/ 156 h 385"/>
                  <a:gd name="T70" fmla="*/ 385 w 425"/>
                  <a:gd name="T71" fmla="*/ 149 h 385"/>
                  <a:gd name="T72" fmla="*/ 392 w 425"/>
                  <a:gd name="T73" fmla="*/ 147 h 385"/>
                  <a:gd name="T74" fmla="*/ 387 w 425"/>
                  <a:gd name="T75" fmla="*/ 123 h 385"/>
                  <a:gd name="T76" fmla="*/ 397 w 425"/>
                  <a:gd name="T77" fmla="*/ 107 h 385"/>
                  <a:gd name="T78" fmla="*/ 404 w 425"/>
                  <a:gd name="T79" fmla="*/ 104 h 385"/>
                  <a:gd name="T80" fmla="*/ 401 w 425"/>
                  <a:gd name="T81" fmla="*/ 97 h 385"/>
                  <a:gd name="T82" fmla="*/ 406 w 425"/>
                  <a:gd name="T83" fmla="*/ 92 h 385"/>
                  <a:gd name="T84" fmla="*/ 401 w 425"/>
                  <a:gd name="T85" fmla="*/ 83 h 385"/>
                  <a:gd name="T86" fmla="*/ 418 w 425"/>
                  <a:gd name="T87" fmla="*/ 74 h 385"/>
                  <a:gd name="T88" fmla="*/ 420 w 425"/>
                  <a:gd name="T89" fmla="*/ 69 h 385"/>
                  <a:gd name="T90" fmla="*/ 415 w 425"/>
                  <a:gd name="T91" fmla="*/ 64 h 385"/>
                  <a:gd name="T92" fmla="*/ 425 w 425"/>
                  <a:gd name="T93" fmla="*/ 62 h 385"/>
                  <a:gd name="T94" fmla="*/ 418 w 425"/>
                  <a:gd name="T95" fmla="*/ 52 h 385"/>
                  <a:gd name="T96" fmla="*/ 361 w 425"/>
                  <a:gd name="T97" fmla="*/ 55 h 385"/>
                  <a:gd name="T98" fmla="*/ 387 w 425"/>
                  <a:gd name="T99" fmla="*/ 24 h 385"/>
                  <a:gd name="T100" fmla="*/ 387 w 425"/>
                  <a:gd name="T101" fmla="*/ 12 h 385"/>
                  <a:gd name="T102" fmla="*/ 378 w 425"/>
                  <a:gd name="T103" fmla="*/ 0 h 385"/>
                  <a:gd name="T104" fmla="*/ 307 w 425"/>
                  <a:gd name="T105" fmla="*/ 3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25" h="385">
                    <a:moveTo>
                      <a:pt x="307" y="3"/>
                    </a:moveTo>
                    <a:lnTo>
                      <a:pt x="0" y="10"/>
                    </a:lnTo>
                    <a:lnTo>
                      <a:pt x="12" y="317"/>
                    </a:lnTo>
                    <a:lnTo>
                      <a:pt x="19" y="326"/>
                    </a:lnTo>
                    <a:lnTo>
                      <a:pt x="38" y="324"/>
                    </a:lnTo>
                    <a:lnTo>
                      <a:pt x="49" y="326"/>
                    </a:lnTo>
                    <a:lnTo>
                      <a:pt x="52" y="385"/>
                    </a:lnTo>
                    <a:lnTo>
                      <a:pt x="309" y="378"/>
                    </a:lnTo>
                    <a:lnTo>
                      <a:pt x="307" y="367"/>
                    </a:lnTo>
                    <a:lnTo>
                      <a:pt x="314" y="362"/>
                    </a:lnTo>
                    <a:lnTo>
                      <a:pt x="312" y="350"/>
                    </a:lnTo>
                    <a:lnTo>
                      <a:pt x="304" y="345"/>
                    </a:lnTo>
                    <a:lnTo>
                      <a:pt x="309" y="329"/>
                    </a:lnTo>
                    <a:lnTo>
                      <a:pt x="300" y="322"/>
                    </a:lnTo>
                    <a:lnTo>
                      <a:pt x="307" y="317"/>
                    </a:lnTo>
                    <a:lnTo>
                      <a:pt x="307" y="312"/>
                    </a:lnTo>
                    <a:lnTo>
                      <a:pt x="300" y="307"/>
                    </a:lnTo>
                    <a:lnTo>
                      <a:pt x="314" y="296"/>
                    </a:lnTo>
                    <a:lnTo>
                      <a:pt x="316" y="279"/>
                    </a:lnTo>
                    <a:lnTo>
                      <a:pt x="309" y="274"/>
                    </a:lnTo>
                    <a:lnTo>
                      <a:pt x="328" y="267"/>
                    </a:lnTo>
                    <a:lnTo>
                      <a:pt x="328" y="260"/>
                    </a:lnTo>
                    <a:lnTo>
                      <a:pt x="321" y="256"/>
                    </a:lnTo>
                    <a:lnTo>
                      <a:pt x="328" y="251"/>
                    </a:lnTo>
                    <a:lnTo>
                      <a:pt x="333" y="241"/>
                    </a:lnTo>
                    <a:lnTo>
                      <a:pt x="338" y="241"/>
                    </a:lnTo>
                    <a:lnTo>
                      <a:pt x="338" y="232"/>
                    </a:lnTo>
                    <a:lnTo>
                      <a:pt x="352" y="225"/>
                    </a:lnTo>
                    <a:lnTo>
                      <a:pt x="349" y="204"/>
                    </a:lnTo>
                    <a:lnTo>
                      <a:pt x="354" y="192"/>
                    </a:lnTo>
                    <a:lnTo>
                      <a:pt x="361" y="192"/>
                    </a:lnTo>
                    <a:lnTo>
                      <a:pt x="361" y="182"/>
                    </a:lnTo>
                    <a:lnTo>
                      <a:pt x="378" y="170"/>
                    </a:lnTo>
                    <a:lnTo>
                      <a:pt x="373" y="161"/>
                    </a:lnTo>
                    <a:lnTo>
                      <a:pt x="382" y="156"/>
                    </a:lnTo>
                    <a:lnTo>
                      <a:pt x="385" y="149"/>
                    </a:lnTo>
                    <a:lnTo>
                      <a:pt x="392" y="147"/>
                    </a:lnTo>
                    <a:lnTo>
                      <a:pt x="387" y="123"/>
                    </a:lnTo>
                    <a:lnTo>
                      <a:pt x="397" y="107"/>
                    </a:lnTo>
                    <a:lnTo>
                      <a:pt x="404" y="104"/>
                    </a:lnTo>
                    <a:lnTo>
                      <a:pt x="401" y="97"/>
                    </a:lnTo>
                    <a:lnTo>
                      <a:pt x="406" y="92"/>
                    </a:lnTo>
                    <a:lnTo>
                      <a:pt x="401" y="83"/>
                    </a:lnTo>
                    <a:lnTo>
                      <a:pt x="418" y="74"/>
                    </a:lnTo>
                    <a:lnTo>
                      <a:pt x="420" y="69"/>
                    </a:lnTo>
                    <a:lnTo>
                      <a:pt x="415" y="64"/>
                    </a:lnTo>
                    <a:lnTo>
                      <a:pt x="425" y="62"/>
                    </a:lnTo>
                    <a:lnTo>
                      <a:pt x="418" y="52"/>
                    </a:lnTo>
                    <a:lnTo>
                      <a:pt x="361" y="55"/>
                    </a:lnTo>
                    <a:lnTo>
                      <a:pt x="387" y="24"/>
                    </a:lnTo>
                    <a:lnTo>
                      <a:pt x="387" y="12"/>
                    </a:lnTo>
                    <a:lnTo>
                      <a:pt x="378" y="0"/>
                    </a:lnTo>
                    <a:lnTo>
                      <a:pt x="307" y="3"/>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51" name="Freeform 34"/>
              <p:cNvSpPr>
                <a:spLocks/>
              </p:cNvSpPr>
              <p:nvPr/>
            </p:nvSpPr>
            <p:spPr bwMode="auto">
              <a:xfrm>
                <a:off x="2387" y="2017"/>
                <a:ext cx="629" cy="344"/>
              </a:xfrm>
              <a:custGeom>
                <a:avLst/>
                <a:gdLst>
                  <a:gd name="T0" fmla="*/ 544 w 629"/>
                  <a:gd name="T1" fmla="*/ 21 h 344"/>
                  <a:gd name="T2" fmla="*/ 24 w 629"/>
                  <a:gd name="T3" fmla="*/ 0 h 344"/>
                  <a:gd name="T4" fmla="*/ 0 w 629"/>
                  <a:gd name="T5" fmla="*/ 323 h 344"/>
                  <a:gd name="T6" fmla="*/ 629 w 629"/>
                  <a:gd name="T7" fmla="*/ 344 h 344"/>
                  <a:gd name="T8" fmla="*/ 626 w 629"/>
                  <a:gd name="T9" fmla="*/ 115 h 344"/>
                  <a:gd name="T10" fmla="*/ 608 w 629"/>
                  <a:gd name="T11" fmla="*/ 108 h 344"/>
                  <a:gd name="T12" fmla="*/ 603 w 629"/>
                  <a:gd name="T13" fmla="*/ 92 h 344"/>
                  <a:gd name="T14" fmla="*/ 586 w 629"/>
                  <a:gd name="T15" fmla="*/ 73 h 344"/>
                  <a:gd name="T16" fmla="*/ 598 w 629"/>
                  <a:gd name="T17" fmla="*/ 52 h 344"/>
                  <a:gd name="T18" fmla="*/ 605 w 629"/>
                  <a:gd name="T19" fmla="*/ 52 h 344"/>
                  <a:gd name="T20" fmla="*/ 598 w 629"/>
                  <a:gd name="T21" fmla="*/ 35 h 344"/>
                  <a:gd name="T22" fmla="*/ 586 w 629"/>
                  <a:gd name="T23" fmla="*/ 40 h 344"/>
                  <a:gd name="T24" fmla="*/ 560 w 629"/>
                  <a:gd name="T25" fmla="*/ 21 h 344"/>
                  <a:gd name="T26" fmla="*/ 544 w 629"/>
                  <a:gd name="T27" fmla="*/ 21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29" h="344">
                    <a:moveTo>
                      <a:pt x="544" y="21"/>
                    </a:moveTo>
                    <a:lnTo>
                      <a:pt x="24" y="0"/>
                    </a:lnTo>
                    <a:lnTo>
                      <a:pt x="0" y="323"/>
                    </a:lnTo>
                    <a:lnTo>
                      <a:pt x="629" y="344"/>
                    </a:lnTo>
                    <a:lnTo>
                      <a:pt x="626" y="115"/>
                    </a:lnTo>
                    <a:lnTo>
                      <a:pt x="608" y="108"/>
                    </a:lnTo>
                    <a:lnTo>
                      <a:pt x="603" y="92"/>
                    </a:lnTo>
                    <a:lnTo>
                      <a:pt x="586" y="73"/>
                    </a:lnTo>
                    <a:lnTo>
                      <a:pt x="598" y="52"/>
                    </a:lnTo>
                    <a:lnTo>
                      <a:pt x="605" y="52"/>
                    </a:lnTo>
                    <a:lnTo>
                      <a:pt x="598" y="35"/>
                    </a:lnTo>
                    <a:lnTo>
                      <a:pt x="586" y="40"/>
                    </a:lnTo>
                    <a:lnTo>
                      <a:pt x="560" y="21"/>
                    </a:lnTo>
                    <a:lnTo>
                      <a:pt x="544" y="21"/>
                    </a:lnTo>
                    <a:close/>
                  </a:path>
                </a:pathLst>
              </a:custGeom>
              <a:solidFill>
                <a:srgbClr val="C8C7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52" name="Freeform 35"/>
              <p:cNvSpPr>
                <a:spLocks/>
              </p:cNvSpPr>
              <p:nvPr/>
            </p:nvSpPr>
            <p:spPr bwMode="auto">
              <a:xfrm>
                <a:off x="2387" y="2017"/>
                <a:ext cx="629" cy="344"/>
              </a:xfrm>
              <a:custGeom>
                <a:avLst/>
                <a:gdLst>
                  <a:gd name="T0" fmla="*/ 544 w 629"/>
                  <a:gd name="T1" fmla="*/ 21 h 344"/>
                  <a:gd name="T2" fmla="*/ 24 w 629"/>
                  <a:gd name="T3" fmla="*/ 0 h 344"/>
                  <a:gd name="T4" fmla="*/ 0 w 629"/>
                  <a:gd name="T5" fmla="*/ 323 h 344"/>
                  <a:gd name="T6" fmla="*/ 629 w 629"/>
                  <a:gd name="T7" fmla="*/ 344 h 344"/>
                  <a:gd name="T8" fmla="*/ 626 w 629"/>
                  <a:gd name="T9" fmla="*/ 115 h 344"/>
                  <a:gd name="T10" fmla="*/ 608 w 629"/>
                  <a:gd name="T11" fmla="*/ 108 h 344"/>
                  <a:gd name="T12" fmla="*/ 603 w 629"/>
                  <a:gd name="T13" fmla="*/ 92 h 344"/>
                  <a:gd name="T14" fmla="*/ 586 w 629"/>
                  <a:gd name="T15" fmla="*/ 73 h 344"/>
                  <a:gd name="T16" fmla="*/ 598 w 629"/>
                  <a:gd name="T17" fmla="*/ 52 h 344"/>
                  <a:gd name="T18" fmla="*/ 605 w 629"/>
                  <a:gd name="T19" fmla="*/ 52 h 344"/>
                  <a:gd name="T20" fmla="*/ 598 w 629"/>
                  <a:gd name="T21" fmla="*/ 35 h 344"/>
                  <a:gd name="T22" fmla="*/ 586 w 629"/>
                  <a:gd name="T23" fmla="*/ 40 h 344"/>
                  <a:gd name="T24" fmla="*/ 560 w 629"/>
                  <a:gd name="T25" fmla="*/ 21 h 344"/>
                  <a:gd name="T26" fmla="*/ 544 w 629"/>
                  <a:gd name="T27" fmla="*/ 21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29" h="344">
                    <a:moveTo>
                      <a:pt x="544" y="21"/>
                    </a:moveTo>
                    <a:lnTo>
                      <a:pt x="24" y="0"/>
                    </a:lnTo>
                    <a:lnTo>
                      <a:pt x="0" y="323"/>
                    </a:lnTo>
                    <a:lnTo>
                      <a:pt x="629" y="344"/>
                    </a:lnTo>
                    <a:lnTo>
                      <a:pt x="626" y="115"/>
                    </a:lnTo>
                    <a:lnTo>
                      <a:pt x="608" y="108"/>
                    </a:lnTo>
                    <a:lnTo>
                      <a:pt x="603" y="92"/>
                    </a:lnTo>
                    <a:lnTo>
                      <a:pt x="586" y="73"/>
                    </a:lnTo>
                    <a:lnTo>
                      <a:pt x="598" y="52"/>
                    </a:lnTo>
                    <a:lnTo>
                      <a:pt x="605" y="52"/>
                    </a:lnTo>
                    <a:lnTo>
                      <a:pt x="598" y="35"/>
                    </a:lnTo>
                    <a:lnTo>
                      <a:pt x="586" y="40"/>
                    </a:lnTo>
                    <a:lnTo>
                      <a:pt x="560" y="21"/>
                    </a:lnTo>
                    <a:lnTo>
                      <a:pt x="544" y="21"/>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53" name="Freeform 36"/>
              <p:cNvSpPr>
                <a:spLocks/>
              </p:cNvSpPr>
              <p:nvPr/>
            </p:nvSpPr>
            <p:spPr bwMode="auto">
              <a:xfrm>
                <a:off x="2853" y="1660"/>
                <a:ext cx="512" cy="338"/>
              </a:xfrm>
              <a:custGeom>
                <a:avLst/>
                <a:gdLst>
                  <a:gd name="T0" fmla="*/ 420 w 512"/>
                  <a:gd name="T1" fmla="*/ 0 h 338"/>
                  <a:gd name="T2" fmla="*/ 465 w 512"/>
                  <a:gd name="T3" fmla="*/ 90 h 338"/>
                  <a:gd name="T4" fmla="*/ 470 w 512"/>
                  <a:gd name="T5" fmla="*/ 108 h 338"/>
                  <a:gd name="T6" fmla="*/ 491 w 512"/>
                  <a:gd name="T7" fmla="*/ 130 h 338"/>
                  <a:gd name="T8" fmla="*/ 512 w 512"/>
                  <a:gd name="T9" fmla="*/ 156 h 338"/>
                  <a:gd name="T10" fmla="*/ 501 w 512"/>
                  <a:gd name="T11" fmla="*/ 184 h 338"/>
                  <a:gd name="T12" fmla="*/ 472 w 512"/>
                  <a:gd name="T13" fmla="*/ 217 h 338"/>
                  <a:gd name="T14" fmla="*/ 439 w 512"/>
                  <a:gd name="T15" fmla="*/ 243 h 338"/>
                  <a:gd name="T16" fmla="*/ 453 w 512"/>
                  <a:gd name="T17" fmla="*/ 269 h 338"/>
                  <a:gd name="T18" fmla="*/ 439 w 512"/>
                  <a:gd name="T19" fmla="*/ 302 h 338"/>
                  <a:gd name="T20" fmla="*/ 423 w 512"/>
                  <a:gd name="T21" fmla="*/ 333 h 338"/>
                  <a:gd name="T22" fmla="*/ 392 w 512"/>
                  <a:gd name="T23" fmla="*/ 312 h 338"/>
                  <a:gd name="T24" fmla="*/ 66 w 512"/>
                  <a:gd name="T25" fmla="*/ 309 h 338"/>
                  <a:gd name="T26" fmla="*/ 64 w 512"/>
                  <a:gd name="T27" fmla="*/ 286 h 338"/>
                  <a:gd name="T28" fmla="*/ 61 w 512"/>
                  <a:gd name="T29" fmla="*/ 253 h 338"/>
                  <a:gd name="T30" fmla="*/ 59 w 512"/>
                  <a:gd name="T31" fmla="*/ 241 h 338"/>
                  <a:gd name="T32" fmla="*/ 54 w 512"/>
                  <a:gd name="T33" fmla="*/ 224 h 338"/>
                  <a:gd name="T34" fmla="*/ 49 w 512"/>
                  <a:gd name="T35" fmla="*/ 215 h 338"/>
                  <a:gd name="T36" fmla="*/ 40 w 512"/>
                  <a:gd name="T37" fmla="*/ 198 h 338"/>
                  <a:gd name="T38" fmla="*/ 38 w 512"/>
                  <a:gd name="T39" fmla="*/ 177 h 338"/>
                  <a:gd name="T40" fmla="*/ 30 w 512"/>
                  <a:gd name="T41" fmla="*/ 160 h 338"/>
                  <a:gd name="T42" fmla="*/ 23 w 512"/>
                  <a:gd name="T43" fmla="*/ 146 h 338"/>
                  <a:gd name="T44" fmla="*/ 19 w 512"/>
                  <a:gd name="T45" fmla="*/ 125 h 338"/>
                  <a:gd name="T46" fmla="*/ 12 w 512"/>
                  <a:gd name="T47" fmla="*/ 111 h 338"/>
                  <a:gd name="T48" fmla="*/ 7 w 512"/>
                  <a:gd name="T49" fmla="*/ 97 h 338"/>
                  <a:gd name="T50" fmla="*/ 0 w 512"/>
                  <a:gd name="T51" fmla="*/ 85 h 338"/>
                  <a:gd name="T52" fmla="*/ 12 w 512"/>
                  <a:gd name="T53" fmla="*/ 57 h 338"/>
                  <a:gd name="T54" fmla="*/ 14 w 512"/>
                  <a:gd name="T55" fmla="*/ 35 h 338"/>
                  <a:gd name="T56" fmla="*/ 7 w 512"/>
                  <a:gd name="T57" fmla="*/ 31 h 338"/>
                  <a:gd name="T58" fmla="*/ 9 w 512"/>
                  <a:gd name="T59" fmla="*/ 26 h 338"/>
                  <a:gd name="T60" fmla="*/ 5 w 512"/>
                  <a:gd name="T61" fmla="*/ 12 h 338"/>
                  <a:gd name="T62" fmla="*/ 40 w 512"/>
                  <a:gd name="T63" fmla="*/ 5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12" h="338">
                    <a:moveTo>
                      <a:pt x="40" y="5"/>
                    </a:moveTo>
                    <a:lnTo>
                      <a:pt x="420" y="0"/>
                    </a:lnTo>
                    <a:lnTo>
                      <a:pt x="437" y="80"/>
                    </a:lnTo>
                    <a:lnTo>
                      <a:pt x="465" y="90"/>
                    </a:lnTo>
                    <a:lnTo>
                      <a:pt x="472" y="99"/>
                    </a:lnTo>
                    <a:lnTo>
                      <a:pt x="470" y="108"/>
                    </a:lnTo>
                    <a:lnTo>
                      <a:pt x="486" y="120"/>
                    </a:lnTo>
                    <a:lnTo>
                      <a:pt x="491" y="130"/>
                    </a:lnTo>
                    <a:lnTo>
                      <a:pt x="510" y="144"/>
                    </a:lnTo>
                    <a:lnTo>
                      <a:pt x="512" y="156"/>
                    </a:lnTo>
                    <a:lnTo>
                      <a:pt x="510" y="175"/>
                    </a:lnTo>
                    <a:lnTo>
                      <a:pt x="501" y="184"/>
                    </a:lnTo>
                    <a:lnTo>
                      <a:pt x="498" y="201"/>
                    </a:lnTo>
                    <a:lnTo>
                      <a:pt x="472" y="217"/>
                    </a:lnTo>
                    <a:lnTo>
                      <a:pt x="444" y="224"/>
                    </a:lnTo>
                    <a:lnTo>
                      <a:pt x="439" y="243"/>
                    </a:lnTo>
                    <a:lnTo>
                      <a:pt x="451" y="255"/>
                    </a:lnTo>
                    <a:lnTo>
                      <a:pt x="453" y="269"/>
                    </a:lnTo>
                    <a:lnTo>
                      <a:pt x="444" y="286"/>
                    </a:lnTo>
                    <a:lnTo>
                      <a:pt x="439" y="302"/>
                    </a:lnTo>
                    <a:lnTo>
                      <a:pt x="418" y="314"/>
                    </a:lnTo>
                    <a:lnTo>
                      <a:pt x="423" y="333"/>
                    </a:lnTo>
                    <a:lnTo>
                      <a:pt x="413" y="338"/>
                    </a:lnTo>
                    <a:lnTo>
                      <a:pt x="392" y="312"/>
                    </a:lnTo>
                    <a:lnTo>
                      <a:pt x="66" y="316"/>
                    </a:lnTo>
                    <a:lnTo>
                      <a:pt x="66" y="309"/>
                    </a:lnTo>
                    <a:lnTo>
                      <a:pt x="59" y="302"/>
                    </a:lnTo>
                    <a:lnTo>
                      <a:pt x="64" y="286"/>
                    </a:lnTo>
                    <a:lnTo>
                      <a:pt x="59" y="267"/>
                    </a:lnTo>
                    <a:lnTo>
                      <a:pt x="61" y="253"/>
                    </a:lnTo>
                    <a:lnTo>
                      <a:pt x="54" y="250"/>
                    </a:lnTo>
                    <a:lnTo>
                      <a:pt x="59" y="241"/>
                    </a:lnTo>
                    <a:lnTo>
                      <a:pt x="52" y="236"/>
                    </a:lnTo>
                    <a:lnTo>
                      <a:pt x="54" y="224"/>
                    </a:lnTo>
                    <a:lnTo>
                      <a:pt x="49" y="222"/>
                    </a:lnTo>
                    <a:lnTo>
                      <a:pt x="49" y="215"/>
                    </a:lnTo>
                    <a:lnTo>
                      <a:pt x="42" y="215"/>
                    </a:lnTo>
                    <a:lnTo>
                      <a:pt x="40" y="198"/>
                    </a:lnTo>
                    <a:lnTo>
                      <a:pt x="45" y="186"/>
                    </a:lnTo>
                    <a:lnTo>
                      <a:pt x="38" y="177"/>
                    </a:lnTo>
                    <a:lnTo>
                      <a:pt x="38" y="168"/>
                    </a:lnTo>
                    <a:lnTo>
                      <a:pt x="30" y="160"/>
                    </a:lnTo>
                    <a:lnTo>
                      <a:pt x="28" y="153"/>
                    </a:lnTo>
                    <a:lnTo>
                      <a:pt x="23" y="146"/>
                    </a:lnTo>
                    <a:lnTo>
                      <a:pt x="23" y="134"/>
                    </a:lnTo>
                    <a:lnTo>
                      <a:pt x="19" y="125"/>
                    </a:lnTo>
                    <a:lnTo>
                      <a:pt x="19" y="111"/>
                    </a:lnTo>
                    <a:lnTo>
                      <a:pt x="12" y="111"/>
                    </a:lnTo>
                    <a:lnTo>
                      <a:pt x="12" y="104"/>
                    </a:lnTo>
                    <a:lnTo>
                      <a:pt x="7" y="97"/>
                    </a:lnTo>
                    <a:lnTo>
                      <a:pt x="9" y="94"/>
                    </a:lnTo>
                    <a:lnTo>
                      <a:pt x="0" y="85"/>
                    </a:lnTo>
                    <a:lnTo>
                      <a:pt x="12" y="57"/>
                    </a:lnTo>
                    <a:lnTo>
                      <a:pt x="12" y="57"/>
                    </a:lnTo>
                    <a:lnTo>
                      <a:pt x="16" y="45"/>
                    </a:lnTo>
                    <a:lnTo>
                      <a:pt x="14" y="35"/>
                    </a:lnTo>
                    <a:lnTo>
                      <a:pt x="7" y="33"/>
                    </a:lnTo>
                    <a:lnTo>
                      <a:pt x="7" y="31"/>
                    </a:lnTo>
                    <a:lnTo>
                      <a:pt x="5" y="26"/>
                    </a:lnTo>
                    <a:lnTo>
                      <a:pt x="9" y="26"/>
                    </a:lnTo>
                    <a:lnTo>
                      <a:pt x="9" y="16"/>
                    </a:lnTo>
                    <a:lnTo>
                      <a:pt x="5" y="12"/>
                    </a:lnTo>
                    <a:lnTo>
                      <a:pt x="5" y="5"/>
                    </a:lnTo>
                    <a:lnTo>
                      <a:pt x="40" y="5"/>
                    </a:lnTo>
                    <a:close/>
                  </a:path>
                </a:pathLst>
              </a:custGeom>
              <a:solidFill>
                <a:srgbClr val="7578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54" name="Freeform 37"/>
              <p:cNvSpPr>
                <a:spLocks/>
              </p:cNvSpPr>
              <p:nvPr/>
            </p:nvSpPr>
            <p:spPr bwMode="auto">
              <a:xfrm>
                <a:off x="2853" y="1660"/>
                <a:ext cx="512" cy="338"/>
              </a:xfrm>
              <a:custGeom>
                <a:avLst/>
                <a:gdLst>
                  <a:gd name="T0" fmla="*/ 420 w 512"/>
                  <a:gd name="T1" fmla="*/ 0 h 338"/>
                  <a:gd name="T2" fmla="*/ 465 w 512"/>
                  <a:gd name="T3" fmla="*/ 90 h 338"/>
                  <a:gd name="T4" fmla="*/ 470 w 512"/>
                  <a:gd name="T5" fmla="*/ 108 h 338"/>
                  <a:gd name="T6" fmla="*/ 491 w 512"/>
                  <a:gd name="T7" fmla="*/ 130 h 338"/>
                  <a:gd name="T8" fmla="*/ 512 w 512"/>
                  <a:gd name="T9" fmla="*/ 156 h 338"/>
                  <a:gd name="T10" fmla="*/ 501 w 512"/>
                  <a:gd name="T11" fmla="*/ 184 h 338"/>
                  <a:gd name="T12" fmla="*/ 472 w 512"/>
                  <a:gd name="T13" fmla="*/ 217 h 338"/>
                  <a:gd name="T14" fmla="*/ 439 w 512"/>
                  <a:gd name="T15" fmla="*/ 243 h 338"/>
                  <a:gd name="T16" fmla="*/ 453 w 512"/>
                  <a:gd name="T17" fmla="*/ 269 h 338"/>
                  <a:gd name="T18" fmla="*/ 439 w 512"/>
                  <a:gd name="T19" fmla="*/ 302 h 338"/>
                  <a:gd name="T20" fmla="*/ 423 w 512"/>
                  <a:gd name="T21" fmla="*/ 333 h 338"/>
                  <a:gd name="T22" fmla="*/ 392 w 512"/>
                  <a:gd name="T23" fmla="*/ 312 h 338"/>
                  <a:gd name="T24" fmla="*/ 66 w 512"/>
                  <a:gd name="T25" fmla="*/ 309 h 338"/>
                  <a:gd name="T26" fmla="*/ 64 w 512"/>
                  <a:gd name="T27" fmla="*/ 286 h 338"/>
                  <a:gd name="T28" fmla="*/ 61 w 512"/>
                  <a:gd name="T29" fmla="*/ 253 h 338"/>
                  <a:gd name="T30" fmla="*/ 59 w 512"/>
                  <a:gd name="T31" fmla="*/ 241 h 338"/>
                  <a:gd name="T32" fmla="*/ 54 w 512"/>
                  <a:gd name="T33" fmla="*/ 224 h 338"/>
                  <a:gd name="T34" fmla="*/ 49 w 512"/>
                  <a:gd name="T35" fmla="*/ 215 h 338"/>
                  <a:gd name="T36" fmla="*/ 40 w 512"/>
                  <a:gd name="T37" fmla="*/ 198 h 338"/>
                  <a:gd name="T38" fmla="*/ 38 w 512"/>
                  <a:gd name="T39" fmla="*/ 177 h 338"/>
                  <a:gd name="T40" fmla="*/ 30 w 512"/>
                  <a:gd name="T41" fmla="*/ 160 h 338"/>
                  <a:gd name="T42" fmla="*/ 23 w 512"/>
                  <a:gd name="T43" fmla="*/ 146 h 338"/>
                  <a:gd name="T44" fmla="*/ 19 w 512"/>
                  <a:gd name="T45" fmla="*/ 125 h 338"/>
                  <a:gd name="T46" fmla="*/ 12 w 512"/>
                  <a:gd name="T47" fmla="*/ 111 h 338"/>
                  <a:gd name="T48" fmla="*/ 7 w 512"/>
                  <a:gd name="T49" fmla="*/ 97 h 338"/>
                  <a:gd name="T50" fmla="*/ 0 w 512"/>
                  <a:gd name="T51" fmla="*/ 85 h 338"/>
                  <a:gd name="T52" fmla="*/ 12 w 512"/>
                  <a:gd name="T53" fmla="*/ 57 h 338"/>
                  <a:gd name="T54" fmla="*/ 14 w 512"/>
                  <a:gd name="T55" fmla="*/ 35 h 338"/>
                  <a:gd name="T56" fmla="*/ 7 w 512"/>
                  <a:gd name="T57" fmla="*/ 31 h 338"/>
                  <a:gd name="T58" fmla="*/ 9 w 512"/>
                  <a:gd name="T59" fmla="*/ 26 h 338"/>
                  <a:gd name="T60" fmla="*/ 5 w 512"/>
                  <a:gd name="T61" fmla="*/ 12 h 338"/>
                  <a:gd name="T62" fmla="*/ 40 w 512"/>
                  <a:gd name="T63" fmla="*/ 5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12" h="338">
                    <a:moveTo>
                      <a:pt x="40" y="5"/>
                    </a:moveTo>
                    <a:lnTo>
                      <a:pt x="420" y="0"/>
                    </a:lnTo>
                    <a:lnTo>
                      <a:pt x="437" y="80"/>
                    </a:lnTo>
                    <a:lnTo>
                      <a:pt x="465" y="90"/>
                    </a:lnTo>
                    <a:lnTo>
                      <a:pt x="472" y="99"/>
                    </a:lnTo>
                    <a:lnTo>
                      <a:pt x="470" y="108"/>
                    </a:lnTo>
                    <a:lnTo>
                      <a:pt x="486" y="120"/>
                    </a:lnTo>
                    <a:lnTo>
                      <a:pt x="491" y="130"/>
                    </a:lnTo>
                    <a:lnTo>
                      <a:pt x="510" y="144"/>
                    </a:lnTo>
                    <a:lnTo>
                      <a:pt x="512" y="156"/>
                    </a:lnTo>
                    <a:lnTo>
                      <a:pt x="510" y="175"/>
                    </a:lnTo>
                    <a:lnTo>
                      <a:pt x="501" y="184"/>
                    </a:lnTo>
                    <a:lnTo>
                      <a:pt x="498" y="201"/>
                    </a:lnTo>
                    <a:lnTo>
                      <a:pt x="472" y="217"/>
                    </a:lnTo>
                    <a:lnTo>
                      <a:pt x="444" y="224"/>
                    </a:lnTo>
                    <a:lnTo>
                      <a:pt x="439" y="243"/>
                    </a:lnTo>
                    <a:lnTo>
                      <a:pt x="451" y="255"/>
                    </a:lnTo>
                    <a:lnTo>
                      <a:pt x="453" y="269"/>
                    </a:lnTo>
                    <a:lnTo>
                      <a:pt x="444" y="286"/>
                    </a:lnTo>
                    <a:lnTo>
                      <a:pt x="439" y="302"/>
                    </a:lnTo>
                    <a:lnTo>
                      <a:pt x="418" y="314"/>
                    </a:lnTo>
                    <a:lnTo>
                      <a:pt x="423" y="333"/>
                    </a:lnTo>
                    <a:lnTo>
                      <a:pt x="413" y="338"/>
                    </a:lnTo>
                    <a:lnTo>
                      <a:pt x="392" y="312"/>
                    </a:lnTo>
                    <a:lnTo>
                      <a:pt x="66" y="316"/>
                    </a:lnTo>
                    <a:lnTo>
                      <a:pt x="66" y="309"/>
                    </a:lnTo>
                    <a:lnTo>
                      <a:pt x="59" y="302"/>
                    </a:lnTo>
                    <a:lnTo>
                      <a:pt x="64" y="286"/>
                    </a:lnTo>
                    <a:lnTo>
                      <a:pt x="59" y="267"/>
                    </a:lnTo>
                    <a:lnTo>
                      <a:pt x="61" y="253"/>
                    </a:lnTo>
                    <a:lnTo>
                      <a:pt x="54" y="250"/>
                    </a:lnTo>
                    <a:lnTo>
                      <a:pt x="59" y="241"/>
                    </a:lnTo>
                    <a:lnTo>
                      <a:pt x="52" y="236"/>
                    </a:lnTo>
                    <a:lnTo>
                      <a:pt x="54" y="224"/>
                    </a:lnTo>
                    <a:lnTo>
                      <a:pt x="49" y="222"/>
                    </a:lnTo>
                    <a:lnTo>
                      <a:pt x="49" y="215"/>
                    </a:lnTo>
                    <a:lnTo>
                      <a:pt x="42" y="215"/>
                    </a:lnTo>
                    <a:lnTo>
                      <a:pt x="40" y="198"/>
                    </a:lnTo>
                    <a:lnTo>
                      <a:pt x="45" y="186"/>
                    </a:lnTo>
                    <a:lnTo>
                      <a:pt x="38" y="177"/>
                    </a:lnTo>
                    <a:lnTo>
                      <a:pt x="38" y="168"/>
                    </a:lnTo>
                    <a:lnTo>
                      <a:pt x="30" y="160"/>
                    </a:lnTo>
                    <a:lnTo>
                      <a:pt x="28" y="153"/>
                    </a:lnTo>
                    <a:lnTo>
                      <a:pt x="23" y="146"/>
                    </a:lnTo>
                    <a:lnTo>
                      <a:pt x="23" y="134"/>
                    </a:lnTo>
                    <a:lnTo>
                      <a:pt x="19" y="125"/>
                    </a:lnTo>
                    <a:lnTo>
                      <a:pt x="19" y="111"/>
                    </a:lnTo>
                    <a:lnTo>
                      <a:pt x="12" y="111"/>
                    </a:lnTo>
                    <a:lnTo>
                      <a:pt x="12" y="104"/>
                    </a:lnTo>
                    <a:lnTo>
                      <a:pt x="7" y="97"/>
                    </a:lnTo>
                    <a:lnTo>
                      <a:pt x="9" y="94"/>
                    </a:lnTo>
                    <a:lnTo>
                      <a:pt x="0" y="85"/>
                    </a:lnTo>
                    <a:lnTo>
                      <a:pt x="12" y="57"/>
                    </a:lnTo>
                    <a:lnTo>
                      <a:pt x="12" y="57"/>
                    </a:lnTo>
                    <a:lnTo>
                      <a:pt x="16" y="45"/>
                    </a:lnTo>
                    <a:lnTo>
                      <a:pt x="14" y="35"/>
                    </a:lnTo>
                    <a:lnTo>
                      <a:pt x="7" y="33"/>
                    </a:lnTo>
                    <a:lnTo>
                      <a:pt x="7" y="31"/>
                    </a:lnTo>
                    <a:lnTo>
                      <a:pt x="5" y="26"/>
                    </a:lnTo>
                    <a:lnTo>
                      <a:pt x="9" y="26"/>
                    </a:lnTo>
                    <a:lnTo>
                      <a:pt x="9" y="16"/>
                    </a:lnTo>
                    <a:lnTo>
                      <a:pt x="5" y="12"/>
                    </a:lnTo>
                    <a:lnTo>
                      <a:pt x="5" y="5"/>
                    </a:lnTo>
                    <a:lnTo>
                      <a:pt x="40" y="5"/>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55" name="Freeform 38"/>
              <p:cNvSpPr>
                <a:spLocks/>
              </p:cNvSpPr>
              <p:nvPr/>
            </p:nvSpPr>
            <p:spPr bwMode="auto">
              <a:xfrm>
                <a:off x="1705" y="2274"/>
                <a:ext cx="600" cy="612"/>
              </a:xfrm>
              <a:custGeom>
                <a:avLst/>
                <a:gdLst>
                  <a:gd name="T0" fmla="*/ 229 w 600"/>
                  <a:gd name="T1" fmla="*/ 579 h 612"/>
                  <a:gd name="T2" fmla="*/ 224 w 600"/>
                  <a:gd name="T3" fmla="*/ 560 h 612"/>
                  <a:gd name="T4" fmla="*/ 550 w 600"/>
                  <a:gd name="T5" fmla="*/ 595 h 612"/>
                  <a:gd name="T6" fmla="*/ 590 w 600"/>
                  <a:gd name="T7" fmla="*/ 113 h 612"/>
                  <a:gd name="T8" fmla="*/ 595 w 600"/>
                  <a:gd name="T9" fmla="*/ 113 h 612"/>
                  <a:gd name="T10" fmla="*/ 600 w 600"/>
                  <a:gd name="T11" fmla="*/ 59 h 612"/>
                  <a:gd name="T12" fmla="*/ 90 w 600"/>
                  <a:gd name="T13" fmla="*/ 0 h 612"/>
                  <a:gd name="T14" fmla="*/ 0 w 600"/>
                  <a:gd name="T15" fmla="*/ 600 h 612"/>
                  <a:gd name="T16" fmla="*/ 73 w 600"/>
                  <a:gd name="T17" fmla="*/ 612 h 612"/>
                  <a:gd name="T18" fmla="*/ 80 w 600"/>
                  <a:gd name="T19" fmla="*/ 562 h 612"/>
                  <a:gd name="T20" fmla="*/ 229 w 600"/>
                  <a:gd name="T21" fmla="*/ 579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0" h="612">
                    <a:moveTo>
                      <a:pt x="229" y="579"/>
                    </a:moveTo>
                    <a:lnTo>
                      <a:pt x="224" y="560"/>
                    </a:lnTo>
                    <a:lnTo>
                      <a:pt x="550" y="595"/>
                    </a:lnTo>
                    <a:lnTo>
                      <a:pt x="590" y="113"/>
                    </a:lnTo>
                    <a:lnTo>
                      <a:pt x="595" y="113"/>
                    </a:lnTo>
                    <a:lnTo>
                      <a:pt x="600" y="59"/>
                    </a:lnTo>
                    <a:lnTo>
                      <a:pt x="90" y="0"/>
                    </a:lnTo>
                    <a:lnTo>
                      <a:pt x="0" y="600"/>
                    </a:lnTo>
                    <a:lnTo>
                      <a:pt x="73" y="612"/>
                    </a:lnTo>
                    <a:lnTo>
                      <a:pt x="80" y="562"/>
                    </a:lnTo>
                    <a:lnTo>
                      <a:pt x="229" y="579"/>
                    </a:lnTo>
                    <a:close/>
                  </a:path>
                </a:pathLst>
              </a:custGeom>
              <a:solidFill>
                <a:srgbClr val="9B9B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56" name="Freeform 39"/>
              <p:cNvSpPr>
                <a:spLocks/>
              </p:cNvSpPr>
              <p:nvPr/>
            </p:nvSpPr>
            <p:spPr bwMode="auto">
              <a:xfrm>
                <a:off x="1705" y="2274"/>
                <a:ext cx="600" cy="612"/>
              </a:xfrm>
              <a:custGeom>
                <a:avLst/>
                <a:gdLst>
                  <a:gd name="T0" fmla="*/ 229 w 600"/>
                  <a:gd name="T1" fmla="*/ 579 h 612"/>
                  <a:gd name="T2" fmla="*/ 224 w 600"/>
                  <a:gd name="T3" fmla="*/ 560 h 612"/>
                  <a:gd name="T4" fmla="*/ 550 w 600"/>
                  <a:gd name="T5" fmla="*/ 595 h 612"/>
                  <a:gd name="T6" fmla="*/ 590 w 600"/>
                  <a:gd name="T7" fmla="*/ 113 h 612"/>
                  <a:gd name="T8" fmla="*/ 595 w 600"/>
                  <a:gd name="T9" fmla="*/ 113 h 612"/>
                  <a:gd name="T10" fmla="*/ 600 w 600"/>
                  <a:gd name="T11" fmla="*/ 59 h 612"/>
                  <a:gd name="T12" fmla="*/ 90 w 600"/>
                  <a:gd name="T13" fmla="*/ 0 h 612"/>
                  <a:gd name="T14" fmla="*/ 0 w 600"/>
                  <a:gd name="T15" fmla="*/ 600 h 612"/>
                  <a:gd name="T16" fmla="*/ 73 w 600"/>
                  <a:gd name="T17" fmla="*/ 612 h 612"/>
                  <a:gd name="T18" fmla="*/ 80 w 600"/>
                  <a:gd name="T19" fmla="*/ 562 h 612"/>
                  <a:gd name="T20" fmla="*/ 229 w 600"/>
                  <a:gd name="T21" fmla="*/ 579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0" h="612">
                    <a:moveTo>
                      <a:pt x="229" y="579"/>
                    </a:moveTo>
                    <a:lnTo>
                      <a:pt x="224" y="560"/>
                    </a:lnTo>
                    <a:lnTo>
                      <a:pt x="550" y="595"/>
                    </a:lnTo>
                    <a:lnTo>
                      <a:pt x="590" y="113"/>
                    </a:lnTo>
                    <a:lnTo>
                      <a:pt x="595" y="113"/>
                    </a:lnTo>
                    <a:lnTo>
                      <a:pt x="600" y="59"/>
                    </a:lnTo>
                    <a:lnTo>
                      <a:pt x="90" y="0"/>
                    </a:lnTo>
                    <a:lnTo>
                      <a:pt x="0" y="600"/>
                    </a:lnTo>
                    <a:lnTo>
                      <a:pt x="73" y="612"/>
                    </a:lnTo>
                    <a:lnTo>
                      <a:pt x="80" y="562"/>
                    </a:lnTo>
                    <a:lnTo>
                      <a:pt x="229" y="579"/>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57" name="Freeform 40"/>
              <p:cNvSpPr>
                <a:spLocks/>
              </p:cNvSpPr>
              <p:nvPr/>
            </p:nvSpPr>
            <p:spPr bwMode="auto">
              <a:xfrm>
                <a:off x="651" y="1476"/>
                <a:ext cx="662" cy="1171"/>
              </a:xfrm>
              <a:custGeom>
                <a:avLst/>
                <a:gdLst>
                  <a:gd name="T0" fmla="*/ 291 w 662"/>
                  <a:gd name="T1" fmla="*/ 401 h 1171"/>
                  <a:gd name="T2" fmla="*/ 64 w 662"/>
                  <a:gd name="T3" fmla="*/ 0 h 1171"/>
                  <a:gd name="T4" fmla="*/ 36 w 662"/>
                  <a:gd name="T5" fmla="*/ 125 h 1171"/>
                  <a:gd name="T6" fmla="*/ 0 w 662"/>
                  <a:gd name="T7" fmla="*/ 167 h 1171"/>
                  <a:gd name="T8" fmla="*/ 26 w 662"/>
                  <a:gd name="T9" fmla="*/ 248 h 1171"/>
                  <a:gd name="T10" fmla="*/ 19 w 662"/>
                  <a:gd name="T11" fmla="*/ 264 h 1171"/>
                  <a:gd name="T12" fmla="*/ 40 w 662"/>
                  <a:gd name="T13" fmla="*/ 404 h 1171"/>
                  <a:gd name="T14" fmla="*/ 38 w 662"/>
                  <a:gd name="T15" fmla="*/ 430 h 1171"/>
                  <a:gd name="T16" fmla="*/ 48 w 662"/>
                  <a:gd name="T17" fmla="*/ 448 h 1171"/>
                  <a:gd name="T18" fmla="*/ 57 w 662"/>
                  <a:gd name="T19" fmla="*/ 458 h 1171"/>
                  <a:gd name="T20" fmla="*/ 69 w 662"/>
                  <a:gd name="T21" fmla="*/ 458 h 1171"/>
                  <a:gd name="T22" fmla="*/ 78 w 662"/>
                  <a:gd name="T23" fmla="*/ 434 h 1171"/>
                  <a:gd name="T24" fmla="*/ 114 w 662"/>
                  <a:gd name="T25" fmla="*/ 453 h 1171"/>
                  <a:gd name="T26" fmla="*/ 92 w 662"/>
                  <a:gd name="T27" fmla="*/ 455 h 1171"/>
                  <a:gd name="T28" fmla="*/ 83 w 662"/>
                  <a:gd name="T29" fmla="*/ 472 h 1171"/>
                  <a:gd name="T30" fmla="*/ 90 w 662"/>
                  <a:gd name="T31" fmla="*/ 512 h 1171"/>
                  <a:gd name="T32" fmla="*/ 74 w 662"/>
                  <a:gd name="T33" fmla="*/ 477 h 1171"/>
                  <a:gd name="T34" fmla="*/ 62 w 662"/>
                  <a:gd name="T35" fmla="*/ 484 h 1171"/>
                  <a:gd name="T36" fmla="*/ 69 w 662"/>
                  <a:gd name="T37" fmla="*/ 562 h 1171"/>
                  <a:gd name="T38" fmla="*/ 92 w 662"/>
                  <a:gd name="T39" fmla="*/ 588 h 1171"/>
                  <a:gd name="T40" fmla="*/ 76 w 662"/>
                  <a:gd name="T41" fmla="*/ 611 h 1171"/>
                  <a:gd name="T42" fmla="*/ 121 w 662"/>
                  <a:gd name="T43" fmla="*/ 748 h 1171"/>
                  <a:gd name="T44" fmla="*/ 125 w 662"/>
                  <a:gd name="T45" fmla="*/ 774 h 1171"/>
                  <a:gd name="T46" fmla="*/ 142 w 662"/>
                  <a:gd name="T47" fmla="*/ 798 h 1171"/>
                  <a:gd name="T48" fmla="*/ 135 w 662"/>
                  <a:gd name="T49" fmla="*/ 810 h 1171"/>
                  <a:gd name="T50" fmla="*/ 133 w 662"/>
                  <a:gd name="T51" fmla="*/ 855 h 1171"/>
                  <a:gd name="T52" fmla="*/ 185 w 662"/>
                  <a:gd name="T53" fmla="*/ 888 h 1171"/>
                  <a:gd name="T54" fmla="*/ 203 w 662"/>
                  <a:gd name="T55" fmla="*/ 890 h 1171"/>
                  <a:gd name="T56" fmla="*/ 232 w 662"/>
                  <a:gd name="T57" fmla="*/ 923 h 1171"/>
                  <a:gd name="T58" fmla="*/ 265 w 662"/>
                  <a:gd name="T59" fmla="*/ 954 h 1171"/>
                  <a:gd name="T60" fmla="*/ 279 w 662"/>
                  <a:gd name="T61" fmla="*/ 947 h 1171"/>
                  <a:gd name="T62" fmla="*/ 293 w 662"/>
                  <a:gd name="T63" fmla="*/ 985 h 1171"/>
                  <a:gd name="T64" fmla="*/ 317 w 662"/>
                  <a:gd name="T65" fmla="*/ 994 h 1171"/>
                  <a:gd name="T66" fmla="*/ 374 w 662"/>
                  <a:gd name="T67" fmla="*/ 1086 h 1171"/>
                  <a:gd name="T68" fmla="*/ 570 w 662"/>
                  <a:gd name="T69" fmla="*/ 1171 h 1171"/>
                  <a:gd name="T70" fmla="*/ 593 w 662"/>
                  <a:gd name="T71" fmla="*/ 1167 h 1171"/>
                  <a:gd name="T72" fmla="*/ 605 w 662"/>
                  <a:gd name="T73" fmla="*/ 1143 h 1171"/>
                  <a:gd name="T74" fmla="*/ 591 w 662"/>
                  <a:gd name="T75" fmla="*/ 1112 h 1171"/>
                  <a:gd name="T76" fmla="*/ 591 w 662"/>
                  <a:gd name="T77" fmla="*/ 1091 h 1171"/>
                  <a:gd name="T78" fmla="*/ 612 w 662"/>
                  <a:gd name="T79" fmla="*/ 1079 h 1171"/>
                  <a:gd name="T80" fmla="*/ 619 w 662"/>
                  <a:gd name="T81" fmla="*/ 1063 h 1171"/>
                  <a:gd name="T82" fmla="*/ 631 w 662"/>
                  <a:gd name="T83" fmla="*/ 1032 h 1171"/>
                  <a:gd name="T84" fmla="*/ 662 w 662"/>
                  <a:gd name="T85" fmla="*/ 1011 h 1171"/>
                  <a:gd name="T86" fmla="*/ 645 w 662"/>
                  <a:gd name="T87" fmla="*/ 980 h 1171"/>
                  <a:gd name="T88" fmla="*/ 633 w 662"/>
                  <a:gd name="T89" fmla="*/ 926 h 1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62" h="1171">
                    <a:moveTo>
                      <a:pt x="570" y="831"/>
                    </a:moveTo>
                    <a:lnTo>
                      <a:pt x="291" y="401"/>
                    </a:lnTo>
                    <a:lnTo>
                      <a:pt x="376" y="92"/>
                    </a:lnTo>
                    <a:lnTo>
                      <a:pt x="64" y="0"/>
                    </a:lnTo>
                    <a:lnTo>
                      <a:pt x="59" y="66"/>
                    </a:lnTo>
                    <a:lnTo>
                      <a:pt x="36" y="125"/>
                    </a:lnTo>
                    <a:lnTo>
                      <a:pt x="7" y="148"/>
                    </a:lnTo>
                    <a:lnTo>
                      <a:pt x="0" y="167"/>
                    </a:lnTo>
                    <a:lnTo>
                      <a:pt x="7" y="179"/>
                    </a:lnTo>
                    <a:lnTo>
                      <a:pt x="26" y="248"/>
                    </a:lnTo>
                    <a:lnTo>
                      <a:pt x="26" y="255"/>
                    </a:lnTo>
                    <a:lnTo>
                      <a:pt x="19" y="264"/>
                    </a:lnTo>
                    <a:lnTo>
                      <a:pt x="10" y="337"/>
                    </a:lnTo>
                    <a:lnTo>
                      <a:pt x="40" y="404"/>
                    </a:lnTo>
                    <a:lnTo>
                      <a:pt x="43" y="418"/>
                    </a:lnTo>
                    <a:lnTo>
                      <a:pt x="38" y="430"/>
                    </a:lnTo>
                    <a:lnTo>
                      <a:pt x="40" y="437"/>
                    </a:lnTo>
                    <a:lnTo>
                      <a:pt x="48" y="448"/>
                    </a:lnTo>
                    <a:lnTo>
                      <a:pt x="57" y="453"/>
                    </a:lnTo>
                    <a:lnTo>
                      <a:pt x="57" y="458"/>
                    </a:lnTo>
                    <a:lnTo>
                      <a:pt x="62" y="460"/>
                    </a:lnTo>
                    <a:lnTo>
                      <a:pt x="69" y="458"/>
                    </a:lnTo>
                    <a:lnTo>
                      <a:pt x="71" y="455"/>
                    </a:lnTo>
                    <a:lnTo>
                      <a:pt x="78" y="434"/>
                    </a:lnTo>
                    <a:lnTo>
                      <a:pt x="97" y="441"/>
                    </a:lnTo>
                    <a:lnTo>
                      <a:pt x="114" y="453"/>
                    </a:lnTo>
                    <a:lnTo>
                      <a:pt x="104" y="458"/>
                    </a:lnTo>
                    <a:lnTo>
                      <a:pt x="92" y="455"/>
                    </a:lnTo>
                    <a:lnTo>
                      <a:pt x="83" y="463"/>
                    </a:lnTo>
                    <a:lnTo>
                      <a:pt x="83" y="472"/>
                    </a:lnTo>
                    <a:lnTo>
                      <a:pt x="90" y="503"/>
                    </a:lnTo>
                    <a:lnTo>
                      <a:pt x="90" y="512"/>
                    </a:lnTo>
                    <a:lnTo>
                      <a:pt x="74" y="486"/>
                    </a:lnTo>
                    <a:lnTo>
                      <a:pt x="74" y="477"/>
                    </a:lnTo>
                    <a:lnTo>
                      <a:pt x="66" y="474"/>
                    </a:lnTo>
                    <a:lnTo>
                      <a:pt x="62" y="484"/>
                    </a:lnTo>
                    <a:lnTo>
                      <a:pt x="62" y="545"/>
                    </a:lnTo>
                    <a:lnTo>
                      <a:pt x="69" y="562"/>
                    </a:lnTo>
                    <a:lnTo>
                      <a:pt x="88" y="571"/>
                    </a:lnTo>
                    <a:lnTo>
                      <a:pt x="92" y="588"/>
                    </a:lnTo>
                    <a:lnTo>
                      <a:pt x="88" y="607"/>
                    </a:lnTo>
                    <a:lnTo>
                      <a:pt x="76" y="611"/>
                    </a:lnTo>
                    <a:lnTo>
                      <a:pt x="71" y="633"/>
                    </a:lnTo>
                    <a:lnTo>
                      <a:pt x="121" y="748"/>
                    </a:lnTo>
                    <a:lnTo>
                      <a:pt x="130" y="756"/>
                    </a:lnTo>
                    <a:lnTo>
                      <a:pt x="125" y="774"/>
                    </a:lnTo>
                    <a:lnTo>
                      <a:pt x="137" y="784"/>
                    </a:lnTo>
                    <a:lnTo>
                      <a:pt x="142" y="798"/>
                    </a:lnTo>
                    <a:lnTo>
                      <a:pt x="142" y="800"/>
                    </a:lnTo>
                    <a:lnTo>
                      <a:pt x="135" y="810"/>
                    </a:lnTo>
                    <a:lnTo>
                      <a:pt x="130" y="848"/>
                    </a:lnTo>
                    <a:lnTo>
                      <a:pt x="133" y="855"/>
                    </a:lnTo>
                    <a:lnTo>
                      <a:pt x="168" y="874"/>
                    </a:lnTo>
                    <a:lnTo>
                      <a:pt x="185" y="888"/>
                    </a:lnTo>
                    <a:lnTo>
                      <a:pt x="194" y="885"/>
                    </a:lnTo>
                    <a:lnTo>
                      <a:pt x="203" y="890"/>
                    </a:lnTo>
                    <a:lnTo>
                      <a:pt x="227" y="911"/>
                    </a:lnTo>
                    <a:lnTo>
                      <a:pt x="232" y="923"/>
                    </a:lnTo>
                    <a:lnTo>
                      <a:pt x="262" y="947"/>
                    </a:lnTo>
                    <a:lnTo>
                      <a:pt x="265" y="954"/>
                    </a:lnTo>
                    <a:lnTo>
                      <a:pt x="272" y="947"/>
                    </a:lnTo>
                    <a:lnTo>
                      <a:pt x="279" y="947"/>
                    </a:lnTo>
                    <a:lnTo>
                      <a:pt x="296" y="966"/>
                    </a:lnTo>
                    <a:lnTo>
                      <a:pt x="293" y="985"/>
                    </a:lnTo>
                    <a:lnTo>
                      <a:pt x="296" y="987"/>
                    </a:lnTo>
                    <a:lnTo>
                      <a:pt x="317" y="994"/>
                    </a:lnTo>
                    <a:lnTo>
                      <a:pt x="366" y="1070"/>
                    </a:lnTo>
                    <a:lnTo>
                      <a:pt x="374" y="1086"/>
                    </a:lnTo>
                    <a:lnTo>
                      <a:pt x="369" y="1143"/>
                    </a:lnTo>
                    <a:lnTo>
                      <a:pt x="570" y="1171"/>
                    </a:lnTo>
                    <a:lnTo>
                      <a:pt x="579" y="1162"/>
                    </a:lnTo>
                    <a:lnTo>
                      <a:pt x="593" y="1167"/>
                    </a:lnTo>
                    <a:lnTo>
                      <a:pt x="603" y="1152"/>
                    </a:lnTo>
                    <a:lnTo>
                      <a:pt x="605" y="1143"/>
                    </a:lnTo>
                    <a:lnTo>
                      <a:pt x="586" y="1126"/>
                    </a:lnTo>
                    <a:lnTo>
                      <a:pt x="591" y="1112"/>
                    </a:lnTo>
                    <a:lnTo>
                      <a:pt x="588" y="1103"/>
                    </a:lnTo>
                    <a:lnTo>
                      <a:pt x="591" y="1091"/>
                    </a:lnTo>
                    <a:lnTo>
                      <a:pt x="598" y="1091"/>
                    </a:lnTo>
                    <a:lnTo>
                      <a:pt x="612" y="1079"/>
                    </a:lnTo>
                    <a:lnTo>
                      <a:pt x="614" y="1065"/>
                    </a:lnTo>
                    <a:lnTo>
                      <a:pt x="619" y="1063"/>
                    </a:lnTo>
                    <a:lnTo>
                      <a:pt x="622" y="1037"/>
                    </a:lnTo>
                    <a:lnTo>
                      <a:pt x="631" y="1032"/>
                    </a:lnTo>
                    <a:lnTo>
                      <a:pt x="636" y="1025"/>
                    </a:lnTo>
                    <a:lnTo>
                      <a:pt x="662" y="1011"/>
                    </a:lnTo>
                    <a:lnTo>
                      <a:pt x="657" y="989"/>
                    </a:lnTo>
                    <a:lnTo>
                      <a:pt x="645" y="980"/>
                    </a:lnTo>
                    <a:lnTo>
                      <a:pt x="633" y="937"/>
                    </a:lnTo>
                    <a:lnTo>
                      <a:pt x="633" y="926"/>
                    </a:lnTo>
                    <a:lnTo>
                      <a:pt x="570" y="831"/>
                    </a:lnTo>
                    <a:close/>
                  </a:path>
                </a:pathLst>
              </a:custGeom>
              <a:solidFill>
                <a:srgbClr val="2540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58" name="Freeform 41"/>
              <p:cNvSpPr>
                <a:spLocks/>
              </p:cNvSpPr>
              <p:nvPr/>
            </p:nvSpPr>
            <p:spPr bwMode="auto">
              <a:xfrm>
                <a:off x="651" y="1476"/>
                <a:ext cx="662" cy="1171"/>
              </a:xfrm>
              <a:custGeom>
                <a:avLst/>
                <a:gdLst>
                  <a:gd name="T0" fmla="*/ 291 w 662"/>
                  <a:gd name="T1" fmla="*/ 401 h 1171"/>
                  <a:gd name="T2" fmla="*/ 64 w 662"/>
                  <a:gd name="T3" fmla="*/ 0 h 1171"/>
                  <a:gd name="T4" fmla="*/ 36 w 662"/>
                  <a:gd name="T5" fmla="*/ 125 h 1171"/>
                  <a:gd name="T6" fmla="*/ 0 w 662"/>
                  <a:gd name="T7" fmla="*/ 167 h 1171"/>
                  <a:gd name="T8" fmla="*/ 26 w 662"/>
                  <a:gd name="T9" fmla="*/ 248 h 1171"/>
                  <a:gd name="T10" fmla="*/ 19 w 662"/>
                  <a:gd name="T11" fmla="*/ 264 h 1171"/>
                  <a:gd name="T12" fmla="*/ 40 w 662"/>
                  <a:gd name="T13" fmla="*/ 404 h 1171"/>
                  <a:gd name="T14" fmla="*/ 38 w 662"/>
                  <a:gd name="T15" fmla="*/ 430 h 1171"/>
                  <a:gd name="T16" fmla="*/ 48 w 662"/>
                  <a:gd name="T17" fmla="*/ 448 h 1171"/>
                  <a:gd name="T18" fmla="*/ 57 w 662"/>
                  <a:gd name="T19" fmla="*/ 458 h 1171"/>
                  <a:gd name="T20" fmla="*/ 69 w 662"/>
                  <a:gd name="T21" fmla="*/ 458 h 1171"/>
                  <a:gd name="T22" fmla="*/ 78 w 662"/>
                  <a:gd name="T23" fmla="*/ 434 h 1171"/>
                  <a:gd name="T24" fmla="*/ 114 w 662"/>
                  <a:gd name="T25" fmla="*/ 453 h 1171"/>
                  <a:gd name="T26" fmla="*/ 92 w 662"/>
                  <a:gd name="T27" fmla="*/ 455 h 1171"/>
                  <a:gd name="T28" fmla="*/ 83 w 662"/>
                  <a:gd name="T29" fmla="*/ 472 h 1171"/>
                  <a:gd name="T30" fmla="*/ 90 w 662"/>
                  <a:gd name="T31" fmla="*/ 512 h 1171"/>
                  <a:gd name="T32" fmla="*/ 74 w 662"/>
                  <a:gd name="T33" fmla="*/ 477 h 1171"/>
                  <a:gd name="T34" fmla="*/ 62 w 662"/>
                  <a:gd name="T35" fmla="*/ 484 h 1171"/>
                  <a:gd name="T36" fmla="*/ 69 w 662"/>
                  <a:gd name="T37" fmla="*/ 562 h 1171"/>
                  <a:gd name="T38" fmla="*/ 92 w 662"/>
                  <a:gd name="T39" fmla="*/ 588 h 1171"/>
                  <a:gd name="T40" fmla="*/ 76 w 662"/>
                  <a:gd name="T41" fmla="*/ 611 h 1171"/>
                  <a:gd name="T42" fmla="*/ 121 w 662"/>
                  <a:gd name="T43" fmla="*/ 748 h 1171"/>
                  <a:gd name="T44" fmla="*/ 125 w 662"/>
                  <a:gd name="T45" fmla="*/ 774 h 1171"/>
                  <a:gd name="T46" fmla="*/ 142 w 662"/>
                  <a:gd name="T47" fmla="*/ 798 h 1171"/>
                  <a:gd name="T48" fmla="*/ 135 w 662"/>
                  <a:gd name="T49" fmla="*/ 810 h 1171"/>
                  <a:gd name="T50" fmla="*/ 133 w 662"/>
                  <a:gd name="T51" fmla="*/ 855 h 1171"/>
                  <a:gd name="T52" fmla="*/ 185 w 662"/>
                  <a:gd name="T53" fmla="*/ 888 h 1171"/>
                  <a:gd name="T54" fmla="*/ 203 w 662"/>
                  <a:gd name="T55" fmla="*/ 890 h 1171"/>
                  <a:gd name="T56" fmla="*/ 232 w 662"/>
                  <a:gd name="T57" fmla="*/ 923 h 1171"/>
                  <a:gd name="T58" fmla="*/ 265 w 662"/>
                  <a:gd name="T59" fmla="*/ 954 h 1171"/>
                  <a:gd name="T60" fmla="*/ 279 w 662"/>
                  <a:gd name="T61" fmla="*/ 947 h 1171"/>
                  <a:gd name="T62" fmla="*/ 293 w 662"/>
                  <a:gd name="T63" fmla="*/ 985 h 1171"/>
                  <a:gd name="T64" fmla="*/ 317 w 662"/>
                  <a:gd name="T65" fmla="*/ 994 h 1171"/>
                  <a:gd name="T66" fmla="*/ 374 w 662"/>
                  <a:gd name="T67" fmla="*/ 1086 h 1171"/>
                  <a:gd name="T68" fmla="*/ 570 w 662"/>
                  <a:gd name="T69" fmla="*/ 1171 h 1171"/>
                  <a:gd name="T70" fmla="*/ 593 w 662"/>
                  <a:gd name="T71" fmla="*/ 1167 h 1171"/>
                  <a:gd name="T72" fmla="*/ 605 w 662"/>
                  <a:gd name="T73" fmla="*/ 1143 h 1171"/>
                  <a:gd name="T74" fmla="*/ 591 w 662"/>
                  <a:gd name="T75" fmla="*/ 1112 h 1171"/>
                  <a:gd name="T76" fmla="*/ 591 w 662"/>
                  <a:gd name="T77" fmla="*/ 1091 h 1171"/>
                  <a:gd name="T78" fmla="*/ 612 w 662"/>
                  <a:gd name="T79" fmla="*/ 1079 h 1171"/>
                  <a:gd name="T80" fmla="*/ 619 w 662"/>
                  <a:gd name="T81" fmla="*/ 1063 h 1171"/>
                  <a:gd name="T82" fmla="*/ 631 w 662"/>
                  <a:gd name="T83" fmla="*/ 1032 h 1171"/>
                  <a:gd name="T84" fmla="*/ 662 w 662"/>
                  <a:gd name="T85" fmla="*/ 1011 h 1171"/>
                  <a:gd name="T86" fmla="*/ 645 w 662"/>
                  <a:gd name="T87" fmla="*/ 980 h 1171"/>
                  <a:gd name="T88" fmla="*/ 633 w 662"/>
                  <a:gd name="T89" fmla="*/ 926 h 1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62" h="1171">
                    <a:moveTo>
                      <a:pt x="570" y="831"/>
                    </a:moveTo>
                    <a:lnTo>
                      <a:pt x="291" y="401"/>
                    </a:lnTo>
                    <a:lnTo>
                      <a:pt x="376" y="92"/>
                    </a:lnTo>
                    <a:lnTo>
                      <a:pt x="64" y="0"/>
                    </a:lnTo>
                    <a:lnTo>
                      <a:pt x="59" y="66"/>
                    </a:lnTo>
                    <a:lnTo>
                      <a:pt x="36" y="125"/>
                    </a:lnTo>
                    <a:lnTo>
                      <a:pt x="7" y="148"/>
                    </a:lnTo>
                    <a:lnTo>
                      <a:pt x="0" y="167"/>
                    </a:lnTo>
                    <a:lnTo>
                      <a:pt x="7" y="179"/>
                    </a:lnTo>
                    <a:lnTo>
                      <a:pt x="26" y="248"/>
                    </a:lnTo>
                    <a:lnTo>
                      <a:pt x="26" y="255"/>
                    </a:lnTo>
                    <a:lnTo>
                      <a:pt x="19" y="264"/>
                    </a:lnTo>
                    <a:lnTo>
                      <a:pt x="10" y="337"/>
                    </a:lnTo>
                    <a:lnTo>
                      <a:pt x="40" y="404"/>
                    </a:lnTo>
                    <a:lnTo>
                      <a:pt x="43" y="418"/>
                    </a:lnTo>
                    <a:lnTo>
                      <a:pt x="38" y="430"/>
                    </a:lnTo>
                    <a:lnTo>
                      <a:pt x="40" y="437"/>
                    </a:lnTo>
                    <a:lnTo>
                      <a:pt x="48" y="448"/>
                    </a:lnTo>
                    <a:lnTo>
                      <a:pt x="57" y="453"/>
                    </a:lnTo>
                    <a:lnTo>
                      <a:pt x="57" y="458"/>
                    </a:lnTo>
                    <a:lnTo>
                      <a:pt x="62" y="460"/>
                    </a:lnTo>
                    <a:lnTo>
                      <a:pt x="69" y="458"/>
                    </a:lnTo>
                    <a:lnTo>
                      <a:pt x="71" y="455"/>
                    </a:lnTo>
                    <a:lnTo>
                      <a:pt x="78" y="434"/>
                    </a:lnTo>
                    <a:lnTo>
                      <a:pt x="97" y="441"/>
                    </a:lnTo>
                    <a:lnTo>
                      <a:pt x="114" y="453"/>
                    </a:lnTo>
                    <a:lnTo>
                      <a:pt x="104" y="458"/>
                    </a:lnTo>
                    <a:lnTo>
                      <a:pt x="92" y="455"/>
                    </a:lnTo>
                    <a:lnTo>
                      <a:pt x="83" y="463"/>
                    </a:lnTo>
                    <a:lnTo>
                      <a:pt x="83" y="472"/>
                    </a:lnTo>
                    <a:lnTo>
                      <a:pt x="90" y="503"/>
                    </a:lnTo>
                    <a:lnTo>
                      <a:pt x="90" y="512"/>
                    </a:lnTo>
                    <a:lnTo>
                      <a:pt x="74" y="486"/>
                    </a:lnTo>
                    <a:lnTo>
                      <a:pt x="74" y="477"/>
                    </a:lnTo>
                    <a:lnTo>
                      <a:pt x="66" y="474"/>
                    </a:lnTo>
                    <a:lnTo>
                      <a:pt x="62" y="484"/>
                    </a:lnTo>
                    <a:lnTo>
                      <a:pt x="62" y="545"/>
                    </a:lnTo>
                    <a:lnTo>
                      <a:pt x="69" y="562"/>
                    </a:lnTo>
                    <a:lnTo>
                      <a:pt x="88" y="571"/>
                    </a:lnTo>
                    <a:lnTo>
                      <a:pt x="92" y="588"/>
                    </a:lnTo>
                    <a:lnTo>
                      <a:pt x="88" y="607"/>
                    </a:lnTo>
                    <a:lnTo>
                      <a:pt x="76" y="611"/>
                    </a:lnTo>
                    <a:lnTo>
                      <a:pt x="71" y="633"/>
                    </a:lnTo>
                    <a:lnTo>
                      <a:pt x="121" y="748"/>
                    </a:lnTo>
                    <a:lnTo>
                      <a:pt x="130" y="756"/>
                    </a:lnTo>
                    <a:lnTo>
                      <a:pt x="125" y="774"/>
                    </a:lnTo>
                    <a:lnTo>
                      <a:pt x="137" y="784"/>
                    </a:lnTo>
                    <a:lnTo>
                      <a:pt x="142" y="798"/>
                    </a:lnTo>
                    <a:lnTo>
                      <a:pt x="142" y="800"/>
                    </a:lnTo>
                    <a:lnTo>
                      <a:pt x="135" y="810"/>
                    </a:lnTo>
                    <a:lnTo>
                      <a:pt x="130" y="848"/>
                    </a:lnTo>
                    <a:lnTo>
                      <a:pt x="133" y="855"/>
                    </a:lnTo>
                    <a:lnTo>
                      <a:pt x="168" y="874"/>
                    </a:lnTo>
                    <a:lnTo>
                      <a:pt x="185" y="888"/>
                    </a:lnTo>
                    <a:lnTo>
                      <a:pt x="194" y="885"/>
                    </a:lnTo>
                    <a:lnTo>
                      <a:pt x="203" y="890"/>
                    </a:lnTo>
                    <a:lnTo>
                      <a:pt x="227" y="911"/>
                    </a:lnTo>
                    <a:lnTo>
                      <a:pt x="232" y="923"/>
                    </a:lnTo>
                    <a:lnTo>
                      <a:pt x="262" y="947"/>
                    </a:lnTo>
                    <a:lnTo>
                      <a:pt x="265" y="954"/>
                    </a:lnTo>
                    <a:lnTo>
                      <a:pt x="272" y="947"/>
                    </a:lnTo>
                    <a:lnTo>
                      <a:pt x="279" y="947"/>
                    </a:lnTo>
                    <a:lnTo>
                      <a:pt x="296" y="966"/>
                    </a:lnTo>
                    <a:lnTo>
                      <a:pt x="293" y="985"/>
                    </a:lnTo>
                    <a:lnTo>
                      <a:pt x="296" y="987"/>
                    </a:lnTo>
                    <a:lnTo>
                      <a:pt x="317" y="994"/>
                    </a:lnTo>
                    <a:lnTo>
                      <a:pt x="366" y="1070"/>
                    </a:lnTo>
                    <a:lnTo>
                      <a:pt x="374" y="1086"/>
                    </a:lnTo>
                    <a:lnTo>
                      <a:pt x="369" y="1143"/>
                    </a:lnTo>
                    <a:lnTo>
                      <a:pt x="570" y="1171"/>
                    </a:lnTo>
                    <a:lnTo>
                      <a:pt x="579" y="1162"/>
                    </a:lnTo>
                    <a:lnTo>
                      <a:pt x="593" y="1167"/>
                    </a:lnTo>
                    <a:lnTo>
                      <a:pt x="603" y="1152"/>
                    </a:lnTo>
                    <a:lnTo>
                      <a:pt x="605" y="1143"/>
                    </a:lnTo>
                    <a:lnTo>
                      <a:pt x="586" y="1126"/>
                    </a:lnTo>
                    <a:lnTo>
                      <a:pt x="591" y="1112"/>
                    </a:lnTo>
                    <a:lnTo>
                      <a:pt x="588" y="1103"/>
                    </a:lnTo>
                    <a:lnTo>
                      <a:pt x="591" y="1091"/>
                    </a:lnTo>
                    <a:lnTo>
                      <a:pt x="598" y="1091"/>
                    </a:lnTo>
                    <a:lnTo>
                      <a:pt x="612" y="1079"/>
                    </a:lnTo>
                    <a:lnTo>
                      <a:pt x="614" y="1065"/>
                    </a:lnTo>
                    <a:lnTo>
                      <a:pt x="619" y="1063"/>
                    </a:lnTo>
                    <a:lnTo>
                      <a:pt x="622" y="1037"/>
                    </a:lnTo>
                    <a:lnTo>
                      <a:pt x="631" y="1032"/>
                    </a:lnTo>
                    <a:lnTo>
                      <a:pt x="636" y="1025"/>
                    </a:lnTo>
                    <a:lnTo>
                      <a:pt x="662" y="1011"/>
                    </a:lnTo>
                    <a:lnTo>
                      <a:pt x="657" y="989"/>
                    </a:lnTo>
                    <a:lnTo>
                      <a:pt x="645" y="980"/>
                    </a:lnTo>
                    <a:lnTo>
                      <a:pt x="633" y="937"/>
                    </a:lnTo>
                    <a:lnTo>
                      <a:pt x="633" y="926"/>
                    </a:lnTo>
                    <a:lnTo>
                      <a:pt x="570" y="831"/>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59" name="Freeform 42"/>
              <p:cNvSpPr>
                <a:spLocks/>
              </p:cNvSpPr>
              <p:nvPr/>
            </p:nvSpPr>
            <p:spPr bwMode="auto">
              <a:xfrm>
                <a:off x="1471" y="918"/>
                <a:ext cx="869" cy="553"/>
              </a:xfrm>
              <a:custGeom>
                <a:avLst/>
                <a:gdLst>
                  <a:gd name="T0" fmla="*/ 302 w 869"/>
                  <a:gd name="T1" fmla="*/ 484 h 553"/>
                  <a:gd name="T2" fmla="*/ 283 w 869"/>
                  <a:gd name="T3" fmla="*/ 527 h 553"/>
                  <a:gd name="T4" fmla="*/ 274 w 869"/>
                  <a:gd name="T5" fmla="*/ 506 h 553"/>
                  <a:gd name="T6" fmla="*/ 265 w 869"/>
                  <a:gd name="T7" fmla="*/ 515 h 553"/>
                  <a:gd name="T8" fmla="*/ 262 w 869"/>
                  <a:gd name="T9" fmla="*/ 527 h 553"/>
                  <a:gd name="T10" fmla="*/ 236 w 869"/>
                  <a:gd name="T11" fmla="*/ 524 h 553"/>
                  <a:gd name="T12" fmla="*/ 215 w 869"/>
                  <a:gd name="T13" fmla="*/ 520 h 553"/>
                  <a:gd name="T14" fmla="*/ 196 w 869"/>
                  <a:gd name="T15" fmla="*/ 515 h 553"/>
                  <a:gd name="T16" fmla="*/ 170 w 869"/>
                  <a:gd name="T17" fmla="*/ 515 h 553"/>
                  <a:gd name="T18" fmla="*/ 158 w 869"/>
                  <a:gd name="T19" fmla="*/ 520 h 553"/>
                  <a:gd name="T20" fmla="*/ 156 w 869"/>
                  <a:gd name="T21" fmla="*/ 527 h 553"/>
                  <a:gd name="T22" fmla="*/ 146 w 869"/>
                  <a:gd name="T23" fmla="*/ 506 h 553"/>
                  <a:gd name="T24" fmla="*/ 146 w 869"/>
                  <a:gd name="T25" fmla="*/ 494 h 553"/>
                  <a:gd name="T26" fmla="*/ 135 w 869"/>
                  <a:gd name="T27" fmla="*/ 472 h 553"/>
                  <a:gd name="T28" fmla="*/ 120 w 869"/>
                  <a:gd name="T29" fmla="*/ 465 h 553"/>
                  <a:gd name="T30" fmla="*/ 123 w 869"/>
                  <a:gd name="T31" fmla="*/ 456 h 553"/>
                  <a:gd name="T32" fmla="*/ 120 w 869"/>
                  <a:gd name="T33" fmla="*/ 437 h 553"/>
                  <a:gd name="T34" fmla="*/ 116 w 869"/>
                  <a:gd name="T35" fmla="*/ 428 h 553"/>
                  <a:gd name="T36" fmla="*/ 111 w 869"/>
                  <a:gd name="T37" fmla="*/ 406 h 553"/>
                  <a:gd name="T38" fmla="*/ 111 w 869"/>
                  <a:gd name="T39" fmla="*/ 395 h 553"/>
                  <a:gd name="T40" fmla="*/ 109 w 869"/>
                  <a:gd name="T41" fmla="*/ 383 h 553"/>
                  <a:gd name="T42" fmla="*/ 94 w 869"/>
                  <a:gd name="T43" fmla="*/ 376 h 553"/>
                  <a:gd name="T44" fmla="*/ 76 w 869"/>
                  <a:gd name="T45" fmla="*/ 383 h 553"/>
                  <a:gd name="T46" fmla="*/ 61 w 869"/>
                  <a:gd name="T47" fmla="*/ 378 h 553"/>
                  <a:gd name="T48" fmla="*/ 61 w 869"/>
                  <a:gd name="T49" fmla="*/ 361 h 553"/>
                  <a:gd name="T50" fmla="*/ 73 w 869"/>
                  <a:gd name="T51" fmla="*/ 345 h 553"/>
                  <a:gd name="T52" fmla="*/ 73 w 869"/>
                  <a:gd name="T53" fmla="*/ 333 h 553"/>
                  <a:gd name="T54" fmla="*/ 73 w 869"/>
                  <a:gd name="T55" fmla="*/ 321 h 553"/>
                  <a:gd name="T56" fmla="*/ 76 w 869"/>
                  <a:gd name="T57" fmla="*/ 312 h 553"/>
                  <a:gd name="T58" fmla="*/ 85 w 869"/>
                  <a:gd name="T59" fmla="*/ 286 h 553"/>
                  <a:gd name="T60" fmla="*/ 90 w 869"/>
                  <a:gd name="T61" fmla="*/ 279 h 553"/>
                  <a:gd name="T62" fmla="*/ 76 w 869"/>
                  <a:gd name="T63" fmla="*/ 262 h 553"/>
                  <a:gd name="T64" fmla="*/ 73 w 869"/>
                  <a:gd name="T65" fmla="*/ 255 h 553"/>
                  <a:gd name="T66" fmla="*/ 64 w 869"/>
                  <a:gd name="T67" fmla="*/ 253 h 553"/>
                  <a:gd name="T68" fmla="*/ 54 w 869"/>
                  <a:gd name="T69" fmla="*/ 236 h 553"/>
                  <a:gd name="T70" fmla="*/ 47 w 869"/>
                  <a:gd name="T71" fmla="*/ 220 h 553"/>
                  <a:gd name="T72" fmla="*/ 24 w 869"/>
                  <a:gd name="T73" fmla="*/ 182 h 553"/>
                  <a:gd name="T74" fmla="*/ 9 w 869"/>
                  <a:gd name="T75" fmla="*/ 163 h 553"/>
                  <a:gd name="T76" fmla="*/ 12 w 869"/>
                  <a:gd name="T77" fmla="*/ 151 h 553"/>
                  <a:gd name="T78" fmla="*/ 16 w 869"/>
                  <a:gd name="T79" fmla="*/ 135 h 553"/>
                  <a:gd name="T80" fmla="*/ 21 w 869"/>
                  <a:gd name="T81" fmla="*/ 0 h 553"/>
                  <a:gd name="T82" fmla="*/ 446 w 869"/>
                  <a:gd name="T83" fmla="*/ 80 h 553"/>
                  <a:gd name="T84" fmla="*/ 829 w 869"/>
                  <a:gd name="T85" fmla="*/ 553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69" h="553">
                    <a:moveTo>
                      <a:pt x="761" y="548"/>
                    </a:moveTo>
                    <a:lnTo>
                      <a:pt x="302" y="484"/>
                    </a:lnTo>
                    <a:lnTo>
                      <a:pt x="293" y="536"/>
                    </a:lnTo>
                    <a:lnTo>
                      <a:pt x="283" y="527"/>
                    </a:lnTo>
                    <a:lnTo>
                      <a:pt x="276" y="508"/>
                    </a:lnTo>
                    <a:lnTo>
                      <a:pt x="274" y="506"/>
                    </a:lnTo>
                    <a:lnTo>
                      <a:pt x="265" y="510"/>
                    </a:lnTo>
                    <a:lnTo>
                      <a:pt x="265" y="515"/>
                    </a:lnTo>
                    <a:lnTo>
                      <a:pt x="260" y="520"/>
                    </a:lnTo>
                    <a:lnTo>
                      <a:pt x="262" y="527"/>
                    </a:lnTo>
                    <a:lnTo>
                      <a:pt x="248" y="522"/>
                    </a:lnTo>
                    <a:lnTo>
                      <a:pt x="236" y="524"/>
                    </a:lnTo>
                    <a:lnTo>
                      <a:pt x="231" y="520"/>
                    </a:lnTo>
                    <a:lnTo>
                      <a:pt x="215" y="520"/>
                    </a:lnTo>
                    <a:lnTo>
                      <a:pt x="203" y="513"/>
                    </a:lnTo>
                    <a:lnTo>
                      <a:pt x="196" y="515"/>
                    </a:lnTo>
                    <a:lnTo>
                      <a:pt x="191" y="524"/>
                    </a:lnTo>
                    <a:lnTo>
                      <a:pt x="170" y="515"/>
                    </a:lnTo>
                    <a:lnTo>
                      <a:pt x="163" y="515"/>
                    </a:lnTo>
                    <a:lnTo>
                      <a:pt x="158" y="520"/>
                    </a:lnTo>
                    <a:lnTo>
                      <a:pt x="158" y="524"/>
                    </a:lnTo>
                    <a:lnTo>
                      <a:pt x="156" y="527"/>
                    </a:lnTo>
                    <a:lnTo>
                      <a:pt x="144" y="515"/>
                    </a:lnTo>
                    <a:lnTo>
                      <a:pt x="146" y="506"/>
                    </a:lnTo>
                    <a:lnTo>
                      <a:pt x="142" y="498"/>
                    </a:lnTo>
                    <a:lnTo>
                      <a:pt x="146" y="494"/>
                    </a:lnTo>
                    <a:lnTo>
                      <a:pt x="142" y="480"/>
                    </a:lnTo>
                    <a:lnTo>
                      <a:pt x="135" y="472"/>
                    </a:lnTo>
                    <a:lnTo>
                      <a:pt x="128" y="475"/>
                    </a:lnTo>
                    <a:lnTo>
                      <a:pt x="120" y="465"/>
                    </a:lnTo>
                    <a:lnTo>
                      <a:pt x="118" y="458"/>
                    </a:lnTo>
                    <a:lnTo>
                      <a:pt x="123" y="456"/>
                    </a:lnTo>
                    <a:lnTo>
                      <a:pt x="123" y="449"/>
                    </a:lnTo>
                    <a:lnTo>
                      <a:pt x="120" y="437"/>
                    </a:lnTo>
                    <a:lnTo>
                      <a:pt x="116" y="437"/>
                    </a:lnTo>
                    <a:lnTo>
                      <a:pt x="116" y="428"/>
                    </a:lnTo>
                    <a:lnTo>
                      <a:pt x="109" y="413"/>
                    </a:lnTo>
                    <a:lnTo>
                      <a:pt x="111" y="406"/>
                    </a:lnTo>
                    <a:lnTo>
                      <a:pt x="109" y="402"/>
                    </a:lnTo>
                    <a:lnTo>
                      <a:pt x="111" y="395"/>
                    </a:lnTo>
                    <a:lnTo>
                      <a:pt x="106" y="390"/>
                    </a:lnTo>
                    <a:lnTo>
                      <a:pt x="109" y="383"/>
                    </a:lnTo>
                    <a:lnTo>
                      <a:pt x="97" y="371"/>
                    </a:lnTo>
                    <a:lnTo>
                      <a:pt x="94" y="376"/>
                    </a:lnTo>
                    <a:lnTo>
                      <a:pt x="85" y="383"/>
                    </a:lnTo>
                    <a:lnTo>
                      <a:pt x="76" y="383"/>
                    </a:lnTo>
                    <a:lnTo>
                      <a:pt x="68" y="387"/>
                    </a:lnTo>
                    <a:lnTo>
                      <a:pt x="61" y="378"/>
                    </a:lnTo>
                    <a:lnTo>
                      <a:pt x="54" y="376"/>
                    </a:lnTo>
                    <a:lnTo>
                      <a:pt x="61" y="361"/>
                    </a:lnTo>
                    <a:lnTo>
                      <a:pt x="57" y="354"/>
                    </a:lnTo>
                    <a:lnTo>
                      <a:pt x="73" y="345"/>
                    </a:lnTo>
                    <a:lnTo>
                      <a:pt x="71" y="340"/>
                    </a:lnTo>
                    <a:lnTo>
                      <a:pt x="73" y="333"/>
                    </a:lnTo>
                    <a:lnTo>
                      <a:pt x="68" y="331"/>
                    </a:lnTo>
                    <a:lnTo>
                      <a:pt x="73" y="321"/>
                    </a:lnTo>
                    <a:lnTo>
                      <a:pt x="68" y="314"/>
                    </a:lnTo>
                    <a:lnTo>
                      <a:pt x="76" y="312"/>
                    </a:lnTo>
                    <a:lnTo>
                      <a:pt x="76" y="305"/>
                    </a:lnTo>
                    <a:lnTo>
                      <a:pt x="85" y="286"/>
                    </a:lnTo>
                    <a:lnTo>
                      <a:pt x="85" y="281"/>
                    </a:lnTo>
                    <a:lnTo>
                      <a:pt x="90" y="279"/>
                    </a:lnTo>
                    <a:lnTo>
                      <a:pt x="92" y="265"/>
                    </a:lnTo>
                    <a:lnTo>
                      <a:pt x="76" y="262"/>
                    </a:lnTo>
                    <a:lnTo>
                      <a:pt x="71" y="260"/>
                    </a:lnTo>
                    <a:lnTo>
                      <a:pt x="73" y="255"/>
                    </a:lnTo>
                    <a:lnTo>
                      <a:pt x="71" y="250"/>
                    </a:lnTo>
                    <a:lnTo>
                      <a:pt x="64" y="253"/>
                    </a:lnTo>
                    <a:lnTo>
                      <a:pt x="64" y="246"/>
                    </a:lnTo>
                    <a:lnTo>
                      <a:pt x="54" y="236"/>
                    </a:lnTo>
                    <a:lnTo>
                      <a:pt x="57" y="229"/>
                    </a:lnTo>
                    <a:lnTo>
                      <a:pt x="47" y="220"/>
                    </a:lnTo>
                    <a:lnTo>
                      <a:pt x="35" y="189"/>
                    </a:lnTo>
                    <a:lnTo>
                      <a:pt x="24" y="182"/>
                    </a:lnTo>
                    <a:lnTo>
                      <a:pt x="19" y="170"/>
                    </a:lnTo>
                    <a:lnTo>
                      <a:pt x="9" y="163"/>
                    </a:lnTo>
                    <a:lnTo>
                      <a:pt x="16" y="161"/>
                    </a:lnTo>
                    <a:lnTo>
                      <a:pt x="12" y="151"/>
                    </a:lnTo>
                    <a:lnTo>
                      <a:pt x="16" y="146"/>
                    </a:lnTo>
                    <a:lnTo>
                      <a:pt x="16" y="135"/>
                    </a:lnTo>
                    <a:lnTo>
                      <a:pt x="0" y="99"/>
                    </a:lnTo>
                    <a:lnTo>
                      <a:pt x="21" y="0"/>
                    </a:lnTo>
                    <a:lnTo>
                      <a:pt x="161" y="28"/>
                    </a:lnTo>
                    <a:lnTo>
                      <a:pt x="446" y="80"/>
                    </a:lnTo>
                    <a:lnTo>
                      <a:pt x="869" y="135"/>
                    </a:lnTo>
                    <a:lnTo>
                      <a:pt x="829" y="553"/>
                    </a:lnTo>
                    <a:lnTo>
                      <a:pt x="761" y="548"/>
                    </a:lnTo>
                    <a:close/>
                  </a:path>
                </a:pathLst>
              </a:custGeom>
              <a:solidFill>
                <a:srgbClr val="7578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60" name="Freeform 43"/>
              <p:cNvSpPr>
                <a:spLocks/>
              </p:cNvSpPr>
              <p:nvPr/>
            </p:nvSpPr>
            <p:spPr bwMode="auto">
              <a:xfrm>
                <a:off x="1471" y="918"/>
                <a:ext cx="869" cy="553"/>
              </a:xfrm>
              <a:custGeom>
                <a:avLst/>
                <a:gdLst>
                  <a:gd name="T0" fmla="*/ 302 w 869"/>
                  <a:gd name="T1" fmla="*/ 484 h 553"/>
                  <a:gd name="T2" fmla="*/ 283 w 869"/>
                  <a:gd name="T3" fmla="*/ 527 h 553"/>
                  <a:gd name="T4" fmla="*/ 274 w 869"/>
                  <a:gd name="T5" fmla="*/ 506 h 553"/>
                  <a:gd name="T6" fmla="*/ 265 w 869"/>
                  <a:gd name="T7" fmla="*/ 515 h 553"/>
                  <a:gd name="T8" fmla="*/ 262 w 869"/>
                  <a:gd name="T9" fmla="*/ 527 h 553"/>
                  <a:gd name="T10" fmla="*/ 236 w 869"/>
                  <a:gd name="T11" fmla="*/ 524 h 553"/>
                  <a:gd name="T12" fmla="*/ 215 w 869"/>
                  <a:gd name="T13" fmla="*/ 520 h 553"/>
                  <a:gd name="T14" fmla="*/ 196 w 869"/>
                  <a:gd name="T15" fmla="*/ 515 h 553"/>
                  <a:gd name="T16" fmla="*/ 170 w 869"/>
                  <a:gd name="T17" fmla="*/ 515 h 553"/>
                  <a:gd name="T18" fmla="*/ 158 w 869"/>
                  <a:gd name="T19" fmla="*/ 520 h 553"/>
                  <a:gd name="T20" fmla="*/ 156 w 869"/>
                  <a:gd name="T21" fmla="*/ 527 h 553"/>
                  <a:gd name="T22" fmla="*/ 146 w 869"/>
                  <a:gd name="T23" fmla="*/ 506 h 553"/>
                  <a:gd name="T24" fmla="*/ 146 w 869"/>
                  <a:gd name="T25" fmla="*/ 494 h 553"/>
                  <a:gd name="T26" fmla="*/ 135 w 869"/>
                  <a:gd name="T27" fmla="*/ 472 h 553"/>
                  <a:gd name="T28" fmla="*/ 120 w 869"/>
                  <a:gd name="T29" fmla="*/ 465 h 553"/>
                  <a:gd name="T30" fmla="*/ 123 w 869"/>
                  <a:gd name="T31" fmla="*/ 456 h 553"/>
                  <a:gd name="T32" fmla="*/ 120 w 869"/>
                  <a:gd name="T33" fmla="*/ 437 h 553"/>
                  <a:gd name="T34" fmla="*/ 116 w 869"/>
                  <a:gd name="T35" fmla="*/ 428 h 553"/>
                  <a:gd name="T36" fmla="*/ 111 w 869"/>
                  <a:gd name="T37" fmla="*/ 406 h 553"/>
                  <a:gd name="T38" fmla="*/ 111 w 869"/>
                  <a:gd name="T39" fmla="*/ 395 h 553"/>
                  <a:gd name="T40" fmla="*/ 109 w 869"/>
                  <a:gd name="T41" fmla="*/ 383 h 553"/>
                  <a:gd name="T42" fmla="*/ 94 w 869"/>
                  <a:gd name="T43" fmla="*/ 376 h 553"/>
                  <a:gd name="T44" fmla="*/ 76 w 869"/>
                  <a:gd name="T45" fmla="*/ 383 h 553"/>
                  <a:gd name="T46" fmla="*/ 61 w 869"/>
                  <a:gd name="T47" fmla="*/ 378 h 553"/>
                  <a:gd name="T48" fmla="*/ 61 w 869"/>
                  <a:gd name="T49" fmla="*/ 361 h 553"/>
                  <a:gd name="T50" fmla="*/ 73 w 869"/>
                  <a:gd name="T51" fmla="*/ 345 h 553"/>
                  <a:gd name="T52" fmla="*/ 73 w 869"/>
                  <a:gd name="T53" fmla="*/ 333 h 553"/>
                  <a:gd name="T54" fmla="*/ 73 w 869"/>
                  <a:gd name="T55" fmla="*/ 321 h 553"/>
                  <a:gd name="T56" fmla="*/ 76 w 869"/>
                  <a:gd name="T57" fmla="*/ 312 h 553"/>
                  <a:gd name="T58" fmla="*/ 85 w 869"/>
                  <a:gd name="T59" fmla="*/ 286 h 553"/>
                  <a:gd name="T60" fmla="*/ 90 w 869"/>
                  <a:gd name="T61" fmla="*/ 279 h 553"/>
                  <a:gd name="T62" fmla="*/ 76 w 869"/>
                  <a:gd name="T63" fmla="*/ 262 h 553"/>
                  <a:gd name="T64" fmla="*/ 73 w 869"/>
                  <a:gd name="T65" fmla="*/ 255 h 553"/>
                  <a:gd name="T66" fmla="*/ 64 w 869"/>
                  <a:gd name="T67" fmla="*/ 253 h 553"/>
                  <a:gd name="T68" fmla="*/ 54 w 869"/>
                  <a:gd name="T69" fmla="*/ 236 h 553"/>
                  <a:gd name="T70" fmla="*/ 47 w 869"/>
                  <a:gd name="T71" fmla="*/ 220 h 553"/>
                  <a:gd name="T72" fmla="*/ 24 w 869"/>
                  <a:gd name="T73" fmla="*/ 182 h 553"/>
                  <a:gd name="T74" fmla="*/ 9 w 869"/>
                  <a:gd name="T75" fmla="*/ 163 h 553"/>
                  <a:gd name="T76" fmla="*/ 12 w 869"/>
                  <a:gd name="T77" fmla="*/ 151 h 553"/>
                  <a:gd name="T78" fmla="*/ 16 w 869"/>
                  <a:gd name="T79" fmla="*/ 135 h 553"/>
                  <a:gd name="T80" fmla="*/ 21 w 869"/>
                  <a:gd name="T81" fmla="*/ 0 h 553"/>
                  <a:gd name="T82" fmla="*/ 446 w 869"/>
                  <a:gd name="T83" fmla="*/ 80 h 553"/>
                  <a:gd name="T84" fmla="*/ 829 w 869"/>
                  <a:gd name="T85" fmla="*/ 553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69" h="553">
                    <a:moveTo>
                      <a:pt x="761" y="548"/>
                    </a:moveTo>
                    <a:lnTo>
                      <a:pt x="302" y="484"/>
                    </a:lnTo>
                    <a:lnTo>
                      <a:pt x="293" y="536"/>
                    </a:lnTo>
                    <a:lnTo>
                      <a:pt x="283" y="527"/>
                    </a:lnTo>
                    <a:lnTo>
                      <a:pt x="276" y="508"/>
                    </a:lnTo>
                    <a:lnTo>
                      <a:pt x="274" y="506"/>
                    </a:lnTo>
                    <a:lnTo>
                      <a:pt x="265" y="510"/>
                    </a:lnTo>
                    <a:lnTo>
                      <a:pt x="265" y="515"/>
                    </a:lnTo>
                    <a:lnTo>
                      <a:pt x="260" y="520"/>
                    </a:lnTo>
                    <a:lnTo>
                      <a:pt x="262" y="527"/>
                    </a:lnTo>
                    <a:lnTo>
                      <a:pt x="248" y="522"/>
                    </a:lnTo>
                    <a:lnTo>
                      <a:pt x="236" y="524"/>
                    </a:lnTo>
                    <a:lnTo>
                      <a:pt x="231" y="520"/>
                    </a:lnTo>
                    <a:lnTo>
                      <a:pt x="215" y="520"/>
                    </a:lnTo>
                    <a:lnTo>
                      <a:pt x="203" y="513"/>
                    </a:lnTo>
                    <a:lnTo>
                      <a:pt x="196" y="515"/>
                    </a:lnTo>
                    <a:lnTo>
                      <a:pt x="191" y="524"/>
                    </a:lnTo>
                    <a:lnTo>
                      <a:pt x="170" y="515"/>
                    </a:lnTo>
                    <a:lnTo>
                      <a:pt x="163" y="515"/>
                    </a:lnTo>
                    <a:lnTo>
                      <a:pt x="158" y="520"/>
                    </a:lnTo>
                    <a:lnTo>
                      <a:pt x="158" y="524"/>
                    </a:lnTo>
                    <a:lnTo>
                      <a:pt x="156" y="527"/>
                    </a:lnTo>
                    <a:lnTo>
                      <a:pt x="144" y="515"/>
                    </a:lnTo>
                    <a:lnTo>
                      <a:pt x="146" y="506"/>
                    </a:lnTo>
                    <a:lnTo>
                      <a:pt x="142" y="498"/>
                    </a:lnTo>
                    <a:lnTo>
                      <a:pt x="146" y="494"/>
                    </a:lnTo>
                    <a:lnTo>
                      <a:pt x="142" y="480"/>
                    </a:lnTo>
                    <a:lnTo>
                      <a:pt x="135" y="472"/>
                    </a:lnTo>
                    <a:lnTo>
                      <a:pt x="128" y="475"/>
                    </a:lnTo>
                    <a:lnTo>
                      <a:pt x="120" y="465"/>
                    </a:lnTo>
                    <a:lnTo>
                      <a:pt x="118" y="458"/>
                    </a:lnTo>
                    <a:lnTo>
                      <a:pt x="123" y="456"/>
                    </a:lnTo>
                    <a:lnTo>
                      <a:pt x="123" y="449"/>
                    </a:lnTo>
                    <a:lnTo>
                      <a:pt x="120" y="437"/>
                    </a:lnTo>
                    <a:lnTo>
                      <a:pt x="116" y="437"/>
                    </a:lnTo>
                    <a:lnTo>
                      <a:pt x="116" y="428"/>
                    </a:lnTo>
                    <a:lnTo>
                      <a:pt x="109" y="413"/>
                    </a:lnTo>
                    <a:lnTo>
                      <a:pt x="111" y="406"/>
                    </a:lnTo>
                    <a:lnTo>
                      <a:pt x="109" y="402"/>
                    </a:lnTo>
                    <a:lnTo>
                      <a:pt x="111" y="395"/>
                    </a:lnTo>
                    <a:lnTo>
                      <a:pt x="106" y="390"/>
                    </a:lnTo>
                    <a:lnTo>
                      <a:pt x="109" y="383"/>
                    </a:lnTo>
                    <a:lnTo>
                      <a:pt x="97" y="371"/>
                    </a:lnTo>
                    <a:lnTo>
                      <a:pt x="94" y="376"/>
                    </a:lnTo>
                    <a:lnTo>
                      <a:pt x="85" y="383"/>
                    </a:lnTo>
                    <a:lnTo>
                      <a:pt x="76" y="383"/>
                    </a:lnTo>
                    <a:lnTo>
                      <a:pt x="68" y="387"/>
                    </a:lnTo>
                    <a:lnTo>
                      <a:pt x="61" y="378"/>
                    </a:lnTo>
                    <a:lnTo>
                      <a:pt x="54" y="376"/>
                    </a:lnTo>
                    <a:lnTo>
                      <a:pt x="61" y="361"/>
                    </a:lnTo>
                    <a:lnTo>
                      <a:pt x="57" y="354"/>
                    </a:lnTo>
                    <a:lnTo>
                      <a:pt x="73" y="345"/>
                    </a:lnTo>
                    <a:lnTo>
                      <a:pt x="71" y="340"/>
                    </a:lnTo>
                    <a:lnTo>
                      <a:pt x="73" y="333"/>
                    </a:lnTo>
                    <a:lnTo>
                      <a:pt x="68" y="331"/>
                    </a:lnTo>
                    <a:lnTo>
                      <a:pt x="73" y="321"/>
                    </a:lnTo>
                    <a:lnTo>
                      <a:pt x="68" y="314"/>
                    </a:lnTo>
                    <a:lnTo>
                      <a:pt x="76" y="312"/>
                    </a:lnTo>
                    <a:lnTo>
                      <a:pt x="76" y="305"/>
                    </a:lnTo>
                    <a:lnTo>
                      <a:pt x="85" y="286"/>
                    </a:lnTo>
                    <a:lnTo>
                      <a:pt x="85" y="281"/>
                    </a:lnTo>
                    <a:lnTo>
                      <a:pt x="90" y="279"/>
                    </a:lnTo>
                    <a:lnTo>
                      <a:pt x="92" y="265"/>
                    </a:lnTo>
                    <a:lnTo>
                      <a:pt x="76" y="262"/>
                    </a:lnTo>
                    <a:lnTo>
                      <a:pt x="71" y="260"/>
                    </a:lnTo>
                    <a:lnTo>
                      <a:pt x="73" y="255"/>
                    </a:lnTo>
                    <a:lnTo>
                      <a:pt x="71" y="250"/>
                    </a:lnTo>
                    <a:lnTo>
                      <a:pt x="64" y="253"/>
                    </a:lnTo>
                    <a:lnTo>
                      <a:pt x="64" y="246"/>
                    </a:lnTo>
                    <a:lnTo>
                      <a:pt x="54" y="236"/>
                    </a:lnTo>
                    <a:lnTo>
                      <a:pt x="57" y="229"/>
                    </a:lnTo>
                    <a:lnTo>
                      <a:pt x="47" y="220"/>
                    </a:lnTo>
                    <a:lnTo>
                      <a:pt x="35" y="189"/>
                    </a:lnTo>
                    <a:lnTo>
                      <a:pt x="24" y="182"/>
                    </a:lnTo>
                    <a:lnTo>
                      <a:pt x="19" y="170"/>
                    </a:lnTo>
                    <a:lnTo>
                      <a:pt x="9" y="163"/>
                    </a:lnTo>
                    <a:lnTo>
                      <a:pt x="16" y="161"/>
                    </a:lnTo>
                    <a:lnTo>
                      <a:pt x="12" y="151"/>
                    </a:lnTo>
                    <a:lnTo>
                      <a:pt x="16" y="146"/>
                    </a:lnTo>
                    <a:lnTo>
                      <a:pt x="16" y="135"/>
                    </a:lnTo>
                    <a:lnTo>
                      <a:pt x="0" y="99"/>
                    </a:lnTo>
                    <a:lnTo>
                      <a:pt x="21" y="0"/>
                    </a:lnTo>
                    <a:lnTo>
                      <a:pt x="161" y="28"/>
                    </a:lnTo>
                    <a:lnTo>
                      <a:pt x="446" y="80"/>
                    </a:lnTo>
                    <a:lnTo>
                      <a:pt x="869" y="135"/>
                    </a:lnTo>
                    <a:lnTo>
                      <a:pt x="829" y="553"/>
                    </a:lnTo>
                    <a:lnTo>
                      <a:pt x="761" y="548"/>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61" name="Freeform 44"/>
              <p:cNvSpPr>
                <a:spLocks/>
              </p:cNvSpPr>
              <p:nvPr/>
            </p:nvSpPr>
            <p:spPr bwMode="auto">
              <a:xfrm>
                <a:off x="4124" y="1667"/>
                <a:ext cx="491" cy="314"/>
              </a:xfrm>
              <a:custGeom>
                <a:avLst/>
                <a:gdLst>
                  <a:gd name="T0" fmla="*/ 491 w 491"/>
                  <a:gd name="T1" fmla="*/ 182 h 314"/>
                  <a:gd name="T2" fmla="*/ 467 w 491"/>
                  <a:gd name="T3" fmla="*/ 161 h 314"/>
                  <a:gd name="T4" fmla="*/ 460 w 491"/>
                  <a:gd name="T5" fmla="*/ 158 h 314"/>
                  <a:gd name="T6" fmla="*/ 455 w 491"/>
                  <a:gd name="T7" fmla="*/ 146 h 314"/>
                  <a:gd name="T8" fmla="*/ 446 w 491"/>
                  <a:gd name="T9" fmla="*/ 146 h 314"/>
                  <a:gd name="T10" fmla="*/ 441 w 491"/>
                  <a:gd name="T11" fmla="*/ 135 h 314"/>
                  <a:gd name="T12" fmla="*/ 441 w 491"/>
                  <a:gd name="T13" fmla="*/ 135 h 314"/>
                  <a:gd name="T14" fmla="*/ 441 w 491"/>
                  <a:gd name="T15" fmla="*/ 127 h 314"/>
                  <a:gd name="T16" fmla="*/ 446 w 491"/>
                  <a:gd name="T17" fmla="*/ 123 h 314"/>
                  <a:gd name="T18" fmla="*/ 448 w 491"/>
                  <a:gd name="T19" fmla="*/ 111 h 314"/>
                  <a:gd name="T20" fmla="*/ 441 w 491"/>
                  <a:gd name="T21" fmla="*/ 101 h 314"/>
                  <a:gd name="T22" fmla="*/ 451 w 491"/>
                  <a:gd name="T23" fmla="*/ 90 h 314"/>
                  <a:gd name="T24" fmla="*/ 458 w 491"/>
                  <a:gd name="T25" fmla="*/ 66 h 314"/>
                  <a:gd name="T26" fmla="*/ 465 w 491"/>
                  <a:gd name="T27" fmla="*/ 54 h 314"/>
                  <a:gd name="T28" fmla="*/ 460 w 491"/>
                  <a:gd name="T29" fmla="*/ 50 h 314"/>
                  <a:gd name="T30" fmla="*/ 441 w 491"/>
                  <a:gd name="T31" fmla="*/ 47 h 314"/>
                  <a:gd name="T32" fmla="*/ 432 w 491"/>
                  <a:gd name="T33" fmla="*/ 35 h 314"/>
                  <a:gd name="T34" fmla="*/ 429 w 491"/>
                  <a:gd name="T35" fmla="*/ 16 h 314"/>
                  <a:gd name="T36" fmla="*/ 425 w 491"/>
                  <a:gd name="T37" fmla="*/ 16 h 314"/>
                  <a:gd name="T38" fmla="*/ 425 w 491"/>
                  <a:gd name="T39" fmla="*/ 12 h 314"/>
                  <a:gd name="T40" fmla="*/ 411 w 491"/>
                  <a:gd name="T41" fmla="*/ 9 h 314"/>
                  <a:gd name="T42" fmla="*/ 408 w 491"/>
                  <a:gd name="T43" fmla="*/ 2 h 314"/>
                  <a:gd name="T44" fmla="*/ 396 w 491"/>
                  <a:gd name="T45" fmla="*/ 0 h 314"/>
                  <a:gd name="T46" fmla="*/ 337 w 491"/>
                  <a:gd name="T47" fmla="*/ 12 h 314"/>
                  <a:gd name="T48" fmla="*/ 59 w 491"/>
                  <a:gd name="T49" fmla="*/ 64 h 314"/>
                  <a:gd name="T50" fmla="*/ 54 w 491"/>
                  <a:gd name="T51" fmla="*/ 35 h 314"/>
                  <a:gd name="T52" fmla="*/ 42 w 491"/>
                  <a:gd name="T53" fmla="*/ 45 h 314"/>
                  <a:gd name="T54" fmla="*/ 26 w 491"/>
                  <a:gd name="T55" fmla="*/ 50 h 314"/>
                  <a:gd name="T56" fmla="*/ 0 w 491"/>
                  <a:gd name="T57" fmla="*/ 75 h 314"/>
                  <a:gd name="T58" fmla="*/ 35 w 491"/>
                  <a:gd name="T59" fmla="*/ 314 h 314"/>
                  <a:gd name="T60" fmla="*/ 120 w 491"/>
                  <a:gd name="T61" fmla="*/ 300 h 314"/>
                  <a:gd name="T62" fmla="*/ 415 w 491"/>
                  <a:gd name="T63" fmla="*/ 246 h 314"/>
                  <a:gd name="T64" fmla="*/ 425 w 491"/>
                  <a:gd name="T65" fmla="*/ 231 h 314"/>
                  <a:gd name="T66" fmla="*/ 434 w 491"/>
                  <a:gd name="T67" fmla="*/ 227 h 314"/>
                  <a:gd name="T68" fmla="*/ 446 w 491"/>
                  <a:gd name="T69" fmla="*/ 231 h 314"/>
                  <a:gd name="T70" fmla="*/ 448 w 491"/>
                  <a:gd name="T71" fmla="*/ 227 h 314"/>
                  <a:gd name="T72" fmla="*/ 465 w 491"/>
                  <a:gd name="T73" fmla="*/ 217 h 314"/>
                  <a:gd name="T74" fmla="*/ 467 w 491"/>
                  <a:gd name="T75" fmla="*/ 215 h 314"/>
                  <a:gd name="T76" fmla="*/ 465 w 491"/>
                  <a:gd name="T77" fmla="*/ 210 h 314"/>
                  <a:gd name="T78" fmla="*/ 491 w 491"/>
                  <a:gd name="T79" fmla="*/ 182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91" h="314">
                    <a:moveTo>
                      <a:pt x="491" y="182"/>
                    </a:moveTo>
                    <a:lnTo>
                      <a:pt x="467" y="161"/>
                    </a:lnTo>
                    <a:lnTo>
                      <a:pt x="460" y="158"/>
                    </a:lnTo>
                    <a:lnTo>
                      <a:pt x="455" y="146"/>
                    </a:lnTo>
                    <a:lnTo>
                      <a:pt x="446" y="146"/>
                    </a:lnTo>
                    <a:lnTo>
                      <a:pt x="441" y="135"/>
                    </a:lnTo>
                    <a:lnTo>
                      <a:pt x="441" y="135"/>
                    </a:lnTo>
                    <a:lnTo>
                      <a:pt x="441" y="127"/>
                    </a:lnTo>
                    <a:lnTo>
                      <a:pt x="446" y="123"/>
                    </a:lnTo>
                    <a:lnTo>
                      <a:pt x="448" y="111"/>
                    </a:lnTo>
                    <a:lnTo>
                      <a:pt x="441" y="101"/>
                    </a:lnTo>
                    <a:lnTo>
                      <a:pt x="451" y="90"/>
                    </a:lnTo>
                    <a:lnTo>
                      <a:pt x="458" y="66"/>
                    </a:lnTo>
                    <a:lnTo>
                      <a:pt x="465" y="54"/>
                    </a:lnTo>
                    <a:lnTo>
                      <a:pt x="460" y="50"/>
                    </a:lnTo>
                    <a:lnTo>
                      <a:pt x="441" y="47"/>
                    </a:lnTo>
                    <a:lnTo>
                      <a:pt x="432" y="35"/>
                    </a:lnTo>
                    <a:lnTo>
                      <a:pt x="429" y="16"/>
                    </a:lnTo>
                    <a:lnTo>
                      <a:pt x="425" y="16"/>
                    </a:lnTo>
                    <a:lnTo>
                      <a:pt x="425" y="12"/>
                    </a:lnTo>
                    <a:lnTo>
                      <a:pt x="411" y="9"/>
                    </a:lnTo>
                    <a:lnTo>
                      <a:pt x="408" y="2"/>
                    </a:lnTo>
                    <a:lnTo>
                      <a:pt x="396" y="0"/>
                    </a:lnTo>
                    <a:lnTo>
                      <a:pt x="337" y="12"/>
                    </a:lnTo>
                    <a:lnTo>
                      <a:pt x="59" y="64"/>
                    </a:lnTo>
                    <a:lnTo>
                      <a:pt x="54" y="35"/>
                    </a:lnTo>
                    <a:lnTo>
                      <a:pt x="42" y="45"/>
                    </a:lnTo>
                    <a:lnTo>
                      <a:pt x="26" y="50"/>
                    </a:lnTo>
                    <a:lnTo>
                      <a:pt x="0" y="75"/>
                    </a:lnTo>
                    <a:lnTo>
                      <a:pt x="35" y="314"/>
                    </a:lnTo>
                    <a:lnTo>
                      <a:pt x="120" y="300"/>
                    </a:lnTo>
                    <a:lnTo>
                      <a:pt x="415" y="246"/>
                    </a:lnTo>
                    <a:lnTo>
                      <a:pt x="425" y="231"/>
                    </a:lnTo>
                    <a:lnTo>
                      <a:pt x="434" y="227"/>
                    </a:lnTo>
                    <a:lnTo>
                      <a:pt x="446" y="231"/>
                    </a:lnTo>
                    <a:lnTo>
                      <a:pt x="448" y="227"/>
                    </a:lnTo>
                    <a:lnTo>
                      <a:pt x="465" y="217"/>
                    </a:lnTo>
                    <a:lnTo>
                      <a:pt x="467" y="215"/>
                    </a:lnTo>
                    <a:lnTo>
                      <a:pt x="465" y="210"/>
                    </a:lnTo>
                    <a:lnTo>
                      <a:pt x="491" y="182"/>
                    </a:lnTo>
                    <a:close/>
                  </a:path>
                </a:pathLst>
              </a:custGeom>
              <a:solidFill>
                <a:srgbClr val="7578B0"/>
              </a:solidFill>
              <a:ln w="5" cap="rnd">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162" name="Freeform 45"/>
              <p:cNvSpPr>
                <a:spLocks/>
              </p:cNvSpPr>
              <p:nvPr/>
            </p:nvSpPr>
            <p:spPr bwMode="auto">
              <a:xfrm>
                <a:off x="3068" y="2784"/>
                <a:ext cx="460" cy="416"/>
              </a:xfrm>
              <a:custGeom>
                <a:avLst/>
                <a:gdLst>
                  <a:gd name="T0" fmla="*/ 361 w 460"/>
                  <a:gd name="T1" fmla="*/ 274 h 416"/>
                  <a:gd name="T2" fmla="*/ 335 w 460"/>
                  <a:gd name="T3" fmla="*/ 300 h 416"/>
                  <a:gd name="T4" fmla="*/ 366 w 460"/>
                  <a:gd name="T5" fmla="*/ 310 h 416"/>
                  <a:gd name="T6" fmla="*/ 387 w 460"/>
                  <a:gd name="T7" fmla="*/ 298 h 416"/>
                  <a:gd name="T8" fmla="*/ 397 w 460"/>
                  <a:gd name="T9" fmla="*/ 317 h 416"/>
                  <a:gd name="T10" fmla="*/ 411 w 460"/>
                  <a:gd name="T11" fmla="*/ 310 h 416"/>
                  <a:gd name="T12" fmla="*/ 434 w 460"/>
                  <a:gd name="T13" fmla="*/ 300 h 416"/>
                  <a:gd name="T14" fmla="*/ 437 w 460"/>
                  <a:gd name="T15" fmla="*/ 329 h 416"/>
                  <a:gd name="T16" fmla="*/ 411 w 460"/>
                  <a:gd name="T17" fmla="*/ 357 h 416"/>
                  <a:gd name="T18" fmla="*/ 425 w 460"/>
                  <a:gd name="T19" fmla="*/ 376 h 416"/>
                  <a:gd name="T20" fmla="*/ 460 w 460"/>
                  <a:gd name="T21" fmla="*/ 400 h 416"/>
                  <a:gd name="T22" fmla="*/ 439 w 460"/>
                  <a:gd name="T23" fmla="*/ 416 h 416"/>
                  <a:gd name="T24" fmla="*/ 401 w 460"/>
                  <a:gd name="T25" fmla="*/ 385 h 416"/>
                  <a:gd name="T26" fmla="*/ 380 w 460"/>
                  <a:gd name="T27" fmla="*/ 376 h 416"/>
                  <a:gd name="T28" fmla="*/ 378 w 460"/>
                  <a:gd name="T29" fmla="*/ 385 h 416"/>
                  <a:gd name="T30" fmla="*/ 363 w 460"/>
                  <a:gd name="T31" fmla="*/ 404 h 416"/>
                  <a:gd name="T32" fmla="*/ 330 w 460"/>
                  <a:gd name="T33" fmla="*/ 407 h 416"/>
                  <a:gd name="T34" fmla="*/ 307 w 460"/>
                  <a:gd name="T35" fmla="*/ 409 h 416"/>
                  <a:gd name="T36" fmla="*/ 288 w 460"/>
                  <a:gd name="T37" fmla="*/ 400 h 416"/>
                  <a:gd name="T38" fmla="*/ 248 w 460"/>
                  <a:gd name="T39" fmla="*/ 371 h 416"/>
                  <a:gd name="T40" fmla="*/ 226 w 460"/>
                  <a:gd name="T41" fmla="*/ 359 h 416"/>
                  <a:gd name="T42" fmla="*/ 184 w 460"/>
                  <a:gd name="T43" fmla="*/ 345 h 416"/>
                  <a:gd name="T44" fmla="*/ 179 w 460"/>
                  <a:gd name="T45" fmla="*/ 362 h 416"/>
                  <a:gd name="T46" fmla="*/ 73 w 460"/>
                  <a:gd name="T47" fmla="*/ 350 h 416"/>
                  <a:gd name="T48" fmla="*/ 12 w 460"/>
                  <a:gd name="T49" fmla="*/ 350 h 416"/>
                  <a:gd name="T50" fmla="*/ 26 w 460"/>
                  <a:gd name="T51" fmla="*/ 329 h 416"/>
                  <a:gd name="T52" fmla="*/ 33 w 460"/>
                  <a:gd name="T53" fmla="*/ 312 h 416"/>
                  <a:gd name="T54" fmla="*/ 28 w 460"/>
                  <a:gd name="T55" fmla="*/ 291 h 416"/>
                  <a:gd name="T56" fmla="*/ 30 w 460"/>
                  <a:gd name="T57" fmla="*/ 270 h 416"/>
                  <a:gd name="T58" fmla="*/ 45 w 460"/>
                  <a:gd name="T59" fmla="*/ 232 h 416"/>
                  <a:gd name="T60" fmla="*/ 45 w 460"/>
                  <a:gd name="T61" fmla="*/ 220 h 416"/>
                  <a:gd name="T62" fmla="*/ 45 w 460"/>
                  <a:gd name="T63" fmla="*/ 211 h 416"/>
                  <a:gd name="T64" fmla="*/ 45 w 460"/>
                  <a:gd name="T65" fmla="*/ 201 h 416"/>
                  <a:gd name="T66" fmla="*/ 42 w 460"/>
                  <a:gd name="T67" fmla="*/ 201 h 416"/>
                  <a:gd name="T68" fmla="*/ 38 w 460"/>
                  <a:gd name="T69" fmla="*/ 182 h 416"/>
                  <a:gd name="T70" fmla="*/ 30 w 460"/>
                  <a:gd name="T71" fmla="*/ 166 h 416"/>
                  <a:gd name="T72" fmla="*/ 21 w 460"/>
                  <a:gd name="T73" fmla="*/ 147 h 416"/>
                  <a:gd name="T74" fmla="*/ 0 w 460"/>
                  <a:gd name="T75" fmla="*/ 116 h 416"/>
                  <a:gd name="T76" fmla="*/ 257 w 460"/>
                  <a:gd name="T77" fmla="*/ 0 h 416"/>
                  <a:gd name="T78" fmla="*/ 264 w 460"/>
                  <a:gd name="T79" fmla="*/ 10 h 416"/>
                  <a:gd name="T80" fmla="*/ 264 w 460"/>
                  <a:gd name="T81" fmla="*/ 33 h 416"/>
                  <a:gd name="T82" fmla="*/ 264 w 460"/>
                  <a:gd name="T83" fmla="*/ 50 h 416"/>
                  <a:gd name="T84" fmla="*/ 283 w 460"/>
                  <a:gd name="T85" fmla="*/ 74 h 416"/>
                  <a:gd name="T86" fmla="*/ 264 w 460"/>
                  <a:gd name="T87" fmla="*/ 95 h 416"/>
                  <a:gd name="T88" fmla="*/ 243 w 460"/>
                  <a:gd name="T89" fmla="*/ 128 h 416"/>
                  <a:gd name="T90" fmla="*/ 229 w 460"/>
                  <a:gd name="T91" fmla="*/ 163 h 416"/>
                  <a:gd name="T92" fmla="*/ 231 w 460"/>
                  <a:gd name="T93" fmla="*/ 185 h 416"/>
                  <a:gd name="T94" fmla="*/ 226 w 460"/>
                  <a:gd name="T95" fmla="*/ 211 h 416"/>
                  <a:gd name="T96" fmla="*/ 219 w 460"/>
                  <a:gd name="T97" fmla="*/ 218 h 416"/>
                  <a:gd name="T98" fmla="*/ 387 w 460"/>
                  <a:gd name="T99" fmla="*/ 244 h 416"/>
                  <a:gd name="T100" fmla="*/ 404 w 460"/>
                  <a:gd name="T101" fmla="*/ 265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60" h="416">
                    <a:moveTo>
                      <a:pt x="413" y="289"/>
                    </a:moveTo>
                    <a:lnTo>
                      <a:pt x="361" y="274"/>
                    </a:lnTo>
                    <a:lnTo>
                      <a:pt x="340" y="281"/>
                    </a:lnTo>
                    <a:lnTo>
                      <a:pt x="335" y="300"/>
                    </a:lnTo>
                    <a:lnTo>
                      <a:pt x="349" y="312"/>
                    </a:lnTo>
                    <a:lnTo>
                      <a:pt x="366" y="310"/>
                    </a:lnTo>
                    <a:lnTo>
                      <a:pt x="380" y="300"/>
                    </a:lnTo>
                    <a:lnTo>
                      <a:pt x="387" y="298"/>
                    </a:lnTo>
                    <a:lnTo>
                      <a:pt x="389" y="298"/>
                    </a:lnTo>
                    <a:lnTo>
                      <a:pt x="397" y="317"/>
                    </a:lnTo>
                    <a:lnTo>
                      <a:pt x="401" y="319"/>
                    </a:lnTo>
                    <a:lnTo>
                      <a:pt x="411" y="310"/>
                    </a:lnTo>
                    <a:lnTo>
                      <a:pt x="432" y="300"/>
                    </a:lnTo>
                    <a:lnTo>
                      <a:pt x="434" y="300"/>
                    </a:lnTo>
                    <a:lnTo>
                      <a:pt x="439" y="305"/>
                    </a:lnTo>
                    <a:lnTo>
                      <a:pt x="437" y="329"/>
                    </a:lnTo>
                    <a:lnTo>
                      <a:pt x="418" y="343"/>
                    </a:lnTo>
                    <a:lnTo>
                      <a:pt x="411" y="357"/>
                    </a:lnTo>
                    <a:lnTo>
                      <a:pt x="411" y="362"/>
                    </a:lnTo>
                    <a:lnTo>
                      <a:pt x="425" y="376"/>
                    </a:lnTo>
                    <a:lnTo>
                      <a:pt x="453" y="390"/>
                    </a:lnTo>
                    <a:lnTo>
                      <a:pt x="460" y="400"/>
                    </a:lnTo>
                    <a:lnTo>
                      <a:pt x="458" y="407"/>
                    </a:lnTo>
                    <a:lnTo>
                      <a:pt x="439" y="416"/>
                    </a:lnTo>
                    <a:lnTo>
                      <a:pt x="420" y="395"/>
                    </a:lnTo>
                    <a:lnTo>
                      <a:pt x="401" y="385"/>
                    </a:lnTo>
                    <a:lnTo>
                      <a:pt x="387" y="376"/>
                    </a:lnTo>
                    <a:lnTo>
                      <a:pt x="380" y="376"/>
                    </a:lnTo>
                    <a:lnTo>
                      <a:pt x="375" y="378"/>
                    </a:lnTo>
                    <a:lnTo>
                      <a:pt x="378" y="385"/>
                    </a:lnTo>
                    <a:lnTo>
                      <a:pt x="375" y="390"/>
                    </a:lnTo>
                    <a:lnTo>
                      <a:pt x="363" y="404"/>
                    </a:lnTo>
                    <a:lnTo>
                      <a:pt x="340" y="402"/>
                    </a:lnTo>
                    <a:lnTo>
                      <a:pt x="330" y="407"/>
                    </a:lnTo>
                    <a:lnTo>
                      <a:pt x="321" y="402"/>
                    </a:lnTo>
                    <a:lnTo>
                      <a:pt x="307" y="409"/>
                    </a:lnTo>
                    <a:lnTo>
                      <a:pt x="293" y="404"/>
                    </a:lnTo>
                    <a:lnTo>
                      <a:pt x="288" y="400"/>
                    </a:lnTo>
                    <a:lnTo>
                      <a:pt x="269" y="400"/>
                    </a:lnTo>
                    <a:lnTo>
                      <a:pt x="248" y="371"/>
                    </a:lnTo>
                    <a:lnTo>
                      <a:pt x="238" y="371"/>
                    </a:lnTo>
                    <a:lnTo>
                      <a:pt x="226" y="359"/>
                    </a:lnTo>
                    <a:lnTo>
                      <a:pt x="198" y="345"/>
                    </a:lnTo>
                    <a:lnTo>
                      <a:pt x="184" y="345"/>
                    </a:lnTo>
                    <a:lnTo>
                      <a:pt x="177" y="352"/>
                    </a:lnTo>
                    <a:lnTo>
                      <a:pt x="179" y="362"/>
                    </a:lnTo>
                    <a:lnTo>
                      <a:pt x="167" y="371"/>
                    </a:lnTo>
                    <a:lnTo>
                      <a:pt x="73" y="350"/>
                    </a:lnTo>
                    <a:lnTo>
                      <a:pt x="21" y="359"/>
                    </a:lnTo>
                    <a:lnTo>
                      <a:pt x="12" y="350"/>
                    </a:lnTo>
                    <a:lnTo>
                      <a:pt x="21" y="341"/>
                    </a:lnTo>
                    <a:lnTo>
                      <a:pt x="26" y="329"/>
                    </a:lnTo>
                    <a:lnTo>
                      <a:pt x="30" y="322"/>
                    </a:lnTo>
                    <a:lnTo>
                      <a:pt x="33" y="312"/>
                    </a:lnTo>
                    <a:lnTo>
                      <a:pt x="33" y="298"/>
                    </a:lnTo>
                    <a:lnTo>
                      <a:pt x="28" y="291"/>
                    </a:lnTo>
                    <a:lnTo>
                      <a:pt x="33" y="279"/>
                    </a:lnTo>
                    <a:lnTo>
                      <a:pt x="30" y="270"/>
                    </a:lnTo>
                    <a:lnTo>
                      <a:pt x="45" y="241"/>
                    </a:lnTo>
                    <a:lnTo>
                      <a:pt x="45" y="232"/>
                    </a:lnTo>
                    <a:lnTo>
                      <a:pt x="47" y="227"/>
                    </a:lnTo>
                    <a:lnTo>
                      <a:pt x="45" y="220"/>
                    </a:lnTo>
                    <a:lnTo>
                      <a:pt x="49" y="218"/>
                    </a:lnTo>
                    <a:lnTo>
                      <a:pt x="45" y="211"/>
                    </a:lnTo>
                    <a:lnTo>
                      <a:pt x="47" y="201"/>
                    </a:lnTo>
                    <a:lnTo>
                      <a:pt x="45" y="201"/>
                    </a:lnTo>
                    <a:lnTo>
                      <a:pt x="45" y="201"/>
                    </a:lnTo>
                    <a:lnTo>
                      <a:pt x="42" y="201"/>
                    </a:lnTo>
                    <a:lnTo>
                      <a:pt x="33" y="187"/>
                    </a:lnTo>
                    <a:lnTo>
                      <a:pt x="38" y="182"/>
                    </a:lnTo>
                    <a:lnTo>
                      <a:pt x="28" y="170"/>
                    </a:lnTo>
                    <a:lnTo>
                      <a:pt x="30" y="166"/>
                    </a:lnTo>
                    <a:lnTo>
                      <a:pt x="19" y="159"/>
                    </a:lnTo>
                    <a:lnTo>
                      <a:pt x="21" y="147"/>
                    </a:lnTo>
                    <a:lnTo>
                      <a:pt x="19" y="137"/>
                    </a:lnTo>
                    <a:lnTo>
                      <a:pt x="0" y="116"/>
                    </a:lnTo>
                    <a:lnTo>
                      <a:pt x="0" y="7"/>
                    </a:lnTo>
                    <a:lnTo>
                      <a:pt x="257" y="0"/>
                    </a:lnTo>
                    <a:lnTo>
                      <a:pt x="255" y="5"/>
                    </a:lnTo>
                    <a:lnTo>
                      <a:pt x="264" y="10"/>
                    </a:lnTo>
                    <a:lnTo>
                      <a:pt x="257" y="26"/>
                    </a:lnTo>
                    <a:lnTo>
                      <a:pt x="264" y="33"/>
                    </a:lnTo>
                    <a:lnTo>
                      <a:pt x="257" y="41"/>
                    </a:lnTo>
                    <a:lnTo>
                      <a:pt x="264" y="50"/>
                    </a:lnTo>
                    <a:lnTo>
                      <a:pt x="264" y="59"/>
                    </a:lnTo>
                    <a:lnTo>
                      <a:pt x="283" y="74"/>
                    </a:lnTo>
                    <a:lnTo>
                      <a:pt x="271" y="92"/>
                    </a:lnTo>
                    <a:lnTo>
                      <a:pt x="264" y="95"/>
                    </a:lnTo>
                    <a:lnTo>
                      <a:pt x="267" y="107"/>
                    </a:lnTo>
                    <a:lnTo>
                      <a:pt x="243" y="128"/>
                    </a:lnTo>
                    <a:lnTo>
                      <a:pt x="238" y="154"/>
                    </a:lnTo>
                    <a:lnTo>
                      <a:pt x="229" y="163"/>
                    </a:lnTo>
                    <a:lnTo>
                      <a:pt x="234" y="173"/>
                    </a:lnTo>
                    <a:lnTo>
                      <a:pt x="231" y="185"/>
                    </a:lnTo>
                    <a:lnTo>
                      <a:pt x="219" y="189"/>
                    </a:lnTo>
                    <a:lnTo>
                      <a:pt x="226" y="211"/>
                    </a:lnTo>
                    <a:lnTo>
                      <a:pt x="219" y="218"/>
                    </a:lnTo>
                    <a:lnTo>
                      <a:pt x="219" y="218"/>
                    </a:lnTo>
                    <a:lnTo>
                      <a:pt x="394" y="208"/>
                    </a:lnTo>
                    <a:lnTo>
                      <a:pt x="387" y="244"/>
                    </a:lnTo>
                    <a:lnTo>
                      <a:pt x="392" y="256"/>
                    </a:lnTo>
                    <a:lnTo>
                      <a:pt x="404" y="265"/>
                    </a:lnTo>
                    <a:lnTo>
                      <a:pt x="413" y="289"/>
                    </a:lnTo>
                    <a:close/>
                  </a:path>
                </a:pathLst>
              </a:custGeom>
              <a:solidFill>
                <a:srgbClr val="7578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63" name="Freeform 46"/>
              <p:cNvSpPr>
                <a:spLocks/>
              </p:cNvSpPr>
              <p:nvPr/>
            </p:nvSpPr>
            <p:spPr bwMode="auto">
              <a:xfrm>
                <a:off x="3068" y="2784"/>
                <a:ext cx="460" cy="416"/>
              </a:xfrm>
              <a:custGeom>
                <a:avLst/>
                <a:gdLst>
                  <a:gd name="T0" fmla="*/ 361 w 460"/>
                  <a:gd name="T1" fmla="*/ 274 h 416"/>
                  <a:gd name="T2" fmla="*/ 335 w 460"/>
                  <a:gd name="T3" fmla="*/ 300 h 416"/>
                  <a:gd name="T4" fmla="*/ 366 w 460"/>
                  <a:gd name="T5" fmla="*/ 310 h 416"/>
                  <a:gd name="T6" fmla="*/ 387 w 460"/>
                  <a:gd name="T7" fmla="*/ 298 h 416"/>
                  <a:gd name="T8" fmla="*/ 397 w 460"/>
                  <a:gd name="T9" fmla="*/ 317 h 416"/>
                  <a:gd name="T10" fmla="*/ 411 w 460"/>
                  <a:gd name="T11" fmla="*/ 310 h 416"/>
                  <a:gd name="T12" fmla="*/ 434 w 460"/>
                  <a:gd name="T13" fmla="*/ 300 h 416"/>
                  <a:gd name="T14" fmla="*/ 437 w 460"/>
                  <a:gd name="T15" fmla="*/ 329 h 416"/>
                  <a:gd name="T16" fmla="*/ 411 w 460"/>
                  <a:gd name="T17" fmla="*/ 357 h 416"/>
                  <a:gd name="T18" fmla="*/ 425 w 460"/>
                  <a:gd name="T19" fmla="*/ 376 h 416"/>
                  <a:gd name="T20" fmla="*/ 460 w 460"/>
                  <a:gd name="T21" fmla="*/ 400 h 416"/>
                  <a:gd name="T22" fmla="*/ 439 w 460"/>
                  <a:gd name="T23" fmla="*/ 416 h 416"/>
                  <a:gd name="T24" fmla="*/ 401 w 460"/>
                  <a:gd name="T25" fmla="*/ 385 h 416"/>
                  <a:gd name="T26" fmla="*/ 380 w 460"/>
                  <a:gd name="T27" fmla="*/ 376 h 416"/>
                  <a:gd name="T28" fmla="*/ 378 w 460"/>
                  <a:gd name="T29" fmla="*/ 385 h 416"/>
                  <a:gd name="T30" fmla="*/ 363 w 460"/>
                  <a:gd name="T31" fmla="*/ 404 h 416"/>
                  <a:gd name="T32" fmla="*/ 330 w 460"/>
                  <a:gd name="T33" fmla="*/ 407 h 416"/>
                  <a:gd name="T34" fmla="*/ 307 w 460"/>
                  <a:gd name="T35" fmla="*/ 409 h 416"/>
                  <a:gd name="T36" fmla="*/ 288 w 460"/>
                  <a:gd name="T37" fmla="*/ 400 h 416"/>
                  <a:gd name="T38" fmla="*/ 248 w 460"/>
                  <a:gd name="T39" fmla="*/ 371 h 416"/>
                  <a:gd name="T40" fmla="*/ 226 w 460"/>
                  <a:gd name="T41" fmla="*/ 359 h 416"/>
                  <a:gd name="T42" fmla="*/ 184 w 460"/>
                  <a:gd name="T43" fmla="*/ 345 h 416"/>
                  <a:gd name="T44" fmla="*/ 179 w 460"/>
                  <a:gd name="T45" fmla="*/ 362 h 416"/>
                  <a:gd name="T46" fmla="*/ 73 w 460"/>
                  <a:gd name="T47" fmla="*/ 350 h 416"/>
                  <a:gd name="T48" fmla="*/ 12 w 460"/>
                  <a:gd name="T49" fmla="*/ 350 h 416"/>
                  <a:gd name="T50" fmla="*/ 26 w 460"/>
                  <a:gd name="T51" fmla="*/ 329 h 416"/>
                  <a:gd name="T52" fmla="*/ 33 w 460"/>
                  <a:gd name="T53" fmla="*/ 312 h 416"/>
                  <a:gd name="T54" fmla="*/ 28 w 460"/>
                  <a:gd name="T55" fmla="*/ 291 h 416"/>
                  <a:gd name="T56" fmla="*/ 30 w 460"/>
                  <a:gd name="T57" fmla="*/ 270 h 416"/>
                  <a:gd name="T58" fmla="*/ 45 w 460"/>
                  <a:gd name="T59" fmla="*/ 232 h 416"/>
                  <a:gd name="T60" fmla="*/ 45 w 460"/>
                  <a:gd name="T61" fmla="*/ 220 h 416"/>
                  <a:gd name="T62" fmla="*/ 45 w 460"/>
                  <a:gd name="T63" fmla="*/ 211 h 416"/>
                  <a:gd name="T64" fmla="*/ 45 w 460"/>
                  <a:gd name="T65" fmla="*/ 201 h 416"/>
                  <a:gd name="T66" fmla="*/ 42 w 460"/>
                  <a:gd name="T67" fmla="*/ 201 h 416"/>
                  <a:gd name="T68" fmla="*/ 38 w 460"/>
                  <a:gd name="T69" fmla="*/ 182 h 416"/>
                  <a:gd name="T70" fmla="*/ 30 w 460"/>
                  <a:gd name="T71" fmla="*/ 166 h 416"/>
                  <a:gd name="T72" fmla="*/ 21 w 460"/>
                  <a:gd name="T73" fmla="*/ 147 h 416"/>
                  <a:gd name="T74" fmla="*/ 0 w 460"/>
                  <a:gd name="T75" fmla="*/ 116 h 416"/>
                  <a:gd name="T76" fmla="*/ 257 w 460"/>
                  <a:gd name="T77" fmla="*/ 0 h 416"/>
                  <a:gd name="T78" fmla="*/ 264 w 460"/>
                  <a:gd name="T79" fmla="*/ 10 h 416"/>
                  <a:gd name="T80" fmla="*/ 264 w 460"/>
                  <a:gd name="T81" fmla="*/ 33 h 416"/>
                  <a:gd name="T82" fmla="*/ 264 w 460"/>
                  <a:gd name="T83" fmla="*/ 50 h 416"/>
                  <a:gd name="T84" fmla="*/ 283 w 460"/>
                  <a:gd name="T85" fmla="*/ 74 h 416"/>
                  <a:gd name="T86" fmla="*/ 264 w 460"/>
                  <a:gd name="T87" fmla="*/ 95 h 416"/>
                  <a:gd name="T88" fmla="*/ 243 w 460"/>
                  <a:gd name="T89" fmla="*/ 128 h 416"/>
                  <a:gd name="T90" fmla="*/ 229 w 460"/>
                  <a:gd name="T91" fmla="*/ 163 h 416"/>
                  <a:gd name="T92" fmla="*/ 231 w 460"/>
                  <a:gd name="T93" fmla="*/ 185 h 416"/>
                  <a:gd name="T94" fmla="*/ 226 w 460"/>
                  <a:gd name="T95" fmla="*/ 211 h 416"/>
                  <a:gd name="T96" fmla="*/ 219 w 460"/>
                  <a:gd name="T97" fmla="*/ 218 h 416"/>
                  <a:gd name="T98" fmla="*/ 387 w 460"/>
                  <a:gd name="T99" fmla="*/ 244 h 416"/>
                  <a:gd name="T100" fmla="*/ 404 w 460"/>
                  <a:gd name="T101" fmla="*/ 265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60" h="416">
                    <a:moveTo>
                      <a:pt x="413" y="289"/>
                    </a:moveTo>
                    <a:lnTo>
                      <a:pt x="361" y="274"/>
                    </a:lnTo>
                    <a:lnTo>
                      <a:pt x="340" y="281"/>
                    </a:lnTo>
                    <a:lnTo>
                      <a:pt x="335" y="300"/>
                    </a:lnTo>
                    <a:lnTo>
                      <a:pt x="349" y="312"/>
                    </a:lnTo>
                    <a:lnTo>
                      <a:pt x="366" y="310"/>
                    </a:lnTo>
                    <a:lnTo>
                      <a:pt x="380" y="300"/>
                    </a:lnTo>
                    <a:lnTo>
                      <a:pt x="387" y="298"/>
                    </a:lnTo>
                    <a:lnTo>
                      <a:pt x="389" y="298"/>
                    </a:lnTo>
                    <a:lnTo>
                      <a:pt x="397" y="317"/>
                    </a:lnTo>
                    <a:lnTo>
                      <a:pt x="401" y="319"/>
                    </a:lnTo>
                    <a:lnTo>
                      <a:pt x="411" y="310"/>
                    </a:lnTo>
                    <a:lnTo>
                      <a:pt x="432" y="300"/>
                    </a:lnTo>
                    <a:lnTo>
                      <a:pt x="434" y="300"/>
                    </a:lnTo>
                    <a:lnTo>
                      <a:pt x="439" y="305"/>
                    </a:lnTo>
                    <a:lnTo>
                      <a:pt x="437" y="329"/>
                    </a:lnTo>
                    <a:lnTo>
                      <a:pt x="418" y="343"/>
                    </a:lnTo>
                    <a:lnTo>
                      <a:pt x="411" y="357"/>
                    </a:lnTo>
                    <a:lnTo>
                      <a:pt x="411" y="362"/>
                    </a:lnTo>
                    <a:lnTo>
                      <a:pt x="425" y="376"/>
                    </a:lnTo>
                    <a:lnTo>
                      <a:pt x="453" y="390"/>
                    </a:lnTo>
                    <a:lnTo>
                      <a:pt x="460" y="400"/>
                    </a:lnTo>
                    <a:lnTo>
                      <a:pt x="458" y="407"/>
                    </a:lnTo>
                    <a:lnTo>
                      <a:pt x="439" y="416"/>
                    </a:lnTo>
                    <a:lnTo>
                      <a:pt x="420" y="395"/>
                    </a:lnTo>
                    <a:lnTo>
                      <a:pt x="401" y="385"/>
                    </a:lnTo>
                    <a:lnTo>
                      <a:pt x="387" y="376"/>
                    </a:lnTo>
                    <a:lnTo>
                      <a:pt x="380" y="376"/>
                    </a:lnTo>
                    <a:lnTo>
                      <a:pt x="375" y="378"/>
                    </a:lnTo>
                    <a:lnTo>
                      <a:pt x="378" y="385"/>
                    </a:lnTo>
                    <a:lnTo>
                      <a:pt x="375" y="390"/>
                    </a:lnTo>
                    <a:lnTo>
                      <a:pt x="363" y="404"/>
                    </a:lnTo>
                    <a:lnTo>
                      <a:pt x="340" y="402"/>
                    </a:lnTo>
                    <a:lnTo>
                      <a:pt x="330" y="407"/>
                    </a:lnTo>
                    <a:lnTo>
                      <a:pt x="321" y="402"/>
                    </a:lnTo>
                    <a:lnTo>
                      <a:pt x="307" y="409"/>
                    </a:lnTo>
                    <a:lnTo>
                      <a:pt x="293" y="404"/>
                    </a:lnTo>
                    <a:lnTo>
                      <a:pt x="288" y="400"/>
                    </a:lnTo>
                    <a:lnTo>
                      <a:pt x="269" y="400"/>
                    </a:lnTo>
                    <a:lnTo>
                      <a:pt x="248" y="371"/>
                    </a:lnTo>
                    <a:lnTo>
                      <a:pt x="238" y="371"/>
                    </a:lnTo>
                    <a:lnTo>
                      <a:pt x="226" y="359"/>
                    </a:lnTo>
                    <a:lnTo>
                      <a:pt x="198" y="345"/>
                    </a:lnTo>
                    <a:lnTo>
                      <a:pt x="184" y="345"/>
                    </a:lnTo>
                    <a:lnTo>
                      <a:pt x="177" y="352"/>
                    </a:lnTo>
                    <a:lnTo>
                      <a:pt x="179" y="362"/>
                    </a:lnTo>
                    <a:lnTo>
                      <a:pt x="167" y="371"/>
                    </a:lnTo>
                    <a:lnTo>
                      <a:pt x="73" y="350"/>
                    </a:lnTo>
                    <a:lnTo>
                      <a:pt x="21" y="359"/>
                    </a:lnTo>
                    <a:lnTo>
                      <a:pt x="12" y="350"/>
                    </a:lnTo>
                    <a:lnTo>
                      <a:pt x="21" y="341"/>
                    </a:lnTo>
                    <a:lnTo>
                      <a:pt x="26" y="329"/>
                    </a:lnTo>
                    <a:lnTo>
                      <a:pt x="30" y="322"/>
                    </a:lnTo>
                    <a:lnTo>
                      <a:pt x="33" y="312"/>
                    </a:lnTo>
                    <a:lnTo>
                      <a:pt x="33" y="298"/>
                    </a:lnTo>
                    <a:lnTo>
                      <a:pt x="28" y="291"/>
                    </a:lnTo>
                    <a:lnTo>
                      <a:pt x="33" y="279"/>
                    </a:lnTo>
                    <a:lnTo>
                      <a:pt x="30" y="270"/>
                    </a:lnTo>
                    <a:lnTo>
                      <a:pt x="45" y="241"/>
                    </a:lnTo>
                    <a:lnTo>
                      <a:pt x="45" y="232"/>
                    </a:lnTo>
                    <a:lnTo>
                      <a:pt x="47" y="227"/>
                    </a:lnTo>
                    <a:lnTo>
                      <a:pt x="45" y="220"/>
                    </a:lnTo>
                    <a:lnTo>
                      <a:pt x="49" y="218"/>
                    </a:lnTo>
                    <a:lnTo>
                      <a:pt x="45" y="211"/>
                    </a:lnTo>
                    <a:lnTo>
                      <a:pt x="47" y="201"/>
                    </a:lnTo>
                    <a:lnTo>
                      <a:pt x="45" y="201"/>
                    </a:lnTo>
                    <a:lnTo>
                      <a:pt x="45" y="201"/>
                    </a:lnTo>
                    <a:lnTo>
                      <a:pt x="42" y="201"/>
                    </a:lnTo>
                    <a:lnTo>
                      <a:pt x="33" y="187"/>
                    </a:lnTo>
                    <a:lnTo>
                      <a:pt x="38" y="182"/>
                    </a:lnTo>
                    <a:lnTo>
                      <a:pt x="28" y="170"/>
                    </a:lnTo>
                    <a:lnTo>
                      <a:pt x="30" y="166"/>
                    </a:lnTo>
                    <a:lnTo>
                      <a:pt x="19" y="159"/>
                    </a:lnTo>
                    <a:lnTo>
                      <a:pt x="21" y="147"/>
                    </a:lnTo>
                    <a:lnTo>
                      <a:pt x="19" y="137"/>
                    </a:lnTo>
                    <a:lnTo>
                      <a:pt x="0" y="116"/>
                    </a:lnTo>
                    <a:lnTo>
                      <a:pt x="0" y="7"/>
                    </a:lnTo>
                    <a:lnTo>
                      <a:pt x="257" y="0"/>
                    </a:lnTo>
                    <a:lnTo>
                      <a:pt x="255" y="5"/>
                    </a:lnTo>
                    <a:lnTo>
                      <a:pt x="264" y="10"/>
                    </a:lnTo>
                    <a:lnTo>
                      <a:pt x="257" y="26"/>
                    </a:lnTo>
                    <a:lnTo>
                      <a:pt x="264" y="33"/>
                    </a:lnTo>
                    <a:lnTo>
                      <a:pt x="257" y="41"/>
                    </a:lnTo>
                    <a:lnTo>
                      <a:pt x="264" y="50"/>
                    </a:lnTo>
                    <a:lnTo>
                      <a:pt x="264" y="59"/>
                    </a:lnTo>
                    <a:lnTo>
                      <a:pt x="283" y="74"/>
                    </a:lnTo>
                    <a:lnTo>
                      <a:pt x="271" y="92"/>
                    </a:lnTo>
                    <a:lnTo>
                      <a:pt x="264" y="95"/>
                    </a:lnTo>
                    <a:lnTo>
                      <a:pt x="267" y="107"/>
                    </a:lnTo>
                    <a:lnTo>
                      <a:pt x="243" y="128"/>
                    </a:lnTo>
                    <a:lnTo>
                      <a:pt x="238" y="154"/>
                    </a:lnTo>
                    <a:lnTo>
                      <a:pt x="229" y="163"/>
                    </a:lnTo>
                    <a:lnTo>
                      <a:pt x="234" y="173"/>
                    </a:lnTo>
                    <a:lnTo>
                      <a:pt x="231" y="185"/>
                    </a:lnTo>
                    <a:lnTo>
                      <a:pt x="219" y="189"/>
                    </a:lnTo>
                    <a:lnTo>
                      <a:pt x="226" y="211"/>
                    </a:lnTo>
                    <a:lnTo>
                      <a:pt x="219" y="218"/>
                    </a:lnTo>
                    <a:lnTo>
                      <a:pt x="219" y="218"/>
                    </a:lnTo>
                    <a:lnTo>
                      <a:pt x="394" y="208"/>
                    </a:lnTo>
                    <a:lnTo>
                      <a:pt x="387" y="244"/>
                    </a:lnTo>
                    <a:lnTo>
                      <a:pt x="392" y="256"/>
                    </a:lnTo>
                    <a:lnTo>
                      <a:pt x="404" y="265"/>
                    </a:lnTo>
                    <a:lnTo>
                      <a:pt x="413" y="289"/>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64" name="Freeform 47"/>
              <p:cNvSpPr>
                <a:spLocks/>
              </p:cNvSpPr>
              <p:nvPr/>
            </p:nvSpPr>
            <p:spPr bwMode="auto">
              <a:xfrm>
                <a:off x="4608" y="1289"/>
                <a:ext cx="142" cy="264"/>
              </a:xfrm>
              <a:custGeom>
                <a:avLst/>
                <a:gdLst>
                  <a:gd name="T0" fmla="*/ 120 w 142"/>
                  <a:gd name="T1" fmla="*/ 250 h 264"/>
                  <a:gd name="T2" fmla="*/ 111 w 142"/>
                  <a:gd name="T3" fmla="*/ 239 h 264"/>
                  <a:gd name="T4" fmla="*/ 113 w 142"/>
                  <a:gd name="T5" fmla="*/ 222 h 264"/>
                  <a:gd name="T6" fmla="*/ 106 w 142"/>
                  <a:gd name="T7" fmla="*/ 165 h 264"/>
                  <a:gd name="T8" fmla="*/ 118 w 142"/>
                  <a:gd name="T9" fmla="*/ 116 h 264"/>
                  <a:gd name="T10" fmla="*/ 113 w 142"/>
                  <a:gd name="T11" fmla="*/ 78 h 264"/>
                  <a:gd name="T12" fmla="*/ 125 w 142"/>
                  <a:gd name="T13" fmla="*/ 71 h 264"/>
                  <a:gd name="T14" fmla="*/ 142 w 142"/>
                  <a:gd name="T15" fmla="*/ 47 h 264"/>
                  <a:gd name="T16" fmla="*/ 142 w 142"/>
                  <a:gd name="T17" fmla="*/ 40 h 264"/>
                  <a:gd name="T18" fmla="*/ 132 w 142"/>
                  <a:gd name="T19" fmla="*/ 26 h 264"/>
                  <a:gd name="T20" fmla="*/ 137 w 142"/>
                  <a:gd name="T21" fmla="*/ 7 h 264"/>
                  <a:gd name="T22" fmla="*/ 132 w 142"/>
                  <a:gd name="T23" fmla="*/ 0 h 264"/>
                  <a:gd name="T24" fmla="*/ 0 w 142"/>
                  <a:gd name="T25" fmla="*/ 33 h 264"/>
                  <a:gd name="T26" fmla="*/ 2 w 142"/>
                  <a:gd name="T27" fmla="*/ 40 h 264"/>
                  <a:gd name="T28" fmla="*/ 0 w 142"/>
                  <a:gd name="T29" fmla="*/ 45 h 264"/>
                  <a:gd name="T30" fmla="*/ 5 w 142"/>
                  <a:gd name="T31" fmla="*/ 52 h 264"/>
                  <a:gd name="T32" fmla="*/ 7 w 142"/>
                  <a:gd name="T33" fmla="*/ 71 h 264"/>
                  <a:gd name="T34" fmla="*/ 16 w 142"/>
                  <a:gd name="T35" fmla="*/ 85 h 264"/>
                  <a:gd name="T36" fmla="*/ 16 w 142"/>
                  <a:gd name="T37" fmla="*/ 94 h 264"/>
                  <a:gd name="T38" fmla="*/ 19 w 142"/>
                  <a:gd name="T39" fmla="*/ 106 h 264"/>
                  <a:gd name="T40" fmla="*/ 16 w 142"/>
                  <a:gd name="T41" fmla="*/ 113 h 264"/>
                  <a:gd name="T42" fmla="*/ 14 w 142"/>
                  <a:gd name="T43" fmla="*/ 130 h 264"/>
                  <a:gd name="T44" fmla="*/ 28 w 142"/>
                  <a:gd name="T45" fmla="*/ 161 h 264"/>
                  <a:gd name="T46" fmla="*/ 26 w 142"/>
                  <a:gd name="T47" fmla="*/ 172 h 264"/>
                  <a:gd name="T48" fmla="*/ 28 w 142"/>
                  <a:gd name="T49" fmla="*/ 179 h 264"/>
                  <a:gd name="T50" fmla="*/ 35 w 142"/>
                  <a:gd name="T51" fmla="*/ 172 h 264"/>
                  <a:gd name="T52" fmla="*/ 42 w 142"/>
                  <a:gd name="T53" fmla="*/ 179 h 264"/>
                  <a:gd name="T54" fmla="*/ 57 w 142"/>
                  <a:gd name="T55" fmla="*/ 255 h 264"/>
                  <a:gd name="T56" fmla="*/ 61 w 142"/>
                  <a:gd name="T57" fmla="*/ 264 h 264"/>
                  <a:gd name="T58" fmla="*/ 120 w 142"/>
                  <a:gd name="T59" fmla="*/ 250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42" h="264">
                    <a:moveTo>
                      <a:pt x="120" y="250"/>
                    </a:moveTo>
                    <a:lnTo>
                      <a:pt x="111" y="239"/>
                    </a:lnTo>
                    <a:lnTo>
                      <a:pt x="113" y="222"/>
                    </a:lnTo>
                    <a:lnTo>
                      <a:pt x="106" y="165"/>
                    </a:lnTo>
                    <a:lnTo>
                      <a:pt x="118" y="116"/>
                    </a:lnTo>
                    <a:lnTo>
                      <a:pt x="113" y="78"/>
                    </a:lnTo>
                    <a:lnTo>
                      <a:pt x="125" y="71"/>
                    </a:lnTo>
                    <a:lnTo>
                      <a:pt x="142" y="47"/>
                    </a:lnTo>
                    <a:lnTo>
                      <a:pt x="142" y="40"/>
                    </a:lnTo>
                    <a:lnTo>
                      <a:pt x="132" y="26"/>
                    </a:lnTo>
                    <a:lnTo>
                      <a:pt x="137" y="7"/>
                    </a:lnTo>
                    <a:lnTo>
                      <a:pt x="132" y="0"/>
                    </a:lnTo>
                    <a:lnTo>
                      <a:pt x="0" y="33"/>
                    </a:lnTo>
                    <a:lnTo>
                      <a:pt x="2" y="40"/>
                    </a:lnTo>
                    <a:lnTo>
                      <a:pt x="0" y="45"/>
                    </a:lnTo>
                    <a:lnTo>
                      <a:pt x="5" y="52"/>
                    </a:lnTo>
                    <a:lnTo>
                      <a:pt x="7" y="71"/>
                    </a:lnTo>
                    <a:lnTo>
                      <a:pt x="16" y="85"/>
                    </a:lnTo>
                    <a:lnTo>
                      <a:pt x="16" y="94"/>
                    </a:lnTo>
                    <a:lnTo>
                      <a:pt x="19" y="106"/>
                    </a:lnTo>
                    <a:lnTo>
                      <a:pt x="16" y="113"/>
                    </a:lnTo>
                    <a:lnTo>
                      <a:pt x="14" y="130"/>
                    </a:lnTo>
                    <a:lnTo>
                      <a:pt x="28" y="161"/>
                    </a:lnTo>
                    <a:lnTo>
                      <a:pt x="26" y="172"/>
                    </a:lnTo>
                    <a:lnTo>
                      <a:pt x="28" y="179"/>
                    </a:lnTo>
                    <a:lnTo>
                      <a:pt x="35" y="172"/>
                    </a:lnTo>
                    <a:lnTo>
                      <a:pt x="42" y="179"/>
                    </a:lnTo>
                    <a:lnTo>
                      <a:pt x="57" y="255"/>
                    </a:lnTo>
                    <a:lnTo>
                      <a:pt x="61" y="264"/>
                    </a:lnTo>
                    <a:lnTo>
                      <a:pt x="120" y="250"/>
                    </a:lnTo>
                    <a:close/>
                  </a:path>
                </a:pathLst>
              </a:custGeom>
              <a:solidFill>
                <a:srgbClr val="2540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65" name="Freeform 48"/>
              <p:cNvSpPr>
                <a:spLocks/>
              </p:cNvSpPr>
              <p:nvPr/>
            </p:nvSpPr>
            <p:spPr bwMode="auto">
              <a:xfrm>
                <a:off x="4608" y="1289"/>
                <a:ext cx="142" cy="264"/>
              </a:xfrm>
              <a:custGeom>
                <a:avLst/>
                <a:gdLst>
                  <a:gd name="T0" fmla="*/ 120 w 142"/>
                  <a:gd name="T1" fmla="*/ 250 h 264"/>
                  <a:gd name="T2" fmla="*/ 111 w 142"/>
                  <a:gd name="T3" fmla="*/ 239 h 264"/>
                  <a:gd name="T4" fmla="*/ 113 w 142"/>
                  <a:gd name="T5" fmla="*/ 222 h 264"/>
                  <a:gd name="T6" fmla="*/ 106 w 142"/>
                  <a:gd name="T7" fmla="*/ 165 h 264"/>
                  <a:gd name="T8" fmla="*/ 118 w 142"/>
                  <a:gd name="T9" fmla="*/ 116 h 264"/>
                  <a:gd name="T10" fmla="*/ 113 w 142"/>
                  <a:gd name="T11" fmla="*/ 78 h 264"/>
                  <a:gd name="T12" fmla="*/ 125 w 142"/>
                  <a:gd name="T13" fmla="*/ 71 h 264"/>
                  <a:gd name="T14" fmla="*/ 142 w 142"/>
                  <a:gd name="T15" fmla="*/ 47 h 264"/>
                  <a:gd name="T16" fmla="*/ 142 w 142"/>
                  <a:gd name="T17" fmla="*/ 40 h 264"/>
                  <a:gd name="T18" fmla="*/ 132 w 142"/>
                  <a:gd name="T19" fmla="*/ 26 h 264"/>
                  <a:gd name="T20" fmla="*/ 137 w 142"/>
                  <a:gd name="T21" fmla="*/ 7 h 264"/>
                  <a:gd name="T22" fmla="*/ 132 w 142"/>
                  <a:gd name="T23" fmla="*/ 0 h 264"/>
                  <a:gd name="T24" fmla="*/ 0 w 142"/>
                  <a:gd name="T25" fmla="*/ 33 h 264"/>
                  <a:gd name="T26" fmla="*/ 2 w 142"/>
                  <a:gd name="T27" fmla="*/ 40 h 264"/>
                  <a:gd name="T28" fmla="*/ 0 w 142"/>
                  <a:gd name="T29" fmla="*/ 45 h 264"/>
                  <a:gd name="T30" fmla="*/ 5 w 142"/>
                  <a:gd name="T31" fmla="*/ 52 h 264"/>
                  <a:gd name="T32" fmla="*/ 7 w 142"/>
                  <a:gd name="T33" fmla="*/ 71 h 264"/>
                  <a:gd name="T34" fmla="*/ 16 w 142"/>
                  <a:gd name="T35" fmla="*/ 85 h 264"/>
                  <a:gd name="T36" fmla="*/ 16 w 142"/>
                  <a:gd name="T37" fmla="*/ 94 h 264"/>
                  <a:gd name="T38" fmla="*/ 19 w 142"/>
                  <a:gd name="T39" fmla="*/ 106 h 264"/>
                  <a:gd name="T40" fmla="*/ 16 w 142"/>
                  <a:gd name="T41" fmla="*/ 113 h 264"/>
                  <a:gd name="T42" fmla="*/ 14 w 142"/>
                  <a:gd name="T43" fmla="*/ 130 h 264"/>
                  <a:gd name="T44" fmla="*/ 28 w 142"/>
                  <a:gd name="T45" fmla="*/ 161 h 264"/>
                  <a:gd name="T46" fmla="*/ 26 w 142"/>
                  <a:gd name="T47" fmla="*/ 172 h 264"/>
                  <a:gd name="T48" fmla="*/ 28 w 142"/>
                  <a:gd name="T49" fmla="*/ 179 h 264"/>
                  <a:gd name="T50" fmla="*/ 35 w 142"/>
                  <a:gd name="T51" fmla="*/ 172 h 264"/>
                  <a:gd name="T52" fmla="*/ 42 w 142"/>
                  <a:gd name="T53" fmla="*/ 179 h 264"/>
                  <a:gd name="T54" fmla="*/ 57 w 142"/>
                  <a:gd name="T55" fmla="*/ 255 h 264"/>
                  <a:gd name="T56" fmla="*/ 61 w 142"/>
                  <a:gd name="T57" fmla="*/ 264 h 264"/>
                  <a:gd name="T58" fmla="*/ 120 w 142"/>
                  <a:gd name="T59" fmla="*/ 250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42" h="264">
                    <a:moveTo>
                      <a:pt x="120" y="250"/>
                    </a:moveTo>
                    <a:lnTo>
                      <a:pt x="111" y="239"/>
                    </a:lnTo>
                    <a:lnTo>
                      <a:pt x="113" y="222"/>
                    </a:lnTo>
                    <a:lnTo>
                      <a:pt x="106" y="165"/>
                    </a:lnTo>
                    <a:lnTo>
                      <a:pt x="118" y="116"/>
                    </a:lnTo>
                    <a:lnTo>
                      <a:pt x="113" y="78"/>
                    </a:lnTo>
                    <a:lnTo>
                      <a:pt x="125" y="71"/>
                    </a:lnTo>
                    <a:lnTo>
                      <a:pt x="142" y="47"/>
                    </a:lnTo>
                    <a:lnTo>
                      <a:pt x="142" y="40"/>
                    </a:lnTo>
                    <a:lnTo>
                      <a:pt x="132" y="26"/>
                    </a:lnTo>
                    <a:lnTo>
                      <a:pt x="137" y="7"/>
                    </a:lnTo>
                    <a:lnTo>
                      <a:pt x="132" y="0"/>
                    </a:lnTo>
                    <a:lnTo>
                      <a:pt x="0" y="33"/>
                    </a:lnTo>
                    <a:lnTo>
                      <a:pt x="2" y="40"/>
                    </a:lnTo>
                    <a:lnTo>
                      <a:pt x="0" y="45"/>
                    </a:lnTo>
                    <a:lnTo>
                      <a:pt x="5" y="52"/>
                    </a:lnTo>
                    <a:lnTo>
                      <a:pt x="7" y="71"/>
                    </a:lnTo>
                    <a:lnTo>
                      <a:pt x="16" y="85"/>
                    </a:lnTo>
                    <a:lnTo>
                      <a:pt x="16" y="94"/>
                    </a:lnTo>
                    <a:lnTo>
                      <a:pt x="19" y="106"/>
                    </a:lnTo>
                    <a:lnTo>
                      <a:pt x="16" y="113"/>
                    </a:lnTo>
                    <a:lnTo>
                      <a:pt x="14" y="130"/>
                    </a:lnTo>
                    <a:lnTo>
                      <a:pt x="28" y="161"/>
                    </a:lnTo>
                    <a:lnTo>
                      <a:pt x="26" y="172"/>
                    </a:lnTo>
                    <a:lnTo>
                      <a:pt x="28" y="179"/>
                    </a:lnTo>
                    <a:lnTo>
                      <a:pt x="35" y="172"/>
                    </a:lnTo>
                    <a:lnTo>
                      <a:pt x="42" y="179"/>
                    </a:lnTo>
                    <a:lnTo>
                      <a:pt x="57" y="255"/>
                    </a:lnTo>
                    <a:lnTo>
                      <a:pt x="61" y="264"/>
                    </a:lnTo>
                    <a:lnTo>
                      <a:pt x="120" y="250"/>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66" name="Freeform 49"/>
              <p:cNvSpPr>
                <a:spLocks/>
              </p:cNvSpPr>
              <p:nvPr/>
            </p:nvSpPr>
            <p:spPr bwMode="auto">
              <a:xfrm>
                <a:off x="4561" y="1721"/>
                <a:ext cx="120" cy="253"/>
              </a:xfrm>
              <a:custGeom>
                <a:avLst/>
                <a:gdLst>
                  <a:gd name="T0" fmla="*/ 4 w 120"/>
                  <a:gd name="T1" fmla="*/ 203 h 253"/>
                  <a:gd name="T2" fmla="*/ 30 w 120"/>
                  <a:gd name="T3" fmla="*/ 225 h 253"/>
                  <a:gd name="T4" fmla="*/ 42 w 120"/>
                  <a:gd name="T5" fmla="*/ 225 h 253"/>
                  <a:gd name="T6" fmla="*/ 54 w 120"/>
                  <a:gd name="T7" fmla="*/ 232 h 253"/>
                  <a:gd name="T8" fmla="*/ 68 w 120"/>
                  <a:gd name="T9" fmla="*/ 229 h 253"/>
                  <a:gd name="T10" fmla="*/ 73 w 120"/>
                  <a:gd name="T11" fmla="*/ 248 h 253"/>
                  <a:gd name="T12" fmla="*/ 75 w 120"/>
                  <a:gd name="T13" fmla="*/ 253 h 253"/>
                  <a:gd name="T14" fmla="*/ 106 w 120"/>
                  <a:gd name="T15" fmla="*/ 187 h 253"/>
                  <a:gd name="T16" fmla="*/ 104 w 120"/>
                  <a:gd name="T17" fmla="*/ 180 h 253"/>
                  <a:gd name="T18" fmla="*/ 111 w 120"/>
                  <a:gd name="T19" fmla="*/ 175 h 253"/>
                  <a:gd name="T20" fmla="*/ 113 w 120"/>
                  <a:gd name="T21" fmla="*/ 170 h 253"/>
                  <a:gd name="T22" fmla="*/ 111 w 120"/>
                  <a:gd name="T23" fmla="*/ 140 h 253"/>
                  <a:gd name="T24" fmla="*/ 113 w 120"/>
                  <a:gd name="T25" fmla="*/ 137 h 253"/>
                  <a:gd name="T26" fmla="*/ 115 w 120"/>
                  <a:gd name="T27" fmla="*/ 137 h 253"/>
                  <a:gd name="T28" fmla="*/ 118 w 120"/>
                  <a:gd name="T29" fmla="*/ 135 h 253"/>
                  <a:gd name="T30" fmla="*/ 120 w 120"/>
                  <a:gd name="T31" fmla="*/ 104 h 253"/>
                  <a:gd name="T32" fmla="*/ 115 w 120"/>
                  <a:gd name="T33" fmla="*/ 97 h 253"/>
                  <a:gd name="T34" fmla="*/ 106 w 120"/>
                  <a:gd name="T35" fmla="*/ 90 h 253"/>
                  <a:gd name="T36" fmla="*/ 94 w 120"/>
                  <a:gd name="T37" fmla="*/ 88 h 253"/>
                  <a:gd name="T38" fmla="*/ 92 w 120"/>
                  <a:gd name="T39" fmla="*/ 83 h 253"/>
                  <a:gd name="T40" fmla="*/ 92 w 120"/>
                  <a:gd name="T41" fmla="*/ 78 h 253"/>
                  <a:gd name="T42" fmla="*/ 94 w 120"/>
                  <a:gd name="T43" fmla="*/ 64 h 253"/>
                  <a:gd name="T44" fmla="*/ 96 w 120"/>
                  <a:gd name="T45" fmla="*/ 59 h 253"/>
                  <a:gd name="T46" fmla="*/ 101 w 120"/>
                  <a:gd name="T47" fmla="*/ 26 h 253"/>
                  <a:gd name="T48" fmla="*/ 28 w 120"/>
                  <a:gd name="T49" fmla="*/ 0 h 253"/>
                  <a:gd name="T50" fmla="*/ 21 w 120"/>
                  <a:gd name="T51" fmla="*/ 12 h 253"/>
                  <a:gd name="T52" fmla="*/ 14 w 120"/>
                  <a:gd name="T53" fmla="*/ 36 h 253"/>
                  <a:gd name="T54" fmla="*/ 4 w 120"/>
                  <a:gd name="T55" fmla="*/ 47 h 253"/>
                  <a:gd name="T56" fmla="*/ 11 w 120"/>
                  <a:gd name="T57" fmla="*/ 57 h 253"/>
                  <a:gd name="T58" fmla="*/ 9 w 120"/>
                  <a:gd name="T59" fmla="*/ 69 h 253"/>
                  <a:gd name="T60" fmla="*/ 4 w 120"/>
                  <a:gd name="T61" fmla="*/ 73 h 253"/>
                  <a:gd name="T62" fmla="*/ 4 w 120"/>
                  <a:gd name="T63" fmla="*/ 81 h 253"/>
                  <a:gd name="T64" fmla="*/ 4 w 120"/>
                  <a:gd name="T65" fmla="*/ 81 h 253"/>
                  <a:gd name="T66" fmla="*/ 9 w 120"/>
                  <a:gd name="T67" fmla="*/ 92 h 253"/>
                  <a:gd name="T68" fmla="*/ 18 w 120"/>
                  <a:gd name="T69" fmla="*/ 92 h 253"/>
                  <a:gd name="T70" fmla="*/ 23 w 120"/>
                  <a:gd name="T71" fmla="*/ 104 h 253"/>
                  <a:gd name="T72" fmla="*/ 30 w 120"/>
                  <a:gd name="T73" fmla="*/ 107 h 253"/>
                  <a:gd name="T74" fmla="*/ 54 w 120"/>
                  <a:gd name="T75" fmla="*/ 128 h 253"/>
                  <a:gd name="T76" fmla="*/ 28 w 120"/>
                  <a:gd name="T77" fmla="*/ 156 h 253"/>
                  <a:gd name="T78" fmla="*/ 30 w 120"/>
                  <a:gd name="T79" fmla="*/ 161 h 253"/>
                  <a:gd name="T80" fmla="*/ 28 w 120"/>
                  <a:gd name="T81" fmla="*/ 163 h 253"/>
                  <a:gd name="T82" fmla="*/ 11 w 120"/>
                  <a:gd name="T83" fmla="*/ 173 h 253"/>
                  <a:gd name="T84" fmla="*/ 4 w 120"/>
                  <a:gd name="T85" fmla="*/ 182 h 253"/>
                  <a:gd name="T86" fmla="*/ 0 w 120"/>
                  <a:gd name="T87" fmla="*/ 199 h 253"/>
                  <a:gd name="T88" fmla="*/ 4 w 120"/>
                  <a:gd name="T89" fmla="*/ 203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20" h="253">
                    <a:moveTo>
                      <a:pt x="4" y="203"/>
                    </a:moveTo>
                    <a:lnTo>
                      <a:pt x="30" y="225"/>
                    </a:lnTo>
                    <a:lnTo>
                      <a:pt x="42" y="225"/>
                    </a:lnTo>
                    <a:lnTo>
                      <a:pt x="54" y="232"/>
                    </a:lnTo>
                    <a:lnTo>
                      <a:pt x="68" y="229"/>
                    </a:lnTo>
                    <a:lnTo>
                      <a:pt x="73" y="248"/>
                    </a:lnTo>
                    <a:lnTo>
                      <a:pt x="75" y="253"/>
                    </a:lnTo>
                    <a:lnTo>
                      <a:pt x="106" y="187"/>
                    </a:lnTo>
                    <a:lnTo>
                      <a:pt x="104" y="180"/>
                    </a:lnTo>
                    <a:lnTo>
                      <a:pt x="111" y="175"/>
                    </a:lnTo>
                    <a:lnTo>
                      <a:pt x="113" y="170"/>
                    </a:lnTo>
                    <a:lnTo>
                      <a:pt x="111" y="140"/>
                    </a:lnTo>
                    <a:lnTo>
                      <a:pt x="113" y="137"/>
                    </a:lnTo>
                    <a:lnTo>
                      <a:pt x="115" y="137"/>
                    </a:lnTo>
                    <a:lnTo>
                      <a:pt x="118" y="135"/>
                    </a:lnTo>
                    <a:lnTo>
                      <a:pt x="120" y="104"/>
                    </a:lnTo>
                    <a:lnTo>
                      <a:pt x="115" y="97"/>
                    </a:lnTo>
                    <a:lnTo>
                      <a:pt x="106" y="90"/>
                    </a:lnTo>
                    <a:lnTo>
                      <a:pt x="94" y="88"/>
                    </a:lnTo>
                    <a:lnTo>
                      <a:pt x="92" y="83"/>
                    </a:lnTo>
                    <a:lnTo>
                      <a:pt x="92" y="78"/>
                    </a:lnTo>
                    <a:lnTo>
                      <a:pt x="94" y="64"/>
                    </a:lnTo>
                    <a:lnTo>
                      <a:pt x="96" y="59"/>
                    </a:lnTo>
                    <a:lnTo>
                      <a:pt x="101" y="26"/>
                    </a:lnTo>
                    <a:lnTo>
                      <a:pt x="28" y="0"/>
                    </a:lnTo>
                    <a:lnTo>
                      <a:pt x="21" y="12"/>
                    </a:lnTo>
                    <a:lnTo>
                      <a:pt x="14" y="36"/>
                    </a:lnTo>
                    <a:lnTo>
                      <a:pt x="4" y="47"/>
                    </a:lnTo>
                    <a:lnTo>
                      <a:pt x="11" y="57"/>
                    </a:lnTo>
                    <a:lnTo>
                      <a:pt x="9" y="69"/>
                    </a:lnTo>
                    <a:lnTo>
                      <a:pt x="4" y="73"/>
                    </a:lnTo>
                    <a:lnTo>
                      <a:pt x="4" y="81"/>
                    </a:lnTo>
                    <a:lnTo>
                      <a:pt x="4" y="81"/>
                    </a:lnTo>
                    <a:lnTo>
                      <a:pt x="9" y="92"/>
                    </a:lnTo>
                    <a:lnTo>
                      <a:pt x="18" y="92"/>
                    </a:lnTo>
                    <a:lnTo>
                      <a:pt x="23" y="104"/>
                    </a:lnTo>
                    <a:lnTo>
                      <a:pt x="30" y="107"/>
                    </a:lnTo>
                    <a:lnTo>
                      <a:pt x="54" y="128"/>
                    </a:lnTo>
                    <a:lnTo>
                      <a:pt x="28" y="156"/>
                    </a:lnTo>
                    <a:lnTo>
                      <a:pt x="30" y="161"/>
                    </a:lnTo>
                    <a:lnTo>
                      <a:pt x="28" y="163"/>
                    </a:lnTo>
                    <a:lnTo>
                      <a:pt x="11" y="173"/>
                    </a:lnTo>
                    <a:lnTo>
                      <a:pt x="4" y="182"/>
                    </a:lnTo>
                    <a:lnTo>
                      <a:pt x="0" y="199"/>
                    </a:lnTo>
                    <a:lnTo>
                      <a:pt x="4" y="203"/>
                    </a:lnTo>
                    <a:close/>
                  </a:path>
                </a:pathLst>
              </a:custGeom>
              <a:solidFill>
                <a:srgbClr val="9B9B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67" name="Freeform 50"/>
              <p:cNvSpPr>
                <a:spLocks/>
              </p:cNvSpPr>
              <p:nvPr/>
            </p:nvSpPr>
            <p:spPr bwMode="auto">
              <a:xfrm>
                <a:off x="4561" y="1721"/>
                <a:ext cx="120" cy="253"/>
              </a:xfrm>
              <a:custGeom>
                <a:avLst/>
                <a:gdLst>
                  <a:gd name="T0" fmla="*/ 4 w 120"/>
                  <a:gd name="T1" fmla="*/ 203 h 253"/>
                  <a:gd name="T2" fmla="*/ 30 w 120"/>
                  <a:gd name="T3" fmla="*/ 225 h 253"/>
                  <a:gd name="T4" fmla="*/ 42 w 120"/>
                  <a:gd name="T5" fmla="*/ 225 h 253"/>
                  <a:gd name="T6" fmla="*/ 54 w 120"/>
                  <a:gd name="T7" fmla="*/ 232 h 253"/>
                  <a:gd name="T8" fmla="*/ 68 w 120"/>
                  <a:gd name="T9" fmla="*/ 229 h 253"/>
                  <a:gd name="T10" fmla="*/ 73 w 120"/>
                  <a:gd name="T11" fmla="*/ 248 h 253"/>
                  <a:gd name="T12" fmla="*/ 75 w 120"/>
                  <a:gd name="T13" fmla="*/ 253 h 253"/>
                  <a:gd name="T14" fmla="*/ 106 w 120"/>
                  <a:gd name="T15" fmla="*/ 187 h 253"/>
                  <a:gd name="T16" fmla="*/ 104 w 120"/>
                  <a:gd name="T17" fmla="*/ 180 h 253"/>
                  <a:gd name="T18" fmla="*/ 111 w 120"/>
                  <a:gd name="T19" fmla="*/ 175 h 253"/>
                  <a:gd name="T20" fmla="*/ 113 w 120"/>
                  <a:gd name="T21" fmla="*/ 170 h 253"/>
                  <a:gd name="T22" fmla="*/ 111 w 120"/>
                  <a:gd name="T23" fmla="*/ 140 h 253"/>
                  <a:gd name="T24" fmla="*/ 113 w 120"/>
                  <a:gd name="T25" fmla="*/ 137 h 253"/>
                  <a:gd name="T26" fmla="*/ 115 w 120"/>
                  <a:gd name="T27" fmla="*/ 137 h 253"/>
                  <a:gd name="T28" fmla="*/ 118 w 120"/>
                  <a:gd name="T29" fmla="*/ 135 h 253"/>
                  <a:gd name="T30" fmla="*/ 120 w 120"/>
                  <a:gd name="T31" fmla="*/ 104 h 253"/>
                  <a:gd name="T32" fmla="*/ 115 w 120"/>
                  <a:gd name="T33" fmla="*/ 97 h 253"/>
                  <a:gd name="T34" fmla="*/ 106 w 120"/>
                  <a:gd name="T35" fmla="*/ 90 h 253"/>
                  <a:gd name="T36" fmla="*/ 94 w 120"/>
                  <a:gd name="T37" fmla="*/ 88 h 253"/>
                  <a:gd name="T38" fmla="*/ 92 w 120"/>
                  <a:gd name="T39" fmla="*/ 83 h 253"/>
                  <a:gd name="T40" fmla="*/ 92 w 120"/>
                  <a:gd name="T41" fmla="*/ 78 h 253"/>
                  <a:gd name="T42" fmla="*/ 94 w 120"/>
                  <a:gd name="T43" fmla="*/ 64 h 253"/>
                  <a:gd name="T44" fmla="*/ 96 w 120"/>
                  <a:gd name="T45" fmla="*/ 59 h 253"/>
                  <a:gd name="T46" fmla="*/ 101 w 120"/>
                  <a:gd name="T47" fmla="*/ 26 h 253"/>
                  <a:gd name="T48" fmla="*/ 28 w 120"/>
                  <a:gd name="T49" fmla="*/ 0 h 253"/>
                  <a:gd name="T50" fmla="*/ 21 w 120"/>
                  <a:gd name="T51" fmla="*/ 12 h 253"/>
                  <a:gd name="T52" fmla="*/ 14 w 120"/>
                  <a:gd name="T53" fmla="*/ 36 h 253"/>
                  <a:gd name="T54" fmla="*/ 4 w 120"/>
                  <a:gd name="T55" fmla="*/ 47 h 253"/>
                  <a:gd name="T56" fmla="*/ 11 w 120"/>
                  <a:gd name="T57" fmla="*/ 57 h 253"/>
                  <a:gd name="T58" fmla="*/ 9 w 120"/>
                  <a:gd name="T59" fmla="*/ 69 h 253"/>
                  <a:gd name="T60" fmla="*/ 4 w 120"/>
                  <a:gd name="T61" fmla="*/ 73 h 253"/>
                  <a:gd name="T62" fmla="*/ 4 w 120"/>
                  <a:gd name="T63" fmla="*/ 81 h 253"/>
                  <a:gd name="T64" fmla="*/ 4 w 120"/>
                  <a:gd name="T65" fmla="*/ 81 h 253"/>
                  <a:gd name="T66" fmla="*/ 9 w 120"/>
                  <a:gd name="T67" fmla="*/ 92 h 253"/>
                  <a:gd name="T68" fmla="*/ 18 w 120"/>
                  <a:gd name="T69" fmla="*/ 92 h 253"/>
                  <a:gd name="T70" fmla="*/ 23 w 120"/>
                  <a:gd name="T71" fmla="*/ 104 h 253"/>
                  <a:gd name="T72" fmla="*/ 30 w 120"/>
                  <a:gd name="T73" fmla="*/ 107 h 253"/>
                  <a:gd name="T74" fmla="*/ 54 w 120"/>
                  <a:gd name="T75" fmla="*/ 128 h 253"/>
                  <a:gd name="T76" fmla="*/ 28 w 120"/>
                  <a:gd name="T77" fmla="*/ 156 h 253"/>
                  <a:gd name="T78" fmla="*/ 30 w 120"/>
                  <a:gd name="T79" fmla="*/ 161 h 253"/>
                  <a:gd name="T80" fmla="*/ 28 w 120"/>
                  <a:gd name="T81" fmla="*/ 163 h 253"/>
                  <a:gd name="T82" fmla="*/ 11 w 120"/>
                  <a:gd name="T83" fmla="*/ 173 h 253"/>
                  <a:gd name="T84" fmla="*/ 4 w 120"/>
                  <a:gd name="T85" fmla="*/ 182 h 253"/>
                  <a:gd name="T86" fmla="*/ 0 w 120"/>
                  <a:gd name="T87" fmla="*/ 199 h 253"/>
                  <a:gd name="T88" fmla="*/ 4 w 120"/>
                  <a:gd name="T89" fmla="*/ 203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20" h="253">
                    <a:moveTo>
                      <a:pt x="4" y="203"/>
                    </a:moveTo>
                    <a:lnTo>
                      <a:pt x="30" y="225"/>
                    </a:lnTo>
                    <a:lnTo>
                      <a:pt x="42" y="225"/>
                    </a:lnTo>
                    <a:lnTo>
                      <a:pt x="54" y="232"/>
                    </a:lnTo>
                    <a:lnTo>
                      <a:pt x="68" y="229"/>
                    </a:lnTo>
                    <a:lnTo>
                      <a:pt x="73" y="248"/>
                    </a:lnTo>
                    <a:lnTo>
                      <a:pt x="75" y="253"/>
                    </a:lnTo>
                    <a:lnTo>
                      <a:pt x="106" y="187"/>
                    </a:lnTo>
                    <a:lnTo>
                      <a:pt x="104" y="180"/>
                    </a:lnTo>
                    <a:lnTo>
                      <a:pt x="111" y="175"/>
                    </a:lnTo>
                    <a:lnTo>
                      <a:pt x="113" y="170"/>
                    </a:lnTo>
                    <a:lnTo>
                      <a:pt x="111" y="140"/>
                    </a:lnTo>
                    <a:lnTo>
                      <a:pt x="113" y="137"/>
                    </a:lnTo>
                    <a:lnTo>
                      <a:pt x="115" y="137"/>
                    </a:lnTo>
                    <a:lnTo>
                      <a:pt x="118" y="135"/>
                    </a:lnTo>
                    <a:lnTo>
                      <a:pt x="120" y="104"/>
                    </a:lnTo>
                    <a:lnTo>
                      <a:pt x="115" y="97"/>
                    </a:lnTo>
                    <a:lnTo>
                      <a:pt x="106" y="90"/>
                    </a:lnTo>
                    <a:lnTo>
                      <a:pt x="94" y="88"/>
                    </a:lnTo>
                    <a:lnTo>
                      <a:pt x="92" y="83"/>
                    </a:lnTo>
                    <a:lnTo>
                      <a:pt x="92" y="78"/>
                    </a:lnTo>
                    <a:lnTo>
                      <a:pt x="94" y="64"/>
                    </a:lnTo>
                    <a:lnTo>
                      <a:pt x="96" y="59"/>
                    </a:lnTo>
                    <a:lnTo>
                      <a:pt x="101" y="26"/>
                    </a:lnTo>
                    <a:lnTo>
                      <a:pt x="28" y="0"/>
                    </a:lnTo>
                    <a:lnTo>
                      <a:pt x="21" y="12"/>
                    </a:lnTo>
                    <a:lnTo>
                      <a:pt x="14" y="36"/>
                    </a:lnTo>
                    <a:lnTo>
                      <a:pt x="4" y="47"/>
                    </a:lnTo>
                    <a:lnTo>
                      <a:pt x="11" y="57"/>
                    </a:lnTo>
                    <a:lnTo>
                      <a:pt x="9" y="69"/>
                    </a:lnTo>
                    <a:lnTo>
                      <a:pt x="4" y="73"/>
                    </a:lnTo>
                    <a:lnTo>
                      <a:pt x="4" y="81"/>
                    </a:lnTo>
                    <a:lnTo>
                      <a:pt x="4" y="81"/>
                    </a:lnTo>
                    <a:lnTo>
                      <a:pt x="9" y="92"/>
                    </a:lnTo>
                    <a:lnTo>
                      <a:pt x="18" y="92"/>
                    </a:lnTo>
                    <a:lnTo>
                      <a:pt x="23" y="104"/>
                    </a:lnTo>
                    <a:lnTo>
                      <a:pt x="30" y="107"/>
                    </a:lnTo>
                    <a:lnTo>
                      <a:pt x="54" y="128"/>
                    </a:lnTo>
                    <a:lnTo>
                      <a:pt x="28" y="156"/>
                    </a:lnTo>
                    <a:lnTo>
                      <a:pt x="30" y="161"/>
                    </a:lnTo>
                    <a:lnTo>
                      <a:pt x="28" y="163"/>
                    </a:lnTo>
                    <a:lnTo>
                      <a:pt x="11" y="173"/>
                    </a:lnTo>
                    <a:lnTo>
                      <a:pt x="4" y="182"/>
                    </a:lnTo>
                    <a:lnTo>
                      <a:pt x="0" y="199"/>
                    </a:lnTo>
                    <a:lnTo>
                      <a:pt x="4" y="203"/>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68" name="Freeform 51"/>
              <p:cNvSpPr>
                <a:spLocks/>
              </p:cNvSpPr>
              <p:nvPr/>
            </p:nvSpPr>
            <p:spPr bwMode="auto">
              <a:xfrm>
                <a:off x="4797" y="1591"/>
                <a:ext cx="56" cy="83"/>
              </a:xfrm>
              <a:custGeom>
                <a:avLst/>
                <a:gdLst>
                  <a:gd name="T0" fmla="*/ 16 w 56"/>
                  <a:gd name="T1" fmla="*/ 83 h 83"/>
                  <a:gd name="T2" fmla="*/ 45 w 56"/>
                  <a:gd name="T3" fmla="*/ 66 h 83"/>
                  <a:gd name="T4" fmla="*/ 52 w 56"/>
                  <a:gd name="T5" fmla="*/ 59 h 83"/>
                  <a:gd name="T6" fmla="*/ 54 w 56"/>
                  <a:gd name="T7" fmla="*/ 33 h 83"/>
                  <a:gd name="T8" fmla="*/ 56 w 56"/>
                  <a:gd name="T9" fmla="*/ 31 h 83"/>
                  <a:gd name="T10" fmla="*/ 42 w 56"/>
                  <a:gd name="T11" fmla="*/ 24 h 83"/>
                  <a:gd name="T12" fmla="*/ 40 w 56"/>
                  <a:gd name="T13" fmla="*/ 14 h 83"/>
                  <a:gd name="T14" fmla="*/ 38 w 56"/>
                  <a:gd name="T15" fmla="*/ 14 h 83"/>
                  <a:gd name="T16" fmla="*/ 33 w 56"/>
                  <a:gd name="T17" fmla="*/ 0 h 83"/>
                  <a:gd name="T18" fmla="*/ 0 w 56"/>
                  <a:gd name="T19" fmla="*/ 7 h 83"/>
                  <a:gd name="T20" fmla="*/ 16 w 56"/>
                  <a:gd name="T21" fmla="*/ 71 h 83"/>
                  <a:gd name="T22" fmla="*/ 14 w 56"/>
                  <a:gd name="T23" fmla="*/ 74 h 83"/>
                  <a:gd name="T24" fmla="*/ 16 w 56"/>
                  <a:gd name="T25" fmla="*/ 83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6" h="83">
                    <a:moveTo>
                      <a:pt x="16" y="83"/>
                    </a:moveTo>
                    <a:lnTo>
                      <a:pt x="45" y="66"/>
                    </a:lnTo>
                    <a:lnTo>
                      <a:pt x="52" y="59"/>
                    </a:lnTo>
                    <a:lnTo>
                      <a:pt x="54" y="33"/>
                    </a:lnTo>
                    <a:lnTo>
                      <a:pt x="56" y="31"/>
                    </a:lnTo>
                    <a:lnTo>
                      <a:pt x="42" y="24"/>
                    </a:lnTo>
                    <a:lnTo>
                      <a:pt x="40" y="14"/>
                    </a:lnTo>
                    <a:lnTo>
                      <a:pt x="38" y="14"/>
                    </a:lnTo>
                    <a:lnTo>
                      <a:pt x="33" y="0"/>
                    </a:lnTo>
                    <a:lnTo>
                      <a:pt x="0" y="7"/>
                    </a:lnTo>
                    <a:lnTo>
                      <a:pt x="16" y="71"/>
                    </a:lnTo>
                    <a:lnTo>
                      <a:pt x="14" y="74"/>
                    </a:lnTo>
                    <a:lnTo>
                      <a:pt x="16" y="83"/>
                    </a:lnTo>
                    <a:close/>
                  </a:path>
                </a:pathLst>
              </a:custGeom>
              <a:solidFill>
                <a:srgbClr val="2540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69" name="Freeform 52"/>
              <p:cNvSpPr>
                <a:spLocks/>
              </p:cNvSpPr>
              <p:nvPr/>
            </p:nvSpPr>
            <p:spPr bwMode="auto">
              <a:xfrm>
                <a:off x="4797" y="1591"/>
                <a:ext cx="56" cy="83"/>
              </a:xfrm>
              <a:custGeom>
                <a:avLst/>
                <a:gdLst>
                  <a:gd name="T0" fmla="*/ 16 w 56"/>
                  <a:gd name="T1" fmla="*/ 83 h 83"/>
                  <a:gd name="T2" fmla="*/ 45 w 56"/>
                  <a:gd name="T3" fmla="*/ 66 h 83"/>
                  <a:gd name="T4" fmla="*/ 52 w 56"/>
                  <a:gd name="T5" fmla="*/ 59 h 83"/>
                  <a:gd name="T6" fmla="*/ 54 w 56"/>
                  <a:gd name="T7" fmla="*/ 33 h 83"/>
                  <a:gd name="T8" fmla="*/ 56 w 56"/>
                  <a:gd name="T9" fmla="*/ 31 h 83"/>
                  <a:gd name="T10" fmla="*/ 42 w 56"/>
                  <a:gd name="T11" fmla="*/ 24 h 83"/>
                  <a:gd name="T12" fmla="*/ 40 w 56"/>
                  <a:gd name="T13" fmla="*/ 14 h 83"/>
                  <a:gd name="T14" fmla="*/ 38 w 56"/>
                  <a:gd name="T15" fmla="*/ 14 h 83"/>
                  <a:gd name="T16" fmla="*/ 33 w 56"/>
                  <a:gd name="T17" fmla="*/ 0 h 83"/>
                  <a:gd name="T18" fmla="*/ 0 w 56"/>
                  <a:gd name="T19" fmla="*/ 7 h 83"/>
                  <a:gd name="T20" fmla="*/ 16 w 56"/>
                  <a:gd name="T21" fmla="*/ 71 h 83"/>
                  <a:gd name="T22" fmla="*/ 14 w 56"/>
                  <a:gd name="T23" fmla="*/ 74 h 83"/>
                  <a:gd name="T24" fmla="*/ 16 w 56"/>
                  <a:gd name="T25" fmla="*/ 83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6" h="83">
                    <a:moveTo>
                      <a:pt x="16" y="83"/>
                    </a:moveTo>
                    <a:lnTo>
                      <a:pt x="45" y="66"/>
                    </a:lnTo>
                    <a:lnTo>
                      <a:pt x="52" y="59"/>
                    </a:lnTo>
                    <a:lnTo>
                      <a:pt x="54" y="33"/>
                    </a:lnTo>
                    <a:lnTo>
                      <a:pt x="56" y="31"/>
                    </a:lnTo>
                    <a:lnTo>
                      <a:pt x="42" y="24"/>
                    </a:lnTo>
                    <a:lnTo>
                      <a:pt x="40" y="14"/>
                    </a:lnTo>
                    <a:lnTo>
                      <a:pt x="38" y="14"/>
                    </a:lnTo>
                    <a:lnTo>
                      <a:pt x="33" y="0"/>
                    </a:lnTo>
                    <a:lnTo>
                      <a:pt x="0" y="7"/>
                    </a:lnTo>
                    <a:lnTo>
                      <a:pt x="16" y="71"/>
                    </a:lnTo>
                    <a:lnTo>
                      <a:pt x="14" y="74"/>
                    </a:lnTo>
                    <a:lnTo>
                      <a:pt x="16" y="83"/>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70" name="Freeform 53"/>
              <p:cNvSpPr>
                <a:spLocks/>
              </p:cNvSpPr>
              <p:nvPr/>
            </p:nvSpPr>
            <p:spPr bwMode="auto">
              <a:xfrm>
                <a:off x="3996" y="2473"/>
                <a:ext cx="432" cy="328"/>
              </a:xfrm>
              <a:custGeom>
                <a:avLst/>
                <a:gdLst>
                  <a:gd name="T0" fmla="*/ 253 w 432"/>
                  <a:gd name="T1" fmla="*/ 321 h 328"/>
                  <a:gd name="T2" fmla="*/ 267 w 432"/>
                  <a:gd name="T3" fmla="*/ 307 h 328"/>
                  <a:gd name="T4" fmla="*/ 281 w 432"/>
                  <a:gd name="T5" fmla="*/ 297 h 328"/>
                  <a:gd name="T6" fmla="*/ 265 w 432"/>
                  <a:gd name="T7" fmla="*/ 274 h 328"/>
                  <a:gd name="T8" fmla="*/ 317 w 432"/>
                  <a:gd name="T9" fmla="*/ 264 h 328"/>
                  <a:gd name="T10" fmla="*/ 354 w 432"/>
                  <a:gd name="T11" fmla="*/ 224 h 328"/>
                  <a:gd name="T12" fmla="*/ 364 w 432"/>
                  <a:gd name="T13" fmla="*/ 214 h 328"/>
                  <a:gd name="T14" fmla="*/ 380 w 432"/>
                  <a:gd name="T15" fmla="*/ 196 h 328"/>
                  <a:gd name="T16" fmla="*/ 392 w 432"/>
                  <a:gd name="T17" fmla="*/ 177 h 328"/>
                  <a:gd name="T18" fmla="*/ 395 w 432"/>
                  <a:gd name="T19" fmla="*/ 158 h 328"/>
                  <a:gd name="T20" fmla="*/ 430 w 432"/>
                  <a:gd name="T21" fmla="*/ 111 h 328"/>
                  <a:gd name="T22" fmla="*/ 317 w 432"/>
                  <a:gd name="T23" fmla="*/ 18 h 328"/>
                  <a:gd name="T24" fmla="*/ 220 w 432"/>
                  <a:gd name="T25" fmla="*/ 18 h 328"/>
                  <a:gd name="T26" fmla="*/ 196 w 432"/>
                  <a:gd name="T27" fmla="*/ 9 h 328"/>
                  <a:gd name="T28" fmla="*/ 76 w 432"/>
                  <a:gd name="T29" fmla="*/ 9 h 328"/>
                  <a:gd name="T30" fmla="*/ 54 w 432"/>
                  <a:gd name="T31" fmla="*/ 23 h 328"/>
                  <a:gd name="T32" fmla="*/ 45 w 432"/>
                  <a:gd name="T33" fmla="*/ 28 h 328"/>
                  <a:gd name="T34" fmla="*/ 19 w 432"/>
                  <a:gd name="T35" fmla="*/ 40 h 328"/>
                  <a:gd name="T36" fmla="*/ 9 w 432"/>
                  <a:gd name="T37" fmla="*/ 56 h 328"/>
                  <a:gd name="T38" fmla="*/ 33 w 432"/>
                  <a:gd name="T39" fmla="*/ 94 h 328"/>
                  <a:gd name="T40" fmla="*/ 52 w 432"/>
                  <a:gd name="T41" fmla="*/ 106 h 328"/>
                  <a:gd name="T42" fmla="*/ 61 w 432"/>
                  <a:gd name="T43" fmla="*/ 125 h 328"/>
                  <a:gd name="T44" fmla="*/ 76 w 432"/>
                  <a:gd name="T45" fmla="*/ 139 h 328"/>
                  <a:gd name="T46" fmla="*/ 104 w 432"/>
                  <a:gd name="T47" fmla="*/ 158 h 328"/>
                  <a:gd name="T48" fmla="*/ 116 w 432"/>
                  <a:gd name="T49" fmla="*/ 172 h 328"/>
                  <a:gd name="T50" fmla="*/ 144 w 432"/>
                  <a:gd name="T51" fmla="*/ 203 h 328"/>
                  <a:gd name="T52" fmla="*/ 154 w 432"/>
                  <a:gd name="T53" fmla="*/ 212 h 328"/>
                  <a:gd name="T54" fmla="*/ 161 w 432"/>
                  <a:gd name="T55" fmla="*/ 222 h 328"/>
                  <a:gd name="T56" fmla="*/ 187 w 432"/>
                  <a:gd name="T57" fmla="*/ 238 h 328"/>
                  <a:gd name="T58" fmla="*/ 201 w 432"/>
                  <a:gd name="T59" fmla="*/ 274 h 328"/>
                  <a:gd name="T60" fmla="*/ 229 w 432"/>
                  <a:gd name="T61" fmla="*/ 302 h 328"/>
                  <a:gd name="T62" fmla="*/ 255 w 432"/>
                  <a:gd name="T63" fmla="*/ 328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32" h="328">
                    <a:moveTo>
                      <a:pt x="255" y="328"/>
                    </a:moveTo>
                    <a:lnTo>
                      <a:pt x="253" y="321"/>
                    </a:lnTo>
                    <a:lnTo>
                      <a:pt x="255" y="316"/>
                    </a:lnTo>
                    <a:lnTo>
                      <a:pt x="267" y="307"/>
                    </a:lnTo>
                    <a:lnTo>
                      <a:pt x="276" y="304"/>
                    </a:lnTo>
                    <a:lnTo>
                      <a:pt x="281" y="297"/>
                    </a:lnTo>
                    <a:lnTo>
                      <a:pt x="265" y="278"/>
                    </a:lnTo>
                    <a:lnTo>
                      <a:pt x="265" y="274"/>
                    </a:lnTo>
                    <a:lnTo>
                      <a:pt x="265" y="271"/>
                    </a:lnTo>
                    <a:lnTo>
                      <a:pt x="317" y="264"/>
                    </a:lnTo>
                    <a:lnTo>
                      <a:pt x="324" y="259"/>
                    </a:lnTo>
                    <a:lnTo>
                      <a:pt x="354" y="224"/>
                    </a:lnTo>
                    <a:lnTo>
                      <a:pt x="359" y="222"/>
                    </a:lnTo>
                    <a:lnTo>
                      <a:pt x="364" y="214"/>
                    </a:lnTo>
                    <a:lnTo>
                      <a:pt x="366" y="205"/>
                    </a:lnTo>
                    <a:lnTo>
                      <a:pt x="380" y="196"/>
                    </a:lnTo>
                    <a:lnTo>
                      <a:pt x="390" y="186"/>
                    </a:lnTo>
                    <a:lnTo>
                      <a:pt x="392" y="177"/>
                    </a:lnTo>
                    <a:lnTo>
                      <a:pt x="387" y="167"/>
                    </a:lnTo>
                    <a:lnTo>
                      <a:pt x="395" y="158"/>
                    </a:lnTo>
                    <a:lnTo>
                      <a:pt x="411" y="125"/>
                    </a:lnTo>
                    <a:lnTo>
                      <a:pt x="430" y="111"/>
                    </a:lnTo>
                    <a:lnTo>
                      <a:pt x="432" y="101"/>
                    </a:lnTo>
                    <a:lnTo>
                      <a:pt x="317" y="18"/>
                    </a:lnTo>
                    <a:lnTo>
                      <a:pt x="220" y="33"/>
                    </a:lnTo>
                    <a:lnTo>
                      <a:pt x="220" y="18"/>
                    </a:lnTo>
                    <a:lnTo>
                      <a:pt x="203" y="2"/>
                    </a:lnTo>
                    <a:lnTo>
                      <a:pt x="196" y="9"/>
                    </a:lnTo>
                    <a:lnTo>
                      <a:pt x="191" y="0"/>
                    </a:lnTo>
                    <a:lnTo>
                      <a:pt x="76" y="9"/>
                    </a:lnTo>
                    <a:lnTo>
                      <a:pt x="73" y="14"/>
                    </a:lnTo>
                    <a:lnTo>
                      <a:pt x="54" y="23"/>
                    </a:lnTo>
                    <a:lnTo>
                      <a:pt x="47" y="30"/>
                    </a:lnTo>
                    <a:lnTo>
                      <a:pt x="45" y="28"/>
                    </a:lnTo>
                    <a:lnTo>
                      <a:pt x="19" y="40"/>
                    </a:lnTo>
                    <a:lnTo>
                      <a:pt x="19" y="40"/>
                    </a:lnTo>
                    <a:lnTo>
                      <a:pt x="17" y="49"/>
                    </a:lnTo>
                    <a:lnTo>
                      <a:pt x="9" y="56"/>
                    </a:lnTo>
                    <a:lnTo>
                      <a:pt x="0" y="75"/>
                    </a:lnTo>
                    <a:lnTo>
                      <a:pt x="33" y="94"/>
                    </a:lnTo>
                    <a:lnTo>
                      <a:pt x="45" y="94"/>
                    </a:lnTo>
                    <a:lnTo>
                      <a:pt x="52" y="106"/>
                    </a:lnTo>
                    <a:lnTo>
                      <a:pt x="52" y="106"/>
                    </a:lnTo>
                    <a:lnTo>
                      <a:pt x="61" y="125"/>
                    </a:lnTo>
                    <a:lnTo>
                      <a:pt x="76" y="139"/>
                    </a:lnTo>
                    <a:lnTo>
                      <a:pt x="76" y="139"/>
                    </a:lnTo>
                    <a:lnTo>
                      <a:pt x="80" y="146"/>
                    </a:lnTo>
                    <a:lnTo>
                      <a:pt x="104" y="158"/>
                    </a:lnTo>
                    <a:lnTo>
                      <a:pt x="116" y="172"/>
                    </a:lnTo>
                    <a:lnTo>
                      <a:pt x="116" y="172"/>
                    </a:lnTo>
                    <a:lnTo>
                      <a:pt x="142" y="191"/>
                    </a:lnTo>
                    <a:lnTo>
                      <a:pt x="144" y="203"/>
                    </a:lnTo>
                    <a:lnTo>
                      <a:pt x="151" y="205"/>
                    </a:lnTo>
                    <a:lnTo>
                      <a:pt x="154" y="212"/>
                    </a:lnTo>
                    <a:lnTo>
                      <a:pt x="161" y="214"/>
                    </a:lnTo>
                    <a:lnTo>
                      <a:pt x="161" y="222"/>
                    </a:lnTo>
                    <a:lnTo>
                      <a:pt x="187" y="233"/>
                    </a:lnTo>
                    <a:lnTo>
                      <a:pt x="187" y="238"/>
                    </a:lnTo>
                    <a:lnTo>
                      <a:pt x="198" y="259"/>
                    </a:lnTo>
                    <a:lnTo>
                      <a:pt x="201" y="274"/>
                    </a:lnTo>
                    <a:lnTo>
                      <a:pt x="217" y="281"/>
                    </a:lnTo>
                    <a:lnTo>
                      <a:pt x="229" y="302"/>
                    </a:lnTo>
                    <a:lnTo>
                      <a:pt x="232" y="321"/>
                    </a:lnTo>
                    <a:lnTo>
                      <a:pt x="255" y="328"/>
                    </a:lnTo>
                    <a:close/>
                  </a:path>
                </a:pathLst>
              </a:custGeom>
              <a:solidFill>
                <a:srgbClr val="C8C7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71" name="Freeform 54"/>
              <p:cNvSpPr>
                <a:spLocks/>
              </p:cNvSpPr>
              <p:nvPr/>
            </p:nvSpPr>
            <p:spPr bwMode="auto">
              <a:xfrm>
                <a:off x="3996" y="2473"/>
                <a:ext cx="432" cy="328"/>
              </a:xfrm>
              <a:custGeom>
                <a:avLst/>
                <a:gdLst>
                  <a:gd name="T0" fmla="*/ 253 w 432"/>
                  <a:gd name="T1" fmla="*/ 321 h 328"/>
                  <a:gd name="T2" fmla="*/ 267 w 432"/>
                  <a:gd name="T3" fmla="*/ 307 h 328"/>
                  <a:gd name="T4" fmla="*/ 281 w 432"/>
                  <a:gd name="T5" fmla="*/ 297 h 328"/>
                  <a:gd name="T6" fmla="*/ 265 w 432"/>
                  <a:gd name="T7" fmla="*/ 274 h 328"/>
                  <a:gd name="T8" fmla="*/ 317 w 432"/>
                  <a:gd name="T9" fmla="*/ 264 h 328"/>
                  <a:gd name="T10" fmla="*/ 354 w 432"/>
                  <a:gd name="T11" fmla="*/ 224 h 328"/>
                  <a:gd name="T12" fmla="*/ 364 w 432"/>
                  <a:gd name="T13" fmla="*/ 214 h 328"/>
                  <a:gd name="T14" fmla="*/ 380 w 432"/>
                  <a:gd name="T15" fmla="*/ 196 h 328"/>
                  <a:gd name="T16" fmla="*/ 392 w 432"/>
                  <a:gd name="T17" fmla="*/ 177 h 328"/>
                  <a:gd name="T18" fmla="*/ 395 w 432"/>
                  <a:gd name="T19" fmla="*/ 158 h 328"/>
                  <a:gd name="T20" fmla="*/ 430 w 432"/>
                  <a:gd name="T21" fmla="*/ 111 h 328"/>
                  <a:gd name="T22" fmla="*/ 317 w 432"/>
                  <a:gd name="T23" fmla="*/ 18 h 328"/>
                  <a:gd name="T24" fmla="*/ 220 w 432"/>
                  <a:gd name="T25" fmla="*/ 18 h 328"/>
                  <a:gd name="T26" fmla="*/ 196 w 432"/>
                  <a:gd name="T27" fmla="*/ 9 h 328"/>
                  <a:gd name="T28" fmla="*/ 76 w 432"/>
                  <a:gd name="T29" fmla="*/ 9 h 328"/>
                  <a:gd name="T30" fmla="*/ 54 w 432"/>
                  <a:gd name="T31" fmla="*/ 23 h 328"/>
                  <a:gd name="T32" fmla="*/ 45 w 432"/>
                  <a:gd name="T33" fmla="*/ 28 h 328"/>
                  <a:gd name="T34" fmla="*/ 19 w 432"/>
                  <a:gd name="T35" fmla="*/ 40 h 328"/>
                  <a:gd name="T36" fmla="*/ 9 w 432"/>
                  <a:gd name="T37" fmla="*/ 56 h 328"/>
                  <a:gd name="T38" fmla="*/ 33 w 432"/>
                  <a:gd name="T39" fmla="*/ 94 h 328"/>
                  <a:gd name="T40" fmla="*/ 52 w 432"/>
                  <a:gd name="T41" fmla="*/ 106 h 328"/>
                  <a:gd name="T42" fmla="*/ 61 w 432"/>
                  <a:gd name="T43" fmla="*/ 125 h 328"/>
                  <a:gd name="T44" fmla="*/ 76 w 432"/>
                  <a:gd name="T45" fmla="*/ 139 h 328"/>
                  <a:gd name="T46" fmla="*/ 104 w 432"/>
                  <a:gd name="T47" fmla="*/ 158 h 328"/>
                  <a:gd name="T48" fmla="*/ 116 w 432"/>
                  <a:gd name="T49" fmla="*/ 172 h 328"/>
                  <a:gd name="T50" fmla="*/ 144 w 432"/>
                  <a:gd name="T51" fmla="*/ 203 h 328"/>
                  <a:gd name="T52" fmla="*/ 154 w 432"/>
                  <a:gd name="T53" fmla="*/ 212 h 328"/>
                  <a:gd name="T54" fmla="*/ 161 w 432"/>
                  <a:gd name="T55" fmla="*/ 222 h 328"/>
                  <a:gd name="T56" fmla="*/ 187 w 432"/>
                  <a:gd name="T57" fmla="*/ 238 h 328"/>
                  <a:gd name="T58" fmla="*/ 201 w 432"/>
                  <a:gd name="T59" fmla="*/ 274 h 328"/>
                  <a:gd name="T60" fmla="*/ 229 w 432"/>
                  <a:gd name="T61" fmla="*/ 302 h 328"/>
                  <a:gd name="T62" fmla="*/ 255 w 432"/>
                  <a:gd name="T63" fmla="*/ 328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32" h="328">
                    <a:moveTo>
                      <a:pt x="255" y="328"/>
                    </a:moveTo>
                    <a:lnTo>
                      <a:pt x="253" y="321"/>
                    </a:lnTo>
                    <a:lnTo>
                      <a:pt x="255" y="316"/>
                    </a:lnTo>
                    <a:lnTo>
                      <a:pt x="267" y="307"/>
                    </a:lnTo>
                    <a:lnTo>
                      <a:pt x="276" y="304"/>
                    </a:lnTo>
                    <a:lnTo>
                      <a:pt x="281" y="297"/>
                    </a:lnTo>
                    <a:lnTo>
                      <a:pt x="265" y="278"/>
                    </a:lnTo>
                    <a:lnTo>
                      <a:pt x="265" y="274"/>
                    </a:lnTo>
                    <a:lnTo>
                      <a:pt x="265" y="271"/>
                    </a:lnTo>
                    <a:lnTo>
                      <a:pt x="317" y="264"/>
                    </a:lnTo>
                    <a:lnTo>
                      <a:pt x="324" y="259"/>
                    </a:lnTo>
                    <a:lnTo>
                      <a:pt x="354" y="224"/>
                    </a:lnTo>
                    <a:lnTo>
                      <a:pt x="359" y="222"/>
                    </a:lnTo>
                    <a:lnTo>
                      <a:pt x="364" y="214"/>
                    </a:lnTo>
                    <a:lnTo>
                      <a:pt x="366" y="205"/>
                    </a:lnTo>
                    <a:lnTo>
                      <a:pt x="380" y="196"/>
                    </a:lnTo>
                    <a:lnTo>
                      <a:pt x="390" y="186"/>
                    </a:lnTo>
                    <a:lnTo>
                      <a:pt x="392" y="177"/>
                    </a:lnTo>
                    <a:lnTo>
                      <a:pt x="387" y="167"/>
                    </a:lnTo>
                    <a:lnTo>
                      <a:pt x="395" y="158"/>
                    </a:lnTo>
                    <a:lnTo>
                      <a:pt x="411" y="125"/>
                    </a:lnTo>
                    <a:lnTo>
                      <a:pt x="430" y="111"/>
                    </a:lnTo>
                    <a:lnTo>
                      <a:pt x="432" y="101"/>
                    </a:lnTo>
                    <a:lnTo>
                      <a:pt x="317" y="18"/>
                    </a:lnTo>
                    <a:lnTo>
                      <a:pt x="220" y="33"/>
                    </a:lnTo>
                    <a:lnTo>
                      <a:pt x="220" y="18"/>
                    </a:lnTo>
                    <a:lnTo>
                      <a:pt x="203" y="2"/>
                    </a:lnTo>
                    <a:lnTo>
                      <a:pt x="196" y="9"/>
                    </a:lnTo>
                    <a:lnTo>
                      <a:pt x="191" y="0"/>
                    </a:lnTo>
                    <a:lnTo>
                      <a:pt x="76" y="9"/>
                    </a:lnTo>
                    <a:lnTo>
                      <a:pt x="73" y="14"/>
                    </a:lnTo>
                    <a:lnTo>
                      <a:pt x="54" y="23"/>
                    </a:lnTo>
                    <a:lnTo>
                      <a:pt x="47" y="30"/>
                    </a:lnTo>
                    <a:lnTo>
                      <a:pt x="45" y="28"/>
                    </a:lnTo>
                    <a:lnTo>
                      <a:pt x="19" y="40"/>
                    </a:lnTo>
                    <a:lnTo>
                      <a:pt x="19" y="40"/>
                    </a:lnTo>
                    <a:lnTo>
                      <a:pt x="17" y="49"/>
                    </a:lnTo>
                    <a:lnTo>
                      <a:pt x="9" y="56"/>
                    </a:lnTo>
                    <a:lnTo>
                      <a:pt x="0" y="75"/>
                    </a:lnTo>
                    <a:lnTo>
                      <a:pt x="33" y="94"/>
                    </a:lnTo>
                    <a:lnTo>
                      <a:pt x="45" y="94"/>
                    </a:lnTo>
                    <a:lnTo>
                      <a:pt x="52" y="106"/>
                    </a:lnTo>
                    <a:lnTo>
                      <a:pt x="52" y="106"/>
                    </a:lnTo>
                    <a:lnTo>
                      <a:pt x="61" y="125"/>
                    </a:lnTo>
                    <a:lnTo>
                      <a:pt x="76" y="139"/>
                    </a:lnTo>
                    <a:lnTo>
                      <a:pt x="76" y="139"/>
                    </a:lnTo>
                    <a:lnTo>
                      <a:pt x="80" y="146"/>
                    </a:lnTo>
                    <a:lnTo>
                      <a:pt x="104" y="158"/>
                    </a:lnTo>
                    <a:lnTo>
                      <a:pt x="116" y="172"/>
                    </a:lnTo>
                    <a:lnTo>
                      <a:pt x="116" y="172"/>
                    </a:lnTo>
                    <a:lnTo>
                      <a:pt x="142" y="191"/>
                    </a:lnTo>
                    <a:lnTo>
                      <a:pt x="144" y="203"/>
                    </a:lnTo>
                    <a:lnTo>
                      <a:pt x="151" y="205"/>
                    </a:lnTo>
                    <a:lnTo>
                      <a:pt x="154" y="212"/>
                    </a:lnTo>
                    <a:lnTo>
                      <a:pt x="161" y="214"/>
                    </a:lnTo>
                    <a:lnTo>
                      <a:pt x="161" y="222"/>
                    </a:lnTo>
                    <a:lnTo>
                      <a:pt x="187" y="233"/>
                    </a:lnTo>
                    <a:lnTo>
                      <a:pt x="187" y="238"/>
                    </a:lnTo>
                    <a:lnTo>
                      <a:pt x="198" y="259"/>
                    </a:lnTo>
                    <a:lnTo>
                      <a:pt x="201" y="274"/>
                    </a:lnTo>
                    <a:lnTo>
                      <a:pt x="217" y="281"/>
                    </a:lnTo>
                    <a:lnTo>
                      <a:pt x="229" y="302"/>
                    </a:lnTo>
                    <a:lnTo>
                      <a:pt x="232" y="321"/>
                    </a:lnTo>
                    <a:lnTo>
                      <a:pt x="255" y="328"/>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72" name="Freeform 55"/>
              <p:cNvSpPr>
                <a:spLocks/>
              </p:cNvSpPr>
              <p:nvPr/>
            </p:nvSpPr>
            <p:spPr bwMode="auto">
              <a:xfrm>
                <a:off x="4577" y="2080"/>
                <a:ext cx="45" cy="104"/>
              </a:xfrm>
              <a:custGeom>
                <a:avLst/>
                <a:gdLst>
                  <a:gd name="T0" fmla="*/ 10 w 45"/>
                  <a:gd name="T1" fmla="*/ 15 h 104"/>
                  <a:gd name="T2" fmla="*/ 17 w 45"/>
                  <a:gd name="T3" fmla="*/ 17 h 104"/>
                  <a:gd name="T4" fmla="*/ 14 w 45"/>
                  <a:gd name="T5" fmla="*/ 26 h 104"/>
                  <a:gd name="T6" fmla="*/ 10 w 45"/>
                  <a:gd name="T7" fmla="*/ 31 h 104"/>
                  <a:gd name="T8" fmla="*/ 0 w 45"/>
                  <a:gd name="T9" fmla="*/ 74 h 104"/>
                  <a:gd name="T10" fmla="*/ 10 w 45"/>
                  <a:gd name="T11" fmla="*/ 102 h 104"/>
                  <a:gd name="T12" fmla="*/ 12 w 45"/>
                  <a:gd name="T13" fmla="*/ 104 h 104"/>
                  <a:gd name="T14" fmla="*/ 21 w 45"/>
                  <a:gd name="T15" fmla="*/ 102 h 104"/>
                  <a:gd name="T16" fmla="*/ 24 w 45"/>
                  <a:gd name="T17" fmla="*/ 97 h 104"/>
                  <a:gd name="T18" fmla="*/ 45 w 45"/>
                  <a:gd name="T19" fmla="*/ 0 h 104"/>
                  <a:gd name="T20" fmla="*/ 10 w 45"/>
                  <a:gd name="T21" fmla="*/ 15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 h="104">
                    <a:moveTo>
                      <a:pt x="10" y="15"/>
                    </a:moveTo>
                    <a:lnTo>
                      <a:pt x="17" y="17"/>
                    </a:lnTo>
                    <a:lnTo>
                      <a:pt x="14" y="26"/>
                    </a:lnTo>
                    <a:lnTo>
                      <a:pt x="10" y="31"/>
                    </a:lnTo>
                    <a:lnTo>
                      <a:pt x="0" y="74"/>
                    </a:lnTo>
                    <a:lnTo>
                      <a:pt x="10" y="102"/>
                    </a:lnTo>
                    <a:lnTo>
                      <a:pt x="12" y="104"/>
                    </a:lnTo>
                    <a:lnTo>
                      <a:pt x="21" y="102"/>
                    </a:lnTo>
                    <a:lnTo>
                      <a:pt x="24" y="97"/>
                    </a:lnTo>
                    <a:lnTo>
                      <a:pt x="45" y="0"/>
                    </a:lnTo>
                    <a:lnTo>
                      <a:pt x="10" y="15"/>
                    </a:lnTo>
                    <a:close/>
                  </a:path>
                </a:pathLst>
              </a:custGeom>
              <a:solidFill>
                <a:srgbClr val="9B9B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73" name="Freeform 56"/>
              <p:cNvSpPr>
                <a:spLocks/>
              </p:cNvSpPr>
              <p:nvPr/>
            </p:nvSpPr>
            <p:spPr bwMode="auto">
              <a:xfrm>
                <a:off x="4577" y="2080"/>
                <a:ext cx="45" cy="104"/>
              </a:xfrm>
              <a:custGeom>
                <a:avLst/>
                <a:gdLst>
                  <a:gd name="T0" fmla="*/ 10 w 45"/>
                  <a:gd name="T1" fmla="*/ 15 h 104"/>
                  <a:gd name="T2" fmla="*/ 17 w 45"/>
                  <a:gd name="T3" fmla="*/ 17 h 104"/>
                  <a:gd name="T4" fmla="*/ 14 w 45"/>
                  <a:gd name="T5" fmla="*/ 26 h 104"/>
                  <a:gd name="T6" fmla="*/ 10 w 45"/>
                  <a:gd name="T7" fmla="*/ 31 h 104"/>
                  <a:gd name="T8" fmla="*/ 0 w 45"/>
                  <a:gd name="T9" fmla="*/ 74 h 104"/>
                  <a:gd name="T10" fmla="*/ 10 w 45"/>
                  <a:gd name="T11" fmla="*/ 102 h 104"/>
                  <a:gd name="T12" fmla="*/ 12 w 45"/>
                  <a:gd name="T13" fmla="*/ 104 h 104"/>
                  <a:gd name="T14" fmla="*/ 21 w 45"/>
                  <a:gd name="T15" fmla="*/ 102 h 104"/>
                  <a:gd name="T16" fmla="*/ 24 w 45"/>
                  <a:gd name="T17" fmla="*/ 97 h 104"/>
                  <a:gd name="T18" fmla="*/ 45 w 45"/>
                  <a:gd name="T19" fmla="*/ 0 h 104"/>
                  <a:gd name="T20" fmla="*/ 10 w 45"/>
                  <a:gd name="T21" fmla="*/ 15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 h="104">
                    <a:moveTo>
                      <a:pt x="10" y="15"/>
                    </a:moveTo>
                    <a:lnTo>
                      <a:pt x="17" y="17"/>
                    </a:lnTo>
                    <a:lnTo>
                      <a:pt x="14" y="26"/>
                    </a:lnTo>
                    <a:lnTo>
                      <a:pt x="10" y="31"/>
                    </a:lnTo>
                    <a:lnTo>
                      <a:pt x="0" y="74"/>
                    </a:lnTo>
                    <a:lnTo>
                      <a:pt x="10" y="102"/>
                    </a:lnTo>
                    <a:lnTo>
                      <a:pt x="12" y="104"/>
                    </a:lnTo>
                    <a:lnTo>
                      <a:pt x="21" y="102"/>
                    </a:lnTo>
                    <a:lnTo>
                      <a:pt x="24" y="97"/>
                    </a:lnTo>
                    <a:lnTo>
                      <a:pt x="45" y="0"/>
                    </a:lnTo>
                    <a:lnTo>
                      <a:pt x="10" y="15"/>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74" name="Freeform 57"/>
              <p:cNvSpPr>
                <a:spLocks/>
              </p:cNvSpPr>
              <p:nvPr/>
            </p:nvSpPr>
            <p:spPr bwMode="auto">
              <a:xfrm>
                <a:off x="869" y="795"/>
                <a:ext cx="557" cy="416"/>
              </a:xfrm>
              <a:custGeom>
                <a:avLst/>
                <a:gdLst>
                  <a:gd name="T0" fmla="*/ 557 w 557"/>
                  <a:gd name="T1" fmla="*/ 106 h 416"/>
                  <a:gd name="T2" fmla="*/ 496 w 557"/>
                  <a:gd name="T3" fmla="*/ 397 h 416"/>
                  <a:gd name="T4" fmla="*/ 493 w 557"/>
                  <a:gd name="T5" fmla="*/ 416 h 416"/>
                  <a:gd name="T6" fmla="*/ 333 w 557"/>
                  <a:gd name="T7" fmla="*/ 380 h 416"/>
                  <a:gd name="T8" fmla="*/ 290 w 557"/>
                  <a:gd name="T9" fmla="*/ 380 h 416"/>
                  <a:gd name="T10" fmla="*/ 245 w 557"/>
                  <a:gd name="T11" fmla="*/ 380 h 416"/>
                  <a:gd name="T12" fmla="*/ 219 w 557"/>
                  <a:gd name="T13" fmla="*/ 371 h 416"/>
                  <a:gd name="T14" fmla="*/ 167 w 557"/>
                  <a:gd name="T15" fmla="*/ 362 h 416"/>
                  <a:gd name="T16" fmla="*/ 115 w 557"/>
                  <a:gd name="T17" fmla="*/ 357 h 416"/>
                  <a:gd name="T18" fmla="*/ 63 w 557"/>
                  <a:gd name="T19" fmla="*/ 338 h 416"/>
                  <a:gd name="T20" fmla="*/ 66 w 557"/>
                  <a:gd name="T21" fmla="*/ 293 h 416"/>
                  <a:gd name="T22" fmla="*/ 7 w 557"/>
                  <a:gd name="T23" fmla="*/ 248 h 416"/>
                  <a:gd name="T24" fmla="*/ 9 w 557"/>
                  <a:gd name="T25" fmla="*/ 210 h 416"/>
                  <a:gd name="T26" fmla="*/ 9 w 557"/>
                  <a:gd name="T27" fmla="*/ 232 h 416"/>
                  <a:gd name="T28" fmla="*/ 16 w 557"/>
                  <a:gd name="T29" fmla="*/ 229 h 416"/>
                  <a:gd name="T30" fmla="*/ 21 w 557"/>
                  <a:gd name="T31" fmla="*/ 201 h 416"/>
                  <a:gd name="T32" fmla="*/ 14 w 557"/>
                  <a:gd name="T33" fmla="*/ 199 h 416"/>
                  <a:gd name="T34" fmla="*/ 14 w 557"/>
                  <a:gd name="T35" fmla="*/ 184 h 416"/>
                  <a:gd name="T36" fmla="*/ 26 w 557"/>
                  <a:gd name="T37" fmla="*/ 173 h 416"/>
                  <a:gd name="T38" fmla="*/ 14 w 557"/>
                  <a:gd name="T39" fmla="*/ 170 h 416"/>
                  <a:gd name="T40" fmla="*/ 16 w 557"/>
                  <a:gd name="T41" fmla="*/ 83 h 416"/>
                  <a:gd name="T42" fmla="*/ 9 w 557"/>
                  <a:gd name="T43" fmla="*/ 47 h 416"/>
                  <a:gd name="T44" fmla="*/ 21 w 557"/>
                  <a:gd name="T45" fmla="*/ 24 h 416"/>
                  <a:gd name="T46" fmla="*/ 96 w 557"/>
                  <a:gd name="T47" fmla="*/ 69 h 416"/>
                  <a:gd name="T48" fmla="*/ 130 w 557"/>
                  <a:gd name="T49" fmla="*/ 85 h 416"/>
                  <a:gd name="T50" fmla="*/ 146 w 557"/>
                  <a:gd name="T51" fmla="*/ 99 h 416"/>
                  <a:gd name="T52" fmla="*/ 137 w 557"/>
                  <a:gd name="T53" fmla="*/ 111 h 416"/>
                  <a:gd name="T54" fmla="*/ 106 w 557"/>
                  <a:gd name="T55" fmla="*/ 140 h 416"/>
                  <a:gd name="T56" fmla="*/ 113 w 557"/>
                  <a:gd name="T57" fmla="*/ 156 h 416"/>
                  <a:gd name="T58" fmla="*/ 113 w 557"/>
                  <a:gd name="T59" fmla="*/ 147 h 416"/>
                  <a:gd name="T60" fmla="*/ 132 w 557"/>
                  <a:gd name="T61" fmla="*/ 135 h 416"/>
                  <a:gd name="T62" fmla="*/ 156 w 557"/>
                  <a:gd name="T63" fmla="*/ 118 h 416"/>
                  <a:gd name="T64" fmla="*/ 160 w 557"/>
                  <a:gd name="T65" fmla="*/ 130 h 416"/>
                  <a:gd name="T66" fmla="*/ 174 w 557"/>
                  <a:gd name="T67" fmla="*/ 95 h 416"/>
                  <a:gd name="T68" fmla="*/ 163 w 557"/>
                  <a:gd name="T69" fmla="*/ 54 h 416"/>
                  <a:gd name="T70" fmla="*/ 170 w 557"/>
                  <a:gd name="T71" fmla="*/ 52 h 416"/>
                  <a:gd name="T72" fmla="*/ 181 w 557"/>
                  <a:gd name="T73" fmla="*/ 36 h 416"/>
                  <a:gd name="T74" fmla="*/ 189 w 557"/>
                  <a:gd name="T75" fmla="*/ 40 h 416"/>
                  <a:gd name="T76" fmla="*/ 189 w 557"/>
                  <a:gd name="T77" fmla="*/ 31 h 416"/>
                  <a:gd name="T78" fmla="*/ 170 w 557"/>
                  <a:gd name="T79" fmla="*/ 24 h 416"/>
                  <a:gd name="T80" fmla="*/ 243 w 557"/>
                  <a:gd name="T81" fmla="*/ 24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57" h="416">
                    <a:moveTo>
                      <a:pt x="243" y="24"/>
                    </a:moveTo>
                    <a:lnTo>
                      <a:pt x="557" y="106"/>
                    </a:lnTo>
                    <a:lnTo>
                      <a:pt x="491" y="376"/>
                    </a:lnTo>
                    <a:lnTo>
                      <a:pt x="496" y="397"/>
                    </a:lnTo>
                    <a:lnTo>
                      <a:pt x="491" y="404"/>
                    </a:lnTo>
                    <a:lnTo>
                      <a:pt x="493" y="416"/>
                    </a:lnTo>
                    <a:lnTo>
                      <a:pt x="342" y="378"/>
                    </a:lnTo>
                    <a:lnTo>
                      <a:pt x="333" y="380"/>
                    </a:lnTo>
                    <a:lnTo>
                      <a:pt x="297" y="373"/>
                    </a:lnTo>
                    <a:lnTo>
                      <a:pt x="290" y="380"/>
                    </a:lnTo>
                    <a:lnTo>
                      <a:pt x="269" y="378"/>
                    </a:lnTo>
                    <a:lnTo>
                      <a:pt x="245" y="380"/>
                    </a:lnTo>
                    <a:lnTo>
                      <a:pt x="229" y="380"/>
                    </a:lnTo>
                    <a:lnTo>
                      <a:pt x="219" y="371"/>
                    </a:lnTo>
                    <a:lnTo>
                      <a:pt x="177" y="376"/>
                    </a:lnTo>
                    <a:lnTo>
                      <a:pt x="167" y="362"/>
                    </a:lnTo>
                    <a:lnTo>
                      <a:pt x="132" y="352"/>
                    </a:lnTo>
                    <a:lnTo>
                      <a:pt x="115" y="357"/>
                    </a:lnTo>
                    <a:lnTo>
                      <a:pt x="94" y="357"/>
                    </a:lnTo>
                    <a:lnTo>
                      <a:pt x="63" y="338"/>
                    </a:lnTo>
                    <a:lnTo>
                      <a:pt x="68" y="305"/>
                    </a:lnTo>
                    <a:lnTo>
                      <a:pt x="66" y="293"/>
                    </a:lnTo>
                    <a:lnTo>
                      <a:pt x="35" y="255"/>
                    </a:lnTo>
                    <a:lnTo>
                      <a:pt x="7" y="248"/>
                    </a:lnTo>
                    <a:lnTo>
                      <a:pt x="0" y="239"/>
                    </a:lnTo>
                    <a:lnTo>
                      <a:pt x="9" y="210"/>
                    </a:lnTo>
                    <a:lnTo>
                      <a:pt x="11" y="217"/>
                    </a:lnTo>
                    <a:lnTo>
                      <a:pt x="9" y="232"/>
                    </a:lnTo>
                    <a:lnTo>
                      <a:pt x="11" y="232"/>
                    </a:lnTo>
                    <a:lnTo>
                      <a:pt x="16" y="229"/>
                    </a:lnTo>
                    <a:lnTo>
                      <a:pt x="23" y="206"/>
                    </a:lnTo>
                    <a:lnTo>
                      <a:pt x="21" y="201"/>
                    </a:lnTo>
                    <a:lnTo>
                      <a:pt x="16" y="201"/>
                    </a:lnTo>
                    <a:lnTo>
                      <a:pt x="14" y="199"/>
                    </a:lnTo>
                    <a:lnTo>
                      <a:pt x="11" y="194"/>
                    </a:lnTo>
                    <a:lnTo>
                      <a:pt x="14" y="184"/>
                    </a:lnTo>
                    <a:lnTo>
                      <a:pt x="21" y="180"/>
                    </a:lnTo>
                    <a:lnTo>
                      <a:pt x="26" y="173"/>
                    </a:lnTo>
                    <a:lnTo>
                      <a:pt x="23" y="165"/>
                    </a:lnTo>
                    <a:lnTo>
                      <a:pt x="14" y="170"/>
                    </a:lnTo>
                    <a:lnTo>
                      <a:pt x="14" y="168"/>
                    </a:lnTo>
                    <a:lnTo>
                      <a:pt x="16" y="83"/>
                    </a:lnTo>
                    <a:lnTo>
                      <a:pt x="7" y="57"/>
                    </a:lnTo>
                    <a:lnTo>
                      <a:pt x="9" y="47"/>
                    </a:lnTo>
                    <a:lnTo>
                      <a:pt x="11" y="36"/>
                    </a:lnTo>
                    <a:lnTo>
                      <a:pt x="21" y="24"/>
                    </a:lnTo>
                    <a:lnTo>
                      <a:pt x="28" y="19"/>
                    </a:lnTo>
                    <a:lnTo>
                      <a:pt x="96" y="69"/>
                    </a:lnTo>
                    <a:lnTo>
                      <a:pt x="115" y="71"/>
                    </a:lnTo>
                    <a:lnTo>
                      <a:pt x="130" y="85"/>
                    </a:lnTo>
                    <a:lnTo>
                      <a:pt x="144" y="88"/>
                    </a:lnTo>
                    <a:lnTo>
                      <a:pt x="146" y="99"/>
                    </a:lnTo>
                    <a:lnTo>
                      <a:pt x="141" y="109"/>
                    </a:lnTo>
                    <a:lnTo>
                      <a:pt x="137" y="111"/>
                    </a:lnTo>
                    <a:lnTo>
                      <a:pt x="130" y="114"/>
                    </a:lnTo>
                    <a:lnTo>
                      <a:pt x="106" y="140"/>
                    </a:lnTo>
                    <a:lnTo>
                      <a:pt x="101" y="154"/>
                    </a:lnTo>
                    <a:lnTo>
                      <a:pt x="113" y="156"/>
                    </a:lnTo>
                    <a:lnTo>
                      <a:pt x="115" y="149"/>
                    </a:lnTo>
                    <a:lnTo>
                      <a:pt x="113" y="147"/>
                    </a:lnTo>
                    <a:lnTo>
                      <a:pt x="118" y="142"/>
                    </a:lnTo>
                    <a:lnTo>
                      <a:pt x="132" y="135"/>
                    </a:lnTo>
                    <a:lnTo>
                      <a:pt x="148" y="118"/>
                    </a:lnTo>
                    <a:lnTo>
                      <a:pt x="156" y="118"/>
                    </a:lnTo>
                    <a:lnTo>
                      <a:pt x="158" y="121"/>
                    </a:lnTo>
                    <a:lnTo>
                      <a:pt x="160" y="130"/>
                    </a:lnTo>
                    <a:lnTo>
                      <a:pt x="163" y="132"/>
                    </a:lnTo>
                    <a:lnTo>
                      <a:pt x="174" y="95"/>
                    </a:lnTo>
                    <a:lnTo>
                      <a:pt x="174" y="69"/>
                    </a:lnTo>
                    <a:lnTo>
                      <a:pt x="163" y="54"/>
                    </a:lnTo>
                    <a:lnTo>
                      <a:pt x="163" y="54"/>
                    </a:lnTo>
                    <a:lnTo>
                      <a:pt x="170" y="52"/>
                    </a:lnTo>
                    <a:lnTo>
                      <a:pt x="177" y="47"/>
                    </a:lnTo>
                    <a:lnTo>
                      <a:pt x="181" y="36"/>
                    </a:lnTo>
                    <a:lnTo>
                      <a:pt x="186" y="36"/>
                    </a:lnTo>
                    <a:lnTo>
                      <a:pt x="189" y="40"/>
                    </a:lnTo>
                    <a:lnTo>
                      <a:pt x="191" y="38"/>
                    </a:lnTo>
                    <a:lnTo>
                      <a:pt x="189" y="31"/>
                    </a:lnTo>
                    <a:lnTo>
                      <a:pt x="179" y="26"/>
                    </a:lnTo>
                    <a:lnTo>
                      <a:pt x="170" y="24"/>
                    </a:lnTo>
                    <a:lnTo>
                      <a:pt x="165" y="0"/>
                    </a:lnTo>
                    <a:lnTo>
                      <a:pt x="243" y="24"/>
                    </a:lnTo>
                    <a:close/>
                  </a:path>
                </a:pathLst>
              </a:custGeom>
              <a:solidFill>
                <a:srgbClr val="7578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75" name="Freeform 58"/>
              <p:cNvSpPr>
                <a:spLocks/>
              </p:cNvSpPr>
              <p:nvPr/>
            </p:nvSpPr>
            <p:spPr bwMode="auto">
              <a:xfrm>
                <a:off x="869" y="795"/>
                <a:ext cx="557" cy="416"/>
              </a:xfrm>
              <a:custGeom>
                <a:avLst/>
                <a:gdLst>
                  <a:gd name="T0" fmla="*/ 557 w 557"/>
                  <a:gd name="T1" fmla="*/ 106 h 416"/>
                  <a:gd name="T2" fmla="*/ 496 w 557"/>
                  <a:gd name="T3" fmla="*/ 397 h 416"/>
                  <a:gd name="T4" fmla="*/ 493 w 557"/>
                  <a:gd name="T5" fmla="*/ 416 h 416"/>
                  <a:gd name="T6" fmla="*/ 333 w 557"/>
                  <a:gd name="T7" fmla="*/ 380 h 416"/>
                  <a:gd name="T8" fmla="*/ 290 w 557"/>
                  <a:gd name="T9" fmla="*/ 380 h 416"/>
                  <a:gd name="T10" fmla="*/ 245 w 557"/>
                  <a:gd name="T11" fmla="*/ 380 h 416"/>
                  <a:gd name="T12" fmla="*/ 219 w 557"/>
                  <a:gd name="T13" fmla="*/ 371 h 416"/>
                  <a:gd name="T14" fmla="*/ 167 w 557"/>
                  <a:gd name="T15" fmla="*/ 362 h 416"/>
                  <a:gd name="T16" fmla="*/ 115 w 557"/>
                  <a:gd name="T17" fmla="*/ 357 h 416"/>
                  <a:gd name="T18" fmla="*/ 63 w 557"/>
                  <a:gd name="T19" fmla="*/ 338 h 416"/>
                  <a:gd name="T20" fmla="*/ 66 w 557"/>
                  <a:gd name="T21" fmla="*/ 293 h 416"/>
                  <a:gd name="T22" fmla="*/ 7 w 557"/>
                  <a:gd name="T23" fmla="*/ 248 h 416"/>
                  <a:gd name="T24" fmla="*/ 9 w 557"/>
                  <a:gd name="T25" fmla="*/ 210 h 416"/>
                  <a:gd name="T26" fmla="*/ 9 w 557"/>
                  <a:gd name="T27" fmla="*/ 232 h 416"/>
                  <a:gd name="T28" fmla="*/ 16 w 557"/>
                  <a:gd name="T29" fmla="*/ 229 h 416"/>
                  <a:gd name="T30" fmla="*/ 21 w 557"/>
                  <a:gd name="T31" fmla="*/ 201 h 416"/>
                  <a:gd name="T32" fmla="*/ 14 w 557"/>
                  <a:gd name="T33" fmla="*/ 199 h 416"/>
                  <a:gd name="T34" fmla="*/ 14 w 557"/>
                  <a:gd name="T35" fmla="*/ 184 h 416"/>
                  <a:gd name="T36" fmla="*/ 26 w 557"/>
                  <a:gd name="T37" fmla="*/ 173 h 416"/>
                  <a:gd name="T38" fmla="*/ 14 w 557"/>
                  <a:gd name="T39" fmla="*/ 170 h 416"/>
                  <a:gd name="T40" fmla="*/ 16 w 557"/>
                  <a:gd name="T41" fmla="*/ 83 h 416"/>
                  <a:gd name="T42" fmla="*/ 9 w 557"/>
                  <a:gd name="T43" fmla="*/ 47 h 416"/>
                  <a:gd name="T44" fmla="*/ 21 w 557"/>
                  <a:gd name="T45" fmla="*/ 24 h 416"/>
                  <a:gd name="T46" fmla="*/ 96 w 557"/>
                  <a:gd name="T47" fmla="*/ 69 h 416"/>
                  <a:gd name="T48" fmla="*/ 130 w 557"/>
                  <a:gd name="T49" fmla="*/ 85 h 416"/>
                  <a:gd name="T50" fmla="*/ 146 w 557"/>
                  <a:gd name="T51" fmla="*/ 99 h 416"/>
                  <a:gd name="T52" fmla="*/ 137 w 557"/>
                  <a:gd name="T53" fmla="*/ 111 h 416"/>
                  <a:gd name="T54" fmla="*/ 106 w 557"/>
                  <a:gd name="T55" fmla="*/ 140 h 416"/>
                  <a:gd name="T56" fmla="*/ 113 w 557"/>
                  <a:gd name="T57" fmla="*/ 156 h 416"/>
                  <a:gd name="T58" fmla="*/ 113 w 557"/>
                  <a:gd name="T59" fmla="*/ 147 h 416"/>
                  <a:gd name="T60" fmla="*/ 132 w 557"/>
                  <a:gd name="T61" fmla="*/ 135 h 416"/>
                  <a:gd name="T62" fmla="*/ 156 w 557"/>
                  <a:gd name="T63" fmla="*/ 118 h 416"/>
                  <a:gd name="T64" fmla="*/ 160 w 557"/>
                  <a:gd name="T65" fmla="*/ 130 h 416"/>
                  <a:gd name="T66" fmla="*/ 174 w 557"/>
                  <a:gd name="T67" fmla="*/ 95 h 416"/>
                  <a:gd name="T68" fmla="*/ 163 w 557"/>
                  <a:gd name="T69" fmla="*/ 54 h 416"/>
                  <a:gd name="T70" fmla="*/ 170 w 557"/>
                  <a:gd name="T71" fmla="*/ 52 h 416"/>
                  <a:gd name="T72" fmla="*/ 181 w 557"/>
                  <a:gd name="T73" fmla="*/ 36 h 416"/>
                  <a:gd name="T74" fmla="*/ 189 w 557"/>
                  <a:gd name="T75" fmla="*/ 40 h 416"/>
                  <a:gd name="T76" fmla="*/ 189 w 557"/>
                  <a:gd name="T77" fmla="*/ 31 h 416"/>
                  <a:gd name="T78" fmla="*/ 170 w 557"/>
                  <a:gd name="T79" fmla="*/ 24 h 416"/>
                  <a:gd name="T80" fmla="*/ 243 w 557"/>
                  <a:gd name="T81" fmla="*/ 24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57" h="416">
                    <a:moveTo>
                      <a:pt x="243" y="24"/>
                    </a:moveTo>
                    <a:lnTo>
                      <a:pt x="557" y="106"/>
                    </a:lnTo>
                    <a:lnTo>
                      <a:pt x="491" y="376"/>
                    </a:lnTo>
                    <a:lnTo>
                      <a:pt x="496" y="397"/>
                    </a:lnTo>
                    <a:lnTo>
                      <a:pt x="491" y="404"/>
                    </a:lnTo>
                    <a:lnTo>
                      <a:pt x="493" y="416"/>
                    </a:lnTo>
                    <a:lnTo>
                      <a:pt x="342" y="378"/>
                    </a:lnTo>
                    <a:lnTo>
                      <a:pt x="333" y="380"/>
                    </a:lnTo>
                    <a:lnTo>
                      <a:pt x="297" y="373"/>
                    </a:lnTo>
                    <a:lnTo>
                      <a:pt x="290" y="380"/>
                    </a:lnTo>
                    <a:lnTo>
                      <a:pt x="269" y="378"/>
                    </a:lnTo>
                    <a:lnTo>
                      <a:pt x="245" y="380"/>
                    </a:lnTo>
                    <a:lnTo>
                      <a:pt x="229" y="380"/>
                    </a:lnTo>
                    <a:lnTo>
                      <a:pt x="219" y="371"/>
                    </a:lnTo>
                    <a:lnTo>
                      <a:pt x="177" y="376"/>
                    </a:lnTo>
                    <a:lnTo>
                      <a:pt x="167" y="362"/>
                    </a:lnTo>
                    <a:lnTo>
                      <a:pt x="132" y="352"/>
                    </a:lnTo>
                    <a:lnTo>
                      <a:pt x="115" y="357"/>
                    </a:lnTo>
                    <a:lnTo>
                      <a:pt x="94" y="357"/>
                    </a:lnTo>
                    <a:lnTo>
                      <a:pt x="63" y="338"/>
                    </a:lnTo>
                    <a:lnTo>
                      <a:pt x="68" y="305"/>
                    </a:lnTo>
                    <a:lnTo>
                      <a:pt x="66" y="293"/>
                    </a:lnTo>
                    <a:lnTo>
                      <a:pt x="35" y="255"/>
                    </a:lnTo>
                    <a:lnTo>
                      <a:pt x="7" y="248"/>
                    </a:lnTo>
                    <a:lnTo>
                      <a:pt x="0" y="239"/>
                    </a:lnTo>
                    <a:lnTo>
                      <a:pt x="9" y="210"/>
                    </a:lnTo>
                    <a:lnTo>
                      <a:pt x="11" y="217"/>
                    </a:lnTo>
                    <a:lnTo>
                      <a:pt x="9" y="232"/>
                    </a:lnTo>
                    <a:lnTo>
                      <a:pt x="11" y="232"/>
                    </a:lnTo>
                    <a:lnTo>
                      <a:pt x="16" y="229"/>
                    </a:lnTo>
                    <a:lnTo>
                      <a:pt x="23" y="206"/>
                    </a:lnTo>
                    <a:lnTo>
                      <a:pt x="21" y="201"/>
                    </a:lnTo>
                    <a:lnTo>
                      <a:pt x="16" y="201"/>
                    </a:lnTo>
                    <a:lnTo>
                      <a:pt x="14" y="199"/>
                    </a:lnTo>
                    <a:lnTo>
                      <a:pt x="11" y="194"/>
                    </a:lnTo>
                    <a:lnTo>
                      <a:pt x="14" y="184"/>
                    </a:lnTo>
                    <a:lnTo>
                      <a:pt x="21" y="180"/>
                    </a:lnTo>
                    <a:lnTo>
                      <a:pt x="26" y="173"/>
                    </a:lnTo>
                    <a:lnTo>
                      <a:pt x="23" y="165"/>
                    </a:lnTo>
                    <a:lnTo>
                      <a:pt x="14" y="170"/>
                    </a:lnTo>
                    <a:lnTo>
                      <a:pt x="14" y="168"/>
                    </a:lnTo>
                    <a:lnTo>
                      <a:pt x="16" y="83"/>
                    </a:lnTo>
                    <a:lnTo>
                      <a:pt x="7" y="57"/>
                    </a:lnTo>
                    <a:lnTo>
                      <a:pt x="9" y="47"/>
                    </a:lnTo>
                    <a:lnTo>
                      <a:pt x="11" y="36"/>
                    </a:lnTo>
                    <a:lnTo>
                      <a:pt x="21" y="24"/>
                    </a:lnTo>
                    <a:lnTo>
                      <a:pt x="28" y="19"/>
                    </a:lnTo>
                    <a:lnTo>
                      <a:pt x="96" y="69"/>
                    </a:lnTo>
                    <a:lnTo>
                      <a:pt x="115" y="71"/>
                    </a:lnTo>
                    <a:lnTo>
                      <a:pt x="130" y="85"/>
                    </a:lnTo>
                    <a:lnTo>
                      <a:pt x="144" y="88"/>
                    </a:lnTo>
                    <a:lnTo>
                      <a:pt x="146" y="99"/>
                    </a:lnTo>
                    <a:lnTo>
                      <a:pt x="141" y="109"/>
                    </a:lnTo>
                    <a:lnTo>
                      <a:pt x="137" y="111"/>
                    </a:lnTo>
                    <a:lnTo>
                      <a:pt x="130" y="114"/>
                    </a:lnTo>
                    <a:lnTo>
                      <a:pt x="106" y="140"/>
                    </a:lnTo>
                    <a:lnTo>
                      <a:pt x="101" y="154"/>
                    </a:lnTo>
                    <a:lnTo>
                      <a:pt x="113" y="156"/>
                    </a:lnTo>
                    <a:lnTo>
                      <a:pt x="115" y="149"/>
                    </a:lnTo>
                    <a:lnTo>
                      <a:pt x="113" y="147"/>
                    </a:lnTo>
                    <a:lnTo>
                      <a:pt x="118" y="142"/>
                    </a:lnTo>
                    <a:lnTo>
                      <a:pt x="132" y="135"/>
                    </a:lnTo>
                    <a:lnTo>
                      <a:pt x="148" y="118"/>
                    </a:lnTo>
                    <a:lnTo>
                      <a:pt x="156" y="118"/>
                    </a:lnTo>
                    <a:lnTo>
                      <a:pt x="158" y="121"/>
                    </a:lnTo>
                    <a:lnTo>
                      <a:pt x="160" y="130"/>
                    </a:lnTo>
                    <a:lnTo>
                      <a:pt x="163" y="132"/>
                    </a:lnTo>
                    <a:lnTo>
                      <a:pt x="174" y="95"/>
                    </a:lnTo>
                    <a:lnTo>
                      <a:pt x="174" y="69"/>
                    </a:lnTo>
                    <a:lnTo>
                      <a:pt x="163" y="54"/>
                    </a:lnTo>
                    <a:lnTo>
                      <a:pt x="163" y="54"/>
                    </a:lnTo>
                    <a:lnTo>
                      <a:pt x="170" y="52"/>
                    </a:lnTo>
                    <a:lnTo>
                      <a:pt x="177" y="47"/>
                    </a:lnTo>
                    <a:lnTo>
                      <a:pt x="181" y="36"/>
                    </a:lnTo>
                    <a:lnTo>
                      <a:pt x="186" y="36"/>
                    </a:lnTo>
                    <a:lnTo>
                      <a:pt x="189" y="40"/>
                    </a:lnTo>
                    <a:lnTo>
                      <a:pt x="191" y="38"/>
                    </a:lnTo>
                    <a:lnTo>
                      <a:pt x="189" y="31"/>
                    </a:lnTo>
                    <a:lnTo>
                      <a:pt x="179" y="26"/>
                    </a:lnTo>
                    <a:lnTo>
                      <a:pt x="170" y="24"/>
                    </a:lnTo>
                    <a:lnTo>
                      <a:pt x="165" y="0"/>
                    </a:lnTo>
                    <a:lnTo>
                      <a:pt x="243" y="24"/>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76" name="Freeform 59"/>
              <p:cNvSpPr>
                <a:spLocks/>
              </p:cNvSpPr>
              <p:nvPr/>
            </p:nvSpPr>
            <p:spPr bwMode="auto">
              <a:xfrm>
                <a:off x="3942" y="1979"/>
                <a:ext cx="661" cy="361"/>
              </a:xfrm>
              <a:custGeom>
                <a:avLst/>
                <a:gdLst>
                  <a:gd name="T0" fmla="*/ 172 w 661"/>
                  <a:gd name="T1" fmla="*/ 340 h 361"/>
                  <a:gd name="T2" fmla="*/ 47 w 661"/>
                  <a:gd name="T3" fmla="*/ 349 h 361"/>
                  <a:gd name="T4" fmla="*/ 66 w 661"/>
                  <a:gd name="T5" fmla="*/ 328 h 361"/>
                  <a:gd name="T6" fmla="*/ 78 w 661"/>
                  <a:gd name="T7" fmla="*/ 312 h 361"/>
                  <a:gd name="T8" fmla="*/ 132 w 661"/>
                  <a:gd name="T9" fmla="*/ 250 h 361"/>
                  <a:gd name="T10" fmla="*/ 134 w 661"/>
                  <a:gd name="T11" fmla="*/ 255 h 361"/>
                  <a:gd name="T12" fmla="*/ 137 w 661"/>
                  <a:gd name="T13" fmla="*/ 262 h 361"/>
                  <a:gd name="T14" fmla="*/ 149 w 661"/>
                  <a:gd name="T15" fmla="*/ 276 h 361"/>
                  <a:gd name="T16" fmla="*/ 184 w 661"/>
                  <a:gd name="T17" fmla="*/ 274 h 361"/>
                  <a:gd name="T18" fmla="*/ 200 w 661"/>
                  <a:gd name="T19" fmla="*/ 274 h 361"/>
                  <a:gd name="T20" fmla="*/ 229 w 661"/>
                  <a:gd name="T21" fmla="*/ 260 h 361"/>
                  <a:gd name="T22" fmla="*/ 226 w 661"/>
                  <a:gd name="T23" fmla="*/ 250 h 361"/>
                  <a:gd name="T24" fmla="*/ 255 w 661"/>
                  <a:gd name="T25" fmla="*/ 241 h 361"/>
                  <a:gd name="T26" fmla="*/ 274 w 661"/>
                  <a:gd name="T27" fmla="*/ 234 h 361"/>
                  <a:gd name="T28" fmla="*/ 276 w 661"/>
                  <a:gd name="T29" fmla="*/ 222 h 361"/>
                  <a:gd name="T30" fmla="*/ 290 w 661"/>
                  <a:gd name="T31" fmla="*/ 177 h 361"/>
                  <a:gd name="T32" fmla="*/ 302 w 661"/>
                  <a:gd name="T33" fmla="*/ 146 h 361"/>
                  <a:gd name="T34" fmla="*/ 307 w 661"/>
                  <a:gd name="T35" fmla="*/ 127 h 361"/>
                  <a:gd name="T36" fmla="*/ 316 w 661"/>
                  <a:gd name="T37" fmla="*/ 113 h 361"/>
                  <a:gd name="T38" fmla="*/ 340 w 661"/>
                  <a:gd name="T39" fmla="*/ 123 h 361"/>
                  <a:gd name="T40" fmla="*/ 368 w 661"/>
                  <a:gd name="T41" fmla="*/ 80 h 361"/>
                  <a:gd name="T42" fmla="*/ 380 w 661"/>
                  <a:gd name="T43" fmla="*/ 64 h 361"/>
                  <a:gd name="T44" fmla="*/ 397 w 661"/>
                  <a:gd name="T45" fmla="*/ 33 h 361"/>
                  <a:gd name="T46" fmla="*/ 446 w 661"/>
                  <a:gd name="T47" fmla="*/ 26 h 361"/>
                  <a:gd name="T48" fmla="*/ 465 w 661"/>
                  <a:gd name="T49" fmla="*/ 7 h 361"/>
                  <a:gd name="T50" fmla="*/ 472 w 661"/>
                  <a:gd name="T51" fmla="*/ 21 h 361"/>
                  <a:gd name="T52" fmla="*/ 493 w 661"/>
                  <a:gd name="T53" fmla="*/ 28 h 361"/>
                  <a:gd name="T54" fmla="*/ 508 w 661"/>
                  <a:gd name="T55" fmla="*/ 38 h 361"/>
                  <a:gd name="T56" fmla="*/ 512 w 661"/>
                  <a:gd name="T57" fmla="*/ 40 h 361"/>
                  <a:gd name="T58" fmla="*/ 517 w 661"/>
                  <a:gd name="T59" fmla="*/ 59 h 361"/>
                  <a:gd name="T60" fmla="*/ 512 w 661"/>
                  <a:gd name="T61" fmla="*/ 73 h 361"/>
                  <a:gd name="T62" fmla="*/ 503 w 661"/>
                  <a:gd name="T63" fmla="*/ 87 h 361"/>
                  <a:gd name="T64" fmla="*/ 508 w 661"/>
                  <a:gd name="T65" fmla="*/ 97 h 361"/>
                  <a:gd name="T66" fmla="*/ 552 w 661"/>
                  <a:gd name="T67" fmla="*/ 116 h 361"/>
                  <a:gd name="T68" fmla="*/ 600 w 661"/>
                  <a:gd name="T69" fmla="*/ 130 h 361"/>
                  <a:gd name="T70" fmla="*/ 602 w 661"/>
                  <a:gd name="T71" fmla="*/ 160 h 361"/>
                  <a:gd name="T72" fmla="*/ 600 w 661"/>
                  <a:gd name="T73" fmla="*/ 175 h 361"/>
                  <a:gd name="T74" fmla="*/ 616 w 661"/>
                  <a:gd name="T75" fmla="*/ 191 h 361"/>
                  <a:gd name="T76" fmla="*/ 604 w 661"/>
                  <a:gd name="T77" fmla="*/ 196 h 361"/>
                  <a:gd name="T78" fmla="*/ 611 w 661"/>
                  <a:gd name="T79" fmla="*/ 210 h 361"/>
                  <a:gd name="T80" fmla="*/ 623 w 661"/>
                  <a:gd name="T81" fmla="*/ 219 h 361"/>
                  <a:gd name="T82" fmla="*/ 602 w 661"/>
                  <a:gd name="T83" fmla="*/ 227 h 361"/>
                  <a:gd name="T84" fmla="*/ 611 w 661"/>
                  <a:gd name="T85" fmla="*/ 238 h 361"/>
                  <a:gd name="T86" fmla="*/ 623 w 661"/>
                  <a:gd name="T87" fmla="*/ 236 h 361"/>
                  <a:gd name="T88" fmla="*/ 654 w 661"/>
                  <a:gd name="T89" fmla="*/ 234 h 361"/>
                  <a:gd name="T90" fmla="*/ 595 w 661"/>
                  <a:gd name="T91" fmla="*/ 269 h 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61" h="361">
                    <a:moveTo>
                      <a:pt x="595" y="269"/>
                    </a:moveTo>
                    <a:lnTo>
                      <a:pt x="172" y="340"/>
                    </a:lnTo>
                    <a:lnTo>
                      <a:pt x="0" y="361"/>
                    </a:lnTo>
                    <a:lnTo>
                      <a:pt x="47" y="349"/>
                    </a:lnTo>
                    <a:lnTo>
                      <a:pt x="52" y="338"/>
                    </a:lnTo>
                    <a:lnTo>
                      <a:pt x="66" y="328"/>
                    </a:lnTo>
                    <a:lnTo>
                      <a:pt x="68" y="319"/>
                    </a:lnTo>
                    <a:lnTo>
                      <a:pt x="78" y="312"/>
                    </a:lnTo>
                    <a:lnTo>
                      <a:pt x="78" y="305"/>
                    </a:lnTo>
                    <a:lnTo>
                      <a:pt x="132" y="250"/>
                    </a:lnTo>
                    <a:lnTo>
                      <a:pt x="132" y="253"/>
                    </a:lnTo>
                    <a:lnTo>
                      <a:pt x="134" y="255"/>
                    </a:lnTo>
                    <a:lnTo>
                      <a:pt x="132" y="260"/>
                    </a:lnTo>
                    <a:lnTo>
                      <a:pt x="137" y="262"/>
                    </a:lnTo>
                    <a:lnTo>
                      <a:pt x="139" y="269"/>
                    </a:lnTo>
                    <a:lnTo>
                      <a:pt x="149" y="276"/>
                    </a:lnTo>
                    <a:lnTo>
                      <a:pt x="167" y="283"/>
                    </a:lnTo>
                    <a:lnTo>
                      <a:pt x="184" y="274"/>
                    </a:lnTo>
                    <a:lnTo>
                      <a:pt x="186" y="267"/>
                    </a:lnTo>
                    <a:lnTo>
                      <a:pt x="200" y="274"/>
                    </a:lnTo>
                    <a:lnTo>
                      <a:pt x="226" y="262"/>
                    </a:lnTo>
                    <a:lnTo>
                      <a:pt x="229" y="260"/>
                    </a:lnTo>
                    <a:lnTo>
                      <a:pt x="226" y="253"/>
                    </a:lnTo>
                    <a:lnTo>
                      <a:pt x="226" y="250"/>
                    </a:lnTo>
                    <a:lnTo>
                      <a:pt x="238" y="253"/>
                    </a:lnTo>
                    <a:lnTo>
                      <a:pt x="255" y="241"/>
                    </a:lnTo>
                    <a:lnTo>
                      <a:pt x="262" y="245"/>
                    </a:lnTo>
                    <a:lnTo>
                      <a:pt x="274" y="234"/>
                    </a:lnTo>
                    <a:lnTo>
                      <a:pt x="271" y="229"/>
                    </a:lnTo>
                    <a:lnTo>
                      <a:pt x="276" y="222"/>
                    </a:lnTo>
                    <a:lnTo>
                      <a:pt x="271" y="215"/>
                    </a:lnTo>
                    <a:lnTo>
                      <a:pt x="290" y="177"/>
                    </a:lnTo>
                    <a:lnTo>
                      <a:pt x="293" y="158"/>
                    </a:lnTo>
                    <a:lnTo>
                      <a:pt x="302" y="146"/>
                    </a:lnTo>
                    <a:lnTo>
                      <a:pt x="300" y="141"/>
                    </a:lnTo>
                    <a:lnTo>
                      <a:pt x="307" y="127"/>
                    </a:lnTo>
                    <a:lnTo>
                      <a:pt x="307" y="111"/>
                    </a:lnTo>
                    <a:lnTo>
                      <a:pt x="316" y="113"/>
                    </a:lnTo>
                    <a:lnTo>
                      <a:pt x="321" y="120"/>
                    </a:lnTo>
                    <a:lnTo>
                      <a:pt x="340" y="123"/>
                    </a:lnTo>
                    <a:lnTo>
                      <a:pt x="356" y="75"/>
                    </a:lnTo>
                    <a:lnTo>
                      <a:pt x="368" y="80"/>
                    </a:lnTo>
                    <a:lnTo>
                      <a:pt x="375" y="61"/>
                    </a:lnTo>
                    <a:lnTo>
                      <a:pt x="380" y="64"/>
                    </a:lnTo>
                    <a:lnTo>
                      <a:pt x="387" y="56"/>
                    </a:lnTo>
                    <a:lnTo>
                      <a:pt x="397" y="33"/>
                    </a:lnTo>
                    <a:lnTo>
                      <a:pt x="399" y="0"/>
                    </a:lnTo>
                    <a:lnTo>
                      <a:pt x="446" y="26"/>
                    </a:lnTo>
                    <a:lnTo>
                      <a:pt x="449" y="4"/>
                    </a:lnTo>
                    <a:lnTo>
                      <a:pt x="465" y="7"/>
                    </a:lnTo>
                    <a:lnTo>
                      <a:pt x="474" y="12"/>
                    </a:lnTo>
                    <a:lnTo>
                      <a:pt x="472" y="21"/>
                    </a:lnTo>
                    <a:lnTo>
                      <a:pt x="479" y="28"/>
                    </a:lnTo>
                    <a:lnTo>
                      <a:pt x="493" y="28"/>
                    </a:lnTo>
                    <a:lnTo>
                      <a:pt x="498" y="35"/>
                    </a:lnTo>
                    <a:lnTo>
                      <a:pt x="508" y="38"/>
                    </a:lnTo>
                    <a:lnTo>
                      <a:pt x="512" y="40"/>
                    </a:lnTo>
                    <a:lnTo>
                      <a:pt x="512" y="40"/>
                    </a:lnTo>
                    <a:lnTo>
                      <a:pt x="517" y="45"/>
                    </a:lnTo>
                    <a:lnTo>
                      <a:pt x="517" y="59"/>
                    </a:lnTo>
                    <a:lnTo>
                      <a:pt x="512" y="61"/>
                    </a:lnTo>
                    <a:lnTo>
                      <a:pt x="512" y="73"/>
                    </a:lnTo>
                    <a:lnTo>
                      <a:pt x="505" y="78"/>
                    </a:lnTo>
                    <a:lnTo>
                      <a:pt x="503" y="87"/>
                    </a:lnTo>
                    <a:lnTo>
                      <a:pt x="505" y="92"/>
                    </a:lnTo>
                    <a:lnTo>
                      <a:pt x="508" y="97"/>
                    </a:lnTo>
                    <a:lnTo>
                      <a:pt x="536" y="104"/>
                    </a:lnTo>
                    <a:lnTo>
                      <a:pt x="552" y="116"/>
                    </a:lnTo>
                    <a:lnTo>
                      <a:pt x="588" y="123"/>
                    </a:lnTo>
                    <a:lnTo>
                      <a:pt x="600" y="130"/>
                    </a:lnTo>
                    <a:lnTo>
                      <a:pt x="602" y="139"/>
                    </a:lnTo>
                    <a:lnTo>
                      <a:pt x="602" y="160"/>
                    </a:lnTo>
                    <a:lnTo>
                      <a:pt x="595" y="163"/>
                    </a:lnTo>
                    <a:lnTo>
                      <a:pt x="600" y="175"/>
                    </a:lnTo>
                    <a:lnTo>
                      <a:pt x="609" y="179"/>
                    </a:lnTo>
                    <a:lnTo>
                      <a:pt x="616" y="191"/>
                    </a:lnTo>
                    <a:lnTo>
                      <a:pt x="611" y="191"/>
                    </a:lnTo>
                    <a:lnTo>
                      <a:pt x="604" y="196"/>
                    </a:lnTo>
                    <a:lnTo>
                      <a:pt x="607" y="203"/>
                    </a:lnTo>
                    <a:lnTo>
                      <a:pt x="611" y="210"/>
                    </a:lnTo>
                    <a:lnTo>
                      <a:pt x="619" y="212"/>
                    </a:lnTo>
                    <a:lnTo>
                      <a:pt x="623" y="219"/>
                    </a:lnTo>
                    <a:lnTo>
                      <a:pt x="616" y="224"/>
                    </a:lnTo>
                    <a:lnTo>
                      <a:pt x="602" y="227"/>
                    </a:lnTo>
                    <a:lnTo>
                      <a:pt x="602" y="234"/>
                    </a:lnTo>
                    <a:lnTo>
                      <a:pt x="611" y="238"/>
                    </a:lnTo>
                    <a:lnTo>
                      <a:pt x="621" y="241"/>
                    </a:lnTo>
                    <a:lnTo>
                      <a:pt x="623" y="236"/>
                    </a:lnTo>
                    <a:lnTo>
                      <a:pt x="626" y="234"/>
                    </a:lnTo>
                    <a:lnTo>
                      <a:pt x="654" y="234"/>
                    </a:lnTo>
                    <a:lnTo>
                      <a:pt x="661" y="255"/>
                    </a:lnTo>
                    <a:lnTo>
                      <a:pt x="595" y="269"/>
                    </a:lnTo>
                    <a:close/>
                  </a:path>
                </a:pathLst>
              </a:custGeom>
              <a:solidFill>
                <a:srgbClr val="9B9B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77" name="Freeform 60"/>
              <p:cNvSpPr>
                <a:spLocks/>
              </p:cNvSpPr>
              <p:nvPr/>
            </p:nvSpPr>
            <p:spPr bwMode="auto">
              <a:xfrm>
                <a:off x="3942" y="1979"/>
                <a:ext cx="661" cy="361"/>
              </a:xfrm>
              <a:custGeom>
                <a:avLst/>
                <a:gdLst>
                  <a:gd name="T0" fmla="*/ 172 w 661"/>
                  <a:gd name="T1" fmla="*/ 340 h 361"/>
                  <a:gd name="T2" fmla="*/ 47 w 661"/>
                  <a:gd name="T3" fmla="*/ 349 h 361"/>
                  <a:gd name="T4" fmla="*/ 66 w 661"/>
                  <a:gd name="T5" fmla="*/ 328 h 361"/>
                  <a:gd name="T6" fmla="*/ 78 w 661"/>
                  <a:gd name="T7" fmla="*/ 312 h 361"/>
                  <a:gd name="T8" fmla="*/ 132 w 661"/>
                  <a:gd name="T9" fmla="*/ 250 h 361"/>
                  <a:gd name="T10" fmla="*/ 134 w 661"/>
                  <a:gd name="T11" fmla="*/ 255 h 361"/>
                  <a:gd name="T12" fmla="*/ 137 w 661"/>
                  <a:gd name="T13" fmla="*/ 262 h 361"/>
                  <a:gd name="T14" fmla="*/ 149 w 661"/>
                  <a:gd name="T15" fmla="*/ 276 h 361"/>
                  <a:gd name="T16" fmla="*/ 184 w 661"/>
                  <a:gd name="T17" fmla="*/ 274 h 361"/>
                  <a:gd name="T18" fmla="*/ 200 w 661"/>
                  <a:gd name="T19" fmla="*/ 274 h 361"/>
                  <a:gd name="T20" fmla="*/ 229 w 661"/>
                  <a:gd name="T21" fmla="*/ 260 h 361"/>
                  <a:gd name="T22" fmla="*/ 226 w 661"/>
                  <a:gd name="T23" fmla="*/ 250 h 361"/>
                  <a:gd name="T24" fmla="*/ 255 w 661"/>
                  <a:gd name="T25" fmla="*/ 241 h 361"/>
                  <a:gd name="T26" fmla="*/ 274 w 661"/>
                  <a:gd name="T27" fmla="*/ 234 h 361"/>
                  <a:gd name="T28" fmla="*/ 276 w 661"/>
                  <a:gd name="T29" fmla="*/ 222 h 361"/>
                  <a:gd name="T30" fmla="*/ 290 w 661"/>
                  <a:gd name="T31" fmla="*/ 177 h 361"/>
                  <a:gd name="T32" fmla="*/ 302 w 661"/>
                  <a:gd name="T33" fmla="*/ 146 h 361"/>
                  <a:gd name="T34" fmla="*/ 307 w 661"/>
                  <a:gd name="T35" fmla="*/ 127 h 361"/>
                  <a:gd name="T36" fmla="*/ 316 w 661"/>
                  <a:gd name="T37" fmla="*/ 113 h 361"/>
                  <a:gd name="T38" fmla="*/ 340 w 661"/>
                  <a:gd name="T39" fmla="*/ 123 h 361"/>
                  <a:gd name="T40" fmla="*/ 368 w 661"/>
                  <a:gd name="T41" fmla="*/ 80 h 361"/>
                  <a:gd name="T42" fmla="*/ 380 w 661"/>
                  <a:gd name="T43" fmla="*/ 64 h 361"/>
                  <a:gd name="T44" fmla="*/ 397 w 661"/>
                  <a:gd name="T45" fmla="*/ 33 h 361"/>
                  <a:gd name="T46" fmla="*/ 446 w 661"/>
                  <a:gd name="T47" fmla="*/ 26 h 361"/>
                  <a:gd name="T48" fmla="*/ 465 w 661"/>
                  <a:gd name="T49" fmla="*/ 7 h 361"/>
                  <a:gd name="T50" fmla="*/ 472 w 661"/>
                  <a:gd name="T51" fmla="*/ 21 h 361"/>
                  <a:gd name="T52" fmla="*/ 493 w 661"/>
                  <a:gd name="T53" fmla="*/ 28 h 361"/>
                  <a:gd name="T54" fmla="*/ 508 w 661"/>
                  <a:gd name="T55" fmla="*/ 38 h 361"/>
                  <a:gd name="T56" fmla="*/ 512 w 661"/>
                  <a:gd name="T57" fmla="*/ 40 h 361"/>
                  <a:gd name="T58" fmla="*/ 517 w 661"/>
                  <a:gd name="T59" fmla="*/ 59 h 361"/>
                  <a:gd name="T60" fmla="*/ 512 w 661"/>
                  <a:gd name="T61" fmla="*/ 73 h 361"/>
                  <a:gd name="T62" fmla="*/ 503 w 661"/>
                  <a:gd name="T63" fmla="*/ 87 h 361"/>
                  <a:gd name="T64" fmla="*/ 508 w 661"/>
                  <a:gd name="T65" fmla="*/ 97 h 361"/>
                  <a:gd name="T66" fmla="*/ 552 w 661"/>
                  <a:gd name="T67" fmla="*/ 116 h 361"/>
                  <a:gd name="T68" fmla="*/ 600 w 661"/>
                  <a:gd name="T69" fmla="*/ 130 h 361"/>
                  <a:gd name="T70" fmla="*/ 602 w 661"/>
                  <a:gd name="T71" fmla="*/ 160 h 361"/>
                  <a:gd name="T72" fmla="*/ 600 w 661"/>
                  <a:gd name="T73" fmla="*/ 175 h 361"/>
                  <a:gd name="T74" fmla="*/ 616 w 661"/>
                  <a:gd name="T75" fmla="*/ 191 h 361"/>
                  <a:gd name="T76" fmla="*/ 604 w 661"/>
                  <a:gd name="T77" fmla="*/ 196 h 361"/>
                  <a:gd name="T78" fmla="*/ 611 w 661"/>
                  <a:gd name="T79" fmla="*/ 210 h 361"/>
                  <a:gd name="T80" fmla="*/ 623 w 661"/>
                  <a:gd name="T81" fmla="*/ 219 h 361"/>
                  <a:gd name="T82" fmla="*/ 602 w 661"/>
                  <a:gd name="T83" fmla="*/ 227 h 361"/>
                  <a:gd name="T84" fmla="*/ 611 w 661"/>
                  <a:gd name="T85" fmla="*/ 238 h 361"/>
                  <a:gd name="T86" fmla="*/ 623 w 661"/>
                  <a:gd name="T87" fmla="*/ 236 h 361"/>
                  <a:gd name="T88" fmla="*/ 654 w 661"/>
                  <a:gd name="T89" fmla="*/ 234 h 361"/>
                  <a:gd name="T90" fmla="*/ 595 w 661"/>
                  <a:gd name="T91" fmla="*/ 269 h 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61" h="361">
                    <a:moveTo>
                      <a:pt x="595" y="269"/>
                    </a:moveTo>
                    <a:lnTo>
                      <a:pt x="172" y="340"/>
                    </a:lnTo>
                    <a:lnTo>
                      <a:pt x="0" y="361"/>
                    </a:lnTo>
                    <a:lnTo>
                      <a:pt x="47" y="349"/>
                    </a:lnTo>
                    <a:lnTo>
                      <a:pt x="52" y="338"/>
                    </a:lnTo>
                    <a:lnTo>
                      <a:pt x="66" y="328"/>
                    </a:lnTo>
                    <a:lnTo>
                      <a:pt x="68" y="319"/>
                    </a:lnTo>
                    <a:lnTo>
                      <a:pt x="78" y="312"/>
                    </a:lnTo>
                    <a:lnTo>
                      <a:pt x="78" y="305"/>
                    </a:lnTo>
                    <a:lnTo>
                      <a:pt x="132" y="250"/>
                    </a:lnTo>
                    <a:lnTo>
                      <a:pt x="132" y="253"/>
                    </a:lnTo>
                    <a:lnTo>
                      <a:pt x="134" y="255"/>
                    </a:lnTo>
                    <a:lnTo>
                      <a:pt x="132" y="260"/>
                    </a:lnTo>
                    <a:lnTo>
                      <a:pt x="137" y="262"/>
                    </a:lnTo>
                    <a:lnTo>
                      <a:pt x="139" y="269"/>
                    </a:lnTo>
                    <a:lnTo>
                      <a:pt x="149" y="276"/>
                    </a:lnTo>
                    <a:lnTo>
                      <a:pt x="167" y="283"/>
                    </a:lnTo>
                    <a:lnTo>
                      <a:pt x="184" y="274"/>
                    </a:lnTo>
                    <a:lnTo>
                      <a:pt x="186" y="267"/>
                    </a:lnTo>
                    <a:lnTo>
                      <a:pt x="200" y="274"/>
                    </a:lnTo>
                    <a:lnTo>
                      <a:pt x="226" y="262"/>
                    </a:lnTo>
                    <a:lnTo>
                      <a:pt x="229" y="260"/>
                    </a:lnTo>
                    <a:lnTo>
                      <a:pt x="226" y="253"/>
                    </a:lnTo>
                    <a:lnTo>
                      <a:pt x="226" y="250"/>
                    </a:lnTo>
                    <a:lnTo>
                      <a:pt x="238" y="253"/>
                    </a:lnTo>
                    <a:lnTo>
                      <a:pt x="255" y="241"/>
                    </a:lnTo>
                    <a:lnTo>
                      <a:pt x="262" y="245"/>
                    </a:lnTo>
                    <a:lnTo>
                      <a:pt x="274" y="234"/>
                    </a:lnTo>
                    <a:lnTo>
                      <a:pt x="271" y="229"/>
                    </a:lnTo>
                    <a:lnTo>
                      <a:pt x="276" y="222"/>
                    </a:lnTo>
                    <a:lnTo>
                      <a:pt x="271" y="215"/>
                    </a:lnTo>
                    <a:lnTo>
                      <a:pt x="290" y="177"/>
                    </a:lnTo>
                    <a:lnTo>
                      <a:pt x="293" y="158"/>
                    </a:lnTo>
                    <a:lnTo>
                      <a:pt x="302" y="146"/>
                    </a:lnTo>
                    <a:lnTo>
                      <a:pt x="300" y="141"/>
                    </a:lnTo>
                    <a:lnTo>
                      <a:pt x="307" y="127"/>
                    </a:lnTo>
                    <a:lnTo>
                      <a:pt x="307" y="111"/>
                    </a:lnTo>
                    <a:lnTo>
                      <a:pt x="316" y="113"/>
                    </a:lnTo>
                    <a:lnTo>
                      <a:pt x="321" y="120"/>
                    </a:lnTo>
                    <a:lnTo>
                      <a:pt x="340" y="123"/>
                    </a:lnTo>
                    <a:lnTo>
                      <a:pt x="356" y="75"/>
                    </a:lnTo>
                    <a:lnTo>
                      <a:pt x="368" y="80"/>
                    </a:lnTo>
                    <a:lnTo>
                      <a:pt x="375" y="61"/>
                    </a:lnTo>
                    <a:lnTo>
                      <a:pt x="380" y="64"/>
                    </a:lnTo>
                    <a:lnTo>
                      <a:pt x="387" y="56"/>
                    </a:lnTo>
                    <a:lnTo>
                      <a:pt x="397" y="33"/>
                    </a:lnTo>
                    <a:lnTo>
                      <a:pt x="399" y="0"/>
                    </a:lnTo>
                    <a:lnTo>
                      <a:pt x="446" y="26"/>
                    </a:lnTo>
                    <a:lnTo>
                      <a:pt x="449" y="4"/>
                    </a:lnTo>
                    <a:lnTo>
                      <a:pt x="465" y="7"/>
                    </a:lnTo>
                    <a:lnTo>
                      <a:pt x="474" y="12"/>
                    </a:lnTo>
                    <a:lnTo>
                      <a:pt x="472" y="21"/>
                    </a:lnTo>
                    <a:lnTo>
                      <a:pt x="479" y="28"/>
                    </a:lnTo>
                    <a:lnTo>
                      <a:pt x="493" y="28"/>
                    </a:lnTo>
                    <a:lnTo>
                      <a:pt x="498" y="35"/>
                    </a:lnTo>
                    <a:lnTo>
                      <a:pt x="508" y="38"/>
                    </a:lnTo>
                    <a:lnTo>
                      <a:pt x="512" y="40"/>
                    </a:lnTo>
                    <a:lnTo>
                      <a:pt x="512" y="40"/>
                    </a:lnTo>
                    <a:lnTo>
                      <a:pt x="517" y="45"/>
                    </a:lnTo>
                    <a:lnTo>
                      <a:pt x="517" y="59"/>
                    </a:lnTo>
                    <a:lnTo>
                      <a:pt x="512" y="61"/>
                    </a:lnTo>
                    <a:lnTo>
                      <a:pt x="512" y="73"/>
                    </a:lnTo>
                    <a:lnTo>
                      <a:pt x="505" y="78"/>
                    </a:lnTo>
                    <a:lnTo>
                      <a:pt x="503" y="87"/>
                    </a:lnTo>
                    <a:lnTo>
                      <a:pt x="505" y="92"/>
                    </a:lnTo>
                    <a:lnTo>
                      <a:pt x="508" y="97"/>
                    </a:lnTo>
                    <a:lnTo>
                      <a:pt x="536" y="104"/>
                    </a:lnTo>
                    <a:lnTo>
                      <a:pt x="552" y="116"/>
                    </a:lnTo>
                    <a:lnTo>
                      <a:pt x="588" y="123"/>
                    </a:lnTo>
                    <a:lnTo>
                      <a:pt x="600" y="130"/>
                    </a:lnTo>
                    <a:lnTo>
                      <a:pt x="602" y="139"/>
                    </a:lnTo>
                    <a:lnTo>
                      <a:pt x="602" y="160"/>
                    </a:lnTo>
                    <a:lnTo>
                      <a:pt x="595" y="163"/>
                    </a:lnTo>
                    <a:lnTo>
                      <a:pt x="600" y="175"/>
                    </a:lnTo>
                    <a:lnTo>
                      <a:pt x="609" y="179"/>
                    </a:lnTo>
                    <a:lnTo>
                      <a:pt x="616" y="191"/>
                    </a:lnTo>
                    <a:lnTo>
                      <a:pt x="611" y="191"/>
                    </a:lnTo>
                    <a:lnTo>
                      <a:pt x="604" y="196"/>
                    </a:lnTo>
                    <a:lnTo>
                      <a:pt x="607" y="203"/>
                    </a:lnTo>
                    <a:lnTo>
                      <a:pt x="611" y="210"/>
                    </a:lnTo>
                    <a:lnTo>
                      <a:pt x="619" y="212"/>
                    </a:lnTo>
                    <a:lnTo>
                      <a:pt x="623" y="219"/>
                    </a:lnTo>
                    <a:lnTo>
                      <a:pt x="616" y="224"/>
                    </a:lnTo>
                    <a:lnTo>
                      <a:pt x="602" y="227"/>
                    </a:lnTo>
                    <a:lnTo>
                      <a:pt x="602" y="234"/>
                    </a:lnTo>
                    <a:lnTo>
                      <a:pt x="611" y="238"/>
                    </a:lnTo>
                    <a:lnTo>
                      <a:pt x="621" y="241"/>
                    </a:lnTo>
                    <a:lnTo>
                      <a:pt x="623" y="236"/>
                    </a:lnTo>
                    <a:lnTo>
                      <a:pt x="626" y="234"/>
                    </a:lnTo>
                    <a:lnTo>
                      <a:pt x="654" y="234"/>
                    </a:lnTo>
                    <a:lnTo>
                      <a:pt x="661" y="255"/>
                    </a:lnTo>
                    <a:lnTo>
                      <a:pt x="595" y="269"/>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78" name="Freeform 61"/>
              <p:cNvSpPr>
                <a:spLocks/>
              </p:cNvSpPr>
              <p:nvPr/>
            </p:nvSpPr>
            <p:spPr bwMode="auto">
              <a:xfrm>
                <a:off x="2919" y="1972"/>
                <a:ext cx="562" cy="489"/>
              </a:xfrm>
              <a:custGeom>
                <a:avLst/>
                <a:gdLst>
                  <a:gd name="T0" fmla="*/ 0 w 562"/>
                  <a:gd name="T1" fmla="*/ 4 h 489"/>
                  <a:gd name="T2" fmla="*/ 7 w 562"/>
                  <a:gd name="T3" fmla="*/ 14 h 489"/>
                  <a:gd name="T4" fmla="*/ 24 w 562"/>
                  <a:gd name="T5" fmla="*/ 45 h 489"/>
                  <a:gd name="T6" fmla="*/ 31 w 562"/>
                  <a:gd name="T7" fmla="*/ 56 h 489"/>
                  <a:gd name="T8" fmla="*/ 54 w 562"/>
                  <a:gd name="T9" fmla="*/ 85 h 489"/>
                  <a:gd name="T10" fmla="*/ 73 w 562"/>
                  <a:gd name="T11" fmla="*/ 97 h 489"/>
                  <a:gd name="T12" fmla="*/ 54 w 562"/>
                  <a:gd name="T13" fmla="*/ 118 h 489"/>
                  <a:gd name="T14" fmla="*/ 76 w 562"/>
                  <a:gd name="T15" fmla="*/ 153 h 489"/>
                  <a:gd name="T16" fmla="*/ 97 w 562"/>
                  <a:gd name="T17" fmla="*/ 444 h 489"/>
                  <a:gd name="T18" fmla="*/ 484 w 562"/>
                  <a:gd name="T19" fmla="*/ 446 h 489"/>
                  <a:gd name="T20" fmla="*/ 458 w 562"/>
                  <a:gd name="T21" fmla="*/ 489 h 489"/>
                  <a:gd name="T22" fmla="*/ 524 w 562"/>
                  <a:gd name="T23" fmla="*/ 472 h 489"/>
                  <a:gd name="T24" fmla="*/ 527 w 562"/>
                  <a:gd name="T25" fmla="*/ 458 h 489"/>
                  <a:gd name="T26" fmla="*/ 529 w 562"/>
                  <a:gd name="T27" fmla="*/ 446 h 489"/>
                  <a:gd name="T28" fmla="*/ 531 w 562"/>
                  <a:gd name="T29" fmla="*/ 425 h 489"/>
                  <a:gd name="T30" fmla="*/ 541 w 562"/>
                  <a:gd name="T31" fmla="*/ 418 h 489"/>
                  <a:gd name="T32" fmla="*/ 562 w 562"/>
                  <a:gd name="T33" fmla="*/ 401 h 489"/>
                  <a:gd name="T34" fmla="*/ 555 w 562"/>
                  <a:gd name="T35" fmla="*/ 378 h 489"/>
                  <a:gd name="T36" fmla="*/ 543 w 562"/>
                  <a:gd name="T37" fmla="*/ 371 h 489"/>
                  <a:gd name="T38" fmla="*/ 538 w 562"/>
                  <a:gd name="T39" fmla="*/ 373 h 489"/>
                  <a:gd name="T40" fmla="*/ 524 w 562"/>
                  <a:gd name="T41" fmla="*/ 349 h 489"/>
                  <a:gd name="T42" fmla="*/ 522 w 562"/>
                  <a:gd name="T43" fmla="*/ 319 h 489"/>
                  <a:gd name="T44" fmla="*/ 487 w 562"/>
                  <a:gd name="T45" fmla="*/ 278 h 489"/>
                  <a:gd name="T46" fmla="*/ 449 w 562"/>
                  <a:gd name="T47" fmla="*/ 250 h 489"/>
                  <a:gd name="T48" fmla="*/ 461 w 562"/>
                  <a:gd name="T49" fmla="*/ 205 h 489"/>
                  <a:gd name="T50" fmla="*/ 465 w 562"/>
                  <a:gd name="T51" fmla="*/ 186 h 489"/>
                  <a:gd name="T52" fmla="*/ 453 w 562"/>
                  <a:gd name="T53" fmla="*/ 174 h 489"/>
                  <a:gd name="T54" fmla="*/ 430 w 562"/>
                  <a:gd name="T55" fmla="*/ 182 h 489"/>
                  <a:gd name="T56" fmla="*/ 418 w 562"/>
                  <a:gd name="T57" fmla="*/ 172 h 489"/>
                  <a:gd name="T58" fmla="*/ 387 w 562"/>
                  <a:gd name="T59" fmla="*/ 123 h 489"/>
                  <a:gd name="T60" fmla="*/ 359 w 562"/>
                  <a:gd name="T61" fmla="*/ 94 h 489"/>
                  <a:gd name="T62" fmla="*/ 347 w 562"/>
                  <a:gd name="T63" fmla="*/ 26 h 489"/>
                  <a:gd name="T64" fmla="*/ 276 w 562"/>
                  <a:gd name="T65" fmla="*/ 2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2" h="489">
                    <a:moveTo>
                      <a:pt x="276" y="2"/>
                    </a:moveTo>
                    <a:lnTo>
                      <a:pt x="0" y="4"/>
                    </a:lnTo>
                    <a:lnTo>
                      <a:pt x="0" y="11"/>
                    </a:lnTo>
                    <a:lnTo>
                      <a:pt x="7" y="14"/>
                    </a:lnTo>
                    <a:lnTo>
                      <a:pt x="9" y="35"/>
                    </a:lnTo>
                    <a:lnTo>
                      <a:pt x="24" y="45"/>
                    </a:lnTo>
                    <a:lnTo>
                      <a:pt x="24" y="49"/>
                    </a:lnTo>
                    <a:lnTo>
                      <a:pt x="31" y="56"/>
                    </a:lnTo>
                    <a:lnTo>
                      <a:pt x="28" y="66"/>
                    </a:lnTo>
                    <a:lnTo>
                      <a:pt x="54" y="85"/>
                    </a:lnTo>
                    <a:lnTo>
                      <a:pt x="66" y="80"/>
                    </a:lnTo>
                    <a:lnTo>
                      <a:pt x="73" y="97"/>
                    </a:lnTo>
                    <a:lnTo>
                      <a:pt x="66" y="97"/>
                    </a:lnTo>
                    <a:lnTo>
                      <a:pt x="54" y="118"/>
                    </a:lnTo>
                    <a:lnTo>
                      <a:pt x="71" y="137"/>
                    </a:lnTo>
                    <a:lnTo>
                      <a:pt x="76" y="153"/>
                    </a:lnTo>
                    <a:lnTo>
                      <a:pt x="94" y="160"/>
                    </a:lnTo>
                    <a:lnTo>
                      <a:pt x="97" y="444"/>
                    </a:lnTo>
                    <a:lnTo>
                      <a:pt x="475" y="434"/>
                    </a:lnTo>
                    <a:lnTo>
                      <a:pt x="484" y="446"/>
                    </a:lnTo>
                    <a:lnTo>
                      <a:pt x="484" y="458"/>
                    </a:lnTo>
                    <a:lnTo>
                      <a:pt x="458" y="489"/>
                    </a:lnTo>
                    <a:lnTo>
                      <a:pt x="515" y="486"/>
                    </a:lnTo>
                    <a:lnTo>
                      <a:pt x="524" y="472"/>
                    </a:lnTo>
                    <a:lnTo>
                      <a:pt x="517" y="460"/>
                    </a:lnTo>
                    <a:lnTo>
                      <a:pt x="527" y="458"/>
                    </a:lnTo>
                    <a:lnTo>
                      <a:pt x="522" y="451"/>
                    </a:lnTo>
                    <a:lnTo>
                      <a:pt x="529" y="446"/>
                    </a:lnTo>
                    <a:lnTo>
                      <a:pt x="524" y="427"/>
                    </a:lnTo>
                    <a:lnTo>
                      <a:pt x="531" y="425"/>
                    </a:lnTo>
                    <a:lnTo>
                      <a:pt x="534" y="437"/>
                    </a:lnTo>
                    <a:lnTo>
                      <a:pt x="541" y="418"/>
                    </a:lnTo>
                    <a:lnTo>
                      <a:pt x="553" y="423"/>
                    </a:lnTo>
                    <a:lnTo>
                      <a:pt x="562" y="401"/>
                    </a:lnTo>
                    <a:lnTo>
                      <a:pt x="562" y="380"/>
                    </a:lnTo>
                    <a:lnTo>
                      <a:pt x="555" y="378"/>
                    </a:lnTo>
                    <a:lnTo>
                      <a:pt x="548" y="368"/>
                    </a:lnTo>
                    <a:lnTo>
                      <a:pt x="543" y="371"/>
                    </a:lnTo>
                    <a:lnTo>
                      <a:pt x="548" y="378"/>
                    </a:lnTo>
                    <a:lnTo>
                      <a:pt x="538" y="373"/>
                    </a:lnTo>
                    <a:lnTo>
                      <a:pt x="529" y="352"/>
                    </a:lnTo>
                    <a:lnTo>
                      <a:pt x="524" y="349"/>
                    </a:lnTo>
                    <a:lnTo>
                      <a:pt x="531" y="333"/>
                    </a:lnTo>
                    <a:lnTo>
                      <a:pt x="522" y="319"/>
                    </a:lnTo>
                    <a:lnTo>
                      <a:pt x="522" y="304"/>
                    </a:lnTo>
                    <a:lnTo>
                      <a:pt x="487" y="278"/>
                    </a:lnTo>
                    <a:lnTo>
                      <a:pt x="477" y="276"/>
                    </a:lnTo>
                    <a:lnTo>
                      <a:pt x="449" y="250"/>
                    </a:lnTo>
                    <a:lnTo>
                      <a:pt x="446" y="236"/>
                    </a:lnTo>
                    <a:lnTo>
                      <a:pt x="461" y="205"/>
                    </a:lnTo>
                    <a:lnTo>
                      <a:pt x="461" y="196"/>
                    </a:lnTo>
                    <a:lnTo>
                      <a:pt x="465" y="186"/>
                    </a:lnTo>
                    <a:lnTo>
                      <a:pt x="465" y="184"/>
                    </a:lnTo>
                    <a:lnTo>
                      <a:pt x="453" y="174"/>
                    </a:lnTo>
                    <a:lnTo>
                      <a:pt x="439" y="172"/>
                    </a:lnTo>
                    <a:lnTo>
                      <a:pt x="430" y="182"/>
                    </a:lnTo>
                    <a:lnTo>
                      <a:pt x="423" y="179"/>
                    </a:lnTo>
                    <a:lnTo>
                      <a:pt x="418" y="172"/>
                    </a:lnTo>
                    <a:lnTo>
                      <a:pt x="409" y="137"/>
                    </a:lnTo>
                    <a:lnTo>
                      <a:pt x="387" y="123"/>
                    </a:lnTo>
                    <a:lnTo>
                      <a:pt x="383" y="113"/>
                    </a:lnTo>
                    <a:lnTo>
                      <a:pt x="359" y="94"/>
                    </a:lnTo>
                    <a:lnTo>
                      <a:pt x="345" y="52"/>
                    </a:lnTo>
                    <a:lnTo>
                      <a:pt x="347" y="26"/>
                    </a:lnTo>
                    <a:lnTo>
                      <a:pt x="326" y="0"/>
                    </a:lnTo>
                    <a:lnTo>
                      <a:pt x="276" y="2"/>
                    </a:lnTo>
                    <a:close/>
                  </a:path>
                </a:pathLst>
              </a:custGeom>
              <a:solidFill>
                <a:srgbClr val="9B9B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79" name="Freeform 62"/>
              <p:cNvSpPr>
                <a:spLocks/>
              </p:cNvSpPr>
              <p:nvPr/>
            </p:nvSpPr>
            <p:spPr bwMode="auto">
              <a:xfrm>
                <a:off x="2919" y="1972"/>
                <a:ext cx="562" cy="489"/>
              </a:xfrm>
              <a:custGeom>
                <a:avLst/>
                <a:gdLst>
                  <a:gd name="T0" fmla="*/ 0 w 562"/>
                  <a:gd name="T1" fmla="*/ 4 h 489"/>
                  <a:gd name="T2" fmla="*/ 7 w 562"/>
                  <a:gd name="T3" fmla="*/ 14 h 489"/>
                  <a:gd name="T4" fmla="*/ 24 w 562"/>
                  <a:gd name="T5" fmla="*/ 45 h 489"/>
                  <a:gd name="T6" fmla="*/ 31 w 562"/>
                  <a:gd name="T7" fmla="*/ 56 h 489"/>
                  <a:gd name="T8" fmla="*/ 54 w 562"/>
                  <a:gd name="T9" fmla="*/ 85 h 489"/>
                  <a:gd name="T10" fmla="*/ 73 w 562"/>
                  <a:gd name="T11" fmla="*/ 97 h 489"/>
                  <a:gd name="T12" fmla="*/ 54 w 562"/>
                  <a:gd name="T13" fmla="*/ 118 h 489"/>
                  <a:gd name="T14" fmla="*/ 76 w 562"/>
                  <a:gd name="T15" fmla="*/ 153 h 489"/>
                  <a:gd name="T16" fmla="*/ 97 w 562"/>
                  <a:gd name="T17" fmla="*/ 444 h 489"/>
                  <a:gd name="T18" fmla="*/ 484 w 562"/>
                  <a:gd name="T19" fmla="*/ 446 h 489"/>
                  <a:gd name="T20" fmla="*/ 458 w 562"/>
                  <a:gd name="T21" fmla="*/ 489 h 489"/>
                  <a:gd name="T22" fmla="*/ 524 w 562"/>
                  <a:gd name="T23" fmla="*/ 472 h 489"/>
                  <a:gd name="T24" fmla="*/ 527 w 562"/>
                  <a:gd name="T25" fmla="*/ 458 h 489"/>
                  <a:gd name="T26" fmla="*/ 529 w 562"/>
                  <a:gd name="T27" fmla="*/ 446 h 489"/>
                  <a:gd name="T28" fmla="*/ 531 w 562"/>
                  <a:gd name="T29" fmla="*/ 425 h 489"/>
                  <a:gd name="T30" fmla="*/ 541 w 562"/>
                  <a:gd name="T31" fmla="*/ 418 h 489"/>
                  <a:gd name="T32" fmla="*/ 562 w 562"/>
                  <a:gd name="T33" fmla="*/ 401 h 489"/>
                  <a:gd name="T34" fmla="*/ 555 w 562"/>
                  <a:gd name="T35" fmla="*/ 378 h 489"/>
                  <a:gd name="T36" fmla="*/ 543 w 562"/>
                  <a:gd name="T37" fmla="*/ 371 h 489"/>
                  <a:gd name="T38" fmla="*/ 538 w 562"/>
                  <a:gd name="T39" fmla="*/ 373 h 489"/>
                  <a:gd name="T40" fmla="*/ 524 w 562"/>
                  <a:gd name="T41" fmla="*/ 349 h 489"/>
                  <a:gd name="T42" fmla="*/ 522 w 562"/>
                  <a:gd name="T43" fmla="*/ 319 h 489"/>
                  <a:gd name="T44" fmla="*/ 487 w 562"/>
                  <a:gd name="T45" fmla="*/ 278 h 489"/>
                  <a:gd name="T46" fmla="*/ 449 w 562"/>
                  <a:gd name="T47" fmla="*/ 250 h 489"/>
                  <a:gd name="T48" fmla="*/ 461 w 562"/>
                  <a:gd name="T49" fmla="*/ 205 h 489"/>
                  <a:gd name="T50" fmla="*/ 465 w 562"/>
                  <a:gd name="T51" fmla="*/ 186 h 489"/>
                  <a:gd name="T52" fmla="*/ 453 w 562"/>
                  <a:gd name="T53" fmla="*/ 174 h 489"/>
                  <a:gd name="T54" fmla="*/ 430 w 562"/>
                  <a:gd name="T55" fmla="*/ 182 h 489"/>
                  <a:gd name="T56" fmla="*/ 418 w 562"/>
                  <a:gd name="T57" fmla="*/ 172 h 489"/>
                  <a:gd name="T58" fmla="*/ 387 w 562"/>
                  <a:gd name="T59" fmla="*/ 123 h 489"/>
                  <a:gd name="T60" fmla="*/ 359 w 562"/>
                  <a:gd name="T61" fmla="*/ 94 h 489"/>
                  <a:gd name="T62" fmla="*/ 347 w 562"/>
                  <a:gd name="T63" fmla="*/ 26 h 489"/>
                  <a:gd name="T64" fmla="*/ 276 w 562"/>
                  <a:gd name="T65" fmla="*/ 2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2" h="489">
                    <a:moveTo>
                      <a:pt x="276" y="2"/>
                    </a:moveTo>
                    <a:lnTo>
                      <a:pt x="0" y="4"/>
                    </a:lnTo>
                    <a:lnTo>
                      <a:pt x="0" y="11"/>
                    </a:lnTo>
                    <a:lnTo>
                      <a:pt x="7" y="14"/>
                    </a:lnTo>
                    <a:lnTo>
                      <a:pt x="9" y="35"/>
                    </a:lnTo>
                    <a:lnTo>
                      <a:pt x="24" y="45"/>
                    </a:lnTo>
                    <a:lnTo>
                      <a:pt x="24" y="49"/>
                    </a:lnTo>
                    <a:lnTo>
                      <a:pt x="31" y="56"/>
                    </a:lnTo>
                    <a:lnTo>
                      <a:pt x="28" y="66"/>
                    </a:lnTo>
                    <a:lnTo>
                      <a:pt x="54" y="85"/>
                    </a:lnTo>
                    <a:lnTo>
                      <a:pt x="66" y="80"/>
                    </a:lnTo>
                    <a:lnTo>
                      <a:pt x="73" y="97"/>
                    </a:lnTo>
                    <a:lnTo>
                      <a:pt x="66" y="97"/>
                    </a:lnTo>
                    <a:lnTo>
                      <a:pt x="54" y="118"/>
                    </a:lnTo>
                    <a:lnTo>
                      <a:pt x="71" y="137"/>
                    </a:lnTo>
                    <a:lnTo>
                      <a:pt x="76" y="153"/>
                    </a:lnTo>
                    <a:lnTo>
                      <a:pt x="94" y="160"/>
                    </a:lnTo>
                    <a:lnTo>
                      <a:pt x="97" y="444"/>
                    </a:lnTo>
                    <a:lnTo>
                      <a:pt x="475" y="434"/>
                    </a:lnTo>
                    <a:lnTo>
                      <a:pt x="484" y="446"/>
                    </a:lnTo>
                    <a:lnTo>
                      <a:pt x="484" y="458"/>
                    </a:lnTo>
                    <a:lnTo>
                      <a:pt x="458" y="489"/>
                    </a:lnTo>
                    <a:lnTo>
                      <a:pt x="515" y="486"/>
                    </a:lnTo>
                    <a:lnTo>
                      <a:pt x="524" y="472"/>
                    </a:lnTo>
                    <a:lnTo>
                      <a:pt x="517" y="460"/>
                    </a:lnTo>
                    <a:lnTo>
                      <a:pt x="527" y="458"/>
                    </a:lnTo>
                    <a:lnTo>
                      <a:pt x="522" y="451"/>
                    </a:lnTo>
                    <a:lnTo>
                      <a:pt x="529" y="446"/>
                    </a:lnTo>
                    <a:lnTo>
                      <a:pt x="524" y="427"/>
                    </a:lnTo>
                    <a:lnTo>
                      <a:pt x="531" y="425"/>
                    </a:lnTo>
                    <a:lnTo>
                      <a:pt x="534" y="437"/>
                    </a:lnTo>
                    <a:lnTo>
                      <a:pt x="541" y="418"/>
                    </a:lnTo>
                    <a:lnTo>
                      <a:pt x="553" y="423"/>
                    </a:lnTo>
                    <a:lnTo>
                      <a:pt x="562" y="401"/>
                    </a:lnTo>
                    <a:lnTo>
                      <a:pt x="562" y="380"/>
                    </a:lnTo>
                    <a:lnTo>
                      <a:pt x="555" y="378"/>
                    </a:lnTo>
                    <a:lnTo>
                      <a:pt x="548" y="368"/>
                    </a:lnTo>
                    <a:lnTo>
                      <a:pt x="543" y="371"/>
                    </a:lnTo>
                    <a:lnTo>
                      <a:pt x="548" y="378"/>
                    </a:lnTo>
                    <a:lnTo>
                      <a:pt x="538" y="373"/>
                    </a:lnTo>
                    <a:lnTo>
                      <a:pt x="529" y="352"/>
                    </a:lnTo>
                    <a:lnTo>
                      <a:pt x="524" y="349"/>
                    </a:lnTo>
                    <a:lnTo>
                      <a:pt x="531" y="333"/>
                    </a:lnTo>
                    <a:lnTo>
                      <a:pt x="522" y="319"/>
                    </a:lnTo>
                    <a:lnTo>
                      <a:pt x="522" y="304"/>
                    </a:lnTo>
                    <a:lnTo>
                      <a:pt x="487" y="278"/>
                    </a:lnTo>
                    <a:lnTo>
                      <a:pt x="477" y="276"/>
                    </a:lnTo>
                    <a:lnTo>
                      <a:pt x="449" y="250"/>
                    </a:lnTo>
                    <a:lnTo>
                      <a:pt x="446" y="236"/>
                    </a:lnTo>
                    <a:lnTo>
                      <a:pt x="461" y="205"/>
                    </a:lnTo>
                    <a:lnTo>
                      <a:pt x="461" y="196"/>
                    </a:lnTo>
                    <a:lnTo>
                      <a:pt x="465" y="186"/>
                    </a:lnTo>
                    <a:lnTo>
                      <a:pt x="465" y="184"/>
                    </a:lnTo>
                    <a:lnTo>
                      <a:pt x="453" y="174"/>
                    </a:lnTo>
                    <a:lnTo>
                      <a:pt x="439" y="172"/>
                    </a:lnTo>
                    <a:lnTo>
                      <a:pt x="430" y="182"/>
                    </a:lnTo>
                    <a:lnTo>
                      <a:pt x="423" y="179"/>
                    </a:lnTo>
                    <a:lnTo>
                      <a:pt x="418" y="172"/>
                    </a:lnTo>
                    <a:lnTo>
                      <a:pt x="409" y="137"/>
                    </a:lnTo>
                    <a:lnTo>
                      <a:pt x="387" y="123"/>
                    </a:lnTo>
                    <a:lnTo>
                      <a:pt x="383" y="113"/>
                    </a:lnTo>
                    <a:lnTo>
                      <a:pt x="359" y="94"/>
                    </a:lnTo>
                    <a:lnTo>
                      <a:pt x="345" y="52"/>
                    </a:lnTo>
                    <a:lnTo>
                      <a:pt x="347" y="26"/>
                    </a:lnTo>
                    <a:lnTo>
                      <a:pt x="326" y="0"/>
                    </a:lnTo>
                    <a:lnTo>
                      <a:pt x="276" y="2"/>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80" name="Freeform 63"/>
              <p:cNvSpPr>
                <a:spLocks/>
              </p:cNvSpPr>
              <p:nvPr/>
            </p:nvSpPr>
            <p:spPr bwMode="auto">
              <a:xfrm>
                <a:off x="2309" y="1053"/>
                <a:ext cx="556" cy="349"/>
              </a:xfrm>
              <a:custGeom>
                <a:avLst/>
                <a:gdLst>
                  <a:gd name="T0" fmla="*/ 499 w 556"/>
                  <a:gd name="T1" fmla="*/ 28 h 349"/>
                  <a:gd name="T2" fmla="*/ 220 w 556"/>
                  <a:gd name="T3" fmla="*/ 16 h 349"/>
                  <a:gd name="T4" fmla="*/ 31 w 556"/>
                  <a:gd name="T5" fmla="*/ 0 h 349"/>
                  <a:gd name="T6" fmla="*/ 0 w 556"/>
                  <a:gd name="T7" fmla="*/ 319 h 349"/>
                  <a:gd name="T8" fmla="*/ 556 w 556"/>
                  <a:gd name="T9" fmla="*/ 349 h 349"/>
                  <a:gd name="T10" fmla="*/ 553 w 556"/>
                  <a:gd name="T11" fmla="*/ 309 h 349"/>
                  <a:gd name="T12" fmla="*/ 546 w 556"/>
                  <a:gd name="T13" fmla="*/ 297 h 349"/>
                  <a:gd name="T14" fmla="*/ 539 w 556"/>
                  <a:gd name="T15" fmla="*/ 274 h 349"/>
                  <a:gd name="T16" fmla="*/ 544 w 556"/>
                  <a:gd name="T17" fmla="*/ 245 h 349"/>
                  <a:gd name="T18" fmla="*/ 539 w 556"/>
                  <a:gd name="T19" fmla="*/ 245 h 349"/>
                  <a:gd name="T20" fmla="*/ 537 w 556"/>
                  <a:gd name="T21" fmla="*/ 174 h 349"/>
                  <a:gd name="T22" fmla="*/ 518 w 556"/>
                  <a:gd name="T23" fmla="*/ 115 h 349"/>
                  <a:gd name="T24" fmla="*/ 518 w 556"/>
                  <a:gd name="T25" fmla="*/ 73 h 349"/>
                  <a:gd name="T26" fmla="*/ 523 w 556"/>
                  <a:gd name="T27" fmla="*/ 61 h 349"/>
                  <a:gd name="T28" fmla="*/ 513 w 556"/>
                  <a:gd name="T29" fmla="*/ 28 h 349"/>
                  <a:gd name="T30" fmla="*/ 513 w 556"/>
                  <a:gd name="T31" fmla="*/ 28 h 349"/>
                  <a:gd name="T32" fmla="*/ 499 w 556"/>
                  <a:gd name="T33" fmla="*/ 28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56" h="349">
                    <a:moveTo>
                      <a:pt x="499" y="28"/>
                    </a:moveTo>
                    <a:lnTo>
                      <a:pt x="220" y="16"/>
                    </a:lnTo>
                    <a:lnTo>
                      <a:pt x="31" y="0"/>
                    </a:lnTo>
                    <a:lnTo>
                      <a:pt x="0" y="319"/>
                    </a:lnTo>
                    <a:lnTo>
                      <a:pt x="556" y="349"/>
                    </a:lnTo>
                    <a:lnTo>
                      <a:pt x="553" y="309"/>
                    </a:lnTo>
                    <a:lnTo>
                      <a:pt x="546" y="297"/>
                    </a:lnTo>
                    <a:lnTo>
                      <a:pt x="539" y="274"/>
                    </a:lnTo>
                    <a:lnTo>
                      <a:pt x="544" y="245"/>
                    </a:lnTo>
                    <a:lnTo>
                      <a:pt x="539" y="245"/>
                    </a:lnTo>
                    <a:lnTo>
                      <a:pt x="537" y="174"/>
                    </a:lnTo>
                    <a:lnTo>
                      <a:pt x="518" y="115"/>
                    </a:lnTo>
                    <a:lnTo>
                      <a:pt x="518" y="73"/>
                    </a:lnTo>
                    <a:lnTo>
                      <a:pt x="523" y="61"/>
                    </a:lnTo>
                    <a:lnTo>
                      <a:pt x="513" y="28"/>
                    </a:lnTo>
                    <a:lnTo>
                      <a:pt x="513" y="28"/>
                    </a:lnTo>
                    <a:lnTo>
                      <a:pt x="499" y="28"/>
                    </a:lnTo>
                    <a:close/>
                  </a:path>
                </a:pathLst>
              </a:custGeom>
              <a:solidFill>
                <a:srgbClr val="7578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81" name="Freeform 64"/>
              <p:cNvSpPr>
                <a:spLocks/>
              </p:cNvSpPr>
              <p:nvPr/>
            </p:nvSpPr>
            <p:spPr bwMode="auto">
              <a:xfrm>
                <a:off x="2309" y="1053"/>
                <a:ext cx="556" cy="349"/>
              </a:xfrm>
              <a:custGeom>
                <a:avLst/>
                <a:gdLst>
                  <a:gd name="T0" fmla="*/ 499 w 556"/>
                  <a:gd name="T1" fmla="*/ 28 h 349"/>
                  <a:gd name="T2" fmla="*/ 220 w 556"/>
                  <a:gd name="T3" fmla="*/ 16 h 349"/>
                  <a:gd name="T4" fmla="*/ 31 w 556"/>
                  <a:gd name="T5" fmla="*/ 0 h 349"/>
                  <a:gd name="T6" fmla="*/ 0 w 556"/>
                  <a:gd name="T7" fmla="*/ 319 h 349"/>
                  <a:gd name="T8" fmla="*/ 556 w 556"/>
                  <a:gd name="T9" fmla="*/ 349 h 349"/>
                  <a:gd name="T10" fmla="*/ 553 w 556"/>
                  <a:gd name="T11" fmla="*/ 309 h 349"/>
                  <a:gd name="T12" fmla="*/ 546 w 556"/>
                  <a:gd name="T13" fmla="*/ 297 h 349"/>
                  <a:gd name="T14" fmla="*/ 539 w 556"/>
                  <a:gd name="T15" fmla="*/ 274 h 349"/>
                  <a:gd name="T16" fmla="*/ 544 w 556"/>
                  <a:gd name="T17" fmla="*/ 245 h 349"/>
                  <a:gd name="T18" fmla="*/ 539 w 556"/>
                  <a:gd name="T19" fmla="*/ 245 h 349"/>
                  <a:gd name="T20" fmla="*/ 537 w 556"/>
                  <a:gd name="T21" fmla="*/ 174 h 349"/>
                  <a:gd name="T22" fmla="*/ 518 w 556"/>
                  <a:gd name="T23" fmla="*/ 115 h 349"/>
                  <a:gd name="T24" fmla="*/ 518 w 556"/>
                  <a:gd name="T25" fmla="*/ 73 h 349"/>
                  <a:gd name="T26" fmla="*/ 523 w 556"/>
                  <a:gd name="T27" fmla="*/ 61 h 349"/>
                  <a:gd name="T28" fmla="*/ 513 w 556"/>
                  <a:gd name="T29" fmla="*/ 28 h 349"/>
                  <a:gd name="T30" fmla="*/ 513 w 556"/>
                  <a:gd name="T31" fmla="*/ 28 h 349"/>
                  <a:gd name="T32" fmla="*/ 499 w 556"/>
                  <a:gd name="T33" fmla="*/ 28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56" h="349">
                    <a:moveTo>
                      <a:pt x="499" y="28"/>
                    </a:moveTo>
                    <a:lnTo>
                      <a:pt x="220" y="16"/>
                    </a:lnTo>
                    <a:lnTo>
                      <a:pt x="31" y="0"/>
                    </a:lnTo>
                    <a:lnTo>
                      <a:pt x="0" y="319"/>
                    </a:lnTo>
                    <a:lnTo>
                      <a:pt x="556" y="349"/>
                    </a:lnTo>
                    <a:lnTo>
                      <a:pt x="553" y="309"/>
                    </a:lnTo>
                    <a:lnTo>
                      <a:pt x="546" y="297"/>
                    </a:lnTo>
                    <a:lnTo>
                      <a:pt x="539" y="274"/>
                    </a:lnTo>
                    <a:lnTo>
                      <a:pt x="544" y="245"/>
                    </a:lnTo>
                    <a:lnTo>
                      <a:pt x="539" y="245"/>
                    </a:lnTo>
                    <a:lnTo>
                      <a:pt x="537" y="174"/>
                    </a:lnTo>
                    <a:lnTo>
                      <a:pt x="518" y="115"/>
                    </a:lnTo>
                    <a:lnTo>
                      <a:pt x="518" y="73"/>
                    </a:lnTo>
                    <a:lnTo>
                      <a:pt x="523" y="61"/>
                    </a:lnTo>
                    <a:lnTo>
                      <a:pt x="513" y="28"/>
                    </a:lnTo>
                    <a:lnTo>
                      <a:pt x="513" y="28"/>
                    </a:lnTo>
                    <a:lnTo>
                      <a:pt x="499" y="28"/>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82" name="Freeform 65"/>
              <p:cNvSpPr>
                <a:spLocks/>
              </p:cNvSpPr>
              <p:nvPr/>
            </p:nvSpPr>
            <p:spPr bwMode="auto">
              <a:xfrm>
                <a:off x="942" y="1568"/>
                <a:ext cx="543" cy="834"/>
              </a:xfrm>
              <a:custGeom>
                <a:avLst/>
                <a:gdLst>
                  <a:gd name="T0" fmla="*/ 279 w 543"/>
                  <a:gd name="T1" fmla="*/ 739 h 834"/>
                  <a:gd name="T2" fmla="*/ 0 w 543"/>
                  <a:gd name="T3" fmla="*/ 309 h 834"/>
                  <a:gd name="T4" fmla="*/ 85 w 543"/>
                  <a:gd name="T5" fmla="*/ 0 h 834"/>
                  <a:gd name="T6" fmla="*/ 543 w 543"/>
                  <a:gd name="T7" fmla="*/ 106 h 834"/>
                  <a:gd name="T8" fmla="*/ 418 w 543"/>
                  <a:gd name="T9" fmla="*/ 718 h 834"/>
                  <a:gd name="T10" fmla="*/ 408 w 543"/>
                  <a:gd name="T11" fmla="*/ 732 h 834"/>
                  <a:gd name="T12" fmla="*/ 404 w 543"/>
                  <a:gd name="T13" fmla="*/ 734 h 834"/>
                  <a:gd name="T14" fmla="*/ 397 w 543"/>
                  <a:gd name="T15" fmla="*/ 732 h 834"/>
                  <a:gd name="T16" fmla="*/ 392 w 543"/>
                  <a:gd name="T17" fmla="*/ 718 h 834"/>
                  <a:gd name="T18" fmla="*/ 382 w 543"/>
                  <a:gd name="T19" fmla="*/ 718 h 834"/>
                  <a:gd name="T20" fmla="*/ 375 w 543"/>
                  <a:gd name="T21" fmla="*/ 713 h 834"/>
                  <a:gd name="T22" fmla="*/ 361 w 543"/>
                  <a:gd name="T23" fmla="*/ 725 h 834"/>
                  <a:gd name="T24" fmla="*/ 357 w 543"/>
                  <a:gd name="T25" fmla="*/ 732 h 834"/>
                  <a:gd name="T26" fmla="*/ 361 w 543"/>
                  <a:gd name="T27" fmla="*/ 741 h 834"/>
                  <a:gd name="T28" fmla="*/ 354 w 543"/>
                  <a:gd name="T29" fmla="*/ 756 h 834"/>
                  <a:gd name="T30" fmla="*/ 352 w 543"/>
                  <a:gd name="T31" fmla="*/ 819 h 834"/>
                  <a:gd name="T32" fmla="*/ 345 w 543"/>
                  <a:gd name="T33" fmla="*/ 819 h 834"/>
                  <a:gd name="T34" fmla="*/ 342 w 543"/>
                  <a:gd name="T35" fmla="*/ 834 h 834"/>
                  <a:gd name="T36" fmla="*/ 279 w 543"/>
                  <a:gd name="T37" fmla="*/ 739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43" h="834">
                    <a:moveTo>
                      <a:pt x="279" y="739"/>
                    </a:moveTo>
                    <a:lnTo>
                      <a:pt x="0" y="309"/>
                    </a:lnTo>
                    <a:lnTo>
                      <a:pt x="85" y="0"/>
                    </a:lnTo>
                    <a:lnTo>
                      <a:pt x="543" y="106"/>
                    </a:lnTo>
                    <a:lnTo>
                      <a:pt x="418" y="718"/>
                    </a:lnTo>
                    <a:lnTo>
                      <a:pt x="408" y="732"/>
                    </a:lnTo>
                    <a:lnTo>
                      <a:pt x="404" y="734"/>
                    </a:lnTo>
                    <a:lnTo>
                      <a:pt x="397" y="732"/>
                    </a:lnTo>
                    <a:lnTo>
                      <a:pt x="392" y="718"/>
                    </a:lnTo>
                    <a:lnTo>
                      <a:pt x="382" y="718"/>
                    </a:lnTo>
                    <a:lnTo>
                      <a:pt x="375" y="713"/>
                    </a:lnTo>
                    <a:lnTo>
                      <a:pt x="361" y="725"/>
                    </a:lnTo>
                    <a:lnTo>
                      <a:pt x="357" y="732"/>
                    </a:lnTo>
                    <a:lnTo>
                      <a:pt x="361" y="741"/>
                    </a:lnTo>
                    <a:lnTo>
                      <a:pt x="354" y="756"/>
                    </a:lnTo>
                    <a:lnTo>
                      <a:pt x="352" y="819"/>
                    </a:lnTo>
                    <a:lnTo>
                      <a:pt x="345" y="819"/>
                    </a:lnTo>
                    <a:lnTo>
                      <a:pt x="342" y="834"/>
                    </a:lnTo>
                    <a:lnTo>
                      <a:pt x="279" y="739"/>
                    </a:lnTo>
                    <a:close/>
                  </a:path>
                </a:pathLst>
              </a:custGeom>
              <a:solidFill>
                <a:srgbClr val="7578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83" name="Freeform 66"/>
              <p:cNvSpPr>
                <a:spLocks/>
              </p:cNvSpPr>
              <p:nvPr/>
            </p:nvSpPr>
            <p:spPr bwMode="auto">
              <a:xfrm>
                <a:off x="942" y="1568"/>
                <a:ext cx="543" cy="834"/>
              </a:xfrm>
              <a:custGeom>
                <a:avLst/>
                <a:gdLst>
                  <a:gd name="T0" fmla="*/ 279 w 543"/>
                  <a:gd name="T1" fmla="*/ 739 h 834"/>
                  <a:gd name="T2" fmla="*/ 0 w 543"/>
                  <a:gd name="T3" fmla="*/ 309 h 834"/>
                  <a:gd name="T4" fmla="*/ 85 w 543"/>
                  <a:gd name="T5" fmla="*/ 0 h 834"/>
                  <a:gd name="T6" fmla="*/ 543 w 543"/>
                  <a:gd name="T7" fmla="*/ 106 h 834"/>
                  <a:gd name="T8" fmla="*/ 418 w 543"/>
                  <a:gd name="T9" fmla="*/ 718 h 834"/>
                  <a:gd name="T10" fmla="*/ 408 w 543"/>
                  <a:gd name="T11" fmla="*/ 732 h 834"/>
                  <a:gd name="T12" fmla="*/ 404 w 543"/>
                  <a:gd name="T13" fmla="*/ 734 h 834"/>
                  <a:gd name="T14" fmla="*/ 397 w 543"/>
                  <a:gd name="T15" fmla="*/ 732 h 834"/>
                  <a:gd name="T16" fmla="*/ 392 w 543"/>
                  <a:gd name="T17" fmla="*/ 718 h 834"/>
                  <a:gd name="T18" fmla="*/ 382 w 543"/>
                  <a:gd name="T19" fmla="*/ 718 h 834"/>
                  <a:gd name="T20" fmla="*/ 375 w 543"/>
                  <a:gd name="T21" fmla="*/ 713 h 834"/>
                  <a:gd name="T22" fmla="*/ 361 w 543"/>
                  <a:gd name="T23" fmla="*/ 725 h 834"/>
                  <a:gd name="T24" fmla="*/ 357 w 543"/>
                  <a:gd name="T25" fmla="*/ 732 h 834"/>
                  <a:gd name="T26" fmla="*/ 361 w 543"/>
                  <a:gd name="T27" fmla="*/ 741 h 834"/>
                  <a:gd name="T28" fmla="*/ 354 w 543"/>
                  <a:gd name="T29" fmla="*/ 756 h 834"/>
                  <a:gd name="T30" fmla="*/ 352 w 543"/>
                  <a:gd name="T31" fmla="*/ 819 h 834"/>
                  <a:gd name="T32" fmla="*/ 345 w 543"/>
                  <a:gd name="T33" fmla="*/ 819 h 834"/>
                  <a:gd name="T34" fmla="*/ 342 w 543"/>
                  <a:gd name="T35" fmla="*/ 834 h 834"/>
                  <a:gd name="T36" fmla="*/ 279 w 543"/>
                  <a:gd name="T37" fmla="*/ 739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43" h="834">
                    <a:moveTo>
                      <a:pt x="279" y="739"/>
                    </a:moveTo>
                    <a:lnTo>
                      <a:pt x="0" y="309"/>
                    </a:lnTo>
                    <a:lnTo>
                      <a:pt x="85" y="0"/>
                    </a:lnTo>
                    <a:lnTo>
                      <a:pt x="543" y="106"/>
                    </a:lnTo>
                    <a:lnTo>
                      <a:pt x="418" y="718"/>
                    </a:lnTo>
                    <a:lnTo>
                      <a:pt x="408" y="732"/>
                    </a:lnTo>
                    <a:lnTo>
                      <a:pt x="404" y="734"/>
                    </a:lnTo>
                    <a:lnTo>
                      <a:pt x="397" y="732"/>
                    </a:lnTo>
                    <a:lnTo>
                      <a:pt x="392" y="718"/>
                    </a:lnTo>
                    <a:lnTo>
                      <a:pt x="382" y="718"/>
                    </a:lnTo>
                    <a:lnTo>
                      <a:pt x="375" y="713"/>
                    </a:lnTo>
                    <a:lnTo>
                      <a:pt x="361" y="725"/>
                    </a:lnTo>
                    <a:lnTo>
                      <a:pt x="357" y="732"/>
                    </a:lnTo>
                    <a:lnTo>
                      <a:pt x="361" y="741"/>
                    </a:lnTo>
                    <a:lnTo>
                      <a:pt x="354" y="756"/>
                    </a:lnTo>
                    <a:lnTo>
                      <a:pt x="352" y="819"/>
                    </a:lnTo>
                    <a:lnTo>
                      <a:pt x="345" y="819"/>
                    </a:lnTo>
                    <a:lnTo>
                      <a:pt x="342" y="834"/>
                    </a:lnTo>
                    <a:lnTo>
                      <a:pt x="279" y="739"/>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84" name="Freeform 67"/>
              <p:cNvSpPr>
                <a:spLocks/>
              </p:cNvSpPr>
              <p:nvPr/>
            </p:nvSpPr>
            <p:spPr bwMode="auto">
              <a:xfrm>
                <a:off x="1700" y="1402"/>
                <a:ext cx="600" cy="496"/>
              </a:xfrm>
              <a:custGeom>
                <a:avLst/>
                <a:gdLst>
                  <a:gd name="T0" fmla="*/ 532 w 600"/>
                  <a:gd name="T1" fmla="*/ 64 h 496"/>
                  <a:gd name="T2" fmla="*/ 73 w 600"/>
                  <a:gd name="T3" fmla="*/ 0 h 496"/>
                  <a:gd name="T4" fmla="*/ 0 w 600"/>
                  <a:gd name="T5" fmla="*/ 423 h 496"/>
                  <a:gd name="T6" fmla="*/ 158 w 600"/>
                  <a:gd name="T7" fmla="*/ 449 h 496"/>
                  <a:gd name="T8" fmla="*/ 558 w 600"/>
                  <a:gd name="T9" fmla="*/ 496 h 496"/>
                  <a:gd name="T10" fmla="*/ 600 w 600"/>
                  <a:gd name="T11" fmla="*/ 69 h 496"/>
                  <a:gd name="T12" fmla="*/ 532 w 600"/>
                  <a:gd name="T13" fmla="*/ 64 h 496"/>
                </a:gdLst>
                <a:ahLst/>
                <a:cxnLst>
                  <a:cxn ang="0">
                    <a:pos x="T0" y="T1"/>
                  </a:cxn>
                  <a:cxn ang="0">
                    <a:pos x="T2" y="T3"/>
                  </a:cxn>
                  <a:cxn ang="0">
                    <a:pos x="T4" y="T5"/>
                  </a:cxn>
                  <a:cxn ang="0">
                    <a:pos x="T6" y="T7"/>
                  </a:cxn>
                  <a:cxn ang="0">
                    <a:pos x="T8" y="T9"/>
                  </a:cxn>
                  <a:cxn ang="0">
                    <a:pos x="T10" y="T11"/>
                  </a:cxn>
                  <a:cxn ang="0">
                    <a:pos x="T12" y="T13"/>
                  </a:cxn>
                </a:cxnLst>
                <a:rect l="0" t="0" r="r" b="b"/>
                <a:pathLst>
                  <a:path w="600" h="496">
                    <a:moveTo>
                      <a:pt x="532" y="64"/>
                    </a:moveTo>
                    <a:lnTo>
                      <a:pt x="73" y="0"/>
                    </a:lnTo>
                    <a:lnTo>
                      <a:pt x="0" y="423"/>
                    </a:lnTo>
                    <a:lnTo>
                      <a:pt x="158" y="449"/>
                    </a:lnTo>
                    <a:lnTo>
                      <a:pt x="558" y="496"/>
                    </a:lnTo>
                    <a:lnTo>
                      <a:pt x="600" y="69"/>
                    </a:lnTo>
                    <a:lnTo>
                      <a:pt x="532" y="64"/>
                    </a:lnTo>
                    <a:close/>
                  </a:path>
                </a:pathLst>
              </a:custGeom>
              <a:solidFill>
                <a:srgbClr val="9B9B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85" name="Freeform 68"/>
              <p:cNvSpPr>
                <a:spLocks/>
              </p:cNvSpPr>
              <p:nvPr/>
            </p:nvSpPr>
            <p:spPr bwMode="auto">
              <a:xfrm>
                <a:off x="1700" y="1402"/>
                <a:ext cx="600" cy="496"/>
              </a:xfrm>
              <a:custGeom>
                <a:avLst/>
                <a:gdLst>
                  <a:gd name="T0" fmla="*/ 532 w 600"/>
                  <a:gd name="T1" fmla="*/ 64 h 496"/>
                  <a:gd name="T2" fmla="*/ 73 w 600"/>
                  <a:gd name="T3" fmla="*/ 0 h 496"/>
                  <a:gd name="T4" fmla="*/ 0 w 600"/>
                  <a:gd name="T5" fmla="*/ 423 h 496"/>
                  <a:gd name="T6" fmla="*/ 158 w 600"/>
                  <a:gd name="T7" fmla="*/ 449 h 496"/>
                  <a:gd name="T8" fmla="*/ 558 w 600"/>
                  <a:gd name="T9" fmla="*/ 496 h 496"/>
                  <a:gd name="T10" fmla="*/ 600 w 600"/>
                  <a:gd name="T11" fmla="*/ 69 h 496"/>
                  <a:gd name="T12" fmla="*/ 532 w 600"/>
                  <a:gd name="T13" fmla="*/ 64 h 496"/>
                </a:gdLst>
                <a:ahLst/>
                <a:cxnLst>
                  <a:cxn ang="0">
                    <a:pos x="T0" y="T1"/>
                  </a:cxn>
                  <a:cxn ang="0">
                    <a:pos x="T2" y="T3"/>
                  </a:cxn>
                  <a:cxn ang="0">
                    <a:pos x="T4" y="T5"/>
                  </a:cxn>
                  <a:cxn ang="0">
                    <a:pos x="T6" y="T7"/>
                  </a:cxn>
                  <a:cxn ang="0">
                    <a:pos x="T8" y="T9"/>
                  </a:cxn>
                  <a:cxn ang="0">
                    <a:pos x="T10" y="T11"/>
                  </a:cxn>
                  <a:cxn ang="0">
                    <a:pos x="T12" y="T13"/>
                  </a:cxn>
                </a:cxnLst>
                <a:rect l="0" t="0" r="r" b="b"/>
                <a:pathLst>
                  <a:path w="600" h="496">
                    <a:moveTo>
                      <a:pt x="532" y="64"/>
                    </a:moveTo>
                    <a:lnTo>
                      <a:pt x="73" y="0"/>
                    </a:lnTo>
                    <a:lnTo>
                      <a:pt x="0" y="423"/>
                    </a:lnTo>
                    <a:lnTo>
                      <a:pt x="158" y="449"/>
                    </a:lnTo>
                    <a:lnTo>
                      <a:pt x="558" y="496"/>
                    </a:lnTo>
                    <a:lnTo>
                      <a:pt x="600" y="69"/>
                    </a:lnTo>
                    <a:lnTo>
                      <a:pt x="532" y="64"/>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86" name="Freeform 69"/>
              <p:cNvSpPr>
                <a:spLocks/>
              </p:cNvSpPr>
              <p:nvPr/>
            </p:nvSpPr>
            <p:spPr bwMode="auto">
              <a:xfrm>
                <a:off x="4766" y="982"/>
                <a:ext cx="319" cy="489"/>
              </a:xfrm>
              <a:custGeom>
                <a:avLst/>
                <a:gdLst>
                  <a:gd name="T0" fmla="*/ 0 w 319"/>
                  <a:gd name="T1" fmla="*/ 269 h 489"/>
                  <a:gd name="T2" fmla="*/ 26 w 319"/>
                  <a:gd name="T3" fmla="*/ 262 h 489"/>
                  <a:gd name="T4" fmla="*/ 24 w 319"/>
                  <a:gd name="T5" fmla="*/ 253 h 489"/>
                  <a:gd name="T6" fmla="*/ 36 w 319"/>
                  <a:gd name="T7" fmla="*/ 250 h 489"/>
                  <a:gd name="T8" fmla="*/ 31 w 319"/>
                  <a:gd name="T9" fmla="*/ 236 h 489"/>
                  <a:gd name="T10" fmla="*/ 43 w 319"/>
                  <a:gd name="T11" fmla="*/ 217 h 489"/>
                  <a:gd name="T12" fmla="*/ 57 w 319"/>
                  <a:gd name="T13" fmla="*/ 21 h 489"/>
                  <a:gd name="T14" fmla="*/ 71 w 319"/>
                  <a:gd name="T15" fmla="*/ 12 h 489"/>
                  <a:gd name="T16" fmla="*/ 95 w 319"/>
                  <a:gd name="T17" fmla="*/ 30 h 489"/>
                  <a:gd name="T18" fmla="*/ 132 w 319"/>
                  <a:gd name="T19" fmla="*/ 19 h 489"/>
                  <a:gd name="T20" fmla="*/ 147 w 319"/>
                  <a:gd name="T21" fmla="*/ 0 h 489"/>
                  <a:gd name="T22" fmla="*/ 229 w 319"/>
                  <a:gd name="T23" fmla="*/ 160 h 489"/>
                  <a:gd name="T24" fmla="*/ 262 w 319"/>
                  <a:gd name="T25" fmla="*/ 191 h 489"/>
                  <a:gd name="T26" fmla="*/ 281 w 319"/>
                  <a:gd name="T27" fmla="*/ 201 h 489"/>
                  <a:gd name="T28" fmla="*/ 300 w 319"/>
                  <a:gd name="T29" fmla="*/ 196 h 489"/>
                  <a:gd name="T30" fmla="*/ 310 w 319"/>
                  <a:gd name="T31" fmla="*/ 212 h 489"/>
                  <a:gd name="T32" fmla="*/ 307 w 319"/>
                  <a:gd name="T33" fmla="*/ 227 h 489"/>
                  <a:gd name="T34" fmla="*/ 319 w 319"/>
                  <a:gd name="T35" fmla="*/ 231 h 489"/>
                  <a:gd name="T36" fmla="*/ 312 w 319"/>
                  <a:gd name="T37" fmla="*/ 245 h 489"/>
                  <a:gd name="T38" fmla="*/ 300 w 319"/>
                  <a:gd name="T39" fmla="*/ 255 h 489"/>
                  <a:gd name="T40" fmla="*/ 286 w 319"/>
                  <a:gd name="T41" fmla="*/ 267 h 489"/>
                  <a:gd name="T42" fmla="*/ 265 w 319"/>
                  <a:gd name="T43" fmla="*/ 286 h 489"/>
                  <a:gd name="T44" fmla="*/ 250 w 319"/>
                  <a:gd name="T45" fmla="*/ 293 h 489"/>
                  <a:gd name="T46" fmla="*/ 241 w 319"/>
                  <a:gd name="T47" fmla="*/ 312 h 489"/>
                  <a:gd name="T48" fmla="*/ 222 w 319"/>
                  <a:gd name="T49" fmla="*/ 309 h 489"/>
                  <a:gd name="T50" fmla="*/ 208 w 319"/>
                  <a:gd name="T51" fmla="*/ 314 h 489"/>
                  <a:gd name="T52" fmla="*/ 201 w 319"/>
                  <a:gd name="T53" fmla="*/ 300 h 489"/>
                  <a:gd name="T54" fmla="*/ 194 w 319"/>
                  <a:gd name="T55" fmla="*/ 302 h 489"/>
                  <a:gd name="T56" fmla="*/ 189 w 319"/>
                  <a:gd name="T57" fmla="*/ 323 h 489"/>
                  <a:gd name="T58" fmla="*/ 189 w 319"/>
                  <a:gd name="T59" fmla="*/ 345 h 489"/>
                  <a:gd name="T60" fmla="*/ 182 w 319"/>
                  <a:gd name="T61" fmla="*/ 361 h 489"/>
                  <a:gd name="T62" fmla="*/ 168 w 319"/>
                  <a:gd name="T63" fmla="*/ 366 h 489"/>
                  <a:gd name="T64" fmla="*/ 161 w 319"/>
                  <a:gd name="T65" fmla="*/ 380 h 489"/>
                  <a:gd name="T66" fmla="*/ 151 w 319"/>
                  <a:gd name="T67" fmla="*/ 378 h 489"/>
                  <a:gd name="T68" fmla="*/ 149 w 319"/>
                  <a:gd name="T69" fmla="*/ 392 h 489"/>
                  <a:gd name="T70" fmla="*/ 142 w 319"/>
                  <a:gd name="T71" fmla="*/ 399 h 489"/>
                  <a:gd name="T72" fmla="*/ 130 w 319"/>
                  <a:gd name="T73" fmla="*/ 390 h 489"/>
                  <a:gd name="T74" fmla="*/ 113 w 319"/>
                  <a:gd name="T75" fmla="*/ 413 h 489"/>
                  <a:gd name="T76" fmla="*/ 102 w 319"/>
                  <a:gd name="T77" fmla="*/ 465 h 489"/>
                  <a:gd name="T78" fmla="*/ 76 w 319"/>
                  <a:gd name="T79" fmla="*/ 482 h 489"/>
                  <a:gd name="T80" fmla="*/ 59 w 319"/>
                  <a:gd name="T81" fmla="*/ 460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19" h="489">
                    <a:moveTo>
                      <a:pt x="31" y="364"/>
                    </a:moveTo>
                    <a:lnTo>
                      <a:pt x="0" y="269"/>
                    </a:lnTo>
                    <a:lnTo>
                      <a:pt x="10" y="260"/>
                    </a:lnTo>
                    <a:lnTo>
                      <a:pt x="26" y="262"/>
                    </a:lnTo>
                    <a:lnTo>
                      <a:pt x="24" y="255"/>
                    </a:lnTo>
                    <a:lnTo>
                      <a:pt x="24" y="253"/>
                    </a:lnTo>
                    <a:lnTo>
                      <a:pt x="36" y="255"/>
                    </a:lnTo>
                    <a:lnTo>
                      <a:pt x="36" y="250"/>
                    </a:lnTo>
                    <a:lnTo>
                      <a:pt x="31" y="243"/>
                    </a:lnTo>
                    <a:lnTo>
                      <a:pt x="31" y="236"/>
                    </a:lnTo>
                    <a:lnTo>
                      <a:pt x="40" y="219"/>
                    </a:lnTo>
                    <a:lnTo>
                      <a:pt x="43" y="217"/>
                    </a:lnTo>
                    <a:lnTo>
                      <a:pt x="38" y="87"/>
                    </a:lnTo>
                    <a:lnTo>
                      <a:pt x="57" y="21"/>
                    </a:lnTo>
                    <a:lnTo>
                      <a:pt x="64" y="14"/>
                    </a:lnTo>
                    <a:lnTo>
                      <a:pt x="71" y="12"/>
                    </a:lnTo>
                    <a:lnTo>
                      <a:pt x="83" y="16"/>
                    </a:lnTo>
                    <a:lnTo>
                      <a:pt x="95" y="30"/>
                    </a:lnTo>
                    <a:lnTo>
                      <a:pt x="111" y="30"/>
                    </a:lnTo>
                    <a:lnTo>
                      <a:pt x="132" y="19"/>
                    </a:lnTo>
                    <a:lnTo>
                      <a:pt x="137" y="2"/>
                    </a:lnTo>
                    <a:lnTo>
                      <a:pt x="147" y="0"/>
                    </a:lnTo>
                    <a:lnTo>
                      <a:pt x="189" y="23"/>
                    </a:lnTo>
                    <a:lnTo>
                      <a:pt x="229" y="160"/>
                    </a:lnTo>
                    <a:lnTo>
                      <a:pt x="253" y="165"/>
                    </a:lnTo>
                    <a:lnTo>
                      <a:pt x="262" y="191"/>
                    </a:lnTo>
                    <a:lnTo>
                      <a:pt x="269" y="198"/>
                    </a:lnTo>
                    <a:lnTo>
                      <a:pt x="281" y="201"/>
                    </a:lnTo>
                    <a:lnTo>
                      <a:pt x="293" y="201"/>
                    </a:lnTo>
                    <a:lnTo>
                      <a:pt x="300" y="196"/>
                    </a:lnTo>
                    <a:lnTo>
                      <a:pt x="300" y="193"/>
                    </a:lnTo>
                    <a:lnTo>
                      <a:pt x="310" y="212"/>
                    </a:lnTo>
                    <a:lnTo>
                      <a:pt x="307" y="222"/>
                    </a:lnTo>
                    <a:lnTo>
                      <a:pt x="307" y="227"/>
                    </a:lnTo>
                    <a:lnTo>
                      <a:pt x="314" y="224"/>
                    </a:lnTo>
                    <a:lnTo>
                      <a:pt x="319" y="231"/>
                    </a:lnTo>
                    <a:lnTo>
                      <a:pt x="319" y="238"/>
                    </a:lnTo>
                    <a:lnTo>
                      <a:pt x="312" y="245"/>
                    </a:lnTo>
                    <a:lnTo>
                      <a:pt x="302" y="250"/>
                    </a:lnTo>
                    <a:lnTo>
                      <a:pt x="300" y="255"/>
                    </a:lnTo>
                    <a:lnTo>
                      <a:pt x="291" y="260"/>
                    </a:lnTo>
                    <a:lnTo>
                      <a:pt x="286" y="267"/>
                    </a:lnTo>
                    <a:lnTo>
                      <a:pt x="267" y="276"/>
                    </a:lnTo>
                    <a:lnTo>
                      <a:pt x="265" y="286"/>
                    </a:lnTo>
                    <a:lnTo>
                      <a:pt x="258" y="290"/>
                    </a:lnTo>
                    <a:lnTo>
                      <a:pt x="250" y="293"/>
                    </a:lnTo>
                    <a:lnTo>
                      <a:pt x="243" y="305"/>
                    </a:lnTo>
                    <a:lnTo>
                      <a:pt x="241" y="312"/>
                    </a:lnTo>
                    <a:lnTo>
                      <a:pt x="236" y="316"/>
                    </a:lnTo>
                    <a:lnTo>
                      <a:pt x="222" y="309"/>
                    </a:lnTo>
                    <a:lnTo>
                      <a:pt x="215" y="314"/>
                    </a:lnTo>
                    <a:lnTo>
                      <a:pt x="208" y="314"/>
                    </a:lnTo>
                    <a:lnTo>
                      <a:pt x="203" y="309"/>
                    </a:lnTo>
                    <a:lnTo>
                      <a:pt x="201" y="300"/>
                    </a:lnTo>
                    <a:lnTo>
                      <a:pt x="196" y="300"/>
                    </a:lnTo>
                    <a:lnTo>
                      <a:pt x="194" y="302"/>
                    </a:lnTo>
                    <a:lnTo>
                      <a:pt x="187" y="309"/>
                    </a:lnTo>
                    <a:lnTo>
                      <a:pt x="189" y="323"/>
                    </a:lnTo>
                    <a:lnTo>
                      <a:pt x="187" y="335"/>
                    </a:lnTo>
                    <a:lnTo>
                      <a:pt x="189" y="345"/>
                    </a:lnTo>
                    <a:lnTo>
                      <a:pt x="184" y="359"/>
                    </a:lnTo>
                    <a:lnTo>
                      <a:pt x="182" y="361"/>
                    </a:lnTo>
                    <a:lnTo>
                      <a:pt x="173" y="359"/>
                    </a:lnTo>
                    <a:lnTo>
                      <a:pt x="168" y="366"/>
                    </a:lnTo>
                    <a:lnTo>
                      <a:pt x="165" y="378"/>
                    </a:lnTo>
                    <a:lnTo>
                      <a:pt x="161" y="380"/>
                    </a:lnTo>
                    <a:lnTo>
                      <a:pt x="158" y="382"/>
                    </a:lnTo>
                    <a:lnTo>
                      <a:pt x="151" y="378"/>
                    </a:lnTo>
                    <a:lnTo>
                      <a:pt x="149" y="378"/>
                    </a:lnTo>
                    <a:lnTo>
                      <a:pt x="149" y="392"/>
                    </a:lnTo>
                    <a:lnTo>
                      <a:pt x="147" y="399"/>
                    </a:lnTo>
                    <a:lnTo>
                      <a:pt x="142" y="399"/>
                    </a:lnTo>
                    <a:lnTo>
                      <a:pt x="135" y="390"/>
                    </a:lnTo>
                    <a:lnTo>
                      <a:pt x="130" y="390"/>
                    </a:lnTo>
                    <a:lnTo>
                      <a:pt x="121" y="399"/>
                    </a:lnTo>
                    <a:lnTo>
                      <a:pt x="113" y="413"/>
                    </a:lnTo>
                    <a:lnTo>
                      <a:pt x="113" y="427"/>
                    </a:lnTo>
                    <a:lnTo>
                      <a:pt x="102" y="465"/>
                    </a:lnTo>
                    <a:lnTo>
                      <a:pt x="85" y="489"/>
                    </a:lnTo>
                    <a:lnTo>
                      <a:pt x="76" y="482"/>
                    </a:lnTo>
                    <a:lnTo>
                      <a:pt x="73" y="472"/>
                    </a:lnTo>
                    <a:lnTo>
                      <a:pt x="59" y="460"/>
                    </a:lnTo>
                    <a:lnTo>
                      <a:pt x="31" y="364"/>
                    </a:lnTo>
                    <a:close/>
                  </a:path>
                </a:pathLst>
              </a:custGeom>
              <a:solidFill>
                <a:srgbClr val="7578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87" name="Freeform 70"/>
              <p:cNvSpPr>
                <a:spLocks/>
              </p:cNvSpPr>
              <p:nvPr/>
            </p:nvSpPr>
            <p:spPr bwMode="auto">
              <a:xfrm>
                <a:off x="4766" y="982"/>
                <a:ext cx="319" cy="489"/>
              </a:xfrm>
              <a:custGeom>
                <a:avLst/>
                <a:gdLst>
                  <a:gd name="T0" fmla="*/ 0 w 319"/>
                  <a:gd name="T1" fmla="*/ 269 h 489"/>
                  <a:gd name="T2" fmla="*/ 26 w 319"/>
                  <a:gd name="T3" fmla="*/ 262 h 489"/>
                  <a:gd name="T4" fmla="*/ 24 w 319"/>
                  <a:gd name="T5" fmla="*/ 253 h 489"/>
                  <a:gd name="T6" fmla="*/ 36 w 319"/>
                  <a:gd name="T7" fmla="*/ 250 h 489"/>
                  <a:gd name="T8" fmla="*/ 31 w 319"/>
                  <a:gd name="T9" fmla="*/ 236 h 489"/>
                  <a:gd name="T10" fmla="*/ 43 w 319"/>
                  <a:gd name="T11" fmla="*/ 217 h 489"/>
                  <a:gd name="T12" fmla="*/ 57 w 319"/>
                  <a:gd name="T13" fmla="*/ 21 h 489"/>
                  <a:gd name="T14" fmla="*/ 71 w 319"/>
                  <a:gd name="T15" fmla="*/ 12 h 489"/>
                  <a:gd name="T16" fmla="*/ 95 w 319"/>
                  <a:gd name="T17" fmla="*/ 30 h 489"/>
                  <a:gd name="T18" fmla="*/ 132 w 319"/>
                  <a:gd name="T19" fmla="*/ 19 h 489"/>
                  <a:gd name="T20" fmla="*/ 147 w 319"/>
                  <a:gd name="T21" fmla="*/ 0 h 489"/>
                  <a:gd name="T22" fmla="*/ 229 w 319"/>
                  <a:gd name="T23" fmla="*/ 160 h 489"/>
                  <a:gd name="T24" fmla="*/ 262 w 319"/>
                  <a:gd name="T25" fmla="*/ 191 h 489"/>
                  <a:gd name="T26" fmla="*/ 281 w 319"/>
                  <a:gd name="T27" fmla="*/ 201 h 489"/>
                  <a:gd name="T28" fmla="*/ 300 w 319"/>
                  <a:gd name="T29" fmla="*/ 196 h 489"/>
                  <a:gd name="T30" fmla="*/ 310 w 319"/>
                  <a:gd name="T31" fmla="*/ 212 h 489"/>
                  <a:gd name="T32" fmla="*/ 307 w 319"/>
                  <a:gd name="T33" fmla="*/ 227 h 489"/>
                  <a:gd name="T34" fmla="*/ 319 w 319"/>
                  <a:gd name="T35" fmla="*/ 231 h 489"/>
                  <a:gd name="T36" fmla="*/ 312 w 319"/>
                  <a:gd name="T37" fmla="*/ 245 h 489"/>
                  <a:gd name="T38" fmla="*/ 300 w 319"/>
                  <a:gd name="T39" fmla="*/ 255 h 489"/>
                  <a:gd name="T40" fmla="*/ 286 w 319"/>
                  <a:gd name="T41" fmla="*/ 267 h 489"/>
                  <a:gd name="T42" fmla="*/ 265 w 319"/>
                  <a:gd name="T43" fmla="*/ 286 h 489"/>
                  <a:gd name="T44" fmla="*/ 250 w 319"/>
                  <a:gd name="T45" fmla="*/ 293 h 489"/>
                  <a:gd name="T46" fmla="*/ 241 w 319"/>
                  <a:gd name="T47" fmla="*/ 312 h 489"/>
                  <a:gd name="T48" fmla="*/ 222 w 319"/>
                  <a:gd name="T49" fmla="*/ 309 h 489"/>
                  <a:gd name="T50" fmla="*/ 208 w 319"/>
                  <a:gd name="T51" fmla="*/ 314 h 489"/>
                  <a:gd name="T52" fmla="*/ 201 w 319"/>
                  <a:gd name="T53" fmla="*/ 300 h 489"/>
                  <a:gd name="T54" fmla="*/ 194 w 319"/>
                  <a:gd name="T55" fmla="*/ 302 h 489"/>
                  <a:gd name="T56" fmla="*/ 189 w 319"/>
                  <a:gd name="T57" fmla="*/ 323 h 489"/>
                  <a:gd name="T58" fmla="*/ 189 w 319"/>
                  <a:gd name="T59" fmla="*/ 345 h 489"/>
                  <a:gd name="T60" fmla="*/ 182 w 319"/>
                  <a:gd name="T61" fmla="*/ 361 h 489"/>
                  <a:gd name="T62" fmla="*/ 168 w 319"/>
                  <a:gd name="T63" fmla="*/ 366 h 489"/>
                  <a:gd name="T64" fmla="*/ 161 w 319"/>
                  <a:gd name="T65" fmla="*/ 380 h 489"/>
                  <a:gd name="T66" fmla="*/ 151 w 319"/>
                  <a:gd name="T67" fmla="*/ 378 h 489"/>
                  <a:gd name="T68" fmla="*/ 149 w 319"/>
                  <a:gd name="T69" fmla="*/ 392 h 489"/>
                  <a:gd name="T70" fmla="*/ 142 w 319"/>
                  <a:gd name="T71" fmla="*/ 399 h 489"/>
                  <a:gd name="T72" fmla="*/ 130 w 319"/>
                  <a:gd name="T73" fmla="*/ 390 h 489"/>
                  <a:gd name="T74" fmla="*/ 113 w 319"/>
                  <a:gd name="T75" fmla="*/ 413 h 489"/>
                  <a:gd name="T76" fmla="*/ 102 w 319"/>
                  <a:gd name="T77" fmla="*/ 465 h 489"/>
                  <a:gd name="T78" fmla="*/ 76 w 319"/>
                  <a:gd name="T79" fmla="*/ 482 h 489"/>
                  <a:gd name="T80" fmla="*/ 59 w 319"/>
                  <a:gd name="T81" fmla="*/ 460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19" h="489">
                    <a:moveTo>
                      <a:pt x="31" y="364"/>
                    </a:moveTo>
                    <a:lnTo>
                      <a:pt x="0" y="269"/>
                    </a:lnTo>
                    <a:lnTo>
                      <a:pt x="10" y="260"/>
                    </a:lnTo>
                    <a:lnTo>
                      <a:pt x="26" y="262"/>
                    </a:lnTo>
                    <a:lnTo>
                      <a:pt x="24" y="255"/>
                    </a:lnTo>
                    <a:lnTo>
                      <a:pt x="24" y="253"/>
                    </a:lnTo>
                    <a:lnTo>
                      <a:pt x="36" y="255"/>
                    </a:lnTo>
                    <a:lnTo>
                      <a:pt x="36" y="250"/>
                    </a:lnTo>
                    <a:lnTo>
                      <a:pt x="31" y="243"/>
                    </a:lnTo>
                    <a:lnTo>
                      <a:pt x="31" y="236"/>
                    </a:lnTo>
                    <a:lnTo>
                      <a:pt x="40" y="219"/>
                    </a:lnTo>
                    <a:lnTo>
                      <a:pt x="43" y="217"/>
                    </a:lnTo>
                    <a:lnTo>
                      <a:pt x="38" y="87"/>
                    </a:lnTo>
                    <a:lnTo>
                      <a:pt x="57" y="21"/>
                    </a:lnTo>
                    <a:lnTo>
                      <a:pt x="64" y="14"/>
                    </a:lnTo>
                    <a:lnTo>
                      <a:pt x="71" y="12"/>
                    </a:lnTo>
                    <a:lnTo>
                      <a:pt x="83" y="16"/>
                    </a:lnTo>
                    <a:lnTo>
                      <a:pt x="95" y="30"/>
                    </a:lnTo>
                    <a:lnTo>
                      <a:pt x="111" y="30"/>
                    </a:lnTo>
                    <a:lnTo>
                      <a:pt x="132" y="19"/>
                    </a:lnTo>
                    <a:lnTo>
                      <a:pt x="137" y="2"/>
                    </a:lnTo>
                    <a:lnTo>
                      <a:pt x="147" y="0"/>
                    </a:lnTo>
                    <a:lnTo>
                      <a:pt x="189" y="23"/>
                    </a:lnTo>
                    <a:lnTo>
                      <a:pt x="229" y="160"/>
                    </a:lnTo>
                    <a:lnTo>
                      <a:pt x="253" y="165"/>
                    </a:lnTo>
                    <a:lnTo>
                      <a:pt x="262" y="191"/>
                    </a:lnTo>
                    <a:lnTo>
                      <a:pt x="269" y="198"/>
                    </a:lnTo>
                    <a:lnTo>
                      <a:pt x="281" y="201"/>
                    </a:lnTo>
                    <a:lnTo>
                      <a:pt x="293" y="201"/>
                    </a:lnTo>
                    <a:lnTo>
                      <a:pt x="300" y="196"/>
                    </a:lnTo>
                    <a:lnTo>
                      <a:pt x="300" y="193"/>
                    </a:lnTo>
                    <a:lnTo>
                      <a:pt x="310" y="212"/>
                    </a:lnTo>
                    <a:lnTo>
                      <a:pt x="307" y="222"/>
                    </a:lnTo>
                    <a:lnTo>
                      <a:pt x="307" y="227"/>
                    </a:lnTo>
                    <a:lnTo>
                      <a:pt x="314" y="224"/>
                    </a:lnTo>
                    <a:lnTo>
                      <a:pt x="319" y="231"/>
                    </a:lnTo>
                    <a:lnTo>
                      <a:pt x="319" y="238"/>
                    </a:lnTo>
                    <a:lnTo>
                      <a:pt x="312" y="245"/>
                    </a:lnTo>
                    <a:lnTo>
                      <a:pt x="302" y="250"/>
                    </a:lnTo>
                    <a:lnTo>
                      <a:pt x="300" y="255"/>
                    </a:lnTo>
                    <a:lnTo>
                      <a:pt x="291" y="260"/>
                    </a:lnTo>
                    <a:lnTo>
                      <a:pt x="286" y="267"/>
                    </a:lnTo>
                    <a:lnTo>
                      <a:pt x="267" y="276"/>
                    </a:lnTo>
                    <a:lnTo>
                      <a:pt x="265" y="286"/>
                    </a:lnTo>
                    <a:lnTo>
                      <a:pt x="258" y="290"/>
                    </a:lnTo>
                    <a:lnTo>
                      <a:pt x="250" y="293"/>
                    </a:lnTo>
                    <a:lnTo>
                      <a:pt x="243" y="305"/>
                    </a:lnTo>
                    <a:lnTo>
                      <a:pt x="241" y="312"/>
                    </a:lnTo>
                    <a:lnTo>
                      <a:pt x="236" y="316"/>
                    </a:lnTo>
                    <a:lnTo>
                      <a:pt x="222" y="309"/>
                    </a:lnTo>
                    <a:lnTo>
                      <a:pt x="215" y="314"/>
                    </a:lnTo>
                    <a:lnTo>
                      <a:pt x="208" y="314"/>
                    </a:lnTo>
                    <a:lnTo>
                      <a:pt x="203" y="309"/>
                    </a:lnTo>
                    <a:lnTo>
                      <a:pt x="201" y="300"/>
                    </a:lnTo>
                    <a:lnTo>
                      <a:pt x="196" y="300"/>
                    </a:lnTo>
                    <a:lnTo>
                      <a:pt x="194" y="302"/>
                    </a:lnTo>
                    <a:lnTo>
                      <a:pt x="187" y="309"/>
                    </a:lnTo>
                    <a:lnTo>
                      <a:pt x="189" y="323"/>
                    </a:lnTo>
                    <a:lnTo>
                      <a:pt x="187" y="335"/>
                    </a:lnTo>
                    <a:lnTo>
                      <a:pt x="189" y="345"/>
                    </a:lnTo>
                    <a:lnTo>
                      <a:pt x="184" y="359"/>
                    </a:lnTo>
                    <a:lnTo>
                      <a:pt x="182" y="361"/>
                    </a:lnTo>
                    <a:lnTo>
                      <a:pt x="173" y="359"/>
                    </a:lnTo>
                    <a:lnTo>
                      <a:pt x="168" y="366"/>
                    </a:lnTo>
                    <a:lnTo>
                      <a:pt x="165" y="378"/>
                    </a:lnTo>
                    <a:lnTo>
                      <a:pt x="161" y="380"/>
                    </a:lnTo>
                    <a:lnTo>
                      <a:pt x="158" y="382"/>
                    </a:lnTo>
                    <a:lnTo>
                      <a:pt x="151" y="378"/>
                    </a:lnTo>
                    <a:lnTo>
                      <a:pt x="149" y="378"/>
                    </a:lnTo>
                    <a:lnTo>
                      <a:pt x="149" y="392"/>
                    </a:lnTo>
                    <a:lnTo>
                      <a:pt x="147" y="399"/>
                    </a:lnTo>
                    <a:lnTo>
                      <a:pt x="142" y="399"/>
                    </a:lnTo>
                    <a:lnTo>
                      <a:pt x="135" y="390"/>
                    </a:lnTo>
                    <a:lnTo>
                      <a:pt x="130" y="390"/>
                    </a:lnTo>
                    <a:lnTo>
                      <a:pt x="121" y="399"/>
                    </a:lnTo>
                    <a:lnTo>
                      <a:pt x="113" y="413"/>
                    </a:lnTo>
                    <a:lnTo>
                      <a:pt x="113" y="427"/>
                    </a:lnTo>
                    <a:lnTo>
                      <a:pt x="102" y="465"/>
                    </a:lnTo>
                    <a:lnTo>
                      <a:pt x="85" y="489"/>
                    </a:lnTo>
                    <a:lnTo>
                      <a:pt x="76" y="482"/>
                    </a:lnTo>
                    <a:lnTo>
                      <a:pt x="73" y="472"/>
                    </a:lnTo>
                    <a:lnTo>
                      <a:pt x="59" y="460"/>
                    </a:lnTo>
                    <a:lnTo>
                      <a:pt x="31" y="364"/>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88" name="Freeform 71"/>
              <p:cNvSpPr>
                <a:spLocks/>
              </p:cNvSpPr>
              <p:nvPr/>
            </p:nvSpPr>
            <p:spPr bwMode="auto">
              <a:xfrm>
                <a:off x="3559" y="1809"/>
                <a:ext cx="265" cy="449"/>
              </a:xfrm>
              <a:custGeom>
                <a:avLst/>
                <a:gdLst>
                  <a:gd name="T0" fmla="*/ 33 w 265"/>
                  <a:gd name="T1" fmla="*/ 28 h 449"/>
                  <a:gd name="T2" fmla="*/ 35 w 265"/>
                  <a:gd name="T3" fmla="*/ 276 h 449"/>
                  <a:gd name="T4" fmla="*/ 31 w 265"/>
                  <a:gd name="T5" fmla="*/ 293 h 449"/>
                  <a:gd name="T6" fmla="*/ 38 w 265"/>
                  <a:gd name="T7" fmla="*/ 321 h 449"/>
                  <a:gd name="T8" fmla="*/ 43 w 265"/>
                  <a:gd name="T9" fmla="*/ 342 h 449"/>
                  <a:gd name="T10" fmla="*/ 33 w 265"/>
                  <a:gd name="T11" fmla="*/ 371 h 449"/>
                  <a:gd name="T12" fmla="*/ 17 w 265"/>
                  <a:gd name="T13" fmla="*/ 394 h 449"/>
                  <a:gd name="T14" fmla="*/ 7 w 265"/>
                  <a:gd name="T15" fmla="*/ 401 h 449"/>
                  <a:gd name="T16" fmla="*/ 5 w 265"/>
                  <a:gd name="T17" fmla="*/ 415 h 449"/>
                  <a:gd name="T18" fmla="*/ 2 w 265"/>
                  <a:gd name="T19" fmla="*/ 420 h 449"/>
                  <a:gd name="T20" fmla="*/ 0 w 265"/>
                  <a:gd name="T21" fmla="*/ 439 h 449"/>
                  <a:gd name="T22" fmla="*/ 0 w 265"/>
                  <a:gd name="T23" fmla="*/ 446 h 449"/>
                  <a:gd name="T24" fmla="*/ 5 w 265"/>
                  <a:gd name="T25" fmla="*/ 446 h 449"/>
                  <a:gd name="T26" fmla="*/ 17 w 265"/>
                  <a:gd name="T27" fmla="*/ 444 h 449"/>
                  <a:gd name="T28" fmla="*/ 17 w 265"/>
                  <a:gd name="T29" fmla="*/ 432 h 449"/>
                  <a:gd name="T30" fmla="*/ 35 w 265"/>
                  <a:gd name="T31" fmla="*/ 434 h 449"/>
                  <a:gd name="T32" fmla="*/ 43 w 265"/>
                  <a:gd name="T33" fmla="*/ 439 h 449"/>
                  <a:gd name="T34" fmla="*/ 45 w 265"/>
                  <a:gd name="T35" fmla="*/ 432 h 449"/>
                  <a:gd name="T36" fmla="*/ 83 w 265"/>
                  <a:gd name="T37" fmla="*/ 441 h 449"/>
                  <a:gd name="T38" fmla="*/ 104 w 265"/>
                  <a:gd name="T39" fmla="*/ 418 h 449"/>
                  <a:gd name="T40" fmla="*/ 121 w 265"/>
                  <a:gd name="T41" fmla="*/ 427 h 449"/>
                  <a:gd name="T42" fmla="*/ 125 w 265"/>
                  <a:gd name="T43" fmla="*/ 425 h 449"/>
                  <a:gd name="T44" fmla="*/ 130 w 265"/>
                  <a:gd name="T45" fmla="*/ 411 h 449"/>
                  <a:gd name="T46" fmla="*/ 135 w 265"/>
                  <a:gd name="T47" fmla="*/ 401 h 449"/>
                  <a:gd name="T48" fmla="*/ 142 w 265"/>
                  <a:gd name="T49" fmla="*/ 394 h 449"/>
                  <a:gd name="T50" fmla="*/ 151 w 265"/>
                  <a:gd name="T51" fmla="*/ 406 h 449"/>
                  <a:gd name="T52" fmla="*/ 180 w 265"/>
                  <a:gd name="T53" fmla="*/ 406 h 449"/>
                  <a:gd name="T54" fmla="*/ 184 w 265"/>
                  <a:gd name="T55" fmla="*/ 380 h 449"/>
                  <a:gd name="T56" fmla="*/ 203 w 265"/>
                  <a:gd name="T57" fmla="*/ 361 h 449"/>
                  <a:gd name="T58" fmla="*/ 213 w 265"/>
                  <a:gd name="T59" fmla="*/ 328 h 449"/>
                  <a:gd name="T60" fmla="*/ 234 w 265"/>
                  <a:gd name="T61" fmla="*/ 330 h 449"/>
                  <a:gd name="T62" fmla="*/ 265 w 265"/>
                  <a:gd name="T63" fmla="*/ 319 h 449"/>
                  <a:gd name="T64" fmla="*/ 258 w 265"/>
                  <a:gd name="T65" fmla="*/ 304 h 449"/>
                  <a:gd name="T66" fmla="*/ 255 w 265"/>
                  <a:gd name="T67" fmla="*/ 290 h 449"/>
                  <a:gd name="T68" fmla="*/ 229 w 265"/>
                  <a:gd name="T69" fmla="*/ 0 h 449"/>
                  <a:gd name="T70" fmla="*/ 45 w 265"/>
                  <a:gd name="T71" fmla="*/ 28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65" h="449">
                    <a:moveTo>
                      <a:pt x="45" y="28"/>
                    </a:moveTo>
                    <a:lnTo>
                      <a:pt x="33" y="28"/>
                    </a:lnTo>
                    <a:lnTo>
                      <a:pt x="17" y="23"/>
                    </a:lnTo>
                    <a:lnTo>
                      <a:pt x="35" y="276"/>
                    </a:lnTo>
                    <a:lnTo>
                      <a:pt x="28" y="283"/>
                    </a:lnTo>
                    <a:lnTo>
                      <a:pt x="31" y="293"/>
                    </a:lnTo>
                    <a:lnTo>
                      <a:pt x="26" y="304"/>
                    </a:lnTo>
                    <a:lnTo>
                      <a:pt x="38" y="321"/>
                    </a:lnTo>
                    <a:lnTo>
                      <a:pt x="38" y="330"/>
                    </a:lnTo>
                    <a:lnTo>
                      <a:pt x="43" y="342"/>
                    </a:lnTo>
                    <a:lnTo>
                      <a:pt x="31" y="363"/>
                    </a:lnTo>
                    <a:lnTo>
                      <a:pt x="33" y="371"/>
                    </a:lnTo>
                    <a:lnTo>
                      <a:pt x="24" y="375"/>
                    </a:lnTo>
                    <a:lnTo>
                      <a:pt x="17" y="394"/>
                    </a:lnTo>
                    <a:lnTo>
                      <a:pt x="9" y="394"/>
                    </a:lnTo>
                    <a:lnTo>
                      <a:pt x="7" y="401"/>
                    </a:lnTo>
                    <a:lnTo>
                      <a:pt x="12" y="411"/>
                    </a:lnTo>
                    <a:lnTo>
                      <a:pt x="5" y="415"/>
                    </a:lnTo>
                    <a:lnTo>
                      <a:pt x="9" y="418"/>
                    </a:lnTo>
                    <a:lnTo>
                      <a:pt x="2" y="420"/>
                    </a:lnTo>
                    <a:lnTo>
                      <a:pt x="5" y="437"/>
                    </a:lnTo>
                    <a:lnTo>
                      <a:pt x="0" y="439"/>
                    </a:lnTo>
                    <a:lnTo>
                      <a:pt x="5" y="444"/>
                    </a:lnTo>
                    <a:lnTo>
                      <a:pt x="0" y="446"/>
                    </a:lnTo>
                    <a:lnTo>
                      <a:pt x="5" y="446"/>
                    </a:lnTo>
                    <a:lnTo>
                      <a:pt x="5" y="446"/>
                    </a:lnTo>
                    <a:lnTo>
                      <a:pt x="12" y="449"/>
                    </a:lnTo>
                    <a:lnTo>
                      <a:pt x="17" y="444"/>
                    </a:lnTo>
                    <a:lnTo>
                      <a:pt x="14" y="434"/>
                    </a:lnTo>
                    <a:lnTo>
                      <a:pt x="17" y="432"/>
                    </a:lnTo>
                    <a:lnTo>
                      <a:pt x="26" y="437"/>
                    </a:lnTo>
                    <a:lnTo>
                      <a:pt x="35" y="434"/>
                    </a:lnTo>
                    <a:lnTo>
                      <a:pt x="38" y="441"/>
                    </a:lnTo>
                    <a:lnTo>
                      <a:pt x="43" y="439"/>
                    </a:lnTo>
                    <a:lnTo>
                      <a:pt x="43" y="425"/>
                    </a:lnTo>
                    <a:lnTo>
                      <a:pt x="45" y="432"/>
                    </a:lnTo>
                    <a:lnTo>
                      <a:pt x="57" y="427"/>
                    </a:lnTo>
                    <a:lnTo>
                      <a:pt x="83" y="441"/>
                    </a:lnTo>
                    <a:lnTo>
                      <a:pt x="90" y="427"/>
                    </a:lnTo>
                    <a:lnTo>
                      <a:pt x="104" y="418"/>
                    </a:lnTo>
                    <a:lnTo>
                      <a:pt x="113" y="427"/>
                    </a:lnTo>
                    <a:lnTo>
                      <a:pt x="121" y="427"/>
                    </a:lnTo>
                    <a:lnTo>
                      <a:pt x="123" y="432"/>
                    </a:lnTo>
                    <a:lnTo>
                      <a:pt x="125" y="425"/>
                    </a:lnTo>
                    <a:lnTo>
                      <a:pt x="132" y="423"/>
                    </a:lnTo>
                    <a:lnTo>
                      <a:pt x="130" y="411"/>
                    </a:lnTo>
                    <a:lnTo>
                      <a:pt x="137" y="406"/>
                    </a:lnTo>
                    <a:lnTo>
                      <a:pt x="135" y="401"/>
                    </a:lnTo>
                    <a:lnTo>
                      <a:pt x="144" y="399"/>
                    </a:lnTo>
                    <a:lnTo>
                      <a:pt x="142" y="394"/>
                    </a:lnTo>
                    <a:lnTo>
                      <a:pt x="149" y="399"/>
                    </a:lnTo>
                    <a:lnTo>
                      <a:pt x="151" y="406"/>
                    </a:lnTo>
                    <a:lnTo>
                      <a:pt x="170" y="415"/>
                    </a:lnTo>
                    <a:lnTo>
                      <a:pt x="180" y="406"/>
                    </a:lnTo>
                    <a:lnTo>
                      <a:pt x="180" y="392"/>
                    </a:lnTo>
                    <a:lnTo>
                      <a:pt x="184" y="380"/>
                    </a:lnTo>
                    <a:lnTo>
                      <a:pt x="198" y="378"/>
                    </a:lnTo>
                    <a:lnTo>
                      <a:pt x="203" y="361"/>
                    </a:lnTo>
                    <a:lnTo>
                      <a:pt x="217" y="349"/>
                    </a:lnTo>
                    <a:lnTo>
                      <a:pt x="213" y="328"/>
                    </a:lnTo>
                    <a:lnTo>
                      <a:pt x="227" y="326"/>
                    </a:lnTo>
                    <a:lnTo>
                      <a:pt x="234" y="330"/>
                    </a:lnTo>
                    <a:lnTo>
                      <a:pt x="250" y="319"/>
                    </a:lnTo>
                    <a:lnTo>
                      <a:pt x="265" y="319"/>
                    </a:lnTo>
                    <a:lnTo>
                      <a:pt x="265" y="307"/>
                    </a:lnTo>
                    <a:lnTo>
                      <a:pt x="258" y="304"/>
                    </a:lnTo>
                    <a:lnTo>
                      <a:pt x="260" y="297"/>
                    </a:lnTo>
                    <a:lnTo>
                      <a:pt x="255" y="290"/>
                    </a:lnTo>
                    <a:lnTo>
                      <a:pt x="260" y="283"/>
                    </a:lnTo>
                    <a:lnTo>
                      <a:pt x="229" y="0"/>
                    </a:lnTo>
                    <a:lnTo>
                      <a:pt x="61" y="14"/>
                    </a:lnTo>
                    <a:lnTo>
                      <a:pt x="45" y="28"/>
                    </a:lnTo>
                    <a:close/>
                  </a:path>
                </a:pathLst>
              </a:custGeom>
              <a:solidFill>
                <a:srgbClr val="9B9BC5"/>
              </a:solidFill>
              <a:ln w="5" cap="rnd">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189" name="Freeform 72"/>
              <p:cNvSpPr>
                <a:spLocks/>
              </p:cNvSpPr>
              <p:nvPr/>
            </p:nvSpPr>
            <p:spPr bwMode="auto">
              <a:xfrm>
                <a:off x="3139" y="1294"/>
                <a:ext cx="441" cy="474"/>
              </a:xfrm>
              <a:custGeom>
                <a:avLst/>
                <a:gdLst>
                  <a:gd name="T0" fmla="*/ 415 w 441"/>
                  <a:gd name="T1" fmla="*/ 238 h 474"/>
                  <a:gd name="T2" fmla="*/ 437 w 441"/>
                  <a:gd name="T3" fmla="*/ 160 h 474"/>
                  <a:gd name="T4" fmla="*/ 418 w 441"/>
                  <a:gd name="T5" fmla="*/ 205 h 474"/>
                  <a:gd name="T6" fmla="*/ 378 w 441"/>
                  <a:gd name="T7" fmla="*/ 241 h 474"/>
                  <a:gd name="T8" fmla="*/ 389 w 441"/>
                  <a:gd name="T9" fmla="*/ 203 h 474"/>
                  <a:gd name="T10" fmla="*/ 406 w 441"/>
                  <a:gd name="T11" fmla="*/ 179 h 474"/>
                  <a:gd name="T12" fmla="*/ 401 w 441"/>
                  <a:gd name="T13" fmla="*/ 177 h 474"/>
                  <a:gd name="T14" fmla="*/ 396 w 441"/>
                  <a:gd name="T15" fmla="*/ 151 h 474"/>
                  <a:gd name="T16" fmla="*/ 378 w 441"/>
                  <a:gd name="T17" fmla="*/ 151 h 474"/>
                  <a:gd name="T18" fmla="*/ 382 w 441"/>
                  <a:gd name="T19" fmla="*/ 137 h 474"/>
                  <a:gd name="T20" fmla="*/ 382 w 441"/>
                  <a:gd name="T21" fmla="*/ 127 h 474"/>
                  <a:gd name="T22" fmla="*/ 382 w 441"/>
                  <a:gd name="T23" fmla="*/ 118 h 474"/>
                  <a:gd name="T24" fmla="*/ 356 w 441"/>
                  <a:gd name="T25" fmla="*/ 106 h 474"/>
                  <a:gd name="T26" fmla="*/ 356 w 441"/>
                  <a:gd name="T27" fmla="*/ 92 h 474"/>
                  <a:gd name="T28" fmla="*/ 316 w 441"/>
                  <a:gd name="T29" fmla="*/ 87 h 474"/>
                  <a:gd name="T30" fmla="*/ 196 w 441"/>
                  <a:gd name="T31" fmla="*/ 42 h 474"/>
                  <a:gd name="T32" fmla="*/ 184 w 441"/>
                  <a:gd name="T33" fmla="*/ 37 h 474"/>
                  <a:gd name="T34" fmla="*/ 155 w 441"/>
                  <a:gd name="T35" fmla="*/ 33 h 474"/>
                  <a:gd name="T36" fmla="*/ 148 w 441"/>
                  <a:gd name="T37" fmla="*/ 35 h 474"/>
                  <a:gd name="T38" fmla="*/ 151 w 441"/>
                  <a:gd name="T39" fmla="*/ 7 h 474"/>
                  <a:gd name="T40" fmla="*/ 92 w 441"/>
                  <a:gd name="T41" fmla="*/ 33 h 474"/>
                  <a:gd name="T42" fmla="*/ 63 w 441"/>
                  <a:gd name="T43" fmla="*/ 35 h 474"/>
                  <a:gd name="T44" fmla="*/ 52 w 441"/>
                  <a:gd name="T45" fmla="*/ 21 h 474"/>
                  <a:gd name="T46" fmla="*/ 42 w 441"/>
                  <a:gd name="T47" fmla="*/ 30 h 474"/>
                  <a:gd name="T48" fmla="*/ 40 w 441"/>
                  <a:gd name="T49" fmla="*/ 99 h 474"/>
                  <a:gd name="T50" fmla="*/ 7 w 441"/>
                  <a:gd name="T51" fmla="*/ 127 h 474"/>
                  <a:gd name="T52" fmla="*/ 0 w 441"/>
                  <a:gd name="T53" fmla="*/ 146 h 474"/>
                  <a:gd name="T54" fmla="*/ 18 w 441"/>
                  <a:gd name="T55" fmla="*/ 163 h 474"/>
                  <a:gd name="T56" fmla="*/ 11 w 441"/>
                  <a:gd name="T57" fmla="*/ 198 h 474"/>
                  <a:gd name="T58" fmla="*/ 11 w 441"/>
                  <a:gd name="T59" fmla="*/ 217 h 474"/>
                  <a:gd name="T60" fmla="*/ 16 w 441"/>
                  <a:gd name="T61" fmla="*/ 245 h 474"/>
                  <a:gd name="T62" fmla="*/ 40 w 441"/>
                  <a:gd name="T63" fmla="*/ 262 h 474"/>
                  <a:gd name="T64" fmla="*/ 66 w 441"/>
                  <a:gd name="T65" fmla="*/ 267 h 474"/>
                  <a:gd name="T66" fmla="*/ 87 w 441"/>
                  <a:gd name="T67" fmla="*/ 297 h 474"/>
                  <a:gd name="T68" fmla="*/ 132 w 441"/>
                  <a:gd name="T69" fmla="*/ 335 h 474"/>
                  <a:gd name="T70" fmla="*/ 151 w 441"/>
                  <a:gd name="T71" fmla="*/ 446 h 474"/>
                  <a:gd name="T72" fmla="*/ 186 w 441"/>
                  <a:gd name="T73" fmla="*/ 465 h 474"/>
                  <a:gd name="T74" fmla="*/ 406 w 441"/>
                  <a:gd name="T75" fmla="*/ 460 h 474"/>
                  <a:gd name="T76" fmla="*/ 415 w 441"/>
                  <a:gd name="T77" fmla="*/ 293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41" h="474">
                    <a:moveTo>
                      <a:pt x="415" y="293"/>
                    </a:moveTo>
                    <a:lnTo>
                      <a:pt x="415" y="238"/>
                    </a:lnTo>
                    <a:lnTo>
                      <a:pt x="441" y="172"/>
                    </a:lnTo>
                    <a:lnTo>
                      <a:pt x="437" y="160"/>
                    </a:lnTo>
                    <a:lnTo>
                      <a:pt x="420" y="182"/>
                    </a:lnTo>
                    <a:lnTo>
                      <a:pt x="418" y="205"/>
                    </a:lnTo>
                    <a:lnTo>
                      <a:pt x="408" y="208"/>
                    </a:lnTo>
                    <a:lnTo>
                      <a:pt x="378" y="241"/>
                    </a:lnTo>
                    <a:lnTo>
                      <a:pt x="378" y="234"/>
                    </a:lnTo>
                    <a:lnTo>
                      <a:pt x="389" y="203"/>
                    </a:lnTo>
                    <a:lnTo>
                      <a:pt x="399" y="196"/>
                    </a:lnTo>
                    <a:lnTo>
                      <a:pt x="406" y="179"/>
                    </a:lnTo>
                    <a:lnTo>
                      <a:pt x="401" y="179"/>
                    </a:lnTo>
                    <a:lnTo>
                      <a:pt x="401" y="177"/>
                    </a:lnTo>
                    <a:lnTo>
                      <a:pt x="392" y="170"/>
                    </a:lnTo>
                    <a:lnTo>
                      <a:pt x="396" y="151"/>
                    </a:lnTo>
                    <a:lnTo>
                      <a:pt x="394" y="148"/>
                    </a:lnTo>
                    <a:lnTo>
                      <a:pt x="378" y="151"/>
                    </a:lnTo>
                    <a:lnTo>
                      <a:pt x="378" y="144"/>
                    </a:lnTo>
                    <a:lnTo>
                      <a:pt x="382" y="137"/>
                    </a:lnTo>
                    <a:lnTo>
                      <a:pt x="380" y="130"/>
                    </a:lnTo>
                    <a:lnTo>
                      <a:pt x="382" y="127"/>
                    </a:lnTo>
                    <a:lnTo>
                      <a:pt x="380" y="120"/>
                    </a:lnTo>
                    <a:lnTo>
                      <a:pt x="382" y="118"/>
                    </a:lnTo>
                    <a:lnTo>
                      <a:pt x="373" y="111"/>
                    </a:lnTo>
                    <a:lnTo>
                      <a:pt x="356" y="106"/>
                    </a:lnTo>
                    <a:lnTo>
                      <a:pt x="359" y="99"/>
                    </a:lnTo>
                    <a:lnTo>
                      <a:pt x="356" y="92"/>
                    </a:lnTo>
                    <a:lnTo>
                      <a:pt x="326" y="85"/>
                    </a:lnTo>
                    <a:lnTo>
                      <a:pt x="316" y="87"/>
                    </a:lnTo>
                    <a:lnTo>
                      <a:pt x="205" y="59"/>
                    </a:lnTo>
                    <a:lnTo>
                      <a:pt x="196" y="42"/>
                    </a:lnTo>
                    <a:lnTo>
                      <a:pt x="189" y="35"/>
                    </a:lnTo>
                    <a:lnTo>
                      <a:pt x="184" y="37"/>
                    </a:lnTo>
                    <a:lnTo>
                      <a:pt x="181" y="35"/>
                    </a:lnTo>
                    <a:lnTo>
                      <a:pt x="155" y="33"/>
                    </a:lnTo>
                    <a:lnTo>
                      <a:pt x="148" y="37"/>
                    </a:lnTo>
                    <a:lnTo>
                      <a:pt x="148" y="35"/>
                    </a:lnTo>
                    <a:lnTo>
                      <a:pt x="151" y="19"/>
                    </a:lnTo>
                    <a:lnTo>
                      <a:pt x="151" y="7"/>
                    </a:lnTo>
                    <a:lnTo>
                      <a:pt x="141" y="0"/>
                    </a:lnTo>
                    <a:lnTo>
                      <a:pt x="92" y="33"/>
                    </a:lnTo>
                    <a:lnTo>
                      <a:pt x="75" y="37"/>
                    </a:lnTo>
                    <a:lnTo>
                      <a:pt x="63" y="35"/>
                    </a:lnTo>
                    <a:lnTo>
                      <a:pt x="59" y="28"/>
                    </a:lnTo>
                    <a:lnTo>
                      <a:pt x="52" y="21"/>
                    </a:lnTo>
                    <a:lnTo>
                      <a:pt x="49" y="30"/>
                    </a:lnTo>
                    <a:lnTo>
                      <a:pt x="42" y="30"/>
                    </a:lnTo>
                    <a:lnTo>
                      <a:pt x="44" y="92"/>
                    </a:lnTo>
                    <a:lnTo>
                      <a:pt x="40" y="99"/>
                    </a:lnTo>
                    <a:lnTo>
                      <a:pt x="14" y="111"/>
                    </a:lnTo>
                    <a:lnTo>
                      <a:pt x="7" y="127"/>
                    </a:lnTo>
                    <a:lnTo>
                      <a:pt x="2" y="134"/>
                    </a:lnTo>
                    <a:lnTo>
                      <a:pt x="0" y="146"/>
                    </a:lnTo>
                    <a:lnTo>
                      <a:pt x="11" y="148"/>
                    </a:lnTo>
                    <a:lnTo>
                      <a:pt x="18" y="163"/>
                    </a:lnTo>
                    <a:lnTo>
                      <a:pt x="11" y="177"/>
                    </a:lnTo>
                    <a:lnTo>
                      <a:pt x="11" y="198"/>
                    </a:lnTo>
                    <a:lnTo>
                      <a:pt x="9" y="203"/>
                    </a:lnTo>
                    <a:lnTo>
                      <a:pt x="11" y="217"/>
                    </a:lnTo>
                    <a:lnTo>
                      <a:pt x="9" y="236"/>
                    </a:lnTo>
                    <a:lnTo>
                      <a:pt x="16" y="245"/>
                    </a:lnTo>
                    <a:lnTo>
                      <a:pt x="33" y="250"/>
                    </a:lnTo>
                    <a:lnTo>
                      <a:pt x="40" y="262"/>
                    </a:lnTo>
                    <a:lnTo>
                      <a:pt x="54" y="259"/>
                    </a:lnTo>
                    <a:lnTo>
                      <a:pt x="66" y="267"/>
                    </a:lnTo>
                    <a:lnTo>
                      <a:pt x="82" y="283"/>
                    </a:lnTo>
                    <a:lnTo>
                      <a:pt x="87" y="297"/>
                    </a:lnTo>
                    <a:lnTo>
                      <a:pt x="122" y="321"/>
                    </a:lnTo>
                    <a:lnTo>
                      <a:pt x="132" y="335"/>
                    </a:lnTo>
                    <a:lnTo>
                      <a:pt x="134" y="366"/>
                    </a:lnTo>
                    <a:lnTo>
                      <a:pt x="151" y="446"/>
                    </a:lnTo>
                    <a:lnTo>
                      <a:pt x="179" y="456"/>
                    </a:lnTo>
                    <a:lnTo>
                      <a:pt x="186" y="465"/>
                    </a:lnTo>
                    <a:lnTo>
                      <a:pt x="184" y="474"/>
                    </a:lnTo>
                    <a:lnTo>
                      <a:pt x="406" y="460"/>
                    </a:lnTo>
                    <a:lnTo>
                      <a:pt x="394" y="380"/>
                    </a:lnTo>
                    <a:lnTo>
                      <a:pt x="415" y="293"/>
                    </a:lnTo>
                    <a:close/>
                  </a:path>
                </a:pathLst>
              </a:custGeom>
              <a:solidFill>
                <a:srgbClr val="9B9BC5"/>
              </a:solidFill>
              <a:ln w="5" cap="rnd">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190" name="Freeform 73"/>
              <p:cNvSpPr>
                <a:spLocks/>
              </p:cNvSpPr>
              <p:nvPr/>
            </p:nvSpPr>
            <p:spPr bwMode="auto">
              <a:xfrm>
                <a:off x="4957" y="1313"/>
                <a:ext cx="12" cy="18"/>
              </a:xfrm>
              <a:custGeom>
                <a:avLst/>
                <a:gdLst>
                  <a:gd name="T0" fmla="*/ 0 w 12"/>
                  <a:gd name="T1" fmla="*/ 14 h 18"/>
                  <a:gd name="T2" fmla="*/ 5 w 12"/>
                  <a:gd name="T3" fmla="*/ 18 h 18"/>
                  <a:gd name="T4" fmla="*/ 12 w 12"/>
                  <a:gd name="T5" fmla="*/ 18 h 18"/>
                  <a:gd name="T6" fmla="*/ 12 w 12"/>
                  <a:gd name="T7" fmla="*/ 14 h 18"/>
                  <a:gd name="T8" fmla="*/ 8 w 12"/>
                  <a:gd name="T9" fmla="*/ 9 h 18"/>
                  <a:gd name="T10" fmla="*/ 5 w 12"/>
                  <a:gd name="T11" fmla="*/ 0 h 18"/>
                  <a:gd name="T12" fmla="*/ 0 w 12"/>
                  <a:gd name="T13" fmla="*/ 2 h 18"/>
                  <a:gd name="T14" fmla="*/ 0 w 12"/>
                  <a:gd name="T15" fmla="*/ 14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8">
                    <a:moveTo>
                      <a:pt x="0" y="14"/>
                    </a:moveTo>
                    <a:lnTo>
                      <a:pt x="5" y="18"/>
                    </a:lnTo>
                    <a:lnTo>
                      <a:pt x="12" y="18"/>
                    </a:lnTo>
                    <a:lnTo>
                      <a:pt x="12" y="14"/>
                    </a:lnTo>
                    <a:lnTo>
                      <a:pt x="8" y="9"/>
                    </a:lnTo>
                    <a:lnTo>
                      <a:pt x="5" y="0"/>
                    </a:lnTo>
                    <a:lnTo>
                      <a:pt x="0" y="2"/>
                    </a:lnTo>
                    <a:lnTo>
                      <a:pt x="0" y="14"/>
                    </a:lnTo>
                    <a:close/>
                  </a:path>
                </a:pathLst>
              </a:custGeom>
              <a:solidFill>
                <a:srgbClr val="2540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91" name="Freeform 74"/>
              <p:cNvSpPr>
                <a:spLocks/>
              </p:cNvSpPr>
              <p:nvPr/>
            </p:nvSpPr>
            <p:spPr bwMode="auto">
              <a:xfrm>
                <a:off x="4957" y="1313"/>
                <a:ext cx="12" cy="18"/>
              </a:xfrm>
              <a:custGeom>
                <a:avLst/>
                <a:gdLst>
                  <a:gd name="T0" fmla="*/ 0 w 12"/>
                  <a:gd name="T1" fmla="*/ 14 h 18"/>
                  <a:gd name="T2" fmla="*/ 5 w 12"/>
                  <a:gd name="T3" fmla="*/ 18 h 18"/>
                  <a:gd name="T4" fmla="*/ 12 w 12"/>
                  <a:gd name="T5" fmla="*/ 18 h 18"/>
                  <a:gd name="T6" fmla="*/ 12 w 12"/>
                  <a:gd name="T7" fmla="*/ 14 h 18"/>
                  <a:gd name="T8" fmla="*/ 8 w 12"/>
                  <a:gd name="T9" fmla="*/ 9 h 18"/>
                  <a:gd name="T10" fmla="*/ 5 w 12"/>
                  <a:gd name="T11" fmla="*/ 0 h 18"/>
                  <a:gd name="T12" fmla="*/ 0 w 12"/>
                  <a:gd name="T13" fmla="*/ 2 h 18"/>
                  <a:gd name="T14" fmla="*/ 0 w 12"/>
                  <a:gd name="T15" fmla="*/ 14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8">
                    <a:moveTo>
                      <a:pt x="0" y="14"/>
                    </a:moveTo>
                    <a:lnTo>
                      <a:pt x="5" y="18"/>
                    </a:lnTo>
                    <a:lnTo>
                      <a:pt x="12" y="18"/>
                    </a:lnTo>
                    <a:lnTo>
                      <a:pt x="12" y="14"/>
                    </a:lnTo>
                    <a:lnTo>
                      <a:pt x="8" y="9"/>
                    </a:lnTo>
                    <a:lnTo>
                      <a:pt x="5" y="0"/>
                    </a:lnTo>
                    <a:lnTo>
                      <a:pt x="0" y="2"/>
                    </a:lnTo>
                    <a:lnTo>
                      <a:pt x="0" y="14"/>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92" name="Freeform 75"/>
              <p:cNvSpPr>
                <a:spLocks/>
              </p:cNvSpPr>
              <p:nvPr/>
            </p:nvSpPr>
            <p:spPr bwMode="auto">
              <a:xfrm>
                <a:off x="4967" y="1303"/>
                <a:ext cx="9" cy="12"/>
              </a:xfrm>
              <a:custGeom>
                <a:avLst/>
                <a:gdLst>
                  <a:gd name="T0" fmla="*/ 2 w 9"/>
                  <a:gd name="T1" fmla="*/ 12 h 12"/>
                  <a:gd name="T2" fmla="*/ 9 w 9"/>
                  <a:gd name="T3" fmla="*/ 12 h 12"/>
                  <a:gd name="T4" fmla="*/ 9 w 9"/>
                  <a:gd name="T5" fmla="*/ 7 h 12"/>
                  <a:gd name="T6" fmla="*/ 7 w 9"/>
                  <a:gd name="T7" fmla="*/ 0 h 12"/>
                  <a:gd name="T8" fmla="*/ 2 w 9"/>
                  <a:gd name="T9" fmla="*/ 0 h 12"/>
                  <a:gd name="T10" fmla="*/ 0 w 9"/>
                  <a:gd name="T11" fmla="*/ 7 h 12"/>
                  <a:gd name="T12" fmla="*/ 2 w 9"/>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9" h="12">
                    <a:moveTo>
                      <a:pt x="2" y="12"/>
                    </a:moveTo>
                    <a:lnTo>
                      <a:pt x="9" y="12"/>
                    </a:lnTo>
                    <a:lnTo>
                      <a:pt x="9" y="7"/>
                    </a:lnTo>
                    <a:lnTo>
                      <a:pt x="7" y="0"/>
                    </a:lnTo>
                    <a:lnTo>
                      <a:pt x="2" y="0"/>
                    </a:lnTo>
                    <a:lnTo>
                      <a:pt x="0" y="7"/>
                    </a:lnTo>
                    <a:lnTo>
                      <a:pt x="2" y="12"/>
                    </a:lnTo>
                    <a:close/>
                  </a:path>
                </a:pathLst>
              </a:custGeom>
              <a:solidFill>
                <a:srgbClr val="2540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93" name="Freeform 76"/>
              <p:cNvSpPr>
                <a:spLocks/>
              </p:cNvSpPr>
              <p:nvPr/>
            </p:nvSpPr>
            <p:spPr bwMode="auto">
              <a:xfrm>
                <a:off x="4967" y="1303"/>
                <a:ext cx="9" cy="12"/>
              </a:xfrm>
              <a:custGeom>
                <a:avLst/>
                <a:gdLst>
                  <a:gd name="T0" fmla="*/ 2 w 9"/>
                  <a:gd name="T1" fmla="*/ 12 h 12"/>
                  <a:gd name="T2" fmla="*/ 9 w 9"/>
                  <a:gd name="T3" fmla="*/ 12 h 12"/>
                  <a:gd name="T4" fmla="*/ 9 w 9"/>
                  <a:gd name="T5" fmla="*/ 7 h 12"/>
                  <a:gd name="T6" fmla="*/ 7 w 9"/>
                  <a:gd name="T7" fmla="*/ 0 h 12"/>
                  <a:gd name="T8" fmla="*/ 2 w 9"/>
                  <a:gd name="T9" fmla="*/ 0 h 12"/>
                  <a:gd name="T10" fmla="*/ 0 w 9"/>
                  <a:gd name="T11" fmla="*/ 7 h 12"/>
                  <a:gd name="T12" fmla="*/ 2 w 9"/>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9" h="12">
                    <a:moveTo>
                      <a:pt x="2" y="12"/>
                    </a:moveTo>
                    <a:lnTo>
                      <a:pt x="9" y="12"/>
                    </a:lnTo>
                    <a:lnTo>
                      <a:pt x="9" y="7"/>
                    </a:lnTo>
                    <a:lnTo>
                      <a:pt x="7" y="0"/>
                    </a:lnTo>
                    <a:lnTo>
                      <a:pt x="2" y="0"/>
                    </a:lnTo>
                    <a:lnTo>
                      <a:pt x="0" y="7"/>
                    </a:lnTo>
                    <a:lnTo>
                      <a:pt x="2" y="12"/>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94" name="Freeform 77"/>
              <p:cNvSpPr>
                <a:spLocks/>
              </p:cNvSpPr>
              <p:nvPr/>
            </p:nvSpPr>
            <p:spPr bwMode="auto">
              <a:xfrm>
                <a:off x="4979" y="1317"/>
                <a:ext cx="4" cy="14"/>
              </a:xfrm>
              <a:custGeom>
                <a:avLst/>
                <a:gdLst>
                  <a:gd name="T0" fmla="*/ 0 w 4"/>
                  <a:gd name="T1" fmla="*/ 7 h 14"/>
                  <a:gd name="T2" fmla="*/ 0 w 4"/>
                  <a:gd name="T3" fmla="*/ 14 h 14"/>
                  <a:gd name="T4" fmla="*/ 4 w 4"/>
                  <a:gd name="T5" fmla="*/ 14 h 14"/>
                  <a:gd name="T6" fmla="*/ 4 w 4"/>
                  <a:gd name="T7" fmla="*/ 5 h 14"/>
                  <a:gd name="T8" fmla="*/ 2 w 4"/>
                  <a:gd name="T9" fmla="*/ 0 h 14"/>
                  <a:gd name="T10" fmla="*/ 0 w 4"/>
                  <a:gd name="T11" fmla="*/ 7 h 14"/>
                </a:gdLst>
                <a:ahLst/>
                <a:cxnLst>
                  <a:cxn ang="0">
                    <a:pos x="T0" y="T1"/>
                  </a:cxn>
                  <a:cxn ang="0">
                    <a:pos x="T2" y="T3"/>
                  </a:cxn>
                  <a:cxn ang="0">
                    <a:pos x="T4" y="T5"/>
                  </a:cxn>
                  <a:cxn ang="0">
                    <a:pos x="T6" y="T7"/>
                  </a:cxn>
                  <a:cxn ang="0">
                    <a:pos x="T8" y="T9"/>
                  </a:cxn>
                  <a:cxn ang="0">
                    <a:pos x="T10" y="T11"/>
                  </a:cxn>
                </a:cxnLst>
                <a:rect l="0" t="0" r="r" b="b"/>
                <a:pathLst>
                  <a:path w="4" h="14">
                    <a:moveTo>
                      <a:pt x="0" y="7"/>
                    </a:moveTo>
                    <a:lnTo>
                      <a:pt x="0" y="14"/>
                    </a:lnTo>
                    <a:lnTo>
                      <a:pt x="4" y="14"/>
                    </a:lnTo>
                    <a:lnTo>
                      <a:pt x="4" y="5"/>
                    </a:lnTo>
                    <a:lnTo>
                      <a:pt x="2" y="0"/>
                    </a:lnTo>
                    <a:lnTo>
                      <a:pt x="0" y="7"/>
                    </a:lnTo>
                    <a:close/>
                  </a:path>
                </a:pathLst>
              </a:custGeom>
              <a:solidFill>
                <a:srgbClr val="2540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95" name="Freeform 78"/>
              <p:cNvSpPr>
                <a:spLocks/>
              </p:cNvSpPr>
              <p:nvPr/>
            </p:nvSpPr>
            <p:spPr bwMode="auto">
              <a:xfrm>
                <a:off x="4979" y="1317"/>
                <a:ext cx="4" cy="14"/>
              </a:xfrm>
              <a:custGeom>
                <a:avLst/>
                <a:gdLst>
                  <a:gd name="T0" fmla="*/ 0 w 4"/>
                  <a:gd name="T1" fmla="*/ 7 h 14"/>
                  <a:gd name="T2" fmla="*/ 0 w 4"/>
                  <a:gd name="T3" fmla="*/ 14 h 14"/>
                  <a:gd name="T4" fmla="*/ 4 w 4"/>
                  <a:gd name="T5" fmla="*/ 14 h 14"/>
                  <a:gd name="T6" fmla="*/ 4 w 4"/>
                  <a:gd name="T7" fmla="*/ 5 h 14"/>
                  <a:gd name="T8" fmla="*/ 2 w 4"/>
                  <a:gd name="T9" fmla="*/ 0 h 14"/>
                  <a:gd name="T10" fmla="*/ 0 w 4"/>
                  <a:gd name="T11" fmla="*/ 7 h 14"/>
                </a:gdLst>
                <a:ahLst/>
                <a:cxnLst>
                  <a:cxn ang="0">
                    <a:pos x="T0" y="T1"/>
                  </a:cxn>
                  <a:cxn ang="0">
                    <a:pos x="T2" y="T3"/>
                  </a:cxn>
                  <a:cxn ang="0">
                    <a:pos x="T4" y="T5"/>
                  </a:cxn>
                  <a:cxn ang="0">
                    <a:pos x="T6" y="T7"/>
                  </a:cxn>
                  <a:cxn ang="0">
                    <a:pos x="T8" y="T9"/>
                  </a:cxn>
                  <a:cxn ang="0">
                    <a:pos x="T10" y="T11"/>
                  </a:cxn>
                </a:cxnLst>
                <a:rect l="0" t="0" r="r" b="b"/>
                <a:pathLst>
                  <a:path w="4" h="14">
                    <a:moveTo>
                      <a:pt x="0" y="7"/>
                    </a:moveTo>
                    <a:lnTo>
                      <a:pt x="0" y="14"/>
                    </a:lnTo>
                    <a:lnTo>
                      <a:pt x="4" y="14"/>
                    </a:lnTo>
                    <a:lnTo>
                      <a:pt x="4" y="5"/>
                    </a:lnTo>
                    <a:lnTo>
                      <a:pt x="2" y="0"/>
                    </a:lnTo>
                    <a:lnTo>
                      <a:pt x="0" y="7"/>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96" name="Freeform 79"/>
              <p:cNvSpPr>
                <a:spLocks/>
              </p:cNvSpPr>
              <p:nvPr/>
            </p:nvSpPr>
            <p:spPr bwMode="auto">
              <a:xfrm>
                <a:off x="4450" y="2009"/>
                <a:ext cx="18" cy="22"/>
              </a:xfrm>
              <a:custGeom>
                <a:avLst/>
                <a:gdLst>
                  <a:gd name="T0" fmla="*/ 9 w 18"/>
                  <a:gd name="T1" fmla="*/ 19 h 22"/>
                  <a:gd name="T2" fmla="*/ 9 w 18"/>
                  <a:gd name="T3" fmla="*/ 15 h 22"/>
                  <a:gd name="T4" fmla="*/ 4 w 18"/>
                  <a:gd name="T5" fmla="*/ 10 h 22"/>
                  <a:gd name="T6" fmla="*/ 4 w 18"/>
                  <a:gd name="T7" fmla="*/ 10 h 22"/>
                  <a:gd name="T8" fmla="*/ 0 w 18"/>
                  <a:gd name="T9" fmla="*/ 8 h 22"/>
                  <a:gd name="T10" fmla="*/ 4 w 18"/>
                  <a:gd name="T11" fmla="*/ 0 h 22"/>
                  <a:gd name="T12" fmla="*/ 18 w 18"/>
                  <a:gd name="T13" fmla="*/ 10 h 22"/>
                  <a:gd name="T14" fmla="*/ 9 w 18"/>
                  <a:gd name="T15" fmla="*/ 22 h 22"/>
                  <a:gd name="T16" fmla="*/ 9 w 18"/>
                  <a:gd name="T17" fmla="*/ 19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22">
                    <a:moveTo>
                      <a:pt x="9" y="19"/>
                    </a:moveTo>
                    <a:lnTo>
                      <a:pt x="9" y="15"/>
                    </a:lnTo>
                    <a:lnTo>
                      <a:pt x="4" y="10"/>
                    </a:lnTo>
                    <a:lnTo>
                      <a:pt x="4" y="10"/>
                    </a:lnTo>
                    <a:lnTo>
                      <a:pt x="0" y="8"/>
                    </a:lnTo>
                    <a:lnTo>
                      <a:pt x="4" y="0"/>
                    </a:lnTo>
                    <a:lnTo>
                      <a:pt x="18" y="10"/>
                    </a:lnTo>
                    <a:lnTo>
                      <a:pt x="9" y="22"/>
                    </a:lnTo>
                    <a:lnTo>
                      <a:pt x="9" y="19"/>
                    </a:lnTo>
                    <a:close/>
                  </a:path>
                </a:pathLst>
              </a:custGeom>
              <a:solidFill>
                <a:srgbClr val="2540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97" name="Freeform 80"/>
              <p:cNvSpPr>
                <a:spLocks/>
              </p:cNvSpPr>
              <p:nvPr/>
            </p:nvSpPr>
            <p:spPr bwMode="auto">
              <a:xfrm>
                <a:off x="4450" y="2009"/>
                <a:ext cx="18" cy="22"/>
              </a:xfrm>
              <a:custGeom>
                <a:avLst/>
                <a:gdLst>
                  <a:gd name="T0" fmla="*/ 9 w 18"/>
                  <a:gd name="T1" fmla="*/ 19 h 22"/>
                  <a:gd name="T2" fmla="*/ 9 w 18"/>
                  <a:gd name="T3" fmla="*/ 15 h 22"/>
                  <a:gd name="T4" fmla="*/ 4 w 18"/>
                  <a:gd name="T5" fmla="*/ 10 h 22"/>
                  <a:gd name="T6" fmla="*/ 4 w 18"/>
                  <a:gd name="T7" fmla="*/ 10 h 22"/>
                  <a:gd name="T8" fmla="*/ 0 w 18"/>
                  <a:gd name="T9" fmla="*/ 8 h 22"/>
                  <a:gd name="T10" fmla="*/ 4 w 18"/>
                  <a:gd name="T11" fmla="*/ 0 h 22"/>
                  <a:gd name="T12" fmla="*/ 18 w 18"/>
                  <a:gd name="T13" fmla="*/ 10 h 22"/>
                  <a:gd name="T14" fmla="*/ 9 w 18"/>
                  <a:gd name="T15" fmla="*/ 22 h 22"/>
                  <a:gd name="T16" fmla="*/ 9 w 18"/>
                  <a:gd name="T17" fmla="*/ 19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22">
                    <a:moveTo>
                      <a:pt x="9" y="19"/>
                    </a:moveTo>
                    <a:lnTo>
                      <a:pt x="9" y="15"/>
                    </a:lnTo>
                    <a:lnTo>
                      <a:pt x="4" y="10"/>
                    </a:lnTo>
                    <a:lnTo>
                      <a:pt x="4" y="10"/>
                    </a:lnTo>
                    <a:lnTo>
                      <a:pt x="0" y="8"/>
                    </a:lnTo>
                    <a:lnTo>
                      <a:pt x="4" y="0"/>
                    </a:lnTo>
                    <a:lnTo>
                      <a:pt x="18" y="10"/>
                    </a:lnTo>
                    <a:lnTo>
                      <a:pt x="9" y="22"/>
                    </a:lnTo>
                    <a:lnTo>
                      <a:pt x="9" y="19"/>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98" name="Freeform 81"/>
              <p:cNvSpPr>
                <a:spLocks/>
              </p:cNvSpPr>
              <p:nvPr/>
            </p:nvSpPr>
            <p:spPr bwMode="auto">
              <a:xfrm>
                <a:off x="4010" y="1882"/>
                <a:ext cx="381" cy="380"/>
              </a:xfrm>
              <a:custGeom>
                <a:avLst/>
                <a:gdLst>
                  <a:gd name="T0" fmla="*/ 21 w 381"/>
                  <a:gd name="T1" fmla="*/ 257 h 380"/>
                  <a:gd name="T2" fmla="*/ 31 w 381"/>
                  <a:gd name="T3" fmla="*/ 236 h 380"/>
                  <a:gd name="T4" fmla="*/ 38 w 381"/>
                  <a:gd name="T5" fmla="*/ 194 h 380"/>
                  <a:gd name="T6" fmla="*/ 50 w 381"/>
                  <a:gd name="T7" fmla="*/ 205 h 380"/>
                  <a:gd name="T8" fmla="*/ 62 w 381"/>
                  <a:gd name="T9" fmla="*/ 198 h 380"/>
                  <a:gd name="T10" fmla="*/ 59 w 381"/>
                  <a:gd name="T11" fmla="*/ 179 h 380"/>
                  <a:gd name="T12" fmla="*/ 62 w 381"/>
                  <a:gd name="T13" fmla="*/ 161 h 380"/>
                  <a:gd name="T14" fmla="*/ 78 w 381"/>
                  <a:gd name="T15" fmla="*/ 144 h 380"/>
                  <a:gd name="T16" fmla="*/ 97 w 381"/>
                  <a:gd name="T17" fmla="*/ 142 h 380"/>
                  <a:gd name="T18" fmla="*/ 125 w 381"/>
                  <a:gd name="T19" fmla="*/ 104 h 380"/>
                  <a:gd name="T20" fmla="*/ 125 w 381"/>
                  <a:gd name="T21" fmla="*/ 87 h 380"/>
                  <a:gd name="T22" fmla="*/ 128 w 381"/>
                  <a:gd name="T23" fmla="*/ 80 h 380"/>
                  <a:gd name="T24" fmla="*/ 132 w 381"/>
                  <a:gd name="T25" fmla="*/ 38 h 380"/>
                  <a:gd name="T26" fmla="*/ 130 w 381"/>
                  <a:gd name="T27" fmla="*/ 21 h 380"/>
                  <a:gd name="T28" fmla="*/ 125 w 381"/>
                  <a:gd name="T29" fmla="*/ 5 h 380"/>
                  <a:gd name="T30" fmla="*/ 135 w 381"/>
                  <a:gd name="T31" fmla="*/ 0 h 380"/>
                  <a:gd name="T32" fmla="*/ 234 w 381"/>
                  <a:gd name="T33" fmla="*/ 85 h 380"/>
                  <a:gd name="T34" fmla="*/ 258 w 381"/>
                  <a:gd name="T35" fmla="*/ 127 h 380"/>
                  <a:gd name="T36" fmla="*/ 272 w 381"/>
                  <a:gd name="T37" fmla="*/ 104 h 380"/>
                  <a:gd name="T38" fmla="*/ 291 w 381"/>
                  <a:gd name="T39" fmla="*/ 92 h 380"/>
                  <a:gd name="T40" fmla="*/ 295 w 381"/>
                  <a:gd name="T41" fmla="*/ 87 h 380"/>
                  <a:gd name="T42" fmla="*/ 310 w 381"/>
                  <a:gd name="T43" fmla="*/ 94 h 380"/>
                  <a:gd name="T44" fmla="*/ 321 w 381"/>
                  <a:gd name="T45" fmla="*/ 90 h 380"/>
                  <a:gd name="T46" fmla="*/ 321 w 381"/>
                  <a:gd name="T47" fmla="*/ 85 h 380"/>
                  <a:gd name="T48" fmla="*/ 333 w 381"/>
                  <a:gd name="T49" fmla="*/ 78 h 380"/>
                  <a:gd name="T50" fmla="*/ 355 w 381"/>
                  <a:gd name="T51" fmla="*/ 78 h 380"/>
                  <a:gd name="T52" fmla="*/ 369 w 381"/>
                  <a:gd name="T53" fmla="*/ 78 h 380"/>
                  <a:gd name="T54" fmla="*/ 369 w 381"/>
                  <a:gd name="T55" fmla="*/ 85 h 380"/>
                  <a:gd name="T56" fmla="*/ 371 w 381"/>
                  <a:gd name="T57" fmla="*/ 87 h 380"/>
                  <a:gd name="T58" fmla="*/ 373 w 381"/>
                  <a:gd name="T59" fmla="*/ 92 h 380"/>
                  <a:gd name="T60" fmla="*/ 381 w 381"/>
                  <a:gd name="T61" fmla="*/ 101 h 380"/>
                  <a:gd name="T62" fmla="*/ 331 w 381"/>
                  <a:gd name="T63" fmla="*/ 97 h 380"/>
                  <a:gd name="T64" fmla="*/ 319 w 381"/>
                  <a:gd name="T65" fmla="*/ 153 h 380"/>
                  <a:gd name="T66" fmla="*/ 307 w 381"/>
                  <a:gd name="T67" fmla="*/ 158 h 380"/>
                  <a:gd name="T68" fmla="*/ 288 w 381"/>
                  <a:gd name="T69" fmla="*/ 172 h 380"/>
                  <a:gd name="T70" fmla="*/ 253 w 381"/>
                  <a:gd name="T71" fmla="*/ 217 h 380"/>
                  <a:gd name="T72" fmla="*/ 239 w 381"/>
                  <a:gd name="T73" fmla="*/ 208 h 380"/>
                  <a:gd name="T74" fmla="*/ 232 w 381"/>
                  <a:gd name="T75" fmla="*/ 238 h 380"/>
                  <a:gd name="T76" fmla="*/ 225 w 381"/>
                  <a:gd name="T77" fmla="*/ 255 h 380"/>
                  <a:gd name="T78" fmla="*/ 203 w 381"/>
                  <a:gd name="T79" fmla="*/ 312 h 380"/>
                  <a:gd name="T80" fmla="*/ 203 w 381"/>
                  <a:gd name="T81" fmla="*/ 326 h 380"/>
                  <a:gd name="T82" fmla="*/ 194 w 381"/>
                  <a:gd name="T83" fmla="*/ 342 h 380"/>
                  <a:gd name="T84" fmla="*/ 170 w 381"/>
                  <a:gd name="T85" fmla="*/ 350 h 380"/>
                  <a:gd name="T86" fmla="*/ 158 w 381"/>
                  <a:gd name="T87" fmla="*/ 350 h 380"/>
                  <a:gd name="T88" fmla="*/ 158 w 381"/>
                  <a:gd name="T89" fmla="*/ 359 h 380"/>
                  <a:gd name="T90" fmla="*/ 118 w 381"/>
                  <a:gd name="T91" fmla="*/ 364 h 380"/>
                  <a:gd name="T92" fmla="*/ 99 w 381"/>
                  <a:gd name="T93" fmla="*/ 380 h 380"/>
                  <a:gd name="T94" fmla="*/ 71 w 381"/>
                  <a:gd name="T95" fmla="*/ 366 h 380"/>
                  <a:gd name="T96" fmla="*/ 64 w 381"/>
                  <a:gd name="T97" fmla="*/ 357 h 380"/>
                  <a:gd name="T98" fmla="*/ 64 w 381"/>
                  <a:gd name="T99" fmla="*/ 350 h 380"/>
                  <a:gd name="T100" fmla="*/ 45 w 381"/>
                  <a:gd name="T101" fmla="*/ 340 h 380"/>
                  <a:gd name="T102" fmla="*/ 33 w 381"/>
                  <a:gd name="T103" fmla="*/ 328 h 380"/>
                  <a:gd name="T104" fmla="*/ 17 w 381"/>
                  <a:gd name="T105" fmla="*/ 307 h 380"/>
                  <a:gd name="T106" fmla="*/ 5 w 381"/>
                  <a:gd name="T107" fmla="*/ 281 h 380"/>
                  <a:gd name="T108" fmla="*/ 0 w 381"/>
                  <a:gd name="T109" fmla="*/ 262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81" h="380">
                    <a:moveTo>
                      <a:pt x="0" y="262"/>
                    </a:moveTo>
                    <a:lnTo>
                      <a:pt x="21" y="257"/>
                    </a:lnTo>
                    <a:lnTo>
                      <a:pt x="24" y="241"/>
                    </a:lnTo>
                    <a:lnTo>
                      <a:pt x="31" y="236"/>
                    </a:lnTo>
                    <a:lnTo>
                      <a:pt x="26" y="220"/>
                    </a:lnTo>
                    <a:lnTo>
                      <a:pt x="38" y="194"/>
                    </a:lnTo>
                    <a:lnTo>
                      <a:pt x="47" y="194"/>
                    </a:lnTo>
                    <a:lnTo>
                      <a:pt x="50" y="205"/>
                    </a:lnTo>
                    <a:lnTo>
                      <a:pt x="55" y="196"/>
                    </a:lnTo>
                    <a:lnTo>
                      <a:pt x="62" y="198"/>
                    </a:lnTo>
                    <a:lnTo>
                      <a:pt x="55" y="184"/>
                    </a:lnTo>
                    <a:lnTo>
                      <a:pt x="59" y="179"/>
                    </a:lnTo>
                    <a:lnTo>
                      <a:pt x="57" y="172"/>
                    </a:lnTo>
                    <a:lnTo>
                      <a:pt x="62" y="161"/>
                    </a:lnTo>
                    <a:lnTo>
                      <a:pt x="71" y="158"/>
                    </a:lnTo>
                    <a:lnTo>
                      <a:pt x="78" y="144"/>
                    </a:lnTo>
                    <a:lnTo>
                      <a:pt x="88" y="149"/>
                    </a:lnTo>
                    <a:lnTo>
                      <a:pt x="97" y="142"/>
                    </a:lnTo>
                    <a:lnTo>
                      <a:pt x="123" y="113"/>
                    </a:lnTo>
                    <a:lnTo>
                      <a:pt x="125" y="104"/>
                    </a:lnTo>
                    <a:lnTo>
                      <a:pt x="121" y="99"/>
                    </a:lnTo>
                    <a:lnTo>
                      <a:pt x="125" y="87"/>
                    </a:lnTo>
                    <a:lnTo>
                      <a:pt x="123" y="83"/>
                    </a:lnTo>
                    <a:lnTo>
                      <a:pt x="128" y="80"/>
                    </a:lnTo>
                    <a:lnTo>
                      <a:pt x="125" y="61"/>
                    </a:lnTo>
                    <a:lnTo>
                      <a:pt x="132" y="38"/>
                    </a:lnTo>
                    <a:lnTo>
                      <a:pt x="130" y="28"/>
                    </a:lnTo>
                    <a:lnTo>
                      <a:pt x="130" y="21"/>
                    </a:lnTo>
                    <a:lnTo>
                      <a:pt x="123" y="9"/>
                    </a:lnTo>
                    <a:lnTo>
                      <a:pt x="125" y="5"/>
                    </a:lnTo>
                    <a:lnTo>
                      <a:pt x="135" y="0"/>
                    </a:lnTo>
                    <a:lnTo>
                      <a:pt x="135" y="0"/>
                    </a:lnTo>
                    <a:lnTo>
                      <a:pt x="149" y="99"/>
                    </a:lnTo>
                    <a:lnTo>
                      <a:pt x="234" y="85"/>
                    </a:lnTo>
                    <a:lnTo>
                      <a:pt x="241" y="142"/>
                    </a:lnTo>
                    <a:lnTo>
                      <a:pt x="258" y="127"/>
                    </a:lnTo>
                    <a:lnTo>
                      <a:pt x="269" y="109"/>
                    </a:lnTo>
                    <a:lnTo>
                      <a:pt x="272" y="104"/>
                    </a:lnTo>
                    <a:lnTo>
                      <a:pt x="281" y="106"/>
                    </a:lnTo>
                    <a:lnTo>
                      <a:pt x="291" y="92"/>
                    </a:lnTo>
                    <a:lnTo>
                      <a:pt x="293" y="85"/>
                    </a:lnTo>
                    <a:lnTo>
                      <a:pt x="295" y="87"/>
                    </a:lnTo>
                    <a:lnTo>
                      <a:pt x="295" y="92"/>
                    </a:lnTo>
                    <a:lnTo>
                      <a:pt x="310" y="94"/>
                    </a:lnTo>
                    <a:lnTo>
                      <a:pt x="319" y="92"/>
                    </a:lnTo>
                    <a:lnTo>
                      <a:pt x="321" y="90"/>
                    </a:lnTo>
                    <a:lnTo>
                      <a:pt x="319" y="87"/>
                    </a:lnTo>
                    <a:lnTo>
                      <a:pt x="321" y="85"/>
                    </a:lnTo>
                    <a:lnTo>
                      <a:pt x="319" y="83"/>
                    </a:lnTo>
                    <a:lnTo>
                      <a:pt x="333" y="78"/>
                    </a:lnTo>
                    <a:lnTo>
                      <a:pt x="338" y="71"/>
                    </a:lnTo>
                    <a:lnTo>
                      <a:pt x="355" y="78"/>
                    </a:lnTo>
                    <a:lnTo>
                      <a:pt x="366" y="75"/>
                    </a:lnTo>
                    <a:lnTo>
                      <a:pt x="369" y="78"/>
                    </a:lnTo>
                    <a:lnTo>
                      <a:pt x="366" y="80"/>
                    </a:lnTo>
                    <a:lnTo>
                      <a:pt x="369" y="85"/>
                    </a:lnTo>
                    <a:lnTo>
                      <a:pt x="371" y="83"/>
                    </a:lnTo>
                    <a:lnTo>
                      <a:pt x="371" y="87"/>
                    </a:lnTo>
                    <a:lnTo>
                      <a:pt x="376" y="85"/>
                    </a:lnTo>
                    <a:lnTo>
                      <a:pt x="373" y="92"/>
                    </a:lnTo>
                    <a:lnTo>
                      <a:pt x="381" y="94"/>
                    </a:lnTo>
                    <a:lnTo>
                      <a:pt x="381" y="101"/>
                    </a:lnTo>
                    <a:lnTo>
                      <a:pt x="378" y="123"/>
                    </a:lnTo>
                    <a:lnTo>
                      <a:pt x="331" y="97"/>
                    </a:lnTo>
                    <a:lnTo>
                      <a:pt x="329" y="130"/>
                    </a:lnTo>
                    <a:lnTo>
                      <a:pt x="319" y="153"/>
                    </a:lnTo>
                    <a:lnTo>
                      <a:pt x="312" y="161"/>
                    </a:lnTo>
                    <a:lnTo>
                      <a:pt x="307" y="158"/>
                    </a:lnTo>
                    <a:lnTo>
                      <a:pt x="300" y="177"/>
                    </a:lnTo>
                    <a:lnTo>
                      <a:pt x="288" y="172"/>
                    </a:lnTo>
                    <a:lnTo>
                      <a:pt x="272" y="220"/>
                    </a:lnTo>
                    <a:lnTo>
                      <a:pt x="253" y="217"/>
                    </a:lnTo>
                    <a:lnTo>
                      <a:pt x="248" y="210"/>
                    </a:lnTo>
                    <a:lnTo>
                      <a:pt x="239" y="208"/>
                    </a:lnTo>
                    <a:lnTo>
                      <a:pt x="239" y="224"/>
                    </a:lnTo>
                    <a:lnTo>
                      <a:pt x="232" y="238"/>
                    </a:lnTo>
                    <a:lnTo>
                      <a:pt x="234" y="243"/>
                    </a:lnTo>
                    <a:lnTo>
                      <a:pt x="225" y="255"/>
                    </a:lnTo>
                    <a:lnTo>
                      <a:pt x="222" y="274"/>
                    </a:lnTo>
                    <a:lnTo>
                      <a:pt x="203" y="312"/>
                    </a:lnTo>
                    <a:lnTo>
                      <a:pt x="208" y="319"/>
                    </a:lnTo>
                    <a:lnTo>
                      <a:pt x="203" y="326"/>
                    </a:lnTo>
                    <a:lnTo>
                      <a:pt x="206" y="331"/>
                    </a:lnTo>
                    <a:lnTo>
                      <a:pt x="194" y="342"/>
                    </a:lnTo>
                    <a:lnTo>
                      <a:pt x="187" y="338"/>
                    </a:lnTo>
                    <a:lnTo>
                      <a:pt x="170" y="350"/>
                    </a:lnTo>
                    <a:lnTo>
                      <a:pt x="158" y="347"/>
                    </a:lnTo>
                    <a:lnTo>
                      <a:pt x="158" y="350"/>
                    </a:lnTo>
                    <a:lnTo>
                      <a:pt x="161" y="357"/>
                    </a:lnTo>
                    <a:lnTo>
                      <a:pt x="158" y="359"/>
                    </a:lnTo>
                    <a:lnTo>
                      <a:pt x="132" y="371"/>
                    </a:lnTo>
                    <a:lnTo>
                      <a:pt x="118" y="364"/>
                    </a:lnTo>
                    <a:lnTo>
                      <a:pt x="116" y="371"/>
                    </a:lnTo>
                    <a:lnTo>
                      <a:pt x="99" y="380"/>
                    </a:lnTo>
                    <a:lnTo>
                      <a:pt x="81" y="373"/>
                    </a:lnTo>
                    <a:lnTo>
                      <a:pt x="71" y="366"/>
                    </a:lnTo>
                    <a:lnTo>
                      <a:pt x="69" y="359"/>
                    </a:lnTo>
                    <a:lnTo>
                      <a:pt x="64" y="357"/>
                    </a:lnTo>
                    <a:lnTo>
                      <a:pt x="66" y="352"/>
                    </a:lnTo>
                    <a:lnTo>
                      <a:pt x="64" y="350"/>
                    </a:lnTo>
                    <a:lnTo>
                      <a:pt x="50" y="347"/>
                    </a:lnTo>
                    <a:lnTo>
                      <a:pt x="45" y="340"/>
                    </a:lnTo>
                    <a:lnTo>
                      <a:pt x="36" y="338"/>
                    </a:lnTo>
                    <a:lnTo>
                      <a:pt x="33" y="328"/>
                    </a:lnTo>
                    <a:lnTo>
                      <a:pt x="17" y="312"/>
                    </a:lnTo>
                    <a:lnTo>
                      <a:pt x="17" y="307"/>
                    </a:lnTo>
                    <a:lnTo>
                      <a:pt x="0" y="290"/>
                    </a:lnTo>
                    <a:lnTo>
                      <a:pt x="5" y="281"/>
                    </a:lnTo>
                    <a:lnTo>
                      <a:pt x="0" y="262"/>
                    </a:lnTo>
                    <a:lnTo>
                      <a:pt x="0" y="262"/>
                    </a:lnTo>
                    <a:close/>
                  </a:path>
                </a:pathLst>
              </a:custGeom>
              <a:solidFill>
                <a:srgbClr val="9B9B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99" name="Freeform 82"/>
              <p:cNvSpPr>
                <a:spLocks/>
              </p:cNvSpPr>
              <p:nvPr/>
            </p:nvSpPr>
            <p:spPr bwMode="auto">
              <a:xfrm>
                <a:off x="4010" y="1882"/>
                <a:ext cx="381" cy="380"/>
              </a:xfrm>
              <a:custGeom>
                <a:avLst/>
                <a:gdLst>
                  <a:gd name="T0" fmla="*/ 21 w 381"/>
                  <a:gd name="T1" fmla="*/ 257 h 380"/>
                  <a:gd name="T2" fmla="*/ 31 w 381"/>
                  <a:gd name="T3" fmla="*/ 236 h 380"/>
                  <a:gd name="T4" fmla="*/ 38 w 381"/>
                  <a:gd name="T5" fmla="*/ 194 h 380"/>
                  <a:gd name="T6" fmla="*/ 50 w 381"/>
                  <a:gd name="T7" fmla="*/ 205 h 380"/>
                  <a:gd name="T8" fmla="*/ 62 w 381"/>
                  <a:gd name="T9" fmla="*/ 198 h 380"/>
                  <a:gd name="T10" fmla="*/ 59 w 381"/>
                  <a:gd name="T11" fmla="*/ 179 h 380"/>
                  <a:gd name="T12" fmla="*/ 62 w 381"/>
                  <a:gd name="T13" fmla="*/ 161 h 380"/>
                  <a:gd name="T14" fmla="*/ 78 w 381"/>
                  <a:gd name="T15" fmla="*/ 144 h 380"/>
                  <a:gd name="T16" fmla="*/ 97 w 381"/>
                  <a:gd name="T17" fmla="*/ 142 h 380"/>
                  <a:gd name="T18" fmla="*/ 125 w 381"/>
                  <a:gd name="T19" fmla="*/ 104 h 380"/>
                  <a:gd name="T20" fmla="*/ 125 w 381"/>
                  <a:gd name="T21" fmla="*/ 87 h 380"/>
                  <a:gd name="T22" fmla="*/ 128 w 381"/>
                  <a:gd name="T23" fmla="*/ 80 h 380"/>
                  <a:gd name="T24" fmla="*/ 132 w 381"/>
                  <a:gd name="T25" fmla="*/ 38 h 380"/>
                  <a:gd name="T26" fmla="*/ 130 w 381"/>
                  <a:gd name="T27" fmla="*/ 21 h 380"/>
                  <a:gd name="T28" fmla="*/ 125 w 381"/>
                  <a:gd name="T29" fmla="*/ 5 h 380"/>
                  <a:gd name="T30" fmla="*/ 135 w 381"/>
                  <a:gd name="T31" fmla="*/ 0 h 380"/>
                  <a:gd name="T32" fmla="*/ 234 w 381"/>
                  <a:gd name="T33" fmla="*/ 85 h 380"/>
                  <a:gd name="T34" fmla="*/ 258 w 381"/>
                  <a:gd name="T35" fmla="*/ 127 h 380"/>
                  <a:gd name="T36" fmla="*/ 272 w 381"/>
                  <a:gd name="T37" fmla="*/ 104 h 380"/>
                  <a:gd name="T38" fmla="*/ 291 w 381"/>
                  <a:gd name="T39" fmla="*/ 92 h 380"/>
                  <a:gd name="T40" fmla="*/ 295 w 381"/>
                  <a:gd name="T41" fmla="*/ 87 h 380"/>
                  <a:gd name="T42" fmla="*/ 310 w 381"/>
                  <a:gd name="T43" fmla="*/ 94 h 380"/>
                  <a:gd name="T44" fmla="*/ 321 w 381"/>
                  <a:gd name="T45" fmla="*/ 90 h 380"/>
                  <a:gd name="T46" fmla="*/ 321 w 381"/>
                  <a:gd name="T47" fmla="*/ 85 h 380"/>
                  <a:gd name="T48" fmla="*/ 333 w 381"/>
                  <a:gd name="T49" fmla="*/ 78 h 380"/>
                  <a:gd name="T50" fmla="*/ 355 w 381"/>
                  <a:gd name="T51" fmla="*/ 78 h 380"/>
                  <a:gd name="T52" fmla="*/ 369 w 381"/>
                  <a:gd name="T53" fmla="*/ 78 h 380"/>
                  <a:gd name="T54" fmla="*/ 369 w 381"/>
                  <a:gd name="T55" fmla="*/ 85 h 380"/>
                  <a:gd name="T56" fmla="*/ 371 w 381"/>
                  <a:gd name="T57" fmla="*/ 87 h 380"/>
                  <a:gd name="T58" fmla="*/ 373 w 381"/>
                  <a:gd name="T59" fmla="*/ 92 h 380"/>
                  <a:gd name="T60" fmla="*/ 381 w 381"/>
                  <a:gd name="T61" fmla="*/ 101 h 380"/>
                  <a:gd name="T62" fmla="*/ 331 w 381"/>
                  <a:gd name="T63" fmla="*/ 97 h 380"/>
                  <a:gd name="T64" fmla="*/ 319 w 381"/>
                  <a:gd name="T65" fmla="*/ 153 h 380"/>
                  <a:gd name="T66" fmla="*/ 307 w 381"/>
                  <a:gd name="T67" fmla="*/ 158 h 380"/>
                  <a:gd name="T68" fmla="*/ 288 w 381"/>
                  <a:gd name="T69" fmla="*/ 172 h 380"/>
                  <a:gd name="T70" fmla="*/ 253 w 381"/>
                  <a:gd name="T71" fmla="*/ 217 h 380"/>
                  <a:gd name="T72" fmla="*/ 239 w 381"/>
                  <a:gd name="T73" fmla="*/ 208 h 380"/>
                  <a:gd name="T74" fmla="*/ 232 w 381"/>
                  <a:gd name="T75" fmla="*/ 238 h 380"/>
                  <a:gd name="T76" fmla="*/ 225 w 381"/>
                  <a:gd name="T77" fmla="*/ 255 h 380"/>
                  <a:gd name="T78" fmla="*/ 203 w 381"/>
                  <a:gd name="T79" fmla="*/ 312 h 380"/>
                  <a:gd name="T80" fmla="*/ 203 w 381"/>
                  <a:gd name="T81" fmla="*/ 326 h 380"/>
                  <a:gd name="T82" fmla="*/ 194 w 381"/>
                  <a:gd name="T83" fmla="*/ 342 h 380"/>
                  <a:gd name="T84" fmla="*/ 170 w 381"/>
                  <a:gd name="T85" fmla="*/ 350 h 380"/>
                  <a:gd name="T86" fmla="*/ 158 w 381"/>
                  <a:gd name="T87" fmla="*/ 350 h 380"/>
                  <a:gd name="T88" fmla="*/ 158 w 381"/>
                  <a:gd name="T89" fmla="*/ 359 h 380"/>
                  <a:gd name="T90" fmla="*/ 118 w 381"/>
                  <a:gd name="T91" fmla="*/ 364 h 380"/>
                  <a:gd name="T92" fmla="*/ 99 w 381"/>
                  <a:gd name="T93" fmla="*/ 380 h 380"/>
                  <a:gd name="T94" fmla="*/ 71 w 381"/>
                  <a:gd name="T95" fmla="*/ 366 h 380"/>
                  <a:gd name="T96" fmla="*/ 64 w 381"/>
                  <a:gd name="T97" fmla="*/ 357 h 380"/>
                  <a:gd name="T98" fmla="*/ 64 w 381"/>
                  <a:gd name="T99" fmla="*/ 350 h 380"/>
                  <a:gd name="T100" fmla="*/ 45 w 381"/>
                  <a:gd name="T101" fmla="*/ 340 h 380"/>
                  <a:gd name="T102" fmla="*/ 33 w 381"/>
                  <a:gd name="T103" fmla="*/ 328 h 380"/>
                  <a:gd name="T104" fmla="*/ 17 w 381"/>
                  <a:gd name="T105" fmla="*/ 307 h 380"/>
                  <a:gd name="T106" fmla="*/ 5 w 381"/>
                  <a:gd name="T107" fmla="*/ 281 h 380"/>
                  <a:gd name="T108" fmla="*/ 0 w 381"/>
                  <a:gd name="T109" fmla="*/ 262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81" h="380">
                    <a:moveTo>
                      <a:pt x="0" y="262"/>
                    </a:moveTo>
                    <a:lnTo>
                      <a:pt x="21" y="257"/>
                    </a:lnTo>
                    <a:lnTo>
                      <a:pt x="24" y="241"/>
                    </a:lnTo>
                    <a:lnTo>
                      <a:pt x="31" y="236"/>
                    </a:lnTo>
                    <a:lnTo>
                      <a:pt x="26" y="220"/>
                    </a:lnTo>
                    <a:lnTo>
                      <a:pt x="38" y="194"/>
                    </a:lnTo>
                    <a:lnTo>
                      <a:pt x="47" y="194"/>
                    </a:lnTo>
                    <a:lnTo>
                      <a:pt x="50" y="205"/>
                    </a:lnTo>
                    <a:lnTo>
                      <a:pt x="55" y="196"/>
                    </a:lnTo>
                    <a:lnTo>
                      <a:pt x="62" y="198"/>
                    </a:lnTo>
                    <a:lnTo>
                      <a:pt x="55" y="184"/>
                    </a:lnTo>
                    <a:lnTo>
                      <a:pt x="59" y="179"/>
                    </a:lnTo>
                    <a:lnTo>
                      <a:pt x="57" y="172"/>
                    </a:lnTo>
                    <a:lnTo>
                      <a:pt x="62" y="161"/>
                    </a:lnTo>
                    <a:lnTo>
                      <a:pt x="71" y="158"/>
                    </a:lnTo>
                    <a:lnTo>
                      <a:pt x="78" y="144"/>
                    </a:lnTo>
                    <a:lnTo>
                      <a:pt x="88" y="149"/>
                    </a:lnTo>
                    <a:lnTo>
                      <a:pt x="97" y="142"/>
                    </a:lnTo>
                    <a:lnTo>
                      <a:pt x="123" y="113"/>
                    </a:lnTo>
                    <a:lnTo>
                      <a:pt x="125" y="104"/>
                    </a:lnTo>
                    <a:lnTo>
                      <a:pt x="121" y="99"/>
                    </a:lnTo>
                    <a:lnTo>
                      <a:pt x="125" y="87"/>
                    </a:lnTo>
                    <a:lnTo>
                      <a:pt x="123" y="83"/>
                    </a:lnTo>
                    <a:lnTo>
                      <a:pt x="128" y="80"/>
                    </a:lnTo>
                    <a:lnTo>
                      <a:pt x="125" y="61"/>
                    </a:lnTo>
                    <a:lnTo>
                      <a:pt x="132" y="38"/>
                    </a:lnTo>
                    <a:lnTo>
                      <a:pt x="130" y="28"/>
                    </a:lnTo>
                    <a:lnTo>
                      <a:pt x="130" y="21"/>
                    </a:lnTo>
                    <a:lnTo>
                      <a:pt x="123" y="9"/>
                    </a:lnTo>
                    <a:lnTo>
                      <a:pt x="125" y="5"/>
                    </a:lnTo>
                    <a:lnTo>
                      <a:pt x="135" y="0"/>
                    </a:lnTo>
                    <a:lnTo>
                      <a:pt x="135" y="0"/>
                    </a:lnTo>
                    <a:lnTo>
                      <a:pt x="149" y="99"/>
                    </a:lnTo>
                    <a:lnTo>
                      <a:pt x="234" y="85"/>
                    </a:lnTo>
                    <a:lnTo>
                      <a:pt x="241" y="142"/>
                    </a:lnTo>
                    <a:lnTo>
                      <a:pt x="258" y="127"/>
                    </a:lnTo>
                    <a:lnTo>
                      <a:pt x="269" y="109"/>
                    </a:lnTo>
                    <a:lnTo>
                      <a:pt x="272" y="104"/>
                    </a:lnTo>
                    <a:lnTo>
                      <a:pt x="281" y="106"/>
                    </a:lnTo>
                    <a:lnTo>
                      <a:pt x="291" y="92"/>
                    </a:lnTo>
                    <a:lnTo>
                      <a:pt x="293" y="85"/>
                    </a:lnTo>
                    <a:lnTo>
                      <a:pt x="295" y="87"/>
                    </a:lnTo>
                    <a:lnTo>
                      <a:pt x="295" y="92"/>
                    </a:lnTo>
                    <a:lnTo>
                      <a:pt x="310" y="94"/>
                    </a:lnTo>
                    <a:lnTo>
                      <a:pt x="319" y="92"/>
                    </a:lnTo>
                    <a:lnTo>
                      <a:pt x="321" y="90"/>
                    </a:lnTo>
                    <a:lnTo>
                      <a:pt x="319" y="87"/>
                    </a:lnTo>
                    <a:lnTo>
                      <a:pt x="321" y="85"/>
                    </a:lnTo>
                    <a:lnTo>
                      <a:pt x="319" y="83"/>
                    </a:lnTo>
                    <a:lnTo>
                      <a:pt x="333" y="78"/>
                    </a:lnTo>
                    <a:lnTo>
                      <a:pt x="338" y="71"/>
                    </a:lnTo>
                    <a:lnTo>
                      <a:pt x="355" y="78"/>
                    </a:lnTo>
                    <a:lnTo>
                      <a:pt x="366" y="75"/>
                    </a:lnTo>
                    <a:lnTo>
                      <a:pt x="369" y="78"/>
                    </a:lnTo>
                    <a:lnTo>
                      <a:pt x="366" y="80"/>
                    </a:lnTo>
                    <a:lnTo>
                      <a:pt x="369" y="85"/>
                    </a:lnTo>
                    <a:lnTo>
                      <a:pt x="371" y="83"/>
                    </a:lnTo>
                    <a:lnTo>
                      <a:pt x="371" y="87"/>
                    </a:lnTo>
                    <a:lnTo>
                      <a:pt x="376" y="85"/>
                    </a:lnTo>
                    <a:lnTo>
                      <a:pt x="373" y="92"/>
                    </a:lnTo>
                    <a:lnTo>
                      <a:pt x="381" y="94"/>
                    </a:lnTo>
                    <a:lnTo>
                      <a:pt x="381" y="101"/>
                    </a:lnTo>
                    <a:lnTo>
                      <a:pt x="378" y="123"/>
                    </a:lnTo>
                    <a:lnTo>
                      <a:pt x="331" y="97"/>
                    </a:lnTo>
                    <a:lnTo>
                      <a:pt x="329" y="130"/>
                    </a:lnTo>
                    <a:lnTo>
                      <a:pt x="319" y="153"/>
                    </a:lnTo>
                    <a:lnTo>
                      <a:pt x="312" y="161"/>
                    </a:lnTo>
                    <a:lnTo>
                      <a:pt x="307" y="158"/>
                    </a:lnTo>
                    <a:lnTo>
                      <a:pt x="300" y="177"/>
                    </a:lnTo>
                    <a:lnTo>
                      <a:pt x="288" y="172"/>
                    </a:lnTo>
                    <a:lnTo>
                      <a:pt x="272" y="220"/>
                    </a:lnTo>
                    <a:lnTo>
                      <a:pt x="253" y="217"/>
                    </a:lnTo>
                    <a:lnTo>
                      <a:pt x="248" y="210"/>
                    </a:lnTo>
                    <a:lnTo>
                      <a:pt x="239" y="208"/>
                    </a:lnTo>
                    <a:lnTo>
                      <a:pt x="239" y="224"/>
                    </a:lnTo>
                    <a:lnTo>
                      <a:pt x="232" y="238"/>
                    </a:lnTo>
                    <a:lnTo>
                      <a:pt x="234" y="243"/>
                    </a:lnTo>
                    <a:lnTo>
                      <a:pt x="225" y="255"/>
                    </a:lnTo>
                    <a:lnTo>
                      <a:pt x="222" y="274"/>
                    </a:lnTo>
                    <a:lnTo>
                      <a:pt x="203" y="312"/>
                    </a:lnTo>
                    <a:lnTo>
                      <a:pt x="208" y="319"/>
                    </a:lnTo>
                    <a:lnTo>
                      <a:pt x="203" y="326"/>
                    </a:lnTo>
                    <a:lnTo>
                      <a:pt x="206" y="331"/>
                    </a:lnTo>
                    <a:lnTo>
                      <a:pt x="194" y="342"/>
                    </a:lnTo>
                    <a:lnTo>
                      <a:pt x="187" y="338"/>
                    </a:lnTo>
                    <a:lnTo>
                      <a:pt x="170" y="350"/>
                    </a:lnTo>
                    <a:lnTo>
                      <a:pt x="158" y="347"/>
                    </a:lnTo>
                    <a:lnTo>
                      <a:pt x="158" y="350"/>
                    </a:lnTo>
                    <a:lnTo>
                      <a:pt x="161" y="357"/>
                    </a:lnTo>
                    <a:lnTo>
                      <a:pt x="158" y="359"/>
                    </a:lnTo>
                    <a:lnTo>
                      <a:pt x="132" y="371"/>
                    </a:lnTo>
                    <a:lnTo>
                      <a:pt x="118" y="364"/>
                    </a:lnTo>
                    <a:lnTo>
                      <a:pt x="116" y="371"/>
                    </a:lnTo>
                    <a:lnTo>
                      <a:pt x="99" y="380"/>
                    </a:lnTo>
                    <a:lnTo>
                      <a:pt x="81" y="373"/>
                    </a:lnTo>
                    <a:lnTo>
                      <a:pt x="71" y="366"/>
                    </a:lnTo>
                    <a:lnTo>
                      <a:pt x="69" y="359"/>
                    </a:lnTo>
                    <a:lnTo>
                      <a:pt x="64" y="357"/>
                    </a:lnTo>
                    <a:lnTo>
                      <a:pt x="66" y="352"/>
                    </a:lnTo>
                    <a:lnTo>
                      <a:pt x="64" y="350"/>
                    </a:lnTo>
                    <a:lnTo>
                      <a:pt x="50" y="347"/>
                    </a:lnTo>
                    <a:lnTo>
                      <a:pt x="45" y="340"/>
                    </a:lnTo>
                    <a:lnTo>
                      <a:pt x="36" y="338"/>
                    </a:lnTo>
                    <a:lnTo>
                      <a:pt x="33" y="328"/>
                    </a:lnTo>
                    <a:lnTo>
                      <a:pt x="17" y="312"/>
                    </a:lnTo>
                    <a:lnTo>
                      <a:pt x="17" y="307"/>
                    </a:lnTo>
                    <a:lnTo>
                      <a:pt x="0" y="290"/>
                    </a:lnTo>
                    <a:lnTo>
                      <a:pt x="5" y="281"/>
                    </a:lnTo>
                    <a:lnTo>
                      <a:pt x="0" y="262"/>
                    </a:lnTo>
                    <a:lnTo>
                      <a:pt x="0" y="262"/>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00" name="Freeform 83"/>
              <p:cNvSpPr>
                <a:spLocks/>
              </p:cNvSpPr>
              <p:nvPr/>
            </p:nvSpPr>
            <p:spPr bwMode="auto">
              <a:xfrm>
                <a:off x="3389" y="2319"/>
                <a:ext cx="725" cy="248"/>
              </a:xfrm>
              <a:custGeom>
                <a:avLst/>
                <a:gdLst>
                  <a:gd name="T0" fmla="*/ 725 w 725"/>
                  <a:gd name="T1" fmla="*/ 0 h 248"/>
                  <a:gd name="T2" fmla="*/ 553 w 725"/>
                  <a:gd name="T3" fmla="*/ 21 h 248"/>
                  <a:gd name="T4" fmla="*/ 314 w 725"/>
                  <a:gd name="T5" fmla="*/ 47 h 248"/>
                  <a:gd name="T6" fmla="*/ 309 w 725"/>
                  <a:gd name="T7" fmla="*/ 52 h 248"/>
                  <a:gd name="T8" fmla="*/ 201 w 725"/>
                  <a:gd name="T9" fmla="*/ 61 h 248"/>
                  <a:gd name="T10" fmla="*/ 201 w 725"/>
                  <a:gd name="T11" fmla="*/ 57 h 248"/>
                  <a:gd name="T12" fmla="*/ 182 w 725"/>
                  <a:gd name="T13" fmla="*/ 57 h 248"/>
                  <a:gd name="T14" fmla="*/ 187 w 725"/>
                  <a:gd name="T15" fmla="*/ 76 h 248"/>
                  <a:gd name="T16" fmla="*/ 66 w 725"/>
                  <a:gd name="T17" fmla="*/ 85 h 248"/>
                  <a:gd name="T18" fmla="*/ 64 w 725"/>
                  <a:gd name="T19" fmla="*/ 90 h 248"/>
                  <a:gd name="T20" fmla="*/ 61 w 725"/>
                  <a:gd name="T21" fmla="*/ 78 h 248"/>
                  <a:gd name="T22" fmla="*/ 54 w 725"/>
                  <a:gd name="T23" fmla="*/ 80 h 248"/>
                  <a:gd name="T24" fmla="*/ 59 w 725"/>
                  <a:gd name="T25" fmla="*/ 99 h 248"/>
                  <a:gd name="T26" fmla="*/ 52 w 725"/>
                  <a:gd name="T27" fmla="*/ 104 h 248"/>
                  <a:gd name="T28" fmla="*/ 57 w 725"/>
                  <a:gd name="T29" fmla="*/ 111 h 248"/>
                  <a:gd name="T30" fmla="*/ 47 w 725"/>
                  <a:gd name="T31" fmla="*/ 113 h 248"/>
                  <a:gd name="T32" fmla="*/ 54 w 725"/>
                  <a:gd name="T33" fmla="*/ 125 h 248"/>
                  <a:gd name="T34" fmla="*/ 45 w 725"/>
                  <a:gd name="T35" fmla="*/ 139 h 248"/>
                  <a:gd name="T36" fmla="*/ 52 w 725"/>
                  <a:gd name="T37" fmla="*/ 149 h 248"/>
                  <a:gd name="T38" fmla="*/ 42 w 725"/>
                  <a:gd name="T39" fmla="*/ 151 h 248"/>
                  <a:gd name="T40" fmla="*/ 47 w 725"/>
                  <a:gd name="T41" fmla="*/ 156 h 248"/>
                  <a:gd name="T42" fmla="*/ 45 w 725"/>
                  <a:gd name="T43" fmla="*/ 161 h 248"/>
                  <a:gd name="T44" fmla="*/ 28 w 725"/>
                  <a:gd name="T45" fmla="*/ 170 h 248"/>
                  <a:gd name="T46" fmla="*/ 33 w 725"/>
                  <a:gd name="T47" fmla="*/ 179 h 248"/>
                  <a:gd name="T48" fmla="*/ 28 w 725"/>
                  <a:gd name="T49" fmla="*/ 184 h 248"/>
                  <a:gd name="T50" fmla="*/ 31 w 725"/>
                  <a:gd name="T51" fmla="*/ 191 h 248"/>
                  <a:gd name="T52" fmla="*/ 24 w 725"/>
                  <a:gd name="T53" fmla="*/ 194 h 248"/>
                  <a:gd name="T54" fmla="*/ 14 w 725"/>
                  <a:gd name="T55" fmla="*/ 210 h 248"/>
                  <a:gd name="T56" fmla="*/ 19 w 725"/>
                  <a:gd name="T57" fmla="*/ 234 h 248"/>
                  <a:gd name="T58" fmla="*/ 12 w 725"/>
                  <a:gd name="T59" fmla="*/ 236 h 248"/>
                  <a:gd name="T60" fmla="*/ 9 w 725"/>
                  <a:gd name="T61" fmla="*/ 243 h 248"/>
                  <a:gd name="T62" fmla="*/ 0 w 725"/>
                  <a:gd name="T63" fmla="*/ 248 h 248"/>
                  <a:gd name="T64" fmla="*/ 184 w 725"/>
                  <a:gd name="T65" fmla="*/ 236 h 248"/>
                  <a:gd name="T66" fmla="*/ 406 w 725"/>
                  <a:gd name="T67" fmla="*/ 217 h 248"/>
                  <a:gd name="T68" fmla="*/ 520 w 725"/>
                  <a:gd name="T69" fmla="*/ 205 h 248"/>
                  <a:gd name="T70" fmla="*/ 520 w 725"/>
                  <a:gd name="T71" fmla="*/ 182 h 248"/>
                  <a:gd name="T72" fmla="*/ 524 w 725"/>
                  <a:gd name="T73" fmla="*/ 177 h 248"/>
                  <a:gd name="T74" fmla="*/ 539 w 725"/>
                  <a:gd name="T75" fmla="*/ 177 h 248"/>
                  <a:gd name="T76" fmla="*/ 541 w 725"/>
                  <a:gd name="T77" fmla="*/ 158 h 248"/>
                  <a:gd name="T78" fmla="*/ 550 w 725"/>
                  <a:gd name="T79" fmla="*/ 149 h 248"/>
                  <a:gd name="T80" fmla="*/ 562 w 725"/>
                  <a:gd name="T81" fmla="*/ 142 h 248"/>
                  <a:gd name="T82" fmla="*/ 583 w 725"/>
                  <a:gd name="T83" fmla="*/ 137 h 248"/>
                  <a:gd name="T84" fmla="*/ 609 w 725"/>
                  <a:gd name="T85" fmla="*/ 113 h 248"/>
                  <a:gd name="T86" fmla="*/ 624 w 725"/>
                  <a:gd name="T87" fmla="*/ 111 h 248"/>
                  <a:gd name="T88" fmla="*/ 631 w 725"/>
                  <a:gd name="T89" fmla="*/ 99 h 248"/>
                  <a:gd name="T90" fmla="*/ 628 w 725"/>
                  <a:gd name="T91" fmla="*/ 92 h 248"/>
                  <a:gd name="T92" fmla="*/ 638 w 725"/>
                  <a:gd name="T93" fmla="*/ 92 h 248"/>
                  <a:gd name="T94" fmla="*/ 640 w 725"/>
                  <a:gd name="T95" fmla="*/ 85 h 248"/>
                  <a:gd name="T96" fmla="*/ 652 w 725"/>
                  <a:gd name="T97" fmla="*/ 76 h 248"/>
                  <a:gd name="T98" fmla="*/ 659 w 725"/>
                  <a:gd name="T99" fmla="*/ 87 h 248"/>
                  <a:gd name="T100" fmla="*/ 678 w 725"/>
                  <a:gd name="T101" fmla="*/ 64 h 248"/>
                  <a:gd name="T102" fmla="*/ 685 w 725"/>
                  <a:gd name="T103" fmla="*/ 61 h 248"/>
                  <a:gd name="T104" fmla="*/ 699 w 725"/>
                  <a:gd name="T105" fmla="*/ 66 h 248"/>
                  <a:gd name="T106" fmla="*/ 709 w 725"/>
                  <a:gd name="T107" fmla="*/ 42 h 248"/>
                  <a:gd name="T108" fmla="*/ 716 w 725"/>
                  <a:gd name="T109" fmla="*/ 35 h 248"/>
                  <a:gd name="T110" fmla="*/ 725 w 725"/>
                  <a:gd name="T111" fmla="*/ 35 h 248"/>
                  <a:gd name="T112" fmla="*/ 720 w 725"/>
                  <a:gd name="T113" fmla="*/ 31 h 248"/>
                  <a:gd name="T114" fmla="*/ 725 w 725"/>
                  <a:gd name="T115" fmla="*/ 19 h 248"/>
                  <a:gd name="T116" fmla="*/ 723 w 725"/>
                  <a:gd name="T117" fmla="*/ 16 h 248"/>
                  <a:gd name="T118" fmla="*/ 725 w 725"/>
                  <a:gd name="T119" fmla="*/ 0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25" h="248">
                    <a:moveTo>
                      <a:pt x="725" y="0"/>
                    </a:moveTo>
                    <a:lnTo>
                      <a:pt x="553" y="21"/>
                    </a:lnTo>
                    <a:lnTo>
                      <a:pt x="314" y="47"/>
                    </a:lnTo>
                    <a:lnTo>
                      <a:pt x="309" y="52"/>
                    </a:lnTo>
                    <a:lnTo>
                      <a:pt x="201" y="61"/>
                    </a:lnTo>
                    <a:lnTo>
                      <a:pt x="201" y="57"/>
                    </a:lnTo>
                    <a:lnTo>
                      <a:pt x="182" y="57"/>
                    </a:lnTo>
                    <a:lnTo>
                      <a:pt x="187" y="76"/>
                    </a:lnTo>
                    <a:lnTo>
                      <a:pt x="66" y="85"/>
                    </a:lnTo>
                    <a:lnTo>
                      <a:pt x="64" y="90"/>
                    </a:lnTo>
                    <a:lnTo>
                      <a:pt x="61" y="78"/>
                    </a:lnTo>
                    <a:lnTo>
                      <a:pt x="54" y="80"/>
                    </a:lnTo>
                    <a:lnTo>
                      <a:pt x="59" y="99"/>
                    </a:lnTo>
                    <a:lnTo>
                      <a:pt x="52" y="104"/>
                    </a:lnTo>
                    <a:lnTo>
                      <a:pt x="57" y="111"/>
                    </a:lnTo>
                    <a:lnTo>
                      <a:pt x="47" y="113"/>
                    </a:lnTo>
                    <a:lnTo>
                      <a:pt x="54" y="125"/>
                    </a:lnTo>
                    <a:lnTo>
                      <a:pt x="45" y="139"/>
                    </a:lnTo>
                    <a:lnTo>
                      <a:pt x="52" y="149"/>
                    </a:lnTo>
                    <a:lnTo>
                      <a:pt x="42" y="151"/>
                    </a:lnTo>
                    <a:lnTo>
                      <a:pt x="47" y="156"/>
                    </a:lnTo>
                    <a:lnTo>
                      <a:pt x="45" y="161"/>
                    </a:lnTo>
                    <a:lnTo>
                      <a:pt x="28" y="170"/>
                    </a:lnTo>
                    <a:lnTo>
                      <a:pt x="33" y="179"/>
                    </a:lnTo>
                    <a:lnTo>
                      <a:pt x="28" y="184"/>
                    </a:lnTo>
                    <a:lnTo>
                      <a:pt x="31" y="191"/>
                    </a:lnTo>
                    <a:lnTo>
                      <a:pt x="24" y="194"/>
                    </a:lnTo>
                    <a:lnTo>
                      <a:pt x="14" y="210"/>
                    </a:lnTo>
                    <a:lnTo>
                      <a:pt x="19" y="234"/>
                    </a:lnTo>
                    <a:lnTo>
                      <a:pt x="12" y="236"/>
                    </a:lnTo>
                    <a:lnTo>
                      <a:pt x="9" y="243"/>
                    </a:lnTo>
                    <a:lnTo>
                      <a:pt x="0" y="248"/>
                    </a:lnTo>
                    <a:lnTo>
                      <a:pt x="184" y="236"/>
                    </a:lnTo>
                    <a:lnTo>
                      <a:pt x="406" y="217"/>
                    </a:lnTo>
                    <a:lnTo>
                      <a:pt x="520" y="205"/>
                    </a:lnTo>
                    <a:lnTo>
                      <a:pt x="520" y="182"/>
                    </a:lnTo>
                    <a:lnTo>
                      <a:pt x="524" y="177"/>
                    </a:lnTo>
                    <a:lnTo>
                      <a:pt x="539" y="177"/>
                    </a:lnTo>
                    <a:lnTo>
                      <a:pt x="541" y="158"/>
                    </a:lnTo>
                    <a:lnTo>
                      <a:pt x="550" y="149"/>
                    </a:lnTo>
                    <a:lnTo>
                      <a:pt x="562" y="142"/>
                    </a:lnTo>
                    <a:lnTo>
                      <a:pt x="583" y="137"/>
                    </a:lnTo>
                    <a:lnTo>
                      <a:pt x="609" y="113"/>
                    </a:lnTo>
                    <a:lnTo>
                      <a:pt x="624" y="111"/>
                    </a:lnTo>
                    <a:lnTo>
                      <a:pt x="631" y="99"/>
                    </a:lnTo>
                    <a:lnTo>
                      <a:pt x="628" y="92"/>
                    </a:lnTo>
                    <a:lnTo>
                      <a:pt x="638" y="92"/>
                    </a:lnTo>
                    <a:lnTo>
                      <a:pt x="640" y="85"/>
                    </a:lnTo>
                    <a:lnTo>
                      <a:pt x="652" y="76"/>
                    </a:lnTo>
                    <a:lnTo>
                      <a:pt x="659" y="87"/>
                    </a:lnTo>
                    <a:lnTo>
                      <a:pt x="678" y="64"/>
                    </a:lnTo>
                    <a:lnTo>
                      <a:pt x="685" y="61"/>
                    </a:lnTo>
                    <a:lnTo>
                      <a:pt x="699" y="66"/>
                    </a:lnTo>
                    <a:lnTo>
                      <a:pt x="709" y="42"/>
                    </a:lnTo>
                    <a:lnTo>
                      <a:pt x="716" y="35"/>
                    </a:lnTo>
                    <a:lnTo>
                      <a:pt x="725" y="35"/>
                    </a:lnTo>
                    <a:lnTo>
                      <a:pt x="720" y="31"/>
                    </a:lnTo>
                    <a:lnTo>
                      <a:pt x="725" y="19"/>
                    </a:lnTo>
                    <a:lnTo>
                      <a:pt x="723" y="16"/>
                    </a:lnTo>
                    <a:lnTo>
                      <a:pt x="725" y="0"/>
                    </a:lnTo>
                    <a:close/>
                  </a:path>
                </a:pathLst>
              </a:custGeom>
              <a:solidFill>
                <a:srgbClr val="9B9B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01" name="Freeform 84"/>
              <p:cNvSpPr>
                <a:spLocks/>
              </p:cNvSpPr>
              <p:nvPr/>
            </p:nvSpPr>
            <p:spPr bwMode="auto">
              <a:xfrm>
                <a:off x="3389" y="2319"/>
                <a:ext cx="725" cy="248"/>
              </a:xfrm>
              <a:custGeom>
                <a:avLst/>
                <a:gdLst>
                  <a:gd name="T0" fmla="*/ 725 w 725"/>
                  <a:gd name="T1" fmla="*/ 0 h 248"/>
                  <a:gd name="T2" fmla="*/ 553 w 725"/>
                  <a:gd name="T3" fmla="*/ 21 h 248"/>
                  <a:gd name="T4" fmla="*/ 314 w 725"/>
                  <a:gd name="T5" fmla="*/ 47 h 248"/>
                  <a:gd name="T6" fmla="*/ 309 w 725"/>
                  <a:gd name="T7" fmla="*/ 52 h 248"/>
                  <a:gd name="T8" fmla="*/ 201 w 725"/>
                  <a:gd name="T9" fmla="*/ 61 h 248"/>
                  <a:gd name="T10" fmla="*/ 201 w 725"/>
                  <a:gd name="T11" fmla="*/ 57 h 248"/>
                  <a:gd name="T12" fmla="*/ 182 w 725"/>
                  <a:gd name="T13" fmla="*/ 57 h 248"/>
                  <a:gd name="T14" fmla="*/ 187 w 725"/>
                  <a:gd name="T15" fmla="*/ 76 h 248"/>
                  <a:gd name="T16" fmla="*/ 66 w 725"/>
                  <a:gd name="T17" fmla="*/ 85 h 248"/>
                  <a:gd name="T18" fmla="*/ 64 w 725"/>
                  <a:gd name="T19" fmla="*/ 90 h 248"/>
                  <a:gd name="T20" fmla="*/ 61 w 725"/>
                  <a:gd name="T21" fmla="*/ 78 h 248"/>
                  <a:gd name="T22" fmla="*/ 54 w 725"/>
                  <a:gd name="T23" fmla="*/ 80 h 248"/>
                  <a:gd name="T24" fmla="*/ 59 w 725"/>
                  <a:gd name="T25" fmla="*/ 99 h 248"/>
                  <a:gd name="T26" fmla="*/ 52 w 725"/>
                  <a:gd name="T27" fmla="*/ 104 h 248"/>
                  <a:gd name="T28" fmla="*/ 57 w 725"/>
                  <a:gd name="T29" fmla="*/ 111 h 248"/>
                  <a:gd name="T30" fmla="*/ 47 w 725"/>
                  <a:gd name="T31" fmla="*/ 113 h 248"/>
                  <a:gd name="T32" fmla="*/ 54 w 725"/>
                  <a:gd name="T33" fmla="*/ 125 h 248"/>
                  <a:gd name="T34" fmla="*/ 45 w 725"/>
                  <a:gd name="T35" fmla="*/ 139 h 248"/>
                  <a:gd name="T36" fmla="*/ 52 w 725"/>
                  <a:gd name="T37" fmla="*/ 149 h 248"/>
                  <a:gd name="T38" fmla="*/ 42 w 725"/>
                  <a:gd name="T39" fmla="*/ 151 h 248"/>
                  <a:gd name="T40" fmla="*/ 47 w 725"/>
                  <a:gd name="T41" fmla="*/ 156 h 248"/>
                  <a:gd name="T42" fmla="*/ 45 w 725"/>
                  <a:gd name="T43" fmla="*/ 161 h 248"/>
                  <a:gd name="T44" fmla="*/ 28 w 725"/>
                  <a:gd name="T45" fmla="*/ 170 h 248"/>
                  <a:gd name="T46" fmla="*/ 33 w 725"/>
                  <a:gd name="T47" fmla="*/ 179 h 248"/>
                  <a:gd name="T48" fmla="*/ 28 w 725"/>
                  <a:gd name="T49" fmla="*/ 184 h 248"/>
                  <a:gd name="T50" fmla="*/ 31 w 725"/>
                  <a:gd name="T51" fmla="*/ 191 h 248"/>
                  <a:gd name="T52" fmla="*/ 24 w 725"/>
                  <a:gd name="T53" fmla="*/ 194 h 248"/>
                  <a:gd name="T54" fmla="*/ 14 w 725"/>
                  <a:gd name="T55" fmla="*/ 210 h 248"/>
                  <a:gd name="T56" fmla="*/ 19 w 725"/>
                  <a:gd name="T57" fmla="*/ 234 h 248"/>
                  <a:gd name="T58" fmla="*/ 12 w 725"/>
                  <a:gd name="T59" fmla="*/ 236 h 248"/>
                  <a:gd name="T60" fmla="*/ 9 w 725"/>
                  <a:gd name="T61" fmla="*/ 243 h 248"/>
                  <a:gd name="T62" fmla="*/ 0 w 725"/>
                  <a:gd name="T63" fmla="*/ 248 h 248"/>
                  <a:gd name="T64" fmla="*/ 184 w 725"/>
                  <a:gd name="T65" fmla="*/ 236 h 248"/>
                  <a:gd name="T66" fmla="*/ 406 w 725"/>
                  <a:gd name="T67" fmla="*/ 217 h 248"/>
                  <a:gd name="T68" fmla="*/ 520 w 725"/>
                  <a:gd name="T69" fmla="*/ 205 h 248"/>
                  <a:gd name="T70" fmla="*/ 520 w 725"/>
                  <a:gd name="T71" fmla="*/ 182 h 248"/>
                  <a:gd name="T72" fmla="*/ 524 w 725"/>
                  <a:gd name="T73" fmla="*/ 177 h 248"/>
                  <a:gd name="T74" fmla="*/ 539 w 725"/>
                  <a:gd name="T75" fmla="*/ 177 h 248"/>
                  <a:gd name="T76" fmla="*/ 541 w 725"/>
                  <a:gd name="T77" fmla="*/ 158 h 248"/>
                  <a:gd name="T78" fmla="*/ 550 w 725"/>
                  <a:gd name="T79" fmla="*/ 149 h 248"/>
                  <a:gd name="T80" fmla="*/ 562 w 725"/>
                  <a:gd name="T81" fmla="*/ 142 h 248"/>
                  <a:gd name="T82" fmla="*/ 583 w 725"/>
                  <a:gd name="T83" fmla="*/ 137 h 248"/>
                  <a:gd name="T84" fmla="*/ 609 w 725"/>
                  <a:gd name="T85" fmla="*/ 113 h 248"/>
                  <a:gd name="T86" fmla="*/ 624 w 725"/>
                  <a:gd name="T87" fmla="*/ 111 h 248"/>
                  <a:gd name="T88" fmla="*/ 631 w 725"/>
                  <a:gd name="T89" fmla="*/ 99 h 248"/>
                  <a:gd name="T90" fmla="*/ 628 w 725"/>
                  <a:gd name="T91" fmla="*/ 92 h 248"/>
                  <a:gd name="T92" fmla="*/ 638 w 725"/>
                  <a:gd name="T93" fmla="*/ 92 h 248"/>
                  <a:gd name="T94" fmla="*/ 640 w 725"/>
                  <a:gd name="T95" fmla="*/ 85 h 248"/>
                  <a:gd name="T96" fmla="*/ 652 w 725"/>
                  <a:gd name="T97" fmla="*/ 76 h 248"/>
                  <a:gd name="T98" fmla="*/ 659 w 725"/>
                  <a:gd name="T99" fmla="*/ 87 h 248"/>
                  <a:gd name="T100" fmla="*/ 678 w 725"/>
                  <a:gd name="T101" fmla="*/ 64 h 248"/>
                  <a:gd name="T102" fmla="*/ 685 w 725"/>
                  <a:gd name="T103" fmla="*/ 61 h 248"/>
                  <a:gd name="T104" fmla="*/ 699 w 725"/>
                  <a:gd name="T105" fmla="*/ 66 h 248"/>
                  <a:gd name="T106" fmla="*/ 709 w 725"/>
                  <a:gd name="T107" fmla="*/ 42 h 248"/>
                  <a:gd name="T108" fmla="*/ 716 w 725"/>
                  <a:gd name="T109" fmla="*/ 35 h 248"/>
                  <a:gd name="T110" fmla="*/ 725 w 725"/>
                  <a:gd name="T111" fmla="*/ 35 h 248"/>
                  <a:gd name="T112" fmla="*/ 720 w 725"/>
                  <a:gd name="T113" fmla="*/ 31 h 248"/>
                  <a:gd name="T114" fmla="*/ 725 w 725"/>
                  <a:gd name="T115" fmla="*/ 19 h 248"/>
                  <a:gd name="T116" fmla="*/ 723 w 725"/>
                  <a:gd name="T117" fmla="*/ 16 h 248"/>
                  <a:gd name="T118" fmla="*/ 725 w 725"/>
                  <a:gd name="T119" fmla="*/ 0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25" h="248">
                    <a:moveTo>
                      <a:pt x="725" y="0"/>
                    </a:moveTo>
                    <a:lnTo>
                      <a:pt x="553" y="21"/>
                    </a:lnTo>
                    <a:lnTo>
                      <a:pt x="314" y="47"/>
                    </a:lnTo>
                    <a:lnTo>
                      <a:pt x="309" y="52"/>
                    </a:lnTo>
                    <a:lnTo>
                      <a:pt x="201" y="61"/>
                    </a:lnTo>
                    <a:lnTo>
                      <a:pt x="201" y="57"/>
                    </a:lnTo>
                    <a:lnTo>
                      <a:pt x="182" y="57"/>
                    </a:lnTo>
                    <a:lnTo>
                      <a:pt x="187" y="76"/>
                    </a:lnTo>
                    <a:lnTo>
                      <a:pt x="66" y="85"/>
                    </a:lnTo>
                    <a:lnTo>
                      <a:pt x="64" y="90"/>
                    </a:lnTo>
                    <a:lnTo>
                      <a:pt x="61" y="78"/>
                    </a:lnTo>
                    <a:lnTo>
                      <a:pt x="54" y="80"/>
                    </a:lnTo>
                    <a:lnTo>
                      <a:pt x="59" y="99"/>
                    </a:lnTo>
                    <a:lnTo>
                      <a:pt x="52" y="104"/>
                    </a:lnTo>
                    <a:lnTo>
                      <a:pt x="57" y="111"/>
                    </a:lnTo>
                    <a:lnTo>
                      <a:pt x="47" y="113"/>
                    </a:lnTo>
                    <a:lnTo>
                      <a:pt x="54" y="125"/>
                    </a:lnTo>
                    <a:lnTo>
                      <a:pt x="45" y="139"/>
                    </a:lnTo>
                    <a:lnTo>
                      <a:pt x="52" y="149"/>
                    </a:lnTo>
                    <a:lnTo>
                      <a:pt x="42" y="151"/>
                    </a:lnTo>
                    <a:lnTo>
                      <a:pt x="47" y="156"/>
                    </a:lnTo>
                    <a:lnTo>
                      <a:pt x="45" y="161"/>
                    </a:lnTo>
                    <a:lnTo>
                      <a:pt x="28" y="170"/>
                    </a:lnTo>
                    <a:lnTo>
                      <a:pt x="33" y="179"/>
                    </a:lnTo>
                    <a:lnTo>
                      <a:pt x="28" y="184"/>
                    </a:lnTo>
                    <a:lnTo>
                      <a:pt x="31" y="191"/>
                    </a:lnTo>
                    <a:lnTo>
                      <a:pt x="24" y="194"/>
                    </a:lnTo>
                    <a:lnTo>
                      <a:pt x="14" y="210"/>
                    </a:lnTo>
                    <a:lnTo>
                      <a:pt x="19" y="234"/>
                    </a:lnTo>
                    <a:lnTo>
                      <a:pt x="12" y="236"/>
                    </a:lnTo>
                    <a:lnTo>
                      <a:pt x="9" y="243"/>
                    </a:lnTo>
                    <a:lnTo>
                      <a:pt x="0" y="248"/>
                    </a:lnTo>
                    <a:lnTo>
                      <a:pt x="184" y="236"/>
                    </a:lnTo>
                    <a:lnTo>
                      <a:pt x="406" y="217"/>
                    </a:lnTo>
                    <a:lnTo>
                      <a:pt x="520" y="205"/>
                    </a:lnTo>
                    <a:lnTo>
                      <a:pt x="520" y="182"/>
                    </a:lnTo>
                    <a:lnTo>
                      <a:pt x="524" y="177"/>
                    </a:lnTo>
                    <a:lnTo>
                      <a:pt x="539" y="177"/>
                    </a:lnTo>
                    <a:lnTo>
                      <a:pt x="541" y="158"/>
                    </a:lnTo>
                    <a:lnTo>
                      <a:pt x="550" y="149"/>
                    </a:lnTo>
                    <a:lnTo>
                      <a:pt x="562" y="142"/>
                    </a:lnTo>
                    <a:lnTo>
                      <a:pt x="583" y="137"/>
                    </a:lnTo>
                    <a:lnTo>
                      <a:pt x="609" y="113"/>
                    </a:lnTo>
                    <a:lnTo>
                      <a:pt x="624" y="111"/>
                    </a:lnTo>
                    <a:lnTo>
                      <a:pt x="631" y="99"/>
                    </a:lnTo>
                    <a:lnTo>
                      <a:pt x="628" y="92"/>
                    </a:lnTo>
                    <a:lnTo>
                      <a:pt x="638" y="92"/>
                    </a:lnTo>
                    <a:lnTo>
                      <a:pt x="640" y="85"/>
                    </a:lnTo>
                    <a:lnTo>
                      <a:pt x="652" y="76"/>
                    </a:lnTo>
                    <a:lnTo>
                      <a:pt x="659" y="87"/>
                    </a:lnTo>
                    <a:lnTo>
                      <a:pt x="678" y="64"/>
                    </a:lnTo>
                    <a:lnTo>
                      <a:pt x="685" y="61"/>
                    </a:lnTo>
                    <a:lnTo>
                      <a:pt x="699" y="66"/>
                    </a:lnTo>
                    <a:lnTo>
                      <a:pt x="709" y="42"/>
                    </a:lnTo>
                    <a:lnTo>
                      <a:pt x="716" y="35"/>
                    </a:lnTo>
                    <a:lnTo>
                      <a:pt x="725" y="35"/>
                    </a:lnTo>
                    <a:lnTo>
                      <a:pt x="720" y="31"/>
                    </a:lnTo>
                    <a:lnTo>
                      <a:pt x="725" y="19"/>
                    </a:lnTo>
                    <a:lnTo>
                      <a:pt x="723" y="16"/>
                    </a:lnTo>
                    <a:lnTo>
                      <a:pt x="725" y="0"/>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02" name="Freeform 85"/>
              <p:cNvSpPr>
                <a:spLocks/>
              </p:cNvSpPr>
              <p:nvPr/>
            </p:nvSpPr>
            <p:spPr bwMode="auto">
              <a:xfrm>
                <a:off x="3658" y="2945"/>
                <a:ext cx="761" cy="584"/>
              </a:xfrm>
              <a:custGeom>
                <a:avLst/>
                <a:gdLst>
                  <a:gd name="T0" fmla="*/ 36 w 761"/>
                  <a:gd name="T1" fmla="*/ 85 h 584"/>
                  <a:gd name="T2" fmla="*/ 52 w 761"/>
                  <a:gd name="T3" fmla="*/ 76 h 584"/>
                  <a:gd name="T4" fmla="*/ 55 w 761"/>
                  <a:gd name="T5" fmla="*/ 80 h 584"/>
                  <a:gd name="T6" fmla="*/ 118 w 761"/>
                  <a:gd name="T7" fmla="*/ 78 h 584"/>
                  <a:gd name="T8" fmla="*/ 125 w 761"/>
                  <a:gd name="T9" fmla="*/ 85 h 584"/>
                  <a:gd name="T10" fmla="*/ 121 w 761"/>
                  <a:gd name="T11" fmla="*/ 92 h 584"/>
                  <a:gd name="T12" fmla="*/ 215 w 761"/>
                  <a:gd name="T13" fmla="*/ 146 h 584"/>
                  <a:gd name="T14" fmla="*/ 270 w 761"/>
                  <a:gd name="T15" fmla="*/ 137 h 584"/>
                  <a:gd name="T16" fmla="*/ 303 w 761"/>
                  <a:gd name="T17" fmla="*/ 120 h 584"/>
                  <a:gd name="T18" fmla="*/ 305 w 761"/>
                  <a:gd name="T19" fmla="*/ 109 h 584"/>
                  <a:gd name="T20" fmla="*/ 336 w 761"/>
                  <a:gd name="T21" fmla="*/ 99 h 584"/>
                  <a:gd name="T22" fmla="*/ 385 w 761"/>
                  <a:gd name="T23" fmla="*/ 132 h 584"/>
                  <a:gd name="T24" fmla="*/ 397 w 761"/>
                  <a:gd name="T25" fmla="*/ 151 h 584"/>
                  <a:gd name="T26" fmla="*/ 428 w 761"/>
                  <a:gd name="T27" fmla="*/ 172 h 584"/>
                  <a:gd name="T28" fmla="*/ 466 w 761"/>
                  <a:gd name="T29" fmla="*/ 191 h 584"/>
                  <a:gd name="T30" fmla="*/ 482 w 761"/>
                  <a:gd name="T31" fmla="*/ 324 h 584"/>
                  <a:gd name="T32" fmla="*/ 489 w 761"/>
                  <a:gd name="T33" fmla="*/ 307 h 584"/>
                  <a:gd name="T34" fmla="*/ 506 w 761"/>
                  <a:gd name="T35" fmla="*/ 314 h 584"/>
                  <a:gd name="T36" fmla="*/ 503 w 761"/>
                  <a:gd name="T37" fmla="*/ 371 h 584"/>
                  <a:gd name="T38" fmla="*/ 548 w 761"/>
                  <a:gd name="T39" fmla="*/ 418 h 584"/>
                  <a:gd name="T40" fmla="*/ 567 w 761"/>
                  <a:gd name="T41" fmla="*/ 439 h 584"/>
                  <a:gd name="T42" fmla="*/ 579 w 761"/>
                  <a:gd name="T43" fmla="*/ 437 h 584"/>
                  <a:gd name="T44" fmla="*/ 574 w 761"/>
                  <a:gd name="T45" fmla="*/ 454 h 584"/>
                  <a:gd name="T46" fmla="*/ 607 w 761"/>
                  <a:gd name="T47" fmla="*/ 506 h 584"/>
                  <a:gd name="T48" fmla="*/ 633 w 761"/>
                  <a:gd name="T49" fmla="*/ 513 h 584"/>
                  <a:gd name="T50" fmla="*/ 666 w 761"/>
                  <a:gd name="T51" fmla="*/ 555 h 584"/>
                  <a:gd name="T52" fmla="*/ 671 w 761"/>
                  <a:gd name="T53" fmla="*/ 579 h 584"/>
                  <a:gd name="T54" fmla="*/ 718 w 761"/>
                  <a:gd name="T55" fmla="*/ 574 h 584"/>
                  <a:gd name="T56" fmla="*/ 754 w 761"/>
                  <a:gd name="T57" fmla="*/ 565 h 584"/>
                  <a:gd name="T58" fmla="*/ 751 w 761"/>
                  <a:gd name="T59" fmla="*/ 546 h 584"/>
                  <a:gd name="T60" fmla="*/ 747 w 761"/>
                  <a:gd name="T61" fmla="*/ 380 h 584"/>
                  <a:gd name="T62" fmla="*/ 671 w 761"/>
                  <a:gd name="T63" fmla="*/ 220 h 584"/>
                  <a:gd name="T64" fmla="*/ 555 w 761"/>
                  <a:gd name="T65" fmla="*/ 14 h 584"/>
                  <a:gd name="T66" fmla="*/ 515 w 761"/>
                  <a:gd name="T67" fmla="*/ 0 h 584"/>
                  <a:gd name="T68" fmla="*/ 515 w 761"/>
                  <a:gd name="T69" fmla="*/ 26 h 584"/>
                  <a:gd name="T70" fmla="*/ 503 w 761"/>
                  <a:gd name="T71" fmla="*/ 50 h 584"/>
                  <a:gd name="T72" fmla="*/ 494 w 761"/>
                  <a:gd name="T73" fmla="*/ 28 h 584"/>
                  <a:gd name="T74" fmla="*/ 244 w 761"/>
                  <a:gd name="T75" fmla="*/ 31 h 584"/>
                  <a:gd name="T76" fmla="*/ 0 w 761"/>
                  <a:gd name="T77" fmla="*/ 35 h 584"/>
                  <a:gd name="T78" fmla="*/ 22 w 761"/>
                  <a:gd name="T79" fmla="*/ 71 h 584"/>
                  <a:gd name="T80" fmla="*/ 22 w 761"/>
                  <a:gd name="T81" fmla="*/ 102 h 5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61" h="584">
                    <a:moveTo>
                      <a:pt x="22" y="102"/>
                    </a:moveTo>
                    <a:lnTo>
                      <a:pt x="36" y="85"/>
                    </a:lnTo>
                    <a:lnTo>
                      <a:pt x="45" y="83"/>
                    </a:lnTo>
                    <a:lnTo>
                      <a:pt x="52" y="76"/>
                    </a:lnTo>
                    <a:lnTo>
                      <a:pt x="55" y="76"/>
                    </a:lnTo>
                    <a:lnTo>
                      <a:pt x="55" y="80"/>
                    </a:lnTo>
                    <a:lnTo>
                      <a:pt x="50" y="92"/>
                    </a:lnTo>
                    <a:lnTo>
                      <a:pt x="118" y="78"/>
                    </a:lnTo>
                    <a:lnTo>
                      <a:pt x="125" y="80"/>
                    </a:lnTo>
                    <a:lnTo>
                      <a:pt x="125" y="85"/>
                    </a:lnTo>
                    <a:lnTo>
                      <a:pt x="121" y="90"/>
                    </a:lnTo>
                    <a:lnTo>
                      <a:pt x="121" y="92"/>
                    </a:lnTo>
                    <a:lnTo>
                      <a:pt x="196" y="123"/>
                    </a:lnTo>
                    <a:lnTo>
                      <a:pt x="215" y="146"/>
                    </a:lnTo>
                    <a:lnTo>
                      <a:pt x="225" y="151"/>
                    </a:lnTo>
                    <a:lnTo>
                      <a:pt x="270" y="137"/>
                    </a:lnTo>
                    <a:lnTo>
                      <a:pt x="293" y="120"/>
                    </a:lnTo>
                    <a:lnTo>
                      <a:pt x="303" y="120"/>
                    </a:lnTo>
                    <a:lnTo>
                      <a:pt x="305" y="118"/>
                    </a:lnTo>
                    <a:lnTo>
                      <a:pt x="305" y="109"/>
                    </a:lnTo>
                    <a:lnTo>
                      <a:pt x="312" y="102"/>
                    </a:lnTo>
                    <a:lnTo>
                      <a:pt x="336" y="99"/>
                    </a:lnTo>
                    <a:lnTo>
                      <a:pt x="355" y="104"/>
                    </a:lnTo>
                    <a:lnTo>
                      <a:pt x="385" y="132"/>
                    </a:lnTo>
                    <a:lnTo>
                      <a:pt x="395" y="135"/>
                    </a:lnTo>
                    <a:lnTo>
                      <a:pt x="397" y="151"/>
                    </a:lnTo>
                    <a:lnTo>
                      <a:pt x="407" y="154"/>
                    </a:lnTo>
                    <a:lnTo>
                      <a:pt x="428" y="172"/>
                    </a:lnTo>
                    <a:lnTo>
                      <a:pt x="461" y="184"/>
                    </a:lnTo>
                    <a:lnTo>
                      <a:pt x="466" y="191"/>
                    </a:lnTo>
                    <a:lnTo>
                      <a:pt x="480" y="321"/>
                    </a:lnTo>
                    <a:lnTo>
                      <a:pt x="482" y="324"/>
                    </a:lnTo>
                    <a:lnTo>
                      <a:pt x="489" y="324"/>
                    </a:lnTo>
                    <a:lnTo>
                      <a:pt x="489" y="307"/>
                    </a:lnTo>
                    <a:lnTo>
                      <a:pt x="496" y="307"/>
                    </a:lnTo>
                    <a:lnTo>
                      <a:pt x="506" y="314"/>
                    </a:lnTo>
                    <a:lnTo>
                      <a:pt x="499" y="352"/>
                    </a:lnTo>
                    <a:lnTo>
                      <a:pt x="503" y="371"/>
                    </a:lnTo>
                    <a:lnTo>
                      <a:pt x="544" y="416"/>
                    </a:lnTo>
                    <a:lnTo>
                      <a:pt x="548" y="418"/>
                    </a:lnTo>
                    <a:lnTo>
                      <a:pt x="560" y="411"/>
                    </a:lnTo>
                    <a:lnTo>
                      <a:pt x="567" y="439"/>
                    </a:lnTo>
                    <a:lnTo>
                      <a:pt x="577" y="437"/>
                    </a:lnTo>
                    <a:lnTo>
                      <a:pt x="579" y="437"/>
                    </a:lnTo>
                    <a:lnTo>
                      <a:pt x="574" y="447"/>
                    </a:lnTo>
                    <a:lnTo>
                      <a:pt x="574" y="454"/>
                    </a:lnTo>
                    <a:lnTo>
                      <a:pt x="591" y="473"/>
                    </a:lnTo>
                    <a:lnTo>
                      <a:pt x="607" y="506"/>
                    </a:lnTo>
                    <a:lnTo>
                      <a:pt x="617" y="513"/>
                    </a:lnTo>
                    <a:lnTo>
                      <a:pt x="633" y="513"/>
                    </a:lnTo>
                    <a:lnTo>
                      <a:pt x="645" y="520"/>
                    </a:lnTo>
                    <a:lnTo>
                      <a:pt x="666" y="555"/>
                    </a:lnTo>
                    <a:lnTo>
                      <a:pt x="669" y="576"/>
                    </a:lnTo>
                    <a:lnTo>
                      <a:pt x="671" y="579"/>
                    </a:lnTo>
                    <a:lnTo>
                      <a:pt x="681" y="584"/>
                    </a:lnTo>
                    <a:lnTo>
                      <a:pt x="718" y="574"/>
                    </a:lnTo>
                    <a:lnTo>
                      <a:pt x="740" y="560"/>
                    </a:lnTo>
                    <a:lnTo>
                      <a:pt x="754" y="565"/>
                    </a:lnTo>
                    <a:lnTo>
                      <a:pt x="761" y="550"/>
                    </a:lnTo>
                    <a:lnTo>
                      <a:pt x="751" y="546"/>
                    </a:lnTo>
                    <a:lnTo>
                      <a:pt x="761" y="473"/>
                    </a:lnTo>
                    <a:lnTo>
                      <a:pt x="747" y="380"/>
                    </a:lnTo>
                    <a:lnTo>
                      <a:pt x="678" y="262"/>
                    </a:lnTo>
                    <a:lnTo>
                      <a:pt x="671" y="220"/>
                    </a:lnTo>
                    <a:lnTo>
                      <a:pt x="617" y="154"/>
                    </a:lnTo>
                    <a:lnTo>
                      <a:pt x="555" y="14"/>
                    </a:lnTo>
                    <a:lnTo>
                      <a:pt x="558" y="5"/>
                    </a:lnTo>
                    <a:lnTo>
                      <a:pt x="515" y="0"/>
                    </a:lnTo>
                    <a:lnTo>
                      <a:pt x="510" y="9"/>
                    </a:lnTo>
                    <a:lnTo>
                      <a:pt x="515" y="26"/>
                    </a:lnTo>
                    <a:lnTo>
                      <a:pt x="515" y="47"/>
                    </a:lnTo>
                    <a:lnTo>
                      <a:pt x="503" y="50"/>
                    </a:lnTo>
                    <a:lnTo>
                      <a:pt x="499" y="45"/>
                    </a:lnTo>
                    <a:lnTo>
                      <a:pt x="494" y="28"/>
                    </a:lnTo>
                    <a:lnTo>
                      <a:pt x="253" y="43"/>
                    </a:lnTo>
                    <a:lnTo>
                      <a:pt x="244" y="31"/>
                    </a:lnTo>
                    <a:lnTo>
                      <a:pt x="236" y="14"/>
                    </a:lnTo>
                    <a:lnTo>
                      <a:pt x="0" y="35"/>
                    </a:lnTo>
                    <a:lnTo>
                      <a:pt x="0" y="50"/>
                    </a:lnTo>
                    <a:lnTo>
                      <a:pt x="22" y="71"/>
                    </a:lnTo>
                    <a:lnTo>
                      <a:pt x="19" y="85"/>
                    </a:lnTo>
                    <a:lnTo>
                      <a:pt x="22" y="102"/>
                    </a:lnTo>
                    <a:close/>
                  </a:path>
                </a:pathLst>
              </a:custGeom>
              <a:solidFill>
                <a:srgbClr val="C8C7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03" name="Freeform 86"/>
              <p:cNvSpPr>
                <a:spLocks/>
              </p:cNvSpPr>
              <p:nvPr/>
            </p:nvSpPr>
            <p:spPr bwMode="auto">
              <a:xfrm>
                <a:off x="3658" y="2945"/>
                <a:ext cx="761" cy="584"/>
              </a:xfrm>
              <a:custGeom>
                <a:avLst/>
                <a:gdLst>
                  <a:gd name="T0" fmla="*/ 36 w 761"/>
                  <a:gd name="T1" fmla="*/ 85 h 584"/>
                  <a:gd name="T2" fmla="*/ 52 w 761"/>
                  <a:gd name="T3" fmla="*/ 76 h 584"/>
                  <a:gd name="T4" fmla="*/ 55 w 761"/>
                  <a:gd name="T5" fmla="*/ 80 h 584"/>
                  <a:gd name="T6" fmla="*/ 118 w 761"/>
                  <a:gd name="T7" fmla="*/ 78 h 584"/>
                  <a:gd name="T8" fmla="*/ 125 w 761"/>
                  <a:gd name="T9" fmla="*/ 85 h 584"/>
                  <a:gd name="T10" fmla="*/ 121 w 761"/>
                  <a:gd name="T11" fmla="*/ 92 h 584"/>
                  <a:gd name="T12" fmla="*/ 215 w 761"/>
                  <a:gd name="T13" fmla="*/ 146 h 584"/>
                  <a:gd name="T14" fmla="*/ 270 w 761"/>
                  <a:gd name="T15" fmla="*/ 137 h 584"/>
                  <a:gd name="T16" fmla="*/ 303 w 761"/>
                  <a:gd name="T17" fmla="*/ 120 h 584"/>
                  <a:gd name="T18" fmla="*/ 305 w 761"/>
                  <a:gd name="T19" fmla="*/ 109 h 584"/>
                  <a:gd name="T20" fmla="*/ 336 w 761"/>
                  <a:gd name="T21" fmla="*/ 99 h 584"/>
                  <a:gd name="T22" fmla="*/ 385 w 761"/>
                  <a:gd name="T23" fmla="*/ 132 h 584"/>
                  <a:gd name="T24" fmla="*/ 397 w 761"/>
                  <a:gd name="T25" fmla="*/ 151 h 584"/>
                  <a:gd name="T26" fmla="*/ 428 w 761"/>
                  <a:gd name="T27" fmla="*/ 172 h 584"/>
                  <a:gd name="T28" fmla="*/ 466 w 761"/>
                  <a:gd name="T29" fmla="*/ 191 h 584"/>
                  <a:gd name="T30" fmla="*/ 482 w 761"/>
                  <a:gd name="T31" fmla="*/ 324 h 584"/>
                  <a:gd name="T32" fmla="*/ 489 w 761"/>
                  <a:gd name="T33" fmla="*/ 307 h 584"/>
                  <a:gd name="T34" fmla="*/ 506 w 761"/>
                  <a:gd name="T35" fmla="*/ 314 h 584"/>
                  <a:gd name="T36" fmla="*/ 503 w 761"/>
                  <a:gd name="T37" fmla="*/ 371 h 584"/>
                  <a:gd name="T38" fmla="*/ 548 w 761"/>
                  <a:gd name="T39" fmla="*/ 418 h 584"/>
                  <a:gd name="T40" fmla="*/ 567 w 761"/>
                  <a:gd name="T41" fmla="*/ 439 h 584"/>
                  <a:gd name="T42" fmla="*/ 579 w 761"/>
                  <a:gd name="T43" fmla="*/ 437 h 584"/>
                  <a:gd name="T44" fmla="*/ 574 w 761"/>
                  <a:gd name="T45" fmla="*/ 454 h 584"/>
                  <a:gd name="T46" fmla="*/ 607 w 761"/>
                  <a:gd name="T47" fmla="*/ 506 h 584"/>
                  <a:gd name="T48" fmla="*/ 633 w 761"/>
                  <a:gd name="T49" fmla="*/ 513 h 584"/>
                  <a:gd name="T50" fmla="*/ 666 w 761"/>
                  <a:gd name="T51" fmla="*/ 555 h 584"/>
                  <a:gd name="T52" fmla="*/ 671 w 761"/>
                  <a:gd name="T53" fmla="*/ 579 h 584"/>
                  <a:gd name="T54" fmla="*/ 718 w 761"/>
                  <a:gd name="T55" fmla="*/ 574 h 584"/>
                  <a:gd name="T56" fmla="*/ 754 w 761"/>
                  <a:gd name="T57" fmla="*/ 565 h 584"/>
                  <a:gd name="T58" fmla="*/ 751 w 761"/>
                  <a:gd name="T59" fmla="*/ 546 h 584"/>
                  <a:gd name="T60" fmla="*/ 747 w 761"/>
                  <a:gd name="T61" fmla="*/ 380 h 584"/>
                  <a:gd name="T62" fmla="*/ 671 w 761"/>
                  <a:gd name="T63" fmla="*/ 220 h 584"/>
                  <a:gd name="T64" fmla="*/ 555 w 761"/>
                  <a:gd name="T65" fmla="*/ 14 h 584"/>
                  <a:gd name="T66" fmla="*/ 515 w 761"/>
                  <a:gd name="T67" fmla="*/ 0 h 584"/>
                  <a:gd name="T68" fmla="*/ 515 w 761"/>
                  <a:gd name="T69" fmla="*/ 26 h 584"/>
                  <a:gd name="T70" fmla="*/ 503 w 761"/>
                  <a:gd name="T71" fmla="*/ 50 h 584"/>
                  <a:gd name="T72" fmla="*/ 494 w 761"/>
                  <a:gd name="T73" fmla="*/ 28 h 584"/>
                  <a:gd name="T74" fmla="*/ 244 w 761"/>
                  <a:gd name="T75" fmla="*/ 31 h 584"/>
                  <a:gd name="T76" fmla="*/ 0 w 761"/>
                  <a:gd name="T77" fmla="*/ 35 h 584"/>
                  <a:gd name="T78" fmla="*/ 22 w 761"/>
                  <a:gd name="T79" fmla="*/ 71 h 584"/>
                  <a:gd name="T80" fmla="*/ 22 w 761"/>
                  <a:gd name="T81" fmla="*/ 102 h 5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61" h="584">
                    <a:moveTo>
                      <a:pt x="22" y="102"/>
                    </a:moveTo>
                    <a:lnTo>
                      <a:pt x="36" y="85"/>
                    </a:lnTo>
                    <a:lnTo>
                      <a:pt x="45" y="83"/>
                    </a:lnTo>
                    <a:lnTo>
                      <a:pt x="52" y="76"/>
                    </a:lnTo>
                    <a:lnTo>
                      <a:pt x="55" y="76"/>
                    </a:lnTo>
                    <a:lnTo>
                      <a:pt x="55" y="80"/>
                    </a:lnTo>
                    <a:lnTo>
                      <a:pt x="50" y="92"/>
                    </a:lnTo>
                    <a:lnTo>
                      <a:pt x="118" y="78"/>
                    </a:lnTo>
                    <a:lnTo>
                      <a:pt x="125" y="80"/>
                    </a:lnTo>
                    <a:lnTo>
                      <a:pt x="125" y="85"/>
                    </a:lnTo>
                    <a:lnTo>
                      <a:pt x="121" y="90"/>
                    </a:lnTo>
                    <a:lnTo>
                      <a:pt x="121" y="92"/>
                    </a:lnTo>
                    <a:lnTo>
                      <a:pt x="196" y="123"/>
                    </a:lnTo>
                    <a:lnTo>
                      <a:pt x="215" y="146"/>
                    </a:lnTo>
                    <a:lnTo>
                      <a:pt x="225" y="151"/>
                    </a:lnTo>
                    <a:lnTo>
                      <a:pt x="270" y="137"/>
                    </a:lnTo>
                    <a:lnTo>
                      <a:pt x="293" y="120"/>
                    </a:lnTo>
                    <a:lnTo>
                      <a:pt x="303" y="120"/>
                    </a:lnTo>
                    <a:lnTo>
                      <a:pt x="305" y="118"/>
                    </a:lnTo>
                    <a:lnTo>
                      <a:pt x="305" y="109"/>
                    </a:lnTo>
                    <a:lnTo>
                      <a:pt x="312" y="102"/>
                    </a:lnTo>
                    <a:lnTo>
                      <a:pt x="336" y="99"/>
                    </a:lnTo>
                    <a:lnTo>
                      <a:pt x="355" y="104"/>
                    </a:lnTo>
                    <a:lnTo>
                      <a:pt x="385" y="132"/>
                    </a:lnTo>
                    <a:lnTo>
                      <a:pt x="395" y="135"/>
                    </a:lnTo>
                    <a:lnTo>
                      <a:pt x="397" y="151"/>
                    </a:lnTo>
                    <a:lnTo>
                      <a:pt x="407" y="154"/>
                    </a:lnTo>
                    <a:lnTo>
                      <a:pt x="428" y="172"/>
                    </a:lnTo>
                    <a:lnTo>
                      <a:pt x="461" y="184"/>
                    </a:lnTo>
                    <a:lnTo>
                      <a:pt x="466" y="191"/>
                    </a:lnTo>
                    <a:lnTo>
                      <a:pt x="480" y="321"/>
                    </a:lnTo>
                    <a:lnTo>
                      <a:pt x="482" y="324"/>
                    </a:lnTo>
                    <a:lnTo>
                      <a:pt x="489" y="324"/>
                    </a:lnTo>
                    <a:lnTo>
                      <a:pt x="489" y="307"/>
                    </a:lnTo>
                    <a:lnTo>
                      <a:pt x="496" y="307"/>
                    </a:lnTo>
                    <a:lnTo>
                      <a:pt x="506" y="314"/>
                    </a:lnTo>
                    <a:lnTo>
                      <a:pt x="499" y="352"/>
                    </a:lnTo>
                    <a:lnTo>
                      <a:pt x="503" y="371"/>
                    </a:lnTo>
                    <a:lnTo>
                      <a:pt x="544" y="416"/>
                    </a:lnTo>
                    <a:lnTo>
                      <a:pt x="548" y="418"/>
                    </a:lnTo>
                    <a:lnTo>
                      <a:pt x="560" y="411"/>
                    </a:lnTo>
                    <a:lnTo>
                      <a:pt x="567" y="439"/>
                    </a:lnTo>
                    <a:lnTo>
                      <a:pt x="577" y="437"/>
                    </a:lnTo>
                    <a:lnTo>
                      <a:pt x="579" y="437"/>
                    </a:lnTo>
                    <a:lnTo>
                      <a:pt x="574" y="447"/>
                    </a:lnTo>
                    <a:lnTo>
                      <a:pt x="574" y="454"/>
                    </a:lnTo>
                    <a:lnTo>
                      <a:pt x="591" y="473"/>
                    </a:lnTo>
                    <a:lnTo>
                      <a:pt x="607" y="506"/>
                    </a:lnTo>
                    <a:lnTo>
                      <a:pt x="617" y="513"/>
                    </a:lnTo>
                    <a:lnTo>
                      <a:pt x="633" y="513"/>
                    </a:lnTo>
                    <a:lnTo>
                      <a:pt x="645" y="520"/>
                    </a:lnTo>
                    <a:lnTo>
                      <a:pt x="666" y="555"/>
                    </a:lnTo>
                    <a:lnTo>
                      <a:pt x="669" y="576"/>
                    </a:lnTo>
                    <a:lnTo>
                      <a:pt x="671" y="579"/>
                    </a:lnTo>
                    <a:lnTo>
                      <a:pt x="681" y="584"/>
                    </a:lnTo>
                    <a:lnTo>
                      <a:pt x="718" y="574"/>
                    </a:lnTo>
                    <a:lnTo>
                      <a:pt x="740" y="560"/>
                    </a:lnTo>
                    <a:lnTo>
                      <a:pt x="754" y="565"/>
                    </a:lnTo>
                    <a:lnTo>
                      <a:pt x="761" y="550"/>
                    </a:lnTo>
                    <a:lnTo>
                      <a:pt x="751" y="546"/>
                    </a:lnTo>
                    <a:lnTo>
                      <a:pt x="761" y="473"/>
                    </a:lnTo>
                    <a:lnTo>
                      <a:pt x="747" y="380"/>
                    </a:lnTo>
                    <a:lnTo>
                      <a:pt x="678" y="262"/>
                    </a:lnTo>
                    <a:lnTo>
                      <a:pt x="671" y="220"/>
                    </a:lnTo>
                    <a:lnTo>
                      <a:pt x="617" y="154"/>
                    </a:lnTo>
                    <a:lnTo>
                      <a:pt x="555" y="14"/>
                    </a:lnTo>
                    <a:lnTo>
                      <a:pt x="558" y="5"/>
                    </a:lnTo>
                    <a:lnTo>
                      <a:pt x="515" y="0"/>
                    </a:lnTo>
                    <a:lnTo>
                      <a:pt x="510" y="9"/>
                    </a:lnTo>
                    <a:lnTo>
                      <a:pt x="515" y="26"/>
                    </a:lnTo>
                    <a:lnTo>
                      <a:pt x="515" y="47"/>
                    </a:lnTo>
                    <a:lnTo>
                      <a:pt x="503" y="50"/>
                    </a:lnTo>
                    <a:lnTo>
                      <a:pt x="499" y="45"/>
                    </a:lnTo>
                    <a:lnTo>
                      <a:pt x="494" y="28"/>
                    </a:lnTo>
                    <a:lnTo>
                      <a:pt x="253" y="43"/>
                    </a:lnTo>
                    <a:lnTo>
                      <a:pt x="244" y="31"/>
                    </a:lnTo>
                    <a:lnTo>
                      <a:pt x="236" y="14"/>
                    </a:lnTo>
                    <a:lnTo>
                      <a:pt x="0" y="35"/>
                    </a:lnTo>
                    <a:lnTo>
                      <a:pt x="0" y="50"/>
                    </a:lnTo>
                    <a:lnTo>
                      <a:pt x="22" y="71"/>
                    </a:lnTo>
                    <a:lnTo>
                      <a:pt x="19" y="85"/>
                    </a:lnTo>
                    <a:lnTo>
                      <a:pt x="22" y="102"/>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04" name="Freeform 87"/>
              <p:cNvSpPr>
                <a:spLocks/>
              </p:cNvSpPr>
              <p:nvPr/>
            </p:nvSpPr>
            <p:spPr bwMode="auto">
              <a:xfrm>
                <a:off x="4539" y="1894"/>
                <a:ext cx="92" cy="151"/>
              </a:xfrm>
              <a:custGeom>
                <a:avLst/>
                <a:gdLst>
                  <a:gd name="T0" fmla="*/ 0 w 92"/>
                  <a:gd name="T1" fmla="*/ 19 h 151"/>
                  <a:gd name="T2" fmla="*/ 10 w 92"/>
                  <a:gd name="T3" fmla="*/ 4 h 151"/>
                  <a:gd name="T4" fmla="*/ 19 w 92"/>
                  <a:gd name="T5" fmla="*/ 0 h 151"/>
                  <a:gd name="T6" fmla="*/ 31 w 92"/>
                  <a:gd name="T7" fmla="*/ 4 h 151"/>
                  <a:gd name="T8" fmla="*/ 26 w 92"/>
                  <a:gd name="T9" fmla="*/ 9 h 151"/>
                  <a:gd name="T10" fmla="*/ 22 w 92"/>
                  <a:gd name="T11" fmla="*/ 26 h 151"/>
                  <a:gd name="T12" fmla="*/ 26 w 92"/>
                  <a:gd name="T13" fmla="*/ 30 h 151"/>
                  <a:gd name="T14" fmla="*/ 26 w 92"/>
                  <a:gd name="T15" fmla="*/ 42 h 151"/>
                  <a:gd name="T16" fmla="*/ 92 w 92"/>
                  <a:gd name="T17" fmla="*/ 130 h 151"/>
                  <a:gd name="T18" fmla="*/ 90 w 92"/>
                  <a:gd name="T19" fmla="*/ 139 h 151"/>
                  <a:gd name="T20" fmla="*/ 36 w 92"/>
                  <a:gd name="T21" fmla="*/ 151 h 151"/>
                  <a:gd name="T22" fmla="*/ 0 w 92"/>
                  <a:gd name="T23" fmla="*/ 19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2" h="151">
                    <a:moveTo>
                      <a:pt x="0" y="19"/>
                    </a:moveTo>
                    <a:lnTo>
                      <a:pt x="10" y="4"/>
                    </a:lnTo>
                    <a:lnTo>
                      <a:pt x="19" y="0"/>
                    </a:lnTo>
                    <a:lnTo>
                      <a:pt x="31" y="4"/>
                    </a:lnTo>
                    <a:lnTo>
                      <a:pt x="26" y="9"/>
                    </a:lnTo>
                    <a:lnTo>
                      <a:pt x="22" y="26"/>
                    </a:lnTo>
                    <a:lnTo>
                      <a:pt x="26" y="30"/>
                    </a:lnTo>
                    <a:lnTo>
                      <a:pt x="26" y="42"/>
                    </a:lnTo>
                    <a:lnTo>
                      <a:pt x="92" y="130"/>
                    </a:lnTo>
                    <a:lnTo>
                      <a:pt x="90" y="139"/>
                    </a:lnTo>
                    <a:lnTo>
                      <a:pt x="36" y="151"/>
                    </a:lnTo>
                    <a:lnTo>
                      <a:pt x="0" y="19"/>
                    </a:lnTo>
                    <a:close/>
                  </a:path>
                </a:pathLst>
              </a:custGeom>
              <a:solidFill>
                <a:srgbClr val="2540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05" name="Freeform 88"/>
              <p:cNvSpPr>
                <a:spLocks/>
              </p:cNvSpPr>
              <p:nvPr/>
            </p:nvSpPr>
            <p:spPr bwMode="auto">
              <a:xfrm>
                <a:off x="4539" y="1894"/>
                <a:ext cx="92" cy="151"/>
              </a:xfrm>
              <a:custGeom>
                <a:avLst/>
                <a:gdLst>
                  <a:gd name="T0" fmla="*/ 0 w 92"/>
                  <a:gd name="T1" fmla="*/ 19 h 151"/>
                  <a:gd name="T2" fmla="*/ 10 w 92"/>
                  <a:gd name="T3" fmla="*/ 4 h 151"/>
                  <a:gd name="T4" fmla="*/ 19 w 92"/>
                  <a:gd name="T5" fmla="*/ 0 h 151"/>
                  <a:gd name="T6" fmla="*/ 31 w 92"/>
                  <a:gd name="T7" fmla="*/ 4 h 151"/>
                  <a:gd name="T8" fmla="*/ 26 w 92"/>
                  <a:gd name="T9" fmla="*/ 9 h 151"/>
                  <a:gd name="T10" fmla="*/ 22 w 92"/>
                  <a:gd name="T11" fmla="*/ 26 h 151"/>
                  <a:gd name="T12" fmla="*/ 26 w 92"/>
                  <a:gd name="T13" fmla="*/ 30 h 151"/>
                  <a:gd name="T14" fmla="*/ 26 w 92"/>
                  <a:gd name="T15" fmla="*/ 42 h 151"/>
                  <a:gd name="T16" fmla="*/ 92 w 92"/>
                  <a:gd name="T17" fmla="*/ 130 h 151"/>
                  <a:gd name="T18" fmla="*/ 90 w 92"/>
                  <a:gd name="T19" fmla="*/ 139 h 151"/>
                  <a:gd name="T20" fmla="*/ 36 w 92"/>
                  <a:gd name="T21" fmla="*/ 151 h 151"/>
                  <a:gd name="T22" fmla="*/ 0 w 92"/>
                  <a:gd name="T23" fmla="*/ 19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2" h="151">
                    <a:moveTo>
                      <a:pt x="0" y="19"/>
                    </a:moveTo>
                    <a:lnTo>
                      <a:pt x="10" y="4"/>
                    </a:lnTo>
                    <a:lnTo>
                      <a:pt x="19" y="0"/>
                    </a:lnTo>
                    <a:lnTo>
                      <a:pt x="31" y="4"/>
                    </a:lnTo>
                    <a:lnTo>
                      <a:pt x="26" y="9"/>
                    </a:lnTo>
                    <a:lnTo>
                      <a:pt x="22" y="26"/>
                    </a:lnTo>
                    <a:lnTo>
                      <a:pt x="26" y="30"/>
                    </a:lnTo>
                    <a:lnTo>
                      <a:pt x="26" y="42"/>
                    </a:lnTo>
                    <a:lnTo>
                      <a:pt x="92" y="130"/>
                    </a:lnTo>
                    <a:lnTo>
                      <a:pt x="90" y="139"/>
                    </a:lnTo>
                    <a:lnTo>
                      <a:pt x="36" y="151"/>
                    </a:lnTo>
                    <a:lnTo>
                      <a:pt x="0" y="19"/>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06" name="Freeform 89"/>
              <p:cNvSpPr>
                <a:spLocks/>
              </p:cNvSpPr>
              <p:nvPr/>
            </p:nvSpPr>
            <p:spPr bwMode="auto">
              <a:xfrm>
                <a:off x="715" y="1057"/>
                <a:ext cx="671" cy="567"/>
              </a:xfrm>
              <a:custGeom>
                <a:avLst/>
                <a:gdLst>
                  <a:gd name="T0" fmla="*/ 312 w 671"/>
                  <a:gd name="T1" fmla="*/ 511 h 567"/>
                  <a:gd name="T2" fmla="*/ 0 w 671"/>
                  <a:gd name="T3" fmla="*/ 419 h 567"/>
                  <a:gd name="T4" fmla="*/ 10 w 671"/>
                  <a:gd name="T5" fmla="*/ 322 h 567"/>
                  <a:gd name="T6" fmla="*/ 28 w 671"/>
                  <a:gd name="T7" fmla="*/ 289 h 567"/>
                  <a:gd name="T8" fmla="*/ 40 w 671"/>
                  <a:gd name="T9" fmla="*/ 277 h 567"/>
                  <a:gd name="T10" fmla="*/ 50 w 671"/>
                  <a:gd name="T11" fmla="*/ 274 h 567"/>
                  <a:gd name="T12" fmla="*/ 52 w 671"/>
                  <a:gd name="T13" fmla="*/ 263 h 567"/>
                  <a:gd name="T14" fmla="*/ 50 w 671"/>
                  <a:gd name="T15" fmla="*/ 263 h 567"/>
                  <a:gd name="T16" fmla="*/ 128 w 671"/>
                  <a:gd name="T17" fmla="*/ 74 h 567"/>
                  <a:gd name="T18" fmla="*/ 137 w 671"/>
                  <a:gd name="T19" fmla="*/ 64 h 567"/>
                  <a:gd name="T20" fmla="*/ 139 w 671"/>
                  <a:gd name="T21" fmla="*/ 50 h 567"/>
                  <a:gd name="T22" fmla="*/ 144 w 671"/>
                  <a:gd name="T23" fmla="*/ 43 h 567"/>
                  <a:gd name="T24" fmla="*/ 142 w 671"/>
                  <a:gd name="T25" fmla="*/ 36 h 567"/>
                  <a:gd name="T26" fmla="*/ 156 w 671"/>
                  <a:gd name="T27" fmla="*/ 3 h 567"/>
                  <a:gd name="T28" fmla="*/ 161 w 671"/>
                  <a:gd name="T29" fmla="*/ 0 h 567"/>
                  <a:gd name="T30" fmla="*/ 187 w 671"/>
                  <a:gd name="T31" fmla="*/ 5 h 567"/>
                  <a:gd name="T32" fmla="*/ 201 w 671"/>
                  <a:gd name="T33" fmla="*/ 15 h 567"/>
                  <a:gd name="T34" fmla="*/ 203 w 671"/>
                  <a:gd name="T35" fmla="*/ 12 h 567"/>
                  <a:gd name="T36" fmla="*/ 220 w 671"/>
                  <a:gd name="T37" fmla="*/ 31 h 567"/>
                  <a:gd name="T38" fmla="*/ 222 w 671"/>
                  <a:gd name="T39" fmla="*/ 43 h 567"/>
                  <a:gd name="T40" fmla="*/ 217 w 671"/>
                  <a:gd name="T41" fmla="*/ 76 h 567"/>
                  <a:gd name="T42" fmla="*/ 248 w 671"/>
                  <a:gd name="T43" fmla="*/ 95 h 567"/>
                  <a:gd name="T44" fmla="*/ 269 w 671"/>
                  <a:gd name="T45" fmla="*/ 95 h 567"/>
                  <a:gd name="T46" fmla="*/ 286 w 671"/>
                  <a:gd name="T47" fmla="*/ 90 h 567"/>
                  <a:gd name="T48" fmla="*/ 321 w 671"/>
                  <a:gd name="T49" fmla="*/ 100 h 567"/>
                  <a:gd name="T50" fmla="*/ 331 w 671"/>
                  <a:gd name="T51" fmla="*/ 114 h 567"/>
                  <a:gd name="T52" fmla="*/ 373 w 671"/>
                  <a:gd name="T53" fmla="*/ 109 h 567"/>
                  <a:gd name="T54" fmla="*/ 383 w 671"/>
                  <a:gd name="T55" fmla="*/ 118 h 567"/>
                  <a:gd name="T56" fmla="*/ 399 w 671"/>
                  <a:gd name="T57" fmla="*/ 118 h 567"/>
                  <a:gd name="T58" fmla="*/ 423 w 671"/>
                  <a:gd name="T59" fmla="*/ 116 h 567"/>
                  <a:gd name="T60" fmla="*/ 444 w 671"/>
                  <a:gd name="T61" fmla="*/ 118 h 567"/>
                  <a:gd name="T62" fmla="*/ 451 w 671"/>
                  <a:gd name="T63" fmla="*/ 111 h 567"/>
                  <a:gd name="T64" fmla="*/ 487 w 671"/>
                  <a:gd name="T65" fmla="*/ 118 h 567"/>
                  <a:gd name="T66" fmla="*/ 496 w 671"/>
                  <a:gd name="T67" fmla="*/ 116 h 567"/>
                  <a:gd name="T68" fmla="*/ 647 w 671"/>
                  <a:gd name="T69" fmla="*/ 154 h 567"/>
                  <a:gd name="T70" fmla="*/ 654 w 671"/>
                  <a:gd name="T71" fmla="*/ 173 h 567"/>
                  <a:gd name="T72" fmla="*/ 669 w 671"/>
                  <a:gd name="T73" fmla="*/ 185 h 567"/>
                  <a:gd name="T74" fmla="*/ 671 w 671"/>
                  <a:gd name="T75" fmla="*/ 201 h 567"/>
                  <a:gd name="T76" fmla="*/ 650 w 671"/>
                  <a:gd name="T77" fmla="*/ 225 h 567"/>
                  <a:gd name="T78" fmla="*/ 640 w 671"/>
                  <a:gd name="T79" fmla="*/ 244 h 567"/>
                  <a:gd name="T80" fmla="*/ 628 w 671"/>
                  <a:gd name="T81" fmla="*/ 256 h 567"/>
                  <a:gd name="T82" fmla="*/ 626 w 671"/>
                  <a:gd name="T83" fmla="*/ 265 h 567"/>
                  <a:gd name="T84" fmla="*/ 619 w 671"/>
                  <a:gd name="T85" fmla="*/ 274 h 567"/>
                  <a:gd name="T86" fmla="*/ 607 w 671"/>
                  <a:gd name="T87" fmla="*/ 282 h 567"/>
                  <a:gd name="T88" fmla="*/ 588 w 671"/>
                  <a:gd name="T89" fmla="*/ 305 h 567"/>
                  <a:gd name="T90" fmla="*/ 584 w 671"/>
                  <a:gd name="T91" fmla="*/ 326 h 567"/>
                  <a:gd name="T92" fmla="*/ 598 w 671"/>
                  <a:gd name="T93" fmla="*/ 331 h 567"/>
                  <a:gd name="T94" fmla="*/ 602 w 671"/>
                  <a:gd name="T95" fmla="*/ 343 h 567"/>
                  <a:gd name="T96" fmla="*/ 595 w 671"/>
                  <a:gd name="T97" fmla="*/ 350 h 567"/>
                  <a:gd name="T98" fmla="*/ 598 w 671"/>
                  <a:gd name="T99" fmla="*/ 359 h 567"/>
                  <a:gd name="T100" fmla="*/ 586 w 671"/>
                  <a:gd name="T101" fmla="*/ 376 h 567"/>
                  <a:gd name="T102" fmla="*/ 541 w 671"/>
                  <a:gd name="T103" fmla="*/ 567 h 567"/>
                  <a:gd name="T104" fmla="*/ 312 w 671"/>
                  <a:gd name="T105" fmla="*/ 511 h 5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71" h="567">
                    <a:moveTo>
                      <a:pt x="312" y="511"/>
                    </a:moveTo>
                    <a:lnTo>
                      <a:pt x="0" y="419"/>
                    </a:lnTo>
                    <a:lnTo>
                      <a:pt x="10" y="322"/>
                    </a:lnTo>
                    <a:lnTo>
                      <a:pt x="28" y="289"/>
                    </a:lnTo>
                    <a:lnTo>
                      <a:pt x="40" y="277"/>
                    </a:lnTo>
                    <a:lnTo>
                      <a:pt x="50" y="274"/>
                    </a:lnTo>
                    <a:lnTo>
                      <a:pt x="52" y="263"/>
                    </a:lnTo>
                    <a:lnTo>
                      <a:pt x="50" y="263"/>
                    </a:lnTo>
                    <a:lnTo>
                      <a:pt x="128" y="74"/>
                    </a:lnTo>
                    <a:lnTo>
                      <a:pt x="137" y="64"/>
                    </a:lnTo>
                    <a:lnTo>
                      <a:pt x="139" y="50"/>
                    </a:lnTo>
                    <a:lnTo>
                      <a:pt x="144" y="43"/>
                    </a:lnTo>
                    <a:lnTo>
                      <a:pt x="142" y="36"/>
                    </a:lnTo>
                    <a:lnTo>
                      <a:pt x="156" y="3"/>
                    </a:lnTo>
                    <a:lnTo>
                      <a:pt x="161" y="0"/>
                    </a:lnTo>
                    <a:lnTo>
                      <a:pt x="187" y="5"/>
                    </a:lnTo>
                    <a:lnTo>
                      <a:pt x="201" y="15"/>
                    </a:lnTo>
                    <a:lnTo>
                      <a:pt x="203" y="12"/>
                    </a:lnTo>
                    <a:lnTo>
                      <a:pt x="220" y="31"/>
                    </a:lnTo>
                    <a:lnTo>
                      <a:pt x="222" y="43"/>
                    </a:lnTo>
                    <a:lnTo>
                      <a:pt x="217" y="76"/>
                    </a:lnTo>
                    <a:lnTo>
                      <a:pt x="248" y="95"/>
                    </a:lnTo>
                    <a:lnTo>
                      <a:pt x="269" y="95"/>
                    </a:lnTo>
                    <a:lnTo>
                      <a:pt x="286" y="90"/>
                    </a:lnTo>
                    <a:lnTo>
                      <a:pt x="321" y="100"/>
                    </a:lnTo>
                    <a:lnTo>
                      <a:pt x="331" y="114"/>
                    </a:lnTo>
                    <a:lnTo>
                      <a:pt x="373" y="109"/>
                    </a:lnTo>
                    <a:lnTo>
                      <a:pt x="383" y="118"/>
                    </a:lnTo>
                    <a:lnTo>
                      <a:pt x="399" y="118"/>
                    </a:lnTo>
                    <a:lnTo>
                      <a:pt x="423" y="116"/>
                    </a:lnTo>
                    <a:lnTo>
                      <a:pt x="444" y="118"/>
                    </a:lnTo>
                    <a:lnTo>
                      <a:pt x="451" y="111"/>
                    </a:lnTo>
                    <a:lnTo>
                      <a:pt x="487" y="118"/>
                    </a:lnTo>
                    <a:lnTo>
                      <a:pt x="496" y="116"/>
                    </a:lnTo>
                    <a:lnTo>
                      <a:pt x="647" y="154"/>
                    </a:lnTo>
                    <a:lnTo>
                      <a:pt x="654" y="173"/>
                    </a:lnTo>
                    <a:lnTo>
                      <a:pt x="669" y="185"/>
                    </a:lnTo>
                    <a:lnTo>
                      <a:pt x="671" y="201"/>
                    </a:lnTo>
                    <a:lnTo>
                      <a:pt x="650" y="225"/>
                    </a:lnTo>
                    <a:lnTo>
                      <a:pt x="640" y="244"/>
                    </a:lnTo>
                    <a:lnTo>
                      <a:pt x="628" y="256"/>
                    </a:lnTo>
                    <a:lnTo>
                      <a:pt x="626" y="265"/>
                    </a:lnTo>
                    <a:lnTo>
                      <a:pt x="619" y="274"/>
                    </a:lnTo>
                    <a:lnTo>
                      <a:pt x="607" y="282"/>
                    </a:lnTo>
                    <a:lnTo>
                      <a:pt x="588" y="305"/>
                    </a:lnTo>
                    <a:lnTo>
                      <a:pt x="584" y="326"/>
                    </a:lnTo>
                    <a:lnTo>
                      <a:pt x="598" y="331"/>
                    </a:lnTo>
                    <a:lnTo>
                      <a:pt x="602" y="343"/>
                    </a:lnTo>
                    <a:lnTo>
                      <a:pt x="595" y="350"/>
                    </a:lnTo>
                    <a:lnTo>
                      <a:pt x="598" y="359"/>
                    </a:lnTo>
                    <a:lnTo>
                      <a:pt x="586" y="376"/>
                    </a:lnTo>
                    <a:lnTo>
                      <a:pt x="541" y="567"/>
                    </a:lnTo>
                    <a:lnTo>
                      <a:pt x="312" y="511"/>
                    </a:lnTo>
                    <a:close/>
                  </a:path>
                </a:pathLst>
              </a:custGeom>
              <a:solidFill>
                <a:srgbClr val="7578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07" name="Freeform 90"/>
              <p:cNvSpPr>
                <a:spLocks/>
              </p:cNvSpPr>
              <p:nvPr/>
            </p:nvSpPr>
            <p:spPr bwMode="auto">
              <a:xfrm>
                <a:off x="715" y="1057"/>
                <a:ext cx="671" cy="567"/>
              </a:xfrm>
              <a:custGeom>
                <a:avLst/>
                <a:gdLst>
                  <a:gd name="T0" fmla="*/ 312 w 671"/>
                  <a:gd name="T1" fmla="*/ 511 h 567"/>
                  <a:gd name="T2" fmla="*/ 0 w 671"/>
                  <a:gd name="T3" fmla="*/ 419 h 567"/>
                  <a:gd name="T4" fmla="*/ 10 w 671"/>
                  <a:gd name="T5" fmla="*/ 322 h 567"/>
                  <a:gd name="T6" fmla="*/ 28 w 671"/>
                  <a:gd name="T7" fmla="*/ 289 h 567"/>
                  <a:gd name="T8" fmla="*/ 40 w 671"/>
                  <a:gd name="T9" fmla="*/ 277 h 567"/>
                  <a:gd name="T10" fmla="*/ 50 w 671"/>
                  <a:gd name="T11" fmla="*/ 274 h 567"/>
                  <a:gd name="T12" fmla="*/ 52 w 671"/>
                  <a:gd name="T13" fmla="*/ 263 h 567"/>
                  <a:gd name="T14" fmla="*/ 50 w 671"/>
                  <a:gd name="T15" fmla="*/ 263 h 567"/>
                  <a:gd name="T16" fmla="*/ 128 w 671"/>
                  <a:gd name="T17" fmla="*/ 74 h 567"/>
                  <a:gd name="T18" fmla="*/ 137 w 671"/>
                  <a:gd name="T19" fmla="*/ 64 h 567"/>
                  <a:gd name="T20" fmla="*/ 139 w 671"/>
                  <a:gd name="T21" fmla="*/ 50 h 567"/>
                  <a:gd name="T22" fmla="*/ 144 w 671"/>
                  <a:gd name="T23" fmla="*/ 43 h 567"/>
                  <a:gd name="T24" fmla="*/ 142 w 671"/>
                  <a:gd name="T25" fmla="*/ 36 h 567"/>
                  <a:gd name="T26" fmla="*/ 156 w 671"/>
                  <a:gd name="T27" fmla="*/ 3 h 567"/>
                  <a:gd name="T28" fmla="*/ 161 w 671"/>
                  <a:gd name="T29" fmla="*/ 0 h 567"/>
                  <a:gd name="T30" fmla="*/ 187 w 671"/>
                  <a:gd name="T31" fmla="*/ 5 h 567"/>
                  <a:gd name="T32" fmla="*/ 201 w 671"/>
                  <a:gd name="T33" fmla="*/ 15 h 567"/>
                  <a:gd name="T34" fmla="*/ 203 w 671"/>
                  <a:gd name="T35" fmla="*/ 12 h 567"/>
                  <a:gd name="T36" fmla="*/ 220 w 671"/>
                  <a:gd name="T37" fmla="*/ 31 h 567"/>
                  <a:gd name="T38" fmla="*/ 222 w 671"/>
                  <a:gd name="T39" fmla="*/ 43 h 567"/>
                  <a:gd name="T40" fmla="*/ 217 w 671"/>
                  <a:gd name="T41" fmla="*/ 76 h 567"/>
                  <a:gd name="T42" fmla="*/ 248 w 671"/>
                  <a:gd name="T43" fmla="*/ 95 h 567"/>
                  <a:gd name="T44" fmla="*/ 269 w 671"/>
                  <a:gd name="T45" fmla="*/ 95 h 567"/>
                  <a:gd name="T46" fmla="*/ 286 w 671"/>
                  <a:gd name="T47" fmla="*/ 90 h 567"/>
                  <a:gd name="T48" fmla="*/ 321 w 671"/>
                  <a:gd name="T49" fmla="*/ 100 h 567"/>
                  <a:gd name="T50" fmla="*/ 331 w 671"/>
                  <a:gd name="T51" fmla="*/ 114 h 567"/>
                  <a:gd name="T52" fmla="*/ 373 w 671"/>
                  <a:gd name="T53" fmla="*/ 109 h 567"/>
                  <a:gd name="T54" fmla="*/ 383 w 671"/>
                  <a:gd name="T55" fmla="*/ 118 h 567"/>
                  <a:gd name="T56" fmla="*/ 399 w 671"/>
                  <a:gd name="T57" fmla="*/ 118 h 567"/>
                  <a:gd name="T58" fmla="*/ 423 w 671"/>
                  <a:gd name="T59" fmla="*/ 116 h 567"/>
                  <a:gd name="T60" fmla="*/ 444 w 671"/>
                  <a:gd name="T61" fmla="*/ 118 h 567"/>
                  <a:gd name="T62" fmla="*/ 451 w 671"/>
                  <a:gd name="T63" fmla="*/ 111 h 567"/>
                  <a:gd name="T64" fmla="*/ 487 w 671"/>
                  <a:gd name="T65" fmla="*/ 118 h 567"/>
                  <a:gd name="T66" fmla="*/ 496 w 671"/>
                  <a:gd name="T67" fmla="*/ 116 h 567"/>
                  <a:gd name="T68" fmla="*/ 647 w 671"/>
                  <a:gd name="T69" fmla="*/ 154 h 567"/>
                  <a:gd name="T70" fmla="*/ 654 w 671"/>
                  <a:gd name="T71" fmla="*/ 173 h 567"/>
                  <a:gd name="T72" fmla="*/ 669 w 671"/>
                  <a:gd name="T73" fmla="*/ 185 h 567"/>
                  <a:gd name="T74" fmla="*/ 671 w 671"/>
                  <a:gd name="T75" fmla="*/ 201 h 567"/>
                  <a:gd name="T76" fmla="*/ 650 w 671"/>
                  <a:gd name="T77" fmla="*/ 225 h 567"/>
                  <a:gd name="T78" fmla="*/ 640 w 671"/>
                  <a:gd name="T79" fmla="*/ 244 h 567"/>
                  <a:gd name="T80" fmla="*/ 628 w 671"/>
                  <a:gd name="T81" fmla="*/ 256 h 567"/>
                  <a:gd name="T82" fmla="*/ 626 w 671"/>
                  <a:gd name="T83" fmla="*/ 265 h 567"/>
                  <a:gd name="T84" fmla="*/ 619 w 671"/>
                  <a:gd name="T85" fmla="*/ 274 h 567"/>
                  <a:gd name="T86" fmla="*/ 607 w 671"/>
                  <a:gd name="T87" fmla="*/ 282 h 567"/>
                  <a:gd name="T88" fmla="*/ 588 w 671"/>
                  <a:gd name="T89" fmla="*/ 305 h 567"/>
                  <a:gd name="T90" fmla="*/ 584 w 671"/>
                  <a:gd name="T91" fmla="*/ 326 h 567"/>
                  <a:gd name="T92" fmla="*/ 598 w 671"/>
                  <a:gd name="T93" fmla="*/ 331 h 567"/>
                  <a:gd name="T94" fmla="*/ 602 w 671"/>
                  <a:gd name="T95" fmla="*/ 343 h 567"/>
                  <a:gd name="T96" fmla="*/ 595 w 671"/>
                  <a:gd name="T97" fmla="*/ 350 h 567"/>
                  <a:gd name="T98" fmla="*/ 598 w 671"/>
                  <a:gd name="T99" fmla="*/ 359 h 567"/>
                  <a:gd name="T100" fmla="*/ 586 w 671"/>
                  <a:gd name="T101" fmla="*/ 376 h 567"/>
                  <a:gd name="T102" fmla="*/ 541 w 671"/>
                  <a:gd name="T103" fmla="*/ 567 h 567"/>
                  <a:gd name="T104" fmla="*/ 312 w 671"/>
                  <a:gd name="T105" fmla="*/ 511 h 5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71" h="567">
                    <a:moveTo>
                      <a:pt x="312" y="511"/>
                    </a:moveTo>
                    <a:lnTo>
                      <a:pt x="0" y="419"/>
                    </a:lnTo>
                    <a:lnTo>
                      <a:pt x="10" y="322"/>
                    </a:lnTo>
                    <a:lnTo>
                      <a:pt x="28" y="289"/>
                    </a:lnTo>
                    <a:lnTo>
                      <a:pt x="40" y="277"/>
                    </a:lnTo>
                    <a:lnTo>
                      <a:pt x="50" y="274"/>
                    </a:lnTo>
                    <a:lnTo>
                      <a:pt x="52" y="263"/>
                    </a:lnTo>
                    <a:lnTo>
                      <a:pt x="50" y="263"/>
                    </a:lnTo>
                    <a:lnTo>
                      <a:pt x="128" y="74"/>
                    </a:lnTo>
                    <a:lnTo>
                      <a:pt x="137" y="64"/>
                    </a:lnTo>
                    <a:lnTo>
                      <a:pt x="139" y="50"/>
                    </a:lnTo>
                    <a:lnTo>
                      <a:pt x="144" y="43"/>
                    </a:lnTo>
                    <a:lnTo>
                      <a:pt x="142" y="36"/>
                    </a:lnTo>
                    <a:lnTo>
                      <a:pt x="156" y="3"/>
                    </a:lnTo>
                    <a:lnTo>
                      <a:pt x="161" y="0"/>
                    </a:lnTo>
                    <a:lnTo>
                      <a:pt x="187" y="5"/>
                    </a:lnTo>
                    <a:lnTo>
                      <a:pt x="201" y="15"/>
                    </a:lnTo>
                    <a:lnTo>
                      <a:pt x="203" y="12"/>
                    </a:lnTo>
                    <a:lnTo>
                      <a:pt x="220" y="31"/>
                    </a:lnTo>
                    <a:lnTo>
                      <a:pt x="222" y="43"/>
                    </a:lnTo>
                    <a:lnTo>
                      <a:pt x="217" y="76"/>
                    </a:lnTo>
                    <a:lnTo>
                      <a:pt x="248" y="95"/>
                    </a:lnTo>
                    <a:lnTo>
                      <a:pt x="269" y="95"/>
                    </a:lnTo>
                    <a:lnTo>
                      <a:pt x="286" y="90"/>
                    </a:lnTo>
                    <a:lnTo>
                      <a:pt x="321" y="100"/>
                    </a:lnTo>
                    <a:lnTo>
                      <a:pt x="331" y="114"/>
                    </a:lnTo>
                    <a:lnTo>
                      <a:pt x="373" y="109"/>
                    </a:lnTo>
                    <a:lnTo>
                      <a:pt x="383" y="118"/>
                    </a:lnTo>
                    <a:lnTo>
                      <a:pt x="399" y="118"/>
                    </a:lnTo>
                    <a:lnTo>
                      <a:pt x="423" y="116"/>
                    </a:lnTo>
                    <a:lnTo>
                      <a:pt x="444" y="118"/>
                    </a:lnTo>
                    <a:lnTo>
                      <a:pt x="451" y="111"/>
                    </a:lnTo>
                    <a:lnTo>
                      <a:pt x="487" y="118"/>
                    </a:lnTo>
                    <a:lnTo>
                      <a:pt x="496" y="116"/>
                    </a:lnTo>
                    <a:lnTo>
                      <a:pt x="647" y="154"/>
                    </a:lnTo>
                    <a:lnTo>
                      <a:pt x="654" y="173"/>
                    </a:lnTo>
                    <a:lnTo>
                      <a:pt x="669" y="185"/>
                    </a:lnTo>
                    <a:lnTo>
                      <a:pt x="671" y="201"/>
                    </a:lnTo>
                    <a:lnTo>
                      <a:pt x="650" y="225"/>
                    </a:lnTo>
                    <a:lnTo>
                      <a:pt x="640" y="244"/>
                    </a:lnTo>
                    <a:lnTo>
                      <a:pt x="628" y="256"/>
                    </a:lnTo>
                    <a:lnTo>
                      <a:pt x="626" y="265"/>
                    </a:lnTo>
                    <a:lnTo>
                      <a:pt x="619" y="274"/>
                    </a:lnTo>
                    <a:lnTo>
                      <a:pt x="607" y="282"/>
                    </a:lnTo>
                    <a:lnTo>
                      <a:pt x="588" y="305"/>
                    </a:lnTo>
                    <a:lnTo>
                      <a:pt x="584" y="326"/>
                    </a:lnTo>
                    <a:lnTo>
                      <a:pt x="598" y="331"/>
                    </a:lnTo>
                    <a:lnTo>
                      <a:pt x="602" y="343"/>
                    </a:lnTo>
                    <a:lnTo>
                      <a:pt x="595" y="350"/>
                    </a:lnTo>
                    <a:lnTo>
                      <a:pt x="598" y="359"/>
                    </a:lnTo>
                    <a:lnTo>
                      <a:pt x="586" y="376"/>
                    </a:lnTo>
                    <a:lnTo>
                      <a:pt x="541" y="567"/>
                    </a:lnTo>
                    <a:lnTo>
                      <a:pt x="312" y="511"/>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08" name="Freeform 91"/>
              <p:cNvSpPr>
                <a:spLocks/>
              </p:cNvSpPr>
              <p:nvPr/>
            </p:nvSpPr>
            <p:spPr bwMode="auto">
              <a:xfrm>
                <a:off x="1379" y="1674"/>
                <a:ext cx="479" cy="600"/>
              </a:xfrm>
              <a:custGeom>
                <a:avLst/>
                <a:gdLst>
                  <a:gd name="T0" fmla="*/ 156 w 479"/>
                  <a:gd name="T1" fmla="*/ 12 h 600"/>
                  <a:gd name="T2" fmla="*/ 340 w 479"/>
                  <a:gd name="T3" fmla="*/ 45 h 600"/>
                  <a:gd name="T4" fmla="*/ 321 w 479"/>
                  <a:gd name="T5" fmla="*/ 151 h 600"/>
                  <a:gd name="T6" fmla="*/ 479 w 479"/>
                  <a:gd name="T7" fmla="*/ 177 h 600"/>
                  <a:gd name="T8" fmla="*/ 416 w 479"/>
                  <a:gd name="T9" fmla="*/ 600 h 600"/>
                  <a:gd name="T10" fmla="*/ 0 w 479"/>
                  <a:gd name="T11" fmla="*/ 527 h 600"/>
                  <a:gd name="T12" fmla="*/ 106 w 479"/>
                  <a:gd name="T13" fmla="*/ 0 h 600"/>
                  <a:gd name="T14" fmla="*/ 156 w 479"/>
                  <a:gd name="T15" fmla="*/ 12 h 6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9" h="600">
                    <a:moveTo>
                      <a:pt x="156" y="12"/>
                    </a:moveTo>
                    <a:lnTo>
                      <a:pt x="340" y="45"/>
                    </a:lnTo>
                    <a:lnTo>
                      <a:pt x="321" y="151"/>
                    </a:lnTo>
                    <a:lnTo>
                      <a:pt x="479" y="177"/>
                    </a:lnTo>
                    <a:lnTo>
                      <a:pt x="416" y="600"/>
                    </a:lnTo>
                    <a:lnTo>
                      <a:pt x="0" y="527"/>
                    </a:lnTo>
                    <a:lnTo>
                      <a:pt x="106" y="0"/>
                    </a:lnTo>
                    <a:lnTo>
                      <a:pt x="156" y="12"/>
                    </a:lnTo>
                    <a:close/>
                  </a:path>
                </a:pathLst>
              </a:custGeom>
              <a:solidFill>
                <a:srgbClr val="C8C7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09" name="Freeform 92"/>
              <p:cNvSpPr>
                <a:spLocks/>
              </p:cNvSpPr>
              <p:nvPr/>
            </p:nvSpPr>
            <p:spPr bwMode="auto">
              <a:xfrm>
                <a:off x="1379" y="1674"/>
                <a:ext cx="479" cy="600"/>
              </a:xfrm>
              <a:custGeom>
                <a:avLst/>
                <a:gdLst>
                  <a:gd name="T0" fmla="*/ 156 w 479"/>
                  <a:gd name="T1" fmla="*/ 12 h 600"/>
                  <a:gd name="T2" fmla="*/ 340 w 479"/>
                  <a:gd name="T3" fmla="*/ 45 h 600"/>
                  <a:gd name="T4" fmla="*/ 321 w 479"/>
                  <a:gd name="T5" fmla="*/ 151 h 600"/>
                  <a:gd name="T6" fmla="*/ 479 w 479"/>
                  <a:gd name="T7" fmla="*/ 177 h 600"/>
                  <a:gd name="T8" fmla="*/ 416 w 479"/>
                  <a:gd name="T9" fmla="*/ 600 h 600"/>
                  <a:gd name="T10" fmla="*/ 0 w 479"/>
                  <a:gd name="T11" fmla="*/ 527 h 600"/>
                  <a:gd name="T12" fmla="*/ 106 w 479"/>
                  <a:gd name="T13" fmla="*/ 0 h 600"/>
                  <a:gd name="T14" fmla="*/ 156 w 479"/>
                  <a:gd name="T15" fmla="*/ 12 h 6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9" h="600">
                    <a:moveTo>
                      <a:pt x="156" y="12"/>
                    </a:moveTo>
                    <a:lnTo>
                      <a:pt x="340" y="45"/>
                    </a:lnTo>
                    <a:lnTo>
                      <a:pt x="321" y="151"/>
                    </a:lnTo>
                    <a:lnTo>
                      <a:pt x="479" y="177"/>
                    </a:lnTo>
                    <a:lnTo>
                      <a:pt x="416" y="600"/>
                    </a:lnTo>
                    <a:lnTo>
                      <a:pt x="0" y="527"/>
                    </a:lnTo>
                    <a:lnTo>
                      <a:pt x="106" y="0"/>
                    </a:lnTo>
                    <a:lnTo>
                      <a:pt x="156" y="12"/>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10" name="Freeform 93"/>
              <p:cNvSpPr>
                <a:spLocks/>
              </p:cNvSpPr>
              <p:nvPr/>
            </p:nvSpPr>
            <p:spPr bwMode="auto">
              <a:xfrm>
                <a:off x="2258" y="1683"/>
                <a:ext cx="692" cy="355"/>
              </a:xfrm>
              <a:custGeom>
                <a:avLst/>
                <a:gdLst>
                  <a:gd name="T0" fmla="*/ 422 w 692"/>
                  <a:gd name="T1" fmla="*/ 29 h 355"/>
                  <a:gd name="T2" fmla="*/ 21 w 692"/>
                  <a:gd name="T3" fmla="*/ 0 h 355"/>
                  <a:gd name="T4" fmla="*/ 0 w 692"/>
                  <a:gd name="T5" fmla="*/ 215 h 355"/>
                  <a:gd name="T6" fmla="*/ 160 w 692"/>
                  <a:gd name="T7" fmla="*/ 230 h 355"/>
                  <a:gd name="T8" fmla="*/ 153 w 692"/>
                  <a:gd name="T9" fmla="*/ 334 h 355"/>
                  <a:gd name="T10" fmla="*/ 689 w 692"/>
                  <a:gd name="T11" fmla="*/ 355 h 355"/>
                  <a:gd name="T12" fmla="*/ 692 w 692"/>
                  <a:gd name="T13" fmla="*/ 345 h 355"/>
                  <a:gd name="T14" fmla="*/ 685 w 692"/>
                  <a:gd name="T15" fmla="*/ 338 h 355"/>
                  <a:gd name="T16" fmla="*/ 685 w 692"/>
                  <a:gd name="T17" fmla="*/ 334 h 355"/>
                  <a:gd name="T18" fmla="*/ 670 w 692"/>
                  <a:gd name="T19" fmla="*/ 324 h 355"/>
                  <a:gd name="T20" fmla="*/ 668 w 692"/>
                  <a:gd name="T21" fmla="*/ 303 h 355"/>
                  <a:gd name="T22" fmla="*/ 661 w 692"/>
                  <a:gd name="T23" fmla="*/ 300 h 355"/>
                  <a:gd name="T24" fmla="*/ 661 w 692"/>
                  <a:gd name="T25" fmla="*/ 286 h 355"/>
                  <a:gd name="T26" fmla="*/ 654 w 692"/>
                  <a:gd name="T27" fmla="*/ 279 h 355"/>
                  <a:gd name="T28" fmla="*/ 659 w 692"/>
                  <a:gd name="T29" fmla="*/ 263 h 355"/>
                  <a:gd name="T30" fmla="*/ 654 w 692"/>
                  <a:gd name="T31" fmla="*/ 244 h 355"/>
                  <a:gd name="T32" fmla="*/ 656 w 692"/>
                  <a:gd name="T33" fmla="*/ 230 h 355"/>
                  <a:gd name="T34" fmla="*/ 649 w 692"/>
                  <a:gd name="T35" fmla="*/ 227 h 355"/>
                  <a:gd name="T36" fmla="*/ 654 w 692"/>
                  <a:gd name="T37" fmla="*/ 218 h 355"/>
                  <a:gd name="T38" fmla="*/ 647 w 692"/>
                  <a:gd name="T39" fmla="*/ 213 h 355"/>
                  <a:gd name="T40" fmla="*/ 649 w 692"/>
                  <a:gd name="T41" fmla="*/ 201 h 355"/>
                  <a:gd name="T42" fmla="*/ 644 w 692"/>
                  <a:gd name="T43" fmla="*/ 199 h 355"/>
                  <a:gd name="T44" fmla="*/ 644 w 692"/>
                  <a:gd name="T45" fmla="*/ 192 h 355"/>
                  <a:gd name="T46" fmla="*/ 637 w 692"/>
                  <a:gd name="T47" fmla="*/ 192 h 355"/>
                  <a:gd name="T48" fmla="*/ 635 w 692"/>
                  <a:gd name="T49" fmla="*/ 175 h 355"/>
                  <a:gd name="T50" fmla="*/ 640 w 692"/>
                  <a:gd name="T51" fmla="*/ 163 h 355"/>
                  <a:gd name="T52" fmla="*/ 633 w 692"/>
                  <a:gd name="T53" fmla="*/ 154 h 355"/>
                  <a:gd name="T54" fmla="*/ 633 w 692"/>
                  <a:gd name="T55" fmla="*/ 145 h 355"/>
                  <a:gd name="T56" fmla="*/ 625 w 692"/>
                  <a:gd name="T57" fmla="*/ 137 h 355"/>
                  <a:gd name="T58" fmla="*/ 623 w 692"/>
                  <a:gd name="T59" fmla="*/ 130 h 355"/>
                  <a:gd name="T60" fmla="*/ 618 w 692"/>
                  <a:gd name="T61" fmla="*/ 123 h 355"/>
                  <a:gd name="T62" fmla="*/ 618 w 692"/>
                  <a:gd name="T63" fmla="*/ 111 h 355"/>
                  <a:gd name="T64" fmla="*/ 614 w 692"/>
                  <a:gd name="T65" fmla="*/ 102 h 355"/>
                  <a:gd name="T66" fmla="*/ 614 w 692"/>
                  <a:gd name="T67" fmla="*/ 88 h 355"/>
                  <a:gd name="T68" fmla="*/ 597 w 692"/>
                  <a:gd name="T69" fmla="*/ 85 h 355"/>
                  <a:gd name="T70" fmla="*/ 590 w 692"/>
                  <a:gd name="T71" fmla="*/ 69 h 355"/>
                  <a:gd name="T72" fmla="*/ 557 w 692"/>
                  <a:gd name="T73" fmla="*/ 57 h 355"/>
                  <a:gd name="T74" fmla="*/ 548 w 692"/>
                  <a:gd name="T75" fmla="*/ 48 h 355"/>
                  <a:gd name="T76" fmla="*/ 500 w 692"/>
                  <a:gd name="T77" fmla="*/ 45 h 355"/>
                  <a:gd name="T78" fmla="*/ 496 w 692"/>
                  <a:gd name="T79" fmla="*/ 55 h 355"/>
                  <a:gd name="T80" fmla="*/ 488 w 692"/>
                  <a:gd name="T81" fmla="*/ 55 h 355"/>
                  <a:gd name="T82" fmla="*/ 460 w 692"/>
                  <a:gd name="T83" fmla="*/ 41 h 355"/>
                  <a:gd name="T84" fmla="*/ 451 w 692"/>
                  <a:gd name="T85" fmla="*/ 31 h 355"/>
                  <a:gd name="T86" fmla="*/ 451 w 692"/>
                  <a:gd name="T87" fmla="*/ 31 h 355"/>
                  <a:gd name="T88" fmla="*/ 422 w 692"/>
                  <a:gd name="T89" fmla="*/ 29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92" h="355">
                    <a:moveTo>
                      <a:pt x="422" y="29"/>
                    </a:moveTo>
                    <a:lnTo>
                      <a:pt x="21" y="0"/>
                    </a:lnTo>
                    <a:lnTo>
                      <a:pt x="0" y="215"/>
                    </a:lnTo>
                    <a:lnTo>
                      <a:pt x="160" y="230"/>
                    </a:lnTo>
                    <a:lnTo>
                      <a:pt x="153" y="334"/>
                    </a:lnTo>
                    <a:lnTo>
                      <a:pt x="689" y="355"/>
                    </a:lnTo>
                    <a:lnTo>
                      <a:pt x="692" y="345"/>
                    </a:lnTo>
                    <a:lnTo>
                      <a:pt x="685" y="338"/>
                    </a:lnTo>
                    <a:lnTo>
                      <a:pt x="685" y="334"/>
                    </a:lnTo>
                    <a:lnTo>
                      <a:pt x="670" y="324"/>
                    </a:lnTo>
                    <a:lnTo>
                      <a:pt x="668" y="303"/>
                    </a:lnTo>
                    <a:lnTo>
                      <a:pt x="661" y="300"/>
                    </a:lnTo>
                    <a:lnTo>
                      <a:pt x="661" y="286"/>
                    </a:lnTo>
                    <a:lnTo>
                      <a:pt x="654" y="279"/>
                    </a:lnTo>
                    <a:lnTo>
                      <a:pt x="659" y="263"/>
                    </a:lnTo>
                    <a:lnTo>
                      <a:pt x="654" y="244"/>
                    </a:lnTo>
                    <a:lnTo>
                      <a:pt x="656" y="230"/>
                    </a:lnTo>
                    <a:lnTo>
                      <a:pt x="649" y="227"/>
                    </a:lnTo>
                    <a:lnTo>
                      <a:pt x="654" y="218"/>
                    </a:lnTo>
                    <a:lnTo>
                      <a:pt x="647" y="213"/>
                    </a:lnTo>
                    <a:lnTo>
                      <a:pt x="649" y="201"/>
                    </a:lnTo>
                    <a:lnTo>
                      <a:pt x="644" y="199"/>
                    </a:lnTo>
                    <a:lnTo>
                      <a:pt x="644" y="192"/>
                    </a:lnTo>
                    <a:lnTo>
                      <a:pt x="637" y="192"/>
                    </a:lnTo>
                    <a:lnTo>
                      <a:pt x="635" y="175"/>
                    </a:lnTo>
                    <a:lnTo>
                      <a:pt x="640" y="163"/>
                    </a:lnTo>
                    <a:lnTo>
                      <a:pt x="633" y="154"/>
                    </a:lnTo>
                    <a:lnTo>
                      <a:pt x="633" y="145"/>
                    </a:lnTo>
                    <a:lnTo>
                      <a:pt x="625" y="137"/>
                    </a:lnTo>
                    <a:lnTo>
                      <a:pt x="623" y="130"/>
                    </a:lnTo>
                    <a:lnTo>
                      <a:pt x="618" y="123"/>
                    </a:lnTo>
                    <a:lnTo>
                      <a:pt x="618" y="111"/>
                    </a:lnTo>
                    <a:lnTo>
                      <a:pt x="614" y="102"/>
                    </a:lnTo>
                    <a:lnTo>
                      <a:pt x="614" y="88"/>
                    </a:lnTo>
                    <a:lnTo>
                      <a:pt x="597" y="85"/>
                    </a:lnTo>
                    <a:lnTo>
                      <a:pt x="590" y="69"/>
                    </a:lnTo>
                    <a:lnTo>
                      <a:pt x="557" y="57"/>
                    </a:lnTo>
                    <a:lnTo>
                      <a:pt x="548" y="48"/>
                    </a:lnTo>
                    <a:lnTo>
                      <a:pt x="500" y="45"/>
                    </a:lnTo>
                    <a:lnTo>
                      <a:pt x="496" y="55"/>
                    </a:lnTo>
                    <a:lnTo>
                      <a:pt x="488" y="55"/>
                    </a:lnTo>
                    <a:lnTo>
                      <a:pt x="460" y="41"/>
                    </a:lnTo>
                    <a:lnTo>
                      <a:pt x="451" y="31"/>
                    </a:lnTo>
                    <a:lnTo>
                      <a:pt x="451" y="31"/>
                    </a:lnTo>
                    <a:lnTo>
                      <a:pt x="422" y="29"/>
                    </a:lnTo>
                    <a:close/>
                  </a:path>
                </a:pathLst>
              </a:custGeom>
              <a:solidFill>
                <a:srgbClr val="2540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11" name="Freeform 94"/>
              <p:cNvSpPr>
                <a:spLocks/>
              </p:cNvSpPr>
              <p:nvPr/>
            </p:nvSpPr>
            <p:spPr bwMode="auto">
              <a:xfrm>
                <a:off x="2258" y="1683"/>
                <a:ext cx="692" cy="355"/>
              </a:xfrm>
              <a:custGeom>
                <a:avLst/>
                <a:gdLst>
                  <a:gd name="T0" fmla="*/ 422 w 692"/>
                  <a:gd name="T1" fmla="*/ 29 h 355"/>
                  <a:gd name="T2" fmla="*/ 21 w 692"/>
                  <a:gd name="T3" fmla="*/ 0 h 355"/>
                  <a:gd name="T4" fmla="*/ 0 w 692"/>
                  <a:gd name="T5" fmla="*/ 215 h 355"/>
                  <a:gd name="T6" fmla="*/ 160 w 692"/>
                  <a:gd name="T7" fmla="*/ 230 h 355"/>
                  <a:gd name="T8" fmla="*/ 153 w 692"/>
                  <a:gd name="T9" fmla="*/ 334 h 355"/>
                  <a:gd name="T10" fmla="*/ 689 w 692"/>
                  <a:gd name="T11" fmla="*/ 355 h 355"/>
                  <a:gd name="T12" fmla="*/ 692 w 692"/>
                  <a:gd name="T13" fmla="*/ 345 h 355"/>
                  <a:gd name="T14" fmla="*/ 685 w 692"/>
                  <a:gd name="T15" fmla="*/ 338 h 355"/>
                  <a:gd name="T16" fmla="*/ 685 w 692"/>
                  <a:gd name="T17" fmla="*/ 334 h 355"/>
                  <a:gd name="T18" fmla="*/ 670 w 692"/>
                  <a:gd name="T19" fmla="*/ 324 h 355"/>
                  <a:gd name="T20" fmla="*/ 668 w 692"/>
                  <a:gd name="T21" fmla="*/ 303 h 355"/>
                  <a:gd name="T22" fmla="*/ 661 w 692"/>
                  <a:gd name="T23" fmla="*/ 300 h 355"/>
                  <a:gd name="T24" fmla="*/ 661 w 692"/>
                  <a:gd name="T25" fmla="*/ 286 h 355"/>
                  <a:gd name="T26" fmla="*/ 654 w 692"/>
                  <a:gd name="T27" fmla="*/ 279 h 355"/>
                  <a:gd name="T28" fmla="*/ 659 w 692"/>
                  <a:gd name="T29" fmla="*/ 263 h 355"/>
                  <a:gd name="T30" fmla="*/ 654 w 692"/>
                  <a:gd name="T31" fmla="*/ 244 h 355"/>
                  <a:gd name="T32" fmla="*/ 656 w 692"/>
                  <a:gd name="T33" fmla="*/ 230 h 355"/>
                  <a:gd name="T34" fmla="*/ 649 w 692"/>
                  <a:gd name="T35" fmla="*/ 227 h 355"/>
                  <a:gd name="T36" fmla="*/ 654 w 692"/>
                  <a:gd name="T37" fmla="*/ 218 h 355"/>
                  <a:gd name="T38" fmla="*/ 647 w 692"/>
                  <a:gd name="T39" fmla="*/ 213 h 355"/>
                  <a:gd name="T40" fmla="*/ 649 w 692"/>
                  <a:gd name="T41" fmla="*/ 201 h 355"/>
                  <a:gd name="T42" fmla="*/ 644 w 692"/>
                  <a:gd name="T43" fmla="*/ 199 h 355"/>
                  <a:gd name="T44" fmla="*/ 644 w 692"/>
                  <a:gd name="T45" fmla="*/ 192 h 355"/>
                  <a:gd name="T46" fmla="*/ 637 w 692"/>
                  <a:gd name="T47" fmla="*/ 192 h 355"/>
                  <a:gd name="T48" fmla="*/ 635 w 692"/>
                  <a:gd name="T49" fmla="*/ 175 h 355"/>
                  <a:gd name="T50" fmla="*/ 640 w 692"/>
                  <a:gd name="T51" fmla="*/ 163 h 355"/>
                  <a:gd name="T52" fmla="*/ 633 w 692"/>
                  <a:gd name="T53" fmla="*/ 154 h 355"/>
                  <a:gd name="T54" fmla="*/ 633 w 692"/>
                  <a:gd name="T55" fmla="*/ 145 h 355"/>
                  <a:gd name="T56" fmla="*/ 625 w 692"/>
                  <a:gd name="T57" fmla="*/ 137 h 355"/>
                  <a:gd name="T58" fmla="*/ 623 w 692"/>
                  <a:gd name="T59" fmla="*/ 130 h 355"/>
                  <a:gd name="T60" fmla="*/ 618 w 692"/>
                  <a:gd name="T61" fmla="*/ 123 h 355"/>
                  <a:gd name="T62" fmla="*/ 618 w 692"/>
                  <a:gd name="T63" fmla="*/ 111 h 355"/>
                  <a:gd name="T64" fmla="*/ 614 w 692"/>
                  <a:gd name="T65" fmla="*/ 102 h 355"/>
                  <a:gd name="T66" fmla="*/ 614 w 692"/>
                  <a:gd name="T67" fmla="*/ 88 h 355"/>
                  <a:gd name="T68" fmla="*/ 597 w 692"/>
                  <a:gd name="T69" fmla="*/ 85 h 355"/>
                  <a:gd name="T70" fmla="*/ 590 w 692"/>
                  <a:gd name="T71" fmla="*/ 69 h 355"/>
                  <a:gd name="T72" fmla="*/ 557 w 692"/>
                  <a:gd name="T73" fmla="*/ 57 h 355"/>
                  <a:gd name="T74" fmla="*/ 548 w 692"/>
                  <a:gd name="T75" fmla="*/ 48 h 355"/>
                  <a:gd name="T76" fmla="*/ 500 w 692"/>
                  <a:gd name="T77" fmla="*/ 45 h 355"/>
                  <a:gd name="T78" fmla="*/ 496 w 692"/>
                  <a:gd name="T79" fmla="*/ 55 h 355"/>
                  <a:gd name="T80" fmla="*/ 488 w 692"/>
                  <a:gd name="T81" fmla="*/ 55 h 355"/>
                  <a:gd name="T82" fmla="*/ 460 w 692"/>
                  <a:gd name="T83" fmla="*/ 41 h 355"/>
                  <a:gd name="T84" fmla="*/ 451 w 692"/>
                  <a:gd name="T85" fmla="*/ 31 h 355"/>
                  <a:gd name="T86" fmla="*/ 451 w 692"/>
                  <a:gd name="T87" fmla="*/ 31 h 355"/>
                  <a:gd name="T88" fmla="*/ 422 w 692"/>
                  <a:gd name="T89" fmla="*/ 29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92" h="355">
                    <a:moveTo>
                      <a:pt x="422" y="29"/>
                    </a:moveTo>
                    <a:lnTo>
                      <a:pt x="21" y="0"/>
                    </a:lnTo>
                    <a:lnTo>
                      <a:pt x="0" y="215"/>
                    </a:lnTo>
                    <a:lnTo>
                      <a:pt x="160" y="230"/>
                    </a:lnTo>
                    <a:lnTo>
                      <a:pt x="153" y="334"/>
                    </a:lnTo>
                    <a:lnTo>
                      <a:pt x="689" y="355"/>
                    </a:lnTo>
                    <a:lnTo>
                      <a:pt x="692" y="345"/>
                    </a:lnTo>
                    <a:lnTo>
                      <a:pt x="685" y="338"/>
                    </a:lnTo>
                    <a:lnTo>
                      <a:pt x="685" y="334"/>
                    </a:lnTo>
                    <a:lnTo>
                      <a:pt x="670" y="324"/>
                    </a:lnTo>
                    <a:lnTo>
                      <a:pt x="668" y="303"/>
                    </a:lnTo>
                    <a:lnTo>
                      <a:pt x="661" y="300"/>
                    </a:lnTo>
                    <a:lnTo>
                      <a:pt x="661" y="286"/>
                    </a:lnTo>
                    <a:lnTo>
                      <a:pt x="654" y="279"/>
                    </a:lnTo>
                    <a:lnTo>
                      <a:pt x="659" y="263"/>
                    </a:lnTo>
                    <a:lnTo>
                      <a:pt x="654" y="244"/>
                    </a:lnTo>
                    <a:lnTo>
                      <a:pt x="656" y="230"/>
                    </a:lnTo>
                    <a:lnTo>
                      <a:pt x="649" y="227"/>
                    </a:lnTo>
                    <a:lnTo>
                      <a:pt x="654" y="218"/>
                    </a:lnTo>
                    <a:lnTo>
                      <a:pt x="647" y="213"/>
                    </a:lnTo>
                    <a:lnTo>
                      <a:pt x="649" y="201"/>
                    </a:lnTo>
                    <a:lnTo>
                      <a:pt x="644" y="199"/>
                    </a:lnTo>
                    <a:lnTo>
                      <a:pt x="644" y="192"/>
                    </a:lnTo>
                    <a:lnTo>
                      <a:pt x="637" y="192"/>
                    </a:lnTo>
                    <a:lnTo>
                      <a:pt x="635" y="175"/>
                    </a:lnTo>
                    <a:lnTo>
                      <a:pt x="640" y="163"/>
                    </a:lnTo>
                    <a:lnTo>
                      <a:pt x="633" y="154"/>
                    </a:lnTo>
                    <a:lnTo>
                      <a:pt x="633" y="145"/>
                    </a:lnTo>
                    <a:lnTo>
                      <a:pt x="625" y="137"/>
                    </a:lnTo>
                    <a:lnTo>
                      <a:pt x="623" y="130"/>
                    </a:lnTo>
                    <a:lnTo>
                      <a:pt x="618" y="123"/>
                    </a:lnTo>
                    <a:lnTo>
                      <a:pt x="618" y="111"/>
                    </a:lnTo>
                    <a:lnTo>
                      <a:pt x="614" y="102"/>
                    </a:lnTo>
                    <a:lnTo>
                      <a:pt x="614" y="88"/>
                    </a:lnTo>
                    <a:lnTo>
                      <a:pt x="597" y="85"/>
                    </a:lnTo>
                    <a:lnTo>
                      <a:pt x="590" y="69"/>
                    </a:lnTo>
                    <a:lnTo>
                      <a:pt x="557" y="57"/>
                    </a:lnTo>
                    <a:lnTo>
                      <a:pt x="548" y="48"/>
                    </a:lnTo>
                    <a:lnTo>
                      <a:pt x="500" y="45"/>
                    </a:lnTo>
                    <a:lnTo>
                      <a:pt x="496" y="55"/>
                    </a:lnTo>
                    <a:lnTo>
                      <a:pt x="488" y="55"/>
                    </a:lnTo>
                    <a:lnTo>
                      <a:pt x="460" y="41"/>
                    </a:lnTo>
                    <a:lnTo>
                      <a:pt x="451" y="31"/>
                    </a:lnTo>
                    <a:lnTo>
                      <a:pt x="451" y="31"/>
                    </a:lnTo>
                    <a:lnTo>
                      <a:pt x="422" y="29"/>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12" name="Freeform 95"/>
              <p:cNvSpPr>
                <a:spLocks/>
              </p:cNvSpPr>
              <p:nvPr/>
            </p:nvSpPr>
            <p:spPr bwMode="auto">
              <a:xfrm>
                <a:off x="4714" y="1251"/>
                <a:ext cx="137" cy="288"/>
              </a:xfrm>
              <a:custGeom>
                <a:avLst/>
                <a:gdLst>
                  <a:gd name="T0" fmla="*/ 137 w 137"/>
                  <a:gd name="T1" fmla="*/ 220 h 288"/>
                  <a:gd name="T2" fmla="*/ 128 w 137"/>
                  <a:gd name="T3" fmla="*/ 213 h 288"/>
                  <a:gd name="T4" fmla="*/ 125 w 137"/>
                  <a:gd name="T5" fmla="*/ 203 h 288"/>
                  <a:gd name="T6" fmla="*/ 111 w 137"/>
                  <a:gd name="T7" fmla="*/ 191 h 288"/>
                  <a:gd name="T8" fmla="*/ 83 w 137"/>
                  <a:gd name="T9" fmla="*/ 95 h 288"/>
                  <a:gd name="T10" fmla="*/ 52 w 137"/>
                  <a:gd name="T11" fmla="*/ 0 h 288"/>
                  <a:gd name="T12" fmla="*/ 47 w 137"/>
                  <a:gd name="T13" fmla="*/ 2 h 288"/>
                  <a:gd name="T14" fmla="*/ 33 w 137"/>
                  <a:gd name="T15" fmla="*/ 7 h 288"/>
                  <a:gd name="T16" fmla="*/ 28 w 137"/>
                  <a:gd name="T17" fmla="*/ 14 h 288"/>
                  <a:gd name="T18" fmla="*/ 26 w 137"/>
                  <a:gd name="T19" fmla="*/ 38 h 288"/>
                  <a:gd name="T20" fmla="*/ 31 w 137"/>
                  <a:gd name="T21" fmla="*/ 45 h 288"/>
                  <a:gd name="T22" fmla="*/ 26 w 137"/>
                  <a:gd name="T23" fmla="*/ 64 h 288"/>
                  <a:gd name="T24" fmla="*/ 36 w 137"/>
                  <a:gd name="T25" fmla="*/ 78 h 288"/>
                  <a:gd name="T26" fmla="*/ 36 w 137"/>
                  <a:gd name="T27" fmla="*/ 85 h 288"/>
                  <a:gd name="T28" fmla="*/ 19 w 137"/>
                  <a:gd name="T29" fmla="*/ 109 h 288"/>
                  <a:gd name="T30" fmla="*/ 7 w 137"/>
                  <a:gd name="T31" fmla="*/ 116 h 288"/>
                  <a:gd name="T32" fmla="*/ 12 w 137"/>
                  <a:gd name="T33" fmla="*/ 154 h 288"/>
                  <a:gd name="T34" fmla="*/ 0 w 137"/>
                  <a:gd name="T35" fmla="*/ 203 h 288"/>
                  <a:gd name="T36" fmla="*/ 7 w 137"/>
                  <a:gd name="T37" fmla="*/ 260 h 288"/>
                  <a:gd name="T38" fmla="*/ 5 w 137"/>
                  <a:gd name="T39" fmla="*/ 277 h 288"/>
                  <a:gd name="T40" fmla="*/ 14 w 137"/>
                  <a:gd name="T41" fmla="*/ 288 h 288"/>
                  <a:gd name="T42" fmla="*/ 104 w 137"/>
                  <a:gd name="T43" fmla="*/ 265 h 288"/>
                  <a:gd name="T44" fmla="*/ 128 w 137"/>
                  <a:gd name="T45" fmla="*/ 241 h 288"/>
                  <a:gd name="T46" fmla="*/ 137 w 137"/>
                  <a:gd name="T47" fmla="*/ 241 h 288"/>
                  <a:gd name="T48" fmla="*/ 137 w 137"/>
                  <a:gd name="T49" fmla="*/ 220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7" h="288">
                    <a:moveTo>
                      <a:pt x="137" y="220"/>
                    </a:moveTo>
                    <a:lnTo>
                      <a:pt x="128" y="213"/>
                    </a:lnTo>
                    <a:lnTo>
                      <a:pt x="125" y="203"/>
                    </a:lnTo>
                    <a:lnTo>
                      <a:pt x="111" y="191"/>
                    </a:lnTo>
                    <a:lnTo>
                      <a:pt x="83" y="95"/>
                    </a:lnTo>
                    <a:lnTo>
                      <a:pt x="52" y="0"/>
                    </a:lnTo>
                    <a:lnTo>
                      <a:pt x="47" y="2"/>
                    </a:lnTo>
                    <a:lnTo>
                      <a:pt x="33" y="7"/>
                    </a:lnTo>
                    <a:lnTo>
                      <a:pt x="28" y="14"/>
                    </a:lnTo>
                    <a:lnTo>
                      <a:pt x="26" y="38"/>
                    </a:lnTo>
                    <a:lnTo>
                      <a:pt x="31" y="45"/>
                    </a:lnTo>
                    <a:lnTo>
                      <a:pt x="26" y="64"/>
                    </a:lnTo>
                    <a:lnTo>
                      <a:pt x="36" y="78"/>
                    </a:lnTo>
                    <a:lnTo>
                      <a:pt x="36" y="85"/>
                    </a:lnTo>
                    <a:lnTo>
                      <a:pt x="19" y="109"/>
                    </a:lnTo>
                    <a:lnTo>
                      <a:pt x="7" y="116"/>
                    </a:lnTo>
                    <a:lnTo>
                      <a:pt x="12" y="154"/>
                    </a:lnTo>
                    <a:lnTo>
                      <a:pt x="0" y="203"/>
                    </a:lnTo>
                    <a:lnTo>
                      <a:pt x="7" y="260"/>
                    </a:lnTo>
                    <a:lnTo>
                      <a:pt x="5" y="277"/>
                    </a:lnTo>
                    <a:lnTo>
                      <a:pt x="14" y="288"/>
                    </a:lnTo>
                    <a:lnTo>
                      <a:pt x="104" y="265"/>
                    </a:lnTo>
                    <a:lnTo>
                      <a:pt x="128" y="241"/>
                    </a:lnTo>
                    <a:lnTo>
                      <a:pt x="137" y="241"/>
                    </a:lnTo>
                    <a:lnTo>
                      <a:pt x="137" y="220"/>
                    </a:lnTo>
                    <a:close/>
                  </a:path>
                </a:pathLst>
              </a:custGeom>
              <a:solidFill>
                <a:srgbClr val="9B9B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13" name="Freeform 96"/>
              <p:cNvSpPr>
                <a:spLocks/>
              </p:cNvSpPr>
              <p:nvPr/>
            </p:nvSpPr>
            <p:spPr bwMode="auto">
              <a:xfrm>
                <a:off x="4714" y="1251"/>
                <a:ext cx="137" cy="288"/>
              </a:xfrm>
              <a:custGeom>
                <a:avLst/>
                <a:gdLst>
                  <a:gd name="T0" fmla="*/ 137 w 137"/>
                  <a:gd name="T1" fmla="*/ 220 h 288"/>
                  <a:gd name="T2" fmla="*/ 128 w 137"/>
                  <a:gd name="T3" fmla="*/ 213 h 288"/>
                  <a:gd name="T4" fmla="*/ 125 w 137"/>
                  <a:gd name="T5" fmla="*/ 203 h 288"/>
                  <a:gd name="T6" fmla="*/ 111 w 137"/>
                  <a:gd name="T7" fmla="*/ 191 h 288"/>
                  <a:gd name="T8" fmla="*/ 83 w 137"/>
                  <a:gd name="T9" fmla="*/ 95 h 288"/>
                  <a:gd name="T10" fmla="*/ 52 w 137"/>
                  <a:gd name="T11" fmla="*/ 0 h 288"/>
                  <a:gd name="T12" fmla="*/ 47 w 137"/>
                  <a:gd name="T13" fmla="*/ 2 h 288"/>
                  <a:gd name="T14" fmla="*/ 33 w 137"/>
                  <a:gd name="T15" fmla="*/ 7 h 288"/>
                  <a:gd name="T16" fmla="*/ 28 w 137"/>
                  <a:gd name="T17" fmla="*/ 14 h 288"/>
                  <a:gd name="T18" fmla="*/ 26 w 137"/>
                  <a:gd name="T19" fmla="*/ 38 h 288"/>
                  <a:gd name="T20" fmla="*/ 31 w 137"/>
                  <a:gd name="T21" fmla="*/ 45 h 288"/>
                  <a:gd name="T22" fmla="*/ 26 w 137"/>
                  <a:gd name="T23" fmla="*/ 64 h 288"/>
                  <a:gd name="T24" fmla="*/ 36 w 137"/>
                  <a:gd name="T25" fmla="*/ 78 h 288"/>
                  <a:gd name="T26" fmla="*/ 36 w 137"/>
                  <a:gd name="T27" fmla="*/ 85 h 288"/>
                  <a:gd name="T28" fmla="*/ 19 w 137"/>
                  <a:gd name="T29" fmla="*/ 109 h 288"/>
                  <a:gd name="T30" fmla="*/ 7 w 137"/>
                  <a:gd name="T31" fmla="*/ 116 h 288"/>
                  <a:gd name="T32" fmla="*/ 12 w 137"/>
                  <a:gd name="T33" fmla="*/ 154 h 288"/>
                  <a:gd name="T34" fmla="*/ 0 w 137"/>
                  <a:gd name="T35" fmla="*/ 203 h 288"/>
                  <a:gd name="T36" fmla="*/ 7 w 137"/>
                  <a:gd name="T37" fmla="*/ 260 h 288"/>
                  <a:gd name="T38" fmla="*/ 5 w 137"/>
                  <a:gd name="T39" fmla="*/ 277 h 288"/>
                  <a:gd name="T40" fmla="*/ 14 w 137"/>
                  <a:gd name="T41" fmla="*/ 288 h 288"/>
                  <a:gd name="T42" fmla="*/ 104 w 137"/>
                  <a:gd name="T43" fmla="*/ 265 h 288"/>
                  <a:gd name="T44" fmla="*/ 128 w 137"/>
                  <a:gd name="T45" fmla="*/ 241 h 288"/>
                  <a:gd name="T46" fmla="*/ 137 w 137"/>
                  <a:gd name="T47" fmla="*/ 241 h 288"/>
                  <a:gd name="T48" fmla="*/ 137 w 137"/>
                  <a:gd name="T49" fmla="*/ 220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7" h="288">
                    <a:moveTo>
                      <a:pt x="137" y="220"/>
                    </a:moveTo>
                    <a:lnTo>
                      <a:pt x="128" y="213"/>
                    </a:lnTo>
                    <a:lnTo>
                      <a:pt x="125" y="203"/>
                    </a:lnTo>
                    <a:lnTo>
                      <a:pt x="111" y="191"/>
                    </a:lnTo>
                    <a:lnTo>
                      <a:pt x="83" y="95"/>
                    </a:lnTo>
                    <a:lnTo>
                      <a:pt x="52" y="0"/>
                    </a:lnTo>
                    <a:lnTo>
                      <a:pt x="47" y="2"/>
                    </a:lnTo>
                    <a:lnTo>
                      <a:pt x="33" y="7"/>
                    </a:lnTo>
                    <a:lnTo>
                      <a:pt x="28" y="14"/>
                    </a:lnTo>
                    <a:lnTo>
                      <a:pt x="26" y="38"/>
                    </a:lnTo>
                    <a:lnTo>
                      <a:pt x="31" y="45"/>
                    </a:lnTo>
                    <a:lnTo>
                      <a:pt x="26" y="64"/>
                    </a:lnTo>
                    <a:lnTo>
                      <a:pt x="36" y="78"/>
                    </a:lnTo>
                    <a:lnTo>
                      <a:pt x="36" y="85"/>
                    </a:lnTo>
                    <a:lnTo>
                      <a:pt x="19" y="109"/>
                    </a:lnTo>
                    <a:lnTo>
                      <a:pt x="7" y="116"/>
                    </a:lnTo>
                    <a:lnTo>
                      <a:pt x="12" y="154"/>
                    </a:lnTo>
                    <a:lnTo>
                      <a:pt x="0" y="203"/>
                    </a:lnTo>
                    <a:lnTo>
                      <a:pt x="7" y="260"/>
                    </a:lnTo>
                    <a:lnTo>
                      <a:pt x="5" y="277"/>
                    </a:lnTo>
                    <a:lnTo>
                      <a:pt x="14" y="288"/>
                    </a:lnTo>
                    <a:lnTo>
                      <a:pt x="104" y="265"/>
                    </a:lnTo>
                    <a:lnTo>
                      <a:pt x="128" y="241"/>
                    </a:lnTo>
                    <a:lnTo>
                      <a:pt x="137" y="241"/>
                    </a:lnTo>
                    <a:lnTo>
                      <a:pt x="137" y="220"/>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14" name="Freeform 97"/>
              <p:cNvSpPr>
                <a:spLocks/>
              </p:cNvSpPr>
              <p:nvPr/>
            </p:nvSpPr>
            <p:spPr bwMode="auto">
              <a:xfrm>
                <a:off x="2300" y="2333"/>
                <a:ext cx="728" cy="390"/>
              </a:xfrm>
              <a:custGeom>
                <a:avLst/>
                <a:gdLst>
                  <a:gd name="T0" fmla="*/ 45 w 728"/>
                  <a:gd name="T1" fmla="*/ 59 h 390"/>
                  <a:gd name="T2" fmla="*/ 255 w 728"/>
                  <a:gd name="T3" fmla="*/ 73 h 390"/>
                  <a:gd name="T4" fmla="*/ 243 w 728"/>
                  <a:gd name="T5" fmla="*/ 281 h 390"/>
                  <a:gd name="T6" fmla="*/ 255 w 728"/>
                  <a:gd name="T7" fmla="*/ 281 h 390"/>
                  <a:gd name="T8" fmla="*/ 274 w 728"/>
                  <a:gd name="T9" fmla="*/ 303 h 390"/>
                  <a:gd name="T10" fmla="*/ 284 w 728"/>
                  <a:gd name="T11" fmla="*/ 298 h 390"/>
                  <a:gd name="T12" fmla="*/ 295 w 728"/>
                  <a:gd name="T13" fmla="*/ 303 h 390"/>
                  <a:gd name="T14" fmla="*/ 300 w 728"/>
                  <a:gd name="T15" fmla="*/ 293 h 390"/>
                  <a:gd name="T16" fmla="*/ 312 w 728"/>
                  <a:gd name="T17" fmla="*/ 307 h 390"/>
                  <a:gd name="T18" fmla="*/ 314 w 728"/>
                  <a:gd name="T19" fmla="*/ 321 h 390"/>
                  <a:gd name="T20" fmla="*/ 333 w 728"/>
                  <a:gd name="T21" fmla="*/ 321 h 390"/>
                  <a:gd name="T22" fmla="*/ 352 w 728"/>
                  <a:gd name="T23" fmla="*/ 331 h 390"/>
                  <a:gd name="T24" fmla="*/ 366 w 728"/>
                  <a:gd name="T25" fmla="*/ 329 h 390"/>
                  <a:gd name="T26" fmla="*/ 376 w 728"/>
                  <a:gd name="T27" fmla="*/ 340 h 390"/>
                  <a:gd name="T28" fmla="*/ 385 w 728"/>
                  <a:gd name="T29" fmla="*/ 333 h 390"/>
                  <a:gd name="T30" fmla="*/ 409 w 728"/>
                  <a:gd name="T31" fmla="*/ 333 h 390"/>
                  <a:gd name="T32" fmla="*/ 411 w 728"/>
                  <a:gd name="T33" fmla="*/ 345 h 390"/>
                  <a:gd name="T34" fmla="*/ 421 w 728"/>
                  <a:gd name="T35" fmla="*/ 350 h 390"/>
                  <a:gd name="T36" fmla="*/ 421 w 728"/>
                  <a:gd name="T37" fmla="*/ 359 h 390"/>
                  <a:gd name="T38" fmla="*/ 428 w 728"/>
                  <a:gd name="T39" fmla="*/ 364 h 390"/>
                  <a:gd name="T40" fmla="*/ 449 w 728"/>
                  <a:gd name="T41" fmla="*/ 350 h 390"/>
                  <a:gd name="T42" fmla="*/ 454 w 728"/>
                  <a:gd name="T43" fmla="*/ 352 h 390"/>
                  <a:gd name="T44" fmla="*/ 454 w 728"/>
                  <a:gd name="T45" fmla="*/ 362 h 390"/>
                  <a:gd name="T46" fmla="*/ 463 w 728"/>
                  <a:gd name="T47" fmla="*/ 362 h 390"/>
                  <a:gd name="T48" fmla="*/ 468 w 728"/>
                  <a:gd name="T49" fmla="*/ 369 h 390"/>
                  <a:gd name="T50" fmla="*/ 487 w 728"/>
                  <a:gd name="T51" fmla="*/ 362 h 390"/>
                  <a:gd name="T52" fmla="*/ 487 w 728"/>
                  <a:gd name="T53" fmla="*/ 373 h 390"/>
                  <a:gd name="T54" fmla="*/ 494 w 728"/>
                  <a:gd name="T55" fmla="*/ 380 h 390"/>
                  <a:gd name="T56" fmla="*/ 501 w 728"/>
                  <a:gd name="T57" fmla="*/ 371 h 390"/>
                  <a:gd name="T58" fmla="*/ 498 w 728"/>
                  <a:gd name="T59" fmla="*/ 366 h 390"/>
                  <a:gd name="T60" fmla="*/ 524 w 728"/>
                  <a:gd name="T61" fmla="*/ 359 h 390"/>
                  <a:gd name="T62" fmla="*/ 534 w 728"/>
                  <a:gd name="T63" fmla="*/ 369 h 390"/>
                  <a:gd name="T64" fmla="*/ 558 w 728"/>
                  <a:gd name="T65" fmla="*/ 376 h 390"/>
                  <a:gd name="T66" fmla="*/ 565 w 728"/>
                  <a:gd name="T67" fmla="*/ 385 h 390"/>
                  <a:gd name="T68" fmla="*/ 567 w 728"/>
                  <a:gd name="T69" fmla="*/ 378 h 390"/>
                  <a:gd name="T70" fmla="*/ 576 w 728"/>
                  <a:gd name="T71" fmla="*/ 378 h 390"/>
                  <a:gd name="T72" fmla="*/ 581 w 728"/>
                  <a:gd name="T73" fmla="*/ 371 h 390"/>
                  <a:gd name="T74" fmla="*/ 598 w 728"/>
                  <a:gd name="T75" fmla="*/ 364 h 390"/>
                  <a:gd name="T76" fmla="*/ 612 w 728"/>
                  <a:gd name="T77" fmla="*/ 369 h 390"/>
                  <a:gd name="T78" fmla="*/ 614 w 728"/>
                  <a:gd name="T79" fmla="*/ 364 h 390"/>
                  <a:gd name="T80" fmla="*/ 628 w 728"/>
                  <a:gd name="T81" fmla="*/ 359 h 390"/>
                  <a:gd name="T82" fmla="*/ 633 w 728"/>
                  <a:gd name="T83" fmla="*/ 366 h 390"/>
                  <a:gd name="T84" fmla="*/ 652 w 728"/>
                  <a:gd name="T85" fmla="*/ 366 h 390"/>
                  <a:gd name="T86" fmla="*/ 661 w 728"/>
                  <a:gd name="T87" fmla="*/ 357 h 390"/>
                  <a:gd name="T88" fmla="*/ 683 w 728"/>
                  <a:gd name="T89" fmla="*/ 369 h 390"/>
                  <a:gd name="T90" fmla="*/ 692 w 728"/>
                  <a:gd name="T91" fmla="*/ 378 h 390"/>
                  <a:gd name="T92" fmla="*/ 728 w 728"/>
                  <a:gd name="T93" fmla="*/ 390 h 390"/>
                  <a:gd name="T94" fmla="*/ 716 w 728"/>
                  <a:gd name="T95" fmla="*/ 28 h 390"/>
                  <a:gd name="T96" fmla="*/ 5 w 728"/>
                  <a:gd name="T97" fmla="*/ 0 h 390"/>
                  <a:gd name="T98" fmla="*/ 0 w 728"/>
                  <a:gd name="T99" fmla="*/ 54 h 390"/>
                  <a:gd name="T100" fmla="*/ 45 w 728"/>
                  <a:gd name="T101" fmla="*/ 59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28" h="390">
                    <a:moveTo>
                      <a:pt x="45" y="59"/>
                    </a:moveTo>
                    <a:lnTo>
                      <a:pt x="255" y="73"/>
                    </a:lnTo>
                    <a:lnTo>
                      <a:pt x="243" y="281"/>
                    </a:lnTo>
                    <a:lnTo>
                      <a:pt x="255" y="281"/>
                    </a:lnTo>
                    <a:lnTo>
                      <a:pt x="274" y="303"/>
                    </a:lnTo>
                    <a:lnTo>
                      <a:pt x="284" y="298"/>
                    </a:lnTo>
                    <a:lnTo>
                      <a:pt x="295" y="303"/>
                    </a:lnTo>
                    <a:lnTo>
                      <a:pt x="300" y="293"/>
                    </a:lnTo>
                    <a:lnTo>
                      <a:pt x="312" y="307"/>
                    </a:lnTo>
                    <a:lnTo>
                      <a:pt x="314" y="321"/>
                    </a:lnTo>
                    <a:lnTo>
                      <a:pt x="333" y="321"/>
                    </a:lnTo>
                    <a:lnTo>
                      <a:pt x="352" y="331"/>
                    </a:lnTo>
                    <a:lnTo>
                      <a:pt x="366" y="329"/>
                    </a:lnTo>
                    <a:lnTo>
                      <a:pt x="376" y="340"/>
                    </a:lnTo>
                    <a:lnTo>
                      <a:pt x="385" y="333"/>
                    </a:lnTo>
                    <a:lnTo>
                      <a:pt x="409" y="333"/>
                    </a:lnTo>
                    <a:lnTo>
                      <a:pt x="411" y="345"/>
                    </a:lnTo>
                    <a:lnTo>
                      <a:pt x="421" y="350"/>
                    </a:lnTo>
                    <a:lnTo>
                      <a:pt x="421" y="359"/>
                    </a:lnTo>
                    <a:lnTo>
                      <a:pt x="428" y="364"/>
                    </a:lnTo>
                    <a:lnTo>
                      <a:pt x="449" y="350"/>
                    </a:lnTo>
                    <a:lnTo>
                      <a:pt x="454" y="352"/>
                    </a:lnTo>
                    <a:lnTo>
                      <a:pt x="454" y="362"/>
                    </a:lnTo>
                    <a:lnTo>
                      <a:pt x="463" y="362"/>
                    </a:lnTo>
                    <a:lnTo>
                      <a:pt x="468" y="369"/>
                    </a:lnTo>
                    <a:lnTo>
                      <a:pt x="487" y="362"/>
                    </a:lnTo>
                    <a:lnTo>
                      <a:pt x="487" y="373"/>
                    </a:lnTo>
                    <a:lnTo>
                      <a:pt x="494" y="380"/>
                    </a:lnTo>
                    <a:lnTo>
                      <a:pt x="501" y="371"/>
                    </a:lnTo>
                    <a:lnTo>
                      <a:pt x="498" y="366"/>
                    </a:lnTo>
                    <a:lnTo>
                      <a:pt x="524" y="359"/>
                    </a:lnTo>
                    <a:lnTo>
                      <a:pt x="534" y="369"/>
                    </a:lnTo>
                    <a:lnTo>
                      <a:pt x="558" y="376"/>
                    </a:lnTo>
                    <a:lnTo>
                      <a:pt x="565" y="385"/>
                    </a:lnTo>
                    <a:lnTo>
                      <a:pt x="567" y="378"/>
                    </a:lnTo>
                    <a:lnTo>
                      <a:pt x="576" y="378"/>
                    </a:lnTo>
                    <a:lnTo>
                      <a:pt x="581" y="371"/>
                    </a:lnTo>
                    <a:lnTo>
                      <a:pt x="598" y="364"/>
                    </a:lnTo>
                    <a:lnTo>
                      <a:pt x="612" y="369"/>
                    </a:lnTo>
                    <a:lnTo>
                      <a:pt x="614" y="364"/>
                    </a:lnTo>
                    <a:lnTo>
                      <a:pt x="628" y="359"/>
                    </a:lnTo>
                    <a:lnTo>
                      <a:pt x="633" y="366"/>
                    </a:lnTo>
                    <a:lnTo>
                      <a:pt x="652" y="366"/>
                    </a:lnTo>
                    <a:lnTo>
                      <a:pt x="661" y="357"/>
                    </a:lnTo>
                    <a:lnTo>
                      <a:pt x="683" y="369"/>
                    </a:lnTo>
                    <a:lnTo>
                      <a:pt x="692" y="378"/>
                    </a:lnTo>
                    <a:lnTo>
                      <a:pt x="728" y="390"/>
                    </a:lnTo>
                    <a:lnTo>
                      <a:pt x="716" y="28"/>
                    </a:lnTo>
                    <a:lnTo>
                      <a:pt x="5" y="0"/>
                    </a:lnTo>
                    <a:lnTo>
                      <a:pt x="0" y="54"/>
                    </a:lnTo>
                    <a:lnTo>
                      <a:pt x="45" y="59"/>
                    </a:lnTo>
                    <a:close/>
                  </a:path>
                </a:pathLst>
              </a:custGeom>
              <a:solidFill>
                <a:srgbClr val="7578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15" name="Freeform 98"/>
              <p:cNvSpPr>
                <a:spLocks/>
              </p:cNvSpPr>
              <p:nvPr/>
            </p:nvSpPr>
            <p:spPr bwMode="auto">
              <a:xfrm>
                <a:off x="2300" y="2333"/>
                <a:ext cx="728" cy="390"/>
              </a:xfrm>
              <a:custGeom>
                <a:avLst/>
                <a:gdLst>
                  <a:gd name="T0" fmla="*/ 45 w 728"/>
                  <a:gd name="T1" fmla="*/ 59 h 390"/>
                  <a:gd name="T2" fmla="*/ 255 w 728"/>
                  <a:gd name="T3" fmla="*/ 73 h 390"/>
                  <a:gd name="T4" fmla="*/ 243 w 728"/>
                  <a:gd name="T5" fmla="*/ 281 h 390"/>
                  <a:gd name="T6" fmla="*/ 255 w 728"/>
                  <a:gd name="T7" fmla="*/ 281 h 390"/>
                  <a:gd name="T8" fmla="*/ 274 w 728"/>
                  <a:gd name="T9" fmla="*/ 303 h 390"/>
                  <a:gd name="T10" fmla="*/ 284 w 728"/>
                  <a:gd name="T11" fmla="*/ 298 h 390"/>
                  <a:gd name="T12" fmla="*/ 295 w 728"/>
                  <a:gd name="T13" fmla="*/ 303 h 390"/>
                  <a:gd name="T14" fmla="*/ 300 w 728"/>
                  <a:gd name="T15" fmla="*/ 293 h 390"/>
                  <a:gd name="T16" fmla="*/ 312 w 728"/>
                  <a:gd name="T17" fmla="*/ 307 h 390"/>
                  <a:gd name="T18" fmla="*/ 314 w 728"/>
                  <a:gd name="T19" fmla="*/ 321 h 390"/>
                  <a:gd name="T20" fmla="*/ 333 w 728"/>
                  <a:gd name="T21" fmla="*/ 321 h 390"/>
                  <a:gd name="T22" fmla="*/ 352 w 728"/>
                  <a:gd name="T23" fmla="*/ 331 h 390"/>
                  <a:gd name="T24" fmla="*/ 366 w 728"/>
                  <a:gd name="T25" fmla="*/ 329 h 390"/>
                  <a:gd name="T26" fmla="*/ 376 w 728"/>
                  <a:gd name="T27" fmla="*/ 340 h 390"/>
                  <a:gd name="T28" fmla="*/ 385 w 728"/>
                  <a:gd name="T29" fmla="*/ 333 h 390"/>
                  <a:gd name="T30" fmla="*/ 409 w 728"/>
                  <a:gd name="T31" fmla="*/ 333 h 390"/>
                  <a:gd name="T32" fmla="*/ 411 w 728"/>
                  <a:gd name="T33" fmla="*/ 345 h 390"/>
                  <a:gd name="T34" fmla="*/ 421 w 728"/>
                  <a:gd name="T35" fmla="*/ 350 h 390"/>
                  <a:gd name="T36" fmla="*/ 421 w 728"/>
                  <a:gd name="T37" fmla="*/ 359 h 390"/>
                  <a:gd name="T38" fmla="*/ 428 w 728"/>
                  <a:gd name="T39" fmla="*/ 364 h 390"/>
                  <a:gd name="T40" fmla="*/ 449 w 728"/>
                  <a:gd name="T41" fmla="*/ 350 h 390"/>
                  <a:gd name="T42" fmla="*/ 454 w 728"/>
                  <a:gd name="T43" fmla="*/ 352 h 390"/>
                  <a:gd name="T44" fmla="*/ 454 w 728"/>
                  <a:gd name="T45" fmla="*/ 362 h 390"/>
                  <a:gd name="T46" fmla="*/ 463 w 728"/>
                  <a:gd name="T47" fmla="*/ 362 h 390"/>
                  <a:gd name="T48" fmla="*/ 468 w 728"/>
                  <a:gd name="T49" fmla="*/ 369 h 390"/>
                  <a:gd name="T50" fmla="*/ 487 w 728"/>
                  <a:gd name="T51" fmla="*/ 362 h 390"/>
                  <a:gd name="T52" fmla="*/ 487 w 728"/>
                  <a:gd name="T53" fmla="*/ 373 h 390"/>
                  <a:gd name="T54" fmla="*/ 494 w 728"/>
                  <a:gd name="T55" fmla="*/ 380 h 390"/>
                  <a:gd name="T56" fmla="*/ 501 w 728"/>
                  <a:gd name="T57" fmla="*/ 371 h 390"/>
                  <a:gd name="T58" fmla="*/ 498 w 728"/>
                  <a:gd name="T59" fmla="*/ 366 h 390"/>
                  <a:gd name="T60" fmla="*/ 524 w 728"/>
                  <a:gd name="T61" fmla="*/ 359 h 390"/>
                  <a:gd name="T62" fmla="*/ 534 w 728"/>
                  <a:gd name="T63" fmla="*/ 369 h 390"/>
                  <a:gd name="T64" fmla="*/ 558 w 728"/>
                  <a:gd name="T65" fmla="*/ 376 h 390"/>
                  <a:gd name="T66" fmla="*/ 565 w 728"/>
                  <a:gd name="T67" fmla="*/ 385 h 390"/>
                  <a:gd name="T68" fmla="*/ 567 w 728"/>
                  <a:gd name="T69" fmla="*/ 378 h 390"/>
                  <a:gd name="T70" fmla="*/ 576 w 728"/>
                  <a:gd name="T71" fmla="*/ 378 h 390"/>
                  <a:gd name="T72" fmla="*/ 581 w 728"/>
                  <a:gd name="T73" fmla="*/ 371 h 390"/>
                  <a:gd name="T74" fmla="*/ 598 w 728"/>
                  <a:gd name="T75" fmla="*/ 364 h 390"/>
                  <a:gd name="T76" fmla="*/ 612 w 728"/>
                  <a:gd name="T77" fmla="*/ 369 h 390"/>
                  <a:gd name="T78" fmla="*/ 614 w 728"/>
                  <a:gd name="T79" fmla="*/ 364 h 390"/>
                  <a:gd name="T80" fmla="*/ 628 w 728"/>
                  <a:gd name="T81" fmla="*/ 359 h 390"/>
                  <a:gd name="T82" fmla="*/ 633 w 728"/>
                  <a:gd name="T83" fmla="*/ 366 h 390"/>
                  <a:gd name="T84" fmla="*/ 652 w 728"/>
                  <a:gd name="T85" fmla="*/ 366 h 390"/>
                  <a:gd name="T86" fmla="*/ 661 w 728"/>
                  <a:gd name="T87" fmla="*/ 357 h 390"/>
                  <a:gd name="T88" fmla="*/ 683 w 728"/>
                  <a:gd name="T89" fmla="*/ 369 h 390"/>
                  <a:gd name="T90" fmla="*/ 692 w 728"/>
                  <a:gd name="T91" fmla="*/ 378 h 390"/>
                  <a:gd name="T92" fmla="*/ 728 w 728"/>
                  <a:gd name="T93" fmla="*/ 390 h 390"/>
                  <a:gd name="T94" fmla="*/ 716 w 728"/>
                  <a:gd name="T95" fmla="*/ 28 h 390"/>
                  <a:gd name="T96" fmla="*/ 5 w 728"/>
                  <a:gd name="T97" fmla="*/ 0 h 390"/>
                  <a:gd name="T98" fmla="*/ 0 w 728"/>
                  <a:gd name="T99" fmla="*/ 54 h 390"/>
                  <a:gd name="T100" fmla="*/ 45 w 728"/>
                  <a:gd name="T101" fmla="*/ 59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28" h="390">
                    <a:moveTo>
                      <a:pt x="45" y="59"/>
                    </a:moveTo>
                    <a:lnTo>
                      <a:pt x="255" y="73"/>
                    </a:lnTo>
                    <a:lnTo>
                      <a:pt x="243" y="281"/>
                    </a:lnTo>
                    <a:lnTo>
                      <a:pt x="255" y="281"/>
                    </a:lnTo>
                    <a:lnTo>
                      <a:pt x="274" y="303"/>
                    </a:lnTo>
                    <a:lnTo>
                      <a:pt x="284" y="298"/>
                    </a:lnTo>
                    <a:lnTo>
                      <a:pt x="295" y="303"/>
                    </a:lnTo>
                    <a:lnTo>
                      <a:pt x="300" y="293"/>
                    </a:lnTo>
                    <a:lnTo>
                      <a:pt x="312" y="307"/>
                    </a:lnTo>
                    <a:lnTo>
                      <a:pt x="314" y="321"/>
                    </a:lnTo>
                    <a:lnTo>
                      <a:pt x="333" y="321"/>
                    </a:lnTo>
                    <a:lnTo>
                      <a:pt x="352" y="331"/>
                    </a:lnTo>
                    <a:lnTo>
                      <a:pt x="366" y="329"/>
                    </a:lnTo>
                    <a:lnTo>
                      <a:pt x="376" y="340"/>
                    </a:lnTo>
                    <a:lnTo>
                      <a:pt x="385" y="333"/>
                    </a:lnTo>
                    <a:lnTo>
                      <a:pt x="409" y="333"/>
                    </a:lnTo>
                    <a:lnTo>
                      <a:pt x="411" y="345"/>
                    </a:lnTo>
                    <a:lnTo>
                      <a:pt x="421" y="350"/>
                    </a:lnTo>
                    <a:lnTo>
                      <a:pt x="421" y="359"/>
                    </a:lnTo>
                    <a:lnTo>
                      <a:pt x="428" y="364"/>
                    </a:lnTo>
                    <a:lnTo>
                      <a:pt x="449" y="350"/>
                    </a:lnTo>
                    <a:lnTo>
                      <a:pt x="454" y="352"/>
                    </a:lnTo>
                    <a:lnTo>
                      <a:pt x="454" y="362"/>
                    </a:lnTo>
                    <a:lnTo>
                      <a:pt x="463" y="362"/>
                    </a:lnTo>
                    <a:lnTo>
                      <a:pt x="468" y="369"/>
                    </a:lnTo>
                    <a:lnTo>
                      <a:pt x="487" y="362"/>
                    </a:lnTo>
                    <a:lnTo>
                      <a:pt x="487" y="373"/>
                    </a:lnTo>
                    <a:lnTo>
                      <a:pt x="494" y="380"/>
                    </a:lnTo>
                    <a:lnTo>
                      <a:pt x="501" y="371"/>
                    </a:lnTo>
                    <a:lnTo>
                      <a:pt x="498" y="366"/>
                    </a:lnTo>
                    <a:lnTo>
                      <a:pt x="524" y="359"/>
                    </a:lnTo>
                    <a:lnTo>
                      <a:pt x="534" y="369"/>
                    </a:lnTo>
                    <a:lnTo>
                      <a:pt x="558" y="376"/>
                    </a:lnTo>
                    <a:lnTo>
                      <a:pt x="565" y="385"/>
                    </a:lnTo>
                    <a:lnTo>
                      <a:pt x="567" y="378"/>
                    </a:lnTo>
                    <a:lnTo>
                      <a:pt x="576" y="378"/>
                    </a:lnTo>
                    <a:lnTo>
                      <a:pt x="581" y="371"/>
                    </a:lnTo>
                    <a:lnTo>
                      <a:pt x="598" y="364"/>
                    </a:lnTo>
                    <a:lnTo>
                      <a:pt x="612" y="369"/>
                    </a:lnTo>
                    <a:lnTo>
                      <a:pt x="614" y="364"/>
                    </a:lnTo>
                    <a:lnTo>
                      <a:pt x="628" y="359"/>
                    </a:lnTo>
                    <a:lnTo>
                      <a:pt x="633" y="366"/>
                    </a:lnTo>
                    <a:lnTo>
                      <a:pt x="652" y="366"/>
                    </a:lnTo>
                    <a:lnTo>
                      <a:pt x="661" y="357"/>
                    </a:lnTo>
                    <a:lnTo>
                      <a:pt x="683" y="369"/>
                    </a:lnTo>
                    <a:lnTo>
                      <a:pt x="692" y="378"/>
                    </a:lnTo>
                    <a:lnTo>
                      <a:pt x="728" y="390"/>
                    </a:lnTo>
                    <a:lnTo>
                      <a:pt x="716" y="28"/>
                    </a:lnTo>
                    <a:lnTo>
                      <a:pt x="5" y="0"/>
                    </a:lnTo>
                    <a:lnTo>
                      <a:pt x="0" y="54"/>
                    </a:lnTo>
                    <a:lnTo>
                      <a:pt x="45" y="59"/>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16" name="Freeform 99"/>
              <p:cNvSpPr>
                <a:spLocks/>
              </p:cNvSpPr>
              <p:nvPr/>
            </p:nvSpPr>
            <p:spPr bwMode="auto">
              <a:xfrm>
                <a:off x="4178" y="1322"/>
                <a:ext cx="510" cy="458"/>
              </a:xfrm>
              <a:custGeom>
                <a:avLst/>
                <a:gdLst>
                  <a:gd name="T0" fmla="*/ 496 w 510"/>
                  <a:gd name="T1" fmla="*/ 435 h 458"/>
                  <a:gd name="T2" fmla="*/ 494 w 510"/>
                  <a:gd name="T3" fmla="*/ 409 h 458"/>
                  <a:gd name="T4" fmla="*/ 503 w 510"/>
                  <a:gd name="T5" fmla="*/ 385 h 458"/>
                  <a:gd name="T6" fmla="*/ 489 w 510"/>
                  <a:gd name="T7" fmla="*/ 309 h 458"/>
                  <a:gd name="T8" fmla="*/ 487 w 510"/>
                  <a:gd name="T9" fmla="*/ 222 h 458"/>
                  <a:gd name="T10" fmla="*/ 465 w 510"/>
                  <a:gd name="T11" fmla="*/ 139 h 458"/>
                  <a:gd name="T12" fmla="*/ 456 w 510"/>
                  <a:gd name="T13" fmla="*/ 139 h 458"/>
                  <a:gd name="T14" fmla="*/ 444 w 510"/>
                  <a:gd name="T15" fmla="*/ 97 h 458"/>
                  <a:gd name="T16" fmla="*/ 449 w 510"/>
                  <a:gd name="T17" fmla="*/ 73 h 458"/>
                  <a:gd name="T18" fmla="*/ 446 w 510"/>
                  <a:gd name="T19" fmla="*/ 52 h 458"/>
                  <a:gd name="T20" fmla="*/ 435 w 510"/>
                  <a:gd name="T21" fmla="*/ 19 h 458"/>
                  <a:gd name="T22" fmla="*/ 432 w 510"/>
                  <a:gd name="T23" fmla="*/ 7 h 458"/>
                  <a:gd name="T24" fmla="*/ 307 w 510"/>
                  <a:gd name="T25" fmla="*/ 26 h 458"/>
                  <a:gd name="T26" fmla="*/ 257 w 510"/>
                  <a:gd name="T27" fmla="*/ 104 h 458"/>
                  <a:gd name="T28" fmla="*/ 231 w 510"/>
                  <a:gd name="T29" fmla="*/ 137 h 458"/>
                  <a:gd name="T30" fmla="*/ 243 w 510"/>
                  <a:gd name="T31" fmla="*/ 142 h 458"/>
                  <a:gd name="T32" fmla="*/ 250 w 510"/>
                  <a:gd name="T33" fmla="*/ 151 h 458"/>
                  <a:gd name="T34" fmla="*/ 238 w 510"/>
                  <a:gd name="T35" fmla="*/ 156 h 458"/>
                  <a:gd name="T36" fmla="*/ 241 w 510"/>
                  <a:gd name="T37" fmla="*/ 163 h 458"/>
                  <a:gd name="T38" fmla="*/ 255 w 510"/>
                  <a:gd name="T39" fmla="*/ 184 h 458"/>
                  <a:gd name="T40" fmla="*/ 231 w 510"/>
                  <a:gd name="T41" fmla="*/ 203 h 458"/>
                  <a:gd name="T42" fmla="*/ 201 w 510"/>
                  <a:gd name="T43" fmla="*/ 231 h 458"/>
                  <a:gd name="T44" fmla="*/ 168 w 510"/>
                  <a:gd name="T45" fmla="*/ 236 h 458"/>
                  <a:gd name="T46" fmla="*/ 139 w 510"/>
                  <a:gd name="T47" fmla="*/ 236 h 458"/>
                  <a:gd name="T48" fmla="*/ 40 w 510"/>
                  <a:gd name="T49" fmla="*/ 267 h 458"/>
                  <a:gd name="T50" fmla="*/ 47 w 510"/>
                  <a:gd name="T51" fmla="*/ 326 h 458"/>
                  <a:gd name="T52" fmla="*/ 38 w 510"/>
                  <a:gd name="T53" fmla="*/ 340 h 458"/>
                  <a:gd name="T54" fmla="*/ 0 w 510"/>
                  <a:gd name="T55" fmla="*/ 378 h 458"/>
                  <a:gd name="T56" fmla="*/ 342 w 510"/>
                  <a:gd name="T57" fmla="*/ 345 h 458"/>
                  <a:gd name="T58" fmla="*/ 357 w 510"/>
                  <a:gd name="T59" fmla="*/ 354 h 458"/>
                  <a:gd name="T60" fmla="*/ 371 w 510"/>
                  <a:gd name="T61" fmla="*/ 361 h 458"/>
                  <a:gd name="T62" fmla="*/ 378 w 510"/>
                  <a:gd name="T63" fmla="*/ 380 h 458"/>
                  <a:gd name="T64" fmla="*/ 406 w 510"/>
                  <a:gd name="T65" fmla="*/ 395 h 458"/>
                  <a:gd name="T66" fmla="*/ 484 w 510"/>
                  <a:gd name="T67" fmla="*/ 425 h 458"/>
                  <a:gd name="T68" fmla="*/ 489 w 510"/>
                  <a:gd name="T69" fmla="*/ 437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10" h="458">
                    <a:moveTo>
                      <a:pt x="489" y="437"/>
                    </a:moveTo>
                    <a:lnTo>
                      <a:pt x="496" y="435"/>
                    </a:lnTo>
                    <a:lnTo>
                      <a:pt x="503" y="418"/>
                    </a:lnTo>
                    <a:lnTo>
                      <a:pt x="494" y="409"/>
                    </a:lnTo>
                    <a:lnTo>
                      <a:pt x="510" y="395"/>
                    </a:lnTo>
                    <a:lnTo>
                      <a:pt x="503" y="385"/>
                    </a:lnTo>
                    <a:lnTo>
                      <a:pt x="491" y="307"/>
                    </a:lnTo>
                    <a:lnTo>
                      <a:pt x="489" y="309"/>
                    </a:lnTo>
                    <a:lnTo>
                      <a:pt x="491" y="231"/>
                    </a:lnTo>
                    <a:lnTo>
                      <a:pt x="487" y="222"/>
                    </a:lnTo>
                    <a:lnTo>
                      <a:pt x="472" y="146"/>
                    </a:lnTo>
                    <a:lnTo>
                      <a:pt x="465" y="139"/>
                    </a:lnTo>
                    <a:lnTo>
                      <a:pt x="458" y="146"/>
                    </a:lnTo>
                    <a:lnTo>
                      <a:pt x="456" y="139"/>
                    </a:lnTo>
                    <a:lnTo>
                      <a:pt x="458" y="128"/>
                    </a:lnTo>
                    <a:lnTo>
                      <a:pt x="444" y="97"/>
                    </a:lnTo>
                    <a:lnTo>
                      <a:pt x="446" y="80"/>
                    </a:lnTo>
                    <a:lnTo>
                      <a:pt x="449" y="73"/>
                    </a:lnTo>
                    <a:lnTo>
                      <a:pt x="446" y="61"/>
                    </a:lnTo>
                    <a:lnTo>
                      <a:pt x="446" y="52"/>
                    </a:lnTo>
                    <a:lnTo>
                      <a:pt x="437" y="38"/>
                    </a:lnTo>
                    <a:lnTo>
                      <a:pt x="435" y="19"/>
                    </a:lnTo>
                    <a:lnTo>
                      <a:pt x="430" y="12"/>
                    </a:lnTo>
                    <a:lnTo>
                      <a:pt x="432" y="7"/>
                    </a:lnTo>
                    <a:lnTo>
                      <a:pt x="430" y="0"/>
                    </a:lnTo>
                    <a:lnTo>
                      <a:pt x="307" y="26"/>
                    </a:lnTo>
                    <a:lnTo>
                      <a:pt x="267" y="71"/>
                    </a:lnTo>
                    <a:lnTo>
                      <a:pt x="257" y="104"/>
                    </a:lnTo>
                    <a:lnTo>
                      <a:pt x="234" y="130"/>
                    </a:lnTo>
                    <a:lnTo>
                      <a:pt x="231" y="137"/>
                    </a:lnTo>
                    <a:lnTo>
                      <a:pt x="234" y="144"/>
                    </a:lnTo>
                    <a:lnTo>
                      <a:pt x="243" y="142"/>
                    </a:lnTo>
                    <a:lnTo>
                      <a:pt x="248" y="146"/>
                    </a:lnTo>
                    <a:lnTo>
                      <a:pt x="250" y="151"/>
                    </a:lnTo>
                    <a:lnTo>
                      <a:pt x="246" y="156"/>
                    </a:lnTo>
                    <a:lnTo>
                      <a:pt x="238" y="156"/>
                    </a:lnTo>
                    <a:lnTo>
                      <a:pt x="238" y="161"/>
                    </a:lnTo>
                    <a:lnTo>
                      <a:pt x="241" y="163"/>
                    </a:lnTo>
                    <a:lnTo>
                      <a:pt x="248" y="170"/>
                    </a:lnTo>
                    <a:lnTo>
                      <a:pt x="255" y="184"/>
                    </a:lnTo>
                    <a:lnTo>
                      <a:pt x="253" y="194"/>
                    </a:lnTo>
                    <a:lnTo>
                      <a:pt x="231" y="203"/>
                    </a:lnTo>
                    <a:lnTo>
                      <a:pt x="213" y="224"/>
                    </a:lnTo>
                    <a:lnTo>
                      <a:pt x="201" y="231"/>
                    </a:lnTo>
                    <a:lnTo>
                      <a:pt x="172" y="236"/>
                    </a:lnTo>
                    <a:lnTo>
                      <a:pt x="168" y="236"/>
                    </a:lnTo>
                    <a:lnTo>
                      <a:pt x="153" y="246"/>
                    </a:lnTo>
                    <a:lnTo>
                      <a:pt x="139" y="236"/>
                    </a:lnTo>
                    <a:lnTo>
                      <a:pt x="113" y="239"/>
                    </a:lnTo>
                    <a:lnTo>
                      <a:pt x="40" y="267"/>
                    </a:lnTo>
                    <a:lnTo>
                      <a:pt x="61" y="307"/>
                    </a:lnTo>
                    <a:lnTo>
                      <a:pt x="47" y="326"/>
                    </a:lnTo>
                    <a:lnTo>
                      <a:pt x="42" y="335"/>
                    </a:lnTo>
                    <a:lnTo>
                      <a:pt x="38" y="340"/>
                    </a:lnTo>
                    <a:lnTo>
                      <a:pt x="33" y="343"/>
                    </a:lnTo>
                    <a:lnTo>
                      <a:pt x="0" y="378"/>
                    </a:lnTo>
                    <a:lnTo>
                      <a:pt x="5" y="409"/>
                    </a:lnTo>
                    <a:lnTo>
                      <a:pt x="342" y="345"/>
                    </a:lnTo>
                    <a:lnTo>
                      <a:pt x="354" y="347"/>
                    </a:lnTo>
                    <a:lnTo>
                      <a:pt x="357" y="354"/>
                    </a:lnTo>
                    <a:lnTo>
                      <a:pt x="371" y="357"/>
                    </a:lnTo>
                    <a:lnTo>
                      <a:pt x="371" y="361"/>
                    </a:lnTo>
                    <a:lnTo>
                      <a:pt x="375" y="361"/>
                    </a:lnTo>
                    <a:lnTo>
                      <a:pt x="378" y="380"/>
                    </a:lnTo>
                    <a:lnTo>
                      <a:pt x="387" y="392"/>
                    </a:lnTo>
                    <a:lnTo>
                      <a:pt x="406" y="395"/>
                    </a:lnTo>
                    <a:lnTo>
                      <a:pt x="411" y="399"/>
                    </a:lnTo>
                    <a:lnTo>
                      <a:pt x="484" y="425"/>
                    </a:lnTo>
                    <a:lnTo>
                      <a:pt x="479" y="458"/>
                    </a:lnTo>
                    <a:lnTo>
                      <a:pt x="489" y="437"/>
                    </a:lnTo>
                    <a:close/>
                  </a:path>
                </a:pathLst>
              </a:custGeom>
              <a:solidFill>
                <a:srgbClr val="7578B0"/>
              </a:solidFill>
              <a:ln w="5" cap="rnd">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217" name="Freeform 100"/>
              <p:cNvSpPr>
                <a:spLocks/>
              </p:cNvSpPr>
              <p:nvPr/>
            </p:nvSpPr>
            <p:spPr bwMode="auto">
              <a:xfrm>
                <a:off x="2822" y="1038"/>
                <a:ext cx="541" cy="627"/>
              </a:xfrm>
              <a:custGeom>
                <a:avLst/>
                <a:gdLst>
                  <a:gd name="T0" fmla="*/ 541 w 541"/>
                  <a:gd name="T1" fmla="*/ 140 h 627"/>
                  <a:gd name="T2" fmla="*/ 536 w 541"/>
                  <a:gd name="T3" fmla="*/ 140 h 627"/>
                  <a:gd name="T4" fmla="*/ 489 w 541"/>
                  <a:gd name="T5" fmla="*/ 133 h 627"/>
                  <a:gd name="T6" fmla="*/ 482 w 541"/>
                  <a:gd name="T7" fmla="*/ 133 h 627"/>
                  <a:gd name="T8" fmla="*/ 461 w 541"/>
                  <a:gd name="T9" fmla="*/ 126 h 627"/>
                  <a:gd name="T10" fmla="*/ 430 w 541"/>
                  <a:gd name="T11" fmla="*/ 137 h 627"/>
                  <a:gd name="T12" fmla="*/ 423 w 541"/>
                  <a:gd name="T13" fmla="*/ 137 h 627"/>
                  <a:gd name="T14" fmla="*/ 406 w 541"/>
                  <a:gd name="T15" fmla="*/ 130 h 627"/>
                  <a:gd name="T16" fmla="*/ 378 w 541"/>
                  <a:gd name="T17" fmla="*/ 114 h 627"/>
                  <a:gd name="T18" fmla="*/ 350 w 541"/>
                  <a:gd name="T19" fmla="*/ 100 h 627"/>
                  <a:gd name="T20" fmla="*/ 319 w 541"/>
                  <a:gd name="T21" fmla="*/ 81 h 627"/>
                  <a:gd name="T22" fmla="*/ 274 w 541"/>
                  <a:gd name="T23" fmla="*/ 86 h 627"/>
                  <a:gd name="T24" fmla="*/ 260 w 541"/>
                  <a:gd name="T25" fmla="*/ 86 h 627"/>
                  <a:gd name="T26" fmla="*/ 250 w 541"/>
                  <a:gd name="T27" fmla="*/ 83 h 627"/>
                  <a:gd name="T28" fmla="*/ 248 w 541"/>
                  <a:gd name="T29" fmla="*/ 78 h 627"/>
                  <a:gd name="T30" fmla="*/ 217 w 541"/>
                  <a:gd name="T31" fmla="*/ 71 h 627"/>
                  <a:gd name="T32" fmla="*/ 206 w 541"/>
                  <a:gd name="T33" fmla="*/ 71 h 627"/>
                  <a:gd name="T34" fmla="*/ 203 w 541"/>
                  <a:gd name="T35" fmla="*/ 71 h 627"/>
                  <a:gd name="T36" fmla="*/ 194 w 541"/>
                  <a:gd name="T37" fmla="*/ 71 h 627"/>
                  <a:gd name="T38" fmla="*/ 182 w 541"/>
                  <a:gd name="T39" fmla="*/ 45 h 627"/>
                  <a:gd name="T40" fmla="*/ 165 w 541"/>
                  <a:gd name="T41" fmla="*/ 3 h 627"/>
                  <a:gd name="T42" fmla="*/ 149 w 541"/>
                  <a:gd name="T43" fmla="*/ 45 h 627"/>
                  <a:gd name="T44" fmla="*/ 10 w 541"/>
                  <a:gd name="T45" fmla="*/ 76 h 627"/>
                  <a:gd name="T46" fmla="*/ 5 w 541"/>
                  <a:gd name="T47" fmla="*/ 130 h 627"/>
                  <a:gd name="T48" fmla="*/ 26 w 541"/>
                  <a:gd name="T49" fmla="*/ 260 h 627"/>
                  <a:gd name="T50" fmla="*/ 26 w 541"/>
                  <a:gd name="T51" fmla="*/ 289 h 627"/>
                  <a:gd name="T52" fmla="*/ 40 w 541"/>
                  <a:gd name="T53" fmla="*/ 324 h 627"/>
                  <a:gd name="T54" fmla="*/ 36 w 541"/>
                  <a:gd name="T55" fmla="*/ 386 h 627"/>
                  <a:gd name="T56" fmla="*/ 19 w 541"/>
                  <a:gd name="T57" fmla="*/ 402 h 627"/>
                  <a:gd name="T58" fmla="*/ 45 w 541"/>
                  <a:gd name="T59" fmla="*/ 426 h 627"/>
                  <a:gd name="T60" fmla="*/ 47 w 541"/>
                  <a:gd name="T61" fmla="*/ 627 h 627"/>
                  <a:gd name="T62" fmla="*/ 449 w 541"/>
                  <a:gd name="T63" fmla="*/ 591 h 627"/>
                  <a:gd name="T64" fmla="*/ 404 w 541"/>
                  <a:gd name="T65" fmla="*/ 553 h 627"/>
                  <a:gd name="T66" fmla="*/ 383 w 541"/>
                  <a:gd name="T67" fmla="*/ 523 h 627"/>
                  <a:gd name="T68" fmla="*/ 357 w 541"/>
                  <a:gd name="T69" fmla="*/ 518 h 627"/>
                  <a:gd name="T70" fmla="*/ 333 w 541"/>
                  <a:gd name="T71" fmla="*/ 501 h 627"/>
                  <a:gd name="T72" fmla="*/ 328 w 541"/>
                  <a:gd name="T73" fmla="*/ 473 h 627"/>
                  <a:gd name="T74" fmla="*/ 328 w 541"/>
                  <a:gd name="T75" fmla="*/ 454 h 627"/>
                  <a:gd name="T76" fmla="*/ 335 w 541"/>
                  <a:gd name="T77" fmla="*/ 419 h 627"/>
                  <a:gd name="T78" fmla="*/ 317 w 541"/>
                  <a:gd name="T79" fmla="*/ 402 h 627"/>
                  <a:gd name="T80" fmla="*/ 324 w 541"/>
                  <a:gd name="T81" fmla="*/ 383 h 627"/>
                  <a:gd name="T82" fmla="*/ 357 w 541"/>
                  <a:gd name="T83" fmla="*/ 355 h 627"/>
                  <a:gd name="T84" fmla="*/ 359 w 541"/>
                  <a:gd name="T85" fmla="*/ 286 h 627"/>
                  <a:gd name="T86" fmla="*/ 369 w 541"/>
                  <a:gd name="T87" fmla="*/ 277 h 627"/>
                  <a:gd name="T88" fmla="*/ 489 w 541"/>
                  <a:gd name="T89" fmla="*/ 178 h 6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41" h="627">
                    <a:moveTo>
                      <a:pt x="513" y="168"/>
                    </a:moveTo>
                    <a:lnTo>
                      <a:pt x="541" y="140"/>
                    </a:lnTo>
                    <a:lnTo>
                      <a:pt x="541" y="140"/>
                    </a:lnTo>
                    <a:lnTo>
                      <a:pt x="536" y="140"/>
                    </a:lnTo>
                    <a:lnTo>
                      <a:pt x="517" y="133"/>
                    </a:lnTo>
                    <a:lnTo>
                      <a:pt x="489" y="133"/>
                    </a:lnTo>
                    <a:lnTo>
                      <a:pt x="482" y="133"/>
                    </a:lnTo>
                    <a:lnTo>
                      <a:pt x="482" y="133"/>
                    </a:lnTo>
                    <a:lnTo>
                      <a:pt x="482" y="133"/>
                    </a:lnTo>
                    <a:lnTo>
                      <a:pt x="461" y="126"/>
                    </a:lnTo>
                    <a:lnTo>
                      <a:pt x="447" y="128"/>
                    </a:lnTo>
                    <a:lnTo>
                      <a:pt x="430" y="137"/>
                    </a:lnTo>
                    <a:lnTo>
                      <a:pt x="423" y="137"/>
                    </a:lnTo>
                    <a:lnTo>
                      <a:pt x="423" y="137"/>
                    </a:lnTo>
                    <a:lnTo>
                      <a:pt x="423" y="137"/>
                    </a:lnTo>
                    <a:lnTo>
                      <a:pt x="406" y="130"/>
                    </a:lnTo>
                    <a:lnTo>
                      <a:pt x="395" y="119"/>
                    </a:lnTo>
                    <a:lnTo>
                      <a:pt x="378" y="114"/>
                    </a:lnTo>
                    <a:lnTo>
                      <a:pt x="369" y="107"/>
                    </a:lnTo>
                    <a:lnTo>
                      <a:pt x="350" y="100"/>
                    </a:lnTo>
                    <a:lnTo>
                      <a:pt x="343" y="93"/>
                    </a:lnTo>
                    <a:lnTo>
                      <a:pt x="319" y="81"/>
                    </a:lnTo>
                    <a:lnTo>
                      <a:pt x="284" y="78"/>
                    </a:lnTo>
                    <a:lnTo>
                      <a:pt x="274" y="86"/>
                    </a:lnTo>
                    <a:lnTo>
                      <a:pt x="260" y="86"/>
                    </a:lnTo>
                    <a:lnTo>
                      <a:pt x="260" y="86"/>
                    </a:lnTo>
                    <a:lnTo>
                      <a:pt x="260" y="86"/>
                    </a:lnTo>
                    <a:lnTo>
                      <a:pt x="250" y="83"/>
                    </a:lnTo>
                    <a:lnTo>
                      <a:pt x="250" y="81"/>
                    </a:lnTo>
                    <a:lnTo>
                      <a:pt x="248" y="78"/>
                    </a:lnTo>
                    <a:lnTo>
                      <a:pt x="224" y="71"/>
                    </a:lnTo>
                    <a:lnTo>
                      <a:pt x="217" y="71"/>
                    </a:lnTo>
                    <a:lnTo>
                      <a:pt x="206" y="74"/>
                    </a:lnTo>
                    <a:lnTo>
                      <a:pt x="206" y="71"/>
                    </a:lnTo>
                    <a:lnTo>
                      <a:pt x="206" y="74"/>
                    </a:lnTo>
                    <a:lnTo>
                      <a:pt x="203" y="71"/>
                    </a:lnTo>
                    <a:lnTo>
                      <a:pt x="194" y="71"/>
                    </a:lnTo>
                    <a:lnTo>
                      <a:pt x="194" y="71"/>
                    </a:lnTo>
                    <a:lnTo>
                      <a:pt x="194" y="71"/>
                    </a:lnTo>
                    <a:lnTo>
                      <a:pt x="182" y="45"/>
                    </a:lnTo>
                    <a:lnTo>
                      <a:pt x="180" y="43"/>
                    </a:lnTo>
                    <a:lnTo>
                      <a:pt x="165" y="3"/>
                    </a:lnTo>
                    <a:lnTo>
                      <a:pt x="149" y="0"/>
                    </a:lnTo>
                    <a:lnTo>
                      <a:pt x="149" y="45"/>
                    </a:lnTo>
                    <a:lnTo>
                      <a:pt x="0" y="43"/>
                    </a:lnTo>
                    <a:lnTo>
                      <a:pt x="10" y="76"/>
                    </a:lnTo>
                    <a:lnTo>
                      <a:pt x="5" y="88"/>
                    </a:lnTo>
                    <a:lnTo>
                      <a:pt x="5" y="130"/>
                    </a:lnTo>
                    <a:lnTo>
                      <a:pt x="24" y="189"/>
                    </a:lnTo>
                    <a:lnTo>
                      <a:pt x="26" y="260"/>
                    </a:lnTo>
                    <a:lnTo>
                      <a:pt x="31" y="260"/>
                    </a:lnTo>
                    <a:lnTo>
                      <a:pt x="26" y="289"/>
                    </a:lnTo>
                    <a:lnTo>
                      <a:pt x="33" y="312"/>
                    </a:lnTo>
                    <a:lnTo>
                      <a:pt x="40" y="324"/>
                    </a:lnTo>
                    <a:lnTo>
                      <a:pt x="43" y="376"/>
                    </a:lnTo>
                    <a:lnTo>
                      <a:pt x="36" y="386"/>
                    </a:lnTo>
                    <a:lnTo>
                      <a:pt x="21" y="395"/>
                    </a:lnTo>
                    <a:lnTo>
                      <a:pt x="19" y="402"/>
                    </a:lnTo>
                    <a:lnTo>
                      <a:pt x="33" y="421"/>
                    </a:lnTo>
                    <a:lnTo>
                      <a:pt x="45" y="426"/>
                    </a:lnTo>
                    <a:lnTo>
                      <a:pt x="50" y="435"/>
                    </a:lnTo>
                    <a:lnTo>
                      <a:pt x="47" y="627"/>
                    </a:lnTo>
                    <a:lnTo>
                      <a:pt x="451" y="622"/>
                    </a:lnTo>
                    <a:lnTo>
                      <a:pt x="449" y="591"/>
                    </a:lnTo>
                    <a:lnTo>
                      <a:pt x="439" y="577"/>
                    </a:lnTo>
                    <a:lnTo>
                      <a:pt x="404" y="553"/>
                    </a:lnTo>
                    <a:lnTo>
                      <a:pt x="399" y="539"/>
                    </a:lnTo>
                    <a:lnTo>
                      <a:pt x="383" y="523"/>
                    </a:lnTo>
                    <a:lnTo>
                      <a:pt x="371" y="515"/>
                    </a:lnTo>
                    <a:lnTo>
                      <a:pt x="357" y="518"/>
                    </a:lnTo>
                    <a:lnTo>
                      <a:pt x="350" y="506"/>
                    </a:lnTo>
                    <a:lnTo>
                      <a:pt x="333" y="501"/>
                    </a:lnTo>
                    <a:lnTo>
                      <a:pt x="326" y="492"/>
                    </a:lnTo>
                    <a:lnTo>
                      <a:pt x="328" y="473"/>
                    </a:lnTo>
                    <a:lnTo>
                      <a:pt x="326" y="459"/>
                    </a:lnTo>
                    <a:lnTo>
                      <a:pt x="328" y="454"/>
                    </a:lnTo>
                    <a:lnTo>
                      <a:pt x="328" y="433"/>
                    </a:lnTo>
                    <a:lnTo>
                      <a:pt x="335" y="419"/>
                    </a:lnTo>
                    <a:lnTo>
                      <a:pt x="328" y="404"/>
                    </a:lnTo>
                    <a:lnTo>
                      <a:pt x="317" y="402"/>
                    </a:lnTo>
                    <a:lnTo>
                      <a:pt x="319" y="390"/>
                    </a:lnTo>
                    <a:lnTo>
                      <a:pt x="324" y="383"/>
                    </a:lnTo>
                    <a:lnTo>
                      <a:pt x="331" y="367"/>
                    </a:lnTo>
                    <a:lnTo>
                      <a:pt x="357" y="355"/>
                    </a:lnTo>
                    <a:lnTo>
                      <a:pt x="361" y="348"/>
                    </a:lnTo>
                    <a:lnTo>
                      <a:pt x="359" y="286"/>
                    </a:lnTo>
                    <a:lnTo>
                      <a:pt x="366" y="286"/>
                    </a:lnTo>
                    <a:lnTo>
                      <a:pt x="369" y="277"/>
                    </a:lnTo>
                    <a:lnTo>
                      <a:pt x="376" y="284"/>
                    </a:lnTo>
                    <a:lnTo>
                      <a:pt x="489" y="178"/>
                    </a:lnTo>
                    <a:lnTo>
                      <a:pt x="513" y="168"/>
                    </a:lnTo>
                    <a:close/>
                  </a:path>
                </a:pathLst>
              </a:custGeom>
              <a:solidFill>
                <a:srgbClr val="7578B0"/>
              </a:solidFill>
              <a:ln w="5" cap="rnd">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218" name="Freeform 101"/>
              <p:cNvSpPr>
                <a:spLocks/>
              </p:cNvSpPr>
              <p:nvPr/>
            </p:nvSpPr>
            <p:spPr bwMode="auto">
              <a:xfrm>
                <a:off x="3320" y="1223"/>
                <a:ext cx="485" cy="250"/>
              </a:xfrm>
              <a:custGeom>
                <a:avLst/>
                <a:gdLst>
                  <a:gd name="T0" fmla="*/ 279 w 485"/>
                  <a:gd name="T1" fmla="*/ 172 h 250"/>
                  <a:gd name="T2" fmla="*/ 289 w 485"/>
                  <a:gd name="T3" fmla="*/ 189 h 250"/>
                  <a:gd name="T4" fmla="*/ 317 w 485"/>
                  <a:gd name="T5" fmla="*/ 160 h 250"/>
                  <a:gd name="T6" fmla="*/ 364 w 485"/>
                  <a:gd name="T7" fmla="*/ 137 h 250"/>
                  <a:gd name="T8" fmla="*/ 416 w 485"/>
                  <a:gd name="T9" fmla="*/ 141 h 250"/>
                  <a:gd name="T10" fmla="*/ 435 w 485"/>
                  <a:gd name="T11" fmla="*/ 146 h 250"/>
                  <a:gd name="T12" fmla="*/ 437 w 485"/>
                  <a:gd name="T13" fmla="*/ 132 h 250"/>
                  <a:gd name="T14" fmla="*/ 452 w 485"/>
                  <a:gd name="T15" fmla="*/ 141 h 250"/>
                  <a:gd name="T16" fmla="*/ 485 w 485"/>
                  <a:gd name="T17" fmla="*/ 130 h 250"/>
                  <a:gd name="T18" fmla="*/ 475 w 485"/>
                  <a:gd name="T19" fmla="*/ 123 h 250"/>
                  <a:gd name="T20" fmla="*/ 461 w 485"/>
                  <a:gd name="T21" fmla="*/ 111 h 250"/>
                  <a:gd name="T22" fmla="*/ 454 w 485"/>
                  <a:gd name="T23" fmla="*/ 90 h 250"/>
                  <a:gd name="T24" fmla="*/ 449 w 485"/>
                  <a:gd name="T25" fmla="*/ 80 h 250"/>
                  <a:gd name="T26" fmla="*/ 419 w 485"/>
                  <a:gd name="T27" fmla="*/ 85 h 250"/>
                  <a:gd name="T28" fmla="*/ 395 w 485"/>
                  <a:gd name="T29" fmla="*/ 64 h 250"/>
                  <a:gd name="T30" fmla="*/ 378 w 485"/>
                  <a:gd name="T31" fmla="*/ 59 h 250"/>
                  <a:gd name="T32" fmla="*/ 315 w 485"/>
                  <a:gd name="T33" fmla="*/ 73 h 250"/>
                  <a:gd name="T34" fmla="*/ 282 w 485"/>
                  <a:gd name="T35" fmla="*/ 99 h 250"/>
                  <a:gd name="T36" fmla="*/ 241 w 485"/>
                  <a:gd name="T37" fmla="*/ 99 h 250"/>
                  <a:gd name="T38" fmla="*/ 204 w 485"/>
                  <a:gd name="T39" fmla="*/ 75 h 250"/>
                  <a:gd name="T40" fmla="*/ 159 w 485"/>
                  <a:gd name="T41" fmla="*/ 68 h 250"/>
                  <a:gd name="T42" fmla="*/ 142 w 485"/>
                  <a:gd name="T43" fmla="*/ 78 h 250"/>
                  <a:gd name="T44" fmla="*/ 147 w 485"/>
                  <a:gd name="T45" fmla="*/ 47 h 250"/>
                  <a:gd name="T46" fmla="*/ 187 w 485"/>
                  <a:gd name="T47" fmla="*/ 7 h 250"/>
                  <a:gd name="T48" fmla="*/ 171 w 485"/>
                  <a:gd name="T49" fmla="*/ 0 h 250"/>
                  <a:gd name="T50" fmla="*/ 43 w 485"/>
                  <a:gd name="T51" fmla="*/ 82 h 250"/>
                  <a:gd name="T52" fmla="*/ 0 w 485"/>
                  <a:gd name="T53" fmla="*/ 106 h 250"/>
                  <a:gd name="T54" fmla="*/ 8 w 485"/>
                  <a:gd name="T55" fmla="*/ 106 h 250"/>
                  <a:gd name="T56" fmla="*/ 24 w 485"/>
                  <a:gd name="T57" fmla="*/ 130 h 250"/>
                  <a:gd name="T58" fmla="*/ 145 w 485"/>
                  <a:gd name="T59" fmla="*/ 156 h 250"/>
                  <a:gd name="T60" fmla="*/ 178 w 485"/>
                  <a:gd name="T61" fmla="*/ 170 h 250"/>
                  <a:gd name="T62" fmla="*/ 192 w 485"/>
                  <a:gd name="T63" fmla="*/ 182 h 250"/>
                  <a:gd name="T64" fmla="*/ 199 w 485"/>
                  <a:gd name="T65" fmla="*/ 191 h 250"/>
                  <a:gd name="T66" fmla="*/ 199 w 485"/>
                  <a:gd name="T67" fmla="*/ 201 h 250"/>
                  <a:gd name="T68" fmla="*/ 197 w 485"/>
                  <a:gd name="T69" fmla="*/ 215 h 250"/>
                  <a:gd name="T70" fmla="*/ 213 w 485"/>
                  <a:gd name="T71" fmla="*/ 219 h 250"/>
                  <a:gd name="T72" fmla="*/ 211 w 485"/>
                  <a:gd name="T73" fmla="*/ 241 h 250"/>
                  <a:gd name="T74" fmla="*/ 220 w 485"/>
                  <a:gd name="T75" fmla="*/ 250 h 250"/>
                  <a:gd name="T76" fmla="*/ 263 w 485"/>
                  <a:gd name="T77" fmla="*/ 177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85" h="250">
                    <a:moveTo>
                      <a:pt x="267" y="177"/>
                    </a:moveTo>
                    <a:lnTo>
                      <a:pt x="279" y="172"/>
                    </a:lnTo>
                    <a:lnTo>
                      <a:pt x="286" y="163"/>
                    </a:lnTo>
                    <a:lnTo>
                      <a:pt x="289" y="189"/>
                    </a:lnTo>
                    <a:lnTo>
                      <a:pt x="296" y="189"/>
                    </a:lnTo>
                    <a:lnTo>
                      <a:pt x="317" y="160"/>
                    </a:lnTo>
                    <a:lnTo>
                      <a:pt x="357" y="149"/>
                    </a:lnTo>
                    <a:lnTo>
                      <a:pt x="364" y="137"/>
                    </a:lnTo>
                    <a:lnTo>
                      <a:pt x="381" y="132"/>
                    </a:lnTo>
                    <a:lnTo>
                      <a:pt x="416" y="141"/>
                    </a:lnTo>
                    <a:lnTo>
                      <a:pt x="423" y="149"/>
                    </a:lnTo>
                    <a:lnTo>
                      <a:pt x="435" y="146"/>
                    </a:lnTo>
                    <a:lnTo>
                      <a:pt x="435" y="137"/>
                    </a:lnTo>
                    <a:lnTo>
                      <a:pt x="437" y="132"/>
                    </a:lnTo>
                    <a:lnTo>
                      <a:pt x="445" y="134"/>
                    </a:lnTo>
                    <a:lnTo>
                      <a:pt x="452" y="141"/>
                    </a:lnTo>
                    <a:lnTo>
                      <a:pt x="485" y="130"/>
                    </a:lnTo>
                    <a:lnTo>
                      <a:pt x="485" y="130"/>
                    </a:lnTo>
                    <a:lnTo>
                      <a:pt x="482" y="125"/>
                    </a:lnTo>
                    <a:lnTo>
                      <a:pt x="475" y="123"/>
                    </a:lnTo>
                    <a:lnTo>
                      <a:pt x="471" y="116"/>
                    </a:lnTo>
                    <a:lnTo>
                      <a:pt x="461" y="111"/>
                    </a:lnTo>
                    <a:lnTo>
                      <a:pt x="459" y="97"/>
                    </a:lnTo>
                    <a:lnTo>
                      <a:pt x="454" y="90"/>
                    </a:lnTo>
                    <a:lnTo>
                      <a:pt x="452" y="85"/>
                    </a:lnTo>
                    <a:lnTo>
                      <a:pt x="449" y="80"/>
                    </a:lnTo>
                    <a:lnTo>
                      <a:pt x="447" y="80"/>
                    </a:lnTo>
                    <a:lnTo>
                      <a:pt x="419" y="85"/>
                    </a:lnTo>
                    <a:lnTo>
                      <a:pt x="395" y="80"/>
                    </a:lnTo>
                    <a:lnTo>
                      <a:pt x="395" y="64"/>
                    </a:lnTo>
                    <a:lnTo>
                      <a:pt x="390" y="56"/>
                    </a:lnTo>
                    <a:lnTo>
                      <a:pt x="378" y="59"/>
                    </a:lnTo>
                    <a:lnTo>
                      <a:pt x="367" y="66"/>
                    </a:lnTo>
                    <a:lnTo>
                      <a:pt x="315" y="73"/>
                    </a:lnTo>
                    <a:lnTo>
                      <a:pt x="291" y="87"/>
                    </a:lnTo>
                    <a:lnTo>
                      <a:pt x="282" y="99"/>
                    </a:lnTo>
                    <a:lnTo>
                      <a:pt x="274" y="101"/>
                    </a:lnTo>
                    <a:lnTo>
                      <a:pt x="241" y="99"/>
                    </a:lnTo>
                    <a:lnTo>
                      <a:pt x="230" y="101"/>
                    </a:lnTo>
                    <a:lnTo>
                      <a:pt x="204" y="75"/>
                    </a:lnTo>
                    <a:lnTo>
                      <a:pt x="180" y="64"/>
                    </a:lnTo>
                    <a:lnTo>
                      <a:pt x="159" y="68"/>
                    </a:lnTo>
                    <a:lnTo>
                      <a:pt x="152" y="68"/>
                    </a:lnTo>
                    <a:lnTo>
                      <a:pt x="142" y="78"/>
                    </a:lnTo>
                    <a:lnTo>
                      <a:pt x="142" y="56"/>
                    </a:lnTo>
                    <a:lnTo>
                      <a:pt x="147" y="47"/>
                    </a:lnTo>
                    <a:lnTo>
                      <a:pt x="156" y="42"/>
                    </a:lnTo>
                    <a:lnTo>
                      <a:pt x="187" y="7"/>
                    </a:lnTo>
                    <a:lnTo>
                      <a:pt x="187" y="0"/>
                    </a:lnTo>
                    <a:lnTo>
                      <a:pt x="171" y="0"/>
                    </a:lnTo>
                    <a:lnTo>
                      <a:pt x="78" y="71"/>
                    </a:lnTo>
                    <a:lnTo>
                      <a:pt x="43" y="82"/>
                    </a:lnTo>
                    <a:lnTo>
                      <a:pt x="17" y="101"/>
                    </a:lnTo>
                    <a:lnTo>
                      <a:pt x="0" y="106"/>
                    </a:lnTo>
                    <a:lnTo>
                      <a:pt x="3" y="108"/>
                    </a:lnTo>
                    <a:lnTo>
                      <a:pt x="8" y="106"/>
                    </a:lnTo>
                    <a:lnTo>
                      <a:pt x="15" y="113"/>
                    </a:lnTo>
                    <a:lnTo>
                      <a:pt x="24" y="130"/>
                    </a:lnTo>
                    <a:lnTo>
                      <a:pt x="135" y="158"/>
                    </a:lnTo>
                    <a:lnTo>
                      <a:pt x="145" y="156"/>
                    </a:lnTo>
                    <a:lnTo>
                      <a:pt x="175" y="163"/>
                    </a:lnTo>
                    <a:lnTo>
                      <a:pt x="178" y="170"/>
                    </a:lnTo>
                    <a:lnTo>
                      <a:pt x="175" y="177"/>
                    </a:lnTo>
                    <a:lnTo>
                      <a:pt x="192" y="182"/>
                    </a:lnTo>
                    <a:lnTo>
                      <a:pt x="201" y="189"/>
                    </a:lnTo>
                    <a:lnTo>
                      <a:pt x="199" y="191"/>
                    </a:lnTo>
                    <a:lnTo>
                      <a:pt x="201" y="198"/>
                    </a:lnTo>
                    <a:lnTo>
                      <a:pt x="199" y="201"/>
                    </a:lnTo>
                    <a:lnTo>
                      <a:pt x="201" y="208"/>
                    </a:lnTo>
                    <a:lnTo>
                      <a:pt x="197" y="215"/>
                    </a:lnTo>
                    <a:lnTo>
                      <a:pt x="197" y="222"/>
                    </a:lnTo>
                    <a:lnTo>
                      <a:pt x="213" y="219"/>
                    </a:lnTo>
                    <a:lnTo>
                      <a:pt x="215" y="222"/>
                    </a:lnTo>
                    <a:lnTo>
                      <a:pt x="211" y="241"/>
                    </a:lnTo>
                    <a:lnTo>
                      <a:pt x="220" y="248"/>
                    </a:lnTo>
                    <a:lnTo>
                      <a:pt x="220" y="250"/>
                    </a:lnTo>
                    <a:lnTo>
                      <a:pt x="225" y="250"/>
                    </a:lnTo>
                    <a:lnTo>
                      <a:pt x="263" y="177"/>
                    </a:lnTo>
                    <a:lnTo>
                      <a:pt x="267" y="177"/>
                    </a:lnTo>
                    <a:close/>
                  </a:path>
                </a:pathLst>
              </a:custGeom>
              <a:solidFill>
                <a:srgbClr val="7578B0"/>
              </a:solidFill>
              <a:ln w="5" cap="rnd">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219" name="Freeform 102"/>
              <p:cNvSpPr>
                <a:spLocks/>
              </p:cNvSpPr>
              <p:nvPr/>
            </p:nvSpPr>
            <p:spPr bwMode="auto">
              <a:xfrm>
                <a:off x="3623" y="1388"/>
                <a:ext cx="333" cy="435"/>
              </a:xfrm>
              <a:custGeom>
                <a:avLst/>
                <a:gdLst>
                  <a:gd name="T0" fmla="*/ 297 w 333"/>
                  <a:gd name="T1" fmla="*/ 380 h 435"/>
                  <a:gd name="T2" fmla="*/ 302 w 333"/>
                  <a:gd name="T3" fmla="*/ 345 h 435"/>
                  <a:gd name="T4" fmla="*/ 307 w 333"/>
                  <a:gd name="T5" fmla="*/ 329 h 435"/>
                  <a:gd name="T6" fmla="*/ 316 w 333"/>
                  <a:gd name="T7" fmla="*/ 310 h 435"/>
                  <a:gd name="T8" fmla="*/ 333 w 333"/>
                  <a:gd name="T9" fmla="*/ 255 h 435"/>
                  <a:gd name="T10" fmla="*/ 323 w 333"/>
                  <a:gd name="T11" fmla="*/ 241 h 435"/>
                  <a:gd name="T12" fmla="*/ 286 w 333"/>
                  <a:gd name="T13" fmla="*/ 156 h 435"/>
                  <a:gd name="T14" fmla="*/ 250 w 333"/>
                  <a:gd name="T15" fmla="*/ 175 h 435"/>
                  <a:gd name="T16" fmla="*/ 227 w 333"/>
                  <a:gd name="T17" fmla="*/ 210 h 435"/>
                  <a:gd name="T18" fmla="*/ 212 w 333"/>
                  <a:gd name="T19" fmla="*/ 203 h 435"/>
                  <a:gd name="T20" fmla="*/ 236 w 333"/>
                  <a:gd name="T21" fmla="*/ 156 h 435"/>
                  <a:gd name="T22" fmla="*/ 248 w 333"/>
                  <a:gd name="T23" fmla="*/ 132 h 435"/>
                  <a:gd name="T24" fmla="*/ 238 w 333"/>
                  <a:gd name="T25" fmla="*/ 80 h 435"/>
                  <a:gd name="T26" fmla="*/ 231 w 333"/>
                  <a:gd name="T27" fmla="*/ 62 h 435"/>
                  <a:gd name="T28" fmla="*/ 236 w 333"/>
                  <a:gd name="T29" fmla="*/ 54 h 435"/>
                  <a:gd name="T30" fmla="*/ 215 w 333"/>
                  <a:gd name="T31" fmla="*/ 31 h 435"/>
                  <a:gd name="T32" fmla="*/ 184 w 333"/>
                  <a:gd name="T33" fmla="*/ 19 h 435"/>
                  <a:gd name="T34" fmla="*/ 160 w 333"/>
                  <a:gd name="T35" fmla="*/ 5 h 435"/>
                  <a:gd name="T36" fmla="*/ 142 w 333"/>
                  <a:gd name="T37" fmla="*/ 5 h 435"/>
                  <a:gd name="T38" fmla="*/ 123 w 333"/>
                  <a:gd name="T39" fmla="*/ 0 h 435"/>
                  <a:gd name="T40" fmla="*/ 101 w 333"/>
                  <a:gd name="T41" fmla="*/ 12 h 435"/>
                  <a:gd name="T42" fmla="*/ 113 w 333"/>
                  <a:gd name="T43" fmla="*/ 36 h 435"/>
                  <a:gd name="T44" fmla="*/ 80 w 333"/>
                  <a:gd name="T45" fmla="*/ 54 h 435"/>
                  <a:gd name="T46" fmla="*/ 75 w 333"/>
                  <a:gd name="T47" fmla="*/ 90 h 435"/>
                  <a:gd name="T48" fmla="*/ 68 w 333"/>
                  <a:gd name="T49" fmla="*/ 95 h 435"/>
                  <a:gd name="T50" fmla="*/ 61 w 333"/>
                  <a:gd name="T51" fmla="*/ 71 h 435"/>
                  <a:gd name="T52" fmla="*/ 47 w 333"/>
                  <a:gd name="T53" fmla="*/ 85 h 435"/>
                  <a:gd name="T54" fmla="*/ 28 w 333"/>
                  <a:gd name="T55" fmla="*/ 111 h 435"/>
                  <a:gd name="T56" fmla="*/ 23 w 333"/>
                  <a:gd name="T57" fmla="*/ 161 h 435"/>
                  <a:gd name="T58" fmla="*/ 16 w 333"/>
                  <a:gd name="T59" fmla="*/ 173 h 435"/>
                  <a:gd name="T60" fmla="*/ 40 w 333"/>
                  <a:gd name="T61" fmla="*/ 288 h 435"/>
                  <a:gd name="T62" fmla="*/ 16 w 333"/>
                  <a:gd name="T63" fmla="*/ 421 h 435"/>
                  <a:gd name="T64" fmla="*/ 165 w 333"/>
                  <a:gd name="T65" fmla="*/ 421 h 435"/>
                  <a:gd name="T66" fmla="*/ 276 w 333"/>
                  <a:gd name="T67" fmla="*/ 414 h 435"/>
                  <a:gd name="T68" fmla="*/ 297 w 333"/>
                  <a:gd name="T69" fmla="*/ 380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33" h="435">
                    <a:moveTo>
                      <a:pt x="297" y="380"/>
                    </a:moveTo>
                    <a:lnTo>
                      <a:pt x="297" y="380"/>
                    </a:lnTo>
                    <a:lnTo>
                      <a:pt x="295" y="364"/>
                    </a:lnTo>
                    <a:lnTo>
                      <a:pt x="302" y="345"/>
                    </a:lnTo>
                    <a:lnTo>
                      <a:pt x="307" y="338"/>
                    </a:lnTo>
                    <a:lnTo>
                      <a:pt x="307" y="329"/>
                    </a:lnTo>
                    <a:lnTo>
                      <a:pt x="309" y="319"/>
                    </a:lnTo>
                    <a:lnTo>
                      <a:pt x="316" y="310"/>
                    </a:lnTo>
                    <a:lnTo>
                      <a:pt x="333" y="307"/>
                    </a:lnTo>
                    <a:lnTo>
                      <a:pt x="333" y="255"/>
                    </a:lnTo>
                    <a:lnTo>
                      <a:pt x="331" y="251"/>
                    </a:lnTo>
                    <a:lnTo>
                      <a:pt x="323" y="241"/>
                    </a:lnTo>
                    <a:lnTo>
                      <a:pt x="314" y="196"/>
                    </a:lnTo>
                    <a:lnTo>
                      <a:pt x="286" y="156"/>
                    </a:lnTo>
                    <a:lnTo>
                      <a:pt x="250" y="173"/>
                    </a:lnTo>
                    <a:lnTo>
                      <a:pt x="250" y="175"/>
                    </a:lnTo>
                    <a:lnTo>
                      <a:pt x="243" y="199"/>
                    </a:lnTo>
                    <a:lnTo>
                      <a:pt x="227" y="210"/>
                    </a:lnTo>
                    <a:lnTo>
                      <a:pt x="215" y="208"/>
                    </a:lnTo>
                    <a:lnTo>
                      <a:pt x="212" y="203"/>
                    </a:lnTo>
                    <a:lnTo>
                      <a:pt x="220" y="175"/>
                    </a:lnTo>
                    <a:lnTo>
                      <a:pt x="236" y="156"/>
                    </a:lnTo>
                    <a:lnTo>
                      <a:pt x="241" y="142"/>
                    </a:lnTo>
                    <a:lnTo>
                      <a:pt x="248" y="132"/>
                    </a:lnTo>
                    <a:lnTo>
                      <a:pt x="250" y="123"/>
                    </a:lnTo>
                    <a:lnTo>
                      <a:pt x="238" y="80"/>
                    </a:lnTo>
                    <a:lnTo>
                      <a:pt x="234" y="73"/>
                    </a:lnTo>
                    <a:lnTo>
                      <a:pt x="231" y="62"/>
                    </a:lnTo>
                    <a:lnTo>
                      <a:pt x="234" y="54"/>
                    </a:lnTo>
                    <a:lnTo>
                      <a:pt x="236" y="54"/>
                    </a:lnTo>
                    <a:lnTo>
                      <a:pt x="227" y="38"/>
                    </a:lnTo>
                    <a:lnTo>
                      <a:pt x="215" y="31"/>
                    </a:lnTo>
                    <a:lnTo>
                      <a:pt x="194" y="24"/>
                    </a:lnTo>
                    <a:lnTo>
                      <a:pt x="184" y="19"/>
                    </a:lnTo>
                    <a:lnTo>
                      <a:pt x="179" y="17"/>
                    </a:lnTo>
                    <a:lnTo>
                      <a:pt x="160" y="5"/>
                    </a:lnTo>
                    <a:lnTo>
                      <a:pt x="151" y="2"/>
                    </a:lnTo>
                    <a:lnTo>
                      <a:pt x="142" y="5"/>
                    </a:lnTo>
                    <a:lnTo>
                      <a:pt x="139" y="2"/>
                    </a:lnTo>
                    <a:lnTo>
                      <a:pt x="123" y="0"/>
                    </a:lnTo>
                    <a:lnTo>
                      <a:pt x="108" y="2"/>
                    </a:lnTo>
                    <a:lnTo>
                      <a:pt x="101" y="12"/>
                    </a:lnTo>
                    <a:lnTo>
                      <a:pt x="106" y="28"/>
                    </a:lnTo>
                    <a:lnTo>
                      <a:pt x="113" y="36"/>
                    </a:lnTo>
                    <a:lnTo>
                      <a:pt x="111" y="40"/>
                    </a:lnTo>
                    <a:lnTo>
                      <a:pt x="80" y="54"/>
                    </a:lnTo>
                    <a:lnTo>
                      <a:pt x="80" y="88"/>
                    </a:lnTo>
                    <a:lnTo>
                      <a:pt x="75" y="90"/>
                    </a:lnTo>
                    <a:lnTo>
                      <a:pt x="71" y="99"/>
                    </a:lnTo>
                    <a:lnTo>
                      <a:pt x="68" y="95"/>
                    </a:lnTo>
                    <a:lnTo>
                      <a:pt x="66" y="78"/>
                    </a:lnTo>
                    <a:lnTo>
                      <a:pt x="61" y="71"/>
                    </a:lnTo>
                    <a:lnTo>
                      <a:pt x="54" y="76"/>
                    </a:lnTo>
                    <a:lnTo>
                      <a:pt x="47" y="85"/>
                    </a:lnTo>
                    <a:lnTo>
                      <a:pt x="31" y="97"/>
                    </a:lnTo>
                    <a:lnTo>
                      <a:pt x="28" y="111"/>
                    </a:lnTo>
                    <a:lnTo>
                      <a:pt x="23" y="121"/>
                    </a:lnTo>
                    <a:lnTo>
                      <a:pt x="23" y="161"/>
                    </a:lnTo>
                    <a:lnTo>
                      <a:pt x="23" y="165"/>
                    </a:lnTo>
                    <a:lnTo>
                      <a:pt x="16" y="173"/>
                    </a:lnTo>
                    <a:lnTo>
                      <a:pt x="12" y="232"/>
                    </a:lnTo>
                    <a:lnTo>
                      <a:pt x="40" y="288"/>
                    </a:lnTo>
                    <a:lnTo>
                      <a:pt x="42" y="338"/>
                    </a:lnTo>
                    <a:lnTo>
                      <a:pt x="16" y="421"/>
                    </a:lnTo>
                    <a:lnTo>
                      <a:pt x="0" y="435"/>
                    </a:lnTo>
                    <a:lnTo>
                      <a:pt x="165" y="421"/>
                    </a:lnTo>
                    <a:lnTo>
                      <a:pt x="168" y="425"/>
                    </a:lnTo>
                    <a:lnTo>
                      <a:pt x="276" y="414"/>
                    </a:lnTo>
                    <a:lnTo>
                      <a:pt x="297" y="380"/>
                    </a:lnTo>
                    <a:lnTo>
                      <a:pt x="297" y="380"/>
                    </a:lnTo>
                    <a:close/>
                  </a:path>
                </a:pathLst>
              </a:custGeom>
              <a:solidFill>
                <a:srgbClr val="9B9BC5"/>
              </a:solidFill>
              <a:ln w="5" cap="rnd">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220" name="Freeform 103"/>
              <p:cNvSpPr>
                <a:spLocks/>
              </p:cNvSpPr>
              <p:nvPr/>
            </p:nvSpPr>
            <p:spPr bwMode="auto">
              <a:xfrm>
                <a:off x="4669" y="1598"/>
                <a:ext cx="144" cy="142"/>
              </a:xfrm>
              <a:custGeom>
                <a:avLst/>
                <a:gdLst>
                  <a:gd name="T0" fmla="*/ 12 w 144"/>
                  <a:gd name="T1" fmla="*/ 142 h 142"/>
                  <a:gd name="T2" fmla="*/ 57 w 144"/>
                  <a:gd name="T3" fmla="*/ 116 h 142"/>
                  <a:gd name="T4" fmla="*/ 62 w 144"/>
                  <a:gd name="T5" fmla="*/ 104 h 142"/>
                  <a:gd name="T6" fmla="*/ 69 w 144"/>
                  <a:gd name="T7" fmla="*/ 97 h 142"/>
                  <a:gd name="T8" fmla="*/ 90 w 144"/>
                  <a:gd name="T9" fmla="*/ 97 h 142"/>
                  <a:gd name="T10" fmla="*/ 144 w 144"/>
                  <a:gd name="T11" fmla="*/ 76 h 142"/>
                  <a:gd name="T12" fmla="*/ 142 w 144"/>
                  <a:gd name="T13" fmla="*/ 67 h 142"/>
                  <a:gd name="T14" fmla="*/ 144 w 144"/>
                  <a:gd name="T15" fmla="*/ 64 h 142"/>
                  <a:gd name="T16" fmla="*/ 128 w 144"/>
                  <a:gd name="T17" fmla="*/ 0 h 142"/>
                  <a:gd name="T18" fmla="*/ 57 w 144"/>
                  <a:gd name="T19" fmla="*/ 19 h 142"/>
                  <a:gd name="T20" fmla="*/ 55 w 144"/>
                  <a:gd name="T21" fmla="*/ 24 h 142"/>
                  <a:gd name="T22" fmla="*/ 50 w 144"/>
                  <a:gd name="T23" fmla="*/ 19 h 142"/>
                  <a:gd name="T24" fmla="*/ 0 w 144"/>
                  <a:gd name="T25" fmla="*/ 31 h 142"/>
                  <a:gd name="T26" fmla="*/ 12 w 144"/>
                  <a:gd name="T27" fmla="*/ 109 h 142"/>
                  <a:gd name="T28" fmla="*/ 19 w 144"/>
                  <a:gd name="T29" fmla="*/ 119 h 142"/>
                  <a:gd name="T30" fmla="*/ 3 w 144"/>
                  <a:gd name="T31" fmla="*/ 133 h 142"/>
                  <a:gd name="T32" fmla="*/ 12 w 144"/>
                  <a:gd name="T33" fmla="*/ 142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4" h="142">
                    <a:moveTo>
                      <a:pt x="12" y="142"/>
                    </a:moveTo>
                    <a:lnTo>
                      <a:pt x="57" y="116"/>
                    </a:lnTo>
                    <a:lnTo>
                      <a:pt x="62" y="104"/>
                    </a:lnTo>
                    <a:lnTo>
                      <a:pt x="69" y="97"/>
                    </a:lnTo>
                    <a:lnTo>
                      <a:pt x="90" y="97"/>
                    </a:lnTo>
                    <a:lnTo>
                      <a:pt x="144" y="76"/>
                    </a:lnTo>
                    <a:lnTo>
                      <a:pt x="142" y="67"/>
                    </a:lnTo>
                    <a:lnTo>
                      <a:pt x="144" y="64"/>
                    </a:lnTo>
                    <a:lnTo>
                      <a:pt x="128" y="0"/>
                    </a:lnTo>
                    <a:lnTo>
                      <a:pt x="57" y="19"/>
                    </a:lnTo>
                    <a:lnTo>
                      <a:pt x="55" y="24"/>
                    </a:lnTo>
                    <a:lnTo>
                      <a:pt x="50" y="19"/>
                    </a:lnTo>
                    <a:lnTo>
                      <a:pt x="0" y="31"/>
                    </a:lnTo>
                    <a:lnTo>
                      <a:pt x="12" y="109"/>
                    </a:lnTo>
                    <a:lnTo>
                      <a:pt x="19" y="119"/>
                    </a:lnTo>
                    <a:lnTo>
                      <a:pt x="3" y="133"/>
                    </a:lnTo>
                    <a:lnTo>
                      <a:pt x="12" y="142"/>
                    </a:lnTo>
                    <a:close/>
                  </a:path>
                </a:pathLst>
              </a:custGeom>
              <a:solidFill>
                <a:srgbClr val="7578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21" name="Freeform 104"/>
              <p:cNvSpPr>
                <a:spLocks/>
              </p:cNvSpPr>
              <p:nvPr/>
            </p:nvSpPr>
            <p:spPr bwMode="auto">
              <a:xfrm>
                <a:off x="4669" y="1598"/>
                <a:ext cx="144" cy="142"/>
              </a:xfrm>
              <a:custGeom>
                <a:avLst/>
                <a:gdLst>
                  <a:gd name="T0" fmla="*/ 12 w 144"/>
                  <a:gd name="T1" fmla="*/ 142 h 142"/>
                  <a:gd name="T2" fmla="*/ 57 w 144"/>
                  <a:gd name="T3" fmla="*/ 116 h 142"/>
                  <a:gd name="T4" fmla="*/ 62 w 144"/>
                  <a:gd name="T5" fmla="*/ 104 h 142"/>
                  <a:gd name="T6" fmla="*/ 69 w 144"/>
                  <a:gd name="T7" fmla="*/ 97 h 142"/>
                  <a:gd name="T8" fmla="*/ 90 w 144"/>
                  <a:gd name="T9" fmla="*/ 97 h 142"/>
                  <a:gd name="T10" fmla="*/ 144 w 144"/>
                  <a:gd name="T11" fmla="*/ 76 h 142"/>
                  <a:gd name="T12" fmla="*/ 142 w 144"/>
                  <a:gd name="T13" fmla="*/ 67 h 142"/>
                  <a:gd name="T14" fmla="*/ 144 w 144"/>
                  <a:gd name="T15" fmla="*/ 64 h 142"/>
                  <a:gd name="T16" fmla="*/ 128 w 144"/>
                  <a:gd name="T17" fmla="*/ 0 h 142"/>
                  <a:gd name="T18" fmla="*/ 57 w 144"/>
                  <a:gd name="T19" fmla="*/ 19 h 142"/>
                  <a:gd name="T20" fmla="*/ 55 w 144"/>
                  <a:gd name="T21" fmla="*/ 24 h 142"/>
                  <a:gd name="T22" fmla="*/ 50 w 144"/>
                  <a:gd name="T23" fmla="*/ 19 h 142"/>
                  <a:gd name="T24" fmla="*/ 0 w 144"/>
                  <a:gd name="T25" fmla="*/ 31 h 142"/>
                  <a:gd name="T26" fmla="*/ 12 w 144"/>
                  <a:gd name="T27" fmla="*/ 109 h 142"/>
                  <a:gd name="T28" fmla="*/ 19 w 144"/>
                  <a:gd name="T29" fmla="*/ 119 h 142"/>
                  <a:gd name="T30" fmla="*/ 3 w 144"/>
                  <a:gd name="T31" fmla="*/ 133 h 142"/>
                  <a:gd name="T32" fmla="*/ 12 w 144"/>
                  <a:gd name="T33" fmla="*/ 142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4" h="142">
                    <a:moveTo>
                      <a:pt x="12" y="142"/>
                    </a:moveTo>
                    <a:lnTo>
                      <a:pt x="57" y="116"/>
                    </a:lnTo>
                    <a:lnTo>
                      <a:pt x="62" y="104"/>
                    </a:lnTo>
                    <a:lnTo>
                      <a:pt x="69" y="97"/>
                    </a:lnTo>
                    <a:lnTo>
                      <a:pt x="90" y="97"/>
                    </a:lnTo>
                    <a:lnTo>
                      <a:pt x="144" y="76"/>
                    </a:lnTo>
                    <a:lnTo>
                      <a:pt x="142" y="67"/>
                    </a:lnTo>
                    <a:lnTo>
                      <a:pt x="144" y="64"/>
                    </a:lnTo>
                    <a:lnTo>
                      <a:pt x="128" y="0"/>
                    </a:lnTo>
                    <a:lnTo>
                      <a:pt x="57" y="19"/>
                    </a:lnTo>
                    <a:lnTo>
                      <a:pt x="55" y="24"/>
                    </a:lnTo>
                    <a:lnTo>
                      <a:pt x="50" y="19"/>
                    </a:lnTo>
                    <a:lnTo>
                      <a:pt x="0" y="31"/>
                    </a:lnTo>
                    <a:lnTo>
                      <a:pt x="12" y="109"/>
                    </a:lnTo>
                    <a:lnTo>
                      <a:pt x="19" y="119"/>
                    </a:lnTo>
                    <a:lnTo>
                      <a:pt x="3" y="133"/>
                    </a:lnTo>
                    <a:lnTo>
                      <a:pt x="12" y="142"/>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22" name="Freeform 105"/>
              <p:cNvSpPr>
                <a:spLocks/>
              </p:cNvSpPr>
              <p:nvPr/>
            </p:nvSpPr>
            <p:spPr bwMode="auto">
              <a:xfrm>
                <a:off x="4244" y="1913"/>
                <a:ext cx="385" cy="182"/>
              </a:xfrm>
              <a:custGeom>
                <a:avLst/>
                <a:gdLst>
                  <a:gd name="T0" fmla="*/ 0 w 385"/>
                  <a:gd name="T1" fmla="*/ 54 h 182"/>
                  <a:gd name="T2" fmla="*/ 7 w 385"/>
                  <a:gd name="T3" fmla="*/ 111 h 182"/>
                  <a:gd name="T4" fmla="*/ 35 w 385"/>
                  <a:gd name="T5" fmla="*/ 78 h 182"/>
                  <a:gd name="T6" fmla="*/ 47 w 385"/>
                  <a:gd name="T7" fmla="*/ 75 h 182"/>
                  <a:gd name="T8" fmla="*/ 59 w 385"/>
                  <a:gd name="T9" fmla="*/ 54 h 182"/>
                  <a:gd name="T10" fmla="*/ 61 w 385"/>
                  <a:gd name="T11" fmla="*/ 61 h 182"/>
                  <a:gd name="T12" fmla="*/ 85 w 385"/>
                  <a:gd name="T13" fmla="*/ 61 h 182"/>
                  <a:gd name="T14" fmla="*/ 85 w 385"/>
                  <a:gd name="T15" fmla="*/ 56 h 182"/>
                  <a:gd name="T16" fmla="*/ 85 w 385"/>
                  <a:gd name="T17" fmla="*/ 52 h 182"/>
                  <a:gd name="T18" fmla="*/ 104 w 385"/>
                  <a:gd name="T19" fmla="*/ 40 h 182"/>
                  <a:gd name="T20" fmla="*/ 132 w 385"/>
                  <a:gd name="T21" fmla="*/ 44 h 182"/>
                  <a:gd name="T22" fmla="*/ 132 w 385"/>
                  <a:gd name="T23" fmla="*/ 49 h 182"/>
                  <a:gd name="T24" fmla="*/ 137 w 385"/>
                  <a:gd name="T25" fmla="*/ 52 h 182"/>
                  <a:gd name="T26" fmla="*/ 142 w 385"/>
                  <a:gd name="T27" fmla="*/ 54 h 182"/>
                  <a:gd name="T28" fmla="*/ 147 w 385"/>
                  <a:gd name="T29" fmla="*/ 63 h 182"/>
                  <a:gd name="T30" fmla="*/ 163 w 385"/>
                  <a:gd name="T31" fmla="*/ 73 h 182"/>
                  <a:gd name="T32" fmla="*/ 170 w 385"/>
                  <a:gd name="T33" fmla="*/ 87 h 182"/>
                  <a:gd name="T34" fmla="*/ 191 w 385"/>
                  <a:gd name="T35" fmla="*/ 94 h 182"/>
                  <a:gd name="T36" fmla="*/ 206 w 385"/>
                  <a:gd name="T37" fmla="*/ 104 h 182"/>
                  <a:gd name="T38" fmla="*/ 224 w 385"/>
                  <a:gd name="T39" fmla="*/ 106 h 182"/>
                  <a:gd name="T40" fmla="*/ 215 w 385"/>
                  <a:gd name="T41" fmla="*/ 115 h 182"/>
                  <a:gd name="T42" fmla="*/ 210 w 385"/>
                  <a:gd name="T43" fmla="*/ 127 h 182"/>
                  <a:gd name="T44" fmla="*/ 213 w 385"/>
                  <a:gd name="T45" fmla="*/ 158 h 182"/>
                  <a:gd name="T46" fmla="*/ 241 w 385"/>
                  <a:gd name="T47" fmla="*/ 163 h 182"/>
                  <a:gd name="T48" fmla="*/ 258 w 385"/>
                  <a:gd name="T49" fmla="*/ 167 h 182"/>
                  <a:gd name="T50" fmla="*/ 279 w 385"/>
                  <a:gd name="T51" fmla="*/ 174 h 182"/>
                  <a:gd name="T52" fmla="*/ 279 w 385"/>
                  <a:gd name="T53" fmla="*/ 156 h 182"/>
                  <a:gd name="T54" fmla="*/ 274 w 385"/>
                  <a:gd name="T55" fmla="*/ 144 h 182"/>
                  <a:gd name="T56" fmla="*/ 262 w 385"/>
                  <a:gd name="T57" fmla="*/ 118 h 182"/>
                  <a:gd name="T58" fmla="*/ 253 w 385"/>
                  <a:gd name="T59" fmla="*/ 66 h 182"/>
                  <a:gd name="T60" fmla="*/ 286 w 385"/>
                  <a:gd name="T61" fmla="*/ 18 h 182"/>
                  <a:gd name="T62" fmla="*/ 293 w 385"/>
                  <a:gd name="T63" fmla="*/ 21 h 182"/>
                  <a:gd name="T64" fmla="*/ 293 w 385"/>
                  <a:gd name="T65" fmla="*/ 33 h 182"/>
                  <a:gd name="T66" fmla="*/ 284 w 385"/>
                  <a:gd name="T67" fmla="*/ 44 h 182"/>
                  <a:gd name="T68" fmla="*/ 281 w 385"/>
                  <a:gd name="T69" fmla="*/ 61 h 182"/>
                  <a:gd name="T70" fmla="*/ 286 w 385"/>
                  <a:gd name="T71" fmla="*/ 75 h 182"/>
                  <a:gd name="T72" fmla="*/ 281 w 385"/>
                  <a:gd name="T73" fmla="*/ 94 h 182"/>
                  <a:gd name="T74" fmla="*/ 293 w 385"/>
                  <a:gd name="T75" fmla="*/ 94 h 182"/>
                  <a:gd name="T76" fmla="*/ 293 w 385"/>
                  <a:gd name="T77" fmla="*/ 122 h 182"/>
                  <a:gd name="T78" fmla="*/ 291 w 385"/>
                  <a:gd name="T79" fmla="*/ 137 h 182"/>
                  <a:gd name="T80" fmla="*/ 305 w 385"/>
                  <a:gd name="T81" fmla="*/ 156 h 182"/>
                  <a:gd name="T82" fmla="*/ 324 w 385"/>
                  <a:gd name="T83" fmla="*/ 156 h 182"/>
                  <a:gd name="T84" fmla="*/ 338 w 385"/>
                  <a:gd name="T85" fmla="*/ 179 h 182"/>
                  <a:gd name="T86" fmla="*/ 378 w 385"/>
                  <a:gd name="T87" fmla="*/ 167 h 182"/>
                  <a:gd name="T88" fmla="*/ 385 w 385"/>
                  <a:gd name="T89" fmla="*/ 134 h 182"/>
                  <a:gd name="T90" fmla="*/ 331 w 385"/>
                  <a:gd name="T91" fmla="*/ 132 h 182"/>
                  <a:gd name="T92" fmla="*/ 295 w 385"/>
                  <a:gd name="T93" fmla="*/ 0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85" h="182">
                    <a:moveTo>
                      <a:pt x="295" y="0"/>
                    </a:moveTo>
                    <a:lnTo>
                      <a:pt x="0" y="54"/>
                    </a:lnTo>
                    <a:lnTo>
                      <a:pt x="0" y="54"/>
                    </a:lnTo>
                    <a:lnTo>
                      <a:pt x="7" y="111"/>
                    </a:lnTo>
                    <a:lnTo>
                      <a:pt x="24" y="96"/>
                    </a:lnTo>
                    <a:lnTo>
                      <a:pt x="35" y="78"/>
                    </a:lnTo>
                    <a:lnTo>
                      <a:pt x="38" y="73"/>
                    </a:lnTo>
                    <a:lnTo>
                      <a:pt x="47" y="75"/>
                    </a:lnTo>
                    <a:lnTo>
                      <a:pt x="57" y="61"/>
                    </a:lnTo>
                    <a:lnTo>
                      <a:pt x="59" y="54"/>
                    </a:lnTo>
                    <a:lnTo>
                      <a:pt x="61" y="56"/>
                    </a:lnTo>
                    <a:lnTo>
                      <a:pt x="61" y="61"/>
                    </a:lnTo>
                    <a:lnTo>
                      <a:pt x="76" y="63"/>
                    </a:lnTo>
                    <a:lnTo>
                      <a:pt x="85" y="61"/>
                    </a:lnTo>
                    <a:lnTo>
                      <a:pt x="87" y="59"/>
                    </a:lnTo>
                    <a:lnTo>
                      <a:pt x="85" y="56"/>
                    </a:lnTo>
                    <a:lnTo>
                      <a:pt x="87" y="54"/>
                    </a:lnTo>
                    <a:lnTo>
                      <a:pt x="85" y="52"/>
                    </a:lnTo>
                    <a:lnTo>
                      <a:pt x="99" y="47"/>
                    </a:lnTo>
                    <a:lnTo>
                      <a:pt x="104" y="40"/>
                    </a:lnTo>
                    <a:lnTo>
                      <a:pt x="121" y="47"/>
                    </a:lnTo>
                    <a:lnTo>
                      <a:pt x="132" y="44"/>
                    </a:lnTo>
                    <a:lnTo>
                      <a:pt x="135" y="47"/>
                    </a:lnTo>
                    <a:lnTo>
                      <a:pt x="132" y="49"/>
                    </a:lnTo>
                    <a:lnTo>
                      <a:pt x="135" y="54"/>
                    </a:lnTo>
                    <a:lnTo>
                      <a:pt x="137" y="52"/>
                    </a:lnTo>
                    <a:lnTo>
                      <a:pt x="137" y="56"/>
                    </a:lnTo>
                    <a:lnTo>
                      <a:pt x="142" y="54"/>
                    </a:lnTo>
                    <a:lnTo>
                      <a:pt x="139" y="61"/>
                    </a:lnTo>
                    <a:lnTo>
                      <a:pt x="147" y="63"/>
                    </a:lnTo>
                    <a:lnTo>
                      <a:pt x="147" y="70"/>
                    </a:lnTo>
                    <a:lnTo>
                      <a:pt x="163" y="73"/>
                    </a:lnTo>
                    <a:lnTo>
                      <a:pt x="172" y="78"/>
                    </a:lnTo>
                    <a:lnTo>
                      <a:pt x="170" y="87"/>
                    </a:lnTo>
                    <a:lnTo>
                      <a:pt x="177" y="94"/>
                    </a:lnTo>
                    <a:lnTo>
                      <a:pt x="191" y="94"/>
                    </a:lnTo>
                    <a:lnTo>
                      <a:pt x="196" y="101"/>
                    </a:lnTo>
                    <a:lnTo>
                      <a:pt x="206" y="104"/>
                    </a:lnTo>
                    <a:lnTo>
                      <a:pt x="210" y="96"/>
                    </a:lnTo>
                    <a:lnTo>
                      <a:pt x="224" y="106"/>
                    </a:lnTo>
                    <a:lnTo>
                      <a:pt x="215" y="118"/>
                    </a:lnTo>
                    <a:lnTo>
                      <a:pt x="215" y="115"/>
                    </a:lnTo>
                    <a:lnTo>
                      <a:pt x="215" y="125"/>
                    </a:lnTo>
                    <a:lnTo>
                      <a:pt x="210" y="127"/>
                    </a:lnTo>
                    <a:lnTo>
                      <a:pt x="208" y="156"/>
                    </a:lnTo>
                    <a:lnTo>
                      <a:pt x="213" y="158"/>
                    </a:lnTo>
                    <a:lnTo>
                      <a:pt x="224" y="158"/>
                    </a:lnTo>
                    <a:lnTo>
                      <a:pt x="241" y="163"/>
                    </a:lnTo>
                    <a:lnTo>
                      <a:pt x="250" y="163"/>
                    </a:lnTo>
                    <a:lnTo>
                      <a:pt x="258" y="167"/>
                    </a:lnTo>
                    <a:lnTo>
                      <a:pt x="269" y="167"/>
                    </a:lnTo>
                    <a:lnTo>
                      <a:pt x="279" y="174"/>
                    </a:lnTo>
                    <a:lnTo>
                      <a:pt x="288" y="177"/>
                    </a:lnTo>
                    <a:lnTo>
                      <a:pt x="279" y="156"/>
                    </a:lnTo>
                    <a:lnTo>
                      <a:pt x="265" y="146"/>
                    </a:lnTo>
                    <a:lnTo>
                      <a:pt x="274" y="144"/>
                    </a:lnTo>
                    <a:lnTo>
                      <a:pt x="274" y="144"/>
                    </a:lnTo>
                    <a:lnTo>
                      <a:pt x="262" y="118"/>
                    </a:lnTo>
                    <a:lnTo>
                      <a:pt x="260" y="75"/>
                    </a:lnTo>
                    <a:lnTo>
                      <a:pt x="253" y="66"/>
                    </a:lnTo>
                    <a:lnTo>
                      <a:pt x="279" y="37"/>
                    </a:lnTo>
                    <a:lnTo>
                      <a:pt x="286" y="18"/>
                    </a:lnTo>
                    <a:lnTo>
                      <a:pt x="288" y="18"/>
                    </a:lnTo>
                    <a:lnTo>
                      <a:pt x="293" y="21"/>
                    </a:lnTo>
                    <a:lnTo>
                      <a:pt x="295" y="23"/>
                    </a:lnTo>
                    <a:lnTo>
                      <a:pt x="293" y="33"/>
                    </a:lnTo>
                    <a:lnTo>
                      <a:pt x="291" y="40"/>
                    </a:lnTo>
                    <a:lnTo>
                      <a:pt x="284" y="44"/>
                    </a:lnTo>
                    <a:lnTo>
                      <a:pt x="281" y="54"/>
                    </a:lnTo>
                    <a:lnTo>
                      <a:pt x="281" y="61"/>
                    </a:lnTo>
                    <a:lnTo>
                      <a:pt x="286" y="70"/>
                    </a:lnTo>
                    <a:lnTo>
                      <a:pt x="286" y="75"/>
                    </a:lnTo>
                    <a:lnTo>
                      <a:pt x="279" y="89"/>
                    </a:lnTo>
                    <a:lnTo>
                      <a:pt x="281" y="94"/>
                    </a:lnTo>
                    <a:lnTo>
                      <a:pt x="291" y="92"/>
                    </a:lnTo>
                    <a:lnTo>
                      <a:pt x="293" y="94"/>
                    </a:lnTo>
                    <a:lnTo>
                      <a:pt x="298" y="118"/>
                    </a:lnTo>
                    <a:lnTo>
                      <a:pt x="293" y="122"/>
                    </a:lnTo>
                    <a:lnTo>
                      <a:pt x="288" y="130"/>
                    </a:lnTo>
                    <a:lnTo>
                      <a:pt x="291" y="137"/>
                    </a:lnTo>
                    <a:lnTo>
                      <a:pt x="293" y="146"/>
                    </a:lnTo>
                    <a:lnTo>
                      <a:pt x="305" y="156"/>
                    </a:lnTo>
                    <a:lnTo>
                      <a:pt x="317" y="153"/>
                    </a:lnTo>
                    <a:lnTo>
                      <a:pt x="324" y="156"/>
                    </a:lnTo>
                    <a:lnTo>
                      <a:pt x="335" y="170"/>
                    </a:lnTo>
                    <a:lnTo>
                      <a:pt x="338" y="179"/>
                    </a:lnTo>
                    <a:lnTo>
                      <a:pt x="343" y="182"/>
                    </a:lnTo>
                    <a:lnTo>
                      <a:pt x="378" y="167"/>
                    </a:lnTo>
                    <a:lnTo>
                      <a:pt x="376" y="153"/>
                    </a:lnTo>
                    <a:lnTo>
                      <a:pt x="385" y="134"/>
                    </a:lnTo>
                    <a:lnTo>
                      <a:pt x="385" y="120"/>
                    </a:lnTo>
                    <a:lnTo>
                      <a:pt x="331" y="132"/>
                    </a:lnTo>
                    <a:lnTo>
                      <a:pt x="295" y="0"/>
                    </a:lnTo>
                    <a:lnTo>
                      <a:pt x="295" y="0"/>
                    </a:lnTo>
                    <a:close/>
                  </a:path>
                </a:pathLst>
              </a:custGeom>
              <a:solidFill>
                <a:srgbClr val="9B9B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23" name="Freeform 106"/>
              <p:cNvSpPr>
                <a:spLocks/>
              </p:cNvSpPr>
              <p:nvPr/>
            </p:nvSpPr>
            <p:spPr bwMode="auto">
              <a:xfrm>
                <a:off x="4244" y="1913"/>
                <a:ext cx="385" cy="182"/>
              </a:xfrm>
              <a:custGeom>
                <a:avLst/>
                <a:gdLst>
                  <a:gd name="T0" fmla="*/ 0 w 385"/>
                  <a:gd name="T1" fmla="*/ 54 h 182"/>
                  <a:gd name="T2" fmla="*/ 7 w 385"/>
                  <a:gd name="T3" fmla="*/ 111 h 182"/>
                  <a:gd name="T4" fmla="*/ 35 w 385"/>
                  <a:gd name="T5" fmla="*/ 78 h 182"/>
                  <a:gd name="T6" fmla="*/ 47 w 385"/>
                  <a:gd name="T7" fmla="*/ 75 h 182"/>
                  <a:gd name="T8" fmla="*/ 59 w 385"/>
                  <a:gd name="T9" fmla="*/ 54 h 182"/>
                  <a:gd name="T10" fmla="*/ 61 w 385"/>
                  <a:gd name="T11" fmla="*/ 61 h 182"/>
                  <a:gd name="T12" fmla="*/ 85 w 385"/>
                  <a:gd name="T13" fmla="*/ 61 h 182"/>
                  <a:gd name="T14" fmla="*/ 85 w 385"/>
                  <a:gd name="T15" fmla="*/ 56 h 182"/>
                  <a:gd name="T16" fmla="*/ 85 w 385"/>
                  <a:gd name="T17" fmla="*/ 52 h 182"/>
                  <a:gd name="T18" fmla="*/ 104 w 385"/>
                  <a:gd name="T19" fmla="*/ 40 h 182"/>
                  <a:gd name="T20" fmla="*/ 132 w 385"/>
                  <a:gd name="T21" fmla="*/ 44 h 182"/>
                  <a:gd name="T22" fmla="*/ 132 w 385"/>
                  <a:gd name="T23" fmla="*/ 49 h 182"/>
                  <a:gd name="T24" fmla="*/ 137 w 385"/>
                  <a:gd name="T25" fmla="*/ 52 h 182"/>
                  <a:gd name="T26" fmla="*/ 142 w 385"/>
                  <a:gd name="T27" fmla="*/ 54 h 182"/>
                  <a:gd name="T28" fmla="*/ 147 w 385"/>
                  <a:gd name="T29" fmla="*/ 63 h 182"/>
                  <a:gd name="T30" fmla="*/ 163 w 385"/>
                  <a:gd name="T31" fmla="*/ 73 h 182"/>
                  <a:gd name="T32" fmla="*/ 170 w 385"/>
                  <a:gd name="T33" fmla="*/ 87 h 182"/>
                  <a:gd name="T34" fmla="*/ 191 w 385"/>
                  <a:gd name="T35" fmla="*/ 94 h 182"/>
                  <a:gd name="T36" fmla="*/ 206 w 385"/>
                  <a:gd name="T37" fmla="*/ 104 h 182"/>
                  <a:gd name="T38" fmla="*/ 224 w 385"/>
                  <a:gd name="T39" fmla="*/ 106 h 182"/>
                  <a:gd name="T40" fmla="*/ 215 w 385"/>
                  <a:gd name="T41" fmla="*/ 115 h 182"/>
                  <a:gd name="T42" fmla="*/ 210 w 385"/>
                  <a:gd name="T43" fmla="*/ 127 h 182"/>
                  <a:gd name="T44" fmla="*/ 213 w 385"/>
                  <a:gd name="T45" fmla="*/ 158 h 182"/>
                  <a:gd name="T46" fmla="*/ 241 w 385"/>
                  <a:gd name="T47" fmla="*/ 163 h 182"/>
                  <a:gd name="T48" fmla="*/ 258 w 385"/>
                  <a:gd name="T49" fmla="*/ 167 h 182"/>
                  <a:gd name="T50" fmla="*/ 279 w 385"/>
                  <a:gd name="T51" fmla="*/ 174 h 182"/>
                  <a:gd name="T52" fmla="*/ 279 w 385"/>
                  <a:gd name="T53" fmla="*/ 156 h 182"/>
                  <a:gd name="T54" fmla="*/ 274 w 385"/>
                  <a:gd name="T55" fmla="*/ 144 h 182"/>
                  <a:gd name="T56" fmla="*/ 262 w 385"/>
                  <a:gd name="T57" fmla="*/ 118 h 182"/>
                  <a:gd name="T58" fmla="*/ 253 w 385"/>
                  <a:gd name="T59" fmla="*/ 66 h 182"/>
                  <a:gd name="T60" fmla="*/ 286 w 385"/>
                  <a:gd name="T61" fmla="*/ 18 h 182"/>
                  <a:gd name="T62" fmla="*/ 293 w 385"/>
                  <a:gd name="T63" fmla="*/ 21 h 182"/>
                  <a:gd name="T64" fmla="*/ 293 w 385"/>
                  <a:gd name="T65" fmla="*/ 33 h 182"/>
                  <a:gd name="T66" fmla="*/ 284 w 385"/>
                  <a:gd name="T67" fmla="*/ 44 h 182"/>
                  <a:gd name="T68" fmla="*/ 281 w 385"/>
                  <a:gd name="T69" fmla="*/ 61 h 182"/>
                  <a:gd name="T70" fmla="*/ 286 w 385"/>
                  <a:gd name="T71" fmla="*/ 75 h 182"/>
                  <a:gd name="T72" fmla="*/ 281 w 385"/>
                  <a:gd name="T73" fmla="*/ 94 h 182"/>
                  <a:gd name="T74" fmla="*/ 293 w 385"/>
                  <a:gd name="T75" fmla="*/ 94 h 182"/>
                  <a:gd name="T76" fmla="*/ 293 w 385"/>
                  <a:gd name="T77" fmla="*/ 122 h 182"/>
                  <a:gd name="T78" fmla="*/ 291 w 385"/>
                  <a:gd name="T79" fmla="*/ 137 h 182"/>
                  <a:gd name="T80" fmla="*/ 305 w 385"/>
                  <a:gd name="T81" fmla="*/ 156 h 182"/>
                  <a:gd name="T82" fmla="*/ 324 w 385"/>
                  <a:gd name="T83" fmla="*/ 156 h 182"/>
                  <a:gd name="T84" fmla="*/ 338 w 385"/>
                  <a:gd name="T85" fmla="*/ 179 h 182"/>
                  <a:gd name="T86" fmla="*/ 378 w 385"/>
                  <a:gd name="T87" fmla="*/ 167 h 182"/>
                  <a:gd name="T88" fmla="*/ 385 w 385"/>
                  <a:gd name="T89" fmla="*/ 134 h 182"/>
                  <a:gd name="T90" fmla="*/ 331 w 385"/>
                  <a:gd name="T91" fmla="*/ 132 h 182"/>
                  <a:gd name="T92" fmla="*/ 295 w 385"/>
                  <a:gd name="T93" fmla="*/ 0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85" h="182">
                    <a:moveTo>
                      <a:pt x="295" y="0"/>
                    </a:moveTo>
                    <a:lnTo>
                      <a:pt x="0" y="54"/>
                    </a:lnTo>
                    <a:lnTo>
                      <a:pt x="0" y="54"/>
                    </a:lnTo>
                    <a:lnTo>
                      <a:pt x="7" y="111"/>
                    </a:lnTo>
                    <a:lnTo>
                      <a:pt x="24" y="96"/>
                    </a:lnTo>
                    <a:lnTo>
                      <a:pt x="35" y="78"/>
                    </a:lnTo>
                    <a:lnTo>
                      <a:pt x="38" y="73"/>
                    </a:lnTo>
                    <a:lnTo>
                      <a:pt x="47" y="75"/>
                    </a:lnTo>
                    <a:lnTo>
                      <a:pt x="57" y="61"/>
                    </a:lnTo>
                    <a:lnTo>
                      <a:pt x="59" y="54"/>
                    </a:lnTo>
                    <a:lnTo>
                      <a:pt x="61" y="56"/>
                    </a:lnTo>
                    <a:lnTo>
                      <a:pt x="61" y="61"/>
                    </a:lnTo>
                    <a:lnTo>
                      <a:pt x="76" y="63"/>
                    </a:lnTo>
                    <a:lnTo>
                      <a:pt x="85" y="61"/>
                    </a:lnTo>
                    <a:lnTo>
                      <a:pt x="87" y="59"/>
                    </a:lnTo>
                    <a:lnTo>
                      <a:pt x="85" y="56"/>
                    </a:lnTo>
                    <a:lnTo>
                      <a:pt x="87" y="54"/>
                    </a:lnTo>
                    <a:lnTo>
                      <a:pt x="85" y="52"/>
                    </a:lnTo>
                    <a:lnTo>
                      <a:pt x="99" y="47"/>
                    </a:lnTo>
                    <a:lnTo>
                      <a:pt x="104" y="40"/>
                    </a:lnTo>
                    <a:lnTo>
                      <a:pt x="121" y="47"/>
                    </a:lnTo>
                    <a:lnTo>
                      <a:pt x="132" y="44"/>
                    </a:lnTo>
                    <a:lnTo>
                      <a:pt x="135" y="47"/>
                    </a:lnTo>
                    <a:lnTo>
                      <a:pt x="132" y="49"/>
                    </a:lnTo>
                    <a:lnTo>
                      <a:pt x="135" y="54"/>
                    </a:lnTo>
                    <a:lnTo>
                      <a:pt x="137" y="52"/>
                    </a:lnTo>
                    <a:lnTo>
                      <a:pt x="137" y="56"/>
                    </a:lnTo>
                    <a:lnTo>
                      <a:pt x="142" y="54"/>
                    </a:lnTo>
                    <a:lnTo>
                      <a:pt x="139" y="61"/>
                    </a:lnTo>
                    <a:lnTo>
                      <a:pt x="147" y="63"/>
                    </a:lnTo>
                    <a:lnTo>
                      <a:pt x="147" y="70"/>
                    </a:lnTo>
                    <a:lnTo>
                      <a:pt x="163" y="73"/>
                    </a:lnTo>
                    <a:lnTo>
                      <a:pt x="172" y="78"/>
                    </a:lnTo>
                    <a:lnTo>
                      <a:pt x="170" y="87"/>
                    </a:lnTo>
                    <a:lnTo>
                      <a:pt x="177" y="94"/>
                    </a:lnTo>
                    <a:lnTo>
                      <a:pt x="191" y="94"/>
                    </a:lnTo>
                    <a:lnTo>
                      <a:pt x="196" y="101"/>
                    </a:lnTo>
                    <a:lnTo>
                      <a:pt x="206" y="104"/>
                    </a:lnTo>
                    <a:lnTo>
                      <a:pt x="210" y="96"/>
                    </a:lnTo>
                    <a:lnTo>
                      <a:pt x="224" y="106"/>
                    </a:lnTo>
                    <a:lnTo>
                      <a:pt x="215" y="118"/>
                    </a:lnTo>
                    <a:lnTo>
                      <a:pt x="215" y="115"/>
                    </a:lnTo>
                    <a:lnTo>
                      <a:pt x="215" y="125"/>
                    </a:lnTo>
                    <a:lnTo>
                      <a:pt x="210" y="127"/>
                    </a:lnTo>
                    <a:lnTo>
                      <a:pt x="208" y="156"/>
                    </a:lnTo>
                    <a:lnTo>
                      <a:pt x="213" y="158"/>
                    </a:lnTo>
                    <a:lnTo>
                      <a:pt x="224" y="158"/>
                    </a:lnTo>
                    <a:lnTo>
                      <a:pt x="241" y="163"/>
                    </a:lnTo>
                    <a:lnTo>
                      <a:pt x="250" y="163"/>
                    </a:lnTo>
                    <a:lnTo>
                      <a:pt x="258" y="167"/>
                    </a:lnTo>
                    <a:lnTo>
                      <a:pt x="269" y="167"/>
                    </a:lnTo>
                    <a:lnTo>
                      <a:pt x="279" y="174"/>
                    </a:lnTo>
                    <a:lnTo>
                      <a:pt x="288" y="177"/>
                    </a:lnTo>
                    <a:lnTo>
                      <a:pt x="279" y="156"/>
                    </a:lnTo>
                    <a:lnTo>
                      <a:pt x="265" y="146"/>
                    </a:lnTo>
                    <a:lnTo>
                      <a:pt x="274" y="144"/>
                    </a:lnTo>
                    <a:lnTo>
                      <a:pt x="274" y="144"/>
                    </a:lnTo>
                    <a:lnTo>
                      <a:pt x="262" y="118"/>
                    </a:lnTo>
                    <a:lnTo>
                      <a:pt x="260" y="75"/>
                    </a:lnTo>
                    <a:lnTo>
                      <a:pt x="253" y="66"/>
                    </a:lnTo>
                    <a:lnTo>
                      <a:pt x="279" y="37"/>
                    </a:lnTo>
                    <a:lnTo>
                      <a:pt x="286" y="18"/>
                    </a:lnTo>
                    <a:lnTo>
                      <a:pt x="288" y="18"/>
                    </a:lnTo>
                    <a:lnTo>
                      <a:pt x="293" y="21"/>
                    </a:lnTo>
                    <a:lnTo>
                      <a:pt x="295" y="23"/>
                    </a:lnTo>
                    <a:lnTo>
                      <a:pt x="293" y="33"/>
                    </a:lnTo>
                    <a:lnTo>
                      <a:pt x="291" y="40"/>
                    </a:lnTo>
                    <a:lnTo>
                      <a:pt x="284" y="44"/>
                    </a:lnTo>
                    <a:lnTo>
                      <a:pt x="281" y="54"/>
                    </a:lnTo>
                    <a:lnTo>
                      <a:pt x="281" y="61"/>
                    </a:lnTo>
                    <a:lnTo>
                      <a:pt x="286" y="70"/>
                    </a:lnTo>
                    <a:lnTo>
                      <a:pt x="286" y="75"/>
                    </a:lnTo>
                    <a:lnTo>
                      <a:pt x="279" y="89"/>
                    </a:lnTo>
                    <a:lnTo>
                      <a:pt x="281" y="94"/>
                    </a:lnTo>
                    <a:lnTo>
                      <a:pt x="291" y="92"/>
                    </a:lnTo>
                    <a:lnTo>
                      <a:pt x="293" y="94"/>
                    </a:lnTo>
                    <a:lnTo>
                      <a:pt x="298" y="118"/>
                    </a:lnTo>
                    <a:lnTo>
                      <a:pt x="293" y="122"/>
                    </a:lnTo>
                    <a:lnTo>
                      <a:pt x="288" y="130"/>
                    </a:lnTo>
                    <a:lnTo>
                      <a:pt x="291" y="137"/>
                    </a:lnTo>
                    <a:lnTo>
                      <a:pt x="293" y="146"/>
                    </a:lnTo>
                    <a:lnTo>
                      <a:pt x="305" y="156"/>
                    </a:lnTo>
                    <a:lnTo>
                      <a:pt x="317" y="153"/>
                    </a:lnTo>
                    <a:lnTo>
                      <a:pt x="324" y="156"/>
                    </a:lnTo>
                    <a:lnTo>
                      <a:pt x="335" y="170"/>
                    </a:lnTo>
                    <a:lnTo>
                      <a:pt x="338" y="179"/>
                    </a:lnTo>
                    <a:lnTo>
                      <a:pt x="343" y="182"/>
                    </a:lnTo>
                    <a:lnTo>
                      <a:pt x="378" y="167"/>
                    </a:lnTo>
                    <a:lnTo>
                      <a:pt x="376" y="153"/>
                    </a:lnTo>
                    <a:lnTo>
                      <a:pt x="385" y="134"/>
                    </a:lnTo>
                    <a:lnTo>
                      <a:pt x="385" y="120"/>
                    </a:lnTo>
                    <a:lnTo>
                      <a:pt x="331" y="132"/>
                    </a:lnTo>
                    <a:lnTo>
                      <a:pt x="295" y="0"/>
                    </a:lnTo>
                    <a:lnTo>
                      <a:pt x="295" y="0"/>
                    </a:lnTo>
                  </a:path>
                </a:pathLst>
              </a:custGeom>
              <a:solidFill>
                <a:srgbClr val="C8C7DF"/>
              </a:solidFill>
              <a:ln w="5" cap="rnd">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224" name="Freeform 107"/>
              <p:cNvSpPr>
                <a:spLocks/>
              </p:cNvSpPr>
              <p:nvPr/>
            </p:nvSpPr>
            <p:spPr bwMode="auto">
              <a:xfrm>
                <a:off x="3795" y="2513"/>
                <a:ext cx="456" cy="482"/>
              </a:xfrm>
              <a:custGeom>
                <a:avLst/>
                <a:gdLst>
                  <a:gd name="T0" fmla="*/ 421 w 456"/>
                  <a:gd name="T1" fmla="*/ 437 h 482"/>
                  <a:gd name="T2" fmla="*/ 418 w 456"/>
                  <a:gd name="T3" fmla="*/ 408 h 482"/>
                  <a:gd name="T4" fmla="*/ 451 w 456"/>
                  <a:gd name="T5" fmla="*/ 290 h 482"/>
                  <a:gd name="T6" fmla="*/ 456 w 456"/>
                  <a:gd name="T7" fmla="*/ 288 h 482"/>
                  <a:gd name="T8" fmla="*/ 433 w 456"/>
                  <a:gd name="T9" fmla="*/ 281 h 482"/>
                  <a:gd name="T10" fmla="*/ 430 w 456"/>
                  <a:gd name="T11" fmla="*/ 262 h 482"/>
                  <a:gd name="T12" fmla="*/ 418 w 456"/>
                  <a:gd name="T13" fmla="*/ 241 h 482"/>
                  <a:gd name="T14" fmla="*/ 402 w 456"/>
                  <a:gd name="T15" fmla="*/ 234 h 482"/>
                  <a:gd name="T16" fmla="*/ 399 w 456"/>
                  <a:gd name="T17" fmla="*/ 219 h 482"/>
                  <a:gd name="T18" fmla="*/ 388 w 456"/>
                  <a:gd name="T19" fmla="*/ 198 h 482"/>
                  <a:gd name="T20" fmla="*/ 388 w 456"/>
                  <a:gd name="T21" fmla="*/ 193 h 482"/>
                  <a:gd name="T22" fmla="*/ 362 w 456"/>
                  <a:gd name="T23" fmla="*/ 182 h 482"/>
                  <a:gd name="T24" fmla="*/ 362 w 456"/>
                  <a:gd name="T25" fmla="*/ 174 h 482"/>
                  <a:gd name="T26" fmla="*/ 355 w 456"/>
                  <a:gd name="T27" fmla="*/ 172 h 482"/>
                  <a:gd name="T28" fmla="*/ 352 w 456"/>
                  <a:gd name="T29" fmla="*/ 165 h 482"/>
                  <a:gd name="T30" fmla="*/ 345 w 456"/>
                  <a:gd name="T31" fmla="*/ 163 h 482"/>
                  <a:gd name="T32" fmla="*/ 343 w 456"/>
                  <a:gd name="T33" fmla="*/ 151 h 482"/>
                  <a:gd name="T34" fmla="*/ 317 w 456"/>
                  <a:gd name="T35" fmla="*/ 132 h 482"/>
                  <a:gd name="T36" fmla="*/ 317 w 456"/>
                  <a:gd name="T37" fmla="*/ 132 h 482"/>
                  <a:gd name="T38" fmla="*/ 305 w 456"/>
                  <a:gd name="T39" fmla="*/ 118 h 482"/>
                  <a:gd name="T40" fmla="*/ 281 w 456"/>
                  <a:gd name="T41" fmla="*/ 106 h 482"/>
                  <a:gd name="T42" fmla="*/ 277 w 456"/>
                  <a:gd name="T43" fmla="*/ 99 h 482"/>
                  <a:gd name="T44" fmla="*/ 277 w 456"/>
                  <a:gd name="T45" fmla="*/ 99 h 482"/>
                  <a:gd name="T46" fmla="*/ 262 w 456"/>
                  <a:gd name="T47" fmla="*/ 85 h 482"/>
                  <a:gd name="T48" fmla="*/ 253 w 456"/>
                  <a:gd name="T49" fmla="*/ 66 h 482"/>
                  <a:gd name="T50" fmla="*/ 253 w 456"/>
                  <a:gd name="T51" fmla="*/ 66 h 482"/>
                  <a:gd name="T52" fmla="*/ 246 w 456"/>
                  <a:gd name="T53" fmla="*/ 54 h 482"/>
                  <a:gd name="T54" fmla="*/ 234 w 456"/>
                  <a:gd name="T55" fmla="*/ 54 h 482"/>
                  <a:gd name="T56" fmla="*/ 201 w 456"/>
                  <a:gd name="T57" fmla="*/ 35 h 482"/>
                  <a:gd name="T58" fmla="*/ 210 w 456"/>
                  <a:gd name="T59" fmla="*/ 16 h 482"/>
                  <a:gd name="T60" fmla="*/ 218 w 456"/>
                  <a:gd name="T61" fmla="*/ 9 h 482"/>
                  <a:gd name="T62" fmla="*/ 220 w 456"/>
                  <a:gd name="T63" fmla="*/ 0 h 482"/>
                  <a:gd name="T64" fmla="*/ 0 w 456"/>
                  <a:gd name="T65" fmla="*/ 23 h 482"/>
                  <a:gd name="T66" fmla="*/ 73 w 456"/>
                  <a:gd name="T67" fmla="*/ 271 h 482"/>
                  <a:gd name="T68" fmla="*/ 88 w 456"/>
                  <a:gd name="T69" fmla="*/ 295 h 482"/>
                  <a:gd name="T70" fmla="*/ 85 w 456"/>
                  <a:gd name="T71" fmla="*/ 302 h 482"/>
                  <a:gd name="T72" fmla="*/ 95 w 456"/>
                  <a:gd name="T73" fmla="*/ 309 h 482"/>
                  <a:gd name="T74" fmla="*/ 83 w 456"/>
                  <a:gd name="T75" fmla="*/ 326 h 482"/>
                  <a:gd name="T76" fmla="*/ 81 w 456"/>
                  <a:gd name="T77" fmla="*/ 349 h 482"/>
                  <a:gd name="T78" fmla="*/ 90 w 456"/>
                  <a:gd name="T79" fmla="*/ 368 h 482"/>
                  <a:gd name="T80" fmla="*/ 90 w 456"/>
                  <a:gd name="T81" fmla="*/ 427 h 482"/>
                  <a:gd name="T82" fmla="*/ 107 w 456"/>
                  <a:gd name="T83" fmla="*/ 463 h 482"/>
                  <a:gd name="T84" fmla="*/ 116 w 456"/>
                  <a:gd name="T85" fmla="*/ 475 h 482"/>
                  <a:gd name="T86" fmla="*/ 357 w 456"/>
                  <a:gd name="T87" fmla="*/ 460 h 482"/>
                  <a:gd name="T88" fmla="*/ 362 w 456"/>
                  <a:gd name="T89" fmla="*/ 477 h 482"/>
                  <a:gd name="T90" fmla="*/ 366 w 456"/>
                  <a:gd name="T91" fmla="*/ 482 h 482"/>
                  <a:gd name="T92" fmla="*/ 378 w 456"/>
                  <a:gd name="T93" fmla="*/ 479 h 482"/>
                  <a:gd name="T94" fmla="*/ 378 w 456"/>
                  <a:gd name="T95" fmla="*/ 458 h 482"/>
                  <a:gd name="T96" fmla="*/ 373 w 456"/>
                  <a:gd name="T97" fmla="*/ 441 h 482"/>
                  <a:gd name="T98" fmla="*/ 378 w 456"/>
                  <a:gd name="T99" fmla="*/ 432 h 482"/>
                  <a:gd name="T100" fmla="*/ 421 w 456"/>
                  <a:gd name="T101" fmla="*/ 437 h 4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56" h="482">
                    <a:moveTo>
                      <a:pt x="421" y="437"/>
                    </a:moveTo>
                    <a:lnTo>
                      <a:pt x="418" y="408"/>
                    </a:lnTo>
                    <a:lnTo>
                      <a:pt x="451" y="290"/>
                    </a:lnTo>
                    <a:lnTo>
                      <a:pt x="456" y="288"/>
                    </a:lnTo>
                    <a:lnTo>
                      <a:pt x="433" y="281"/>
                    </a:lnTo>
                    <a:lnTo>
                      <a:pt x="430" y="262"/>
                    </a:lnTo>
                    <a:lnTo>
                      <a:pt x="418" y="241"/>
                    </a:lnTo>
                    <a:lnTo>
                      <a:pt x="402" y="234"/>
                    </a:lnTo>
                    <a:lnTo>
                      <a:pt x="399" y="219"/>
                    </a:lnTo>
                    <a:lnTo>
                      <a:pt x="388" y="198"/>
                    </a:lnTo>
                    <a:lnTo>
                      <a:pt x="388" y="193"/>
                    </a:lnTo>
                    <a:lnTo>
                      <a:pt x="362" y="182"/>
                    </a:lnTo>
                    <a:lnTo>
                      <a:pt x="362" y="174"/>
                    </a:lnTo>
                    <a:lnTo>
                      <a:pt x="355" y="172"/>
                    </a:lnTo>
                    <a:lnTo>
                      <a:pt x="352" y="165"/>
                    </a:lnTo>
                    <a:lnTo>
                      <a:pt x="345" y="163"/>
                    </a:lnTo>
                    <a:lnTo>
                      <a:pt x="343" y="151"/>
                    </a:lnTo>
                    <a:lnTo>
                      <a:pt x="317" y="132"/>
                    </a:lnTo>
                    <a:lnTo>
                      <a:pt x="317" y="132"/>
                    </a:lnTo>
                    <a:lnTo>
                      <a:pt x="305" y="118"/>
                    </a:lnTo>
                    <a:lnTo>
                      <a:pt x="281" y="106"/>
                    </a:lnTo>
                    <a:lnTo>
                      <a:pt x="277" y="99"/>
                    </a:lnTo>
                    <a:lnTo>
                      <a:pt x="277" y="99"/>
                    </a:lnTo>
                    <a:lnTo>
                      <a:pt x="262" y="85"/>
                    </a:lnTo>
                    <a:lnTo>
                      <a:pt x="253" y="66"/>
                    </a:lnTo>
                    <a:lnTo>
                      <a:pt x="253" y="66"/>
                    </a:lnTo>
                    <a:lnTo>
                      <a:pt x="246" y="54"/>
                    </a:lnTo>
                    <a:lnTo>
                      <a:pt x="234" y="54"/>
                    </a:lnTo>
                    <a:lnTo>
                      <a:pt x="201" y="35"/>
                    </a:lnTo>
                    <a:lnTo>
                      <a:pt x="210" y="16"/>
                    </a:lnTo>
                    <a:lnTo>
                      <a:pt x="218" y="9"/>
                    </a:lnTo>
                    <a:lnTo>
                      <a:pt x="220" y="0"/>
                    </a:lnTo>
                    <a:lnTo>
                      <a:pt x="0" y="23"/>
                    </a:lnTo>
                    <a:lnTo>
                      <a:pt x="73" y="271"/>
                    </a:lnTo>
                    <a:lnTo>
                      <a:pt x="88" y="295"/>
                    </a:lnTo>
                    <a:lnTo>
                      <a:pt x="85" y="302"/>
                    </a:lnTo>
                    <a:lnTo>
                      <a:pt x="95" y="309"/>
                    </a:lnTo>
                    <a:lnTo>
                      <a:pt x="83" y="326"/>
                    </a:lnTo>
                    <a:lnTo>
                      <a:pt x="81" y="349"/>
                    </a:lnTo>
                    <a:lnTo>
                      <a:pt x="90" y="368"/>
                    </a:lnTo>
                    <a:lnTo>
                      <a:pt x="90" y="427"/>
                    </a:lnTo>
                    <a:lnTo>
                      <a:pt x="107" y="463"/>
                    </a:lnTo>
                    <a:lnTo>
                      <a:pt x="116" y="475"/>
                    </a:lnTo>
                    <a:lnTo>
                      <a:pt x="357" y="460"/>
                    </a:lnTo>
                    <a:lnTo>
                      <a:pt x="362" y="477"/>
                    </a:lnTo>
                    <a:lnTo>
                      <a:pt x="366" y="482"/>
                    </a:lnTo>
                    <a:lnTo>
                      <a:pt x="378" y="479"/>
                    </a:lnTo>
                    <a:lnTo>
                      <a:pt x="378" y="458"/>
                    </a:lnTo>
                    <a:lnTo>
                      <a:pt x="373" y="441"/>
                    </a:lnTo>
                    <a:lnTo>
                      <a:pt x="378" y="432"/>
                    </a:lnTo>
                    <a:lnTo>
                      <a:pt x="421" y="437"/>
                    </a:lnTo>
                    <a:close/>
                  </a:path>
                </a:pathLst>
              </a:custGeom>
              <a:solidFill>
                <a:srgbClr val="9B9B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25" name="Freeform 108"/>
              <p:cNvSpPr>
                <a:spLocks/>
              </p:cNvSpPr>
              <p:nvPr/>
            </p:nvSpPr>
            <p:spPr bwMode="auto">
              <a:xfrm>
                <a:off x="3795" y="2513"/>
                <a:ext cx="456" cy="482"/>
              </a:xfrm>
              <a:custGeom>
                <a:avLst/>
                <a:gdLst>
                  <a:gd name="T0" fmla="*/ 421 w 456"/>
                  <a:gd name="T1" fmla="*/ 437 h 482"/>
                  <a:gd name="T2" fmla="*/ 418 w 456"/>
                  <a:gd name="T3" fmla="*/ 408 h 482"/>
                  <a:gd name="T4" fmla="*/ 451 w 456"/>
                  <a:gd name="T5" fmla="*/ 290 h 482"/>
                  <a:gd name="T6" fmla="*/ 456 w 456"/>
                  <a:gd name="T7" fmla="*/ 288 h 482"/>
                  <a:gd name="T8" fmla="*/ 433 w 456"/>
                  <a:gd name="T9" fmla="*/ 281 h 482"/>
                  <a:gd name="T10" fmla="*/ 430 w 456"/>
                  <a:gd name="T11" fmla="*/ 262 h 482"/>
                  <a:gd name="T12" fmla="*/ 418 w 456"/>
                  <a:gd name="T13" fmla="*/ 241 h 482"/>
                  <a:gd name="T14" fmla="*/ 402 w 456"/>
                  <a:gd name="T15" fmla="*/ 234 h 482"/>
                  <a:gd name="T16" fmla="*/ 399 w 456"/>
                  <a:gd name="T17" fmla="*/ 219 h 482"/>
                  <a:gd name="T18" fmla="*/ 388 w 456"/>
                  <a:gd name="T19" fmla="*/ 198 h 482"/>
                  <a:gd name="T20" fmla="*/ 388 w 456"/>
                  <a:gd name="T21" fmla="*/ 193 h 482"/>
                  <a:gd name="T22" fmla="*/ 362 w 456"/>
                  <a:gd name="T23" fmla="*/ 182 h 482"/>
                  <a:gd name="T24" fmla="*/ 362 w 456"/>
                  <a:gd name="T25" fmla="*/ 174 h 482"/>
                  <a:gd name="T26" fmla="*/ 355 w 456"/>
                  <a:gd name="T27" fmla="*/ 172 h 482"/>
                  <a:gd name="T28" fmla="*/ 352 w 456"/>
                  <a:gd name="T29" fmla="*/ 165 h 482"/>
                  <a:gd name="T30" fmla="*/ 345 w 456"/>
                  <a:gd name="T31" fmla="*/ 163 h 482"/>
                  <a:gd name="T32" fmla="*/ 343 w 456"/>
                  <a:gd name="T33" fmla="*/ 151 h 482"/>
                  <a:gd name="T34" fmla="*/ 317 w 456"/>
                  <a:gd name="T35" fmla="*/ 132 h 482"/>
                  <a:gd name="T36" fmla="*/ 317 w 456"/>
                  <a:gd name="T37" fmla="*/ 132 h 482"/>
                  <a:gd name="T38" fmla="*/ 305 w 456"/>
                  <a:gd name="T39" fmla="*/ 118 h 482"/>
                  <a:gd name="T40" fmla="*/ 281 w 456"/>
                  <a:gd name="T41" fmla="*/ 106 h 482"/>
                  <a:gd name="T42" fmla="*/ 277 w 456"/>
                  <a:gd name="T43" fmla="*/ 99 h 482"/>
                  <a:gd name="T44" fmla="*/ 277 w 456"/>
                  <a:gd name="T45" fmla="*/ 99 h 482"/>
                  <a:gd name="T46" fmla="*/ 262 w 456"/>
                  <a:gd name="T47" fmla="*/ 85 h 482"/>
                  <a:gd name="T48" fmla="*/ 253 w 456"/>
                  <a:gd name="T49" fmla="*/ 66 h 482"/>
                  <a:gd name="T50" fmla="*/ 253 w 456"/>
                  <a:gd name="T51" fmla="*/ 66 h 482"/>
                  <a:gd name="T52" fmla="*/ 246 w 456"/>
                  <a:gd name="T53" fmla="*/ 54 h 482"/>
                  <a:gd name="T54" fmla="*/ 234 w 456"/>
                  <a:gd name="T55" fmla="*/ 54 h 482"/>
                  <a:gd name="T56" fmla="*/ 201 w 456"/>
                  <a:gd name="T57" fmla="*/ 35 h 482"/>
                  <a:gd name="T58" fmla="*/ 210 w 456"/>
                  <a:gd name="T59" fmla="*/ 16 h 482"/>
                  <a:gd name="T60" fmla="*/ 218 w 456"/>
                  <a:gd name="T61" fmla="*/ 9 h 482"/>
                  <a:gd name="T62" fmla="*/ 220 w 456"/>
                  <a:gd name="T63" fmla="*/ 0 h 482"/>
                  <a:gd name="T64" fmla="*/ 0 w 456"/>
                  <a:gd name="T65" fmla="*/ 23 h 482"/>
                  <a:gd name="T66" fmla="*/ 73 w 456"/>
                  <a:gd name="T67" fmla="*/ 271 h 482"/>
                  <a:gd name="T68" fmla="*/ 88 w 456"/>
                  <a:gd name="T69" fmla="*/ 295 h 482"/>
                  <a:gd name="T70" fmla="*/ 85 w 456"/>
                  <a:gd name="T71" fmla="*/ 302 h 482"/>
                  <a:gd name="T72" fmla="*/ 95 w 456"/>
                  <a:gd name="T73" fmla="*/ 309 h 482"/>
                  <a:gd name="T74" fmla="*/ 83 w 456"/>
                  <a:gd name="T75" fmla="*/ 326 h 482"/>
                  <a:gd name="T76" fmla="*/ 81 w 456"/>
                  <a:gd name="T77" fmla="*/ 349 h 482"/>
                  <a:gd name="T78" fmla="*/ 90 w 456"/>
                  <a:gd name="T79" fmla="*/ 368 h 482"/>
                  <a:gd name="T80" fmla="*/ 90 w 456"/>
                  <a:gd name="T81" fmla="*/ 427 h 482"/>
                  <a:gd name="T82" fmla="*/ 107 w 456"/>
                  <a:gd name="T83" fmla="*/ 463 h 482"/>
                  <a:gd name="T84" fmla="*/ 116 w 456"/>
                  <a:gd name="T85" fmla="*/ 475 h 482"/>
                  <a:gd name="T86" fmla="*/ 357 w 456"/>
                  <a:gd name="T87" fmla="*/ 460 h 482"/>
                  <a:gd name="T88" fmla="*/ 362 w 456"/>
                  <a:gd name="T89" fmla="*/ 477 h 482"/>
                  <a:gd name="T90" fmla="*/ 366 w 456"/>
                  <a:gd name="T91" fmla="*/ 482 h 482"/>
                  <a:gd name="T92" fmla="*/ 378 w 456"/>
                  <a:gd name="T93" fmla="*/ 479 h 482"/>
                  <a:gd name="T94" fmla="*/ 378 w 456"/>
                  <a:gd name="T95" fmla="*/ 458 h 482"/>
                  <a:gd name="T96" fmla="*/ 373 w 456"/>
                  <a:gd name="T97" fmla="*/ 441 h 482"/>
                  <a:gd name="T98" fmla="*/ 378 w 456"/>
                  <a:gd name="T99" fmla="*/ 432 h 482"/>
                  <a:gd name="T100" fmla="*/ 421 w 456"/>
                  <a:gd name="T101" fmla="*/ 437 h 4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56" h="482">
                    <a:moveTo>
                      <a:pt x="421" y="437"/>
                    </a:moveTo>
                    <a:lnTo>
                      <a:pt x="418" y="408"/>
                    </a:lnTo>
                    <a:lnTo>
                      <a:pt x="451" y="290"/>
                    </a:lnTo>
                    <a:lnTo>
                      <a:pt x="456" y="288"/>
                    </a:lnTo>
                    <a:lnTo>
                      <a:pt x="433" y="281"/>
                    </a:lnTo>
                    <a:lnTo>
                      <a:pt x="430" y="262"/>
                    </a:lnTo>
                    <a:lnTo>
                      <a:pt x="418" y="241"/>
                    </a:lnTo>
                    <a:lnTo>
                      <a:pt x="402" y="234"/>
                    </a:lnTo>
                    <a:lnTo>
                      <a:pt x="399" y="219"/>
                    </a:lnTo>
                    <a:lnTo>
                      <a:pt x="388" y="198"/>
                    </a:lnTo>
                    <a:lnTo>
                      <a:pt x="388" y="193"/>
                    </a:lnTo>
                    <a:lnTo>
                      <a:pt x="362" y="182"/>
                    </a:lnTo>
                    <a:lnTo>
                      <a:pt x="362" y="174"/>
                    </a:lnTo>
                    <a:lnTo>
                      <a:pt x="355" y="172"/>
                    </a:lnTo>
                    <a:lnTo>
                      <a:pt x="352" y="165"/>
                    </a:lnTo>
                    <a:lnTo>
                      <a:pt x="345" y="163"/>
                    </a:lnTo>
                    <a:lnTo>
                      <a:pt x="343" y="151"/>
                    </a:lnTo>
                    <a:lnTo>
                      <a:pt x="317" y="132"/>
                    </a:lnTo>
                    <a:lnTo>
                      <a:pt x="317" y="132"/>
                    </a:lnTo>
                    <a:lnTo>
                      <a:pt x="305" y="118"/>
                    </a:lnTo>
                    <a:lnTo>
                      <a:pt x="281" y="106"/>
                    </a:lnTo>
                    <a:lnTo>
                      <a:pt x="277" y="99"/>
                    </a:lnTo>
                    <a:lnTo>
                      <a:pt x="277" y="99"/>
                    </a:lnTo>
                    <a:lnTo>
                      <a:pt x="262" y="85"/>
                    </a:lnTo>
                    <a:lnTo>
                      <a:pt x="253" y="66"/>
                    </a:lnTo>
                    <a:lnTo>
                      <a:pt x="253" y="66"/>
                    </a:lnTo>
                    <a:lnTo>
                      <a:pt x="246" y="54"/>
                    </a:lnTo>
                    <a:lnTo>
                      <a:pt x="234" y="54"/>
                    </a:lnTo>
                    <a:lnTo>
                      <a:pt x="201" y="35"/>
                    </a:lnTo>
                    <a:lnTo>
                      <a:pt x="210" y="16"/>
                    </a:lnTo>
                    <a:lnTo>
                      <a:pt x="218" y="9"/>
                    </a:lnTo>
                    <a:lnTo>
                      <a:pt x="220" y="0"/>
                    </a:lnTo>
                    <a:lnTo>
                      <a:pt x="0" y="23"/>
                    </a:lnTo>
                    <a:lnTo>
                      <a:pt x="73" y="271"/>
                    </a:lnTo>
                    <a:lnTo>
                      <a:pt x="88" y="295"/>
                    </a:lnTo>
                    <a:lnTo>
                      <a:pt x="85" y="302"/>
                    </a:lnTo>
                    <a:lnTo>
                      <a:pt x="95" y="309"/>
                    </a:lnTo>
                    <a:lnTo>
                      <a:pt x="83" y="326"/>
                    </a:lnTo>
                    <a:lnTo>
                      <a:pt x="81" y="349"/>
                    </a:lnTo>
                    <a:lnTo>
                      <a:pt x="90" y="368"/>
                    </a:lnTo>
                    <a:lnTo>
                      <a:pt x="90" y="427"/>
                    </a:lnTo>
                    <a:lnTo>
                      <a:pt x="107" y="463"/>
                    </a:lnTo>
                    <a:lnTo>
                      <a:pt x="116" y="475"/>
                    </a:lnTo>
                    <a:lnTo>
                      <a:pt x="357" y="460"/>
                    </a:lnTo>
                    <a:lnTo>
                      <a:pt x="362" y="477"/>
                    </a:lnTo>
                    <a:lnTo>
                      <a:pt x="366" y="482"/>
                    </a:lnTo>
                    <a:lnTo>
                      <a:pt x="378" y="479"/>
                    </a:lnTo>
                    <a:lnTo>
                      <a:pt x="378" y="458"/>
                    </a:lnTo>
                    <a:lnTo>
                      <a:pt x="373" y="441"/>
                    </a:lnTo>
                    <a:lnTo>
                      <a:pt x="378" y="432"/>
                    </a:lnTo>
                    <a:lnTo>
                      <a:pt x="421" y="437"/>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26" name="Freeform 109"/>
              <p:cNvSpPr>
                <a:spLocks/>
              </p:cNvSpPr>
              <p:nvPr/>
            </p:nvSpPr>
            <p:spPr bwMode="auto">
              <a:xfrm>
                <a:off x="1221" y="2201"/>
                <a:ext cx="574" cy="673"/>
              </a:xfrm>
              <a:custGeom>
                <a:avLst/>
                <a:gdLst>
                  <a:gd name="T0" fmla="*/ 219 w 574"/>
                  <a:gd name="T1" fmla="*/ 12 h 673"/>
                  <a:gd name="T2" fmla="*/ 574 w 574"/>
                  <a:gd name="T3" fmla="*/ 73 h 673"/>
                  <a:gd name="T4" fmla="*/ 484 w 574"/>
                  <a:gd name="T5" fmla="*/ 673 h 673"/>
                  <a:gd name="T6" fmla="*/ 314 w 574"/>
                  <a:gd name="T7" fmla="*/ 647 h 673"/>
                  <a:gd name="T8" fmla="*/ 0 w 574"/>
                  <a:gd name="T9" fmla="*/ 456 h 673"/>
                  <a:gd name="T10" fmla="*/ 0 w 574"/>
                  <a:gd name="T11" fmla="*/ 446 h 673"/>
                  <a:gd name="T12" fmla="*/ 9 w 574"/>
                  <a:gd name="T13" fmla="*/ 437 h 673"/>
                  <a:gd name="T14" fmla="*/ 23 w 574"/>
                  <a:gd name="T15" fmla="*/ 442 h 673"/>
                  <a:gd name="T16" fmla="*/ 33 w 574"/>
                  <a:gd name="T17" fmla="*/ 427 h 673"/>
                  <a:gd name="T18" fmla="*/ 35 w 574"/>
                  <a:gd name="T19" fmla="*/ 418 h 673"/>
                  <a:gd name="T20" fmla="*/ 16 w 574"/>
                  <a:gd name="T21" fmla="*/ 401 h 673"/>
                  <a:gd name="T22" fmla="*/ 21 w 574"/>
                  <a:gd name="T23" fmla="*/ 387 h 673"/>
                  <a:gd name="T24" fmla="*/ 18 w 574"/>
                  <a:gd name="T25" fmla="*/ 378 h 673"/>
                  <a:gd name="T26" fmla="*/ 21 w 574"/>
                  <a:gd name="T27" fmla="*/ 366 h 673"/>
                  <a:gd name="T28" fmla="*/ 28 w 574"/>
                  <a:gd name="T29" fmla="*/ 366 h 673"/>
                  <a:gd name="T30" fmla="*/ 42 w 574"/>
                  <a:gd name="T31" fmla="*/ 354 h 673"/>
                  <a:gd name="T32" fmla="*/ 44 w 574"/>
                  <a:gd name="T33" fmla="*/ 340 h 673"/>
                  <a:gd name="T34" fmla="*/ 49 w 574"/>
                  <a:gd name="T35" fmla="*/ 338 h 673"/>
                  <a:gd name="T36" fmla="*/ 52 w 574"/>
                  <a:gd name="T37" fmla="*/ 312 h 673"/>
                  <a:gd name="T38" fmla="*/ 61 w 574"/>
                  <a:gd name="T39" fmla="*/ 307 h 673"/>
                  <a:gd name="T40" fmla="*/ 66 w 574"/>
                  <a:gd name="T41" fmla="*/ 300 h 673"/>
                  <a:gd name="T42" fmla="*/ 92 w 574"/>
                  <a:gd name="T43" fmla="*/ 286 h 673"/>
                  <a:gd name="T44" fmla="*/ 87 w 574"/>
                  <a:gd name="T45" fmla="*/ 264 h 673"/>
                  <a:gd name="T46" fmla="*/ 75 w 574"/>
                  <a:gd name="T47" fmla="*/ 255 h 673"/>
                  <a:gd name="T48" fmla="*/ 63 w 574"/>
                  <a:gd name="T49" fmla="*/ 212 h 673"/>
                  <a:gd name="T50" fmla="*/ 66 w 574"/>
                  <a:gd name="T51" fmla="*/ 186 h 673"/>
                  <a:gd name="T52" fmla="*/ 73 w 574"/>
                  <a:gd name="T53" fmla="*/ 186 h 673"/>
                  <a:gd name="T54" fmla="*/ 75 w 574"/>
                  <a:gd name="T55" fmla="*/ 123 h 673"/>
                  <a:gd name="T56" fmla="*/ 82 w 574"/>
                  <a:gd name="T57" fmla="*/ 108 h 673"/>
                  <a:gd name="T58" fmla="*/ 78 w 574"/>
                  <a:gd name="T59" fmla="*/ 99 h 673"/>
                  <a:gd name="T60" fmla="*/ 82 w 574"/>
                  <a:gd name="T61" fmla="*/ 92 h 673"/>
                  <a:gd name="T62" fmla="*/ 96 w 574"/>
                  <a:gd name="T63" fmla="*/ 80 h 673"/>
                  <a:gd name="T64" fmla="*/ 103 w 574"/>
                  <a:gd name="T65" fmla="*/ 85 h 673"/>
                  <a:gd name="T66" fmla="*/ 113 w 574"/>
                  <a:gd name="T67" fmla="*/ 85 h 673"/>
                  <a:gd name="T68" fmla="*/ 118 w 574"/>
                  <a:gd name="T69" fmla="*/ 99 h 673"/>
                  <a:gd name="T70" fmla="*/ 125 w 574"/>
                  <a:gd name="T71" fmla="*/ 101 h 673"/>
                  <a:gd name="T72" fmla="*/ 129 w 574"/>
                  <a:gd name="T73" fmla="*/ 99 h 673"/>
                  <a:gd name="T74" fmla="*/ 139 w 574"/>
                  <a:gd name="T75" fmla="*/ 85 h 673"/>
                  <a:gd name="T76" fmla="*/ 158 w 574"/>
                  <a:gd name="T77" fmla="*/ 0 h 673"/>
                  <a:gd name="T78" fmla="*/ 219 w 574"/>
                  <a:gd name="T79" fmla="*/ 12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74" h="673">
                    <a:moveTo>
                      <a:pt x="219" y="12"/>
                    </a:moveTo>
                    <a:lnTo>
                      <a:pt x="574" y="73"/>
                    </a:lnTo>
                    <a:lnTo>
                      <a:pt x="484" y="673"/>
                    </a:lnTo>
                    <a:lnTo>
                      <a:pt x="314" y="647"/>
                    </a:lnTo>
                    <a:lnTo>
                      <a:pt x="0" y="456"/>
                    </a:lnTo>
                    <a:lnTo>
                      <a:pt x="0" y="446"/>
                    </a:lnTo>
                    <a:lnTo>
                      <a:pt x="9" y="437"/>
                    </a:lnTo>
                    <a:lnTo>
                      <a:pt x="23" y="442"/>
                    </a:lnTo>
                    <a:lnTo>
                      <a:pt x="33" y="427"/>
                    </a:lnTo>
                    <a:lnTo>
                      <a:pt x="35" y="418"/>
                    </a:lnTo>
                    <a:lnTo>
                      <a:pt x="16" y="401"/>
                    </a:lnTo>
                    <a:lnTo>
                      <a:pt x="21" y="387"/>
                    </a:lnTo>
                    <a:lnTo>
                      <a:pt x="18" y="378"/>
                    </a:lnTo>
                    <a:lnTo>
                      <a:pt x="21" y="366"/>
                    </a:lnTo>
                    <a:lnTo>
                      <a:pt x="28" y="366"/>
                    </a:lnTo>
                    <a:lnTo>
                      <a:pt x="42" y="354"/>
                    </a:lnTo>
                    <a:lnTo>
                      <a:pt x="44" y="340"/>
                    </a:lnTo>
                    <a:lnTo>
                      <a:pt x="49" y="338"/>
                    </a:lnTo>
                    <a:lnTo>
                      <a:pt x="52" y="312"/>
                    </a:lnTo>
                    <a:lnTo>
                      <a:pt x="61" y="307"/>
                    </a:lnTo>
                    <a:lnTo>
                      <a:pt x="66" y="300"/>
                    </a:lnTo>
                    <a:lnTo>
                      <a:pt x="92" y="286"/>
                    </a:lnTo>
                    <a:lnTo>
                      <a:pt x="87" y="264"/>
                    </a:lnTo>
                    <a:lnTo>
                      <a:pt x="75" y="255"/>
                    </a:lnTo>
                    <a:lnTo>
                      <a:pt x="63" y="212"/>
                    </a:lnTo>
                    <a:lnTo>
                      <a:pt x="66" y="186"/>
                    </a:lnTo>
                    <a:lnTo>
                      <a:pt x="73" y="186"/>
                    </a:lnTo>
                    <a:lnTo>
                      <a:pt x="75" y="123"/>
                    </a:lnTo>
                    <a:lnTo>
                      <a:pt x="82" y="108"/>
                    </a:lnTo>
                    <a:lnTo>
                      <a:pt x="78" y="99"/>
                    </a:lnTo>
                    <a:lnTo>
                      <a:pt x="82" y="92"/>
                    </a:lnTo>
                    <a:lnTo>
                      <a:pt x="96" y="80"/>
                    </a:lnTo>
                    <a:lnTo>
                      <a:pt x="103" y="85"/>
                    </a:lnTo>
                    <a:lnTo>
                      <a:pt x="113" y="85"/>
                    </a:lnTo>
                    <a:lnTo>
                      <a:pt x="118" y="99"/>
                    </a:lnTo>
                    <a:lnTo>
                      <a:pt x="125" y="101"/>
                    </a:lnTo>
                    <a:lnTo>
                      <a:pt x="129" y="99"/>
                    </a:lnTo>
                    <a:lnTo>
                      <a:pt x="139" y="85"/>
                    </a:lnTo>
                    <a:lnTo>
                      <a:pt x="158" y="0"/>
                    </a:lnTo>
                    <a:lnTo>
                      <a:pt x="219" y="12"/>
                    </a:lnTo>
                    <a:close/>
                  </a:path>
                </a:pathLst>
              </a:custGeom>
              <a:solidFill>
                <a:srgbClr val="9B9B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27" name="Freeform 110"/>
              <p:cNvSpPr>
                <a:spLocks/>
              </p:cNvSpPr>
              <p:nvPr/>
            </p:nvSpPr>
            <p:spPr bwMode="auto">
              <a:xfrm>
                <a:off x="1221" y="2201"/>
                <a:ext cx="574" cy="673"/>
              </a:xfrm>
              <a:custGeom>
                <a:avLst/>
                <a:gdLst>
                  <a:gd name="T0" fmla="*/ 219 w 574"/>
                  <a:gd name="T1" fmla="*/ 12 h 673"/>
                  <a:gd name="T2" fmla="*/ 574 w 574"/>
                  <a:gd name="T3" fmla="*/ 73 h 673"/>
                  <a:gd name="T4" fmla="*/ 484 w 574"/>
                  <a:gd name="T5" fmla="*/ 673 h 673"/>
                  <a:gd name="T6" fmla="*/ 314 w 574"/>
                  <a:gd name="T7" fmla="*/ 647 h 673"/>
                  <a:gd name="T8" fmla="*/ 0 w 574"/>
                  <a:gd name="T9" fmla="*/ 456 h 673"/>
                  <a:gd name="T10" fmla="*/ 0 w 574"/>
                  <a:gd name="T11" fmla="*/ 446 h 673"/>
                  <a:gd name="T12" fmla="*/ 9 w 574"/>
                  <a:gd name="T13" fmla="*/ 437 h 673"/>
                  <a:gd name="T14" fmla="*/ 23 w 574"/>
                  <a:gd name="T15" fmla="*/ 442 h 673"/>
                  <a:gd name="T16" fmla="*/ 33 w 574"/>
                  <a:gd name="T17" fmla="*/ 427 h 673"/>
                  <a:gd name="T18" fmla="*/ 35 w 574"/>
                  <a:gd name="T19" fmla="*/ 418 h 673"/>
                  <a:gd name="T20" fmla="*/ 16 w 574"/>
                  <a:gd name="T21" fmla="*/ 401 h 673"/>
                  <a:gd name="T22" fmla="*/ 21 w 574"/>
                  <a:gd name="T23" fmla="*/ 387 h 673"/>
                  <a:gd name="T24" fmla="*/ 18 w 574"/>
                  <a:gd name="T25" fmla="*/ 378 h 673"/>
                  <a:gd name="T26" fmla="*/ 21 w 574"/>
                  <a:gd name="T27" fmla="*/ 366 h 673"/>
                  <a:gd name="T28" fmla="*/ 28 w 574"/>
                  <a:gd name="T29" fmla="*/ 366 h 673"/>
                  <a:gd name="T30" fmla="*/ 42 w 574"/>
                  <a:gd name="T31" fmla="*/ 354 h 673"/>
                  <a:gd name="T32" fmla="*/ 44 w 574"/>
                  <a:gd name="T33" fmla="*/ 340 h 673"/>
                  <a:gd name="T34" fmla="*/ 49 w 574"/>
                  <a:gd name="T35" fmla="*/ 338 h 673"/>
                  <a:gd name="T36" fmla="*/ 52 w 574"/>
                  <a:gd name="T37" fmla="*/ 312 h 673"/>
                  <a:gd name="T38" fmla="*/ 61 w 574"/>
                  <a:gd name="T39" fmla="*/ 307 h 673"/>
                  <a:gd name="T40" fmla="*/ 66 w 574"/>
                  <a:gd name="T41" fmla="*/ 300 h 673"/>
                  <a:gd name="T42" fmla="*/ 92 w 574"/>
                  <a:gd name="T43" fmla="*/ 286 h 673"/>
                  <a:gd name="T44" fmla="*/ 87 w 574"/>
                  <a:gd name="T45" fmla="*/ 264 h 673"/>
                  <a:gd name="T46" fmla="*/ 75 w 574"/>
                  <a:gd name="T47" fmla="*/ 255 h 673"/>
                  <a:gd name="T48" fmla="*/ 63 w 574"/>
                  <a:gd name="T49" fmla="*/ 212 h 673"/>
                  <a:gd name="T50" fmla="*/ 66 w 574"/>
                  <a:gd name="T51" fmla="*/ 186 h 673"/>
                  <a:gd name="T52" fmla="*/ 73 w 574"/>
                  <a:gd name="T53" fmla="*/ 186 h 673"/>
                  <a:gd name="T54" fmla="*/ 75 w 574"/>
                  <a:gd name="T55" fmla="*/ 123 h 673"/>
                  <a:gd name="T56" fmla="*/ 82 w 574"/>
                  <a:gd name="T57" fmla="*/ 108 h 673"/>
                  <a:gd name="T58" fmla="*/ 78 w 574"/>
                  <a:gd name="T59" fmla="*/ 99 h 673"/>
                  <a:gd name="T60" fmla="*/ 82 w 574"/>
                  <a:gd name="T61" fmla="*/ 92 h 673"/>
                  <a:gd name="T62" fmla="*/ 96 w 574"/>
                  <a:gd name="T63" fmla="*/ 80 h 673"/>
                  <a:gd name="T64" fmla="*/ 103 w 574"/>
                  <a:gd name="T65" fmla="*/ 85 h 673"/>
                  <a:gd name="T66" fmla="*/ 113 w 574"/>
                  <a:gd name="T67" fmla="*/ 85 h 673"/>
                  <a:gd name="T68" fmla="*/ 118 w 574"/>
                  <a:gd name="T69" fmla="*/ 99 h 673"/>
                  <a:gd name="T70" fmla="*/ 125 w 574"/>
                  <a:gd name="T71" fmla="*/ 101 h 673"/>
                  <a:gd name="T72" fmla="*/ 129 w 574"/>
                  <a:gd name="T73" fmla="*/ 99 h 673"/>
                  <a:gd name="T74" fmla="*/ 139 w 574"/>
                  <a:gd name="T75" fmla="*/ 85 h 673"/>
                  <a:gd name="T76" fmla="*/ 158 w 574"/>
                  <a:gd name="T77" fmla="*/ 0 h 673"/>
                  <a:gd name="T78" fmla="*/ 219 w 574"/>
                  <a:gd name="T79" fmla="*/ 12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74" h="673">
                    <a:moveTo>
                      <a:pt x="219" y="12"/>
                    </a:moveTo>
                    <a:lnTo>
                      <a:pt x="574" y="73"/>
                    </a:lnTo>
                    <a:lnTo>
                      <a:pt x="484" y="673"/>
                    </a:lnTo>
                    <a:lnTo>
                      <a:pt x="314" y="647"/>
                    </a:lnTo>
                    <a:lnTo>
                      <a:pt x="0" y="456"/>
                    </a:lnTo>
                    <a:lnTo>
                      <a:pt x="0" y="446"/>
                    </a:lnTo>
                    <a:lnTo>
                      <a:pt x="9" y="437"/>
                    </a:lnTo>
                    <a:lnTo>
                      <a:pt x="23" y="442"/>
                    </a:lnTo>
                    <a:lnTo>
                      <a:pt x="33" y="427"/>
                    </a:lnTo>
                    <a:lnTo>
                      <a:pt x="35" y="418"/>
                    </a:lnTo>
                    <a:lnTo>
                      <a:pt x="16" y="401"/>
                    </a:lnTo>
                    <a:lnTo>
                      <a:pt x="21" y="387"/>
                    </a:lnTo>
                    <a:lnTo>
                      <a:pt x="18" y="378"/>
                    </a:lnTo>
                    <a:lnTo>
                      <a:pt x="21" y="366"/>
                    </a:lnTo>
                    <a:lnTo>
                      <a:pt x="28" y="366"/>
                    </a:lnTo>
                    <a:lnTo>
                      <a:pt x="42" y="354"/>
                    </a:lnTo>
                    <a:lnTo>
                      <a:pt x="44" y="340"/>
                    </a:lnTo>
                    <a:lnTo>
                      <a:pt x="49" y="338"/>
                    </a:lnTo>
                    <a:lnTo>
                      <a:pt x="52" y="312"/>
                    </a:lnTo>
                    <a:lnTo>
                      <a:pt x="61" y="307"/>
                    </a:lnTo>
                    <a:lnTo>
                      <a:pt x="66" y="300"/>
                    </a:lnTo>
                    <a:lnTo>
                      <a:pt x="92" y="286"/>
                    </a:lnTo>
                    <a:lnTo>
                      <a:pt x="87" y="264"/>
                    </a:lnTo>
                    <a:lnTo>
                      <a:pt x="75" y="255"/>
                    </a:lnTo>
                    <a:lnTo>
                      <a:pt x="63" y="212"/>
                    </a:lnTo>
                    <a:lnTo>
                      <a:pt x="66" y="186"/>
                    </a:lnTo>
                    <a:lnTo>
                      <a:pt x="73" y="186"/>
                    </a:lnTo>
                    <a:lnTo>
                      <a:pt x="75" y="123"/>
                    </a:lnTo>
                    <a:lnTo>
                      <a:pt x="82" y="108"/>
                    </a:lnTo>
                    <a:lnTo>
                      <a:pt x="78" y="99"/>
                    </a:lnTo>
                    <a:lnTo>
                      <a:pt x="82" y="92"/>
                    </a:lnTo>
                    <a:lnTo>
                      <a:pt x="96" y="80"/>
                    </a:lnTo>
                    <a:lnTo>
                      <a:pt x="103" y="85"/>
                    </a:lnTo>
                    <a:lnTo>
                      <a:pt x="113" y="85"/>
                    </a:lnTo>
                    <a:lnTo>
                      <a:pt x="118" y="99"/>
                    </a:lnTo>
                    <a:lnTo>
                      <a:pt x="125" y="101"/>
                    </a:lnTo>
                    <a:lnTo>
                      <a:pt x="129" y="99"/>
                    </a:lnTo>
                    <a:lnTo>
                      <a:pt x="139" y="85"/>
                    </a:lnTo>
                    <a:lnTo>
                      <a:pt x="158" y="0"/>
                    </a:lnTo>
                    <a:lnTo>
                      <a:pt x="219" y="12"/>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28" name="Freeform 111"/>
              <p:cNvSpPr>
                <a:spLocks/>
              </p:cNvSpPr>
              <p:nvPr/>
            </p:nvSpPr>
            <p:spPr bwMode="auto">
              <a:xfrm>
                <a:off x="3287" y="2555"/>
                <a:ext cx="303" cy="518"/>
              </a:xfrm>
              <a:custGeom>
                <a:avLst/>
                <a:gdLst>
                  <a:gd name="T0" fmla="*/ 303 w 303"/>
                  <a:gd name="T1" fmla="*/ 496 h 518"/>
                  <a:gd name="T2" fmla="*/ 246 w 303"/>
                  <a:gd name="T3" fmla="*/ 496 h 518"/>
                  <a:gd name="T4" fmla="*/ 227 w 303"/>
                  <a:gd name="T5" fmla="*/ 508 h 518"/>
                  <a:gd name="T6" fmla="*/ 213 w 303"/>
                  <a:gd name="T7" fmla="*/ 506 h 518"/>
                  <a:gd name="T8" fmla="*/ 194 w 303"/>
                  <a:gd name="T9" fmla="*/ 518 h 518"/>
                  <a:gd name="T10" fmla="*/ 185 w 303"/>
                  <a:gd name="T11" fmla="*/ 494 h 518"/>
                  <a:gd name="T12" fmla="*/ 173 w 303"/>
                  <a:gd name="T13" fmla="*/ 485 h 518"/>
                  <a:gd name="T14" fmla="*/ 168 w 303"/>
                  <a:gd name="T15" fmla="*/ 473 h 518"/>
                  <a:gd name="T16" fmla="*/ 175 w 303"/>
                  <a:gd name="T17" fmla="*/ 437 h 518"/>
                  <a:gd name="T18" fmla="*/ 0 w 303"/>
                  <a:gd name="T19" fmla="*/ 447 h 518"/>
                  <a:gd name="T20" fmla="*/ 0 w 303"/>
                  <a:gd name="T21" fmla="*/ 447 h 518"/>
                  <a:gd name="T22" fmla="*/ 7 w 303"/>
                  <a:gd name="T23" fmla="*/ 440 h 518"/>
                  <a:gd name="T24" fmla="*/ 0 w 303"/>
                  <a:gd name="T25" fmla="*/ 418 h 518"/>
                  <a:gd name="T26" fmla="*/ 12 w 303"/>
                  <a:gd name="T27" fmla="*/ 414 h 518"/>
                  <a:gd name="T28" fmla="*/ 15 w 303"/>
                  <a:gd name="T29" fmla="*/ 402 h 518"/>
                  <a:gd name="T30" fmla="*/ 10 w 303"/>
                  <a:gd name="T31" fmla="*/ 392 h 518"/>
                  <a:gd name="T32" fmla="*/ 19 w 303"/>
                  <a:gd name="T33" fmla="*/ 383 h 518"/>
                  <a:gd name="T34" fmla="*/ 24 w 303"/>
                  <a:gd name="T35" fmla="*/ 357 h 518"/>
                  <a:gd name="T36" fmla="*/ 48 w 303"/>
                  <a:gd name="T37" fmla="*/ 336 h 518"/>
                  <a:gd name="T38" fmla="*/ 45 w 303"/>
                  <a:gd name="T39" fmla="*/ 324 h 518"/>
                  <a:gd name="T40" fmla="*/ 52 w 303"/>
                  <a:gd name="T41" fmla="*/ 321 h 518"/>
                  <a:gd name="T42" fmla="*/ 64 w 303"/>
                  <a:gd name="T43" fmla="*/ 303 h 518"/>
                  <a:gd name="T44" fmla="*/ 45 w 303"/>
                  <a:gd name="T45" fmla="*/ 288 h 518"/>
                  <a:gd name="T46" fmla="*/ 45 w 303"/>
                  <a:gd name="T47" fmla="*/ 279 h 518"/>
                  <a:gd name="T48" fmla="*/ 38 w 303"/>
                  <a:gd name="T49" fmla="*/ 270 h 518"/>
                  <a:gd name="T50" fmla="*/ 45 w 303"/>
                  <a:gd name="T51" fmla="*/ 262 h 518"/>
                  <a:gd name="T52" fmla="*/ 38 w 303"/>
                  <a:gd name="T53" fmla="*/ 255 h 518"/>
                  <a:gd name="T54" fmla="*/ 45 w 303"/>
                  <a:gd name="T55" fmla="*/ 239 h 518"/>
                  <a:gd name="T56" fmla="*/ 36 w 303"/>
                  <a:gd name="T57" fmla="*/ 234 h 518"/>
                  <a:gd name="T58" fmla="*/ 38 w 303"/>
                  <a:gd name="T59" fmla="*/ 229 h 518"/>
                  <a:gd name="T60" fmla="*/ 36 w 303"/>
                  <a:gd name="T61" fmla="*/ 218 h 518"/>
                  <a:gd name="T62" fmla="*/ 43 w 303"/>
                  <a:gd name="T63" fmla="*/ 213 h 518"/>
                  <a:gd name="T64" fmla="*/ 41 w 303"/>
                  <a:gd name="T65" fmla="*/ 201 h 518"/>
                  <a:gd name="T66" fmla="*/ 33 w 303"/>
                  <a:gd name="T67" fmla="*/ 196 h 518"/>
                  <a:gd name="T68" fmla="*/ 38 w 303"/>
                  <a:gd name="T69" fmla="*/ 180 h 518"/>
                  <a:gd name="T70" fmla="*/ 29 w 303"/>
                  <a:gd name="T71" fmla="*/ 173 h 518"/>
                  <a:gd name="T72" fmla="*/ 36 w 303"/>
                  <a:gd name="T73" fmla="*/ 168 h 518"/>
                  <a:gd name="T74" fmla="*/ 36 w 303"/>
                  <a:gd name="T75" fmla="*/ 163 h 518"/>
                  <a:gd name="T76" fmla="*/ 29 w 303"/>
                  <a:gd name="T77" fmla="*/ 158 h 518"/>
                  <a:gd name="T78" fmla="*/ 43 w 303"/>
                  <a:gd name="T79" fmla="*/ 147 h 518"/>
                  <a:gd name="T80" fmla="*/ 45 w 303"/>
                  <a:gd name="T81" fmla="*/ 130 h 518"/>
                  <a:gd name="T82" fmla="*/ 38 w 303"/>
                  <a:gd name="T83" fmla="*/ 125 h 518"/>
                  <a:gd name="T84" fmla="*/ 57 w 303"/>
                  <a:gd name="T85" fmla="*/ 118 h 518"/>
                  <a:gd name="T86" fmla="*/ 57 w 303"/>
                  <a:gd name="T87" fmla="*/ 111 h 518"/>
                  <a:gd name="T88" fmla="*/ 50 w 303"/>
                  <a:gd name="T89" fmla="*/ 107 h 518"/>
                  <a:gd name="T90" fmla="*/ 57 w 303"/>
                  <a:gd name="T91" fmla="*/ 102 h 518"/>
                  <a:gd name="T92" fmla="*/ 62 w 303"/>
                  <a:gd name="T93" fmla="*/ 92 h 518"/>
                  <a:gd name="T94" fmla="*/ 67 w 303"/>
                  <a:gd name="T95" fmla="*/ 92 h 518"/>
                  <a:gd name="T96" fmla="*/ 67 w 303"/>
                  <a:gd name="T97" fmla="*/ 83 h 518"/>
                  <a:gd name="T98" fmla="*/ 81 w 303"/>
                  <a:gd name="T99" fmla="*/ 76 h 518"/>
                  <a:gd name="T100" fmla="*/ 78 w 303"/>
                  <a:gd name="T101" fmla="*/ 55 h 518"/>
                  <a:gd name="T102" fmla="*/ 83 w 303"/>
                  <a:gd name="T103" fmla="*/ 43 h 518"/>
                  <a:gd name="T104" fmla="*/ 90 w 303"/>
                  <a:gd name="T105" fmla="*/ 43 h 518"/>
                  <a:gd name="T106" fmla="*/ 90 w 303"/>
                  <a:gd name="T107" fmla="*/ 33 h 518"/>
                  <a:gd name="T108" fmla="*/ 107 w 303"/>
                  <a:gd name="T109" fmla="*/ 21 h 518"/>
                  <a:gd name="T110" fmla="*/ 102 w 303"/>
                  <a:gd name="T111" fmla="*/ 12 h 518"/>
                  <a:gd name="T112" fmla="*/ 286 w 303"/>
                  <a:gd name="T113" fmla="*/ 0 h 518"/>
                  <a:gd name="T114" fmla="*/ 296 w 303"/>
                  <a:gd name="T115" fmla="*/ 12 h 518"/>
                  <a:gd name="T116" fmla="*/ 303 w 303"/>
                  <a:gd name="T117" fmla="*/ 496 h 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03" h="518">
                    <a:moveTo>
                      <a:pt x="303" y="496"/>
                    </a:moveTo>
                    <a:lnTo>
                      <a:pt x="246" y="496"/>
                    </a:lnTo>
                    <a:lnTo>
                      <a:pt x="227" y="508"/>
                    </a:lnTo>
                    <a:lnTo>
                      <a:pt x="213" y="506"/>
                    </a:lnTo>
                    <a:lnTo>
                      <a:pt x="194" y="518"/>
                    </a:lnTo>
                    <a:lnTo>
                      <a:pt x="185" y="494"/>
                    </a:lnTo>
                    <a:lnTo>
                      <a:pt x="173" y="485"/>
                    </a:lnTo>
                    <a:lnTo>
                      <a:pt x="168" y="473"/>
                    </a:lnTo>
                    <a:lnTo>
                      <a:pt x="175" y="437"/>
                    </a:lnTo>
                    <a:lnTo>
                      <a:pt x="0" y="447"/>
                    </a:lnTo>
                    <a:lnTo>
                      <a:pt x="0" y="447"/>
                    </a:lnTo>
                    <a:lnTo>
                      <a:pt x="7" y="440"/>
                    </a:lnTo>
                    <a:lnTo>
                      <a:pt x="0" y="418"/>
                    </a:lnTo>
                    <a:lnTo>
                      <a:pt x="12" y="414"/>
                    </a:lnTo>
                    <a:lnTo>
                      <a:pt x="15" y="402"/>
                    </a:lnTo>
                    <a:lnTo>
                      <a:pt x="10" y="392"/>
                    </a:lnTo>
                    <a:lnTo>
                      <a:pt x="19" y="383"/>
                    </a:lnTo>
                    <a:lnTo>
                      <a:pt x="24" y="357"/>
                    </a:lnTo>
                    <a:lnTo>
                      <a:pt x="48" y="336"/>
                    </a:lnTo>
                    <a:lnTo>
                      <a:pt x="45" y="324"/>
                    </a:lnTo>
                    <a:lnTo>
                      <a:pt x="52" y="321"/>
                    </a:lnTo>
                    <a:lnTo>
                      <a:pt x="64" y="303"/>
                    </a:lnTo>
                    <a:lnTo>
                      <a:pt x="45" y="288"/>
                    </a:lnTo>
                    <a:lnTo>
                      <a:pt x="45" y="279"/>
                    </a:lnTo>
                    <a:lnTo>
                      <a:pt x="38" y="270"/>
                    </a:lnTo>
                    <a:lnTo>
                      <a:pt x="45" y="262"/>
                    </a:lnTo>
                    <a:lnTo>
                      <a:pt x="38" y="255"/>
                    </a:lnTo>
                    <a:lnTo>
                      <a:pt x="45" y="239"/>
                    </a:lnTo>
                    <a:lnTo>
                      <a:pt x="36" y="234"/>
                    </a:lnTo>
                    <a:lnTo>
                      <a:pt x="38" y="229"/>
                    </a:lnTo>
                    <a:lnTo>
                      <a:pt x="36" y="218"/>
                    </a:lnTo>
                    <a:lnTo>
                      <a:pt x="43" y="213"/>
                    </a:lnTo>
                    <a:lnTo>
                      <a:pt x="41" y="201"/>
                    </a:lnTo>
                    <a:lnTo>
                      <a:pt x="33" y="196"/>
                    </a:lnTo>
                    <a:lnTo>
                      <a:pt x="38" y="180"/>
                    </a:lnTo>
                    <a:lnTo>
                      <a:pt x="29" y="173"/>
                    </a:lnTo>
                    <a:lnTo>
                      <a:pt x="36" y="168"/>
                    </a:lnTo>
                    <a:lnTo>
                      <a:pt x="36" y="163"/>
                    </a:lnTo>
                    <a:lnTo>
                      <a:pt x="29" y="158"/>
                    </a:lnTo>
                    <a:lnTo>
                      <a:pt x="43" y="147"/>
                    </a:lnTo>
                    <a:lnTo>
                      <a:pt x="45" y="130"/>
                    </a:lnTo>
                    <a:lnTo>
                      <a:pt x="38" y="125"/>
                    </a:lnTo>
                    <a:lnTo>
                      <a:pt x="57" y="118"/>
                    </a:lnTo>
                    <a:lnTo>
                      <a:pt x="57" y="111"/>
                    </a:lnTo>
                    <a:lnTo>
                      <a:pt x="50" y="107"/>
                    </a:lnTo>
                    <a:lnTo>
                      <a:pt x="57" y="102"/>
                    </a:lnTo>
                    <a:lnTo>
                      <a:pt x="62" y="92"/>
                    </a:lnTo>
                    <a:lnTo>
                      <a:pt x="67" y="92"/>
                    </a:lnTo>
                    <a:lnTo>
                      <a:pt x="67" y="83"/>
                    </a:lnTo>
                    <a:lnTo>
                      <a:pt x="81" y="76"/>
                    </a:lnTo>
                    <a:lnTo>
                      <a:pt x="78" y="55"/>
                    </a:lnTo>
                    <a:lnTo>
                      <a:pt x="83" y="43"/>
                    </a:lnTo>
                    <a:lnTo>
                      <a:pt x="90" y="43"/>
                    </a:lnTo>
                    <a:lnTo>
                      <a:pt x="90" y="33"/>
                    </a:lnTo>
                    <a:lnTo>
                      <a:pt x="107" y="21"/>
                    </a:lnTo>
                    <a:lnTo>
                      <a:pt x="102" y="12"/>
                    </a:lnTo>
                    <a:lnTo>
                      <a:pt x="286" y="0"/>
                    </a:lnTo>
                    <a:lnTo>
                      <a:pt x="296" y="12"/>
                    </a:lnTo>
                    <a:lnTo>
                      <a:pt x="303" y="496"/>
                    </a:lnTo>
                    <a:close/>
                  </a:path>
                </a:pathLst>
              </a:custGeom>
              <a:solidFill>
                <a:srgbClr val="C8C7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29" name="Freeform 112"/>
              <p:cNvSpPr>
                <a:spLocks/>
              </p:cNvSpPr>
              <p:nvPr/>
            </p:nvSpPr>
            <p:spPr bwMode="auto">
              <a:xfrm>
                <a:off x="3287" y="2555"/>
                <a:ext cx="303" cy="518"/>
              </a:xfrm>
              <a:custGeom>
                <a:avLst/>
                <a:gdLst>
                  <a:gd name="T0" fmla="*/ 303 w 303"/>
                  <a:gd name="T1" fmla="*/ 496 h 518"/>
                  <a:gd name="T2" fmla="*/ 246 w 303"/>
                  <a:gd name="T3" fmla="*/ 496 h 518"/>
                  <a:gd name="T4" fmla="*/ 227 w 303"/>
                  <a:gd name="T5" fmla="*/ 508 h 518"/>
                  <a:gd name="T6" fmla="*/ 213 w 303"/>
                  <a:gd name="T7" fmla="*/ 506 h 518"/>
                  <a:gd name="T8" fmla="*/ 194 w 303"/>
                  <a:gd name="T9" fmla="*/ 518 h 518"/>
                  <a:gd name="T10" fmla="*/ 185 w 303"/>
                  <a:gd name="T11" fmla="*/ 494 h 518"/>
                  <a:gd name="T12" fmla="*/ 173 w 303"/>
                  <a:gd name="T13" fmla="*/ 485 h 518"/>
                  <a:gd name="T14" fmla="*/ 168 w 303"/>
                  <a:gd name="T15" fmla="*/ 473 h 518"/>
                  <a:gd name="T16" fmla="*/ 175 w 303"/>
                  <a:gd name="T17" fmla="*/ 437 h 518"/>
                  <a:gd name="T18" fmla="*/ 0 w 303"/>
                  <a:gd name="T19" fmla="*/ 447 h 518"/>
                  <a:gd name="T20" fmla="*/ 0 w 303"/>
                  <a:gd name="T21" fmla="*/ 447 h 518"/>
                  <a:gd name="T22" fmla="*/ 7 w 303"/>
                  <a:gd name="T23" fmla="*/ 440 h 518"/>
                  <a:gd name="T24" fmla="*/ 0 w 303"/>
                  <a:gd name="T25" fmla="*/ 418 h 518"/>
                  <a:gd name="T26" fmla="*/ 12 w 303"/>
                  <a:gd name="T27" fmla="*/ 414 h 518"/>
                  <a:gd name="T28" fmla="*/ 15 w 303"/>
                  <a:gd name="T29" fmla="*/ 402 h 518"/>
                  <a:gd name="T30" fmla="*/ 10 w 303"/>
                  <a:gd name="T31" fmla="*/ 392 h 518"/>
                  <a:gd name="T32" fmla="*/ 19 w 303"/>
                  <a:gd name="T33" fmla="*/ 383 h 518"/>
                  <a:gd name="T34" fmla="*/ 24 w 303"/>
                  <a:gd name="T35" fmla="*/ 357 h 518"/>
                  <a:gd name="T36" fmla="*/ 48 w 303"/>
                  <a:gd name="T37" fmla="*/ 336 h 518"/>
                  <a:gd name="T38" fmla="*/ 45 w 303"/>
                  <a:gd name="T39" fmla="*/ 324 h 518"/>
                  <a:gd name="T40" fmla="*/ 52 w 303"/>
                  <a:gd name="T41" fmla="*/ 321 h 518"/>
                  <a:gd name="T42" fmla="*/ 64 w 303"/>
                  <a:gd name="T43" fmla="*/ 303 h 518"/>
                  <a:gd name="T44" fmla="*/ 45 w 303"/>
                  <a:gd name="T45" fmla="*/ 288 h 518"/>
                  <a:gd name="T46" fmla="*/ 45 w 303"/>
                  <a:gd name="T47" fmla="*/ 279 h 518"/>
                  <a:gd name="T48" fmla="*/ 38 w 303"/>
                  <a:gd name="T49" fmla="*/ 270 h 518"/>
                  <a:gd name="T50" fmla="*/ 45 w 303"/>
                  <a:gd name="T51" fmla="*/ 262 h 518"/>
                  <a:gd name="T52" fmla="*/ 38 w 303"/>
                  <a:gd name="T53" fmla="*/ 255 h 518"/>
                  <a:gd name="T54" fmla="*/ 45 w 303"/>
                  <a:gd name="T55" fmla="*/ 239 h 518"/>
                  <a:gd name="T56" fmla="*/ 36 w 303"/>
                  <a:gd name="T57" fmla="*/ 234 h 518"/>
                  <a:gd name="T58" fmla="*/ 38 w 303"/>
                  <a:gd name="T59" fmla="*/ 229 h 518"/>
                  <a:gd name="T60" fmla="*/ 36 w 303"/>
                  <a:gd name="T61" fmla="*/ 218 h 518"/>
                  <a:gd name="T62" fmla="*/ 43 w 303"/>
                  <a:gd name="T63" fmla="*/ 213 h 518"/>
                  <a:gd name="T64" fmla="*/ 41 w 303"/>
                  <a:gd name="T65" fmla="*/ 201 h 518"/>
                  <a:gd name="T66" fmla="*/ 33 w 303"/>
                  <a:gd name="T67" fmla="*/ 196 h 518"/>
                  <a:gd name="T68" fmla="*/ 38 w 303"/>
                  <a:gd name="T69" fmla="*/ 180 h 518"/>
                  <a:gd name="T70" fmla="*/ 29 w 303"/>
                  <a:gd name="T71" fmla="*/ 173 h 518"/>
                  <a:gd name="T72" fmla="*/ 36 w 303"/>
                  <a:gd name="T73" fmla="*/ 168 h 518"/>
                  <a:gd name="T74" fmla="*/ 36 w 303"/>
                  <a:gd name="T75" fmla="*/ 163 h 518"/>
                  <a:gd name="T76" fmla="*/ 29 w 303"/>
                  <a:gd name="T77" fmla="*/ 158 h 518"/>
                  <a:gd name="T78" fmla="*/ 43 w 303"/>
                  <a:gd name="T79" fmla="*/ 147 h 518"/>
                  <a:gd name="T80" fmla="*/ 45 w 303"/>
                  <a:gd name="T81" fmla="*/ 130 h 518"/>
                  <a:gd name="T82" fmla="*/ 38 w 303"/>
                  <a:gd name="T83" fmla="*/ 125 h 518"/>
                  <a:gd name="T84" fmla="*/ 57 w 303"/>
                  <a:gd name="T85" fmla="*/ 118 h 518"/>
                  <a:gd name="T86" fmla="*/ 57 w 303"/>
                  <a:gd name="T87" fmla="*/ 111 h 518"/>
                  <a:gd name="T88" fmla="*/ 50 w 303"/>
                  <a:gd name="T89" fmla="*/ 107 h 518"/>
                  <a:gd name="T90" fmla="*/ 57 w 303"/>
                  <a:gd name="T91" fmla="*/ 102 h 518"/>
                  <a:gd name="T92" fmla="*/ 62 w 303"/>
                  <a:gd name="T93" fmla="*/ 92 h 518"/>
                  <a:gd name="T94" fmla="*/ 67 w 303"/>
                  <a:gd name="T95" fmla="*/ 92 h 518"/>
                  <a:gd name="T96" fmla="*/ 67 w 303"/>
                  <a:gd name="T97" fmla="*/ 83 h 518"/>
                  <a:gd name="T98" fmla="*/ 81 w 303"/>
                  <a:gd name="T99" fmla="*/ 76 h 518"/>
                  <a:gd name="T100" fmla="*/ 78 w 303"/>
                  <a:gd name="T101" fmla="*/ 55 h 518"/>
                  <a:gd name="T102" fmla="*/ 83 w 303"/>
                  <a:gd name="T103" fmla="*/ 43 h 518"/>
                  <a:gd name="T104" fmla="*/ 90 w 303"/>
                  <a:gd name="T105" fmla="*/ 43 h 518"/>
                  <a:gd name="T106" fmla="*/ 90 w 303"/>
                  <a:gd name="T107" fmla="*/ 33 h 518"/>
                  <a:gd name="T108" fmla="*/ 107 w 303"/>
                  <a:gd name="T109" fmla="*/ 21 h 518"/>
                  <a:gd name="T110" fmla="*/ 102 w 303"/>
                  <a:gd name="T111" fmla="*/ 12 h 518"/>
                  <a:gd name="T112" fmla="*/ 286 w 303"/>
                  <a:gd name="T113" fmla="*/ 0 h 518"/>
                  <a:gd name="T114" fmla="*/ 296 w 303"/>
                  <a:gd name="T115" fmla="*/ 12 h 518"/>
                  <a:gd name="T116" fmla="*/ 303 w 303"/>
                  <a:gd name="T117" fmla="*/ 496 h 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03" h="518">
                    <a:moveTo>
                      <a:pt x="303" y="496"/>
                    </a:moveTo>
                    <a:lnTo>
                      <a:pt x="246" y="496"/>
                    </a:lnTo>
                    <a:lnTo>
                      <a:pt x="227" y="508"/>
                    </a:lnTo>
                    <a:lnTo>
                      <a:pt x="213" y="506"/>
                    </a:lnTo>
                    <a:lnTo>
                      <a:pt x="194" y="518"/>
                    </a:lnTo>
                    <a:lnTo>
                      <a:pt x="185" y="494"/>
                    </a:lnTo>
                    <a:lnTo>
                      <a:pt x="173" y="485"/>
                    </a:lnTo>
                    <a:lnTo>
                      <a:pt x="168" y="473"/>
                    </a:lnTo>
                    <a:lnTo>
                      <a:pt x="175" y="437"/>
                    </a:lnTo>
                    <a:lnTo>
                      <a:pt x="0" y="447"/>
                    </a:lnTo>
                    <a:lnTo>
                      <a:pt x="0" y="447"/>
                    </a:lnTo>
                    <a:lnTo>
                      <a:pt x="7" y="440"/>
                    </a:lnTo>
                    <a:lnTo>
                      <a:pt x="0" y="418"/>
                    </a:lnTo>
                    <a:lnTo>
                      <a:pt x="12" y="414"/>
                    </a:lnTo>
                    <a:lnTo>
                      <a:pt x="15" y="402"/>
                    </a:lnTo>
                    <a:lnTo>
                      <a:pt x="10" y="392"/>
                    </a:lnTo>
                    <a:lnTo>
                      <a:pt x="19" y="383"/>
                    </a:lnTo>
                    <a:lnTo>
                      <a:pt x="24" y="357"/>
                    </a:lnTo>
                    <a:lnTo>
                      <a:pt x="48" y="336"/>
                    </a:lnTo>
                    <a:lnTo>
                      <a:pt x="45" y="324"/>
                    </a:lnTo>
                    <a:lnTo>
                      <a:pt x="52" y="321"/>
                    </a:lnTo>
                    <a:lnTo>
                      <a:pt x="64" y="303"/>
                    </a:lnTo>
                    <a:lnTo>
                      <a:pt x="45" y="288"/>
                    </a:lnTo>
                    <a:lnTo>
                      <a:pt x="45" y="279"/>
                    </a:lnTo>
                    <a:lnTo>
                      <a:pt x="38" y="270"/>
                    </a:lnTo>
                    <a:lnTo>
                      <a:pt x="45" y="262"/>
                    </a:lnTo>
                    <a:lnTo>
                      <a:pt x="38" y="255"/>
                    </a:lnTo>
                    <a:lnTo>
                      <a:pt x="45" y="239"/>
                    </a:lnTo>
                    <a:lnTo>
                      <a:pt x="36" y="234"/>
                    </a:lnTo>
                    <a:lnTo>
                      <a:pt x="38" y="229"/>
                    </a:lnTo>
                    <a:lnTo>
                      <a:pt x="36" y="218"/>
                    </a:lnTo>
                    <a:lnTo>
                      <a:pt x="43" y="213"/>
                    </a:lnTo>
                    <a:lnTo>
                      <a:pt x="41" y="201"/>
                    </a:lnTo>
                    <a:lnTo>
                      <a:pt x="33" y="196"/>
                    </a:lnTo>
                    <a:lnTo>
                      <a:pt x="38" y="180"/>
                    </a:lnTo>
                    <a:lnTo>
                      <a:pt x="29" y="173"/>
                    </a:lnTo>
                    <a:lnTo>
                      <a:pt x="36" y="168"/>
                    </a:lnTo>
                    <a:lnTo>
                      <a:pt x="36" y="163"/>
                    </a:lnTo>
                    <a:lnTo>
                      <a:pt x="29" y="158"/>
                    </a:lnTo>
                    <a:lnTo>
                      <a:pt x="43" y="147"/>
                    </a:lnTo>
                    <a:lnTo>
                      <a:pt x="45" y="130"/>
                    </a:lnTo>
                    <a:lnTo>
                      <a:pt x="38" y="125"/>
                    </a:lnTo>
                    <a:lnTo>
                      <a:pt x="57" y="118"/>
                    </a:lnTo>
                    <a:lnTo>
                      <a:pt x="57" y="111"/>
                    </a:lnTo>
                    <a:lnTo>
                      <a:pt x="50" y="107"/>
                    </a:lnTo>
                    <a:lnTo>
                      <a:pt x="57" y="102"/>
                    </a:lnTo>
                    <a:lnTo>
                      <a:pt x="62" y="92"/>
                    </a:lnTo>
                    <a:lnTo>
                      <a:pt x="67" y="92"/>
                    </a:lnTo>
                    <a:lnTo>
                      <a:pt x="67" y="83"/>
                    </a:lnTo>
                    <a:lnTo>
                      <a:pt x="81" y="76"/>
                    </a:lnTo>
                    <a:lnTo>
                      <a:pt x="78" y="55"/>
                    </a:lnTo>
                    <a:lnTo>
                      <a:pt x="83" y="43"/>
                    </a:lnTo>
                    <a:lnTo>
                      <a:pt x="90" y="43"/>
                    </a:lnTo>
                    <a:lnTo>
                      <a:pt x="90" y="33"/>
                    </a:lnTo>
                    <a:lnTo>
                      <a:pt x="107" y="21"/>
                    </a:lnTo>
                    <a:lnTo>
                      <a:pt x="102" y="12"/>
                    </a:lnTo>
                    <a:lnTo>
                      <a:pt x="286" y="0"/>
                    </a:lnTo>
                    <a:lnTo>
                      <a:pt x="296" y="12"/>
                    </a:lnTo>
                    <a:lnTo>
                      <a:pt x="303" y="496"/>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30" name="Freeform 113"/>
              <p:cNvSpPr>
                <a:spLocks/>
              </p:cNvSpPr>
              <p:nvPr/>
            </p:nvSpPr>
            <p:spPr bwMode="auto">
              <a:xfrm>
                <a:off x="2279" y="1372"/>
                <a:ext cx="593" cy="399"/>
              </a:xfrm>
              <a:custGeom>
                <a:avLst/>
                <a:gdLst>
                  <a:gd name="T0" fmla="*/ 555 w 593"/>
                  <a:gd name="T1" fmla="*/ 30 h 399"/>
                  <a:gd name="T2" fmla="*/ 30 w 593"/>
                  <a:gd name="T3" fmla="*/ 0 h 399"/>
                  <a:gd name="T4" fmla="*/ 0 w 593"/>
                  <a:gd name="T5" fmla="*/ 311 h 399"/>
                  <a:gd name="T6" fmla="*/ 430 w 593"/>
                  <a:gd name="T7" fmla="*/ 342 h 399"/>
                  <a:gd name="T8" fmla="*/ 430 w 593"/>
                  <a:gd name="T9" fmla="*/ 342 h 399"/>
                  <a:gd name="T10" fmla="*/ 439 w 593"/>
                  <a:gd name="T11" fmla="*/ 352 h 399"/>
                  <a:gd name="T12" fmla="*/ 467 w 593"/>
                  <a:gd name="T13" fmla="*/ 366 h 399"/>
                  <a:gd name="T14" fmla="*/ 475 w 593"/>
                  <a:gd name="T15" fmla="*/ 366 h 399"/>
                  <a:gd name="T16" fmla="*/ 479 w 593"/>
                  <a:gd name="T17" fmla="*/ 356 h 399"/>
                  <a:gd name="T18" fmla="*/ 527 w 593"/>
                  <a:gd name="T19" fmla="*/ 359 h 399"/>
                  <a:gd name="T20" fmla="*/ 536 w 593"/>
                  <a:gd name="T21" fmla="*/ 368 h 399"/>
                  <a:gd name="T22" fmla="*/ 569 w 593"/>
                  <a:gd name="T23" fmla="*/ 380 h 399"/>
                  <a:gd name="T24" fmla="*/ 576 w 593"/>
                  <a:gd name="T25" fmla="*/ 396 h 399"/>
                  <a:gd name="T26" fmla="*/ 586 w 593"/>
                  <a:gd name="T27" fmla="*/ 399 h 399"/>
                  <a:gd name="T28" fmla="*/ 586 w 593"/>
                  <a:gd name="T29" fmla="*/ 392 h 399"/>
                  <a:gd name="T30" fmla="*/ 581 w 593"/>
                  <a:gd name="T31" fmla="*/ 385 h 399"/>
                  <a:gd name="T32" fmla="*/ 583 w 593"/>
                  <a:gd name="T33" fmla="*/ 382 h 399"/>
                  <a:gd name="T34" fmla="*/ 574 w 593"/>
                  <a:gd name="T35" fmla="*/ 373 h 399"/>
                  <a:gd name="T36" fmla="*/ 586 w 593"/>
                  <a:gd name="T37" fmla="*/ 345 h 399"/>
                  <a:gd name="T38" fmla="*/ 586 w 593"/>
                  <a:gd name="T39" fmla="*/ 345 h 399"/>
                  <a:gd name="T40" fmla="*/ 590 w 593"/>
                  <a:gd name="T41" fmla="*/ 333 h 399"/>
                  <a:gd name="T42" fmla="*/ 588 w 593"/>
                  <a:gd name="T43" fmla="*/ 323 h 399"/>
                  <a:gd name="T44" fmla="*/ 581 w 593"/>
                  <a:gd name="T45" fmla="*/ 321 h 399"/>
                  <a:gd name="T46" fmla="*/ 581 w 593"/>
                  <a:gd name="T47" fmla="*/ 319 h 399"/>
                  <a:gd name="T48" fmla="*/ 579 w 593"/>
                  <a:gd name="T49" fmla="*/ 314 h 399"/>
                  <a:gd name="T50" fmla="*/ 583 w 593"/>
                  <a:gd name="T51" fmla="*/ 314 h 399"/>
                  <a:gd name="T52" fmla="*/ 583 w 593"/>
                  <a:gd name="T53" fmla="*/ 304 h 399"/>
                  <a:gd name="T54" fmla="*/ 579 w 593"/>
                  <a:gd name="T55" fmla="*/ 300 h 399"/>
                  <a:gd name="T56" fmla="*/ 579 w 593"/>
                  <a:gd name="T57" fmla="*/ 293 h 399"/>
                  <a:gd name="T58" fmla="*/ 590 w 593"/>
                  <a:gd name="T59" fmla="*/ 293 h 399"/>
                  <a:gd name="T60" fmla="*/ 593 w 593"/>
                  <a:gd name="T61" fmla="*/ 101 h 399"/>
                  <a:gd name="T62" fmla="*/ 588 w 593"/>
                  <a:gd name="T63" fmla="*/ 92 h 399"/>
                  <a:gd name="T64" fmla="*/ 576 w 593"/>
                  <a:gd name="T65" fmla="*/ 87 h 399"/>
                  <a:gd name="T66" fmla="*/ 562 w 593"/>
                  <a:gd name="T67" fmla="*/ 68 h 399"/>
                  <a:gd name="T68" fmla="*/ 564 w 593"/>
                  <a:gd name="T69" fmla="*/ 61 h 399"/>
                  <a:gd name="T70" fmla="*/ 579 w 593"/>
                  <a:gd name="T71" fmla="*/ 52 h 399"/>
                  <a:gd name="T72" fmla="*/ 586 w 593"/>
                  <a:gd name="T73" fmla="*/ 42 h 399"/>
                  <a:gd name="T74" fmla="*/ 586 w 593"/>
                  <a:gd name="T75" fmla="*/ 30 h 399"/>
                  <a:gd name="T76" fmla="*/ 555 w 593"/>
                  <a:gd name="T77" fmla="*/ 30 h 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93" h="399">
                    <a:moveTo>
                      <a:pt x="555" y="30"/>
                    </a:moveTo>
                    <a:lnTo>
                      <a:pt x="30" y="0"/>
                    </a:lnTo>
                    <a:lnTo>
                      <a:pt x="0" y="311"/>
                    </a:lnTo>
                    <a:lnTo>
                      <a:pt x="430" y="342"/>
                    </a:lnTo>
                    <a:lnTo>
                      <a:pt x="430" y="342"/>
                    </a:lnTo>
                    <a:lnTo>
                      <a:pt x="439" y="352"/>
                    </a:lnTo>
                    <a:lnTo>
                      <a:pt x="467" y="366"/>
                    </a:lnTo>
                    <a:lnTo>
                      <a:pt x="475" y="366"/>
                    </a:lnTo>
                    <a:lnTo>
                      <a:pt x="479" y="356"/>
                    </a:lnTo>
                    <a:lnTo>
                      <a:pt x="527" y="359"/>
                    </a:lnTo>
                    <a:lnTo>
                      <a:pt x="536" y="368"/>
                    </a:lnTo>
                    <a:lnTo>
                      <a:pt x="569" y="380"/>
                    </a:lnTo>
                    <a:lnTo>
                      <a:pt x="576" y="396"/>
                    </a:lnTo>
                    <a:lnTo>
                      <a:pt x="586" y="399"/>
                    </a:lnTo>
                    <a:lnTo>
                      <a:pt x="586" y="392"/>
                    </a:lnTo>
                    <a:lnTo>
                      <a:pt x="581" y="385"/>
                    </a:lnTo>
                    <a:lnTo>
                      <a:pt x="583" y="382"/>
                    </a:lnTo>
                    <a:lnTo>
                      <a:pt x="574" y="373"/>
                    </a:lnTo>
                    <a:lnTo>
                      <a:pt x="586" y="345"/>
                    </a:lnTo>
                    <a:lnTo>
                      <a:pt x="586" y="345"/>
                    </a:lnTo>
                    <a:lnTo>
                      <a:pt x="590" y="333"/>
                    </a:lnTo>
                    <a:lnTo>
                      <a:pt x="588" y="323"/>
                    </a:lnTo>
                    <a:lnTo>
                      <a:pt x="581" y="321"/>
                    </a:lnTo>
                    <a:lnTo>
                      <a:pt x="581" y="319"/>
                    </a:lnTo>
                    <a:lnTo>
                      <a:pt x="579" y="314"/>
                    </a:lnTo>
                    <a:lnTo>
                      <a:pt x="583" y="314"/>
                    </a:lnTo>
                    <a:lnTo>
                      <a:pt x="583" y="304"/>
                    </a:lnTo>
                    <a:lnTo>
                      <a:pt x="579" y="300"/>
                    </a:lnTo>
                    <a:lnTo>
                      <a:pt x="579" y="293"/>
                    </a:lnTo>
                    <a:lnTo>
                      <a:pt x="590" y="293"/>
                    </a:lnTo>
                    <a:lnTo>
                      <a:pt x="593" y="101"/>
                    </a:lnTo>
                    <a:lnTo>
                      <a:pt x="588" y="92"/>
                    </a:lnTo>
                    <a:lnTo>
                      <a:pt x="576" y="87"/>
                    </a:lnTo>
                    <a:lnTo>
                      <a:pt x="562" y="68"/>
                    </a:lnTo>
                    <a:lnTo>
                      <a:pt x="564" y="61"/>
                    </a:lnTo>
                    <a:lnTo>
                      <a:pt x="579" y="52"/>
                    </a:lnTo>
                    <a:lnTo>
                      <a:pt x="586" y="42"/>
                    </a:lnTo>
                    <a:lnTo>
                      <a:pt x="586" y="30"/>
                    </a:lnTo>
                    <a:lnTo>
                      <a:pt x="555" y="30"/>
                    </a:lnTo>
                    <a:close/>
                  </a:path>
                </a:pathLst>
              </a:custGeom>
              <a:solidFill>
                <a:srgbClr val="9B9B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31" name="Freeform 114"/>
              <p:cNvSpPr>
                <a:spLocks/>
              </p:cNvSpPr>
              <p:nvPr/>
            </p:nvSpPr>
            <p:spPr bwMode="auto">
              <a:xfrm>
                <a:off x="2279" y="1372"/>
                <a:ext cx="593" cy="399"/>
              </a:xfrm>
              <a:custGeom>
                <a:avLst/>
                <a:gdLst>
                  <a:gd name="T0" fmla="*/ 555 w 593"/>
                  <a:gd name="T1" fmla="*/ 30 h 399"/>
                  <a:gd name="T2" fmla="*/ 30 w 593"/>
                  <a:gd name="T3" fmla="*/ 0 h 399"/>
                  <a:gd name="T4" fmla="*/ 0 w 593"/>
                  <a:gd name="T5" fmla="*/ 311 h 399"/>
                  <a:gd name="T6" fmla="*/ 430 w 593"/>
                  <a:gd name="T7" fmla="*/ 342 h 399"/>
                  <a:gd name="T8" fmla="*/ 430 w 593"/>
                  <a:gd name="T9" fmla="*/ 342 h 399"/>
                  <a:gd name="T10" fmla="*/ 439 w 593"/>
                  <a:gd name="T11" fmla="*/ 352 h 399"/>
                  <a:gd name="T12" fmla="*/ 467 w 593"/>
                  <a:gd name="T13" fmla="*/ 366 h 399"/>
                  <a:gd name="T14" fmla="*/ 475 w 593"/>
                  <a:gd name="T15" fmla="*/ 366 h 399"/>
                  <a:gd name="T16" fmla="*/ 479 w 593"/>
                  <a:gd name="T17" fmla="*/ 356 h 399"/>
                  <a:gd name="T18" fmla="*/ 527 w 593"/>
                  <a:gd name="T19" fmla="*/ 359 h 399"/>
                  <a:gd name="T20" fmla="*/ 536 w 593"/>
                  <a:gd name="T21" fmla="*/ 368 h 399"/>
                  <a:gd name="T22" fmla="*/ 569 w 593"/>
                  <a:gd name="T23" fmla="*/ 380 h 399"/>
                  <a:gd name="T24" fmla="*/ 576 w 593"/>
                  <a:gd name="T25" fmla="*/ 396 h 399"/>
                  <a:gd name="T26" fmla="*/ 586 w 593"/>
                  <a:gd name="T27" fmla="*/ 399 h 399"/>
                  <a:gd name="T28" fmla="*/ 586 w 593"/>
                  <a:gd name="T29" fmla="*/ 392 h 399"/>
                  <a:gd name="T30" fmla="*/ 581 w 593"/>
                  <a:gd name="T31" fmla="*/ 385 h 399"/>
                  <a:gd name="T32" fmla="*/ 583 w 593"/>
                  <a:gd name="T33" fmla="*/ 382 h 399"/>
                  <a:gd name="T34" fmla="*/ 574 w 593"/>
                  <a:gd name="T35" fmla="*/ 373 h 399"/>
                  <a:gd name="T36" fmla="*/ 586 w 593"/>
                  <a:gd name="T37" fmla="*/ 345 h 399"/>
                  <a:gd name="T38" fmla="*/ 586 w 593"/>
                  <a:gd name="T39" fmla="*/ 345 h 399"/>
                  <a:gd name="T40" fmla="*/ 590 w 593"/>
                  <a:gd name="T41" fmla="*/ 333 h 399"/>
                  <a:gd name="T42" fmla="*/ 588 w 593"/>
                  <a:gd name="T43" fmla="*/ 323 h 399"/>
                  <a:gd name="T44" fmla="*/ 581 w 593"/>
                  <a:gd name="T45" fmla="*/ 321 h 399"/>
                  <a:gd name="T46" fmla="*/ 581 w 593"/>
                  <a:gd name="T47" fmla="*/ 319 h 399"/>
                  <a:gd name="T48" fmla="*/ 579 w 593"/>
                  <a:gd name="T49" fmla="*/ 314 h 399"/>
                  <a:gd name="T50" fmla="*/ 583 w 593"/>
                  <a:gd name="T51" fmla="*/ 314 h 399"/>
                  <a:gd name="T52" fmla="*/ 583 w 593"/>
                  <a:gd name="T53" fmla="*/ 304 h 399"/>
                  <a:gd name="T54" fmla="*/ 579 w 593"/>
                  <a:gd name="T55" fmla="*/ 300 h 399"/>
                  <a:gd name="T56" fmla="*/ 579 w 593"/>
                  <a:gd name="T57" fmla="*/ 293 h 399"/>
                  <a:gd name="T58" fmla="*/ 590 w 593"/>
                  <a:gd name="T59" fmla="*/ 293 h 399"/>
                  <a:gd name="T60" fmla="*/ 593 w 593"/>
                  <a:gd name="T61" fmla="*/ 101 h 399"/>
                  <a:gd name="T62" fmla="*/ 588 w 593"/>
                  <a:gd name="T63" fmla="*/ 92 h 399"/>
                  <a:gd name="T64" fmla="*/ 576 w 593"/>
                  <a:gd name="T65" fmla="*/ 87 h 399"/>
                  <a:gd name="T66" fmla="*/ 562 w 593"/>
                  <a:gd name="T67" fmla="*/ 68 h 399"/>
                  <a:gd name="T68" fmla="*/ 564 w 593"/>
                  <a:gd name="T69" fmla="*/ 61 h 399"/>
                  <a:gd name="T70" fmla="*/ 579 w 593"/>
                  <a:gd name="T71" fmla="*/ 52 h 399"/>
                  <a:gd name="T72" fmla="*/ 586 w 593"/>
                  <a:gd name="T73" fmla="*/ 42 h 399"/>
                  <a:gd name="T74" fmla="*/ 586 w 593"/>
                  <a:gd name="T75" fmla="*/ 30 h 399"/>
                  <a:gd name="T76" fmla="*/ 555 w 593"/>
                  <a:gd name="T77" fmla="*/ 30 h 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93" h="399">
                    <a:moveTo>
                      <a:pt x="555" y="30"/>
                    </a:moveTo>
                    <a:lnTo>
                      <a:pt x="30" y="0"/>
                    </a:lnTo>
                    <a:lnTo>
                      <a:pt x="0" y="311"/>
                    </a:lnTo>
                    <a:lnTo>
                      <a:pt x="430" y="342"/>
                    </a:lnTo>
                    <a:lnTo>
                      <a:pt x="430" y="342"/>
                    </a:lnTo>
                    <a:lnTo>
                      <a:pt x="439" y="352"/>
                    </a:lnTo>
                    <a:lnTo>
                      <a:pt x="467" y="366"/>
                    </a:lnTo>
                    <a:lnTo>
                      <a:pt x="475" y="366"/>
                    </a:lnTo>
                    <a:lnTo>
                      <a:pt x="479" y="356"/>
                    </a:lnTo>
                    <a:lnTo>
                      <a:pt x="527" y="359"/>
                    </a:lnTo>
                    <a:lnTo>
                      <a:pt x="536" y="368"/>
                    </a:lnTo>
                    <a:lnTo>
                      <a:pt x="569" y="380"/>
                    </a:lnTo>
                    <a:lnTo>
                      <a:pt x="576" y="396"/>
                    </a:lnTo>
                    <a:lnTo>
                      <a:pt x="586" y="399"/>
                    </a:lnTo>
                    <a:lnTo>
                      <a:pt x="586" y="392"/>
                    </a:lnTo>
                    <a:lnTo>
                      <a:pt x="581" y="385"/>
                    </a:lnTo>
                    <a:lnTo>
                      <a:pt x="583" y="382"/>
                    </a:lnTo>
                    <a:lnTo>
                      <a:pt x="574" y="373"/>
                    </a:lnTo>
                    <a:lnTo>
                      <a:pt x="586" y="345"/>
                    </a:lnTo>
                    <a:lnTo>
                      <a:pt x="586" y="345"/>
                    </a:lnTo>
                    <a:lnTo>
                      <a:pt x="590" y="333"/>
                    </a:lnTo>
                    <a:lnTo>
                      <a:pt x="588" y="323"/>
                    </a:lnTo>
                    <a:lnTo>
                      <a:pt x="581" y="321"/>
                    </a:lnTo>
                    <a:lnTo>
                      <a:pt x="581" y="319"/>
                    </a:lnTo>
                    <a:lnTo>
                      <a:pt x="579" y="314"/>
                    </a:lnTo>
                    <a:lnTo>
                      <a:pt x="583" y="314"/>
                    </a:lnTo>
                    <a:lnTo>
                      <a:pt x="583" y="304"/>
                    </a:lnTo>
                    <a:lnTo>
                      <a:pt x="579" y="300"/>
                    </a:lnTo>
                    <a:lnTo>
                      <a:pt x="579" y="293"/>
                    </a:lnTo>
                    <a:lnTo>
                      <a:pt x="590" y="293"/>
                    </a:lnTo>
                    <a:lnTo>
                      <a:pt x="593" y="101"/>
                    </a:lnTo>
                    <a:lnTo>
                      <a:pt x="588" y="92"/>
                    </a:lnTo>
                    <a:lnTo>
                      <a:pt x="576" y="87"/>
                    </a:lnTo>
                    <a:lnTo>
                      <a:pt x="562" y="68"/>
                    </a:lnTo>
                    <a:lnTo>
                      <a:pt x="564" y="61"/>
                    </a:lnTo>
                    <a:lnTo>
                      <a:pt x="579" y="52"/>
                    </a:lnTo>
                    <a:lnTo>
                      <a:pt x="586" y="42"/>
                    </a:lnTo>
                    <a:lnTo>
                      <a:pt x="586" y="30"/>
                    </a:lnTo>
                    <a:lnTo>
                      <a:pt x="555" y="30"/>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32" name="Freeform 115"/>
              <p:cNvSpPr>
                <a:spLocks/>
              </p:cNvSpPr>
              <p:nvPr/>
            </p:nvSpPr>
            <p:spPr bwMode="auto">
              <a:xfrm>
                <a:off x="1256" y="901"/>
                <a:ext cx="508" cy="818"/>
              </a:xfrm>
              <a:custGeom>
                <a:avLst/>
                <a:gdLst>
                  <a:gd name="T0" fmla="*/ 229 w 508"/>
                  <a:gd name="T1" fmla="*/ 773 h 818"/>
                  <a:gd name="T2" fmla="*/ 508 w 508"/>
                  <a:gd name="T3" fmla="*/ 553 h 818"/>
                  <a:gd name="T4" fmla="*/ 491 w 508"/>
                  <a:gd name="T5" fmla="*/ 525 h 818"/>
                  <a:gd name="T6" fmla="*/ 480 w 508"/>
                  <a:gd name="T7" fmla="*/ 527 h 818"/>
                  <a:gd name="T8" fmla="*/ 475 w 508"/>
                  <a:gd name="T9" fmla="*/ 537 h 818"/>
                  <a:gd name="T10" fmla="*/ 463 w 508"/>
                  <a:gd name="T11" fmla="*/ 539 h 818"/>
                  <a:gd name="T12" fmla="*/ 446 w 508"/>
                  <a:gd name="T13" fmla="*/ 537 h 818"/>
                  <a:gd name="T14" fmla="*/ 418 w 508"/>
                  <a:gd name="T15" fmla="*/ 530 h 818"/>
                  <a:gd name="T16" fmla="*/ 406 w 508"/>
                  <a:gd name="T17" fmla="*/ 541 h 818"/>
                  <a:gd name="T18" fmla="*/ 378 w 508"/>
                  <a:gd name="T19" fmla="*/ 532 h 818"/>
                  <a:gd name="T20" fmla="*/ 373 w 508"/>
                  <a:gd name="T21" fmla="*/ 541 h 818"/>
                  <a:gd name="T22" fmla="*/ 359 w 508"/>
                  <a:gd name="T23" fmla="*/ 532 h 818"/>
                  <a:gd name="T24" fmla="*/ 357 w 508"/>
                  <a:gd name="T25" fmla="*/ 515 h 818"/>
                  <a:gd name="T26" fmla="*/ 357 w 508"/>
                  <a:gd name="T27" fmla="*/ 497 h 818"/>
                  <a:gd name="T28" fmla="*/ 343 w 508"/>
                  <a:gd name="T29" fmla="*/ 492 h 818"/>
                  <a:gd name="T30" fmla="*/ 333 w 508"/>
                  <a:gd name="T31" fmla="*/ 475 h 818"/>
                  <a:gd name="T32" fmla="*/ 338 w 508"/>
                  <a:gd name="T33" fmla="*/ 466 h 818"/>
                  <a:gd name="T34" fmla="*/ 331 w 508"/>
                  <a:gd name="T35" fmla="*/ 454 h 818"/>
                  <a:gd name="T36" fmla="*/ 324 w 508"/>
                  <a:gd name="T37" fmla="*/ 430 h 818"/>
                  <a:gd name="T38" fmla="*/ 324 w 508"/>
                  <a:gd name="T39" fmla="*/ 419 h 818"/>
                  <a:gd name="T40" fmla="*/ 321 w 508"/>
                  <a:gd name="T41" fmla="*/ 407 h 818"/>
                  <a:gd name="T42" fmla="*/ 312 w 508"/>
                  <a:gd name="T43" fmla="*/ 388 h 818"/>
                  <a:gd name="T44" fmla="*/ 300 w 508"/>
                  <a:gd name="T45" fmla="*/ 400 h 818"/>
                  <a:gd name="T46" fmla="*/ 283 w 508"/>
                  <a:gd name="T47" fmla="*/ 404 h 818"/>
                  <a:gd name="T48" fmla="*/ 269 w 508"/>
                  <a:gd name="T49" fmla="*/ 393 h 818"/>
                  <a:gd name="T50" fmla="*/ 272 w 508"/>
                  <a:gd name="T51" fmla="*/ 371 h 818"/>
                  <a:gd name="T52" fmla="*/ 286 w 508"/>
                  <a:gd name="T53" fmla="*/ 357 h 818"/>
                  <a:gd name="T54" fmla="*/ 283 w 508"/>
                  <a:gd name="T55" fmla="*/ 348 h 818"/>
                  <a:gd name="T56" fmla="*/ 283 w 508"/>
                  <a:gd name="T57" fmla="*/ 331 h 818"/>
                  <a:gd name="T58" fmla="*/ 291 w 508"/>
                  <a:gd name="T59" fmla="*/ 322 h 818"/>
                  <a:gd name="T60" fmla="*/ 300 w 508"/>
                  <a:gd name="T61" fmla="*/ 298 h 818"/>
                  <a:gd name="T62" fmla="*/ 307 w 508"/>
                  <a:gd name="T63" fmla="*/ 282 h 818"/>
                  <a:gd name="T64" fmla="*/ 286 w 508"/>
                  <a:gd name="T65" fmla="*/ 277 h 818"/>
                  <a:gd name="T66" fmla="*/ 286 w 508"/>
                  <a:gd name="T67" fmla="*/ 267 h 818"/>
                  <a:gd name="T68" fmla="*/ 279 w 508"/>
                  <a:gd name="T69" fmla="*/ 263 h 818"/>
                  <a:gd name="T70" fmla="*/ 272 w 508"/>
                  <a:gd name="T71" fmla="*/ 246 h 818"/>
                  <a:gd name="T72" fmla="*/ 250 w 508"/>
                  <a:gd name="T73" fmla="*/ 206 h 818"/>
                  <a:gd name="T74" fmla="*/ 234 w 508"/>
                  <a:gd name="T75" fmla="*/ 187 h 818"/>
                  <a:gd name="T76" fmla="*/ 231 w 508"/>
                  <a:gd name="T77" fmla="*/ 178 h 818"/>
                  <a:gd name="T78" fmla="*/ 231 w 508"/>
                  <a:gd name="T79" fmla="*/ 163 h 818"/>
                  <a:gd name="T80" fmla="*/ 215 w 508"/>
                  <a:gd name="T81" fmla="*/ 116 h 818"/>
                  <a:gd name="T82" fmla="*/ 170 w 508"/>
                  <a:gd name="T83" fmla="*/ 0 h 818"/>
                  <a:gd name="T84" fmla="*/ 109 w 508"/>
                  <a:gd name="T85" fmla="*/ 291 h 818"/>
                  <a:gd name="T86" fmla="*/ 113 w 508"/>
                  <a:gd name="T87" fmla="*/ 329 h 818"/>
                  <a:gd name="T88" fmla="*/ 130 w 508"/>
                  <a:gd name="T89" fmla="*/ 357 h 818"/>
                  <a:gd name="T90" fmla="*/ 99 w 508"/>
                  <a:gd name="T91" fmla="*/ 400 h 818"/>
                  <a:gd name="T92" fmla="*/ 85 w 508"/>
                  <a:gd name="T93" fmla="*/ 421 h 818"/>
                  <a:gd name="T94" fmla="*/ 66 w 508"/>
                  <a:gd name="T95" fmla="*/ 438 h 818"/>
                  <a:gd name="T96" fmla="*/ 43 w 508"/>
                  <a:gd name="T97" fmla="*/ 482 h 818"/>
                  <a:gd name="T98" fmla="*/ 61 w 508"/>
                  <a:gd name="T99" fmla="*/ 499 h 818"/>
                  <a:gd name="T100" fmla="*/ 57 w 508"/>
                  <a:gd name="T101" fmla="*/ 515 h 818"/>
                  <a:gd name="T102" fmla="*/ 0 w 508"/>
                  <a:gd name="T103" fmla="*/ 723 h 8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08" h="818">
                    <a:moveTo>
                      <a:pt x="50" y="735"/>
                    </a:moveTo>
                    <a:lnTo>
                      <a:pt x="229" y="773"/>
                    </a:lnTo>
                    <a:lnTo>
                      <a:pt x="463" y="818"/>
                    </a:lnTo>
                    <a:lnTo>
                      <a:pt x="508" y="553"/>
                    </a:lnTo>
                    <a:lnTo>
                      <a:pt x="498" y="544"/>
                    </a:lnTo>
                    <a:lnTo>
                      <a:pt x="491" y="525"/>
                    </a:lnTo>
                    <a:lnTo>
                      <a:pt x="489" y="523"/>
                    </a:lnTo>
                    <a:lnTo>
                      <a:pt x="480" y="527"/>
                    </a:lnTo>
                    <a:lnTo>
                      <a:pt x="480" y="532"/>
                    </a:lnTo>
                    <a:lnTo>
                      <a:pt x="475" y="537"/>
                    </a:lnTo>
                    <a:lnTo>
                      <a:pt x="477" y="544"/>
                    </a:lnTo>
                    <a:lnTo>
                      <a:pt x="463" y="539"/>
                    </a:lnTo>
                    <a:lnTo>
                      <a:pt x="451" y="541"/>
                    </a:lnTo>
                    <a:lnTo>
                      <a:pt x="446" y="537"/>
                    </a:lnTo>
                    <a:lnTo>
                      <a:pt x="430" y="537"/>
                    </a:lnTo>
                    <a:lnTo>
                      <a:pt x="418" y="530"/>
                    </a:lnTo>
                    <a:lnTo>
                      <a:pt x="411" y="532"/>
                    </a:lnTo>
                    <a:lnTo>
                      <a:pt x="406" y="541"/>
                    </a:lnTo>
                    <a:lnTo>
                      <a:pt x="385" y="532"/>
                    </a:lnTo>
                    <a:lnTo>
                      <a:pt x="378" y="532"/>
                    </a:lnTo>
                    <a:lnTo>
                      <a:pt x="373" y="537"/>
                    </a:lnTo>
                    <a:lnTo>
                      <a:pt x="373" y="541"/>
                    </a:lnTo>
                    <a:lnTo>
                      <a:pt x="371" y="544"/>
                    </a:lnTo>
                    <a:lnTo>
                      <a:pt x="359" y="532"/>
                    </a:lnTo>
                    <a:lnTo>
                      <a:pt x="361" y="523"/>
                    </a:lnTo>
                    <a:lnTo>
                      <a:pt x="357" y="515"/>
                    </a:lnTo>
                    <a:lnTo>
                      <a:pt x="361" y="511"/>
                    </a:lnTo>
                    <a:lnTo>
                      <a:pt x="357" y="497"/>
                    </a:lnTo>
                    <a:lnTo>
                      <a:pt x="350" y="489"/>
                    </a:lnTo>
                    <a:lnTo>
                      <a:pt x="343" y="492"/>
                    </a:lnTo>
                    <a:lnTo>
                      <a:pt x="335" y="482"/>
                    </a:lnTo>
                    <a:lnTo>
                      <a:pt x="333" y="475"/>
                    </a:lnTo>
                    <a:lnTo>
                      <a:pt x="338" y="473"/>
                    </a:lnTo>
                    <a:lnTo>
                      <a:pt x="338" y="466"/>
                    </a:lnTo>
                    <a:lnTo>
                      <a:pt x="335" y="454"/>
                    </a:lnTo>
                    <a:lnTo>
                      <a:pt x="331" y="454"/>
                    </a:lnTo>
                    <a:lnTo>
                      <a:pt x="331" y="445"/>
                    </a:lnTo>
                    <a:lnTo>
                      <a:pt x="324" y="430"/>
                    </a:lnTo>
                    <a:lnTo>
                      <a:pt x="326" y="423"/>
                    </a:lnTo>
                    <a:lnTo>
                      <a:pt x="324" y="419"/>
                    </a:lnTo>
                    <a:lnTo>
                      <a:pt x="326" y="412"/>
                    </a:lnTo>
                    <a:lnTo>
                      <a:pt x="321" y="407"/>
                    </a:lnTo>
                    <a:lnTo>
                      <a:pt x="324" y="400"/>
                    </a:lnTo>
                    <a:lnTo>
                      <a:pt x="312" y="388"/>
                    </a:lnTo>
                    <a:lnTo>
                      <a:pt x="309" y="393"/>
                    </a:lnTo>
                    <a:lnTo>
                      <a:pt x="300" y="400"/>
                    </a:lnTo>
                    <a:lnTo>
                      <a:pt x="291" y="400"/>
                    </a:lnTo>
                    <a:lnTo>
                      <a:pt x="283" y="404"/>
                    </a:lnTo>
                    <a:lnTo>
                      <a:pt x="276" y="395"/>
                    </a:lnTo>
                    <a:lnTo>
                      <a:pt x="269" y="393"/>
                    </a:lnTo>
                    <a:lnTo>
                      <a:pt x="276" y="378"/>
                    </a:lnTo>
                    <a:lnTo>
                      <a:pt x="272" y="371"/>
                    </a:lnTo>
                    <a:lnTo>
                      <a:pt x="288" y="362"/>
                    </a:lnTo>
                    <a:lnTo>
                      <a:pt x="286" y="357"/>
                    </a:lnTo>
                    <a:lnTo>
                      <a:pt x="288" y="350"/>
                    </a:lnTo>
                    <a:lnTo>
                      <a:pt x="283" y="348"/>
                    </a:lnTo>
                    <a:lnTo>
                      <a:pt x="288" y="338"/>
                    </a:lnTo>
                    <a:lnTo>
                      <a:pt x="283" y="331"/>
                    </a:lnTo>
                    <a:lnTo>
                      <a:pt x="291" y="329"/>
                    </a:lnTo>
                    <a:lnTo>
                      <a:pt x="291" y="322"/>
                    </a:lnTo>
                    <a:lnTo>
                      <a:pt x="300" y="303"/>
                    </a:lnTo>
                    <a:lnTo>
                      <a:pt x="300" y="298"/>
                    </a:lnTo>
                    <a:lnTo>
                      <a:pt x="305" y="296"/>
                    </a:lnTo>
                    <a:lnTo>
                      <a:pt x="307" y="282"/>
                    </a:lnTo>
                    <a:lnTo>
                      <a:pt x="291" y="279"/>
                    </a:lnTo>
                    <a:lnTo>
                      <a:pt x="286" y="277"/>
                    </a:lnTo>
                    <a:lnTo>
                      <a:pt x="288" y="272"/>
                    </a:lnTo>
                    <a:lnTo>
                      <a:pt x="286" y="267"/>
                    </a:lnTo>
                    <a:lnTo>
                      <a:pt x="279" y="270"/>
                    </a:lnTo>
                    <a:lnTo>
                      <a:pt x="279" y="263"/>
                    </a:lnTo>
                    <a:lnTo>
                      <a:pt x="269" y="253"/>
                    </a:lnTo>
                    <a:lnTo>
                      <a:pt x="272" y="246"/>
                    </a:lnTo>
                    <a:lnTo>
                      <a:pt x="262" y="237"/>
                    </a:lnTo>
                    <a:lnTo>
                      <a:pt x="250" y="206"/>
                    </a:lnTo>
                    <a:lnTo>
                      <a:pt x="239" y="199"/>
                    </a:lnTo>
                    <a:lnTo>
                      <a:pt x="234" y="187"/>
                    </a:lnTo>
                    <a:lnTo>
                      <a:pt x="224" y="180"/>
                    </a:lnTo>
                    <a:lnTo>
                      <a:pt x="231" y="178"/>
                    </a:lnTo>
                    <a:lnTo>
                      <a:pt x="227" y="168"/>
                    </a:lnTo>
                    <a:lnTo>
                      <a:pt x="231" y="163"/>
                    </a:lnTo>
                    <a:lnTo>
                      <a:pt x="231" y="152"/>
                    </a:lnTo>
                    <a:lnTo>
                      <a:pt x="215" y="116"/>
                    </a:lnTo>
                    <a:lnTo>
                      <a:pt x="236" y="17"/>
                    </a:lnTo>
                    <a:lnTo>
                      <a:pt x="170" y="0"/>
                    </a:lnTo>
                    <a:lnTo>
                      <a:pt x="104" y="270"/>
                    </a:lnTo>
                    <a:lnTo>
                      <a:pt x="109" y="291"/>
                    </a:lnTo>
                    <a:lnTo>
                      <a:pt x="104" y="298"/>
                    </a:lnTo>
                    <a:lnTo>
                      <a:pt x="113" y="329"/>
                    </a:lnTo>
                    <a:lnTo>
                      <a:pt x="128" y="341"/>
                    </a:lnTo>
                    <a:lnTo>
                      <a:pt x="130" y="357"/>
                    </a:lnTo>
                    <a:lnTo>
                      <a:pt x="109" y="381"/>
                    </a:lnTo>
                    <a:lnTo>
                      <a:pt x="99" y="400"/>
                    </a:lnTo>
                    <a:lnTo>
                      <a:pt x="87" y="412"/>
                    </a:lnTo>
                    <a:lnTo>
                      <a:pt x="85" y="421"/>
                    </a:lnTo>
                    <a:lnTo>
                      <a:pt x="78" y="430"/>
                    </a:lnTo>
                    <a:lnTo>
                      <a:pt x="66" y="438"/>
                    </a:lnTo>
                    <a:lnTo>
                      <a:pt x="47" y="461"/>
                    </a:lnTo>
                    <a:lnTo>
                      <a:pt x="43" y="482"/>
                    </a:lnTo>
                    <a:lnTo>
                      <a:pt x="57" y="487"/>
                    </a:lnTo>
                    <a:lnTo>
                      <a:pt x="61" y="499"/>
                    </a:lnTo>
                    <a:lnTo>
                      <a:pt x="54" y="506"/>
                    </a:lnTo>
                    <a:lnTo>
                      <a:pt x="57" y="515"/>
                    </a:lnTo>
                    <a:lnTo>
                      <a:pt x="45" y="532"/>
                    </a:lnTo>
                    <a:lnTo>
                      <a:pt x="0" y="723"/>
                    </a:lnTo>
                    <a:lnTo>
                      <a:pt x="50" y="735"/>
                    </a:lnTo>
                    <a:close/>
                  </a:path>
                </a:pathLst>
              </a:custGeom>
              <a:solidFill>
                <a:srgbClr val="9B9B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33" name="Freeform 116"/>
              <p:cNvSpPr>
                <a:spLocks/>
              </p:cNvSpPr>
              <p:nvPr/>
            </p:nvSpPr>
            <p:spPr bwMode="auto">
              <a:xfrm>
                <a:off x="1256" y="901"/>
                <a:ext cx="508" cy="818"/>
              </a:xfrm>
              <a:custGeom>
                <a:avLst/>
                <a:gdLst>
                  <a:gd name="T0" fmla="*/ 229 w 508"/>
                  <a:gd name="T1" fmla="*/ 773 h 818"/>
                  <a:gd name="T2" fmla="*/ 508 w 508"/>
                  <a:gd name="T3" fmla="*/ 553 h 818"/>
                  <a:gd name="T4" fmla="*/ 491 w 508"/>
                  <a:gd name="T5" fmla="*/ 525 h 818"/>
                  <a:gd name="T6" fmla="*/ 480 w 508"/>
                  <a:gd name="T7" fmla="*/ 527 h 818"/>
                  <a:gd name="T8" fmla="*/ 475 w 508"/>
                  <a:gd name="T9" fmla="*/ 537 h 818"/>
                  <a:gd name="T10" fmla="*/ 463 w 508"/>
                  <a:gd name="T11" fmla="*/ 539 h 818"/>
                  <a:gd name="T12" fmla="*/ 446 w 508"/>
                  <a:gd name="T13" fmla="*/ 537 h 818"/>
                  <a:gd name="T14" fmla="*/ 418 w 508"/>
                  <a:gd name="T15" fmla="*/ 530 h 818"/>
                  <a:gd name="T16" fmla="*/ 406 w 508"/>
                  <a:gd name="T17" fmla="*/ 541 h 818"/>
                  <a:gd name="T18" fmla="*/ 378 w 508"/>
                  <a:gd name="T19" fmla="*/ 532 h 818"/>
                  <a:gd name="T20" fmla="*/ 373 w 508"/>
                  <a:gd name="T21" fmla="*/ 541 h 818"/>
                  <a:gd name="T22" fmla="*/ 359 w 508"/>
                  <a:gd name="T23" fmla="*/ 532 h 818"/>
                  <a:gd name="T24" fmla="*/ 357 w 508"/>
                  <a:gd name="T25" fmla="*/ 515 h 818"/>
                  <a:gd name="T26" fmla="*/ 357 w 508"/>
                  <a:gd name="T27" fmla="*/ 497 h 818"/>
                  <a:gd name="T28" fmla="*/ 343 w 508"/>
                  <a:gd name="T29" fmla="*/ 492 h 818"/>
                  <a:gd name="T30" fmla="*/ 333 w 508"/>
                  <a:gd name="T31" fmla="*/ 475 h 818"/>
                  <a:gd name="T32" fmla="*/ 338 w 508"/>
                  <a:gd name="T33" fmla="*/ 466 h 818"/>
                  <a:gd name="T34" fmla="*/ 331 w 508"/>
                  <a:gd name="T35" fmla="*/ 454 h 818"/>
                  <a:gd name="T36" fmla="*/ 324 w 508"/>
                  <a:gd name="T37" fmla="*/ 430 h 818"/>
                  <a:gd name="T38" fmla="*/ 324 w 508"/>
                  <a:gd name="T39" fmla="*/ 419 h 818"/>
                  <a:gd name="T40" fmla="*/ 321 w 508"/>
                  <a:gd name="T41" fmla="*/ 407 h 818"/>
                  <a:gd name="T42" fmla="*/ 312 w 508"/>
                  <a:gd name="T43" fmla="*/ 388 h 818"/>
                  <a:gd name="T44" fmla="*/ 300 w 508"/>
                  <a:gd name="T45" fmla="*/ 400 h 818"/>
                  <a:gd name="T46" fmla="*/ 283 w 508"/>
                  <a:gd name="T47" fmla="*/ 404 h 818"/>
                  <a:gd name="T48" fmla="*/ 269 w 508"/>
                  <a:gd name="T49" fmla="*/ 393 h 818"/>
                  <a:gd name="T50" fmla="*/ 272 w 508"/>
                  <a:gd name="T51" fmla="*/ 371 h 818"/>
                  <a:gd name="T52" fmla="*/ 286 w 508"/>
                  <a:gd name="T53" fmla="*/ 357 h 818"/>
                  <a:gd name="T54" fmla="*/ 283 w 508"/>
                  <a:gd name="T55" fmla="*/ 348 h 818"/>
                  <a:gd name="T56" fmla="*/ 283 w 508"/>
                  <a:gd name="T57" fmla="*/ 331 h 818"/>
                  <a:gd name="T58" fmla="*/ 291 w 508"/>
                  <a:gd name="T59" fmla="*/ 322 h 818"/>
                  <a:gd name="T60" fmla="*/ 300 w 508"/>
                  <a:gd name="T61" fmla="*/ 298 h 818"/>
                  <a:gd name="T62" fmla="*/ 307 w 508"/>
                  <a:gd name="T63" fmla="*/ 282 h 818"/>
                  <a:gd name="T64" fmla="*/ 286 w 508"/>
                  <a:gd name="T65" fmla="*/ 277 h 818"/>
                  <a:gd name="T66" fmla="*/ 286 w 508"/>
                  <a:gd name="T67" fmla="*/ 267 h 818"/>
                  <a:gd name="T68" fmla="*/ 279 w 508"/>
                  <a:gd name="T69" fmla="*/ 263 h 818"/>
                  <a:gd name="T70" fmla="*/ 272 w 508"/>
                  <a:gd name="T71" fmla="*/ 246 h 818"/>
                  <a:gd name="T72" fmla="*/ 250 w 508"/>
                  <a:gd name="T73" fmla="*/ 206 h 818"/>
                  <a:gd name="T74" fmla="*/ 234 w 508"/>
                  <a:gd name="T75" fmla="*/ 187 h 818"/>
                  <a:gd name="T76" fmla="*/ 231 w 508"/>
                  <a:gd name="T77" fmla="*/ 178 h 818"/>
                  <a:gd name="T78" fmla="*/ 231 w 508"/>
                  <a:gd name="T79" fmla="*/ 163 h 818"/>
                  <a:gd name="T80" fmla="*/ 215 w 508"/>
                  <a:gd name="T81" fmla="*/ 116 h 818"/>
                  <a:gd name="T82" fmla="*/ 170 w 508"/>
                  <a:gd name="T83" fmla="*/ 0 h 818"/>
                  <a:gd name="T84" fmla="*/ 109 w 508"/>
                  <a:gd name="T85" fmla="*/ 291 h 818"/>
                  <a:gd name="T86" fmla="*/ 113 w 508"/>
                  <a:gd name="T87" fmla="*/ 329 h 818"/>
                  <a:gd name="T88" fmla="*/ 130 w 508"/>
                  <a:gd name="T89" fmla="*/ 357 h 818"/>
                  <a:gd name="T90" fmla="*/ 99 w 508"/>
                  <a:gd name="T91" fmla="*/ 400 h 818"/>
                  <a:gd name="T92" fmla="*/ 85 w 508"/>
                  <a:gd name="T93" fmla="*/ 421 h 818"/>
                  <a:gd name="T94" fmla="*/ 66 w 508"/>
                  <a:gd name="T95" fmla="*/ 438 h 818"/>
                  <a:gd name="T96" fmla="*/ 43 w 508"/>
                  <a:gd name="T97" fmla="*/ 482 h 818"/>
                  <a:gd name="T98" fmla="*/ 61 w 508"/>
                  <a:gd name="T99" fmla="*/ 499 h 818"/>
                  <a:gd name="T100" fmla="*/ 57 w 508"/>
                  <a:gd name="T101" fmla="*/ 515 h 818"/>
                  <a:gd name="T102" fmla="*/ 0 w 508"/>
                  <a:gd name="T103" fmla="*/ 723 h 8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08" h="818">
                    <a:moveTo>
                      <a:pt x="50" y="735"/>
                    </a:moveTo>
                    <a:lnTo>
                      <a:pt x="229" y="773"/>
                    </a:lnTo>
                    <a:lnTo>
                      <a:pt x="463" y="818"/>
                    </a:lnTo>
                    <a:lnTo>
                      <a:pt x="508" y="553"/>
                    </a:lnTo>
                    <a:lnTo>
                      <a:pt x="498" y="544"/>
                    </a:lnTo>
                    <a:lnTo>
                      <a:pt x="491" y="525"/>
                    </a:lnTo>
                    <a:lnTo>
                      <a:pt x="489" y="523"/>
                    </a:lnTo>
                    <a:lnTo>
                      <a:pt x="480" y="527"/>
                    </a:lnTo>
                    <a:lnTo>
                      <a:pt x="480" y="532"/>
                    </a:lnTo>
                    <a:lnTo>
                      <a:pt x="475" y="537"/>
                    </a:lnTo>
                    <a:lnTo>
                      <a:pt x="477" y="544"/>
                    </a:lnTo>
                    <a:lnTo>
                      <a:pt x="463" y="539"/>
                    </a:lnTo>
                    <a:lnTo>
                      <a:pt x="451" y="541"/>
                    </a:lnTo>
                    <a:lnTo>
                      <a:pt x="446" y="537"/>
                    </a:lnTo>
                    <a:lnTo>
                      <a:pt x="430" y="537"/>
                    </a:lnTo>
                    <a:lnTo>
                      <a:pt x="418" y="530"/>
                    </a:lnTo>
                    <a:lnTo>
                      <a:pt x="411" y="532"/>
                    </a:lnTo>
                    <a:lnTo>
                      <a:pt x="406" y="541"/>
                    </a:lnTo>
                    <a:lnTo>
                      <a:pt x="385" y="532"/>
                    </a:lnTo>
                    <a:lnTo>
                      <a:pt x="378" y="532"/>
                    </a:lnTo>
                    <a:lnTo>
                      <a:pt x="373" y="537"/>
                    </a:lnTo>
                    <a:lnTo>
                      <a:pt x="373" y="541"/>
                    </a:lnTo>
                    <a:lnTo>
                      <a:pt x="371" y="544"/>
                    </a:lnTo>
                    <a:lnTo>
                      <a:pt x="359" y="532"/>
                    </a:lnTo>
                    <a:lnTo>
                      <a:pt x="361" y="523"/>
                    </a:lnTo>
                    <a:lnTo>
                      <a:pt x="357" y="515"/>
                    </a:lnTo>
                    <a:lnTo>
                      <a:pt x="361" y="511"/>
                    </a:lnTo>
                    <a:lnTo>
                      <a:pt x="357" y="497"/>
                    </a:lnTo>
                    <a:lnTo>
                      <a:pt x="350" y="489"/>
                    </a:lnTo>
                    <a:lnTo>
                      <a:pt x="343" y="492"/>
                    </a:lnTo>
                    <a:lnTo>
                      <a:pt x="335" y="482"/>
                    </a:lnTo>
                    <a:lnTo>
                      <a:pt x="333" y="475"/>
                    </a:lnTo>
                    <a:lnTo>
                      <a:pt x="338" y="473"/>
                    </a:lnTo>
                    <a:lnTo>
                      <a:pt x="338" y="466"/>
                    </a:lnTo>
                    <a:lnTo>
                      <a:pt x="335" y="454"/>
                    </a:lnTo>
                    <a:lnTo>
                      <a:pt x="331" y="454"/>
                    </a:lnTo>
                    <a:lnTo>
                      <a:pt x="331" y="445"/>
                    </a:lnTo>
                    <a:lnTo>
                      <a:pt x="324" y="430"/>
                    </a:lnTo>
                    <a:lnTo>
                      <a:pt x="326" y="423"/>
                    </a:lnTo>
                    <a:lnTo>
                      <a:pt x="324" y="419"/>
                    </a:lnTo>
                    <a:lnTo>
                      <a:pt x="326" y="412"/>
                    </a:lnTo>
                    <a:lnTo>
                      <a:pt x="321" y="407"/>
                    </a:lnTo>
                    <a:lnTo>
                      <a:pt x="324" y="400"/>
                    </a:lnTo>
                    <a:lnTo>
                      <a:pt x="312" y="388"/>
                    </a:lnTo>
                    <a:lnTo>
                      <a:pt x="309" y="393"/>
                    </a:lnTo>
                    <a:lnTo>
                      <a:pt x="300" y="400"/>
                    </a:lnTo>
                    <a:lnTo>
                      <a:pt x="291" y="400"/>
                    </a:lnTo>
                    <a:lnTo>
                      <a:pt x="283" y="404"/>
                    </a:lnTo>
                    <a:lnTo>
                      <a:pt x="276" y="395"/>
                    </a:lnTo>
                    <a:lnTo>
                      <a:pt x="269" y="393"/>
                    </a:lnTo>
                    <a:lnTo>
                      <a:pt x="276" y="378"/>
                    </a:lnTo>
                    <a:lnTo>
                      <a:pt x="272" y="371"/>
                    </a:lnTo>
                    <a:lnTo>
                      <a:pt x="288" y="362"/>
                    </a:lnTo>
                    <a:lnTo>
                      <a:pt x="286" y="357"/>
                    </a:lnTo>
                    <a:lnTo>
                      <a:pt x="288" y="350"/>
                    </a:lnTo>
                    <a:lnTo>
                      <a:pt x="283" y="348"/>
                    </a:lnTo>
                    <a:lnTo>
                      <a:pt x="288" y="338"/>
                    </a:lnTo>
                    <a:lnTo>
                      <a:pt x="283" y="331"/>
                    </a:lnTo>
                    <a:lnTo>
                      <a:pt x="291" y="329"/>
                    </a:lnTo>
                    <a:lnTo>
                      <a:pt x="291" y="322"/>
                    </a:lnTo>
                    <a:lnTo>
                      <a:pt x="300" y="303"/>
                    </a:lnTo>
                    <a:lnTo>
                      <a:pt x="300" y="298"/>
                    </a:lnTo>
                    <a:lnTo>
                      <a:pt x="305" y="296"/>
                    </a:lnTo>
                    <a:lnTo>
                      <a:pt x="307" y="282"/>
                    </a:lnTo>
                    <a:lnTo>
                      <a:pt x="291" y="279"/>
                    </a:lnTo>
                    <a:lnTo>
                      <a:pt x="286" y="277"/>
                    </a:lnTo>
                    <a:lnTo>
                      <a:pt x="288" y="272"/>
                    </a:lnTo>
                    <a:lnTo>
                      <a:pt x="286" y="267"/>
                    </a:lnTo>
                    <a:lnTo>
                      <a:pt x="279" y="270"/>
                    </a:lnTo>
                    <a:lnTo>
                      <a:pt x="279" y="263"/>
                    </a:lnTo>
                    <a:lnTo>
                      <a:pt x="269" y="253"/>
                    </a:lnTo>
                    <a:lnTo>
                      <a:pt x="272" y="246"/>
                    </a:lnTo>
                    <a:lnTo>
                      <a:pt x="262" y="237"/>
                    </a:lnTo>
                    <a:lnTo>
                      <a:pt x="250" y="206"/>
                    </a:lnTo>
                    <a:lnTo>
                      <a:pt x="239" y="199"/>
                    </a:lnTo>
                    <a:lnTo>
                      <a:pt x="234" y="187"/>
                    </a:lnTo>
                    <a:lnTo>
                      <a:pt x="224" y="180"/>
                    </a:lnTo>
                    <a:lnTo>
                      <a:pt x="231" y="178"/>
                    </a:lnTo>
                    <a:lnTo>
                      <a:pt x="227" y="168"/>
                    </a:lnTo>
                    <a:lnTo>
                      <a:pt x="231" y="163"/>
                    </a:lnTo>
                    <a:lnTo>
                      <a:pt x="231" y="152"/>
                    </a:lnTo>
                    <a:lnTo>
                      <a:pt x="215" y="116"/>
                    </a:lnTo>
                    <a:lnTo>
                      <a:pt x="236" y="17"/>
                    </a:lnTo>
                    <a:lnTo>
                      <a:pt x="170" y="0"/>
                    </a:lnTo>
                    <a:lnTo>
                      <a:pt x="104" y="270"/>
                    </a:lnTo>
                    <a:lnTo>
                      <a:pt x="109" y="291"/>
                    </a:lnTo>
                    <a:lnTo>
                      <a:pt x="104" y="298"/>
                    </a:lnTo>
                    <a:lnTo>
                      <a:pt x="113" y="329"/>
                    </a:lnTo>
                    <a:lnTo>
                      <a:pt x="128" y="341"/>
                    </a:lnTo>
                    <a:lnTo>
                      <a:pt x="130" y="357"/>
                    </a:lnTo>
                    <a:lnTo>
                      <a:pt x="109" y="381"/>
                    </a:lnTo>
                    <a:lnTo>
                      <a:pt x="99" y="400"/>
                    </a:lnTo>
                    <a:lnTo>
                      <a:pt x="87" y="412"/>
                    </a:lnTo>
                    <a:lnTo>
                      <a:pt x="85" y="421"/>
                    </a:lnTo>
                    <a:lnTo>
                      <a:pt x="78" y="430"/>
                    </a:lnTo>
                    <a:lnTo>
                      <a:pt x="66" y="438"/>
                    </a:lnTo>
                    <a:lnTo>
                      <a:pt x="47" y="461"/>
                    </a:lnTo>
                    <a:lnTo>
                      <a:pt x="43" y="482"/>
                    </a:lnTo>
                    <a:lnTo>
                      <a:pt x="57" y="487"/>
                    </a:lnTo>
                    <a:lnTo>
                      <a:pt x="61" y="499"/>
                    </a:lnTo>
                    <a:lnTo>
                      <a:pt x="54" y="506"/>
                    </a:lnTo>
                    <a:lnTo>
                      <a:pt x="57" y="515"/>
                    </a:lnTo>
                    <a:lnTo>
                      <a:pt x="45" y="532"/>
                    </a:lnTo>
                    <a:lnTo>
                      <a:pt x="0" y="723"/>
                    </a:lnTo>
                    <a:lnTo>
                      <a:pt x="50" y="735"/>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34" name="Freeform 117"/>
              <p:cNvSpPr>
                <a:spLocks/>
              </p:cNvSpPr>
              <p:nvPr/>
            </p:nvSpPr>
            <p:spPr bwMode="auto">
              <a:xfrm>
                <a:off x="1795" y="1851"/>
                <a:ext cx="623" cy="489"/>
              </a:xfrm>
              <a:custGeom>
                <a:avLst/>
                <a:gdLst>
                  <a:gd name="T0" fmla="*/ 415 w 623"/>
                  <a:gd name="T1" fmla="*/ 475 h 489"/>
                  <a:gd name="T2" fmla="*/ 0 w 623"/>
                  <a:gd name="T3" fmla="*/ 423 h 489"/>
                  <a:gd name="T4" fmla="*/ 63 w 623"/>
                  <a:gd name="T5" fmla="*/ 0 h 489"/>
                  <a:gd name="T6" fmla="*/ 623 w 623"/>
                  <a:gd name="T7" fmla="*/ 62 h 489"/>
                  <a:gd name="T8" fmla="*/ 592 w 623"/>
                  <a:gd name="T9" fmla="*/ 489 h 489"/>
                  <a:gd name="T10" fmla="*/ 415 w 623"/>
                  <a:gd name="T11" fmla="*/ 475 h 489"/>
                </a:gdLst>
                <a:ahLst/>
                <a:cxnLst>
                  <a:cxn ang="0">
                    <a:pos x="T0" y="T1"/>
                  </a:cxn>
                  <a:cxn ang="0">
                    <a:pos x="T2" y="T3"/>
                  </a:cxn>
                  <a:cxn ang="0">
                    <a:pos x="T4" y="T5"/>
                  </a:cxn>
                  <a:cxn ang="0">
                    <a:pos x="T6" y="T7"/>
                  </a:cxn>
                  <a:cxn ang="0">
                    <a:pos x="T8" y="T9"/>
                  </a:cxn>
                  <a:cxn ang="0">
                    <a:pos x="T10" y="T11"/>
                  </a:cxn>
                </a:cxnLst>
                <a:rect l="0" t="0" r="r" b="b"/>
                <a:pathLst>
                  <a:path w="623" h="489">
                    <a:moveTo>
                      <a:pt x="415" y="475"/>
                    </a:moveTo>
                    <a:lnTo>
                      <a:pt x="0" y="423"/>
                    </a:lnTo>
                    <a:lnTo>
                      <a:pt x="63" y="0"/>
                    </a:lnTo>
                    <a:lnTo>
                      <a:pt x="623" y="62"/>
                    </a:lnTo>
                    <a:lnTo>
                      <a:pt x="592" y="489"/>
                    </a:lnTo>
                    <a:lnTo>
                      <a:pt x="415" y="475"/>
                    </a:lnTo>
                    <a:close/>
                  </a:path>
                </a:pathLst>
              </a:custGeom>
              <a:solidFill>
                <a:srgbClr val="7578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35" name="Freeform 118"/>
              <p:cNvSpPr>
                <a:spLocks/>
              </p:cNvSpPr>
              <p:nvPr/>
            </p:nvSpPr>
            <p:spPr bwMode="auto">
              <a:xfrm>
                <a:off x="1795" y="1851"/>
                <a:ext cx="623" cy="489"/>
              </a:xfrm>
              <a:custGeom>
                <a:avLst/>
                <a:gdLst>
                  <a:gd name="T0" fmla="*/ 415 w 623"/>
                  <a:gd name="T1" fmla="*/ 475 h 489"/>
                  <a:gd name="T2" fmla="*/ 0 w 623"/>
                  <a:gd name="T3" fmla="*/ 423 h 489"/>
                  <a:gd name="T4" fmla="*/ 63 w 623"/>
                  <a:gd name="T5" fmla="*/ 0 h 489"/>
                  <a:gd name="T6" fmla="*/ 623 w 623"/>
                  <a:gd name="T7" fmla="*/ 62 h 489"/>
                  <a:gd name="T8" fmla="*/ 592 w 623"/>
                  <a:gd name="T9" fmla="*/ 489 h 489"/>
                  <a:gd name="T10" fmla="*/ 415 w 623"/>
                  <a:gd name="T11" fmla="*/ 475 h 489"/>
                </a:gdLst>
                <a:ahLst/>
                <a:cxnLst>
                  <a:cxn ang="0">
                    <a:pos x="T0" y="T1"/>
                  </a:cxn>
                  <a:cxn ang="0">
                    <a:pos x="T2" y="T3"/>
                  </a:cxn>
                  <a:cxn ang="0">
                    <a:pos x="T4" y="T5"/>
                  </a:cxn>
                  <a:cxn ang="0">
                    <a:pos x="T6" y="T7"/>
                  </a:cxn>
                  <a:cxn ang="0">
                    <a:pos x="T8" y="T9"/>
                  </a:cxn>
                  <a:cxn ang="0">
                    <a:pos x="T10" y="T11"/>
                  </a:cxn>
                </a:cxnLst>
                <a:rect l="0" t="0" r="r" b="b"/>
                <a:pathLst>
                  <a:path w="623" h="489">
                    <a:moveTo>
                      <a:pt x="415" y="475"/>
                    </a:moveTo>
                    <a:lnTo>
                      <a:pt x="0" y="423"/>
                    </a:lnTo>
                    <a:lnTo>
                      <a:pt x="63" y="0"/>
                    </a:lnTo>
                    <a:lnTo>
                      <a:pt x="623" y="62"/>
                    </a:lnTo>
                    <a:lnTo>
                      <a:pt x="592" y="489"/>
                    </a:lnTo>
                    <a:lnTo>
                      <a:pt x="415" y="475"/>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36" name="Freeform 119"/>
              <p:cNvSpPr>
                <a:spLocks/>
              </p:cNvSpPr>
              <p:nvPr/>
            </p:nvSpPr>
            <p:spPr bwMode="auto">
              <a:xfrm>
                <a:off x="1929" y="2387"/>
                <a:ext cx="1188" cy="1163"/>
              </a:xfrm>
              <a:custGeom>
                <a:avLst/>
                <a:gdLst>
                  <a:gd name="T0" fmla="*/ 36 w 1188"/>
                  <a:gd name="T1" fmla="*/ 506 h 1163"/>
                  <a:gd name="T2" fmla="*/ 142 w 1188"/>
                  <a:gd name="T3" fmla="*/ 610 h 1163"/>
                  <a:gd name="T4" fmla="*/ 246 w 1188"/>
                  <a:gd name="T5" fmla="*/ 792 h 1163"/>
                  <a:gd name="T6" fmla="*/ 357 w 1188"/>
                  <a:gd name="T7" fmla="*/ 716 h 1163"/>
                  <a:gd name="T8" fmla="*/ 515 w 1188"/>
                  <a:gd name="T9" fmla="*/ 804 h 1163"/>
                  <a:gd name="T10" fmla="*/ 584 w 1188"/>
                  <a:gd name="T11" fmla="*/ 948 h 1163"/>
                  <a:gd name="T12" fmla="*/ 664 w 1188"/>
                  <a:gd name="T13" fmla="*/ 1099 h 1163"/>
                  <a:gd name="T14" fmla="*/ 742 w 1188"/>
                  <a:gd name="T15" fmla="*/ 1139 h 1163"/>
                  <a:gd name="T16" fmla="*/ 853 w 1188"/>
                  <a:gd name="T17" fmla="*/ 1163 h 1163"/>
                  <a:gd name="T18" fmla="*/ 836 w 1188"/>
                  <a:gd name="T19" fmla="*/ 1120 h 1163"/>
                  <a:gd name="T20" fmla="*/ 832 w 1188"/>
                  <a:gd name="T21" fmla="*/ 1052 h 1163"/>
                  <a:gd name="T22" fmla="*/ 820 w 1188"/>
                  <a:gd name="T23" fmla="*/ 1023 h 1163"/>
                  <a:gd name="T24" fmla="*/ 829 w 1188"/>
                  <a:gd name="T25" fmla="*/ 1014 h 1163"/>
                  <a:gd name="T26" fmla="*/ 848 w 1188"/>
                  <a:gd name="T27" fmla="*/ 979 h 1163"/>
                  <a:gd name="T28" fmla="*/ 872 w 1188"/>
                  <a:gd name="T29" fmla="*/ 941 h 1163"/>
                  <a:gd name="T30" fmla="*/ 862 w 1188"/>
                  <a:gd name="T31" fmla="*/ 931 h 1163"/>
                  <a:gd name="T32" fmla="*/ 895 w 1188"/>
                  <a:gd name="T33" fmla="*/ 912 h 1163"/>
                  <a:gd name="T34" fmla="*/ 917 w 1188"/>
                  <a:gd name="T35" fmla="*/ 901 h 1163"/>
                  <a:gd name="T36" fmla="*/ 914 w 1188"/>
                  <a:gd name="T37" fmla="*/ 882 h 1163"/>
                  <a:gd name="T38" fmla="*/ 926 w 1188"/>
                  <a:gd name="T39" fmla="*/ 872 h 1163"/>
                  <a:gd name="T40" fmla="*/ 933 w 1188"/>
                  <a:gd name="T41" fmla="*/ 868 h 1163"/>
                  <a:gd name="T42" fmla="*/ 945 w 1188"/>
                  <a:gd name="T43" fmla="*/ 875 h 1163"/>
                  <a:gd name="T44" fmla="*/ 954 w 1188"/>
                  <a:gd name="T45" fmla="*/ 865 h 1163"/>
                  <a:gd name="T46" fmla="*/ 988 w 1188"/>
                  <a:gd name="T47" fmla="*/ 868 h 1163"/>
                  <a:gd name="T48" fmla="*/ 952 w 1188"/>
                  <a:gd name="T49" fmla="*/ 889 h 1163"/>
                  <a:gd name="T50" fmla="*/ 1042 w 1188"/>
                  <a:gd name="T51" fmla="*/ 846 h 1163"/>
                  <a:gd name="T52" fmla="*/ 1063 w 1188"/>
                  <a:gd name="T53" fmla="*/ 752 h 1163"/>
                  <a:gd name="T54" fmla="*/ 1075 w 1188"/>
                  <a:gd name="T55" fmla="*/ 768 h 1163"/>
                  <a:gd name="T56" fmla="*/ 1073 w 1188"/>
                  <a:gd name="T57" fmla="*/ 780 h 1163"/>
                  <a:gd name="T58" fmla="*/ 1160 w 1188"/>
                  <a:gd name="T59" fmla="*/ 756 h 1163"/>
                  <a:gd name="T60" fmla="*/ 1165 w 1188"/>
                  <a:gd name="T61" fmla="*/ 726 h 1163"/>
                  <a:gd name="T62" fmla="*/ 1172 w 1188"/>
                  <a:gd name="T63" fmla="*/ 695 h 1163"/>
                  <a:gd name="T64" fmla="*/ 1169 w 1188"/>
                  <a:gd name="T65" fmla="*/ 667 h 1163"/>
                  <a:gd name="T66" fmla="*/ 1186 w 1188"/>
                  <a:gd name="T67" fmla="*/ 624 h 1163"/>
                  <a:gd name="T68" fmla="*/ 1184 w 1188"/>
                  <a:gd name="T69" fmla="*/ 608 h 1163"/>
                  <a:gd name="T70" fmla="*/ 1184 w 1188"/>
                  <a:gd name="T71" fmla="*/ 598 h 1163"/>
                  <a:gd name="T72" fmla="*/ 1177 w 1188"/>
                  <a:gd name="T73" fmla="*/ 579 h 1163"/>
                  <a:gd name="T74" fmla="*/ 1158 w 1188"/>
                  <a:gd name="T75" fmla="*/ 556 h 1163"/>
                  <a:gd name="T76" fmla="*/ 1139 w 1188"/>
                  <a:gd name="T77" fmla="*/ 513 h 1163"/>
                  <a:gd name="T78" fmla="*/ 1106 w 1188"/>
                  <a:gd name="T79" fmla="*/ 345 h 1163"/>
                  <a:gd name="T80" fmla="*/ 1054 w 1188"/>
                  <a:gd name="T81" fmla="*/ 315 h 1163"/>
                  <a:gd name="T82" fmla="*/ 1004 w 1188"/>
                  <a:gd name="T83" fmla="*/ 312 h 1163"/>
                  <a:gd name="T84" fmla="*/ 983 w 1188"/>
                  <a:gd name="T85" fmla="*/ 315 h 1163"/>
                  <a:gd name="T86" fmla="*/ 947 w 1188"/>
                  <a:gd name="T87" fmla="*/ 324 h 1163"/>
                  <a:gd name="T88" fmla="*/ 929 w 1188"/>
                  <a:gd name="T89" fmla="*/ 322 h 1163"/>
                  <a:gd name="T90" fmla="*/ 869 w 1188"/>
                  <a:gd name="T91" fmla="*/ 312 h 1163"/>
                  <a:gd name="T92" fmla="*/ 858 w 1188"/>
                  <a:gd name="T93" fmla="*/ 319 h 1163"/>
                  <a:gd name="T94" fmla="*/ 834 w 1188"/>
                  <a:gd name="T95" fmla="*/ 308 h 1163"/>
                  <a:gd name="T96" fmla="*/ 820 w 1188"/>
                  <a:gd name="T97" fmla="*/ 296 h 1163"/>
                  <a:gd name="T98" fmla="*/ 792 w 1188"/>
                  <a:gd name="T99" fmla="*/ 296 h 1163"/>
                  <a:gd name="T100" fmla="*/ 756 w 1188"/>
                  <a:gd name="T101" fmla="*/ 279 h 1163"/>
                  <a:gd name="T102" fmla="*/ 723 w 1188"/>
                  <a:gd name="T103" fmla="*/ 277 h 1163"/>
                  <a:gd name="T104" fmla="*/ 683 w 1188"/>
                  <a:gd name="T105" fmla="*/ 253 h 1163"/>
                  <a:gd name="T106" fmla="*/ 655 w 1188"/>
                  <a:gd name="T107" fmla="*/ 244 h 1163"/>
                  <a:gd name="T108" fmla="*/ 614 w 1188"/>
                  <a:gd name="T109" fmla="*/ 227 h 1163"/>
                  <a:gd name="T110" fmla="*/ 326 w 1188"/>
                  <a:gd name="T111" fmla="*/ 482 h 1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188" h="1163">
                    <a:moveTo>
                      <a:pt x="5" y="466"/>
                    </a:moveTo>
                    <a:lnTo>
                      <a:pt x="26" y="482"/>
                    </a:lnTo>
                    <a:lnTo>
                      <a:pt x="36" y="506"/>
                    </a:lnTo>
                    <a:lnTo>
                      <a:pt x="55" y="518"/>
                    </a:lnTo>
                    <a:lnTo>
                      <a:pt x="69" y="539"/>
                    </a:lnTo>
                    <a:lnTo>
                      <a:pt x="142" y="610"/>
                    </a:lnTo>
                    <a:lnTo>
                      <a:pt x="156" y="697"/>
                    </a:lnTo>
                    <a:lnTo>
                      <a:pt x="177" y="730"/>
                    </a:lnTo>
                    <a:lnTo>
                      <a:pt x="246" y="792"/>
                    </a:lnTo>
                    <a:lnTo>
                      <a:pt x="284" y="804"/>
                    </a:lnTo>
                    <a:lnTo>
                      <a:pt x="336" y="721"/>
                    </a:lnTo>
                    <a:lnTo>
                      <a:pt x="357" y="716"/>
                    </a:lnTo>
                    <a:lnTo>
                      <a:pt x="373" y="721"/>
                    </a:lnTo>
                    <a:lnTo>
                      <a:pt x="449" y="726"/>
                    </a:lnTo>
                    <a:lnTo>
                      <a:pt x="515" y="804"/>
                    </a:lnTo>
                    <a:lnTo>
                      <a:pt x="546" y="884"/>
                    </a:lnTo>
                    <a:lnTo>
                      <a:pt x="572" y="915"/>
                    </a:lnTo>
                    <a:lnTo>
                      <a:pt x="584" y="948"/>
                    </a:lnTo>
                    <a:lnTo>
                      <a:pt x="614" y="969"/>
                    </a:lnTo>
                    <a:lnTo>
                      <a:pt x="636" y="1052"/>
                    </a:lnTo>
                    <a:lnTo>
                      <a:pt x="664" y="1099"/>
                    </a:lnTo>
                    <a:lnTo>
                      <a:pt x="692" y="1118"/>
                    </a:lnTo>
                    <a:lnTo>
                      <a:pt x="718" y="1123"/>
                    </a:lnTo>
                    <a:lnTo>
                      <a:pt x="742" y="1139"/>
                    </a:lnTo>
                    <a:lnTo>
                      <a:pt x="789" y="1144"/>
                    </a:lnTo>
                    <a:lnTo>
                      <a:pt x="822" y="1160"/>
                    </a:lnTo>
                    <a:lnTo>
                      <a:pt x="853" y="1163"/>
                    </a:lnTo>
                    <a:lnTo>
                      <a:pt x="855" y="1158"/>
                    </a:lnTo>
                    <a:lnTo>
                      <a:pt x="848" y="1153"/>
                    </a:lnTo>
                    <a:lnTo>
                      <a:pt x="836" y="1120"/>
                    </a:lnTo>
                    <a:lnTo>
                      <a:pt x="834" y="1118"/>
                    </a:lnTo>
                    <a:lnTo>
                      <a:pt x="825" y="1057"/>
                    </a:lnTo>
                    <a:lnTo>
                      <a:pt x="832" y="1052"/>
                    </a:lnTo>
                    <a:lnTo>
                      <a:pt x="832" y="1031"/>
                    </a:lnTo>
                    <a:lnTo>
                      <a:pt x="832" y="1028"/>
                    </a:lnTo>
                    <a:lnTo>
                      <a:pt x="820" y="1023"/>
                    </a:lnTo>
                    <a:lnTo>
                      <a:pt x="815" y="1021"/>
                    </a:lnTo>
                    <a:lnTo>
                      <a:pt x="817" y="1014"/>
                    </a:lnTo>
                    <a:lnTo>
                      <a:pt x="829" y="1014"/>
                    </a:lnTo>
                    <a:lnTo>
                      <a:pt x="834" y="1019"/>
                    </a:lnTo>
                    <a:lnTo>
                      <a:pt x="843" y="1014"/>
                    </a:lnTo>
                    <a:lnTo>
                      <a:pt x="848" y="979"/>
                    </a:lnTo>
                    <a:lnTo>
                      <a:pt x="839" y="962"/>
                    </a:lnTo>
                    <a:lnTo>
                      <a:pt x="862" y="957"/>
                    </a:lnTo>
                    <a:lnTo>
                      <a:pt x="872" y="941"/>
                    </a:lnTo>
                    <a:lnTo>
                      <a:pt x="872" y="936"/>
                    </a:lnTo>
                    <a:lnTo>
                      <a:pt x="860" y="938"/>
                    </a:lnTo>
                    <a:lnTo>
                      <a:pt x="862" y="931"/>
                    </a:lnTo>
                    <a:lnTo>
                      <a:pt x="879" y="922"/>
                    </a:lnTo>
                    <a:lnTo>
                      <a:pt x="884" y="922"/>
                    </a:lnTo>
                    <a:lnTo>
                      <a:pt x="895" y="912"/>
                    </a:lnTo>
                    <a:lnTo>
                      <a:pt x="898" y="905"/>
                    </a:lnTo>
                    <a:lnTo>
                      <a:pt x="900" y="901"/>
                    </a:lnTo>
                    <a:lnTo>
                      <a:pt x="917" y="901"/>
                    </a:lnTo>
                    <a:lnTo>
                      <a:pt x="924" y="896"/>
                    </a:lnTo>
                    <a:lnTo>
                      <a:pt x="926" y="889"/>
                    </a:lnTo>
                    <a:lnTo>
                      <a:pt x="914" y="882"/>
                    </a:lnTo>
                    <a:lnTo>
                      <a:pt x="917" y="872"/>
                    </a:lnTo>
                    <a:lnTo>
                      <a:pt x="919" y="868"/>
                    </a:lnTo>
                    <a:lnTo>
                      <a:pt x="926" y="872"/>
                    </a:lnTo>
                    <a:lnTo>
                      <a:pt x="933" y="877"/>
                    </a:lnTo>
                    <a:lnTo>
                      <a:pt x="933" y="875"/>
                    </a:lnTo>
                    <a:lnTo>
                      <a:pt x="933" y="868"/>
                    </a:lnTo>
                    <a:lnTo>
                      <a:pt x="936" y="865"/>
                    </a:lnTo>
                    <a:lnTo>
                      <a:pt x="940" y="865"/>
                    </a:lnTo>
                    <a:lnTo>
                      <a:pt x="945" y="875"/>
                    </a:lnTo>
                    <a:lnTo>
                      <a:pt x="947" y="875"/>
                    </a:lnTo>
                    <a:lnTo>
                      <a:pt x="952" y="872"/>
                    </a:lnTo>
                    <a:lnTo>
                      <a:pt x="954" y="865"/>
                    </a:lnTo>
                    <a:lnTo>
                      <a:pt x="957" y="863"/>
                    </a:lnTo>
                    <a:lnTo>
                      <a:pt x="962" y="877"/>
                    </a:lnTo>
                    <a:lnTo>
                      <a:pt x="988" y="868"/>
                    </a:lnTo>
                    <a:lnTo>
                      <a:pt x="992" y="870"/>
                    </a:lnTo>
                    <a:lnTo>
                      <a:pt x="990" y="872"/>
                    </a:lnTo>
                    <a:lnTo>
                      <a:pt x="952" y="889"/>
                    </a:lnTo>
                    <a:lnTo>
                      <a:pt x="950" y="893"/>
                    </a:lnTo>
                    <a:lnTo>
                      <a:pt x="952" y="896"/>
                    </a:lnTo>
                    <a:lnTo>
                      <a:pt x="1042" y="846"/>
                    </a:lnTo>
                    <a:lnTo>
                      <a:pt x="1056" y="811"/>
                    </a:lnTo>
                    <a:lnTo>
                      <a:pt x="1058" y="756"/>
                    </a:lnTo>
                    <a:lnTo>
                      <a:pt x="1063" y="752"/>
                    </a:lnTo>
                    <a:lnTo>
                      <a:pt x="1068" y="749"/>
                    </a:lnTo>
                    <a:lnTo>
                      <a:pt x="1073" y="749"/>
                    </a:lnTo>
                    <a:lnTo>
                      <a:pt x="1075" y="768"/>
                    </a:lnTo>
                    <a:lnTo>
                      <a:pt x="1087" y="768"/>
                    </a:lnTo>
                    <a:lnTo>
                      <a:pt x="1084" y="775"/>
                    </a:lnTo>
                    <a:lnTo>
                      <a:pt x="1073" y="780"/>
                    </a:lnTo>
                    <a:lnTo>
                      <a:pt x="1077" y="782"/>
                    </a:lnTo>
                    <a:lnTo>
                      <a:pt x="1129" y="759"/>
                    </a:lnTo>
                    <a:lnTo>
                      <a:pt x="1160" y="756"/>
                    </a:lnTo>
                    <a:lnTo>
                      <a:pt x="1151" y="747"/>
                    </a:lnTo>
                    <a:lnTo>
                      <a:pt x="1160" y="738"/>
                    </a:lnTo>
                    <a:lnTo>
                      <a:pt x="1165" y="726"/>
                    </a:lnTo>
                    <a:lnTo>
                      <a:pt x="1169" y="719"/>
                    </a:lnTo>
                    <a:lnTo>
                      <a:pt x="1172" y="709"/>
                    </a:lnTo>
                    <a:lnTo>
                      <a:pt x="1172" y="695"/>
                    </a:lnTo>
                    <a:lnTo>
                      <a:pt x="1167" y="688"/>
                    </a:lnTo>
                    <a:lnTo>
                      <a:pt x="1172" y="676"/>
                    </a:lnTo>
                    <a:lnTo>
                      <a:pt x="1169" y="667"/>
                    </a:lnTo>
                    <a:lnTo>
                      <a:pt x="1184" y="638"/>
                    </a:lnTo>
                    <a:lnTo>
                      <a:pt x="1184" y="629"/>
                    </a:lnTo>
                    <a:lnTo>
                      <a:pt x="1186" y="624"/>
                    </a:lnTo>
                    <a:lnTo>
                      <a:pt x="1184" y="617"/>
                    </a:lnTo>
                    <a:lnTo>
                      <a:pt x="1188" y="615"/>
                    </a:lnTo>
                    <a:lnTo>
                      <a:pt x="1184" y="608"/>
                    </a:lnTo>
                    <a:lnTo>
                      <a:pt x="1186" y="598"/>
                    </a:lnTo>
                    <a:lnTo>
                      <a:pt x="1184" y="598"/>
                    </a:lnTo>
                    <a:lnTo>
                      <a:pt x="1184" y="598"/>
                    </a:lnTo>
                    <a:lnTo>
                      <a:pt x="1181" y="598"/>
                    </a:lnTo>
                    <a:lnTo>
                      <a:pt x="1172" y="584"/>
                    </a:lnTo>
                    <a:lnTo>
                      <a:pt x="1177" y="579"/>
                    </a:lnTo>
                    <a:lnTo>
                      <a:pt x="1167" y="567"/>
                    </a:lnTo>
                    <a:lnTo>
                      <a:pt x="1169" y="563"/>
                    </a:lnTo>
                    <a:lnTo>
                      <a:pt x="1158" y="556"/>
                    </a:lnTo>
                    <a:lnTo>
                      <a:pt x="1160" y="544"/>
                    </a:lnTo>
                    <a:lnTo>
                      <a:pt x="1158" y="534"/>
                    </a:lnTo>
                    <a:lnTo>
                      <a:pt x="1139" y="513"/>
                    </a:lnTo>
                    <a:lnTo>
                      <a:pt x="1136" y="345"/>
                    </a:lnTo>
                    <a:lnTo>
                      <a:pt x="1125" y="343"/>
                    </a:lnTo>
                    <a:lnTo>
                      <a:pt x="1106" y="345"/>
                    </a:lnTo>
                    <a:lnTo>
                      <a:pt x="1099" y="336"/>
                    </a:lnTo>
                    <a:lnTo>
                      <a:pt x="1063" y="324"/>
                    </a:lnTo>
                    <a:lnTo>
                      <a:pt x="1054" y="315"/>
                    </a:lnTo>
                    <a:lnTo>
                      <a:pt x="1032" y="303"/>
                    </a:lnTo>
                    <a:lnTo>
                      <a:pt x="1023" y="312"/>
                    </a:lnTo>
                    <a:lnTo>
                      <a:pt x="1004" y="312"/>
                    </a:lnTo>
                    <a:lnTo>
                      <a:pt x="999" y="305"/>
                    </a:lnTo>
                    <a:lnTo>
                      <a:pt x="985" y="310"/>
                    </a:lnTo>
                    <a:lnTo>
                      <a:pt x="983" y="315"/>
                    </a:lnTo>
                    <a:lnTo>
                      <a:pt x="969" y="310"/>
                    </a:lnTo>
                    <a:lnTo>
                      <a:pt x="952" y="317"/>
                    </a:lnTo>
                    <a:lnTo>
                      <a:pt x="947" y="324"/>
                    </a:lnTo>
                    <a:lnTo>
                      <a:pt x="938" y="324"/>
                    </a:lnTo>
                    <a:lnTo>
                      <a:pt x="936" y="331"/>
                    </a:lnTo>
                    <a:lnTo>
                      <a:pt x="929" y="322"/>
                    </a:lnTo>
                    <a:lnTo>
                      <a:pt x="905" y="315"/>
                    </a:lnTo>
                    <a:lnTo>
                      <a:pt x="895" y="305"/>
                    </a:lnTo>
                    <a:lnTo>
                      <a:pt x="869" y="312"/>
                    </a:lnTo>
                    <a:lnTo>
                      <a:pt x="872" y="317"/>
                    </a:lnTo>
                    <a:lnTo>
                      <a:pt x="865" y="326"/>
                    </a:lnTo>
                    <a:lnTo>
                      <a:pt x="858" y="319"/>
                    </a:lnTo>
                    <a:lnTo>
                      <a:pt x="858" y="308"/>
                    </a:lnTo>
                    <a:lnTo>
                      <a:pt x="839" y="315"/>
                    </a:lnTo>
                    <a:lnTo>
                      <a:pt x="834" y="308"/>
                    </a:lnTo>
                    <a:lnTo>
                      <a:pt x="825" y="308"/>
                    </a:lnTo>
                    <a:lnTo>
                      <a:pt x="825" y="298"/>
                    </a:lnTo>
                    <a:lnTo>
                      <a:pt x="820" y="296"/>
                    </a:lnTo>
                    <a:lnTo>
                      <a:pt x="799" y="310"/>
                    </a:lnTo>
                    <a:lnTo>
                      <a:pt x="792" y="305"/>
                    </a:lnTo>
                    <a:lnTo>
                      <a:pt x="792" y="296"/>
                    </a:lnTo>
                    <a:lnTo>
                      <a:pt x="782" y="291"/>
                    </a:lnTo>
                    <a:lnTo>
                      <a:pt x="780" y="279"/>
                    </a:lnTo>
                    <a:lnTo>
                      <a:pt x="756" y="279"/>
                    </a:lnTo>
                    <a:lnTo>
                      <a:pt x="747" y="286"/>
                    </a:lnTo>
                    <a:lnTo>
                      <a:pt x="737" y="275"/>
                    </a:lnTo>
                    <a:lnTo>
                      <a:pt x="723" y="277"/>
                    </a:lnTo>
                    <a:lnTo>
                      <a:pt x="704" y="267"/>
                    </a:lnTo>
                    <a:lnTo>
                      <a:pt x="685" y="267"/>
                    </a:lnTo>
                    <a:lnTo>
                      <a:pt x="683" y="253"/>
                    </a:lnTo>
                    <a:lnTo>
                      <a:pt x="671" y="239"/>
                    </a:lnTo>
                    <a:lnTo>
                      <a:pt x="666" y="249"/>
                    </a:lnTo>
                    <a:lnTo>
                      <a:pt x="655" y="244"/>
                    </a:lnTo>
                    <a:lnTo>
                      <a:pt x="645" y="249"/>
                    </a:lnTo>
                    <a:lnTo>
                      <a:pt x="626" y="227"/>
                    </a:lnTo>
                    <a:lnTo>
                      <a:pt x="614" y="227"/>
                    </a:lnTo>
                    <a:lnTo>
                      <a:pt x="626" y="19"/>
                    </a:lnTo>
                    <a:lnTo>
                      <a:pt x="366" y="0"/>
                    </a:lnTo>
                    <a:lnTo>
                      <a:pt x="326" y="482"/>
                    </a:lnTo>
                    <a:lnTo>
                      <a:pt x="0" y="447"/>
                    </a:lnTo>
                    <a:lnTo>
                      <a:pt x="5" y="466"/>
                    </a:lnTo>
                    <a:close/>
                  </a:path>
                </a:pathLst>
              </a:custGeom>
              <a:solidFill>
                <a:srgbClr val="9B9BC5"/>
              </a:solidFill>
              <a:ln w="5" cap="rnd">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237" name="Freeform 120"/>
              <p:cNvSpPr>
                <a:spLocks/>
              </p:cNvSpPr>
              <p:nvPr/>
            </p:nvSpPr>
            <p:spPr bwMode="auto">
              <a:xfrm>
                <a:off x="3264" y="1754"/>
                <a:ext cx="338" cy="598"/>
              </a:xfrm>
              <a:custGeom>
                <a:avLst/>
                <a:gdLst>
                  <a:gd name="T0" fmla="*/ 283 w 338"/>
                  <a:gd name="T1" fmla="*/ 0 h 598"/>
                  <a:gd name="T2" fmla="*/ 75 w 338"/>
                  <a:gd name="T3" fmla="*/ 26 h 598"/>
                  <a:gd name="T4" fmla="*/ 99 w 338"/>
                  <a:gd name="T5" fmla="*/ 50 h 598"/>
                  <a:gd name="T6" fmla="*/ 99 w 338"/>
                  <a:gd name="T7" fmla="*/ 81 h 598"/>
                  <a:gd name="T8" fmla="*/ 87 w 338"/>
                  <a:gd name="T9" fmla="*/ 107 h 598"/>
                  <a:gd name="T10" fmla="*/ 33 w 338"/>
                  <a:gd name="T11" fmla="*/ 130 h 598"/>
                  <a:gd name="T12" fmla="*/ 40 w 338"/>
                  <a:gd name="T13" fmla="*/ 161 h 598"/>
                  <a:gd name="T14" fmla="*/ 33 w 338"/>
                  <a:gd name="T15" fmla="*/ 192 h 598"/>
                  <a:gd name="T16" fmla="*/ 7 w 338"/>
                  <a:gd name="T17" fmla="*/ 220 h 598"/>
                  <a:gd name="T18" fmla="*/ 2 w 338"/>
                  <a:gd name="T19" fmla="*/ 244 h 598"/>
                  <a:gd name="T20" fmla="*/ 14 w 338"/>
                  <a:gd name="T21" fmla="*/ 312 h 598"/>
                  <a:gd name="T22" fmla="*/ 42 w 338"/>
                  <a:gd name="T23" fmla="*/ 341 h 598"/>
                  <a:gd name="T24" fmla="*/ 73 w 338"/>
                  <a:gd name="T25" fmla="*/ 390 h 598"/>
                  <a:gd name="T26" fmla="*/ 85 w 338"/>
                  <a:gd name="T27" fmla="*/ 400 h 598"/>
                  <a:gd name="T28" fmla="*/ 108 w 338"/>
                  <a:gd name="T29" fmla="*/ 392 h 598"/>
                  <a:gd name="T30" fmla="*/ 120 w 338"/>
                  <a:gd name="T31" fmla="*/ 404 h 598"/>
                  <a:gd name="T32" fmla="*/ 116 w 338"/>
                  <a:gd name="T33" fmla="*/ 423 h 598"/>
                  <a:gd name="T34" fmla="*/ 104 w 338"/>
                  <a:gd name="T35" fmla="*/ 468 h 598"/>
                  <a:gd name="T36" fmla="*/ 142 w 338"/>
                  <a:gd name="T37" fmla="*/ 496 h 598"/>
                  <a:gd name="T38" fmla="*/ 177 w 338"/>
                  <a:gd name="T39" fmla="*/ 537 h 598"/>
                  <a:gd name="T40" fmla="*/ 179 w 338"/>
                  <a:gd name="T41" fmla="*/ 567 h 598"/>
                  <a:gd name="T42" fmla="*/ 193 w 338"/>
                  <a:gd name="T43" fmla="*/ 591 h 598"/>
                  <a:gd name="T44" fmla="*/ 198 w 338"/>
                  <a:gd name="T45" fmla="*/ 589 h 598"/>
                  <a:gd name="T46" fmla="*/ 210 w 338"/>
                  <a:gd name="T47" fmla="*/ 596 h 598"/>
                  <a:gd name="T48" fmla="*/ 210 w 338"/>
                  <a:gd name="T49" fmla="*/ 586 h 598"/>
                  <a:gd name="T50" fmla="*/ 264 w 338"/>
                  <a:gd name="T51" fmla="*/ 584 h 598"/>
                  <a:gd name="T52" fmla="*/ 264 w 338"/>
                  <a:gd name="T53" fmla="*/ 560 h 598"/>
                  <a:gd name="T54" fmla="*/ 300 w 338"/>
                  <a:gd name="T55" fmla="*/ 537 h 598"/>
                  <a:gd name="T56" fmla="*/ 300 w 338"/>
                  <a:gd name="T57" fmla="*/ 501 h 598"/>
                  <a:gd name="T58" fmla="*/ 295 w 338"/>
                  <a:gd name="T59" fmla="*/ 501 h 598"/>
                  <a:gd name="T60" fmla="*/ 295 w 338"/>
                  <a:gd name="T61" fmla="*/ 494 h 598"/>
                  <a:gd name="T62" fmla="*/ 297 w 338"/>
                  <a:gd name="T63" fmla="*/ 475 h 598"/>
                  <a:gd name="T64" fmla="*/ 300 w 338"/>
                  <a:gd name="T65" fmla="*/ 470 h 598"/>
                  <a:gd name="T66" fmla="*/ 302 w 338"/>
                  <a:gd name="T67" fmla="*/ 456 h 598"/>
                  <a:gd name="T68" fmla="*/ 312 w 338"/>
                  <a:gd name="T69" fmla="*/ 449 h 598"/>
                  <a:gd name="T70" fmla="*/ 328 w 338"/>
                  <a:gd name="T71" fmla="*/ 426 h 598"/>
                  <a:gd name="T72" fmla="*/ 338 w 338"/>
                  <a:gd name="T73" fmla="*/ 397 h 598"/>
                  <a:gd name="T74" fmla="*/ 333 w 338"/>
                  <a:gd name="T75" fmla="*/ 376 h 598"/>
                  <a:gd name="T76" fmla="*/ 326 w 338"/>
                  <a:gd name="T77" fmla="*/ 348 h 598"/>
                  <a:gd name="T78" fmla="*/ 330 w 338"/>
                  <a:gd name="T79" fmla="*/ 331 h 598"/>
                  <a:gd name="T80" fmla="*/ 283 w 338"/>
                  <a:gd name="T81" fmla="*/ 22 h 5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8" h="598">
                    <a:moveTo>
                      <a:pt x="283" y="22"/>
                    </a:moveTo>
                    <a:lnTo>
                      <a:pt x="283" y="0"/>
                    </a:lnTo>
                    <a:lnTo>
                      <a:pt x="59" y="14"/>
                    </a:lnTo>
                    <a:lnTo>
                      <a:pt x="75" y="26"/>
                    </a:lnTo>
                    <a:lnTo>
                      <a:pt x="80" y="36"/>
                    </a:lnTo>
                    <a:lnTo>
                      <a:pt x="99" y="50"/>
                    </a:lnTo>
                    <a:lnTo>
                      <a:pt x="101" y="62"/>
                    </a:lnTo>
                    <a:lnTo>
                      <a:pt x="99" y="81"/>
                    </a:lnTo>
                    <a:lnTo>
                      <a:pt x="90" y="90"/>
                    </a:lnTo>
                    <a:lnTo>
                      <a:pt x="87" y="107"/>
                    </a:lnTo>
                    <a:lnTo>
                      <a:pt x="61" y="123"/>
                    </a:lnTo>
                    <a:lnTo>
                      <a:pt x="33" y="130"/>
                    </a:lnTo>
                    <a:lnTo>
                      <a:pt x="28" y="149"/>
                    </a:lnTo>
                    <a:lnTo>
                      <a:pt x="40" y="161"/>
                    </a:lnTo>
                    <a:lnTo>
                      <a:pt x="42" y="175"/>
                    </a:lnTo>
                    <a:lnTo>
                      <a:pt x="33" y="192"/>
                    </a:lnTo>
                    <a:lnTo>
                      <a:pt x="28" y="208"/>
                    </a:lnTo>
                    <a:lnTo>
                      <a:pt x="7" y="220"/>
                    </a:lnTo>
                    <a:lnTo>
                      <a:pt x="12" y="239"/>
                    </a:lnTo>
                    <a:lnTo>
                      <a:pt x="2" y="244"/>
                    </a:lnTo>
                    <a:lnTo>
                      <a:pt x="0" y="270"/>
                    </a:lnTo>
                    <a:lnTo>
                      <a:pt x="14" y="312"/>
                    </a:lnTo>
                    <a:lnTo>
                      <a:pt x="38" y="331"/>
                    </a:lnTo>
                    <a:lnTo>
                      <a:pt x="42" y="341"/>
                    </a:lnTo>
                    <a:lnTo>
                      <a:pt x="64" y="355"/>
                    </a:lnTo>
                    <a:lnTo>
                      <a:pt x="73" y="390"/>
                    </a:lnTo>
                    <a:lnTo>
                      <a:pt x="78" y="397"/>
                    </a:lnTo>
                    <a:lnTo>
                      <a:pt x="85" y="400"/>
                    </a:lnTo>
                    <a:lnTo>
                      <a:pt x="94" y="390"/>
                    </a:lnTo>
                    <a:lnTo>
                      <a:pt x="108" y="392"/>
                    </a:lnTo>
                    <a:lnTo>
                      <a:pt x="120" y="402"/>
                    </a:lnTo>
                    <a:lnTo>
                      <a:pt x="120" y="404"/>
                    </a:lnTo>
                    <a:lnTo>
                      <a:pt x="116" y="414"/>
                    </a:lnTo>
                    <a:lnTo>
                      <a:pt x="116" y="423"/>
                    </a:lnTo>
                    <a:lnTo>
                      <a:pt x="101" y="454"/>
                    </a:lnTo>
                    <a:lnTo>
                      <a:pt x="104" y="468"/>
                    </a:lnTo>
                    <a:lnTo>
                      <a:pt x="132" y="494"/>
                    </a:lnTo>
                    <a:lnTo>
                      <a:pt x="142" y="496"/>
                    </a:lnTo>
                    <a:lnTo>
                      <a:pt x="177" y="522"/>
                    </a:lnTo>
                    <a:lnTo>
                      <a:pt x="177" y="537"/>
                    </a:lnTo>
                    <a:lnTo>
                      <a:pt x="186" y="551"/>
                    </a:lnTo>
                    <a:lnTo>
                      <a:pt x="179" y="567"/>
                    </a:lnTo>
                    <a:lnTo>
                      <a:pt x="184" y="570"/>
                    </a:lnTo>
                    <a:lnTo>
                      <a:pt x="193" y="591"/>
                    </a:lnTo>
                    <a:lnTo>
                      <a:pt x="203" y="596"/>
                    </a:lnTo>
                    <a:lnTo>
                      <a:pt x="198" y="589"/>
                    </a:lnTo>
                    <a:lnTo>
                      <a:pt x="203" y="586"/>
                    </a:lnTo>
                    <a:lnTo>
                      <a:pt x="210" y="596"/>
                    </a:lnTo>
                    <a:lnTo>
                      <a:pt x="217" y="598"/>
                    </a:lnTo>
                    <a:lnTo>
                      <a:pt x="210" y="586"/>
                    </a:lnTo>
                    <a:lnTo>
                      <a:pt x="224" y="570"/>
                    </a:lnTo>
                    <a:lnTo>
                      <a:pt x="264" y="584"/>
                    </a:lnTo>
                    <a:lnTo>
                      <a:pt x="274" y="574"/>
                    </a:lnTo>
                    <a:lnTo>
                      <a:pt x="264" y="560"/>
                    </a:lnTo>
                    <a:lnTo>
                      <a:pt x="267" y="548"/>
                    </a:lnTo>
                    <a:lnTo>
                      <a:pt x="300" y="537"/>
                    </a:lnTo>
                    <a:lnTo>
                      <a:pt x="293" y="518"/>
                    </a:lnTo>
                    <a:lnTo>
                      <a:pt x="300" y="501"/>
                    </a:lnTo>
                    <a:lnTo>
                      <a:pt x="300" y="501"/>
                    </a:lnTo>
                    <a:lnTo>
                      <a:pt x="295" y="501"/>
                    </a:lnTo>
                    <a:lnTo>
                      <a:pt x="300" y="499"/>
                    </a:lnTo>
                    <a:lnTo>
                      <a:pt x="295" y="494"/>
                    </a:lnTo>
                    <a:lnTo>
                      <a:pt x="300" y="492"/>
                    </a:lnTo>
                    <a:lnTo>
                      <a:pt x="297" y="475"/>
                    </a:lnTo>
                    <a:lnTo>
                      <a:pt x="304" y="473"/>
                    </a:lnTo>
                    <a:lnTo>
                      <a:pt x="300" y="470"/>
                    </a:lnTo>
                    <a:lnTo>
                      <a:pt x="307" y="466"/>
                    </a:lnTo>
                    <a:lnTo>
                      <a:pt x="302" y="456"/>
                    </a:lnTo>
                    <a:lnTo>
                      <a:pt x="304" y="449"/>
                    </a:lnTo>
                    <a:lnTo>
                      <a:pt x="312" y="449"/>
                    </a:lnTo>
                    <a:lnTo>
                      <a:pt x="319" y="430"/>
                    </a:lnTo>
                    <a:lnTo>
                      <a:pt x="328" y="426"/>
                    </a:lnTo>
                    <a:lnTo>
                      <a:pt x="326" y="418"/>
                    </a:lnTo>
                    <a:lnTo>
                      <a:pt x="338" y="397"/>
                    </a:lnTo>
                    <a:lnTo>
                      <a:pt x="333" y="385"/>
                    </a:lnTo>
                    <a:lnTo>
                      <a:pt x="333" y="376"/>
                    </a:lnTo>
                    <a:lnTo>
                      <a:pt x="321" y="359"/>
                    </a:lnTo>
                    <a:lnTo>
                      <a:pt x="326" y="348"/>
                    </a:lnTo>
                    <a:lnTo>
                      <a:pt x="323" y="338"/>
                    </a:lnTo>
                    <a:lnTo>
                      <a:pt x="330" y="331"/>
                    </a:lnTo>
                    <a:lnTo>
                      <a:pt x="312" y="78"/>
                    </a:lnTo>
                    <a:lnTo>
                      <a:pt x="283" y="22"/>
                    </a:lnTo>
                    <a:close/>
                  </a:path>
                </a:pathLst>
              </a:custGeom>
              <a:solidFill>
                <a:srgbClr val="C8C7DF"/>
              </a:solidFill>
              <a:ln w="5" cap="rnd">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238" name="Freeform 121"/>
              <p:cNvSpPr>
                <a:spLocks/>
              </p:cNvSpPr>
              <p:nvPr/>
            </p:nvSpPr>
            <p:spPr bwMode="auto">
              <a:xfrm>
                <a:off x="3791" y="1742"/>
                <a:ext cx="354" cy="402"/>
              </a:xfrm>
              <a:custGeom>
                <a:avLst/>
                <a:gdLst>
                  <a:gd name="T0" fmla="*/ 311 w 354"/>
                  <a:gd name="T1" fmla="*/ 5 h 402"/>
                  <a:gd name="T2" fmla="*/ 240 w 354"/>
                  <a:gd name="T3" fmla="*/ 62 h 402"/>
                  <a:gd name="T4" fmla="*/ 217 w 354"/>
                  <a:gd name="T5" fmla="*/ 64 h 402"/>
                  <a:gd name="T6" fmla="*/ 191 w 354"/>
                  <a:gd name="T7" fmla="*/ 76 h 402"/>
                  <a:gd name="T8" fmla="*/ 163 w 354"/>
                  <a:gd name="T9" fmla="*/ 76 h 402"/>
                  <a:gd name="T10" fmla="*/ 160 w 354"/>
                  <a:gd name="T11" fmla="*/ 71 h 402"/>
                  <a:gd name="T12" fmla="*/ 148 w 354"/>
                  <a:gd name="T13" fmla="*/ 74 h 402"/>
                  <a:gd name="T14" fmla="*/ 141 w 354"/>
                  <a:gd name="T15" fmla="*/ 71 h 402"/>
                  <a:gd name="T16" fmla="*/ 129 w 354"/>
                  <a:gd name="T17" fmla="*/ 64 h 402"/>
                  <a:gd name="T18" fmla="*/ 108 w 354"/>
                  <a:gd name="T19" fmla="*/ 60 h 402"/>
                  <a:gd name="T20" fmla="*/ 0 w 354"/>
                  <a:gd name="T21" fmla="*/ 71 h 402"/>
                  <a:gd name="T22" fmla="*/ 28 w 354"/>
                  <a:gd name="T23" fmla="*/ 350 h 402"/>
                  <a:gd name="T24" fmla="*/ 35 w 354"/>
                  <a:gd name="T25" fmla="*/ 345 h 402"/>
                  <a:gd name="T26" fmla="*/ 44 w 354"/>
                  <a:gd name="T27" fmla="*/ 353 h 402"/>
                  <a:gd name="T28" fmla="*/ 59 w 354"/>
                  <a:gd name="T29" fmla="*/ 348 h 402"/>
                  <a:gd name="T30" fmla="*/ 70 w 354"/>
                  <a:gd name="T31" fmla="*/ 355 h 402"/>
                  <a:gd name="T32" fmla="*/ 80 w 354"/>
                  <a:gd name="T33" fmla="*/ 376 h 402"/>
                  <a:gd name="T34" fmla="*/ 111 w 354"/>
                  <a:gd name="T35" fmla="*/ 378 h 402"/>
                  <a:gd name="T36" fmla="*/ 122 w 354"/>
                  <a:gd name="T37" fmla="*/ 388 h 402"/>
                  <a:gd name="T38" fmla="*/ 129 w 354"/>
                  <a:gd name="T39" fmla="*/ 390 h 402"/>
                  <a:gd name="T40" fmla="*/ 132 w 354"/>
                  <a:gd name="T41" fmla="*/ 386 h 402"/>
                  <a:gd name="T42" fmla="*/ 139 w 354"/>
                  <a:gd name="T43" fmla="*/ 381 h 402"/>
                  <a:gd name="T44" fmla="*/ 158 w 354"/>
                  <a:gd name="T45" fmla="*/ 390 h 402"/>
                  <a:gd name="T46" fmla="*/ 172 w 354"/>
                  <a:gd name="T47" fmla="*/ 386 h 402"/>
                  <a:gd name="T48" fmla="*/ 179 w 354"/>
                  <a:gd name="T49" fmla="*/ 374 h 402"/>
                  <a:gd name="T50" fmla="*/ 191 w 354"/>
                  <a:gd name="T51" fmla="*/ 369 h 402"/>
                  <a:gd name="T52" fmla="*/ 198 w 354"/>
                  <a:gd name="T53" fmla="*/ 388 h 402"/>
                  <a:gd name="T54" fmla="*/ 210 w 354"/>
                  <a:gd name="T55" fmla="*/ 390 h 402"/>
                  <a:gd name="T56" fmla="*/ 219 w 354"/>
                  <a:gd name="T57" fmla="*/ 402 h 402"/>
                  <a:gd name="T58" fmla="*/ 240 w 354"/>
                  <a:gd name="T59" fmla="*/ 397 h 402"/>
                  <a:gd name="T60" fmla="*/ 243 w 354"/>
                  <a:gd name="T61" fmla="*/ 381 h 402"/>
                  <a:gd name="T62" fmla="*/ 250 w 354"/>
                  <a:gd name="T63" fmla="*/ 376 h 402"/>
                  <a:gd name="T64" fmla="*/ 245 w 354"/>
                  <a:gd name="T65" fmla="*/ 360 h 402"/>
                  <a:gd name="T66" fmla="*/ 257 w 354"/>
                  <a:gd name="T67" fmla="*/ 334 h 402"/>
                  <a:gd name="T68" fmla="*/ 266 w 354"/>
                  <a:gd name="T69" fmla="*/ 334 h 402"/>
                  <a:gd name="T70" fmla="*/ 269 w 354"/>
                  <a:gd name="T71" fmla="*/ 345 h 402"/>
                  <a:gd name="T72" fmla="*/ 274 w 354"/>
                  <a:gd name="T73" fmla="*/ 336 h 402"/>
                  <a:gd name="T74" fmla="*/ 281 w 354"/>
                  <a:gd name="T75" fmla="*/ 338 h 402"/>
                  <a:gd name="T76" fmla="*/ 274 w 354"/>
                  <a:gd name="T77" fmla="*/ 324 h 402"/>
                  <a:gd name="T78" fmla="*/ 278 w 354"/>
                  <a:gd name="T79" fmla="*/ 319 h 402"/>
                  <a:gd name="T80" fmla="*/ 276 w 354"/>
                  <a:gd name="T81" fmla="*/ 312 h 402"/>
                  <a:gd name="T82" fmla="*/ 281 w 354"/>
                  <a:gd name="T83" fmla="*/ 301 h 402"/>
                  <a:gd name="T84" fmla="*/ 290 w 354"/>
                  <a:gd name="T85" fmla="*/ 298 h 402"/>
                  <a:gd name="T86" fmla="*/ 297 w 354"/>
                  <a:gd name="T87" fmla="*/ 284 h 402"/>
                  <a:gd name="T88" fmla="*/ 307 w 354"/>
                  <a:gd name="T89" fmla="*/ 289 h 402"/>
                  <a:gd name="T90" fmla="*/ 316 w 354"/>
                  <a:gd name="T91" fmla="*/ 282 h 402"/>
                  <a:gd name="T92" fmla="*/ 342 w 354"/>
                  <a:gd name="T93" fmla="*/ 253 h 402"/>
                  <a:gd name="T94" fmla="*/ 344 w 354"/>
                  <a:gd name="T95" fmla="*/ 244 h 402"/>
                  <a:gd name="T96" fmla="*/ 340 w 354"/>
                  <a:gd name="T97" fmla="*/ 239 h 402"/>
                  <a:gd name="T98" fmla="*/ 344 w 354"/>
                  <a:gd name="T99" fmla="*/ 227 h 402"/>
                  <a:gd name="T100" fmla="*/ 342 w 354"/>
                  <a:gd name="T101" fmla="*/ 223 h 402"/>
                  <a:gd name="T102" fmla="*/ 347 w 354"/>
                  <a:gd name="T103" fmla="*/ 220 h 402"/>
                  <a:gd name="T104" fmla="*/ 344 w 354"/>
                  <a:gd name="T105" fmla="*/ 201 h 402"/>
                  <a:gd name="T106" fmla="*/ 351 w 354"/>
                  <a:gd name="T107" fmla="*/ 178 h 402"/>
                  <a:gd name="T108" fmla="*/ 349 w 354"/>
                  <a:gd name="T109" fmla="*/ 168 h 402"/>
                  <a:gd name="T110" fmla="*/ 349 w 354"/>
                  <a:gd name="T111" fmla="*/ 161 h 402"/>
                  <a:gd name="T112" fmla="*/ 342 w 354"/>
                  <a:gd name="T113" fmla="*/ 149 h 402"/>
                  <a:gd name="T114" fmla="*/ 344 w 354"/>
                  <a:gd name="T115" fmla="*/ 145 h 402"/>
                  <a:gd name="T116" fmla="*/ 354 w 354"/>
                  <a:gd name="T117" fmla="*/ 140 h 402"/>
                  <a:gd name="T118" fmla="*/ 354 w 354"/>
                  <a:gd name="T119" fmla="*/ 140 h 402"/>
                  <a:gd name="T120" fmla="*/ 333 w 354"/>
                  <a:gd name="T121" fmla="*/ 0 h 402"/>
                  <a:gd name="T122" fmla="*/ 311 w 354"/>
                  <a:gd name="T123" fmla="*/ 5 h 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54" h="402">
                    <a:moveTo>
                      <a:pt x="311" y="5"/>
                    </a:moveTo>
                    <a:lnTo>
                      <a:pt x="240" y="62"/>
                    </a:lnTo>
                    <a:lnTo>
                      <a:pt x="217" y="64"/>
                    </a:lnTo>
                    <a:lnTo>
                      <a:pt x="191" y="76"/>
                    </a:lnTo>
                    <a:lnTo>
                      <a:pt x="163" y="76"/>
                    </a:lnTo>
                    <a:lnTo>
                      <a:pt x="160" y="71"/>
                    </a:lnTo>
                    <a:lnTo>
                      <a:pt x="148" y="74"/>
                    </a:lnTo>
                    <a:lnTo>
                      <a:pt x="141" y="71"/>
                    </a:lnTo>
                    <a:lnTo>
                      <a:pt x="129" y="64"/>
                    </a:lnTo>
                    <a:lnTo>
                      <a:pt x="108" y="60"/>
                    </a:lnTo>
                    <a:lnTo>
                      <a:pt x="0" y="71"/>
                    </a:lnTo>
                    <a:lnTo>
                      <a:pt x="28" y="350"/>
                    </a:lnTo>
                    <a:lnTo>
                      <a:pt x="35" y="345"/>
                    </a:lnTo>
                    <a:lnTo>
                      <a:pt x="44" y="353"/>
                    </a:lnTo>
                    <a:lnTo>
                      <a:pt x="59" y="348"/>
                    </a:lnTo>
                    <a:lnTo>
                      <a:pt x="70" y="355"/>
                    </a:lnTo>
                    <a:lnTo>
                      <a:pt x="80" y="376"/>
                    </a:lnTo>
                    <a:lnTo>
                      <a:pt x="111" y="378"/>
                    </a:lnTo>
                    <a:lnTo>
                      <a:pt x="122" y="388"/>
                    </a:lnTo>
                    <a:lnTo>
                      <a:pt x="129" y="390"/>
                    </a:lnTo>
                    <a:lnTo>
                      <a:pt x="132" y="386"/>
                    </a:lnTo>
                    <a:lnTo>
                      <a:pt x="139" y="381"/>
                    </a:lnTo>
                    <a:lnTo>
                      <a:pt x="158" y="390"/>
                    </a:lnTo>
                    <a:lnTo>
                      <a:pt x="172" y="386"/>
                    </a:lnTo>
                    <a:lnTo>
                      <a:pt x="179" y="374"/>
                    </a:lnTo>
                    <a:lnTo>
                      <a:pt x="191" y="369"/>
                    </a:lnTo>
                    <a:lnTo>
                      <a:pt x="198" y="388"/>
                    </a:lnTo>
                    <a:lnTo>
                      <a:pt x="210" y="390"/>
                    </a:lnTo>
                    <a:lnTo>
                      <a:pt x="219" y="402"/>
                    </a:lnTo>
                    <a:lnTo>
                      <a:pt x="240" y="397"/>
                    </a:lnTo>
                    <a:lnTo>
                      <a:pt x="243" y="381"/>
                    </a:lnTo>
                    <a:lnTo>
                      <a:pt x="250" y="376"/>
                    </a:lnTo>
                    <a:lnTo>
                      <a:pt x="245" y="360"/>
                    </a:lnTo>
                    <a:lnTo>
                      <a:pt x="257" y="334"/>
                    </a:lnTo>
                    <a:lnTo>
                      <a:pt x="266" y="334"/>
                    </a:lnTo>
                    <a:lnTo>
                      <a:pt x="269" y="345"/>
                    </a:lnTo>
                    <a:lnTo>
                      <a:pt x="274" y="336"/>
                    </a:lnTo>
                    <a:lnTo>
                      <a:pt x="281" y="338"/>
                    </a:lnTo>
                    <a:lnTo>
                      <a:pt x="274" y="324"/>
                    </a:lnTo>
                    <a:lnTo>
                      <a:pt x="278" y="319"/>
                    </a:lnTo>
                    <a:lnTo>
                      <a:pt x="276" y="312"/>
                    </a:lnTo>
                    <a:lnTo>
                      <a:pt x="281" y="301"/>
                    </a:lnTo>
                    <a:lnTo>
                      <a:pt x="290" y="298"/>
                    </a:lnTo>
                    <a:lnTo>
                      <a:pt x="297" y="284"/>
                    </a:lnTo>
                    <a:lnTo>
                      <a:pt x="307" y="289"/>
                    </a:lnTo>
                    <a:lnTo>
                      <a:pt x="316" y="282"/>
                    </a:lnTo>
                    <a:lnTo>
                      <a:pt x="342" y="253"/>
                    </a:lnTo>
                    <a:lnTo>
                      <a:pt x="344" y="244"/>
                    </a:lnTo>
                    <a:lnTo>
                      <a:pt x="340" y="239"/>
                    </a:lnTo>
                    <a:lnTo>
                      <a:pt x="344" y="227"/>
                    </a:lnTo>
                    <a:lnTo>
                      <a:pt x="342" y="223"/>
                    </a:lnTo>
                    <a:lnTo>
                      <a:pt x="347" y="220"/>
                    </a:lnTo>
                    <a:lnTo>
                      <a:pt x="344" y="201"/>
                    </a:lnTo>
                    <a:lnTo>
                      <a:pt x="351" y="178"/>
                    </a:lnTo>
                    <a:lnTo>
                      <a:pt x="349" y="168"/>
                    </a:lnTo>
                    <a:lnTo>
                      <a:pt x="349" y="161"/>
                    </a:lnTo>
                    <a:lnTo>
                      <a:pt x="342" y="149"/>
                    </a:lnTo>
                    <a:lnTo>
                      <a:pt x="344" y="145"/>
                    </a:lnTo>
                    <a:lnTo>
                      <a:pt x="354" y="140"/>
                    </a:lnTo>
                    <a:lnTo>
                      <a:pt x="354" y="140"/>
                    </a:lnTo>
                    <a:lnTo>
                      <a:pt x="333" y="0"/>
                    </a:lnTo>
                    <a:lnTo>
                      <a:pt x="311" y="5"/>
                    </a:lnTo>
                    <a:close/>
                  </a:path>
                </a:pathLst>
              </a:custGeom>
              <a:solidFill>
                <a:srgbClr val="7578B0"/>
              </a:solidFill>
              <a:ln w="5" cap="rnd">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239" name="Rectangle 122"/>
              <p:cNvSpPr>
                <a:spLocks noChangeArrowheads="1"/>
              </p:cNvSpPr>
              <p:nvPr/>
            </p:nvSpPr>
            <p:spPr bwMode="auto">
              <a:xfrm>
                <a:off x="3627" y="2757"/>
                <a:ext cx="220" cy="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FFFFFF"/>
                    </a:solidFill>
                    <a:effectLst/>
                    <a:latin typeface="Arial" pitchFamily="34" charset="0"/>
                    <a:cs typeface="Arial" pitchFamily="34" charset="0"/>
                  </a:rPr>
                  <a:t>Alabama</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240" name="Rectangle 123"/>
              <p:cNvSpPr>
                <a:spLocks noChangeArrowheads="1"/>
              </p:cNvSpPr>
              <p:nvPr/>
            </p:nvSpPr>
            <p:spPr bwMode="auto">
              <a:xfrm>
                <a:off x="1425" y="2534"/>
                <a:ext cx="196"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FFFFFF"/>
                    </a:solidFill>
                    <a:effectLst/>
                    <a:latin typeface="Arial" pitchFamily="34" charset="0"/>
                    <a:cs typeface="Arial" pitchFamily="34" charset="0"/>
                  </a:rPr>
                  <a:t>Arizona</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241" name="Rectangle 124"/>
              <p:cNvSpPr>
                <a:spLocks noChangeArrowheads="1"/>
              </p:cNvSpPr>
              <p:nvPr/>
            </p:nvSpPr>
            <p:spPr bwMode="auto">
              <a:xfrm>
                <a:off x="3096" y="2512"/>
                <a:ext cx="233"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FFFFFF"/>
                    </a:solidFill>
                    <a:effectLst/>
                    <a:latin typeface="Arial" pitchFamily="34" charset="0"/>
                    <a:cs typeface="Arial" pitchFamily="34" charset="0"/>
                  </a:rPr>
                  <a:t>Arkansas</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242" name="Rectangle 125"/>
              <p:cNvSpPr>
                <a:spLocks noChangeArrowheads="1"/>
              </p:cNvSpPr>
              <p:nvPr/>
            </p:nvSpPr>
            <p:spPr bwMode="auto">
              <a:xfrm>
                <a:off x="777" y="2086"/>
                <a:ext cx="241"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FFFFFF"/>
                    </a:solidFill>
                    <a:effectLst/>
                    <a:latin typeface="Arial" pitchFamily="34" charset="0"/>
                    <a:cs typeface="Arial" pitchFamily="34" charset="0"/>
                  </a:rPr>
                  <a:t>California</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243" name="Rectangle 126"/>
              <p:cNvSpPr>
                <a:spLocks noChangeArrowheads="1"/>
              </p:cNvSpPr>
              <p:nvPr/>
            </p:nvSpPr>
            <p:spPr bwMode="auto">
              <a:xfrm>
                <a:off x="2007" y="2081"/>
                <a:ext cx="232"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FFFFFF"/>
                    </a:solidFill>
                    <a:effectLst/>
                    <a:latin typeface="Arial" pitchFamily="34" charset="0"/>
                    <a:cs typeface="Arial" pitchFamily="34" charset="0"/>
                  </a:rPr>
                  <a:t>Colorado</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244" name="Rectangle 127"/>
              <p:cNvSpPr>
                <a:spLocks noChangeArrowheads="1"/>
              </p:cNvSpPr>
              <p:nvPr/>
            </p:nvSpPr>
            <p:spPr bwMode="auto">
              <a:xfrm>
                <a:off x="4676" y="1643"/>
                <a:ext cx="177" cy="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00" b="1" i="0" u="none" strike="noStrike" cap="none" normalizeH="0" baseline="0" smtClean="0">
                    <a:ln>
                      <a:noFill/>
                    </a:ln>
                    <a:solidFill>
                      <a:srgbClr val="FFFFFF"/>
                    </a:solidFill>
                    <a:effectLst/>
                    <a:latin typeface="Arial" pitchFamily="34" charset="0"/>
                    <a:cs typeface="Arial" pitchFamily="34" charset="0"/>
                  </a:rPr>
                  <a:t>Connecticut</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245" name="Rectangle 128"/>
              <p:cNvSpPr>
                <a:spLocks noChangeArrowheads="1"/>
              </p:cNvSpPr>
              <p:nvPr/>
            </p:nvSpPr>
            <p:spPr bwMode="auto">
              <a:xfrm>
                <a:off x="4635" y="1962"/>
                <a:ext cx="231"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000000"/>
                    </a:solidFill>
                    <a:effectLst/>
                    <a:latin typeface="Arial" pitchFamily="34" charset="0"/>
                    <a:cs typeface="Arial" pitchFamily="34" charset="0"/>
                  </a:rPr>
                  <a:t>Delaware</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246" name="Rectangle 129"/>
              <p:cNvSpPr>
                <a:spLocks noChangeArrowheads="1"/>
              </p:cNvSpPr>
              <p:nvPr/>
            </p:nvSpPr>
            <p:spPr bwMode="auto">
              <a:xfrm>
                <a:off x="4147" y="3183"/>
                <a:ext cx="180" cy="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FFFFFF"/>
                    </a:solidFill>
                    <a:effectLst/>
                    <a:latin typeface="Arial" pitchFamily="34" charset="0"/>
                    <a:cs typeface="Arial" pitchFamily="34" charset="0"/>
                  </a:rPr>
                  <a:t>Florida</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247" name="Rectangle 130"/>
              <p:cNvSpPr>
                <a:spLocks noChangeArrowheads="1"/>
              </p:cNvSpPr>
              <p:nvPr/>
            </p:nvSpPr>
            <p:spPr bwMode="auto">
              <a:xfrm>
                <a:off x="3906" y="2689"/>
                <a:ext cx="201" cy="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FFFFFF"/>
                    </a:solidFill>
                    <a:effectLst/>
                    <a:latin typeface="Arial" pitchFamily="34" charset="0"/>
                    <a:cs typeface="Arial" pitchFamily="34" charset="0"/>
                  </a:rPr>
                  <a:t>Georgia</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248" name="Rectangle 131"/>
              <p:cNvSpPr>
                <a:spLocks noChangeArrowheads="1"/>
              </p:cNvSpPr>
              <p:nvPr/>
            </p:nvSpPr>
            <p:spPr bwMode="auto">
              <a:xfrm>
                <a:off x="1404" y="1398"/>
                <a:ext cx="149" cy="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FFFFFF"/>
                    </a:solidFill>
                    <a:effectLst/>
                    <a:latin typeface="Arial" pitchFamily="34" charset="0"/>
                    <a:cs typeface="Arial" pitchFamily="34" charset="0"/>
                  </a:rPr>
                  <a:t>Idaho</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249" name="Rectangle 132"/>
              <p:cNvSpPr>
                <a:spLocks noChangeArrowheads="1"/>
              </p:cNvSpPr>
              <p:nvPr/>
            </p:nvSpPr>
            <p:spPr bwMode="auto">
              <a:xfrm>
                <a:off x="3387" y="1943"/>
                <a:ext cx="173"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FFFFFF"/>
                    </a:solidFill>
                    <a:effectLst/>
                    <a:latin typeface="Arial" pitchFamily="34" charset="0"/>
                    <a:cs typeface="Arial" pitchFamily="34" charset="0"/>
                  </a:rPr>
                  <a:t>Illinois</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250" name="Rectangle 133"/>
              <p:cNvSpPr>
                <a:spLocks noChangeArrowheads="1"/>
              </p:cNvSpPr>
              <p:nvPr/>
            </p:nvSpPr>
            <p:spPr bwMode="auto">
              <a:xfrm>
                <a:off x="3616" y="1964"/>
                <a:ext cx="189"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FFFFFF"/>
                    </a:solidFill>
                    <a:effectLst/>
                    <a:latin typeface="Arial" pitchFamily="34" charset="0"/>
                    <a:cs typeface="Arial" pitchFamily="34" charset="0"/>
                  </a:rPr>
                  <a:t>Indiana</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251" name="Rectangle 134"/>
              <p:cNvSpPr>
                <a:spLocks noChangeArrowheads="1"/>
              </p:cNvSpPr>
              <p:nvPr/>
            </p:nvSpPr>
            <p:spPr bwMode="auto">
              <a:xfrm>
                <a:off x="3026" y="1775"/>
                <a:ext cx="130"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dirty="0" smtClean="0">
                    <a:ln>
                      <a:noFill/>
                    </a:ln>
                    <a:solidFill>
                      <a:srgbClr val="FFFFFF"/>
                    </a:solidFill>
                    <a:effectLst/>
                    <a:latin typeface="Arial" pitchFamily="34" charset="0"/>
                    <a:cs typeface="Arial" pitchFamily="34" charset="0"/>
                  </a:rPr>
                  <a:t>Iowa</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252" name="Rectangle 135"/>
              <p:cNvSpPr>
                <a:spLocks noChangeArrowheads="1"/>
              </p:cNvSpPr>
              <p:nvPr/>
            </p:nvSpPr>
            <p:spPr bwMode="auto">
              <a:xfrm>
                <a:off x="2605" y="2147"/>
                <a:ext cx="191" cy="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FFFFFF"/>
                    </a:solidFill>
                    <a:effectLst/>
                    <a:latin typeface="Arial" pitchFamily="34" charset="0"/>
                    <a:cs typeface="Arial" pitchFamily="34" charset="0"/>
                  </a:rPr>
                  <a:t>Kansas</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253" name="Rectangle 136"/>
              <p:cNvSpPr>
                <a:spLocks noChangeArrowheads="1"/>
              </p:cNvSpPr>
              <p:nvPr/>
            </p:nvSpPr>
            <p:spPr bwMode="auto">
              <a:xfrm>
                <a:off x="3728" y="2239"/>
                <a:ext cx="236" cy="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FFFFFF"/>
                    </a:solidFill>
                    <a:effectLst/>
                    <a:latin typeface="Arial" pitchFamily="34" charset="0"/>
                    <a:cs typeface="Arial" pitchFamily="34" charset="0"/>
                  </a:rPr>
                  <a:t>Kentucky</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254" name="Rectangle 137"/>
              <p:cNvSpPr>
                <a:spLocks noChangeArrowheads="1"/>
              </p:cNvSpPr>
              <p:nvPr/>
            </p:nvSpPr>
            <p:spPr bwMode="auto">
              <a:xfrm>
                <a:off x="3155" y="3017"/>
                <a:ext cx="243"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FFFFFF"/>
                    </a:solidFill>
                    <a:effectLst/>
                    <a:latin typeface="Arial" pitchFamily="34" charset="0"/>
                    <a:cs typeface="Arial" pitchFamily="34" charset="0"/>
                  </a:rPr>
                  <a:t>Louisiana</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255" name="Rectangle 138"/>
              <p:cNvSpPr>
                <a:spLocks noChangeArrowheads="1"/>
              </p:cNvSpPr>
              <p:nvPr/>
            </p:nvSpPr>
            <p:spPr bwMode="auto">
              <a:xfrm>
                <a:off x="4869" y="1185"/>
                <a:ext cx="156"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FFFFFF"/>
                    </a:solidFill>
                    <a:effectLst/>
                    <a:latin typeface="Arial" pitchFamily="34" charset="0"/>
                    <a:cs typeface="Arial" pitchFamily="34" charset="0"/>
                  </a:rPr>
                  <a:t>Maine</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256" name="Rectangle 139"/>
              <p:cNvSpPr>
                <a:spLocks noChangeArrowheads="1"/>
              </p:cNvSpPr>
              <p:nvPr/>
            </p:nvSpPr>
            <p:spPr bwMode="auto">
              <a:xfrm>
                <a:off x="4640" y="2037"/>
                <a:ext cx="229"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000000"/>
                    </a:solidFill>
                    <a:effectLst/>
                    <a:latin typeface="Arial" pitchFamily="34" charset="0"/>
                    <a:cs typeface="Arial" pitchFamily="34" charset="0"/>
                  </a:rPr>
                  <a:t>Maryland</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257" name="Rectangle 140"/>
              <p:cNvSpPr>
                <a:spLocks noChangeArrowheads="1"/>
              </p:cNvSpPr>
              <p:nvPr/>
            </p:nvSpPr>
            <p:spPr bwMode="auto">
              <a:xfrm>
                <a:off x="4882" y="1506"/>
                <a:ext cx="361" cy="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000000"/>
                    </a:solidFill>
                    <a:effectLst/>
                    <a:latin typeface="Arial" pitchFamily="34" charset="0"/>
                    <a:cs typeface="Arial" pitchFamily="34" charset="0"/>
                  </a:rPr>
                  <a:t>Massachusetts</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258" name="Rectangle 141"/>
              <p:cNvSpPr>
                <a:spLocks noChangeArrowheads="1"/>
              </p:cNvSpPr>
              <p:nvPr/>
            </p:nvSpPr>
            <p:spPr bwMode="auto">
              <a:xfrm>
                <a:off x="3696" y="1620"/>
                <a:ext cx="226"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FFFFFF"/>
                    </a:solidFill>
                    <a:effectLst/>
                    <a:latin typeface="Arial" pitchFamily="34" charset="0"/>
                    <a:cs typeface="Arial" pitchFamily="34" charset="0"/>
                  </a:rPr>
                  <a:t>Michigan</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259" name="Rectangle 142"/>
              <p:cNvSpPr>
                <a:spLocks noChangeArrowheads="1"/>
              </p:cNvSpPr>
              <p:nvPr/>
            </p:nvSpPr>
            <p:spPr bwMode="auto">
              <a:xfrm>
                <a:off x="2897" y="1185"/>
                <a:ext cx="257"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FFFFFF"/>
                    </a:solidFill>
                    <a:effectLst/>
                    <a:latin typeface="Arial" pitchFamily="34" charset="0"/>
                    <a:cs typeface="Arial" pitchFamily="34" charset="0"/>
                  </a:rPr>
                  <a:t>Minnesota</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260" name="Rectangle 143"/>
              <p:cNvSpPr>
                <a:spLocks noChangeArrowheads="1"/>
              </p:cNvSpPr>
              <p:nvPr/>
            </p:nvSpPr>
            <p:spPr bwMode="auto">
              <a:xfrm>
                <a:off x="3332" y="2702"/>
                <a:ext cx="277"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FFFFFF"/>
                    </a:solidFill>
                    <a:effectLst/>
                    <a:latin typeface="Arial" pitchFamily="34" charset="0"/>
                    <a:cs typeface="Arial" pitchFamily="34" charset="0"/>
                  </a:rPr>
                  <a:t>Mississippi</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261" name="Rectangle 144"/>
              <p:cNvSpPr>
                <a:spLocks noChangeArrowheads="1"/>
              </p:cNvSpPr>
              <p:nvPr/>
            </p:nvSpPr>
            <p:spPr bwMode="auto">
              <a:xfrm>
                <a:off x="3090" y="2166"/>
                <a:ext cx="217"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FFFFFF"/>
                    </a:solidFill>
                    <a:effectLst/>
                    <a:latin typeface="Arial" pitchFamily="34" charset="0"/>
                    <a:cs typeface="Arial" pitchFamily="34" charset="0"/>
                  </a:rPr>
                  <a:t>Missouri</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262" name="Rectangle 145"/>
              <p:cNvSpPr>
                <a:spLocks noChangeArrowheads="1"/>
              </p:cNvSpPr>
              <p:nvPr/>
            </p:nvSpPr>
            <p:spPr bwMode="auto">
              <a:xfrm>
                <a:off x="1805" y="1161"/>
                <a:ext cx="218"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FFFFFF"/>
                    </a:solidFill>
                    <a:effectLst/>
                    <a:latin typeface="Arial" pitchFamily="34" charset="0"/>
                    <a:cs typeface="Arial" pitchFamily="34" charset="0"/>
                  </a:rPr>
                  <a:t>Montana</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263" name="Rectangle 146"/>
              <p:cNvSpPr>
                <a:spLocks noChangeArrowheads="1"/>
              </p:cNvSpPr>
              <p:nvPr/>
            </p:nvSpPr>
            <p:spPr bwMode="auto">
              <a:xfrm>
                <a:off x="2499" y="1827"/>
                <a:ext cx="234" cy="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FFFFFF"/>
                    </a:solidFill>
                    <a:effectLst/>
                    <a:latin typeface="Arial" pitchFamily="34" charset="0"/>
                    <a:cs typeface="Arial" pitchFamily="34" charset="0"/>
                  </a:rPr>
                  <a:t>Nebraska</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264" name="Rectangle 147"/>
              <p:cNvSpPr>
                <a:spLocks noChangeArrowheads="1"/>
              </p:cNvSpPr>
              <p:nvPr/>
            </p:nvSpPr>
            <p:spPr bwMode="auto">
              <a:xfrm>
                <a:off x="1115" y="1820"/>
                <a:ext cx="189"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FFFFFF"/>
                    </a:solidFill>
                    <a:effectLst/>
                    <a:latin typeface="Arial" pitchFamily="34" charset="0"/>
                    <a:cs typeface="Arial" pitchFamily="34" charset="0"/>
                  </a:rPr>
                  <a:t>Nevada</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265" name="Rectangle 148"/>
              <p:cNvSpPr>
                <a:spLocks noChangeArrowheads="1"/>
              </p:cNvSpPr>
              <p:nvPr/>
            </p:nvSpPr>
            <p:spPr bwMode="auto">
              <a:xfrm>
                <a:off x="4757" y="1433"/>
                <a:ext cx="66" cy="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 b="1" i="0" u="none" strike="noStrike" cap="none" normalizeH="0" baseline="0" smtClean="0">
                    <a:ln>
                      <a:noFill/>
                    </a:ln>
                    <a:solidFill>
                      <a:srgbClr val="FFFFFF"/>
                    </a:solidFill>
                    <a:effectLst/>
                    <a:latin typeface="Arial" pitchFamily="34" charset="0"/>
                    <a:cs typeface="Arial" pitchFamily="34" charset="0"/>
                  </a:rPr>
                  <a:t>New</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266" name="Rectangle 149"/>
              <p:cNvSpPr>
                <a:spLocks noChangeArrowheads="1"/>
              </p:cNvSpPr>
              <p:nvPr/>
            </p:nvSpPr>
            <p:spPr bwMode="auto">
              <a:xfrm>
                <a:off x="4722" y="1456"/>
                <a:ext cx="149" cy="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 b="1" i="0" u="none" strike="noStrike" cap="none" normalizeH="0" baseline="0" smtClean="0">
                    <a:ln>
                      <a:noFill/>
                    </a:ln>
                    <a:solidFill>
                      <a:srgbClr val="FFFFFF"/>
                    </a:solidFill>
                    <a:effectLst/>
                    <a:latin typeface="Arial" pitchFamily="34" charset="0"/>
                    <a:cs typeface="Arial" pitchFamily="34" charset="0"/>
                  </a:rPr>
                  <a:t>Hampshire</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267" name="Rectangle 150"/>
              <p:cNvSpPr>
                <a:spLocks noChangeArrowheads="1"/>
              </p:cNvSpPr>
              <p:nvPr/>
            </p:nvSpPr>
            <p:spPr bwMode="auto">
              <a:xfrm>
                <a:off x="4680" y="1860"/>
                <a:ext cx="283" cy="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000000"/>
                    </a:solidFill>
                    <a:effectLst/>
                    <a:latin typeface="Arial" pitchFamily="34" charset="0"/>
                    <a:cs typeface="Arial" pitchFamily="34" charset="0"/>
                  </a:rPr>
                  <a:t>New Jersey</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268" name="Rectangle 151"/>
              <p:cNvSpPr>
                <a:spLocks noChangeArrowheads="1"/>
              </p:cNvSpPr>
              <p:nvPr/>
            </p:nvSpPr>
            <p:spPr bwMode="auto">
              <a:xfrm>
                <a:off x="1896" y="2565"/>
                <a:ext cx="292" cy="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FFFFFF"/>
                    </a:solidFill>
                    <a:effectLst/>
                    <a:latin typeface="Arial" pitchFamily="34" charset="0"/>
                    <a:cs typeface="Arial" pitchFamily="34" charset="0"/>
                  </a:rPr>
                  <a:t>New Mexico</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269" name="Rectangle 152"/>
              <p:cNvSpPr>
                <a:spLocks noChangeArrowheads="1"/>
              </p:cNvSpPr>
              <p:nvPr/>
            </p:nvSpPr>
            <p:spPr bwMode="auto">
              <a:xfrm>
                <a:off x="4390" y="1560"/>
                <a:ext cx="239"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FFFFFF"/>
                    </a:solidFill>
                    <a:effectLst/>
                    <a:latin typeface="Arial" pitchFamily="34" charset="0"/>
                    <a:cs typeface="Arial" pitchFamily="34" charset="0"/>
                  </a:rPr>
                  <a:t>New York</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270" name="Rectangle 153"/>
              <p:cNvSpPr>
                <a:spLocks noChangeArrowheads="1"/>
              </p:cNvSpPr>
              <p:nvPr/>
            </p:nvSpPr>
            <p:spPr bwMode="auto">
              <a:xfrm>
                <a:off x="4169" y="2372"/>
                <a:ext cx="350"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FFFFFF"/>
                    </a:solidFill>
                    <a:effectLst/>
                    <a:latin typeface="Arial" pitchFamily="34" charset="0"/>
                    <a:cs typeface="Arial" pitchFamily="34" charset="0"/>
                  </a:rPr>
                  <a:t>North Carolina</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271" name="Rectangle 154"/>
              <p:cNvSpPr>
                <a:spLocks noChangeArrowheads="1"/>
              </p:cNvSpPr>
              <p:nvPr/>
            </p:nvSpPr>
            <p:spPr bwMode="auto">
              <a:xfrm>
                <a:off x="2503" y="1173"/>
                <a:ext cx="149"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FFFFFF"/>
                    </a:solidFill>
                    <a:effectLst/>
                    <a:latin typeface="Arial" pitchFamily="34" charset="0"/>
                    <a:cs typeface="Arial" pitchFamily="34" charset="0"/>
                  </a:rPr>
                  <a:t>North</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272" name="Rectangle 155"/>
              <p:cNvSpPr>
                <a:spLocks noChangeArrowheads="1"/>
              </p:cNvSpPr>
              <p:nvPr/>
            </p:nvSpPr>
            <p:spPr bwMode="auto">
              <a:xfrm>
                <a:off x="2488" y="1230"/>
                <a:ext cx="179"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FFFFFF"/>
                    </a:solidFill>
                    <a:effectLst/>
                    <a:latin typeface="Arial" pitchFamily="34" charset="0"/>
                    <a:cs typeface="Arial" pitchFamily="34" charset="0"/>
                  </a:rPr>
                  <a:t>Dakota</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273" name="Rectangle 156"/>
              <p:cNvSpPr>
                <a:spLocks noChangeArrowheads="1"/>
              </p:cNvSpPr>
              <p:nvPr/>
            </p:nvSpPr>
            <p:spPr bwMode="auto">
              <a:xfrm>
                <a:off x="3911" y="1922"/>
                <a:ext cx="132" cy="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FFFFFF"/>
                    </a:solidFill>
                    <a:effectLst/>
                    <a:latin typeface="Arial" pitchFamily="34" charset="0"/>
                    <a:cs typeface="Arial" pitchFamily="34" charset="0"/>
                  </a:rPr>
                  <a:t>Ohio</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274" name="Rectangle 157"/>
              <p:cNvSpPr>
                <a:spLocks noChangeArrowheads="1"/>
              </p:cNvSpPr>
              <p:nvPr/>
            </p:nvSpPr>
            <p:spPr bwMode="auto">
              <a:xfrm>
                <a:off x="2647" y="2490"/>
                <a:ext cx="252" cy="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FFFFFF"/>
                    </a:solidFill>
                    <a:effectLst/>
                    <a:latin typeface="Arial" pitchFamily="34" charset="0"/>
                    <a:cs typeface="Arial" pitchFamily="34" charset="0"/>
                  </a:rPr>
                  <a:t>Oklahoma</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275" name="Rectangle 158"/>
              <p:cNvSpPr>
                <a:spLocks noChangeArrowheads="1"/>
              </p:cNvSpPr>
              <p:nvPr/>
            </p:nvSpPr>
            <p:spPr bwMode="auto">
              <a:xfrm>
                <a:off x="982" y="1338"/>
                <a:ext cx="191"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FFFFFF"/>
                    </a:solidFill>
                    <a:effectLst/>
                    <a:latin typeface="Arial" pitchFamily="34" charset="0"/>
                    <a:cs typeface="Arial" pitchFamily="34" charset="0"/>
                  </a:rPr>
                  <a:t>Oregon</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276" name="Rectangle 159"/>
              <p:cNvSpPr>
                <a:spLocks noChangeArrowheads="1"/>
              </p:cNvSpPr>
              <p:nvPr/>
            </p:nvSpPr>
            <p:spPr bwMode="auto">
              <a:xfrm>
                <a:off x="4215" y="1801"/>
                <a:ext cx="323"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FFFFFF"/>
                    </a:solidFill>
                    <a:effectLst/>
                    <a:latin typeface="Arial" pitchFamily="34" charset="0"/>
                    <a:cs typeface="Arial" pitchFamily="34" charset="0"/>
                  </a:rPr>
                  <a:t>Pennsylvania</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277" name="Rectangle 160"/>
              <p:cNvSpPr>
                <a:spLocks noChangeArrowheads="1"/>
              </p:cNvSpPr>
              <p:nvPr/>
            </p:nvSpPr>
            <p:spPr bwMode="auto">
              <a:xfrm>
                <a:off x="4826" y="1660"/>
                <a:ext cx="319"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000000"/>
                    </a:solidFill>
                    <a:effectLst/>
                    <a:latin typeface="Arial" pitchFamily="34" charset="0"/>
                    <a:cs typeface="Arial" pitchFamily="34" charset="0"/>
                  </a:rPr>
                  <a:t>Rhode Island</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278" name="Rectangle 161"/>
              <p:cNvSpPr>
                <a:spLocks noChangeArrowheads="1"/>
              </p:cNvSpPr>
              <p:nvPr/>
            </p:nvSpPr>
            <p:spPr bwMode="auto">
              <a:xfrm>
                <a:off x="4176" y="2543"/>
                <a:ext cx="158" cy="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FFFFFF"/>
                    </a:solidFill>
                    <a:effectLst/>
                    <a:latin typeface="Arial" pitchFamily="34" charset="0"/>
                    <a:cs typeface="Arial" pitchFamily="34" charset="0"/>
                  </a:rPr>
                  <a:t>South</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279" name="Rectangle 162"/>
              <p:cNvSpPr>
                <a:spLocks noChangeArrowheads="1"/>
              </p:cNvSpPr>
              <p:nvPr/>
            </p:nvSpPr>
            <p:spPr bwMode="auto">
              <a:xfrm>
                <a:off x="4148" y="2599"/>
                <a:ext cx="213"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FFFFFF"/>
                    </a:solidFill>
                    <a:effectLst/>
                    <a:latin typeface="Arial" pitchFamily="34" charset="0"/>
                    <a:cs typeface="Arial" pitchFamily="34" charset="0"/>
                  </a:rPr>
                  <a:t>Carolina</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280" name="Rectangle 163"/>
              <p:cNvSpPr>
                <a:spLocks noChangeArrowheads="1"/>
              </p:cNvSpPr>
              <p:nvPr/>
            </p:nvSpPr>
            <p:spPr bwMode="auto">
              <a:xfrm>
                <a:off x="2509" y="1465"/>
                <a:ext cx="158"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FFFFFF"/>
                    </a:solidFill>
                    <a:effectLst/>
                    <a:latin typeface="Arial" pitchFamily="34" charset="0"/>
                    <a:cs typeface="Arial" pitchFamily="34" charset="0"/>
                  </a:rPr>
                  <a:t>South</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281" name="Rectangle 164"/>
              <p:cNvSpPr>
                <a:spLocks noChangeArrowheads="1"/>
              </p:cNvSpPr>
              <p:nvPr/>
            </p:nvSpPr>
            <p:spPr bwMode="auto">
              <a:xfrm>
                <a:off x="2497" y="1523"/>
                <a:ext cx="179" cy="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FFFFFF"/>
                    </a:solidFill>
                    <a:effectLst/>
                    <a:latin typeface="Arial" pitchFamily="34" charset="0"/>
                    <a:cs typeface="Arial" pitchFamily="34" charset="0"/>
                  </a:rPr>
                  <a:t>Dakota</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282" name="Rectangle 165"/>
              <p:cNvSpPr>
                <a:spLocks noChangeArrowheads="1"/>
              </p:cNvSpPr>
              <p:nvPr/>
            </p:nvSpPr>
            <p:spPr bwMode="auto">
              <a:xfrm>
                <a:off x="3603" y="2435"/>
                <a:ext cx="267"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FFFFFF"/>
                    </a:solidFill>
                    <a:effectLst/>
                    <a:latin typeface="Arial" pitchFamily="34" charset="0"/>
                    <a:cs typeface="Arial" pitchFamily="34" charset="0"/>
                  </a:rPr>
                  <a:t>Tennessee</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283" name="Rectangle 166"/>
              <p:cNvSpPr>
                <a:spLocks noChangeArrowheads="1"/>
              </p:cNvSpPr>
              <p:nvPr/>
            </p:nvSpPr>
            <p:spPr bwMode="auto">
              <a:xfrm>
                <a:off x="2563" y="2936"/>
                <a:ext cx="158" cy="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FFFFFF"/>
                    </a:solidFill>
                    <a:effectLst/>
                    <a:latin typeface="Arial" pitchFamily="34" charset="0"/>
                    <a:cs typeface="Arial" pitchFamily="34" charset="0"/>
                  </a:rPr>
                  <a:t>Texas</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284" name="Rectangle 167"/>
              <p:cNvSpPr>
                <a:spLocks noChangeArrowheads="1"/>
              </p:cNvSpPr>
              <p:nvPr/>
            </p:nvSpPr>
            <p:spPr bwMode="auto">
              <a:xfrm>
                <a:off x="1575" y="2053"/>
                <a:ext cx="128"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FFFFFF"/>
                    </a:solidFill>
                    <a:effectLst/>
                    <a:latin typeface="Arial" pitchFamily="34" charset="0"/>
                    <a:cs typeface="Arial" pitchFamily="34" charset="0"/>
                  </a:rPr>
                  <a:t>Utah</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285" name="Rectangle 168"/>
              <p:cNvSpPr>
                <a:spLocks noChangeArrowheads="1"/>
              </p:cNvSpPr>
              <p:nvPr/>
            </p:nvSpPr>
            <p:spPr bwMode="auto">
              <a:xfrm>
                <a:off x="4625" y="1334"/>
                <a:ext cx="118" cy="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 b="1" i="0" u="none" strike="noStrike" cap="none" normalizeH="0" baseline="0" smtClean="0">
                    <a:ln>
                      <a:noFill/>
                    </a:ln>
                    <a:solidFill>
                      <a:srgbClr val="FFFFFF"/>
                    </a:solidFill>
                    <a:effectLst/>
                    <a:latin typeface="Arial" pitchFamily="34" charset="0"/>
                    <a:cs typeface="Arial" pitchFamily="34" charset="0"/>
                  </a:rPr>
                  <a:t>Vermont</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286" name="Rectangle 169"/>
              <p:cNvSpPr>
                <a:spLocks noChangeArrowheads="1"/>
              </p:cNvSpPr>
              <p:nvPr/>
            </p:nvSpPr>
            <p:spPr bwMode="auto">
              <a:xfrm>
                <a:off x="4302" y="2158"/>
                <a:ext cx="196"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FFFFFF"/>
                    </a:solidFill>
                    <a:effectLst/>
                    <a:latin typeface="Arial" pitchFamily="34" charset="0"/>
                    <a:cs typeface="Arial" pitchFamily="34" charset="0"/>
                  </a:rPr>
                  <a:t>Virginia</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287" name="Rectangle 170"/>
              <p:cNvSpPr>
                <a:spLocks noChangeArrowheads="1"/>
              </p:cNvSpPr>
              <p:nvPr/>
            </p:nvSpPr>
            <p:spPr bwMode="auto">
              <a:xfrm>
                <a:off x="1049" y="1013"/>
                <a:ext cx="293"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FFFFFF"/>
                    </a:solidFill>
                    <a:effectLst/>
                    <a:latin typeface="Arial" pitchFamily="34" charset="0"/>
                    <a:cs typeface="Arial" pitchFamily="34" charset="0"/>
                  </a:rPr>
                  <a:t>Washington</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288" name="Rectangle 171"/>
              <p:cNvSpPr>
                <a:spLocks noChangeArrowheads="1"/>
              </p:cNvSpPr>
              <p:nvPr/>
            </p:nvSpPr>
            <p:spPr bwMode="auto">
              <a:xfrm>
                <a:off x="4071" y="2076"/>
                <a:ext cx="135"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FFFFFF"/>
                    </a:solidFill>
                    <a:effectLst/>
                    <a:latin typeface="Arial" pitchFamily="34" charset="0"/>
                    <a:cs typeface="Arial" pitchFamily="34" charset="0"/>
                  </a:rPr>
                  <a:t>West</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289" name="Rectangle 172"/>
              <p:cNvSpPr>
                <a:spLocks noChangeArrowheads="1"/>
              </p:cNvSpPr>
              <p:nvPr/>
            </p:nvSpPr>
            <p:spPr bwMode="auto">
              <a:xfrm>
                <a:off x="4041" y="2132"/>
                <a:ext cx="196"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FFFFFF"/>
                    </a:solidFill>
                    <a:effectLst/>
                    <a:latin typeface="Arial" pitchFamily="34" charset="0"/>
                    <a:cs typeface="Arial" pitchFamily="34" charset="0"/>
                  </a:rPr>
                  <a:t>Virginia</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290" name="Rectangle 173"/>
              <p:cNvSpPr>
                <a:spLocks noChangeArrowheads="1"/>
              </p:cNvSpPr>
              <p:nvPr/>
            </p:nvSpPr>
            <p:spPr bwMode="auto">
              <a:xfrm>
                <a:off x="3221" y="1490"/>
                <a:ext cx="257"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FFFFFF"/>
                    </a:solidFill>
                    <a:effectLst/>
                    <a:latin typeface="Arial" pitchFamily="34" charset="0"/>
                    <a:cs typeface="Arial" pitchFamily="34" charset="0"/>
                  </a:rPr>
                  <a:t>Wisconsin</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291" name="Rectangle 174"/>
              <p:cNvSpPr>
                <a:spLocks noChangeArrowheads="1"/>
              </p:cNvSpPr>
              <p:nvPr/>
            </p:nvSpPr>
            <p:spPr bwMode="auto">
              <a:xfrm>
                <a:off x="1896" y="1610"/>
                <a:ext cx="234"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rgbClr val="FFFFFF"/>
                    </a:solidFill>
                    <a:effectLst/>
                    <a:latin typeface="Arial" pitchFamily="34" charset="0"/>
                    <a:cs typeface="Arial" pitchFamily="34" charset="0"/>
                  </a:rPr>
                  <a:t>Wyoming</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292" name="Rectangle 175"/>
              <p:cNvSpPr>
                <a:spLocks noChangeArrowheads="1"/>
              </p:cNvSpPr>
              <p:nvPr/>
            </p:nvSpPr>
            <p:spPr bwMode="auto">
              <a:xfrm>
                <a:off x="738" y="2866"/>
                <a:ext cx="144"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500" b="1" i="0" u="none" strike="noStrike" cap="none" normalizeH="0" baseline="0" smtClean="0">
                    <a:ln>
                      <a:noFill/>
                    </a:ln>
                    <a:solidFill>
                      <a:srgbClr val="FFFFFF"/>
                    </a:solidFill>
                    <a:effectLst/>
                    <a:latin typeface="Arial" pitchFamily="34" charset="0"/>
                    <a:cs typeface="Arial" pitchFamily="34" charset="0"/>
                  </a:rPr>
                  <a:t>Alaska</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293" name="Rectangle 176"/>
              <p:cNvSpPr>
                <a:spLocks noChangeArrowheads="1"/>
              </p:cNvSpPr>
              <p:nvPr/>
            </p:nvSpPr>
            <p:spPr bwMode="auto">
              <a:xfrm>
                <a:off x="1267" y="3124"/>
                <a:ext cx="144" cy="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500" b="1" i="0" u="none" strike="noStrike" cap="none" normalizeH="0" baseline="0" smtClean="0">
                    <a:ln>
                      <a:noFill/>
                    </a:ln>
                    <a:solidFill>
                      <a:srgbClr val="000000"/>
                    </a:solidFill>
                    <a:effectLst/>
                    <a:latin typeface="Arial" pitchFamily="34" charset="0"/>
                    <a:cs typeface="Arial" pitchFamily="34" charset="0"/>
                  </a:rPr>
                  <a:t>Hawaii</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294" name="Freeform 177"/>
              <p:cNvSpPr>
                <a:spLocks/>
              </p:cNvSpPr>
              <p:nvPr/>
            </p:nvSpPr>
            <p:spPr bwMode="auto">
              <a:xfrm>
                <a:off x="1223" y="3035"/>
                <a:ext cx="28" cy="26"/>
              </a:xfrm>
              <a:custGeom>
                <a:avLst/>
                <a:gdLst>
                  <a:gd name="T0" fmla="*/ 7 w 28"/>
                  <a:gd name="T1" fmla="*/ 0 h 26"/>
                  <a:gd name="T2" fmla="*/ 16 w 28"/>
                  <a:gd name="T3" fmla="*/ 0 h 26"/>
                  <a:gd name="T4" fmla="*/ 24 w 28"/>
                  <a:gd name="T5" fmla="*/ 0 h 26"/>
                  <a:gd name="T6" fmla="*/ 28 w 28"/>
                  <a:gd name="T7" fmla="*/ 7 h 26"/>
                  <a:gd name="T8" fmla="*/ 28 w 28"/>
                  <a:gd name="T9" fmla="*/ 12 h 26"/>
                  <a:gd name="T10" fmla="*/ 16 w 28"/>
                  <a:gd name="T11" fmla="*/ 26 h 26"/>
                  <a:gd name="T12" fmla="*/ 12 w 28"/>
                  <a:gd name="T13" fmla="*/ 26 h 26"/>
                  <a:gd name="T14" fmla="*/ 7 w 28"/>
                  <a:gd name="T15" fmla="*/ 21 h 26"/>
                  <a:gd name="T16" fmla="*/ 2 w 28"/>
                  <a:gd name="T17" fmla="*/ 19 h 26"/>
                  <a:gd name="T18" fmla="*/ 0 w 28"/>
                  <a:gd name="T19" fmla="*/ 14 h 26"/>
                  <a:gd name="T20" fmla="*/ 7 w 28"/>
                  <a:gd name="T21"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 h="26">
                    <a:moveTo>
                      <a:pt x="7" y="0"/>
                    </a:moveTo>
                    <a:lnTo>
                      <a:pt x="16" y="0"/>
                    </a:lnTo>
                    <a:lnTo>
                      <a:pt x="24" y="0"/>
                    </a:lnTo>
                    <a:lnTo>
                      <a:pt x="28" y="7"/>
                    </a:lnTo>
                    <a:lnTo>
                      <a:pt x="28" y="12"/>
                    </a:lnTo>
                    <a:lnTo>
                      <a:pt x="16" y="26"/>
                    </a:lnTo>
                    <a:lnTo>
                      <a:pt x="12" y="26"/>
                    </a:lnTo>
                    <a:lnTo>
                      <a:pt x="7" y="21"/>
                    </a:lnTo>
                    <a:lnTo>
                      <a:pt x="2" y="19"/>
                    </a:lnTo>
                    <a:lnTo>
                      <a:pt x="0" y="14"/>
                    </a:lnTo>
                    <a:lnTo>
                      <a:pt x="7" y="0"/>
                    </a:lnTo>
                    <a:close/>
                  </a:path>
                </a:pathLst>
              </a:custGeom>
              <a:solidFill>
                <a:srgbClr val="2540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95" name="Freeform 178"/>
              <p:cNvSpPr>
                <a:spLocks/>
              </p:cNvSpPr>
              <p:nvPr/>
            </p:nvSpPr>
            <p:spPr bwMode="auto">
              <a:xfrm>
                <a:off x="1223" y="3035"/>
                <a:ext cx="28" cy="26"/>
              </a:xfrm>
              <a:custGeom>
                <a:avLst/>
                <a:gdLst>
                  <a:gd name="T0" fmla="*/ 7 w 28"/>
                  <a:gd name="T1" fmla="*/ 0 h 26"/>
                  <a:gd name="T2" fmla="*/ 16 w 28"/>
                  <a:gd name="T3" fmla="*/ 0 h 26"/>
                  <a:gd name="T4" fmla="*/ 24 w 28"/>
                  <a:gd name="T5" fmla="*/ 0 h 26"/>
                  <a:gd name="T6" fmla="*/ 28 w 28"/>
                  <a:gd name="T7" fmla="*/ 7 h 26"/>
                  <a:gd name="T8" fmla="*/ 28 w 28"/>
                  <a:gd name="T9" fmla="*/ 12 h 26"/>
                  <a:gd name="T10" fmla="*/ 16 w 28"/>
                  <a:gd name="T11" fmla="*/ 26 h 26"/>
                  <a:gd name="T12" fmla="*/ 12 w 28"/>
                  <a:gd name="T13" fmla="*/ 26 h 26"/>
                  <a:gd name="T14" fmla="*/ 7 w 28"/>
                  <a:gd name="T15" fmla="*/ 21 h 26"/>
                  <a:gd name="T16" fmla="*/ 2 w 28"/>
                  <a:gd name="T17" fmla="*/ 19 h 26"/>
                  <a:gd name="T18" fmla="*/ 0 w 28"/>
                  <a:gd name="T19" fmla="*/ 14 h 26"/>
                  <a:gd name="T20" fmla="*/ 7 w 28"/>
                  <a:gd name="T21"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 h="26">
                    <a:moveTo>
                      <a:pt x="7" y="0"/>
                    </a:moveTo>
                    <a:lnTo>
                      <a:pt x="16" y="0"/>
                    </a:lnTo>
                    <a:lnTo>
                      <a:pt x="24" y="0"/>
                    </a:lnTo>
                    <a:lnTo>
                      <a:pt x="28" y="7"/>
                    </a:lnTo>
                    <a:lnTo>
                      <a:pt x="28" y="12"/>
                    </a:lnTo>
                    <a:lnTo>
                      <a:pt x="16" y="26"/>
                    </a:lnTo>
                    <a:lnTo>
                      <a:pt x="12" y="26"/>
                    </a:lnTo>
                    <a:lnTo>
                      <a:pt x="7" y="21"/>
                    </a:lnTo>
                    <a:lnTo>
                      <a:pt x="2" y="19"/>
                    </a:lnTo>
                    <a:lnTo>
                      <a:pt x="0" y="14"/>
                    </a:lnTo>
                    <a:lnTo>
                      <a:pt x="7" y="0"/>
                    </a:lnTo>
                  </a:path>
                </a:pathLst>
              </a:custGeom>
              <a:solidFill>
                <a:srgbClr val="FFFFFF"/>
              </a:solidFill>
              <a:ln w="5" cap="rnd">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296" name="Freeform 179"/>
              <p:cNvSpPr>
                <a:spLocks/>
              </p:cNvSpPr>
              <p:nvPr/>
            </p:nvSpPr>
            <p:spPr bwMode="auto">
              <a:xfrm>
                <a:off x="1324" y="3075"/>
                <a:ext cx="31" cy="21"/>
              </a:xfrm>
              <a:custGeom>
                <a:avLst/>
                <a:gdLst>
                  <a:gd name="T0" fmla="*/ 3 w 31"/>
                  <a:gd name="T1" fmla="*/ 7 h 21"/>
                  <a:gd name="T2" fmla="*/ 3 w 31"/>
                  <a:gd name="T3" fmla="*/ 2 h 21"/>
                  <a:gd name="T4" fmla="*/ 8 w 31"/>
                  <a:gd name="T5" fmla="*/ 0 h 21"/>
                  <a:gd name="T6" fmla="*/ 31 w 31"/>
                  <a:gd name="T7" fmla="*/ 16 h 21"/>
                  <a:gd name="T8" fmla="*/ 26 w 31"/>
                  <a:gd name="T9" fmla="*/ 19 h 21"/>
                  <a:gd name="T10" fmla="*/ 12 w 31"/>
                  <a:gd name="T11" fmla="*/ 21 h 21"/>
                  <a:gd name="T12" fmla="*/ 5 w 31"/>
                  <a:gd name="T13" fmla="*/ 16 h 21"/>
                  <a:gd name="T14" fmla="*/ 0 w 31"/>
                  <a:gd name="T15" fmla="*/ 7 h 21"/>
                  <a:gd name="T16" fmla="*/ 0 w 31"/>
                  <a:gd name="T17" fmla="*/ 5 h 21"/>
                  <a:gd name="T18" fmla="*/ 3 w 31"/>
                  <a:gd name="T19" fmla="*/ 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21">
                    <a:moveTo>
                      <a:pt x="3" y="7"/>
                    </a:moveTo>
                    <a:lnTo>
                      <a:pt x="3" y="2"/>
                    </a:lnTo>
                    <a:lnTo>
                      <a:pt x="8" y="0"/>
                    </a:lnTo>
                    <a:lnTo>
                      <a:pt x="31" y="16"/>
                    </a:lnTo>
                    <a:lnTo>
                      <a:pt x="26" y="19"/>
                    </a:lnTo>
                    <a:lnTo>
                      <a:pt x="12" y="21"/>
                    </a:lnTo>
                    <a:lnTo>
                      <a:pt x="5" y="16"/>
                    </a:lnTo>
                    <a:lnTo>
                      <a:pt x="0" y="7"/>
                    </a:lnTo>
                    <a:lnTo>
                      <a:pt x="0" y="5"/>
                    </a:lnTo>
                    <a:lnTo>
                      <a:pt x="3" y="7"/>
                    </a:lnTo>
                    <a:close/>
                  </a:path>
                </a:pathLst>
              </a:custGeom>
              <a:solidFill>
                <a:srgbClr val="2540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97" name="Freeform 180"/>
              <p:cNvSpPr>
                <a:spLocks/>
              </p:cNvSpPr>
              <p:nvPr/>
            </p:nvSpPr>
            <p:spPr bwMode="auto">
              <a:xfrm>
                <a:off x="1324" y="3075"/>
                <a:ext cx="31" cy="21"/>
              </a:xfrm>
              <a:custGeom>
                <a:avLst/>
                <a:gdLst>
                  <a:gd name="T0" fmla="*/ 3 w 31"/>
                  <a:gd name="T1" fmla="*/ 7 h 21"/>
                  <a:gd name="T2" fmla="*/ 3 w 31"/>
                  <a:gd name="T3" fmla="*/ 2 h 21"/>
                  <a:gd name="T4" fmla="*/ 8 w 31"/>
                  <a:gd name="T5" fmla="*/ 0 h 21"/>
                  <a:gd name="T6" fmla="*/ 31 w 31"/>
                  <a:gd name="T7" fmla="*/ 16 h 21"/>
                  <a:gd name="T8" fmla="*/ 26 w 31"/>
                  <a:gd name="T9" fmla="*/ 19 h 21"/>
                  <a:gd name="T10" fmla="*/ 12 w 31"/>
                  <a:gd name="T11" fmla="*/ 21 h 21"/>
                  <a:gd name="T12" fmla="*/ 5 w 31"/>
                  <a:gd name="T13" fmla="*/ 16 h 21"/>
                  <a:gd name="T14" fmla="*/ 0 w 31"/>
                  <a:gd name="T15" fmla="*/ 7 h 21"/>
                  <a:gd name="T16" fmla="*/ 0 w 31"/>
                  <a:gd name="T17" fmla="*/ 5 h 21"/>
                  <a:gd name="T18" fmla="*/ 3 w 31"/>
                  <a:gd name="T19" fmla="*/ 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21">
                    <a:moveTo>
                      <a:pt x="3" y="7"/>
                    </a:moveTo>
                    <a:lnTo>
                      <a:pt x="3" y="2"/>
                    </a:lnTo>
                    <a:lnTo>
                      <a:pt x="8" y="0"/>
                    </a:lnTo>
                    <a:lnTo>
                      <a:pt x="31" y="16"/>
                    </a:lnTo>
                    <a:lnTo>
                      <a:pt x="26" y="19"/>
                    </a:lnTo>
                    <a:lnTo>
                      <a:pt x="12" y="21"/>
                    </a:lnTo>
                    <a:lnTo>
                      <a:pt x="5" y="16"/>
                    </a:lnTo>
                    <a:lnTo>
                      <a:pt x="0" y="7"/>
                    </a:lnTo>
                    <a:lnTo>
                      <a:pt x="0" y="5"/>
                    </a:lnTo>
                    <a:lnTo>
                      <a:pt x="3" y="7"/>
                    </a:lnTo>
                  </a:path>
                </a:pathLst>
              </a:custGeom>
              <a:solidFill>
                <a:srgbClr val="FFFFFF"/>
              </a:solidFill>
              <a:ln w="5" cap="rnd">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298" name="Freeform 181"/>
              <p:cNvSpPr>
                <a:spLocks/>
              </p:cNvSpPr>
              <p:nvPr/>
            </p:nvSpPr>
            <p:spPr bwMode="auto">
              <a:xfrm>
                <a:off x="1381" y="3101"/>
                <a:ext cx="36" cy="12"/>
              </a:xfrm>
              <a:custGeom>
                <a:avLst/>
                <a:gdLst>
                  <a:gd name="T0" fmla="*/ 3 w 36"/>
                  <a:gd name="T1" fmla="*/ 0 h 12"/>
                  <a:gd name="T2" fmla="*/ 0 w 36"/>
                  <a:gd name="T3" fmla="*/ 7 h 12"/>
                  <a:gd name="T4" fmla="*/ 3 w 36"/>
                  <a:gd name="T5" fmla="*/ 5 h 12"/>
                  <a:gd name="T6" fmla="*/ 33 w 36"/>
                  <a:gd name="T7" fmla="*/ 2 h 12"/>
                  <a:gd name="T8" fmla="*/ 36 w 36"/>
                  <a:gd name="T9" fmla="*/ 5 h 12"/>
                  <a:gd name="T10" fmla="*/ 36 w 36"/>
                  <a:gd name="T11" fmla="*/ 7 h 12"/>
                  <a:gd name="T12" fmla="*/ 29 w 36"/>
                  <a:gd name="T13" fmla="*/ 12 h 12"/>
                  <a:gd name="T14" fmla="*/ 12 w 36"/>
                  <a:gd name="T15" fmla="*/ 9 h 12"/>
                  <a:gd name="T16" fmla="*/ 3 w 36"/>
                  <a:gd name="T17" fmla="*/ 12 h 12"/>
                  <a:gd name="T18" fmla="*/ 0 w 36"/>
                  <a:gd name="T19" fmla="*/ 7 h 12"/>
                  <a:gd name="T20" fmla="*/ 3 w 36"/>
                  <a:gd name="T21"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 h="12">
                    <a:moveTo>
                      <a:pt x="3" y="0"/>
                    </a:moveTo>
                    <a:lnTo>
                      <a:pt x="0" y="7"/>
                    </a:lnTo>
                    <a:lnTo>
                      <a:pt x="3" y="5"/>
                    </a:lnTo>
                    <a:lnTo>
                      <a:pt x="33" y="2"/>
                    </a:lnTo>
                    <a:lnTo>
                      <a:pt x="36" y="5"/>
                    </a:lnTo>
                    <a:lnTo>
                      <a:pt x="36" y="7"/>
                    </a:lnTo>
                    <a:lnTo>
                      <a:pt x="29" y="12"/>
                    </a:lnTo>
                    <a:lnTo>
                      <a:pt x="12" y="9"/>
                    </a:lnTo>
                    <a:lnTo>
                      <a:pt x="3" y="12"/>
                    </a:lnTo>
                    <a:lnTo>
                      <a:pt x="0" y="7"/>
                    </a:lnTo>
                    <a:lnTo>
                      <a:pt x="3" y="0"/>
                    </a:lnTo>
                    <a:close/>
                  </a:path>
                </a:pathLst>
              </a:custGeom>
              <a:solidFill>
                <a:srgbClr val="2540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99" name="Freeform 182"/>
              <p:cNvSpPr>
                <a:spLocks/>
              </p:cNvSpPr>
              <p:nvPr/>
            </p:nvSpPr>
            <p:spPr bwMode="auto">
              <a:xfrm>
                <a:off x="1381" y="3101"/>
                <a:ext cx="36" cy="12"/>
              </a:xfrm>
              <a:custGeom>
                <a:avLst/>
                <a:gdLst>
                  <a:gd name="T0" fmla="*/ 3 w 36"/>
                  <a:gd name="T1" fmla="*/ 0 h 12"/>
                  <a:gd name="T2" fmla="*/ 0 w 36"/>
                  <a:gd name="T3" fmla="*/ 7 h 12"/>
                  <a:gd name="T4" fmla="*/ 3 w 36"/>
                  <a:gd name="T5" fmla="*/ 5 h 12"/>
                  <a:gd name="T6" fmla="*/ 33 w 36"/>
                  <a:gd name="T7" fmla="*/ 2 h 12"/>
                  <a:gd name="T8" fmla="*/ 36 w 36"/>
                  <a:gd name="T9" fmla="*/ 5 h 12"/>
                  <a:gd name="T10" fmla="*/ 36 w 36"/>
                  <a:gd name="T11" fmla="*/ 7 h 12"/>
                  <a:gd name="T12" fmla="*/ 29 w 36"/>
                  <a:gd name="T13" fmla="*/ 12 h 12"/>
                  <a:gd name="T14" fmla="*/ 12 w 36"/>
                  <a:gd name="T15" fmla="*/ 9 h 12"/>
                  <a:gd name="T16" fmla="*/ 3 w 36"/>
                  <a:gd name="T17" fmla="*/ 12 h 12"/>
                  <a:gd name="T18" fmla="*/ 0 w 36"/>
                  <a:gd name="T19" fmla="*/ 7 h 12"/>
                  <a:gd name="T20" fmla="*/ 3 w 36"/>
                  <a:gd name="T21"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 h="12">
                    <a:moveTo>
                      <a:pt x="3" y="0"/>
                    </a:moveTo>
                    <a:lnTo>
                      <a:pt x="0" y="7"/>
                    </a:lnTo>
                    <a:lnTo>
                      <a:pt x="3" y="5"/>
                    </a:lnTo>
                    <a:lnTo>
                      <a:pt x="33" y="2"/>
                    </a:lnTo>
                    <a:lnTo>
                      <a:pt x="36" y="5"/>
                    </a:lnTo>
                    <a:lnTo>
                      <a:pt x="36" y="7"/>
                    </a:lnTo>
                    <a:lnTo>
                      <a:pt x="29" y="12"/>
                    </a:lnTo>
                    <a:lnTo>
                      <a:pt x="12" y="9"/>
                    </a:lnTo>
                    <a:lnTo>
                      <a:pt x="3" y="12"/>
                    </a:lnTo>
                    <a:lnTo>
                      <a:pt x="0" y="7"/>
                    </a:lnTo>
                    <a:lnTo>
                      <a:pt x="3" y="0"/>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300" name="Freeform 183"/>
              <p:cNvSpPr>
                <a:spLocks/>
              </p:cNvSpPr>
              <p:nvPr/>
            </p:nvSpPr>
            <p:spPr bwMode="auto">
              <a:xfrm>
                <a:off x="1421" y="3113"/>
                <a:ext cx="43" cy="33"/>
              </a:xfrm>
              <a:custGeom>
                <a:avLst/>
                <a:gdLst>
                  <a:gd name="T0" fmla="*/ 17 w 43"/>
                  <a:gd name="T1" fmla="*/ 7 h 33"/>
                  <a:gd name="T2" fmla="*/ 19 w 43"/>
                  <a:gd name="T3" fmla="*/ 7 h 33"/>
                  <a:gd name="T4" fmla="*/ 22 w 43"/>
                  <a:gd name="T5" fmla="*/ 4 h 33"/>
                  <a:gd name="T6" fmla="*/ 43 w 43"/>
                  <a:gd name="T7" fmla="*/ 16 h 33"/>
                  <a:gd name="T8" fmla="*/ 43 w 43"/>
                  <a:gd name="T9" fmla="*/ 23 h 33"/>
                  <a:gd name="T10" fmla="*/ 33 w 43"/>
                  <a:gd name="T11" fmla="*/ 30 h 33"/>
                  <a:gd name="T12" fmla="*/ 29 w 43"/>
                  <a:gd name="T13" fmla="*/ 33 h 33"/>
                  <a:gd name="T14" fmla="*/ 22 w 43"/>
                  <a:gd name="T15" fmla="*/ 30 h 33"/>
                  <a:gd name="T16" fmla="*/ 12 w 43"/>
                  <a:gd name="T17" fmla="*/ 14 h 33"/>
                  <a:gd name="T18" fmla="*/ 7 w 43"/>
                  <a:gd name="T19" fmla="*/ 12 h 33"/>
                  <a:gd name="T20" fmla="*/ 0 w 43"/>
                  <a:gd name="T21" fmla="*/ 4 h 33"/>
                  <a:gd name="T22" fmla="*/ 3 w 43"/>
                  <a:gd name="T23" fmla="*/ 0 h 33"/>
                  <a:gd name="T24" fmla="*/ 10 w 43"/>
                  <a:gd name="T25" fmla="*/ 2 h 33"/>
                  <a:gd name="T26" fmla="*/ 17 w 43"/>
                  <a:gd name="T27" fmla="*/ 7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3" h="33">
                    <a:moveTo>
                      <a:pt x="17" y="7"/>
                    </a:moveTo>
                    <a:lnTo>
                      <a:pt x="19" y="7"/>
                    </a:lnTo>
                    <a:lnTo>
                      <a:pt x="22" y="4"/>
                    </a:lnTo>
                    <a:lnTo>
                      <a:pt x="43" y="16"/>
                    </a:lnTo>
                    <a:lnTo>
                      <a:pt x="43" y="23"/>
                    </a:lnTo>
                    <a:lnTo>
                      <a:pt x="33" y="30"/>
                    </a:lnTo>
                    <a:lnTo>
                      <a:pt x="29" y="33"/>
                    </a:lnTo>
                    <a:lnTo>
                      <a:pt x="22" y="30"/>
                    </a:lnTo>
                    <a:lnTo>
                      <a:pt x="12" y="14"/>
                    </a:lnTo>
                    <a:lnTo>
                      <a:pt x="7" y="12"/>
                    </a:lnTo>
                    <a:lnTo>
                      <a:pt x="0" y="4"/>
                    </a:lnTo>
                    <a:lnTo>
                      <a:pt x="3" y="0"/>
                    </a:lnTo>
                    <a:lnTo>
                      <a:pt x="10" y="2"/>
                    </a:lnTo>
                    <a:lnTo>
                      <a:pt x="17" y="7"/>
                    </a:lnTo>
                    <a:close/>
                  </a:path>
                </a:pathLst>
              </a:custGeom>
              <a:solidFill>
                <a:srgbClr val="2540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01" name="Freeform 184"/>
              <p:cNvSpPr>
                <a:spLocks/>
              </p:cNvSpPr>
              <p:nvPr/>
            </p:nvSpPr>
            <p:spPr bwMode="auto">
              <a:xfrm>
                <a:off x="1421" y="3113"/>
                <a:ext cx="43" cy="33"/>
              </a:xfrm>
              <a:custGeom>
                <a:avLst/>
                <a:gdLst>
                  <a:gd name="T0" fmla="*/ 17 w 43"/>
                  <a:gd name="T1" fmla="*/ 7 h 33"/>
                  <a:gd name="T2" fmla="*/ 19 w 43"/>
                  <a:gd name="T3" fmla="*/ 7 h 33"/>
                  <a:gd name="T4" fmla="*/ 22 w 43"/>
                  <a:gd name="T5" fmla="*/ 4 h 33"/>
                  <a:gd name="T6" fmla="*/ 43 w 43"/>
                  <a:gd name="T7" fmla="*/ 16 h 33"/>
                  <a:gd name="T8" fmla="*/ 43 w 43"/>
                  <a:gd name="T9" fmla="*/ 23 h 33"/>
                  <a:gd name="T10" fmla="*/ 33 w 43"/>
                  <a:gd name="T11" fmla="*/ 30 h 33"/>
                  <a:gd name="T12" fmla="*/ 29 w 43"/>
                  <a:gd name="T13" fmla="*/ 33 h 33"/>
                  <a:gd name="T14" fmla="*/ 22 w 43"/>
                  <a:gd name="T15" fmla="*/ 30 h 33"/>
                  <a:gd name="T16" fmla="*/ 12 w 43"/>
                  <a:gd name="T17" fmla="*/ 14 h 33"/>
                  <a:gd name="T18" fmla="*/ 7 w 43"/>
                  <a:gd name="T19" fmla="*/ 12 h 33"/>
                  <a:gd name="T20" fmla="*/ 0 w 43"/>
                  <a:gd name="T21" fmla="*/ 4 h 33"/>
                  <a:gd name="T22" fmla="*/ 3 w 43"/>
                  <a:gd name="T23" fmla="*/ 0 h 33"/>
                  <a:gd name="T24" fmla="*/ 10 w 43"/>
                  <a:gd name="T25" fmla="*/ 2 h 33"/>
                  <a:gd name="T26" fmla="*/ 17 w 43"/>
                  <a:gd name="T27" fmla="*/ 7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3" h="33">
                    <a:moveTo>
                      <a:pt x="17" y="7"/>
                    </a:moveTo>
                    <a:lnTo>
                      <a:pt x="19" y="7"/>
                    </a:lnTo>
                    <a:lnTo>
                      <a:pt x="22" y="4"/>
                    </a:lnTo>
                    <a:lnTo>
                      <a:pt x="43" y="16"/>
                    </a:lnTo>
                    <a:lnTo>
                      <a:pt x="43" y="23"/>
                    </a:lnTo>
                    <a:lnTo>
                      <a:pt x="33" y="30"/>
                    </a:lnTo>
                    <a:lnTo>
                      <a:pt x="29" y="33"/>
                    </a:lnTo>
                    <a:lnTo>
                      <a:pt x="22" y="30"/>
                    </a:lnTo>
                    <a:lnTo>
                      <a:pt x="12" y="14"/>
                    </a:lnTo>
                    <a:lnTo>
                      <a:pt x="7" y="12"/>
                    </a:lnTo>
                    <a:lnTo>
                      <a:pt x="0" y="4"/>
                    </a:lnTo>
                    <a:lnTo>
                      <a:pt x="3" y="0"/>
                    </a:lnTo>
                    <a:lnTo>
                      <a:pt x="10" y="2"/>
                    </a:lnTo>
                    <a:lnTo>
                      <a:pt x="17" y="7"/>
                    </a:lnTo>
                  </a:path>
                </a:pathLst>
              </a:custGeom>
              <a:solidFill>
                <a:srgbClr val="FFFFFF"/>
              </a:solidFill>
              <a:ln w="5" cap="rnd">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302" name="Freeform 185"/>
              <p:cNvSpPr>
                <a:spLocks/>
              </p:cNvSpPr>
              <p:nvPr/>
            </p:nvSpPr>
            <p:spPr bwMode="auto">
              <a:xfrm>
                <a:off x="1471" y="3169"/>
                <a:ext cx="78" cy="88"/>
              </a:xfrm>
              <a:custGeom>
                <a:avLst/>
                <a:gdLst>
                  <a:gd name="T0" fmla="*/ 5 w 78"/>
                  <a:gd name="T1" fmla="*/ 0 h 88"/>
                  <a:gd name="T2" fmla="*/ 5 w 78"/>
                  <a:gd name="T3" fmla="*/ 3 h 88"/>
                  <a:gd name="T4" fmla="*/ 5 w 78"/>
                  <a:gd name="T5" fmla="*/ 0 h 88"/>
                  <a:gd name="T6" fmla="*/ 12 w 78"/>
                  <a:gd name="T7" fmla="*/ 0 h 88"/>
                  <a:gd name="T8" fmla="*/ 16 w 78"/>
                  <a:gd name="T9" fmla="*/ 5 h 88"/>
                  <a:gd name="T10" fmla="*/ 24 w 78"/>
                  <a:gd name="T11" fmla="*/ 5 h 88"/>
                  <a:gd name="T12" fmla="*/ 47 w 78"/>
                  <a:gd name="T13" fmla="*/ 12 h 88"/>
                  <a:gd name="T14" fmla="*/ 50 w 78"/>
                  <a:gd name="T15" fmla="*/ 15 h 88"/>
                  <a:gd name="T16" fmla="*/ 57 w 78"/>
                  <a:gd name="T17" fmla="*/ 24 h 88"/>
                  <a:gd name="T18" fmla="*/ 64 w 78"/>
                  <a:gd name="T19" fmla="*/ 26 h 88"/>
                  <a:gd name="T20" fmla="*/ 76 w 78"/>
                  <a:gd name="T21" fmla="*/ 41 h 88"/>
                  <a:gd name="T22" fmla="*/ 78 w 78"/>
                  <a:gd name="T23" fmla="*/ 48 h 88"/>
                  <a:gd name="T24" fmla="*/ 73 w 78"/>
                  <a:gd name="T25" fmla="*/ 60 h 88"/>
                  <a:gd name="T26" fmla="*/ 57 w 78"/>
                  <a:gd name="T27" fmla="*/ 60 h 88"/>
                  <a:gd name="T28" fmla="*/ 47 w 78"/>
                  <a:gd name="T29" fmla="*/ 62 h 88"/>
                  <a:gd name="T30" fmla="*/ 33 w 78"/>
                  <a:gd name="T31" fmla="*/ 76 h 88"/>
                  <a:gd name="T32" fmla="*/ 31 w 78"/>
                  <a:gd name="T33" fmla="*/ 83 h 88"/>
                  <a:gd name="T34" fmla="*/ 26 w 78"/>
                  <a:gd name="T35" fmla="*/ 88 h 88"/>
                  <a:gd name="T36" fmla="*/ 16 w 78"/>
                  <a:gd name="T37" fmla="*/ 83 h 88"/>
                  <a:gd name="T38" fmla="*/ 9 w 78"/>
                  <a:gd name="T39" fmla="*/ 74 h 88"/>
                  <a:gd name="T40" fmla="*/ 0 w 78"/>
                  <a:gd name="T41" fmla="*/ 31 h 88"/>
                  <a:gd name="T42" fmla="*/ 7 w 78"/>
                  <a:gd name="T43" fmla="*/ 17 h 88"/>
                  <a:gd name="T44" fmla="*/ 7 w 78"/>
                  <a:gd name="T45" fmla="*/ 10 h 88"/>
                  <a:gd name="T46" fmla="*/ 5 w 78"/>
                  <a:gd name="T47"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8" h="88">
                    <a:moveTo>
                      <a:pt x="5" y="0"/>
                    </a:moveTo>
                    <a:lnTo>
                      <a:pt x="5" y="3"/>
                    </a:lnTo>
                    <a:lnTo>
                      <a:pt x="5" y="0"/>
                    </a:lnTo>
                    <a:lnTo>
                      <a:pt x="12" y="0"/>
                    </a:lnTo>
                    <a:lnTo>
                      <a:pt x="16" y="5"/>
                    </a:lnTo>
                    <a:lnTo>
                      <a:pt x="24" y="5"/>
                    </a:lnTo>
                    <a:lnTo>
                      <a:pt x="47" y="12"/>
                    </a:lnTo>
                    <a:lnTo>
                      <a:pt x="50" y="15"/>
                    </a:lnTo>
                    <a:lnTo>
                      <a:pt x="57" y="24"/>
                    </a:lnTo>
                    <a:lnTo>
                      <a:pt x="64" y="26"/>
                    </a:lnTo>
                    <a:lnTo>
                      <a:pt x="76" y="41"/>
                    </a:lnTo>
                    <a:lnTo>
                      <a:pt x="78" y="48"/>
                    </a:lnTo>
                    <a:lnTo>
                      <a:pt x="73" y="60"/>
                    </a:lnTo>
                    <a:lnTo>
                      <a:pt x="57" y="60"/>
                    </a:lnTo>
                    <a:lnTo>
                      <a:pt x="47" y="62"/>
                    </a:lnTo>
                    <a:lnTo>
                      <a:pt x="33" y="76"/>
                    </a:lnTo>
                    <a:lnTo>
                      <a:pt x="31" y="83"/>
                    </a:lnTo>
                    <a:lnTo>
                      <a:pt x="26" y="88"/>
                    </a:lnTo>
                    <a:lnTo>
                      <a:pt x="16" y="83"/>
                    </a:lnTo>
                    <a:lnTo>
                      <a:pt x="9" y="74"/>
                    </a:lnTo>
                    <a:lnTo>
                      <a:pt x="0" y="31"/>
                    </a:lnTo>
                    <a:lnTo>
                      <a:pt x="7" y="17"/>
                    </a:lnTo>
                    <a:lnTo>
                      <a:pt x="7" y="10"/>
                    </a:lnTo>
                    <a:lnTo>
                      <a:pt x="5" y="0"/>
                    </a:lnTo>
                    <a:close/>
                  </a:path>
                </a:pathLst>
              </a:custGeom>
              <a:solidFill>
                <a:srgbClr val="7578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03" name="Freeform 186"/>
              <p:cNvSpPr>
                <a:spLocks/>
              </p:cNvSpPr>
              <p:nvPr/>
            </p:nvSpPr>
            <p:spPr bwMode="auto">
              <a:xfrm>
                <a:off x="1471" y="3169"/>
                <a:ext cx="78" cy="88"/>
              </a:xfrm>
              <a:custGeom>
                <a:avLst/>
                <a:gdLst>
                  <a:gd name="T0" fmla="*/ 5 w 78"/>
                  <a:gd name="T1" fmla="*/ 0 h 88"/>
                  <a:gd name="T2" fmla="*/ 5 w 78"/>
                  <a:gd name="T3" fmla="*/ 3 h 88"/>
                  <a:gd name="T4" fmla="*/ 5 w 78"/>
                  <a:gd name="T5" fmla="*/ 0 h 88"/>
                  <a:gd name="T6" fmla="*/ 12 w 78"/>
                  <a:gd name="T7" fmla="*/ 0 h 88"/>
                  <a:gd name="T8" fmla="*/ 16 w 78"/>
                  <a:gd name="T9" fmla="*/ 5 h 88"/>
                  <a:gd name="T10" fmla="*/ 24 w 78"/>
                  <a:gd name="T11" fmla="*/ 5 h 88"/>
                  <a:gd name="T12" fmla="*/ 47 w 78"/>
                  <a:gd name="T13" fmla="*/ 12 h 88"/>
                  <a:gd name="T14" fmla="*/ 50 w 78"/>
                  <a:gd name="T15" fmla="*/ 15 h 88"/>
                  <a:gd name="T16" fmla="*/ 57 w 78"/>
                  <a:gd name="T17" fmla="*/ 24 h 88"/>
                  <a:gd name="T18" fmla="*/ 64 w 78"/>
                  <a:gd name="T19" fmla="*/ 26 h 88"/>
                  <a:gd name="T20" fmla="*/ 76 w 78"/>
                  <a:gd name="T21" fmla="*/ 41 h 88"/>
                  <a:gd name="T22" fmla="*/ 78 w 78"/>
                  <a:gd name="T23" fmla="*/ 48 h 88"/>
                  <a:gd name="T24" fmla="*/ 73 w 78"/>
                  <a:gd name="T25" fmla="*/ 60 h 88"/>
                  <a:gd name="T26" fmla="*/ 57 w 78"/>
                  <a:gd name="T27" fmla="*/ 60 h 88"/>
                  <a:gd name="T28" fmla="*/ 47 w 78"/>
                  <a:gd name="T29" fmla="*/ 62 h 88"/>
                  <a:gd name="T30" fmla="*/ 33 w 78"/>
                  <a:gd name="T31" fmla="*/ 76 h 88"/>
                  <a:gd name="T32" fmla="*/ 31 w 78"/>
                  <a:gd name="T33" fmla="*/ 83 h 88"/>
                  <a:gd name="T34" fmla="*/ 26 w 78"/>
                  <a:gd name="T35" fmla="*/ 88 h 88"/>
                  <a:gd name="T36" fmla="*/ 16 w 78"/>
                  <a:gd name="T37" fmla="*/ 83 h 88"/>
                  <a:gd name="T38" fmla="*/ 9 w 78"/>
                  <a:gd name="T39" fmla="*/ 74 h 88"/>
                  <a:gd name="T40" fmla="*/ 0 w 78"/>
                  <a:gd name="T41" fmla="*/ 31 h 88"/>
                  <a:gd name="T42" fmla="*/ 7 w 78"/>
                  <a:gd name="T43" fmla="*/ 17 h 88"/>
                  <a:gd name="T44" fmla="*/ 7 w 78"/>
                  <a:gd name="T45" fmla="*/ 10 h 88"/>
                  <a:gd name="T46" fmla="*/ 5 w 78"/>
                  <a:gd name="T47"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8" h="88">
                    <a:moveTo>
                      <a:pt x="5" y="0"/>
                    </a:moveTo>
                    <a:lnTo>
                      <a:pt x="5" y="3"/>
                    </a:lnTo>
                    <a:lnTo>
                      <a:pt x="5" y="0"/>
                    </a:lnTo>
                    <a:lnTo>
                      <a:pt x="12" y="0"/>
                    </a:lnTo>
                    <a:lnTo>
                      <a:pt x="16" y="5"/>
                    </a:lnTo>
                    <a:lnTo>
                      <a:pt x="24" y="5"/>
                    </a:lnTo>
                    <a:lnTo>
                      <a:pt x="47" y="12"/>
                    </a:lnTo>
                    <a:lnTo>
                      <a:pt x="50" y="15"/>
                    </a:lnTo>
                    <a:lnTo>
                      <a:pt x="57" y="24"/>
                    </a:lnTo>
                    <a:lnTo>
                      <a:pt x="64" y="26"/>
                    </a:lnTo>
                    <a:lnTo>
                      <a:pt x="76" y="41"/>
                    </a:lnTo>
                    <a:lnTo>
                      <a:pt x="78" y="48"/>
                    </a:lnTo>
                    <a:lnTo>
                      <a:pt x="73" y="60"/>
                    </a:lnTo>
                    <a:lnTo>
                      <a:pt x="57" y="60"/>
                    </a:lnTo>
                    <a:lnTo>
                      <a:pt x="47" y="62"/>
                    </a:lnTo>
                    <a:lnTo>
                      <a:pt x="33" y="76"/>
                    </a:lnTo>
                    <a:lnTo>
                      <a:pt x="31" y="83"/>
                    </a:lnTo>
                    <a:lnTo>
                      <a:pt x="26" y="88"/>
                    </a:lnTo>
                    <a:lnTo>
                      <a:pt x="16" y="83"/>
                    </a:lnTo>
                    <a:lnTo>
                      <a:pt x="9" y="74"/>
                    </a:lnTo>
                    <a:lnTo>
                      <a:pt x="0" y="31"/>
                    </a:lnTo>
                    <a:lnTo>
                      <a:pt x="7" y="17"/>
                    </a:lnTo>
                    <a:lnTo>
                      <a:pt x="7" y="10"/>
                    </a:lnTo>
                    <a:lnTo>
                      <a:pt x="5" y="0"/>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304" name="Freeform 187"/>
              <p:cNvSpPr>
                <a:spLocks/>
              </p:cNvSpPr>
              <p:nvPr/>
            </p:nvSpPr>
            <p:spPr bwMode="auto">
              <a:xfrm>
                <a:off x="1400" y="3122"/>
                <a:ext cx="12" cy="12"/>
              </a:xfrm>
              <a:custGeom>
                <a:avLst/>
                <a:gdLst>
                  <a:gd name="T0" fmla="*/ 0 w 12"/>
                  <a:gd name="T1" fmla="*/ 3 h 12"/>
                  <a:gd name="T2" fmla="*/ 0 w 12"/>
                  <a:gd name="T3" fmla="*/ 0 h 12"/>
                  <a:gd name="T4" fmla="*/ 7 w 12"/>
                  <a:gd name="T5" fmla="*/ 0 h 12"/>
                  <a:gd name="T6" fmla="*/ 12 w 12"/>
                  <a:gd name="T7" fmla="*/ 7 h 12"/>
                  <a:gd name="T8" fmla="*/ 10 w 12"/>
                  <a:gd name="T9" fmla="*/ 10 h 12"/>
                  <a:gd name="T10" fmla="*/ 7 w 12"/>
                  <a:gd name="T11" fmla="*/ 12 h 12"/>
                  <a:gd name="T12" fmla="*/ 0 w 12"/>
                  <a:gd name="T13" fmla="*/ 5 h 12"/>
                  <a:gd name="T14" fmla="*/ 0 w 12"/>
                  <a:gd name="T15" fmla="*/ 3 h 12"/>
                  <a:gd name="T16" fmla="*/ 5 w 12"/>
                  <a:gd name="T17" fmla="*/ 10 h 12"/>
                  <a:gd name="T18" fmla="*/ 0 w 12"/>
                  <a:gd name="T19" fmla="*/ 5 h 12"/>
                  <a:gd name="T20" fmla="*/ 0 w 12"/>
                  <a:gd name="T21" fmla="*/ 3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12">
                    <a:moveTo>
                      <a:pt x="0" y="3"/>
                    </a:moveTo>
                    <a:lnTo>
                      <a:pt x="0" y="0"/>
                    </a:lnTo>
                    <a:lnTo>
                      <a:pt x="7" y="0"/>
                    </a:lnTo>
                    <a:lnTo>
                      <a:pt x="12" y="7"/>
                    </a:lnTo>
                    <a:lnTo>
                      <a:pt x="10" y="10"/>
                    </a:lnTo>
                    <a:lnTo>
                      <a:pt x="7" y="12"/>
                    </a:lnTo>
                    <a:lnTo>
                      <a:pt x="0" y="5"/>
                    </a:lnTo>
                    <a:lnTo>
                      <a:pt x="0" y="3"/>
                    </a:lnTo>
                    <a:lnTo>
                      <a:pt x="5" y="10"/>
                    </a:lnTo>
                    <a:lnTo>
                      <a:pt x="0" y="5"/>
                    </a:lnTo>
                    <a:lnTo>
                      <a:pt x="0" y="3"/>
                    </a:lnTo>
                    <a:close/>
                  </a:path>
                </a:pathLst>
              </a:custGeom>
              <a:solidFill>
                <a:srgbClr val="2540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05" name="Freeform 188"/>
              <p:cNvSpPr>
                <a:spLocks/>
              </p:cNvSpPr>
              <p:nvPr/>
            </p:nvSpPr>
            <p:spPr bwMode="auto">
              <a:xfrm>
                <a:off x="1400" y="3122"/>
                <a:ext cx="12" cy="12"/>
              </a:xfrm>
              <a:custGeom>
                <a:avLst/>
                <a:gdLst>
                  <a:gd name="T0" fmla="*/ 0 w 12"/>
                  <a:gd name="T1" fmla="*/ 3 h 12"/>
                  <a:gd name="T2" fmla="*/ 0 w 12"/>
                  <a:gd name="T3" fmla="*/ 0 h 12"/>
                  <a:gd name="T4" fmla="*/ 7 w 12"/>
                  <a:gd name="T5" fmla="*/ 0 h 12"/>
                  <a:gd name="T6" fmla="*/ 12 w 12"/>
                  <a:gd name="T7" fmla="*/ 7 h 12"/>
                  <a:gd name="T8" fmla="*/ 10 w 12"/>
                  <a:gd name="T9" fmla="*/ 10 h 12"/>
                  <a:gd name="T10" fmla="*/ 7 w 12"/>
                  <a:gd name="T11" fmla="*/ 12 h 12"/>
                  <a:gd name="T12" fmla="*/ 0 w 12"/>
                  <a:gd name="T13" fmla="*/ 5 h 12"/>
                  <a:gd name="T14" fmla="*/ 0 w 12"/>
                  <a:gd name="T15" fmla="*/ 3 h 12"/>
                  <a:gd name="T16" fmla="*/ 5 w 12"/>
                  <a:gd name="T17" fmla="*/ 10 h 12"/>
                  <a:gd name="T18" fmla="*/ 0 w 12"/>
                  <a:gd name="T19" fmla="*/ 5 h 12"/>
                  <a:gd name="T20" fmla="*/ 0 w 12"/>
                  <a:gd name="T21" fmla="*/ 3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12">
                    <a:moveTo>
                      <a:pt x="0" y="3"/>
                    </a:moveTo>
                    <a:lnTo>
                      <a:pt x="0" y="0"/>
                    </a:lnTo>
                    <a:lnTo>
                      <a:pt x="7" y="0"/>
                    </a:lnTo>
                    <a:lnTo>
                      <a:pt x="12" y="7"/>
                    </a:lnTo>
                    <a:lnTo>
                      <a:pt x="10" y="10"/>
                    </a:lnTo>
                    <a:lnTo>
                      <a:pt x="7" y="12"/>
                    </a:lnTo>
                    <a:lnTo>
                      <a:pt x="0" y="5"/>
                    </a:lnTo>
                    <a:lnTo>
                      <a:pt x="0" y="3"/>
                    </a:lnTo>
                    <a:lnTo>
                      <a:pt x="5" y="10"/>
                    </a:lnTo>
                    <a:lnTo>
                      <a:pt x="0" y="5"/>
                    </a:lnTo>
                    <a:lnTo>
                      <a:pt x="0" y="3"/>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306" name="Freeform 189"/>
              <p:cNvSpPr>
                <a:spLocks/>
              </p:cNvSpPr>
              <p:nvPr/>
            </p:nvSpPr>
            <p:spPr bwMode="auto">
              <a:xfrm>
                <a:off x="675" y="2815"/>
                <a:ext cx="7" cy="7"/>
              </a:xfrm>
              <a:custGeom>
                <a:avLst/>
                <a:gdLst>
                  <a:gd name="T0" fmla="*/ 2 w 7"/>
                  <a:gd name="T1" fmla="*/ 0 h 7"/>
                  <a:gd name="T2" fmla="*/ 2 w 7"/>
                  <a:gd name="T3" fmla="*/ 0 h 7"/>
                  <a:gd name="T4" fmla="*/ 2 w 7"/>
                  <a:gd name="T5" fmla="*/ 0 h 7"/>
                  <a:gd name="T6" fmla="*/ 5 w 7"/>
                  <a:gd name="T7" fmla="*/ 0 h 7"/>
                  <a:gd name="T8" fmla="*/ 7 w 7"/>
                  <a:gd name="T9" fmla="*/ 5 h 7"/>
                  <a:gd name="T10" fmla="*/ 5 w 7"/>
                  <a:gd name="T11" fmla="*/ 7 h 7"/>
                  <a:gd name="T12" fmla="*/ 2 w 7"/>
                  <a:gd name="T13" fmla="*/ 5 h 7"/>
                  <a:gd name="T14" fmla="*/ 2 w 7"/>
                  <a:gd name="T15" fmla="*/ 5 h 7"/>
                  <a:gd name="T16" fmla="*/ 0 w 7"/>
                  <a:gd name="T17" fmla="*/ 2 h 7"/>
                  <a:gd name="T18" fmla="*/ 0 w 7"/>
                  <a:gd name="T19" fmla="*/ 2 h 7"/>
                  <a:gd name="T20" fmla="*/ 0 w 7"/>
                  <a:gd name="T21" fmla="*/ 0 h 7"/>
                  <a:gd name="T22" fmla="*/ 2 w 7"/>
                  <a:gd name="T23"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 h="7">
                    <a:moveTo>
                      <a:pt x="2" y="0"/>
                    </a:moveTo>
                    <a:lnTo>
                      <a:pt x="2" y="0"/>
                    </a:lnTo>
                    <a:lnTo>
                      <a:pt x="2" y="0"/>
                    </a:lnTo>
                    <a:lnTo>
                      <a:pt x="5" y="0"/>
                    </a:lnTo>
                    <a:lnTo>
                      <a:pt x="7" y="5"/>
                    </a:lnTo>
                    <a:lnTo>
                      <a:pt x="5" y="7"/>
                    </a:lnTo>
                    <a:lnTo>
                      <a:pt x="2" y="5"/>
                    </a:lnTo>
                    <a:lnTo>
                      <a:pt x="2" y="5"/>
                    </a:lnTo>
                    <a:lnTo>
                      <a:pt x="0" y="2"/>
                    </a:lnTo>
                    <a:lnTo>
                      <a:pt x="0" y="2"/>
                    </a:lnTo>
                    <a:lnTo>
                      <a:pt x="0" y="0"/>
                    </a:lnTo>
                    <a:lnTo>
                      <a:pt x="2" y="0"/>
                    </a:lnTo>
                    <a:close/>
                  </a:path>
                </a:pathLst>
              </a:custGeom>
              <a:solidFill>
                <a:srgbClr val="7578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07" name="Freeform 190"/>
              <p:cNvSpPr>
                <a:spLocks/>
              </p:cNvSpPr>
              <p:nvPr/>
            </p:nvSpPr>
            <p:spPr bwMode="auto">
              <a:xfrm>
                <a:off x="675" y="2815"/>
                <a:ext cx="7" cy="7"/>
              </a:xfrm>
              <a:custGeom>
                <a:avLst/>
                <a:gdLst>
                  <a:gd name="T0" fmla="*/ 2 w 7"/>
                  <a:gd name="T1" fmla="*/ 0 h 7"/>
                  <a:gd name="T2" fmla="*/ 2 w 7"/>
                  <a:gd name="T3" fmla="*/ 0 h 7"/>
                  <a:gd name="T4" fmla="*/ 2 w 7"/>
                  <a:gd name="T5" fmla="*/ 0 h 7"/>
                  <a:gd name="T6" fmla="*/ 5 w 7"/>
                  <a:gd name="T7" fmla="*/ 0 h 7"/>
                  <a:gd name="T8" fmla="*/ 7 w 7"/>
                  <a:gd name="T9" fmla="*/ 5 h 7"/>
                  <a:gd name="T10" fmla="*/ 5 w 7"/>
                  <a:gd name="T11" fmla="*/ 7 h 7"/>
                  <a:gd name="T12" fmla="*/ 2 w 7"/>
                  <a:gd name="T13" fmla="*/ 5 h 7"/>
                  <a:gd name="T14" fmla="*/ 2 w 7"/>
                  <a:gd name="T15" fmla="*/ 5 h 7"/>
                  <a:gd name="T16" fmla="*/ 0 w 7"/>
                  <a:gd name="T17" fmla="*/ 2 h 7"/>
                  <a:gd name="T18" fmla="*/ 0 w 7"/>
                  <a:gd name="T19" fmla="*/ 2 h 7"/>
                  <a:gd name="T20" fmla="*/ 0 w 7"/>
                  <a:gd name="T21" fmla="*/ 0 h 7"/>
                  <a:gd name="T22" fmla="*/ 2 w 7"/>
                  <a:gd name="T23"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 h="7">
                    <a:moveTo>
                      <a:pt x="2" y="0"/>
                    </a:moveTo>
                    <a:lnTo>
                      <a:pt x="2" y="0"/>
                    </a:lnTo>
                    <a:lnTo>
                      <a:pt x="2" y="0"/>
                    </a:lnTo>
                    <a:lnTo>
                      <a:pt x="5" y="0"/>
                    </a:lnTo>
                    <a:lnTo>
                      <a:pt x="7" y="5"/>
                    </a:lnTo>
                    <a:lnTo>
                      <a:pt x="5" y="7"/>
                    </a:lnTo>
                    <a:lnTo>
                      <a:pt x="2" y="5"/>
                    </a:lnTo>
                    <a:lnTo>
                      <a:pt x="2" y="5"/>
                    </a:lnTo>
                    <a:lnTo>
                      <a:pt x="0" y="2"/>
                    </a:lnTo>
                    <a:lnTo>
                      <a:pt x="0" y="2"/>
                    </a:lnTo>
                    <a:lnTo>
                      <a:pt x="0" y="0"/>
                    </a:lnTo>
                    <a:lnTo>
                      <a:pt x="2" y="0"/>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308" name="Freeform 191"/>
              <p:cNvSpPr>
                <a:spLocks/>
              </p:cNvSpPr>
              <p:nvPr/>
            </p:nvSpPr>
            <p:spPr bwMode="auto">
              <a:xfrm>
                <a:off x="1029" y="3073"/>
                <a:ext cx="17" cy="33"/>
              </a:xfrm>
              <a:custGeom>
                <a:avLst/>
                <a:gdLst>
                  <a:gd name="T0" fmla="*/ 10 w 17"/>
                  <a:gd name="T1" fmla="*/ 4 h 33"/>
                  <a:gd name="T2" fmla="*/ 10 w 17"/>
                  <a:gd name="T3" fmla="*/ 4 h 33"/>
                  <a:gd name="T4" fmla="*/ 12 w 17"/>
                  <a:gd name="T5" fmla="*/ 7 h 33"/>
                  <a:gd name="T6" fmla="*/ 12 w 17"/>
                  <a:gd name="T7" fmla="*/ 11 h 33"/>
                  <a:gd name="T8" fmla="*/ 12 w 17"/>
                  <a:gd name="T9" fmla="*/ 9 h 33"/>
                  <a:gd name="T10" fmla="*/ 12 w 17"/>
                  <a:gd name="T11" fmla="*/ 9 h 33"/>
                  <a:gd name="T12" fmla="*/ 14 w 17"/>
                  <a:gd name="T13" fmla="*/ 11 h 33"/>
                  <a:gd name="T14" fmla="*/ 14 w 17"/>
                  <a:gd name="T15" fmla="*/ 14 h 33"/>
                  <a:gd name="T16" fmla="*/ 14 w 17"/>
                  <a:gd name="T17" fmla="*/ 14 h 33"/>
                  <a:gd name="T18" fmla="*/ 14 w 17"/>
                  <a:gd name="T19" fmla="*/ 16 h 33"/>
                  <a:gd name="T20" fmla="*/ 14 w 17"/>
                  <a:gd name="T21" fmla="*/ 18 h 33"/>
                  <a:gd name="T22" fmla="*/ 17 w 17"/>
                  <a:gd name="T23" fmla="*/ 30 h 33"/>
                  <a:gd name="T24" fmla="*/ 17 w 17"/>
                  <a:gd name="T25" fmla="*/ 33 h 33"/>
                  <a:gd name="T26" fmla="*/ 17 w 17"/>
                  <a:gd name="T27" fmla="*/ 33 h 33"/>
                  <a:gd name="T28" fmla="*/ 14 w 17"/>
                  <a:gd name="T29" fmla="*/ 28 h 33"/>
                  <a:gd name="T30" fmla="*/ 14 w 17"/>
                  <a:gd name="T31" fmla="*/ 28 h 33"/>
                  <a:gd name="T32" fmla="*/ 12 w 17"/>
                  <a:gd name="T33" fmla="*/ 23 h 33"/>
                  <a:gd name="T34" fmla="*/ 12 w 17"/>
                  <a:gd name="T35" fmla="*/ 21 h 33"/>
                  <a:gd name="T36" fmla="*/ 12 w 17"/>
                  <a:gd name="T37" fmla="*/ 16 h 33"/>
                  <a:gd name="T38" fmla="*/ 12 w 17"/>
                  <a:gd name="T39" fmla="*/ 16 h 33"/>
                  <a:gd name="T40" fmla="*/ 12 w 17"/>
                  <a:gd name="T41" fmla="*/ 18 h 33"/>
                  <a:gd name="T42" fmla="*/ 12 w 17"/>
                  <a:gd name="T43" fmla="*/ 18 h 33"/>
                  <a:gd name="T44" fmla="*/ 10 w 17"/>
                  <a:gd name="T45" fmla="*/ 18 h 33"/>
                  <a:gd name="T46" fmla="*/ 10 w 17"/>
                  <a:gd name="T47" fmla="*/ 18 h 33"/>
                  <a:gd name="T48" fmla="*/ 7 w 17"/>
                  <a:gd name="T49" fmla="*/ 16 h 33"/>
                  <a:gd name="T50" fmla="*/ 7 w 17"/>
                  <a:gd name="T51" fmla="*/ 16 h 33"/>
                  <a:gd name="T52" fmla="*/ 5 w 17"/>
                  <a:gd name="T53" fmla="*/ 16 h 33"/>
                  <a:gd name="T54" fmla="*/ 5 w 17"/>
                  <a:gd name="T55" fmla="*/ 16 h 33"/>
                  <a:gd name="T56" fmla="*/ 7 w 17"/>
                  <a:gd name="T57" fmla="*/ 14 h 33"/>
                  <a:gd name="T58" fmla="*/ 5 w 17"/>
                  <a:gd name="T59" fmla="*/ 14 h 33"/>
                  <a:gd name="T60" fmla="*/ 7 w 17"/>
                  <a:gd name="T61" fmla="*/ 11 h 33"/>
                  <a:gd name="T62" fmla="*/ 5 w 17"/>
                  <a:gd name="T63" fmla="*/ 9 h 33"/>
                  <a:gd name="T64" fmla="*/ 5 w 17"/>
                  <a:gd name="T65" fmla="*/ 9 h 33"/>
                  <a:gd name="T66" fmla="*/ 3 w 17"/>
                  <a:gd name="T67" fmla="*/ 7 h 33"/>
                  <a:gd name="T68" fmla="*/ 0 w 17"/>
                  <a:gd name="T69" fmla="*/ 4 h 33"/>
                  <a:gd name="T70" fmla="*/ 0 w 17"/>
                  <a:gd name="T71" fmla="*/ 4 h 33"/>
                  <a:gd name="T72" fmla="*/ 0 w 17"/>
                  <a:gd name="T73" fmla="*/ 2 h 33"/>
                  <a:gd name="T74" fmla="*/ 0 w 17"/>
                  <a:gd name="T75" fmla="*/ 2 h 33"/>
                  <a:gd name="T76" fmla="*/ 0 w 17"/>
                  <a:gd name="T77" fmla="*/ 0 h 33"/>
                  <a:gd name="T78" fmla="*/ 0 w 17"/>
                  <a:gd name="T79" fmla="*/ 0 h 33"/>
                  <a:gd name="T80" fmla="*/ 3 w 17"/>
                  <a:gd name="T81" fmla="*/ 0 h 33"/>
                  <a:gd name="T82" fmla="*/ 5 w 17"/>
                  <a:gd name="T83" fmla="*/ 0 h 33"/>
                  <a:gd name="T84" fmla="*/ 7 w 17"/>
                  <a:gd name="T85" fmla="*/ 2 h 33"/>
                  <a:gd name="T86" fmla="*/ 7 w 17"/>
                  <a:gd name="T87" fmla="*/ 2 h 33"/>
                  <a:gd name="T88" fmla="*/ 7 w 17"/>
                  <a:gd name="T89" fmla="*/ 4 h 33"/>
                  <a:gd name="T90" fmla="*/ 10 w 17"/>
                  <a:gd name="T91" fmla="*/ 4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7" h="33">
                    <a:moveTo>
                      <a:pt x="10" y="4"/>
                    </a:moveTo>
                    <a:lnTo>
                      <a:pt x="10" y="4"/>
                    </a:lnTo>
                    <a:lnTo>
                      <a:pt x="12" y="7"/>
                    </a:lnTo>
                    <a:lnTo>
                      <a:pt x="12" y="11"/>
                    </a:lnTo>
                    <a:lnTo>
                      <a:pt x="12" y="9"/>
                    </a:lnTo>
                    <a:lnTo>
                      <a:pt x="12" y="9"/>
                    </a:lnTo>
                    <a:lnTo>
                      <a:pt x="14" y="11"/>
                    </a:lnTo>
                    <a:lnTo>
                      <a:pt x="14" y="14"/>
                    </a:lnTo>
                    <a:lnTo>
                      <a:pt x="14" y="14"/>
                    </a:lnTo>
                    <a:lnTo>
                      <a:pt x="14" y="16"/>
                    </a:lnTo>
                    <a:lnTo>
                      <a:pt x="14" y="18"/>
                    </a:lnTo>
                    <a:lnTo>
                      <a:pt x="17" y="30"/>
                    </a:lnTo>
                    <a:lnTo>
                      <a:pt x="17" y="33"/>
                    </a:lnTo>
                    <a:lnTo>
                      <a:pt x="17" y="33"/>
                    </a:lnTo>
                    <a:lnTo>
                      <a:pt x="14" y="28"/>
                    </a:lnTo>
                    <a:lnTo>
                      <a:pt x="14" y="28"/>
                    </a:lnTo>
                    <a:lnTo>
                      <a:pt x="12" y="23"/>
                    </a:lnTo>
                    <a:lnTo>
                      <a:pt x="12" y="21"/>
                    </a:lnTo>
                    <a:lnTo>
                      <a:pt x="12" y="16"/>
                    </a:lnTo>
                    <a:lnTo>
                      <a:pt x="12" y="16"/>
                    </a:lnTo>
                    <a:lnTo>
                      <a:pt x="12" y="18"/>
                    </a:lnTo>
                    <a:lnTo>
                      <a:pt x="12" y="18"/>
                    </a:lnTo>
                    <a:lnTo>
                      <a:pt x="10" y="18"/>
                    </a:lnTo>
                    <a:lnTo>
                      <a:pt x="10" y="18"/>
                    </a:lnTo>
                    <a:lnTo>
                      <a:pt x="7" y="16"/>
                    </a:lnTo>
                    <a:lnTo>
                      <a:pt x="7" y="16"/>
                    </a:lnTo>
                    <a:lnTo>
                      <a:pt x="5" y="16"/>
                    </a:lnTo>
                    <a:lnTo>
                      <a:pt x="5" y="16"/>
                    </a:lnTo>
                    <a:lnTo>
                      <a:pt x="7" y="14"/>
                    </a:lnTo>
                    <a:lnTo>
                      <a:pt x="5" y="14"/>
                    </a:lnTo>
                    <a:lnTo>
                      <a:pt x="7" y="11"/>
                    </a:lnTo>
                    <a:lnTo>
                      <a:pt x="5" y="9"/>
                    </a:lnTo>
                    <a:lnTo>
                      <a:pt x="5" y="9"/>
                    </a:lnTo>
                    <a:lnTo>
                      <a:pt x="3" y="7"/>
                    </a:lnTo>
                    <a:lnTo>
                      <a:pt x="0" y="4"/>
                    </a:lnTo>
                    <a:lnTo>
                      <a:pt x="0" y="4"/>
                    </a:lnTo>
                    <a:lnTo>
                      <a:pt x="0" y="2"/>
                    </a:lnTo>
                    <a:lnTo>
                      <a:pt x="0" y="2"/>
                    </a:lnTo>
                    <a:lnTo>
                      <a:pt x="0" y="0"/>
                    </a:lnTo>
                    <a:lnTo>
                      <a:pt x="0" y="0"/>
                    </a:lnTo>
                    <a:lnTo>
                      <a:pt x="3" y="0"/>
                    </a:lnTo>
                    <a:lnTo>
                      <a:pt x="5" y="0"/>
                    </a:lnTo>
                    <a:lnTo>
                      <a:pt x="7" y="2"/>
                    </a:lnTo>
                    <a:lnTo>
                      <a:pt x="7" y="2"/>
                    </a:lnTo>
                    <a:lnTo>
                      <a:pt x="7" y="4"/>
                    </a:lnTo>
                    <a:lnTo>
                      <a:pt x="10" y="4"/>
                    </a:lnTo>
                    <a:close/>
                  </a:path>
                </a:pathLst>
              </a:custGeom>
              <a:solidFill>
                <a:srgbClr val="7578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09" name="Freeform 192"/>
              <p:cNvSpPr>
                <a:spLocks/>
              </p:cNvSpPr>
              <p:nvPr/>
            </p:nvSpPr>
            <p:spPr bwMode="auto">
              <a:xfrm>
                <a:off x="1029" y="3073"/>
                <a:ext cx="17" cy="33"/>
              </a:xfrm>
              <a:custGeom>
                <a:avLst/>
                <a:gdLst>
                  <a:gd name="T0" fmla="*/ 10 w 17"/>
                  <a:gd name="T1" fmla="*/ 4 h 33"/>
                  <a:gd name="T2" fmla="*/ 10 w 17"/>
                  <a:gd name="T3" fmla="*/ 4 h 33"/>
                  <a:gd name="T4" fmla="*/ 12 w 17"/>
                  <a:gd name="T5" fmla="*/ 7 h 33"/>
                  <a:gd name="T6" fmla="*/ 12 w 17"/>
                  <a:gd name="T7" fmla="*/ 11 h 33"/>
                  <a:gd name="T8" fmla="*/ 12 w 17"/>
                  <a:gd name="T9" fmla="*/ 9 h 33"/>
                  <a:gd name="T10" fmla="*/ 12 w 17"/>
                  <a:gd name="T11" fmla="*/ 9 h 33"/>
                  <a:gd name="T12" fmla="*/ 14 w 17"/>
                  <a:gd name="T13" fmla="*/ 11 h 33"/>
                  <a:gd name="T14" fmla="*/ 14 w 17"/>
                  <a:gd name="T15" fmla="*/ 14 h 33"/>
                  <a:gd name="T16" fmla="*/ 14 w 17"/>
                  <a:gd name="T17" fmla="*/ 14 h 33"/>
                  <a:gd name="T18" fmla="*/ 14 w 17"/>
                  <a:gd name="T19" fmla="*/ 16 h 33"/>
                  <a:gd name="T20" fmla="*/ 14 w 17"/>
                  <a:gd name="T21" fmla="*/ 18 h 33"/>
                  <a:gd name="T22" fmla="*/ 17 w 17"/>
                  <a:gd name="T23" fmla="*/ 30 h 33"/>
                  <a:gd name="T24" fmla="*/ 17 w 17"/>
                  <a:gd name="T25" fmla="*/ 33 h 33"/>
                  <a:gd name="T26" fmla="*/ 17 w 17"/>
                  <a:gd name="T27" fmla="*/ 33 h 33"/>
                  <a:gd name="T28" fmla="*/ 14 w 17"/>
                  <a:gd name="T29" fmla="*/ 28 h 33"/>
                  <a:gd name="T30" fmla="*/ 14 w 17"/>
                  <a:gd name="T31" fmla="*/ 28 h 33"/>
                  <a:gd name="T32" fmla="*/ 12 w 17"/>
                  <a:gd name="T33" fmla="*/ 23 h 33"/>
                  <a:gd name="T34" fmla="*/ 12 w 17"/>
                  <a:gd name="T35" fmla="*/ 21 h 33"/>
                  <a:gd name="T36" fmla="*/ 12 w 17"/>
                  <a:gd name="T37" fmla="*/ 16 h 33"/>
                  <a:gd name="T38" fmla="*/ 12 w 17"/>
                  <a:gd name="T39" fmla="*/ 16 h 33"/>
                  <a:gd name="T40" fmla="*/ 12 w 17"/>
                  <a:gd name="T41" fmla="*/ 18 h 33"/>
                  <a:gd name="T42" fmla="*/ 12 w 17"/>
                  <a:gd name="T43" fmla="*/ 18 h 33"/>
                  <a:gd name="T44" fmla="*/ 10 w 17"/>
                  <a:gd name="T45" fmla="*/ 18 h 33"/>
                  <a:gd name="T46" fmla="*/ 10 w 17"/>
                  <a:gd name="T47" fmla="*/ 18 h 33"/>
                  <a:gd name="T48" fmla="*/ 7 w 17"/>
                  <a:gd name="T49" fmla="*/ 16 h 33"/>
                  <a:gd name="T50" fmla="*/ 7 w 17"/>
                  <a:gd name="T51" fmla="*/ 16 h 33"/>
                  <a:gd name="T52" fmla="*/ 5 w 17"/>
                  <a:gd name="T53" fmla="*/ 16 h 33"/>
                  <a:gd name="T54" fmla="*/ 5 w 17"/>
                  <a:gd name="T55" fmla="*/ 16 h 33"/>
                  <a:gd name="T56" fmla="*/ 7 w 17"/>
                  <a:gd name="T57" fmla="*/ 14 h 33"/>
                  <a:gd name="T58" fmla="*/ 5 w 17"/>
                  <a:gd name="T59" fmla="*/ 14 h 33"/>
                  <a:gd name="T60" fmla="*/ 7 w 17"/>
                  <a:gd name="T61" fmla="*/ 11 h 33"/>
                  <a:gd name="T62" fmla="*/ 5 w 17"/>
                  <a:gd name="T63" fmla="*/ 9 h 33"/>
                  <a:gd name="T64" fmla="*/ 5 w 17"/>
                  <a:gd name="T65" fmla="*/ 9 h 33"/>
                  <a:gd name="T66" fmla="*/ 3 w 17"/>
                  <a:gd name="T67" fmla="*/ 7 h 33"/>
                  <a:gd name="T68" fmla="*/ 0 w 17"/>
                  <a:gd name="T69" fmla="*/ 4 h 33"/>
                  <a:gd name="T70" fmla="*/ 0 w 17"/>
                  <a:gd name="T71" fmla="*/ 4 h 33"/>
                  <a:gd name="T72" fmla="*/ 0 w 17"/>
                  <a:gd name="T73" fmla="*/ 2 h 33"/>
                  <a:gd name="T74" fmla="*/ 0 w 17"/>
                  <a:gd name="T75" fmla="*/ 2 h 33"/>
                  <a:gd name="T76" fmla="*/ 0 w 17"/>
                  <a:gd name="T77" fmla="*/ 0 h 33"/>
                  <a:gd name="T78" fmla="*/ 0 w 17"/>
                  <a:gd name="T79" fmla="*/ 0 h 33"/>
                  <a:gd name="T80" fmla="*/ 3 w 17"/>
                  <a:gd name="T81" fmla="*/ 0 h 33"/>
                  <a:gd name="T82" fmla="*/ 5 w 17"/>
                  <a:gd name="T83" fmla="*/ 0 h 33"/>
                  <a:gd name="T84" fmla="*/ 7 w 17"/>
                  <a:gd name="T85" fmla="*/ 2 h 33"/>
                  <a:gd name="T86" fmla="*/ 7 w 17"/>
                  <a:gd name="T87" fmla="*/ 2 h 33"/>
                  <a:gd name="T88" fmla="*/ 7 w 17"/>
                  <a:gd name="T89" fmla="*/ 4 h 33"/>
                  <a:gd name="T90" fmla="*/ 10 w 17"/>
                  <a:gd name="T91" fmla="*/ 4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7" h="33">
                    <a:moveTo>
                      <a:pt x="10" y="4"/>
                    </a:moveTo>
                    <a:lnTo>
                      <a:pt x="10" y="4"/>
                    </a:lnTo>
                    <a:lnTo>
                      <a:pt x="12" y="7"/>
                    </a:lnTo>
                    <a:lnTo>
                      <a:pt x="12" y="11"/>
                    </a:lnTo>
                    <a:lnTo>
                      <a:pt x="12" y="9"/>
                    </a:lnTo>
                    <a:lnTo>
                      <a:pt x="12" y="9"/>
                    </a:lnTo>
                    <a:lnTo>
                      <a:pt x="14" y="11"/>
                    </a:lnTo>
                    <a:lnTo>
                      <a:pt x="14" y="14"/>
                    </a:lnTo>
                    <a:lnTo>
                      <a:pt x="14" y="14"/>
                    </a:lnTo>
                    <a:lnTo>
                      <a:pt x="14" y="16"/>
                    </a:lnTo>
                    <a:lnTo>
                      <a:pt x="14" y="18"/>
                    </a:lnTo>
                    <a:lnTo>
                      <a:pt x="17" y="30"/>
                    </a:lnTo>
                    <a:lnTo>
                      <a:pt x="17" y="33"/>
                    </a:lnTo>
                    <a:lnTo>
                      <a:pt x="17" y="33"/>
                    </a:lnTo>
                    <a:lnTo>
                      <a:pt x="14" y="28"/>
                    </a:lnTo>
                    <a:lnTo>
                      <a:pt x="14" y="28"/>
                    </a:lnTo>
                    <a:lnTo>
                      <a:pt x="12" y="23"/>
                    </a:lnTo>
                    <a:lnTo>
                      <a:pt x="12" y="21"/>
                    </a:lnTo>
                    <a:lnTo>
                      <a:pt x="12" y="16"/>
                    </a:lnTo>
                    <a:lnTo>
                      <a:pt x="12" y="16"/>
                    </a:lnTo>
                    <a:lnTo>
                      <a:pt x="12" y="18"/>
                    </a:lnTo>
                    <a:lnTo>
                      <a:pt x="12" y="18"/>
                    </a:lnTo>
                    <a:lnTo>
                      <a:pt x="10" y="18"/>
                    </a:lnTo>
                    <a:lnTo>
                      <a:pt x="10" y="18"/>
                    </a:lnTo>
                    <a:lnTo>
                      <a:pt x="7" y="16"/>
                    </a:lnTo>
                    <a:lnTo>
                      <a:pt x="7" y="16"/>
                    </a:lnTo>
                    <a:lnTo>
                      <a:pt x="5" y="16"/>
                    </a:lnTo>
                    <a:lnTo>
                      <a:pt x="5" y="16"/>
                    </a:lnTo>
                    <a:lnTo>
                      <a:pt x="7" y="14"/>
                    </a:lnTo>
                    <a:lnTo>
                      <a:pt x="5" y="14"/>
                    </a:lnTo>
                    <a:lnTo>
                      <a:pt x="7" y="11"/>
                    </a:lnTo>
                    <a:lnTo>
                      <a:pt x="5" y="9"/>
                    </a:lnTo>
                    <a:lnTo>
                      <a:pt x="5" y="9"/>
                    </a:lnTo>
                    <a:lnTo>
                      <a:pt x="3" y="7"/>
                    </a:lnTo>
                    <a:lnTo>
                      <a:pt x="0" y="4"/>
                    </a:lnTo>
                    <a:lnTo>
                      <a:pt x="0" y="4"/>
                    </a:lnTo>
                    <a:lnTo>
                      <a:pt x="0" y="2"/>
                    </a:lnTo>
                    <a:lnTo>
                      <a:pt x="0" y="2"/>
                    </a:lnTo>
                    <a:lnTo>
                      <a:pt x="0" y="0"/>
                    </a:lnTo>
                    <a:lnTo>
                      <a:pt x="0" y="0"/>
                    </a:lnTo>
                    <a:lnTo>
                      <a:pt x="3" y="0"/>
                    </a:lnTo>
                    <a:lnTo>
                      <a:pt x="5" y="0"/>
                    </a:lnTo>
                    <a:lnTo>
                      <a:pt x="7" y="2"/>
                    </a:lnTo>
                    <a:lnTo>
                      <a:pt x="7" y="2"/>
                    </a:lnTo>
                    <a:lnTo>
                      <a:pt x="7" y="4"/>
                    </a:lnTo>
                    <a:lnTo>
                      <a:pt x="10" y="4"/>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310" name="Freeform 193"/>
              <p:cNvSpPr>
                <a:spLocks/>
              </p:cNvSpPr>
              <p:nvPr/>
            </p:nvSpPr>
            <p:spPr bwMode="auto">
              <a:xfrm>
                <a:off x="1036" y="3051"/>
                <a:ext cx="17" cy="31"/>
              </a:xfrm>
              <a:custGeom>
                <a:avLst/>
                <a:gdLst>
                  <a:gd name="T0" fmla="*/ 5 w 17"/>
                  <a:gd name="T1" fmla="*/ 17 h 31"/>
                  <a:gd name="T2" fmla="*/ 5 w 17"/>
                  <a:gd name="T3" fmla="*/ 17 h 31"/>
                  <a:gd name="T4" fmla="*/ 0 w 17"/>
                  <a:gd name="T5" fmla="*/ 5 h 31"/>
                  <a:gd name="T6" fmla="*/ 0 w 17"/>
                  <a:gd name="T7" fmla="*/ 3 h 31"/>
                  <a:gd name="T8" fmla="*/ 3 w 17"/>
                  <a:gd name="T9" fmla="*/ 3 h 31"/>
                  <a:gd name="T10" fmla="*/ 7 w 17"/>
                  <a:gd name="T11" fmla="*/ 0 h 31"/>
                  <a:gd name="T12" fmla="*/ 14 w 17"/>
                  <a:gd name="T13" fmla="*/ 7 h 31"/>
                  <a:gd name="T14" fmla="*/ 14 w 17"/>
                  <a:gd name="T15" fmla="*/ 12 h 31"/>
                  <a:gd name="T16" fmla="*/ 17 w 17"/>
                  <a:gd name="T17" fmla="*/ 12 h 31"/>
                  <a:gd name="T18" fmla="*/ 17 w 17"/>
                  <a:gd name="T19" fmla="*/ 14 h 31"/>
                  <a:gd name="T20" fmla="*/ 10 w 17"/>
                  <a:gd name="T21" fmla="*/ 3 h 31"/>
                  <a:gd name="T22" fmla="*/ 7 w 17"/>
                  <a:gd name="T23" fmla="*/ 3 h 31"/>
                  <a:gd name="T24" fmla="*/ 10 w 17"/>
                  <a:gd name="T25" fmla="*/ 5 h 31"/>
                  <a:gd name="T26" fmla="*/ 7 w 17"/>
                  <a:gd name="T27" fmla="*/ 5 h 31"/>
                  <a:gd name="T28" fmla="*/ 10 w 17"/>
                  <a:gd name="T29" fmla="*/ 12 h 31"/>
                  <a:gd name="T30" fmla="*/ 12 w 17"/>
                  <a:gd name="T31" fmla="*/ 12 h 31"/>
                  <a:gd name="T32" fmla="*/ 12 w 17"/>
                  <a:gd name="T33" fmla="*/ 14 h 31"/>
                  <a:gd name="T34" fmla="*/ 14 w 17"/>
                  <a:gd name="T35" fmla="*/ 14 h 31"/>
                  <a:gd name="T36" fmla="*/ 17 w 17"/>
                  <a:gd name="T37" fmla="*/ 17 h 31"/>
                  <a:gd name="T38" fmla="*/ 14 w 17"/>
                  <a:gd name="T39" fmla="*/ 17 h 31"/>
                  <a:gd name="T40" fmla="*/ 14 w 17"/>
                  <a:gd name="T41" fmla="*/ 19 h 31"/>
                  <a:gd name="T42" fmla="*/ 14 w 17"/>
                  <a:gd name="T43" fmla="*/ 19 h 31"/>
                  <a:gd name="T44" fmla="*/ 17 w 17"/>
                  <a:gd name="T45" fmla="*/ 19 h 31"/>
                  <a:gd name="T46" fmla="*/ 17 w 17"/>
                  <a:gd name="T47" fmla="*/ 22 h 31"/>
                  <a:gd name="T48" fmla="*/ 14 w 17"/>
                  <a:gd name="T49" fmla="*/ 22 h 31"/>
                  <a:gd name="T50" fmla="*/ 12 w 17"/>
                  <a:gd name="T51" fmla="*/ 22 h 31"/>
                  <a:gd name="T52" fmla="*/ 14 w 17"/>
                  <a:gd name="T53" fmla="*/ 26 h 31"/>
                  <a:gd name="T54" fmla="*/ 14 w 17"/>
                  <a:gd name="T55" fmla="*/ 26 h 31"/>
                  <a:gd name="T56" fmla="*/ 12 w 17"/>
                  <a:gd name="T57" fmla="*/ 24 h 31"/>
                  <a:gd name="T58" fmla="*/ 10 w 17"/>
                  <a:gd name="T59" fmla="*/ 31 h 31"/>
                  <a:gd name="T60" fmla="*/ 10 w 17"/>
                  <a:gd name="T61" fmla="*/ 31 h 31"/>
                  <a:gd name="T62" fmla="*/ 7 w 17"/>
                  <a:gd name="T63" fmla="*/ 31 h 31"/>
                  <a:gd name="T64" fmla="*/ 7 w 17"/>
                  <a:gd name="T65" fmla="*/ 29 h 31"/>
                  <a:gd name="T66" fmla="*/ 7 w 17"/>
                  <a:gd name="T67" fmla="*/ 24 h 31"/>
                  <a:gd name="T68" fmla="*/ 7 w 17"/>
                  <a:gd name="T69" fmla="*/ 22 h 31"/>
                  <a:gd name="T70" fmla="*/ 10 w 17"/>
                  <a:gd name="T71" fmla="*/ 22 h 31"/>
                  <a:gd name="T72" fmla="*/ 10 w 17"/>
                  <a:gd name="T73" fmla="*/ 22 h 31"/>
                  <a:gd name="T74" fmla="*/ 7 w 17"/>
                  <a:gd name="T75" fmla="*/ 22 h 31"/>
                  <a:gd name="T76" fmla="*/ 7 w 17"/>
                  <a:gd name="T77" fmla="*/ 19 h 31"/>
                  <a:gd name="T78" fmla="*/ 10 w 17"/>
                  <a:gd name="T79" fmla="*/ 19 h 31"/>
                  <a:gd name="T80" fmla="*/ 10 w 17"/>
                  <a:gd name="T81" fmla="*/ 17 h 31"/>
                  <a:gd name="T82" fmla="*/ 7 w 17"/>
                  <a:gd name="T83" fmla="*/ 17 h 31"/>
                  <a:gd name="T84" fmla="*/ 7 w 17"/>
                  <a:gd name="T85" fmla="*/ 19 h 31"/>
                  <a:gd name="T86" fmla="*/ 5 w 17"/>
                  <a:gd name="T87" fmla="*/ 17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7" h="31">
                    <a:moveTo>
                      <a:pt x="5" y="17"/>
                    </a:moveTo>
                    <a:lnTo>
                      <a:pt x="5" y="17"/>
                    </a:lnTo>
                    <a:lnTo>
                      <a:pt x="0" y="5"/>
                    </a:lnTo>
                    <a:lnTo>
                      <a:pt x="0" y="3"/>
                    </a:lnTo>
                    <a:lnTo>
                      <a:pt x="3" y="3"/>
                    </a:lnTo>
                    <a:lnTo>
                      <a:pt x="7" y="0"/>
                    </a:lnTo>
                    <a:lnTo>
                      <a:pt x="14" y="7"/>
                    </a:lnTo>
                    <a:lnTo>
                      <a:pt x="14" y="12"/>
                    </a:lnTo>
                    <a:lnTo>
                      <a:pt x="17" y="12"/>
                    </a:lnTo>
                    <a:lnTo>
                      <a:pt x="17" y="14"/>
                    </a:lnTo>
                    <a:lnTo>
                      <a:pt x="10" y="3"/>
                    </a:lnTo>
                    <a:lnTo>
                      <a:pt x="7" y="3"/>
                    </a:lnTo>
                    <a:lnTo>
                      <a:pt x="10" y="5"/>
                    </a:lnTo>
                    <a:lnTo>
                      <a:pt x="7" y="5"/>
                    </a:lnTo>
                    <a:lnTo>
                      <a:pt x="10" y="12"/>
                    </a:lnTo>
                    <a:lnTo>
                      <a:pt x="12" y="12"/>
                    </a:lnTo>
                    <a:lnTo>
                      <a:pt x="12" y="14"/>
                    </a:lnTo>
                    <a:lnTo>
                      <a:pt x="14" y="14"/>
                    </a:lnTo>
                    <a:lnTo>
                      <a:pt x="17" y="17"/>
                    </a:lnTo>
                    <a:lnTo>
                      <a:pt x="14" y="17"/>
                    </a:lnTo>
                    <a:lnTo>
                      <a:pt x="14" y="19"/>
                    </a:lnTo>
                    <a:lnTo>
                      <a:pt x="14" y="19"/>
                    </a:lnTo>
                    <a:lnTo>
                      <a:pt x="17" y="19"/>
                    </a:lnTo>
                    <a:lnTo>
                      <a:pt x="17" y="22"/>
                    </a:lnTo>
                    <a:lnTo>
                      <a:pt x="14" y="22"/>
                    </a:lnTo>
                    <a:lnTo>
                      <a:pt x="12" y="22"/>
                    </a:lnTo>
                    <a:lnTo>
                      <a:pt x="14" y="26"/>
                    </a:lnTo>
                    <a:lnTo>
                      <a:pt x="14" y="26"/>
                    </a:lnTo>
                    <a:lnTo>
                      <a:pt x="12" y="24"/>
                    </a:lnTo>
                    <a:lnTo>
                      <a:pt x="10" y="31"/>
                    </a:lnTo>
                    <a:lnTo>
                      <a:pt x="10" y="31"/>
                    </a:lnTo>
                    <a:lnTo>
                      <a:pt x="7" y="31"/>
                    </a:lnTo>
                    <a:lnTo>
                      <a:pt x="7" y="29"/>
                    </a:lnTo>
                    <a:lnTo>
                      <a:pt x="7" y="24"/>
                    </a:lnTo>
                    <a:lnTo>
                      <a:pt x="7" y="22"/>
                    </a:lnTo>
                    <a:lnTo>
                      <a:pt x="10" y="22"/>
                    </a:lnTo>
                    <a:lnTo>
                      <a:pt x="10" y="22"/>
                    </a:lnTo>
                    <a:lnTo>
                      <a:pt x="7" y="22"/>
                    </a:lnTo>
                    <a:lnTo>
                      <a:pt x="7" y="19"/>
                    </a:lnTo>
                    <a:lnTo>
                      <a:pt x="10" y="19"/>
                    </a:lnTo>
                    <a:lnTo>
                      <a:pt x="10" y="17"/>
                    </a:lnTo>
                    <a:lnTo>
                      <a:pt x="7" y="17"/>
                    </a:lnTo>
                    <a:lnTo>
                      <a:pt x="7" y="19"/>
                    </a:lnTo>
                    <a:lnTo>
                      <a:pt x="5" y="17"/>
                    </a:lnTo>
                    <a:close/>
                  </a:path>
                </a:pathLst>
              </a:custGeom>
              <a:solidFill>
                <a:srgbClr val="7578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11" name="Freeform 194"/>
              <p:cNvSpPr>
                <a:spLocks/>
              </p:cNvSpPr>
              <p:nvPr/>
            </p:nvSpPr>
            <p:spPr bwMode="auto">
              <a:xfrm>
                <a:off x="1036" y="3051"/>
                <a:ext cx="17" cy="31"/>
              </a:xfrm>
              <a:custGeom>
                <a:avLst/>
                <a:gdLst>
                  <a:gd name="T0" fmla="*/ 5 w 17"/>
                  <a:gd name="T1" fmla="*/ 17 h 31"/>
                  <a:gd name="T2" fmla="*/ 5 w 17"/>
                  <a:gd name="T3" fmla="*/ 17 h 31"/>
                  <a:gd name="T4" fmla="*/ 0 w 17"/>
                  <a:gd name="T5" fmla="*/ 5 h 31"/>
                  <a:gd name="T6" fmla="*/ 0 w 17"/>
                  <a:gd name="T7" fmla="*/ 3 h 31"/>
                  <a:gd name="T8" fmla="*/ 3 w 17"/>
                  <a:gd name="T9" fmla="*/ 3 h 31"/>
                  <a:gd name="T10" fmla="*/ 7 w 17"/>
                  <a:gd name="T11" fmla="*/ 0 h 31"/>
                  <a:gd name="T12" fmla="*/ 14 w 17"/>
                  <a:gd name="T13" fmla="*/ 7 h 31"/>
                  <a:gd name="T14" fmla="*/ 14 w 17"/>
                  <a:gd name="T15" fmla="*/ 12 h 31"/>
                  <a:gd name="T16" fmla="*/ 17 w 17"/>
                  <a:gd name="T17" fmla="*/ 12 h 31"/>
                  <a:gd name="T18" fmla="*/ 17 w 17"/>
                  <a:gd name="T19" fmla="*/ 14 h 31"/>
                  <a:gd name="T20" fmla="*/ 10 w 17"/>
                  <a:gd name="T21" fmla="*/ 3 h 31"/>
                  <a:gd name="T22" fmla="*/ 7 w 17"/>
                  <a:gd name="T23" fmla="*/ 3 h 31"/>
                  <a:gd name="T24" fmla="*/ 10 w 17"/>
                  <a:gd name="T25" fmla="*/ 5 h 31"/>
                  <a:gd name="T26" fmla="*/ 7 w 17"/>
                  <a:gd name="T27" fmla="*/ 5 h 31"/>
                  <a:gd name="T28" fmla="*/ 10 w 17"/>
                  <a:gd name="T29" fmla="*/ 12 h 31"/>
                  <a:gd name="T30" fmla="*/ 12 w 17"/>
                  <a:gd name="T31" fmla="*/ 12 h 31"/>
                  <a:gd name="T32" fmla="*/ 12 w 17"/>
                  <a:gd name="T33" fmla="*/ 14 h 31"/>
                  <a:gd name="T34" fmla="*/ 14 w 17"/>
                  <a:gd name="T35" fmla="*/ 14 h 31"/>
                  <a:gd name="T36" fmla="*/ 17 w 17"/>
                  <a:gd name="T37" fmla="*/ 17 h 31"/>
                  <a:gd name="T38" fmla="*/ 14 w 17"/>
                  <a:gd name="T39" fmla="*/ 17 h 31"/>
                  <a:gd name="T40" fmla="*/ 14 w 17"/>
                  <a:gd name="T41" fmla="*/ 19 h 31"/>
                  <a:gd name="T42" fmla="*/ 14 w 17"/>
                  <a:gd name="T43" fmla="*/ 19 h 31"/>
                  <a:gd name="T44" fmla="*/ 17 w 17"/>
                  <a:gd name="T45" fmla="*/ 19 h 31"/>
                  <a:gd name="T46" fmla="*/ 17 w 17"/>
                  <a:gd name="T47" fmla="*/ 22 h 31"/>
                  <a:gd name="T48" fmla="*/ 14 w 17"/>
                  <a:gd name="T49" fmla="*/ 22 h 31"/>
                  <a:gd name="T50" fmla="*/ 12 w 17"/>
                  <a:gd name="T51" fmla="*/ 22 h 31"/>
                  <a:gd name="T52" fmla="*/ 14 w 17"/>
                  <a:gd name="T53" fmla="*/ 26 h 31"/>
                  <a:gd name="T54" fmla="*/ 14 w 17"/>
                  <a:gd name="T55" fmla="*/ 26 h 31"/>
                  <a:gd name="T56" fmla="*/ 12 w 17"/>
                  <a:gd name="T57" fmla="*/ 24 h 31"/>
                  <a:gd name="T58" fmla="*/ 10 w 17"/>
                  <a:gd name="T59" fmla="*/ 31 h 31"/>
                  <a:gd name="T60" fmla="*/ 10 w 17"/>
                  <a:gd name="T61" fmla="*/ 31 h 31"/>
                  <a:gd name="T62" fmla="*/ 7 w 17"/>
                  <a:gd name="T63" fmla="*/ 31 h 31"/>
                  <a:gd name="T64" fmla="*/ 7 w 17"/>
                  <a:gd name="T65" fmla="*/ 29 h 31"/>
                  <a:gd name="T66" fmla="*/ 7 w 17"/>
                  <a:gd name="T67" fmla="*/ 24 h 31"/>
                  <a:gd name="T68" fmla="*/ 7 w 17"/>
                  <a:gd name="T69" fmla="*/ 22 h 31"/>
                  <a:gd name="T70" fmla="*/ 10 w 17"/>
                  <a:gd name="T71" fmla="*/ 22 h 31"/>
                  <a:gd name="T72" fmla="*/ 10 w 17"/>
                  <a:gd name="T73" fmla="*/ 22 h 31"/>
                  <a:gd name="T74" fmla="*/ 7 w 17"/>
                  <a:gd name="T75" fmla="*/ 22 h 31"/>
                  <a:gd name="T76" fmla="*/ 7 w 17"/>
                  <a:gd name="T77" fmla="*/ 19 h 31"/>
                  <a:gd name="T78" fmla="*/ 10 w 17"/>
                  <a:gd name="T79" fmla="*/ 19 h 31"/>
                  <a:gd name="T80" fmla="*/ 10 w 17"/>
                  <a:gd name="T81" fmla="*/ 17 h 31"/>
                  <a:gd name="T82" fmla="*/ 7 w 17"/>
                  <a:gd name="T83" fmla="*/ 17 h 31"/>
                  <a:gd name="T84" fmla="*/ 7 w 17"/>
                  <a:gd name="T85" fmla="*/ 19 h 31"/>
                  <a:gd name="T86" fmla="*/ 5 w 17"/>
                  <a:gd name="T87" fmla="*/ 17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7" h="31">
                    <a:moveTo>
                      <a:pt x="5" y="17"/>
                    </a:moveTo>
                    <a:lnTo>
                      <a:pt x="5" y="17"/>
                    </a:lnTo>
                    <a:lnTo>
                      <a:pt x="0" y="5"/>
                    </a:lnTo>
                    <a:lnTo>
                      <a:pt x="0" y="3"/>
                    </a:lnTo>
                    <a:lnTo>
                      <a:pt x="3" y="3"/>
                    </a:lnTo>
                    <a:lnTo>
                      <a:pt x="7" y="0"/>
                    </a:lnTo>
                    <a:lnTo>
                      <a:pt x="14" y="7"/>
                    </a:lnTo>
                    <a:lnTo>
                      <a:pt x="14" y="12"/>
                    </a:lnTo>
                    <a:lnTo>
                      <a:pt x="17" y="12"/>
                    </a:lnTo>
                    <a:lnTo>
                      <a:pt x="17" y="14"/>
                    </a:lnTo>
                    <a:lnTo>
                      <a:pt x="10" y="3"/>
                    </a:lnTo>
                    <a:lnTo>
                      <a:pt x="7" y="3"/>
                    </a:lnTo>
                    <a:lnTo>
                      <a:pt x="10" y="5"/>
                    </a:lnTo>
                    <a:lnTo>
                      <a:pt x="7" y="5"/>
                    </a:lnTo>
                    <a:lnTo>
                      <a:pt x="10" y="12"/>
                    </a:lnTo>
                    <a:lnTo>
                      <a:pt x="12" y="12"/>
                    </a:lnTo>
                    <a:lnTo>
                      <a:pt x="12" y="14"/>
                    </a:lnTo>
                    <a:lnTo>
                      <a:pt x="14" y="14"/>
                    </a:lnTo>
                    <a:lnTo>
                      <a:pt x="17" y="17"/>
                    </a:lnTo>
                    <a:lnTo>
                      <a:pt x="14" y="17"/>
                    </a:lnTo>
                    <a:lnTo>
                      <a:pt x="14" y="19"/>
                    </a:lnTo>
                    <a:lnTo>
                      <a:pt x="14" y="19"/>
                    </a:lnTo>
                    <a:lnTo>
                      <a:pt x="17" y="19"/>
                    </a:lnTo>
                    <a:lnTo>
                      <a:pt x="17" y="22"/>
                    </a:lnTo>
                    <a:lnTo>
                      <a:pt x="14" y="22"/>
                    </a:lnTo>
                    <a:lnTo>
                      <a:pt x="12" y="22"/>
                    </a:lnTo>
                    <a:lnTo>
                      <a:pt x="14" y="26"/>
                    </a:lnTo>
                    <a:lnTo>
                      <a:pt x="14" y="26"/>
                    </a:lnTo>
                    <a:lnTo>
                      <a:pt x="12" y="24"/>
                    </a:lnTo>
                    <a:lnTo>
                      <a:pt x="10" y="31"/>
                    </a:lnTo>
                    <a:lnTo>
                      <a:pt x="10" y="31"/>
                    </a:lnTo>
                    <a:lnTo>
                      <a:pt x="7" y="31"/>
                    </a:lnTo>
                    <a:lnTo>
                      <a:pt x="7" y="29"/>
                    </a:lnTo>
                    <a:lnTo>
                      <a:pt x="7" y="24"/>
                    </a:lnTo>
                    <a:lnTo>
                      <a:pt x="7" y="22"/>
                    </a:lnTo>
                    <a:lnTo>
                      <a:pt x="10" y="22"/>
                    </a:lnTo>
                    <a:lnTo>
                      <a:pt x="10" y="22"/>
                    </a:lnTo>
                    <a:lnTo>
                      <a:pt x="7" y="22"/>
                    </a:lnTo>
                    <a:lnTo>
                      <a:pt x="7" y="19"/>
                    </a:lnTo>
                    <a:lnTo>
                      <a:pt x="10" y="19"/>
                    </a:lnTo>
                    <a:lnTo>
                      <a:pt x="10" y="17"/>
                    </a:lnTo>
                    <a:lnTo>
                      <a:pt x="7" y="17"/>
                    </a:lnTo>
                    <a:lnTo>
                      <a:pt x="7" y="19"/>
                    </a:lnTo>
                    <a:lnTo>
                      <a:pt x="5" y="17"/>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312" name="Freeform 195"/>
              <p:cNvSpPr>
                <a:spLocks/>
              </p:cNvSpPr>
              <p:nvPr/>
            </p:nvSpPr>
            <p:spPr bwMode="auto">
              <a:xfrm>
                <a:off x="1048" y="3084"/>
                <a:ext cx="10" cy="22"/>
              </a:xfrm>
              <a:custGeom>
                <a:avLst/>
                <a:gdLst>
                  <a:gd name="T0" fmla="*/ 5 w 10"/>
                  <a:gd name="T1" fmla="*/ 7 h 22"/>
                  <a:gd name="T2" fmla="*/ 5 w 10"/>
                  <a:gd name="T3" fmla="*/ 7 h 22"/>
                  <a:gd name="T4" fmla="*/ 2 w 10"/>
                  <a:gd name="T5" fmla="*/ 7 h 22"/>
                  <a:gd name="T6" fmla="*/ 2 w 10"/>
                  <a:gd name="T7" fmla="*/ 7 h 22"/>
                  <a:gd name="T8" fmla="*/ 0 w 10"/>
                  <a:gd name="T9" fmla="*/ 5 h 22"/>
                  <a:gd name="T10" fmla="*/ 0 w 10"/>
                  <a:gd name="T11" fmla="*/ 5 h 22"/>
                  <a:gd name="T12" fmla="*/ 0 w 10"/>
                  <a:gd name="T13" fmla="*/ 3 h 22"/>
                  <a:gd name="T14" fmla="*/ 2 w 10"/>
                  <a:gd name="T15" fmla="*/ 3 h 22"/>
                  <a:gd name="T16" fmla="*/ 2 w 10"/>
                  <a:gd name="T17" fmla="*/ 0 h 22"/>
                  <a:gd name="T18" fmla="*/ 7 w 10"/>
                  <a:gd name="T19" fmla="*/ 5 h 22"/>
                  <a:gd name="T20" fmla="*/ 10 w 10"/>
                  <a:gd name="T21" fmla="*/ 3 h 22"/>
                  <a:gd name="T22" fmla="*/ 10 w 10"/>
                  <a:gd name="T23" fmla="*/ 7 h 22"/>
                  <a:gd name="T24" fmla="*/ 7 w 10"/>
                  <a:gd name="T25" fmla="*/ 7 h 22"/>
                  <a:gd name="T26" fmla="*/ 10 w 10"/>
                  <a:gd name="T27" fmla="*/ 22 h 22"/>
                  <a:gd name="T28" fmla="*/ 7 w 10"/>
                  <a:gd name="T29" fmla="*/ 17 h 22"/>
                  <a:gd name="T30" fmla="*/ 7 w 10"/>
                  <a:gd name="T31" fmla="*/ 17 h 22"/>
                  <a:gd name="T32" fmla="*/ 7 w 10"/>
                  <a:gd name="T33" fmla="*/ 19 h 22"/>
                  <a:gd name="T34" fmla="*/ 5 w 10"/>
                  <a:gd name="T35" fmla="*/ 17 h 22"/>
                  <a:gd name="T36" fmla="*/ 5 w 10"/>
                  <a:gd name="T37" fmla="*/ 15 h 22"/>
                  <a:gd name="T38" fmla="*/ 5 w 10"/>
                  <a:gd name="T39" fmla="*/ 15 h 22"/>
                  <a:gd name="T40" fmla="*/ 7 w 10"/>
                  <a:gd name="T41" fmla="*/ 10 h 22"/>
                  <a:gd name="T42" fmla="*/ 7 w 10"/>
                  <a:gd name="T43" fmla="*/ 10 h 22"/>
                  <a:gd name="T44" fmla="*/ 5 w 10"/>
                  <a:gd name="T45" fmla="*/ 10 h 22"/>
                  <a:gd name="T46" fmla="*/ 5 w 10"/>
                  <a:gd name="T47" fmla="*/ 10 h 22"/>
                  <a:gd name="T48" fmla="*/ 2 w 10"/>
                  <a:gd name="T49" fmla="*/ 10 h 22"/>
                  <a:gd name="T50" fmla="*/ 5 w 10"/>
                  <a:gd name="T51" fmla="*/ 7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0" h="22">
                    <a:moveTo>
                      <a:pt x="5" y="7"/>
                    </a:moveTo>
                    <a:lnTo>
                      <a:pt x="5" y="7"/>
                    </a:lnTo>
                    <a:lnTo>
                      <a:pt x="2" y="7"/>
                    </a:lnTo>
                    <a:lnTo>
                      <a:pt x="2" y="7"/>
                    </a:lnTo>
                    <a:lnTo>
                      <a:pt x="0" y="5"/>
                    </a:lnTo>
                    <a:lnTo>
                      <a:pt x="0" y="5"/>
                    </a:lnTo>
                    <a:lnTo>
                      <a:pt x="0" y="3"/>
                    </a:lnTo>
                    <a:lnTo>
                      <a:pt x="2" y="3"/>
                    </a:lnTo>
                    <a:lnTo>
                      <a:pt x="2" y="0"/>
                    </a:lnTo>
                    <a:lnTo>
                      <a:pt x="7" y="5"/>
                    </a:lnTo>
                    <a:lnTo>
                      <a:pt x="10" y="3"/>
                    </a:lnTo>
                    <a:lnTo>
                      <a:pt x="10" y="7"/>
                    </a:lnTo>
                    <a:lnTo>
                      <a:pt x="7" y="7"/>
                    </a:lnTo>
                    <a:lnTo>
                      <a:pt x="10" y="22"/>
                    </a:lnTo>
                    <a:lnTo>
                      <a:pt x="7" y="17"/>
                    </a:lnTo>
                    <a:lnTo>
                      <a:pt x="7" y="17"/>
                    </a:lnTo>
                    <a:lnTo>
                      <a:pt x="7" y="19"/>
                    </a:lnTo>
                    <a:lnTo>
                      <a:pt x="5" y="17"/>
                    </a:lnTo>
                    <a:lnTo>
                      <a:pt x="5" y="15"/>
                    </a:lnTo>
                    <a:lnTo>
                      <a:pt x="5" y="15"/>
                    </a:lnTo>
                    <a:lnTo>
                      <a:pt x="7" y="10"/>
                    </a:lnTo>
                    <a:lnTo>
                      <a:pt x="7" y="10"/>
                    </a:lnTo>
                    <a:lnTo>
                      <a:pt x="5" y="10"/>
                    </a:lnTo>
                    <a:lnTo>
                      <a:pt x="5" y="10"/>
                    </a:lnTo>
                    <a:lnTo>
                      <a:pt x="2" y="10"/>
                    </a:lnTo>
                    <a:lnTo>
                      <a:pt x="5" y="7"/>
                    </a:lnTo>
                    <a:close/>
                  </a:path>
                </a:pathLst>
              </a:custGeom>
              <a:solidFill>
                <a:srgbClr val="7578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13" name="Freeform 196"/>
              <p:cNvSpPr>
                <a:spLocks/>
              </p:cNvSpPr>
              <p:nvPr/>
            </p:nvSpPr>
            <p:spPr bwMode="auto">
              <a:xfrm>
                <a:off x="1048" y="3084"/>
                <a:ext cx="10" cy="22"/>
              </a:xfrm>
              <a:custGeom>
                <a:avLst/>
                <a:gdLst>
                  <a:gd name="T0" fmla="*/ 5 w 10"/>
                  <a:gd name="T1" fmla="*/ 7 h 22"/>
                  <a:gd name="T2" fmla="*/ 5 w 10"/>
                  <a:gd name="T3" fmla="*/ 7 h 22"/>
                  <a:gd name="T4" fmla="*/ 2 w 10"/>
                  <a:gd name="T5" fmla="*/ 7 h 22"/>
                  <a:gd name="T6" fmla="*/ 2 w 10"/>
                  <a:gd name="T7" fmla="*/ 7 h 22"/>
                  <a:gd name="T8" fmla="*/ 0 w 10"/>
                  <a:gd name="T9" fmla="*/ 5 h 22"/>
                  <a:gd name="T10" fmla="*/ 0 w 10"/>
                  <a:gd name="T11" fmla="*/ 5 h 22"/>
                  <a:gd name="T12" fmla="*/ 0 w 10"/>
                  <a:gd name="T13" fmla="*/ 3 h 22"/>
                  <a:gd name="T14" fmla="*/ 2 w 10"/>
                  <a:gd name="T15" fmla="*/ 3 h 22"/>
                  <a:gd name="T16" fmla="*/ 2 w 10"/>
                  <a:gd name="T17" fmla="*/ 0 h 22"/>
                  <a:gd name="T18" fmla="*/ 7 w 10"/>
                  <a:gd name="T19" fmla="*/ 5 h 22"/>
                  <a:gd name="T20" fmla="*/ 10 w 10"/>
                  <a:gd name="T21" fmla="*/ 3 h 22"/>
                  <a:gd name="T22" fmla="*/ 10 w 10"/>
                  <a:gd name="T23" fmla="*/ 7 h 22"/>
                  <a:gd name="T24" fmla="*/ 7 w 10"/>
                  <a:gd name="T25" fmla="*/ 7 h 22"/>
                  <a:gd name="T26" fmla="*/ 10 w 10"/>
                  <a:gd name="T27" fmla="*/ 22 h 22"/>
                  <a:gd name="T28" fmla="*/ 7 w 10"/>
                  <a:gd name="T29" fmla="*/ 17 h 22"/>
                  <a:gd name="T30" fmla="*/ 7 w 10"/>
                  <a:gd name="T31" fmla="*/ 17 h 22"/>
                  <a:gd name="T32" fmla="*/ 7 w 10"/>
                  <a:gd name="T33" fmla="*/ 19 h 22"/>
                  <a:gd name="T34" fmla="*/ 5 w 10"/>
                  <a:gd name="T35" fmla="*/ 17 h 22"/>
                  <a:gd name="T36" fmla="*/ 5 w 10"/>
                  <a:gd name="T37" fmla="*/ 15 h 22"/>
                  <a:gd name="T38" fmla="*/ 5 w 10"/>
                  <a:gd name="T39" fmla="*/ 15 h 22"/>
                  <a:gd name="T40" fmla="*/ 7 w 10"/>
                  <a:gd name="T41" fmla="*/ 10 h 22"/>
                  <a:gd name="T42" fmla="*/ 7 w 10"/>
                  <a:gd name="T43" fmla="*/ 10 h 22"/>
                  <a:gd name="T44" fmla="*/ 5 w 10"/>
                  <a:gd name="T45" fmla="*/ 10 h 22"/>
                  <a:gd name="T46" fmla="*/ 5 w 10"/>
                  <a:gd name="T47" fmla="*/ 10 h 22"/>
                  <a:gd name="T48" fmla="*/ 2 w 10"/>
                  <a:gd name="T49" fmla="*/ 10 h 22"/>
                  <a:gd name="T50" fmla="*/ 5 w 10"/>
                  <a:gd name="T51" fmla="*/ 7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0" h="22">
                    <a:moveTo>
                      <a:pt x="5" y="7"/>
                    </a:moveTo>
                    <a:lnTo>
                      <a:pt x="5" y="7"/>
                    </a:lnTo>
                    <a:lnTo>
                      <a:pt x="2" y="7"/>
                    </a:lnTo>
                    <a:lnTo>
                      <a:pt x="2" y="7"/>
                    </a:lnTo>
                    <a:lnTo>
                      <a:pt x="0" y="5"/>
                    </a:lnTo>
                    <a:lnTo>
                      <a:pt x="0" y="5"/>
                    </a:lnTo>
                    <a:lnTo>
                      <a:pt x="0" y="3"/>
                    </a:lnTo>
                    <a:lnTo>
                      <a:pt x="2" y="3"/>
                    </a:lnTo>
                    <a:lnTo>
                      <a:pt x="2" y="0"/>
                    </a:lnTo>
                    <a:lnTo>
                      <a:pt x="7" y="5"/>
                    </a:lnTo>
                    <a:lnTo>
                      <a:pt x="10" y="3"/>
                    </a:lnTo>
                    <a:lnTo>
                      <a:pt x="10" y="7"/>
                    </a:lnTo>
                    <a:lnTo>
                      <a:pt x="7" y="7"/>
                    </a:lnTo>
                    <a:lnTo>
                      <a:pt x="10" y="22"/>
                    </a:lnTo>
                    <a:lnTo>
                      <a:pt x="7" y="17"/>
                    </a:lnTo>
                    <a:lnTo>
                      <a:pt x="7" y="17"/>
                    </a:lnTo>
                    <a:lnTo>
                      <a:pt x="7" y="19"/>
                    </a:lnTo>
                    <a:lnTo>
                      <a:pt x="5" y="17"/>
                    </a:lnTo>
                    <a:lnTo>
                      <a:pt x="5" y="15"/>
                    </a:lnTo>
                    <a:lnTo>
                      <a:pt x="5" y="15"/>
                    </a:lnTo>
                    <a:lnTo>
                      <a:pt x="7" y="10"/>
                    </a:lnTo>
                    <a:lnTo>
                      <a:pt x="7" y="10"/>
                    </a:lnTo>
                    <a:lnTo>
                      <a:pt x="5" y="10"/>
                    </a:lnTo>
                    <a:lnTo>
                      <a:pt x="5" y="10"/>
                    </a:lnTo>
                    <a:lnTo>
                      <a:pt x="2" y="10"/>
                    </a:lnTo>
                    <a:lnTo>
                      <a:pt x="5" y="7"/>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314" name="Freeform 197"/>
              <p:cNvSpPr>
                <a:spLocks/>
              </p:cNvSpPr>
              <p:nvPr/>
            </p:nvSpPr>
            <p:spPr bwMode="auto">
              <a:xfrm>
                <a:off x="1053" y="3080"/>
                <a:ext cx="16" cy="16"/>
              </a:xfrm>
              <a:custGeom>
                <a:avLst/>
                <a:gdLst>
                  <a:gd name="T0" fmla="*/ 5 w 16"/>
                  <a:gd name="T1" fmla="*/ 4 h 16"/>
                  <a:gd name="T2" fmla="*/ 5 w 16"/>
                  <a:gd name="T3" fmla="*/ 2 h 16"/>
                  <a:gd name="T4" fmla="*/ 2 w 16"/>
                  <a:gd name="T5" fmla="*/ 2 h 16"/>
                  <a:gd name="T6" fmla="*/ 0 w 16"/>
                  <a:gd name="T7" fmla="*/ 0 h 16"/>
                  <a:gd name="T8" fmla="*/ 0 w 16"/>
                  <a:gd name="T9" fmla="*/ 0 h 16"/>
                  <a:gd name="T10" fmla="*/ 0 w 16"/>
                  <a:gd name="T11" fmla="*/ 0 h 16"/>
                  <a:gd name="T12" fmla="*/ 9 w 16"/>
                  <a:gd name="T13" fmla="*/ 0 h 16"/>
                  <a:gd name="T14" fmla="*/ 9 w 16"/>
                  <a:gd name="T15" fmla="*/ 0 h 16"/>
                  <a:gd name="T16" fmla="*/ 14 w 16"/>
                  <a:gd name="T17" fmla="*/ 0 h 16"/>
                  <a:gd name="T18" fmla="*/ 14 w 16"/>
                  <a:gd name="T19" fmla="*/ 2 h 16"/>
                  <a:gd name="T20" fmla="*/ 14 w 16"/>
                  <a:gd name="T21" fmla="*/ 2 h 16"/>
                  <a:gd name="T22" fmla="*/ 16 w 16"/>
                  <a:gd name="T23" fmla="*/ 9 h 16"/>
                  <a:gd name="T24" fmla="*/ 16 w 16"/>
                  <a:gd name="T25" fmla="*/ 9 h 16"/>
                  <a:gd name="T26" fmla="*/ 12 w 16"/>
                  <a:gd name="T27" fmla="*/ 4 h 16"/>
                  <a:gd name="T28" fmla="*/ 12 w 16"/>
                  <a:gd name="T29" fmla="*/ 4 h 16"/>
                  <a:gd name="T30" fmla="*/ 9 w 16"/>
                  <a:gd name="T31" fmla="*/ 4 h 16"/>
                  <a:gd name="T32" fmla="*/ 12 w 16"/>
                  <a:gd name="T33" fmla="*/ 7 h 16"/>
                  <a:gd name="T34" fmla="*/ 14 w 16"/>
                  <a:gd name="T35" fmla="*/ 9 h 16"/>
                  <a:gd name="T36" fmla="*/ 14 w 16"/>
                  <a:gd name="T37" fmla="*/ 14 h 16"/>
                  <a:gd name="T38" fmla="*/ 14 w 16"/>
                  <a:gd name="T39" fmla="*/ 14 h 16"/>
                  <a:gd name="T40" fmla="*/ 12 w 16"/>
                  <a:gd name="T41" fmla="*/ 14 h 16"/>
                  <a:gd name="T42" fmla="*/ 12 w 16"/>
                  <a:gd name="T43" fmla="*/ 14 h 16"/>
                  <a:gd name="T44" fmla="*/ 9 w 16"/>
                  <a:gd name="T45" fmla="*/ 16 h 16"/>
                  <a:gd name="T46" fmla="*/ 5 w 16"/>
                  <a:gd name="T47" fmla="*/ 4 h 16"/>
                  <a:gd name="T48" fmla="*/ 5 w 16"/>
                  <a:gd name="T49" fmla="*/ 4 h 16"/>
                  <a:gd name="T50" fmla="*/ 5 w 16"/>
                  <a:gd name="T51" fmla="*/ 4 h 16"/>
                  <a:gd name="T52" fmla="*/ 5 w 16"/>
                  <a:gd name="T53" fmla="*/ 4 h 16"/>
                  <a:gd name="T54" fmla="*/ 2 w 16"/>
                  <a:gd name="T55" fmla="*/ 4 h 16"/>
                  <a:gd name="T56" fmla="*/ 2 w 16"/>
                  <a:gd name="T57" fmla="*/ 4 h 16"/>
                  <a:gd name="T58" fmla="*/ 5 w 16"/>
                  <a:gd name="T59" fmla="*/ 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 h="16">
                    <a:moveTo>
                      <a:pt x="5" y="4"/>
                    </a:moveTo>
                    <a:lnTo>
                      <a:pt x="5" y="2"/>
                    </a:lnTo>
                    <a:lnTo>
                      <a:pt x="2" y="2"/>
                    </a:lnTo>
                    <a:lnTo>
                      <a:pt x="0" y="0"/>
                    </a:lnTo>
                    <a:lnTo>
                      <a:pt x="0" y="0"/>
                    </a:lnTo>
                    <a:lnTo>
                      <a:pt x="0" y="0"/>
                    </a:lnTo>
                    <a:lnTo>
                      <a:pt x="9" y="0"/>
                    </a:lnTo>
                    <a:lnTo>
                      <a:pt x="9" y="0"/>
                    </a:lnTo>
                    <a:lnTo>
                      <a:pt x="14" y="0"/>
                    </a:lnTo>
                    <a:lnTo>
                      <a:pt x="14" y="2"/>
                    </a:lnTo>
                    <a:lnTo>
                      <a:pt x="14" y="2"/>
                    </a:lnTo>
                    <a:lnTo>
                      <a:pt x="16" y="9"/>
                    </a:lnTo>
                    <a:lnTo>
                      <a:pt x="16" y="9"/>
                    </a:lnTo>
                    <a:lnTo>
                      <a:pt x="12" y="4"/>
                    </a:lnTo>
                    <a:lnTo>
                      <a:pt x="12" y="4"/>
                    </a:lnTo>
                    <a:lnTo>
                      <a:pt x="9" y="4"/>
                    </a:lnTo>
                    <a:lnTo>
                      <a:pt x="12" y="7"/>
                    </a:lnTo>
                    <a:lnTo>
                      <a:pt x="14" y="9"/>
                    </a:lnTo>
                    <a:lnTo>
                      <a:pt x="14" y="14"/>
                    </a:lnTo>
                    <a:lnTo>
                      <a:pt x="14" y="14"/>
                    </a:lnTo>
                    <a:lnTo>
                      <a:pt x="12" y="14"/>
                    </a:lnTo>
                    <a:lnTo>
                      <a:pt x="12" y="14"/>
                    </a:lnTo>
                    <a:lnTo>
                      <a:pt x="9" y="16"/>
                    </a:lnTo>
                    <a:lnTo>
                      <a:pt x="5" y="4"/>
                    </a:lnTo>
                    <a:lnTo>
                      <a:pt x="5" y="4"/>
                    </a:lnTo>
                    <a:lnTo>
                      <a:pt x="5" y="4"/>
                    </a:lnTo>
                    <a:lnTo>
                      <a:pt x="5" y="4"/>
                    </a:lnTo>
                    <a:lnTo>
                      <a:pt x="2" y="4"/>
                    </a:lnTo>
                    <a:lnTo>
                      <a:pt x="2" y="4"/>
                    </a:lnTo>
                    <a:lnTo>
                      <a:pt x="5" y="4"/>
                    </a:lnTo>
                    <a:close/>
                  </a:path>
                </a:pathLst>
              </a:custGeom>
              <a:solidFill>
                <a:srgbClr val="7578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15" name="Freeform 198"/>
              <p:cNvSpPr>
                <a:spLocks/>
              </p:cNvSpPr>
              <p:nvPr/>
            </p:nvSpPr>
            <p:spPr bwMode="auto">
              <a:xfrm>
                <a:off x="1053" y="3080"/>
                <a:ext cx="16" cy="16"/>
              </a:xfrm>
              <a:custGeom>
                <a:avLst/>
                <a:gdLst>
                  <a:gd name="T0" fmla="*/ 5 w 16"/>
                  <a:gd name="T1" fmla="*/ 4 h 16"/>
                  <a:gd name="T2" fmla="*/ 5 w 16"/>
                  <a:gd name="T3" fmla="*/ 2 h 16"/>
                  <a:gd name="T4" fmla="*/ 2 w 16"/>
                  <a:gd name="T5" fmla="*/ 2 h 16"/>
                  <a:gd name="T6" fmla="*/ 0 w 16"/>
                  <a:gd name="T7" fmla="*/ 0 h 16"/>
                  <a:gd name="T8" fmla="*/ 0 w 16"/>
                  <a:gd name="T9" fmla="*/ 0 h 16"/>
                  <a:gd name="T10" fmla="*/ 0 w 16"/>
                  <a:gd name="T11" fmla="*/ 0 h 16"/>
                  <a:gd name="T12" fmla="*/ 9 w 16"/>
                  <a:gd name="T13" fmla="*/ 0 h 16"/>
                  <a:gd name="T14" fmla="*/ 9 w 16"/>
                  <a:gd name="T15" fmla="*/ 0 h 16"/>
                  <a:gd name="T16" fmla="*/ 14 w 16"/>
                  <a:gd name="T17" fmla="*/ 0 h 16"/>
                  <a:gd name="T18" fmla="*/ 14 w 16"/>
                  <a:gd name="T19" fmla="*/ 2 h 16"/>
                  <a:gd name="T20" fmla="*/ 14 w 16"/>
                  <a:gd name="T21" fmla="*/ 2 h 16"/>
                  <a:gd name="T22" fmla="*/ 16 w 16"/>
                  <a:gd name="T23" fmla="*/ 9 h 16"/>
                  <a:gd name="T24" fmla="*/ 16 w 16"/>
                  <a:gd name="T25" fmla="*/ 9 h 16"/>
                  <a:gd name="T26" fmla="*/ 12 w 16"/>
                  <a:gd name="T27" fmla="*/ 4 h 16"/>
                  <a:gd name="T28" fmla="*/ 12 w 16"/>
                  <a:gd name="T29" fmla="*/ 4 h 16"/>
                  <a:gd name="T30" fmla="*/ 9 w 16"/>
                  <a:gd name="T31" fmla="*/ 4 h 16"/>
                  <a:gd name="T32" fmla="*/ 12 w 16"/>
                  <a:gd name="T33" fmla="*/ 7 h 16"/>
                  <a:gd name="T34" fmla="*/ 14 w 16"/>
                  <a:gd name="T35" fmla="*/ 9 h 16"/>
                  <a:gd name="T36" fmla="*/ 14 w 16"/>
                  <a:gd name="T37" fmla="*/ 14 h 16"/>
                  <a:gd name="T38" fmla="*/ 14 w 16"/>
                  <a:gd name="T39" fmla="*/ 14 h 16"/>
                  <a:gd name="T40" fmla="*/ 12 w 16"/>
                  <a:gd name="T41" fmla="*/ 14 h 16"/>
                  <a:gd name="T42" fmla="*/ 12 w 16"/>
                  <a:gd name="T43" fmla="*/ 14 h 16"/>
                  <a:gd name="T44" fmla="*/ 9 w 16"/>
                  <a:gd name="T45" fmla="*/ 16 h 16"/>
                  <a:gd name="T46" fmla="*/ 5 w 16"/>
                  <a:gd name="T47" fmla="*/ 4 h 16"/>
                  <a:gd name="T48" fmla="*/ 5 w 16"/>
                  <a:gd name="T49" fmla="*/ 4 h 16"/>
                  <a:gd name="T50" fmla="*/ 5 w 16"/>
                  <a:gd name="T51" fmla="*/ 4 h 16"/>
                  <a:gd name="T52" fmla="*/ 5 w 16"/>
                  <a:gd name="T53" fmla="*/ 4 h 16"/>
                  <a:gd name="T54" fmla="*/ 2 w 16"/>
                  <a:gd name="T55" fmla="*/ 4 h 16"/>
                  <a:gd name="T56" fmla="*/ 2 w 16"/>
                  <a:gd name="T57" fmla="*/ 4 h 16"/>
                  <a:gd name="T58" fmla="*/ 5 w 16"/>
                  <a:gd name="T59" fmla="*/ 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 h="16">
                    <a:moveTo>
                      <a:pt x="5" y="4"/>
                    </a:moveTo>
                    <a:lnTo>
                      <a:pt x="5" y="2"/>
                    </a:lnTo>
                    <a:lnTo>
                      <a:pt x="2" y="2"/>
                    </a:lnTo>
                    <a:lnTo>
                      <a:pt x="0" y="0"/>
                    </a:lnTo>
                    <a:lnTo>
                      <a:pt x="0" y="0"/>
                    </a:lnTo>
                    <a:lnTo>
                      <a:pt x="0" y="0"/>
                    </a:lnTo>
                    <a:lnTo>
                      <a:pt x="9" y="0"/>
                    </a:lnTo>
                    <a:lnTo>
                      <a:pt x="9" y="0"/>
                    </a:lnTo>
                    <a:lnTo>
                      <a:pt x="14" y="0"/>
                    </a:lnTo>
                    <a:lnTo>
                      <a:pt x="14" y="2"/>
                    </a:lnTo>
                    <a:lnTo>
                      <a:pt x="14" y="2"/>
                    </a:lnTo>
                    <a:lnTo>
                      <a:pt x="16" y="9"/>
                    </a:lnTo>
                    <a:lnTo>
                      <a:pt x="16" y="9"/>
                    </a:lnTo>
                    <a:lnTo>
                      <a:pt x="12" y="4"/>
                    </a:lnTo>
                    <a:lnTo>
                      <a:pt x="12" y="4"/>
                    </a:lnTo>
                    <a:lnTo>
                      <a:pt x="9" y="4"/>
                    </a:lnTo>
                    <a:lnTo>
                      <a:pt x="12" y="7"/>
                    </a:lnTo>
                    <a:lnTo>
                      <a:pt x="14" y="9"/>
                    </a:lnTo>
                    <a:lnTo>
                      <a:pt x="14" y="14"/>
                    </a:lnTo>
                    <a:lnTo>
                      <a:pt x="14" y="14"/>
                    </a:lnTo>
                    <a:lnTo>
                      <a:pt x="12" y="14"/>
                    </a:lnTo>
                    <a:lnTo>
                      <a:pt x="12" y="14"/>
                    </a:lnTo>
                    <a:lnTo>
                      <a:pt x="9" y="16"/>
                    </a:lnTo>
                    <a:lnTo>
                      <a:pt x="5" y="4"/>
                    </a:lnTo>
                    <a:lnTo>
                      <a:pt x="5" y="4"/>
                    </a:lnTo>
                    <a:lnTo>
                      <a:pt x="5" y="4"/>
                    </a:lnTo>
                    <a:lnTo>
                      <a:pt x="5" y="4"/>
                    </a:lnTo>
                    <a:lnTo>
                      <a:pt x="2" y="4"/>
                    </a:lnTo>
                    <a:lnTo>
                      <a:pt x="2" y="4"/>
                    </a:lnTo>
                    <a:lnTo>
                      <a:pt x="5" y="4"/>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316" name="Freeform 199"/>
              <p:cNvSpPr>
                <a:spLocks/>
              </p:cNvSpPr>
              <p:nvPr/>
            </p:nvSpPr>
            <p:spPr bwMode="auto">
              <a:xfrm>
                <a:off x="1069" y="3084"/>
                <a:ext cx="5" cy="7"/>
              </a:xfrm>
              <a:custGeom>
                <a:avLst/>
                <a:gdLst>
                  <a:gd name="T0" fmla="*/ 3 w 5"/>
                  <a:gd name="T1" fmla="*/ 0 h 7"/>
                  <a:gd name="T2" fmla="*/ 3 w 5"/>
                  <a:gd name="T3" fmla="*/ 0 h 7"/>
                  <a:gd name="T4" fmla="*/ 5 w 5"/>
                  <a:gd name="T5" fmla="*/ 5 h 7"/>
                  <a:gd name="T6" fmla="*/ 5 w 5"/>
                  <a:gd name="T7" fmla="*/ 5 h 7"/>
                  <a:gd name="T8" fmla="*/ 5 w 5"/>
                  <a:gd name="T9" fmla="*/ 5 h 7"/>
                  <a:gd name="T10" fmla="*/ 5 w 5"/>
                  <a:gd name="T11" fmla="*/ 5 h 7"/>
                  <a:gd name="T12" fmla="*/ 5 w 5"/>
                  <a:gd name="T13" fmla="*/ 7 h 7"/>
                  <a:gd name="T14" fmla="*/ 3 w 5"/>
                  <a:gd name="T15" fmla="*/ 7 h 7"/>
                  <a:gd name="T16" fmla="*/ 3 w 5"/>
                  <a:gd name="T17" fmla="*/ 5 h 7"/>
                  <a:gd name="T18" fmla="*/ 0 w 5"/>
                  <a:gd name="T19" fmla="*/ 0 h 7"/>
                  <a:gd name="T20" fmla="*/ 3 w 5"/>
                  <a:gd name="T21"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 h="7">
                    <a:moveTo>
                      <a:pt x="3" y="0"/>
                    </a:moveTo>
                    <a:lnTo>
                      <a:pt x="3" y="0"/>
                    </a:lnTo>
                    <a:lnTo>
                      <a:pt x="5" y="5"/>
                    </a:lnTo>
                    <a:lnTo>
                      <a:pt x="5" y="5"/>
                    </a:lnTo>
                    <a:lnTo>
                      <a:pt x="5" y="5"/>
                    </a:lnTo>
                    <a:lnTo>
                      <a:pt x="5" y="5"/>
                    </a:lnTo>
                    <a:lnTo>
                      <a:pt x="5" y="7"/>
                    </a:lnTo>
                    <a:lnTo>
                      <a:pt x="3" y="7"/>
                    </a:lnTo>
                    <a:lnTo>
                      <a:pt x="3" y="5"/>
                    </a:lnTo>
                    <a:lnTo>
                      <a:pt x="0" y="0"/>
                    </a:lnTo>
                    <a:lnTo>
                      <a:pt x="3" y="0"/>
                    </a:lnTo>
                    <a:close/>
                  </a:path>
                </a:pathLst>
              </a:custGeom>
              <a:solidFill>
                <a:srgbClr val="7578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17" name="Freeform 200"/>
              <p:cNvSpPr>
                <a:spLocks/>
              </p:cNvSpPr>
              <p:nvPr/>
            </p:nvSpPr>
            <p:spPr bwMode="auto">
              <a:xfrm>
                <a:off x="1069" y="3084"/>
                <a:ext cx="5" cy="7"/>
              </a:xfrm>
              <a:custGeom>
                <a:avLst/>
                <a:gdLst>
                  <a:gd name="T0" fmla="*/ 3 w 5"/>
                  <a:gd name="T1" fmla="*/ 0 h 7"/>
                  <a:gd name="T2" fmla="*/ 3 w 5"/>
                  <a:gd name="T3" fmla="*/ 0 h 7"/>
                  <a:gd name="T4" fmla="*/ 5 w 5"/>
                  <a:gd name="T5" fmla="*/ 5 h 7"/>
                  <a:gd name="T6" fmla="*/ 5 w 5"/>
                  <a:gd name="T7" fmla="*/ 5 h 7"/>
                  <a:gd name="T8" fmla="*/ 5 w 5"/>
                  <a:gd name="T9" fmla="*/ 5 h 7"/>
                  <a:gd name="T10" fmla="*/ 5 w 5"/>
                  <a:gd name="T11" fmla="*/ 5 h 7"/>
                  <a:gd name="T12" fmla="*/ 5 w 5"/>
                  <a:gd name="T13" fmla="*/ 7 h 7"/>
                  <a:gd name="T14" fmla="*/ 3 w 5"/>
                  <a:gd name="T15" fmla="*/ 7 h 7"/>
                  <a:gd name="T16" fmla="*/ 3 w 5"/>
                  <a:gd name="T17" fmla="*/ 5 h 7"/>
                  <a:gd name="T18" fmla="*/ 0 w 5"/>
                  <a:gd name="T19" fmla="*/ 0 h 7"/>
                  <a:gd name="T20" fmla="*/ 3 w 5"/>
                  <a:gd name="T21"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 h="7">
                    <a:moveTo>
                      <a:pt x="3" y="0"/>
                    </a:moveTo>
                    <a:lnTo>
                      <a:pt x="3" y="0"/>
                    </a:lnTo>
                    <a:lnTo>
                      <a:pt x="5" y="5"/>
                    </a:lnTo>
                    <a:lnTo>
                      <a:pt x="5" y="5"/>
                    </a:lnTo>
                    <a:lnTo>
                      <a:pt x="5" y="5"/>
                    </a:lnTo>
                    <a:lnTo>
                      <a:pt x="5" y="5"/>
                    </a:lnTo>
                    <a:lnTo>
                      <a:pt x="5" y="7"/>
                    </a:lnTo>
                    <a:lnTo>
                      <a:pt x="3" y="7"/>
                    </a:lnTo>
                    <a:lnTo>
                      <a:pt x="3" y="5"/>
                    </a:lnTo>
                    <a:lnTo>
                      <a:pt x="0" y="0"/>
                    </a:lnTo>
                    <a:lnTo>
                      <a:pt x="3" y="0"/>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318" name="Freeform 201"/>
              <p:cNvSpPr>
                <a:spLocks/>
              </p:cNvSpPr>
              <p:nvPr/>
            </p:nvSpPr>
            <p:spPr bwMode="auto">
              <a:xfrm>
                <a:off x="1069" y="3094"/>
                <a:ext cx="7" cy="5"/>
              </a:xfrm>
              <a:custGeom>
                <a:avLst/>
                <a:gdLst>
                  <a:gd name="T0" fmla="*/ 5 w 7"/>
                  <a:gd name="T1" fmla="*/ 0 h 5"/>
                  <a:gd name="T2" fmla="*/ 7 w 7"/>
                  <a:gd name="T3" fmla="*/ 0 h 5"/>
                  <a:gd name="T4" fmla="*/ 7 w 7"/>
                  <a:gd name="T5" fmla="*/ 2 h 5"/>
                  <a:gd name="T6" fmla="*/ 5 w 7"/>
                  <a:gd name="T7" fmla="*/ 5 h 5"/>
                  <a:gd name="T8" fmla="*/ 5 w 7"/>
                  <a:gd name="T9" fmla="*/ 2 h 5"/>
                  <a:gd name="T10" fmla="*/ 3 w 7"/>
                  <a:gd name="T11" fmla="*/ 2 h 5"/>
                  <a:gd name="T12" fmla="*/ 0 w 7"/>
                  <a:gd name="T13" fmla="*/ 2 h 5"/>
                  <a:gd name="T14" fmla="*/ 0 w 7"/>
                  <a:gd name="T15" fmla="*/ 0 h 5"/>
                  <a:gd name="T16" fmla="*/ 5 w 7"/>
                  <a:gd name="T17" fmla="*/ 0 h 5"/>
                  <a:gd name="T18" fmla="*/ 5 w 7"/>
                  <a:gd name="T19" fmla="*/ 0 h 5"/>
                  <a:gd name="T20" fmla="*/ 5 w 7"/>
                  <a:gd name="T21"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5">
                    <a:moveTo>
                      <a:pt x="5" y="0"/>
                    </a:moveTo>
                    <a:lnTo>
                      <a:pt x="7" y="0"/>
                    </a:lnTo>
                    <a:lnTo>
                      <a:pt x="7" y="2"/>
                    </a:lnTo>
                    <a:lnTo>
                      <a:pt x="5" y="5"/>
                    </a:lnTo>
                    <a:lnTo>
                      <a:pt x="5" y="2"/>
                    </a:lnTo>
                    <a:lnTo>
                      <a:pt x="3" y="2"/>
                    </a:lnTo>
                    <a:lnTo>
                      <a:pt x="0" y="2"/>
                    </a:lnTo>
                    <a:lnTo>
                      <a:pt x="0" y="0"/>
                    </a:lnTo>
                    <a:lnTo>
                      <a:pt x="5" y="0"/>
                    </a:lnTo>
                    <a:lnTo>
                      <a:pt x="5" y="0"/>
                    </a:lnTo>
                    <a:lnTo>
                      <a:pt x="5" y="0"/>
                    </a:lnTo>
                    <a:close/>
                  </a:path>
                </a:pathLst>
              </a:custGeom>
              <a:solidFill>
                <a:srgbClr val="7578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19" name="Freeform 202"/>
              <p:cNvSpPr>
                <a:spLocks/>
              </p:cNvSpPr>
              <p:nvPr/>
            </p:nvSpPr>
            <p:spPr bwMode="auto">
              <a:xfrm>
                <a:off x="1069" y="3094"/>
                <a:ext cx="7" cy="5"/>
              </a:xfrm>
              <a:custGeom>
                <a:avLst/>
                <a:gdLst>
                  <a:gd name="T0" fmla="*/ 5 w 7"/>
                  <a:gd name="T1" fmla="*/ 0 h 5"/>
                  <a:gd name="T2" fmla="*/ 7 w 7"/>
                  <a:gd name="T3" fmla="*/ 0 h 5"/>
                  <a:gd name="T4" fmla="*/ 7 w 7"/>
                  <a:gd name="T5" fmla="*/ 2 h 5"/>
                  <a:gd name="T6" fmla="*/ 5 w 7"/>
                  <a:gd name="T7" fmla="*/ 5 h 5"/>
                  <a:gd name="T8" fmla="*/ 5 w 7"/>
                  <a:gd name="T9" fmla="*/ 2 h 5"/>
                  <a:gd name="T10" fmla="*/ 3 w 7"/>
                  <a:gd name="T11" fmla="*/ 2 h 5"/>
                  <a:gd name="T12" fmla="*/ 0 w 7"/>
                  <a:gd name="T13" fmla="*/ 2 h 5"/>
                  <a:gd name="T14" fmla="*/ 0 w 7"/>
                  <a:gd name="T15" fmla="*/ 0 h 5"/>
                  <a:gd name="T16" fmla="*/ 5 w 7"/>
                  <a:gd name="T17" fmla="*/ 0 h 5"/>
                  <a:gd name="T18" fmla="*/ 5 w 7"/>
                  <a:gd name="T19" fmla="*/ 0 h 5"/>
                  <a:gd name="T20" fmla="*/ 5 w 7"/>
                  <a:gd name="T21"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5">
                    <a:moveTo>
                      <a:pt x="5" y="0"/>
                    </a:moveTo>
                    <a:lnTo>
                      <a:pt x="7" y="0"/>
                    </a:lnTo>
                    <a:lnTo>
                      <a:pt x="7" y="2"/>
                    </a:lnTo>
                    <a:lnTo>
                      <a:pt x="5" y="5"/>
                    </a:lnTo>
                    <a:lnTo>
                      <a:pt x="5" y="2"/>
                    </a:lnTo>
                    <a:lnTo>
                      <a:pt x="3" y="2"/>
                    </a:lnTo>
                    <a:lnTo>
                      <a:pt x="0" y="2"/>
                    </a:lnTo>
                    <a:lnTo>
                      <a:pt x="0" y="0"/>
                    </a:lnTo>
                    <a:lnTo>
                      <a:pt x="5" y="0"/>
                    </a:lnTo>
                    <a:lnTo>
                      <a:pt x="5" y="0"/>
                    </a:lnTo>
                    <a:lnTo>
                      <a:pt x="5" y="0"/>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320" name="Freeform 203"/>
              <p:cNvSpPr>
                <a:spLocks/>
              </p:cNvSpPr>
              <p:nvPr/>
            </p:nvSpPr>
            <p:spPr bwMode="auto">
              <a:xfrm>
                <a:off x="1081" y="3091"/>
                <a:ext cx="5" cy="8"/>
              </a:xfrm>
              <a:custGeom>
                <a:avLst/>
                <a:gdLst>
                  <a:gd name="T0" fmla="*/ 3 w 5"/>
                  <a:gd name="T1" fmla="*/ 3 h 8"/>
                  <a:gd name="T2" fmla="*/ 5 w 5"/>
                  <a:gd name="T3" fmla="*/ 5 h 8"/>
                  <a:gd name="T4" fmla="*/ 5 w 5"/>
                  <a:gd name="T5" fmla="*/ 8 h 8"/>
                  <a:gd name="T6" fmla="*/ 5 w 5"/>
                  <a:gd name="T7" fmla="*/ 8 h 8"/>
                  <a:gd name="T8" fmla="*/ 5 w 5"/>
                  <a:gd name="T9" fmla="*/ 8 h 8"/>
                  <a:gd name="T10" fmla="*/ 0 w 5"/>
                  <a:gd name="T11" fmla="*/ 5 h 8"/>
                  <a:gd name="T12" fmla="*/ 0 w 5"/>
                  <a:gd name="T13" fmla="*/ 5 h 8"/>
                  <a:gd name="T14" fmla="*/ 0 w 5"/>
                  <a:gd name="T15" fmla="*/ 0 h 8"/>
                  <a:gd name="T16" fmla="*/ 0 w 5"/>
                  <a:gd name="T17" fmla="*/ 3 h 8"/>
                  <a:gd name="T18" fmla="*/ 3 w 5"/>
                  <a:gd name="T19" fmla="*/ 3 h 8"/>
                  <a:gd name="T20" fmla="*/ 3 w 5"/>
                  <a:gd name="T21" fmla="*/ 3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 h="8">
                    <a:moveTo>
                      <a:pt x="3" y="3"/>
                    </a:moveTo>
                    <a:lnTo>
                      <a:pt x="5" y="5"/>
                    </a:lnTo>
                    <a:lnTo>
                      <a:pt x="5" y="8"/>
                    </a:lnTo>
                    <a:lnTo>
                      <a:pt x="5" y="8"/>
                    </a:lnTo>
                    <a:lnTo>
                      <a:pt x="5" y="8"/>
                    </a:lnTo>
                    <a:lnTo>
                      <a:pt x="0" y="5"/>
                    </a:lnTo>
                    <a:lnTo>
                      <a:pt x="0" y="5"/>
                    </a:lnTo>
                    <a:lnTo>
                      <a:pt x="0" y="0"/>
                    </a:lnTo>
                    <a:lnTo>
                      <a:pt x="0" y="3"/>
                    </a:lnTo>
                    <a:lnTo>
                      <a:pt x="3" y="3"/>
                    </a:lnTo>
                    <a:lnTo>
                      <a:pt x="3" y="3"/>
                    </a:lnTo>
                    <a:close/>
                  </a:path>
                </a:pathLst>
              </a:custGeom>
              <a:solidFill>
                <a:srgbClr val="7578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21" name="Freeform 204"/>
              <p:cNvSpPr>
                <a:spLocks/>
              </p:cNvSpPr>
              <p:nvPr/>
            </p:nvSpPr>
            <p:spPr bwMode="auto">
              <a:xfrm>
                <a:off x="1081" y="3091"/>
                <a:ext cx="5" cy="8"/>
              </a:xfrm>
              <a:custGeom>
                <a:avLst/>
                <a:gdLst>
                  <a:gd name="T0" fmla="*/ 3 w 5"/>
                  <a:gd name="T1" fmla="*/ 3 h 8"/>
                  <a:gd name="T2" fmla="*/ 5 w 5"/>
                  <a:gd name="T3" fmla="*/ 5 h 8"/>
                  <a:gd name="T4" fmla="*/ 5 w 5"/>
                  <a:gd name="T5" fmla="*/ 8 h 8"/>
                  <a:gd name="T6" fmla="*/ 5 w 5"/>
                  <a:gd name="T7" fmla="*/ 8 h 8"/>
                  <a:gd name="T8" fmla="*/ 5 w 5"/>
                  <a:gd name="T9" fmla="*/ 8 h 8"/>
                  <a:gd name="T10" fmla="*/ 0 w 5"/>
                  <a:gd name="T11" fmla="*/ 5 h 8"/>
                  <a:gd name="T12" fmla="*/ 0 w 5"/>
                  <a:gd name="T13" fmla="*/ 5 h 8"/>
                  <a:gd name="T14" fmla="*/ 0 w 5"/>
                  <a:gd name="T15" fmla="*/ 0 h 8"/>
                  <a:gd name="T16" fmla="*/ 0 w 5"/>
                  <a:gd name="T17" fmla="*/ 3 h 8"/>
                  <a:gd name="T18" fmla="*/ 3 w 5"/>
                  <a:gd name="T19" fmla="*/ 3 h 8"/>
                  <a:gd name="T20" fmla="*/ 3 w 5"/>
                  <a:gd name="T21" fmla="*/ 3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 h="8">
                    <a:moveTo>
                      <a:pt x="3" y="3"/>
                    </a:moveTo>
                    <a:lnTo>
                      <a:pt x="5" y="5"/>
                    </a:lnTo>
                    <a:lnTo>
                      <a:pt x="5" y="8"/>
                    </a:lnTo>
                    <a:lnTo>
                      <a:pt x="5" y="8"/>
                    </a:lnTo>
                    <a:lnTo>
                      <a:pt x="5" y="8"/>
                    </a:lnTo>
                    <a:lnTo>
                      <a:pt x="0" y="5"/>
                    </a:lnTo>
                    <a:lnTo>
                      <a:pt x="0" y="5"/>
                    </a:lnTo>
                    <a:lnTo>
                      <a:pt x="0" y="0"/>
                    </a:lnTo>
                    <a:lnTo>
                      <a:pt x="0" y="3"/>
                    </a:lnTo>
                    <a:lnTo>
                      <a:pt x="3" y="3"/>
                    </a:lnTo>
                    <a:lnTo>
                      <a:pt x="3" y="3"/>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5" name="Freeform 206"/>
            <p:cNvSpPr>
              <a:spLocks/>
            </p:cNvSpPr>
            <p:nvPr/>
          </p:nvSpPr>
          <p:spPr bwMode="auto">
            <a:xfrm>
              <a:off x="1015" y="3051"/>
              <a:ext cx="21" cy="24"/>
            </a:xfrm>
            <a:custGeom>
              <a:avLst/>
              <a:gdLst>
                <a:gd name="T0" fmla="*/ 17 w 21"/>
                <a:gd name="T1" fmla="*/ 5 h 24"/>
                <a:gd name="T2" fmla="*/ 19 w 21"/>
                <a:gd name="T3" fmla="*/ 5 h 24"/>
                <a:gd name="T4" fmla="*/ 19 w 21"/>
                <a:gd name="T5" fmla="*/ 5 h 24"/>
                <a:gd name="T6" fmla="*/ 19 w 21"/>
                <a:gd name="T7" fmla="*/ 10 h 24"/>
                <a:gd name="T8" fmla="*/ 17 w 21"/>
                <a:gd name="T9" fmla="*/ 10 h 24"/>
                <a:gd name="T10" fmla="*/ 19 w 21"/>
                <a:gd name="T11" fmla="*/ 10 h 24"/>
                <a:gd name="T12" fmla="*/ 19 w 21"/>
                <a:gd name="T13" fmla="*/ 12 h 24"/>
                <a:gd name="T14" fmla="*/ 17 w 21"/>
                <a:gd name="T15" fmla="*/ 12 h 24"/>
                <a:gd name="T16" fmla="*/ 12 w 21"/>
                <a:gd name="T17" fmla="*/ 10 h 24"/>
                <a:gd name="T18" fmla="*/ 10 w 21"/>
                <a:gd name="T19" fmla="*/ 12 h 24"/>
                <a:gd name="T20" fmla="*/ 14 w 21"/>
                <a:gd name="T21" fmla="*/ 14 h 24"/>
                <a:gd name="T22" fmla="*/ 17 w 21"/>
                <a:gd name="T23" fmla="*/ 14 h 24"/>
                <a:gd name="T24" fmla="*/ 19 w 21"/>
                <a:gd name="T25" fmla="*/ 14 h 24"/>
                <a:gd name="T26" fmla="*/ 21 w 21"/>
                <a:gd name="T27" fmla="*/ 14 h 24"/>
                <a:gd name="T28" fmla="*/ 21 w 21"/>
                <a:gd name="T29" fmla="*/ 19 h 24"/>
                <a:gd name="T30" fmla="*/ 21 w 21"/>
                <a:gd name="T31" fmla="*/ 19 h 24"/>
                <a:gd name="T32" fmla="*/ 21 w 21"/>
                <a:gd name="T33" fmla="*/ 22 h 24"/>
                <a:gd name="T34" fmla="*/ 12 w 21"/>
                <a:gd name="T35" fmla="*/ 17 h 24"/>
                <a:gd name="T36" fmla="*/ 12 w 21"/>
                <a:gd name="T37" fmla="*/ 14 h 24"/>
                <a:gd name="T38" fmla="*/ 10 w 21"/>
                <a:gd name="T39" fmla="*/ 14 h 24"/>
                <a:gd name="T40" fmla="*/ 10 w 21"/>
                <a:gd name="T41" fmla="*/ 17 h 24"/>
                <a:gd name="T42" fmla="*/ 12 w 21"/>
                <a:gd name="T43" fmla="*/ 19 h 24"/>
                <a:gd name="T44" fmla="*/ 12 w 21"/>
                <a:gd name="T45" fmla="*/ 22 h 24"/>
                <a:gd name="T46" fmla="*/ 12 w 21"/>
                <a:gd name="T47" fmla="*/ 24 h 24"/>
                <a:gd name="T48" fmla="*/ 12 w 21"/>
                <a:gd name="T49" fmla="*/ 24 h 24"/>
                <a:gd name="T50" fmla="*/ 10 w 21"/>
                <a:gd name="T51" fmla="*/ 24 h 24"/>
                <a:gd name="T52" fmla="*/ 7 w 21"/>
                <a:gd name="T53" fmla="*/ 24 h 24"/>
                <a:gd name="T54" fmla="*/ 7 w 21"/>
                <a:gd name="T55" fmla="*/ 22 h 24"/>
                <a:gd name="T56" fmla="*/ 10 w 21"/>
                <a:gd name="T57" fmla="*/ 22 h 24"/>
                <a:gd name="T58" fmla="*/ 7 w 21"/>
                <a:gd name="T59" fmla="*/ 22 h 24"/>
                <a:gd name="T60" fmla="*/ 5 w 21"/>
                <a:gd name="T61" fmla="*/ 19 h 24"/>
                <a:gd name="T62" fmla="*/ 5 w 21"/>
                <a:gd name="T63" fmla="*/ 19 h 24"/>
                <a:gd name="T64" fmla="*/ 5 w 21"/>
                <a:gd name="T65" fmla="*/ 17 h 24"/>
                <a:gd name="T66" fmla="*/ 2 w 21"/>
                <a:gd name="T67" fmla="*/ 17 h 24"/>
                <a:gd name="T68" fmla="*/ 2 w 21"/>
                <a:gd name="T69" fmla="*/ 14 h 24"/>
                <a:gd name="T70" fmla="*/ 0 w 21"/>
                <a:gd name="T71" fmla="*/ 12 h 24"/>
                <a:gd name="T72" fmla="*/ 0 w 21"/>
                <a:gd name="T73" fmla="*/ 12 h 24"/>
                <a:gd name="T74" fmla="*/ 2 w 21"/>
                <a:gd name="T75" fmla="*/ 12 h 24"/>
                <a:gd name="T76" fmla="*/ 2 w 21"/>
                <a:gd name="T77" fmla="*/ 12 h 24"/>
                <a:gd name="T78" fmla="*/ 0 w 21"/>
                <a:gd name="T79" fmla="*/ 7 h 24"/>
                <a:gd name="T80" fmla="*/ 0 w 21"/>
                <a:gd name="T81" fmla="*/ 5 h 24"/>
                <a:gd name="T82" fmla="*/ 0 w 21"/>
                <a:gd name="T83" fmla="*/ 5 h 24"/>
                <a:gd name="T84" fmla="*/ 0 w 21"/>
                <a:gd name="T85" fmla="*/ 7 h 24"/>
                <a:gd name="T86" fmla="*/ 2 w 21"/>
                <a:gd name="T87" fmla="*/ 5 h 24"/>
                <a:gd name="T88" fmla="*/ 2 w 21"/>
                <a:gd name="T89" fmla="*/ 5 h 24"/>
                <a:gd name="T90" fmla="*/ 5 w 21"/>
                <a:gd name="T91" fmla="*/ 3 h 24"/>
                <a:gd name="T92" fmla="*/ 5 w 21"/>
                <a:gd name="T93" fmla="*/ 0 h 24"/>
                <a:gd name="T94" fmla="*/ 10 w 21"/>
                <a:gd name="T95" fmla="*/ 3 h 24"/>
                <a:gd name="T96" fmla="*/ 12 w 21"/>
                <a:gd name="T97" fmla="*/ 5 h 24"/>
                <a:gd name="T98" fmla="*/ 12 w 21"/>
                <a:gd name="T99" fmla="*/ 5 h 24"/>
                <a:gd name="T100" fmla="*/ 12 w 21"/>
                <a:gd name="T101" fmla="*/ 5 h 24"/>
                <a:gd name="T102" fmla="*/ 17 w 21"/>
                <a:gd name="T103" fmla="*/ 5 h 24"/>
                <a:gd name="T104" fmla="*/ 17 w 21"/>
                <a:gd name="T105" fmla="*/ 5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 h="24">
                  <a:moveTo>
                    <a:pt x="17" y="5"/>
                  </a:moveTo>
                  <a:lnTo>
                    <a:pt x="19" y="5"/>
                  </a:lnTo>
                  <a:lnTo>
                    <a:pt x="19" y="5"/>
                  </a:lnTo>
                  <a:lnTo>
                    <a:pt x="19" y="10"/>
                  </a:lnTo>
                  <a:lnTo>
                    <a:pt x="17" y="10"/>
                  </a:lnTo>
                  <a:lnTo>
                    <a:pt x="19" y="10"/>
                  </a:lnTo>
                  <a:lnTo>
                    <a:pt x="19" y="12"/>
                  </a:lnTo>
                  <a:lnTo>
                    <a:pt x="17" y="12"/>
                  </a:lnTo>
                  <a:lnTo>
                    <a:pt x="12" y="10"/>
                  </a:lnTo>
                  <a:lnTo>
                    <a:pt x="10" y="12"/>
                  </a:lnTo>
                  <a:lnTo>
                    <a:pt x="14" y="14"/>
                  </a:lnTo>
                  <a:lnTo>
                    <a:pt x="17" y="14"/>
                  </a:lnTo>
                  <a:lnTo>
                    <a:pt x="19" y="14"/>
                  </a:lnTo>
                  <a:lnTo>
                    <a:pt x="21" y="14"/>
                  </a:lnTo>
                  <a:lnTo>
                    <a:pt x="21" y="19"/>
                  </a:lnTo>
                  <a:lnTo>
                    <a:pt x="21" y="19"/>
                  </a:lnTo>
                  <a:lnTo>
                    <a:pt x="21" y="22"/>
                  </a:lnTo>
                  <a:lnTo>
                    <a:pt x="12" y="17"/>
                  </a:lnTo>
                  <a:lnTo>
                    <a:pt x="12" y="14"/>
                  </a:lnTo>
                  <a:lnTo>
                    <a:pt x="10" y="14"/>
                  </a:lnTo>
                  <a:lnTo>
                    <a:pt x="10" y="17"/>
                  </a:lnTo>
                  <a:lnTo>
                    <a:pt x="12" y="19"/>
                  </a:lnTo>
                  <a:lnTo>
                    <a:pt x="12" y="22"/>
                  </a:lnTo>
                  <a:lnTo>
                    <a:pt x="12" y="24"/>
                  </a:lnTo>
                  <a:lnTo>
                    <a:pt x="12" y="24"/>
                  </a:lnTo>
                  <a:lnTo>
                    <a:pt x="10" y="24"/>
                  </a:lnTo>
                  <a:lnTo>
                    <a:pt x="7" y="24"/>
                  </a:lnTo>
                  <a:lnTo>
                    <a:pt x="7" y="22"/>
                  </a:lnTo>
                  <a:lnTo>
                    <a:pt x="10" y="22"/>
                  </a:lnTo>
                  <a:lnTo>
                    <a:pt x="7" y="22"/>
                  </a:lnTo>
                  <a:lnTo>
                    <a:pt x="5" y="19"/>
                  </a:lnTo>
                  <a:lnTo>
                    <a:pt x="5" y="19"/>
                  </a:lnTo>
                  <a:lnTo>
                    <a:pt x="5" y="17"/>
                  </a:lnTo>
                  <a:lnTo>
                    <a:pt x="2" y="17"/>
                  </a:lnTo>
                  <a:lnTo>
                    <a:pt x="2" y="14"/>
                  </a:lnTo>
                  <a:lnTo>
                    <a:pt x="0" y="12"/>
                  </a:lnTo>
                  <a:lnTo>
                    <a:pt x="0" y="12"/>
                  </a:lnTo>
                  <a:lnTo>
                    <a:pt x="2" y="12"/>
                  </a:lnTo>
                  <a:lnTo>
                    <a:pt x="2" y="12"/>
                  </a:lnTo>
                  <a:lnTo>
                    <a:pt x="0" y="7"/>
                  </a:lnTo>
                  <a:lnTo>
                    <a:pt x="0" y="5"/>
                  </a:lnTo>
                  <a:lnTo>
                    <a:pt x="0" y="5"/>
                  </a:lnTo>
                  <a:lnTo>
                    <a:pt x="0" y="7"/>
                  </a:lnTo>
                  <a:lnTo>
                    <a:pt x="2" y="5"/>
                  </a:lnTo>
                  <a:lnTo>
                    <a:pt x="2" y="5"/>
                  </a:lnTo>
                  <a:lnTo>
                    <a:pt x="5" y="3"/>
                  </a:lnTo>
                  <a:lnTo>
                    <a:pt x="5" y="0"/>
                  </a:lnTo>
                  <a:lnTo>
                    <a:pt x="10" y="3"/>
                  </a:lnTo>
                  <a:lnTo>
                    <a:pt x="12" y="5"/>
                  </a:lnTo>
                  <a:lnTo>
                    <a:pt x="12" y="5"/>
                  </a:lnTo>
                  <a:lnTo>
                    <a:pt x="12" y="5"/>
                  </a:lnTo>
                  <a:lnTo>
                    <a:pt x="17" y="5"/>
                  </a:lnTo>
                  <a:lnTo>
                    <a:pt x="17" y="5"/>
                  </a:lnTo>
                  <a:close/>
                </a:path>
              </a:pathLst>
            </a:custGeom>
            <a:solidFill>
              <a:srgbClr val="7578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Freeform 207"/>
            <p:cNvSpPr>
              <a:spLocks/>
            </p:cNvSpPr>
            <p:nvPr/>
          </p:nvSpPr>
          <p:spPr bwMode="auto">
            <a:xfrm>
              <a:off x="1015" y="3051"/>
              <a:ext cx="21" cy="24"/>
            </a:xfrm>
            <a:custGeom>
              <a:avLst/>
              <a:gdLst>
                <a:gd name="T0" fmla="*/ 17 w 21"/>
                <a:gd name="T1" fmla="*/ 5 h 24"/>
                <a:gd name="T2" fmla="*/ 19 w 21"/>
                <a:gd name="T3" fmla="*/ 5 h 24"/>
                <a:gd name="T4" fmla="*/ 19 w 21"/>
                <a:gd name="T5" fmla="*/ 5 h 24"/>
                <a:gd name="T6" fmla="*/ 19 w 21"/>
                <a:gd name="T7" fmla="*/ 10 h 24"/>
                <a:gd name="T8" fmla="*/ 17 w 21"/>
                <a:gd name="T9" fmla="*/ 10 h 24"/>
                <a:gd name="T10" fmla="*/ 19 w 21"/>
                <a:gd name="T11" fmla="*/ 10 h 24"/>
                <a:gd name="T12" fmla="*/ 19 w 21"/>
                <a:gd name="T13" fmla="*/ 12 h 24"/>
                <a:gd name="T14" fmla="*/ 17 w 21"/>
                <a:gd name="T15" fmla="*/ 12 h 24"/>
                <a:gd name="T16" fmla="*/ 12 w 21"/>
                <a:gd name="T17" fmla="*/ 10 h 24"/>
                <a:gd name="T18" fmla="*/ 10 w 21"/>
                <a:gd name="T19" fmla="*/ 12 h 24"/>
                <a:gd name="T20" fmla="*/ 14 w 21"/>
                <a:gd name="T21" fmla="*/ 14 h 24"/>
                <a:gd name="T22" fmla="*/ 17 w 21"/>
                <a:gd name="T23" fmla="*/ 14 h 24"/>
                <a:gd name="T24" fmla="*/ 19 w 21"/>
                <a:gd name="T25" fmla="*/ 14 h 24"/>
                <a:gd name="T26" fmla="*/ 21 w 21"/>
                <a:gd name="T27" fmla="*/ 14 h 24"/>
                <a:gd name="T28" fmla="*/ 21 w 21"/>
                <a:gd name="T29" fmla="*/ 19 h 24"/>
                <a:gd name="T30" fmla="*/ 21 w 21"/>
                <a:gd name="T31" fmla="*/ 19 h 24"/>
                <a:gd name="T32" fmla="*/ 21 w 21"/>
                <a:gd name="T33" fmla="*/ 22 h 24"/>
                <a:gd name="T34" fmla="*/ 12 w 21"/>
                <a:gd name="T35" fmla="*/ 17 h 24"/>
                <a:gd name="T36" fmla="*/ 12 w 21"/>
                <a:gd name="T37" fmla="*/ 14 h 24"/>
                <a:gd name="T38" fmla="*/ 10 w 21"/>
                <a:gd name="T39" fmla="*/ 14 h 24"/>
                <a:gd name="T40" fmla="*/ 10 w 21"/>
                <a:gd name="T41" fmla="*/ 17 h 24"/>
                <a:gd name="T42" fmla="*/ 12 w 21"/>
                <a:gd name="T43" fmla="*/ 19 h 24"/>
                <a:gd name="T44" fmla="*/ 12 w 21"/>
                <a:gd name="T45" fmla="*/ 22 h 24"/>
                <a:gd name="T46" fmla="*/ 12 w 21"/>
                <a:gd name="T47" fmla="*/ 24 h 24"/>
                <a:gd name="T48" fmla="*/ 12 w 21"/>
                <a:gd name="T49" fmla="*/ 24 h 24"/>
                <a:gd name="T50" fmla="*/ 10 w 21"/>
                <a:gd name="T51" fmla="*/ 24 h 24"/>
                <a:gd name="T52" fmla="*/ 7 w 21"/>
                <a:gd name="T53" fmla="*/ 24 h 24"/>
                <a:gd name="T54" fmla="*/ 7 w 21"/>
                <a:gd name="T55" fmla="*/ 22 h 24"/>
                <a:gd name="T56" fmla="*/ 10 w 21"/>
                <a:gd name="T57" fmla="*/ 22 h 24"/>
                <a:gd name="T58" fmla="*/ 7 w 21"/>
                <a:gd name="T59" fmla="*/ 22 h 24"/>
                <a:gd name="T60" fmla="*/ 5 w 21"/>
                <a:gd name="T61" fmla="*/ 19 h 24"/>
                <a:gd name="T62" fmla="*/ 5 w 21"/>
                <a:gd name="T63" fmla="*/ 19 h 24"/>
                <a:gd name="T64" fmla="*/ 5 w 21"/>
                <a:gd name="T65" fmla="*/ 17 h 24"/>
                <a:gd name="T66" fmla="*/ 2 w 21"/>
                <a:gd name="T67" fmla="*/ 17 h 24"/>
                <a:gd name="T68" fmla="*/ 2 w 21"/>
                <a:gd name="T69" fmla="*/ 14 h 24"/>
                <a:gd name="T70" fmla="*/ 0 w 21"/>
                <a:gd name="T71" fmla="*/ 12 h 24"/>
                <a:gd name="T72" fmla="*/ 0 w 21"/>
                <a:gd name="T73" fmla="*/ 12 h 24"/>
                <a:gd name="T74" fmla="*/ 2 w 21"/>
                <a:gd name="T75" fmla="*/ 12 h 24"/>
                <a:gd name="T76" fmla="*/ 2 w 21"/>
                <a:gd name="T77" fmla="*/ 12 h 24"/>
                <a:gd name="T78" fmla="*/ 0 w 21"/>
                <a:gd name="T79" fmla="*/ 7 h 24"/>
                <a:gd name="T80" fmla="*/ 0 w 21"/>
                <a:gd name="T81" fmla="*/ 5 h 24"/>
                <a:gd name="T82" fmla="*/ 0 w 21"/>
                <a:gd name="T83" fmla="*/ 5 h 24"/>
                <a:gd name="T84" fmla="*/ 0 w 21"/>
                <a:gd name="T85" fmla="*/ 7 h 24"/>
                <a:gd name="T86" fmla="*/ 2 w 21"/>
                <a:gd name="T87" fmla="*/ 5 h 24"/>
                <a:gd name="T88" fmla="*/ 2 w 21"/>
                <a:gd name="T89" fmla="*/ 5 h 24"/>
                <a:gd name="T90" fmla="*/ 5 w 21"/>
                <a:gd name="T91" fmla="*/ 3 h 24"/>
                <a:gd name="T92" fmla="*/ 5 w 21"/>
                <a:gd name="T93" fmla="*/ 0 h 24"/>
                <a:gd name="T94" fmla="*/ 10 w 21"/>
                <a:gd name="T95" fmla="*/ 3 h 24"/>
                <a:gd name="T96" fmla="*/ 12 w 21"/>
                <a:gd name="T97" fmla="*/ 5 h 24"/>
                <a:gd name="T98" fmla="*/ 12 w 21"/>
                <a:gd name="T99" fmla="*/ 5 h 24"/>
                <a:gd name="T100" fmla="*/ 12 w 21"/>
                <a:gd name="T101" fmla="*/ 5 h 24"/>
                <a:gd name="T102" fmla="*/ 17 w 21"/>
                <a:gd name="T103" fmla="*/ 5 h 24"/>
                <a:gd name="T104" fmla="*/ 17 w 21"/>
                <a:gd name="T105" fmla="*/ 5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 h="24">
                  <a:moveTo>
                    <a:pt x="17" y="5"/>
                  </a:moveTo>
                  <a:lnTo>
                    <a:pt x="19" y="5"/>
                  </a:lnTo>
                  <a:lnTo>
                    <a:pt x="19" y="5"/>
                  </a:lnTo>
                  <a:lnTo>
                    <a:pt x="19" y="10"/>
                  </a:lnTo>
                  <a:lnTo>
                    <a:pt x="17" y="10"/>
                  </a:lnTo>
                  <a:lnTo>
                    <a:pt x="19" y="10"/>
                  </a:lnTo>
                  <a:lnTo>
                    <a:pt x="19" y="12"/>
                  </a:lnTo>
                  <a:lnTo>
                    <a:pt x="17" y="12"/>
                  </a:lnTo>
                  <a:lnTo>
                    <a:pt x="12" y="10"/>
                  </a:lnTo>
                  <a:lnTo>
                    <a:pt x="10" y="12"/>
                  </a:lnTo>
                  <a:lnTo>
                    <a:pt x="14" y="14"/>
                  </a:lnTo>
                  <a:lnTo>
                    <a:pt x="17" y="14"/>
                  </a:lnTo>
                  <a:lnTo>
                    <a:pt x="19" y="14"/>
                  </a:lnTo>
                  <a:lnTo>
                    <a:pt x="21" y="14"/>
                  </a:lnTo>
                  <a:lnTo>
                    <a:pt x="21" y="19"/>
                  </a:lnTo>
                  <a:lnTo>
                    <a:pt x="21" y="19"/>
                  </a:lnTo>
                  <a:lnTo>
                    <a:pt x="21" y="22"/>
                  </a:lnTo>
                  <a:lnTo>
                    <a:pt x="12" y="17"/>
                  </a:lnTo>
                  <a:lnTo>
                    <a:pt x="12" y="14"/>
                  </a:lnTo>
                  <a:lnTo>
                    <a:pt x="10" y="14"/>
                  </a:lnTo>
                  <a:lnTo>
                    <a:pt x="10" y="17"/>
                  </a:lnTo>
                  <a:lnTo>
                    <a:pt x="12" y="19"/>
                  </a:lnTo>
                  <a:lnTo>
                    <a:pt x="12" y="22"/>
                  </a:lnTo>
                  <a:lnTo>
                    <a:pt x="12" y="24"/>
                  </a:lnTo>
                  <a:lnTo>
                    <a:pt x="12" y="24"/>
                  </a:lnTo>
                  <a:lnTo>
                    <a:pt x="10" y="24"/>
                  </a:lnTo>
                  <a:lnTo>
                    <a:pt x="7" y="24"/>
                  </a:lnTo>
                  <a:lnTo>
                    <a:pt x="7" y="22"/>
                  </a:lnTo>
                  <a:lnTo>
                    <a:pt x="10" y="22"/>
                  </a:lnTo>
                  <a:lnTo>
                    <a:pt x="7" y="22"/>
                  </a:lnTo>
                  <a:lnTo>
                    <a:pt x="5" y="19"/>
                  </a:lnTo>
                  <a:lnTo>
                    <a:pt x="5" y="19"/>
                  </a:lnTo>
                  <a:lnTo>
                    <a:pt x="5" y="17"/>
                  </a:lnTo>
                  <a:lnTo>
                    <a:pt x="2" y="17"/>
                  </a:lnTo>
                  <a:lnTo>
                    <a:pt x="2" y="14"/>
                  </a:lnTo>
                  <a:lnTo>
                    <a:pt x="0" y="12"/>
                  </a:lnTo>
                  <a:lnTo>
                    <a:pt x="0" y="12"/>
                  </a:lnTo>
                  <a:lnTo>
                    <a:pt x="2" y="12"/>
                  </a:lnTo>
                  <a:lnTo>
                    <a:pt x="2" y="12"/>
                  </a:lnTo>
                  <a:lnTo>
                    <a:pt x="0" y="7"/>
                  </a:lnTo>
                  <a:lnTo>
                    <a:pt x="0" y="5"/>
                  </a:lnTo>
                  <a:lnTo>
                    <a:pt x="0" y="5"/>
                  </a:lnTo>
                  <a:lnTo>
                    <a:pt x="0" y="7"/>
                  </a:lnTo>
                  <a:lnTo>
                    <a:pt x="2" y="5"/>
                  </a:lnTo>
                  <a:lnTo>
                    <a:pt x="2" y="5"/>
                  </a:lnTo>
                  <a:lnTo>
                    <a:pt x="5" y="3"/>
                  </a:lnTo>
                  <a:lnTo>
                    <a:pt x="5" y="0"/>
                  </a:lnTo>
                  <a:lnTo>
                    <a:pt x="10" y="3"/>
                  </a:lnTo>
                  <a:lnTo>
                    <a:pt x="12" y="5"/>
                  </a:lnTo>
                  <a:lnTo>
                    <a:pt x="12" y="5"/>
                  </a:lnTo>
                  <a:lnTo>
                    <a:pt x="12" y="5"/>
                  </a:lnTo>
                  <a:lnTo>
                    <a:pt x="17" y="5"/>
                  </a:lnTo>
                  <a:lnTo>
                    <a:pt x="17" y="5"/>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Freeform 208"/>
            <p:cNvSpPr>
              <a:spLocks/>
            </p:cNvSpPr>
            <p:nvPr/>
          </p:nvSpPr>
          <p:spPr bwMode="auto">
            <a:xfrm>
              <a:off x="1062" y="3099"/>
              <a:ext cx="31" cy="37"/>
            </a:xfrm>
            <a:custGeom>
              <a:avLst/>
              <a:gdLst>
                <a:gd name="T0" fmla="*/ 14 w 31"/>
                <a:gd name="T1" fmla="*/ 7 h 37"/>
                <a:gd name="T2" fmla="*/ 19 w 31"/>
                <a:gd name="T3" fmla="*/ 11 h 37"/>
                <a:gd name="T4" fmla="*/ 19 w 31"/>
                <a:gd name="T5" fmla="*/ 14 h 37"/>
                <a:gd name="T6" fmla="*/ 19 w 31"/>
                <a:gd name="T7" fmla="*/ 14 h 37"/>
                <a:gd name="T8" fmla="*/ 26 w 31"/>
                <a:gd name="T9" fmla="*/ 18 h 37"/>
                <a:gd name="T10" fmla="*/ 19 w 31"/>
                <a:gd name="T11" fmla="*/ 18 h 37"/>
                <a:gd name="T12" fmla="*/ 22 w 31"/>
                <a:gd name="T13" fmla="*/ 21 h 37"/>
                <a:gd name="T14" fmla="*/ 24 w 31"/>
                <a:gd name="T15" fmla="*/ 21 h 37"/>
                <a:gd name="T16" fmla="*/ 26 w 31"/>
                <a:gd name="T17" fmla="*/ 23 h 37"/>
                <a:gd name="T18" fmla="*/ 26 w 31"/>
                <a:gd name="T19" fmla="*/ 26 h 37"/>
                <a:gd name="T20" fmla="*/ 29 w 31"/>
                <a:gd name="T21" fmla="*/ 26 h 37"/>
                <a:gd name="T22" fmla="*/ 29 w 31"/>
                <a:gd name="T23" fmla="*/ 28 h 37"/>
                <a:gd name="T24" fmla="*/ 29 w 31"/>
                <a:gd name="T25" fmla="*/ 30 h 37"/>
                <a:gd name="T26" fmla="*/ 31 w 31"/>
                <a:gd name="T27" fmla="*/ 33 h 37"/>
                <a:gd name="T28" fmla="*/ 31 w 31"/>
                <a:gd name="T29" fmla="*/ 37 h 37"/>
                <a:gd name="T30" fmla="*/ 29 w 31"/>
                <a:gd name="T31" fmla="*/ 37 h 37"/>
                <a:gd name="T32" fmla="*/ 24 w 31"/>
                <a:gd name="T33" fmla="*/ 33 h 37"/>
                <a:gd name="T34" fmla="*/ 22 w 31"/>
                <a:gd name="T35" fmla="*/ 28 h 37"/>
                <a:gd name="T36" fmla="*/ 17 w 31"/>
                <a:gd name="T37" fmla="*/ 26 h 37"/>
                <a:gd name="T38" fmla="*/ 14 w 31"/>
                <a:gd name="T39" fmla="*/ 26 h 37"/>
                <a:gd name="T40" fmla="*/ 14 w 31"/>
                <a:gd name="T41" fmla="*/ 23 h 37"/>
                <a:gd name="T42" fmla="*/ 14 w 31"/>
                <a:gd name="T43" fmla="*/ 18 h 37"/>
                <a:gd name="T44" fmla="*/ 12 w 31"/>
                <a:gd name="T45" fmla="*/ 16 h 37"/>
                <a:gd name="T46" fmla="*/ 10 w 31"/>
                <a:gd name="T47" fmla="*/ 18 h 37"/>
                <a:gd name="T48" fmla="*/ 7 w 31"/>
                <a:gd name="T49" fmla="*/ 14 h 37"/>
                <a:gd name="T50" fmla="*/ 7 w 31"/>
                <a:gd name="T51" fmla="*/ 4 h 37"/>
                <a:gd name="T52" fmla="*/ 5 w 31"/>
                <a:gd name="T53" fmla="*/ 7 h 37"/>
                <a:gd name="T54" fmla="*/ 3 w 31"/>
                <a:gd name="T55" fmla="*/ 9 h 37"/>
                <a:gd name="T56" fmla="*/ 0 w 31"/>
                <a:gd name="T57" fmla="*/ 7 h 37"/>
                <a:gd name="T58" fmla="*/ 0 w 31"/>
                <a:gd name="T59" fmla="*/ 2 h 37"/>
                <a:gd name="T60" fmla="*/ 0 w 31"/>
                <a:gd name="T61" fmla="*/ 0 h 37"/>
                <a:gd name="T62" fmla="*/ 3 w 31"/>
                <a:gd name="T63" fmla="*/ 0 h 37"/>
                <a:gd name="T64" fmla="*/ 5 w 31"/>
                <a:gd name="T65" fmla="*/ 0 h 37"/>
                <a:gd name="T66" fmla="*/ 10 w 31"/>
                <a:gd name="T67" fmla="*/ 2 h 37"/>
                <a:gd name="T68" fmla="*/ 10 w 31"/>
                <a:gd name="T69" fmla="*/ 4 h 37"/>
                <a:gd name="T70" fmla="*/ 14 w 31"/>
                <a:gd name="T71" fmla="*/ 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1" h="37">
                  <a:moveTo>
                    <a:pt x="14" y="7"/>
                  </a:moveTo>
                  <a:lnTo>
                    <a:pt x="14" y="7"/>
                  </a:lnTo>
                  <a:lnTo>
                    <a:pt x="19" y="9"/>
                  </a:lnTo>
                  <a:lnTo>
                    <a:pt x="19" y="11"/>
                  </a:lnTo>
                  <a:lnTo>
                    <a:pt x="19" y="14"/>
                  </a:lnTo>
                  <a:lnTo>
                    <a:pt x="19" y="14"/>
                  </a:lnTo>
                  <a:lnTo>
                    <a:pt x="19" y="14"/>
                  </a:lnTo>
                  <a:lnTo>
                    <a:pt x="19" y="14"/>
                  </a:lnTo>
                  <a:lnTo>
                    <a:pt x="22" y="14"/>
                  </a:lnTo>
                  <a:lnTo>
                    <a:pt x="26" y="18"/>
                  </a:lnTo>
                  <a:lnTo>
                    <a:pt x="19" y="16"/>
                  </a:lnTo>
                  <a:lnTo>
                    <a:pt x="19" y="18"/>
                  </a:lnTo>
                  <a:lnTo>
                    <a:pt x="22" y="18"/>
                  </a:lnTo>
                  <a:lnTo>
                    <a:pt x="22" y="21"/>
                  </a:lnTo>
                  <a:lnTo>
                    <a:pt x="24" y="21"/>
                  </a:lnTo>
                  <a:lnTo>
                    <a:pt x="24" y="21"/>
                  </a:lnTo>
                  <a:lnTo>
                    <a:pt x="26" y="21"/>
                  </a:lnTo>
                  <a:lnTo>
                    <a:pt x="26" y="23"/>
                  </a:lnTo>
                  <a:lnTo>
                    <a:pt x="26" y="23"/>
                  </a:lnTo>
                  <a:lnTo>
                    <a:pt x="26" y="26"/>
                  </a:lnTo>
                  <a:lnTo>
                    <a:pt x="29" y="23"/>
                  </a:lnTo>
                  <a:lnTo>
                    <a:pt x="29" y="26"/>
                  </a:lnTo>
                  <a:lnTo>
                    <a:pt x="31" y="28"/>
                  </a:lnTo>
                  <a:lnTo>
                    <a:pt x="29" y="28"/>
                  </a:lnTo>
                  <a:lnTo>
                    <a:pt x="29" y="30"/>
                  </a:lnTo>
                  <a:lnTo>
                    <a:pt x="29" y="30"/>
                  </a:lnTo>
                  <a:lnTo>
                    <a:pt x="31" y="30"/>
                  </a:lnTo>
                  <a:lnTo>
                    <a:pt x="31" y="33"/>
                  </a:lnTo>
                  <a:lnTo>
                    <a:pt x="31" y="33"/>
                  </a:lnTo>
                  <a:lnTo>
                    <a:pt x="31" y="37"/>
                  </a:lnTo>
                  <a:lnTo>
                    <a:pt x="31" y="35"/>
                  </a:lnTo>
                  <a:lnTo>
                    <a:pt x="29" y="37"/>
                  </a:lnTo>
                  <a:lnTo>
                    <a:pt x="26" y="30"/>
                  </a:lnTo>
                  <a:lnTo>
                    <a:pt x="24" y="33"/>
                  </a:lnTo>
                  <a:lnTo>
                    <a:pt x="24" y="33"/>
                  </a:lnTo>
                  <a:lnTo>
                    <a:pt x="22" y="28"/>
                  </a:lnTo>
                  <a:lnTo>
                    <a:pt x="19" y="26"/>
                  </a:lnTo>
                  <a:lnTo>
                    <a:pt x="17" y="26"/>
                  </a:lnTo>
                  <a:lnTo>
                    <a:pt x="14" y="26"/>
                  </a:lnTo>
                  <a:lnTo>
                    <a:pt x="14" y="26"/>
                  </a:lnTo>
                  <a:lnTo>
                    <a:pt x="10" y="23"/>
                  </a:lnTo>
                  <a:lnTo>
                    <a:pt x="14" y="23"/>
                  </a:lnTo>
                  <a:lnTo>
                    <a:pt x="12" y="18"/>
                  </a:lnTo>
                  <a:lnTo>
                    <a:pt x="14" y="18"/>
                  </a:lnTo>
                  <a:lnTo>
                    <a:pt x="12" y="16"/>
                  </a:lnTo>
                  <a:lnTo>
                    <a:pt x="12" y="16"/>
                  </a:lnTo>
                  <a:lnTo>
                    <a:pt x="10" y="16"/>
                  </a:lnTo>
                  <a:lnTo>
                    <a:pt x="10" y="18"/>
                  </a:lnTo>
                  <a:lnTo>
                    <a:pt x="7" y="16"/>
                  </a:lnTo>
                  <a:lnTo>
                    <a:pt x="7" y="14"/>
                  </a:lnTo>
                  <a:lnTo>
                    <a:pt x="7" y="11"/>
                  </a:lnTo>
                  <a:lnTo>
                    <a:pt x="7" y="4"/>
                  </a:lnTo>
                  <a:lnTo>
                    <a:pt x="5" y="4"/>
                  </a:lnTo>
                  <a:lnTo>
                    <a:pt x="5" y="7"/>
                  </a:lnTo>
                  <a:lnTo>
                    <a:pt x="3" y="7"/>
                  </a:lnTo>
                  <a:lnTo>
                    <a:pt x="3" y="9"/>
                  </a:lnTo>
                  <a:lnTo>
                    <a:pt x="0" y="11"/>
                  </a:lnTo>
                  <a:lnTo>
                    <a:pt x="0" y="7"/>
                  </a:lnTo>
                  <a:lnTo>
                    <a:pt x="3" y="2"/>
                  </a:lnTo>
                  <a:lnTo>
                    <a:pt x="0" y="2"/>
                  </a:lnTo>
                  <a:lnTo>
                    <a:pt x="0" y="0"/>
                  </a:lnTo>
                  <a:lnTo>
                    <a:pt x="0" y="0"/>
                  </a:lnTo>
                  <a:lnTo>
                    <a:pt x="3" y="0"/>
                  </a:lnTo>
                  <a:lnTo>
                    <a:pt x="3" y="0"/>
                  </a:lnTo>
                  <a:lnTo>
                    <a:pt x="5" y="0"/>
                  </a:lnTo>
                  <a:lnTo>
                    <a:pt x="5" y="0"/>
                  </a:lnTo>
                  <a:lnTo>
                    <a:pt x="7" y="0"/>
                  </a:lnTo>
                  <a:lnTo>
                    <a:pt x="10" y="2"/>
                  </a:lnTo>
                  <a:lnTo>
                    <a:pt x="7" y="4"/>
                  </a:lnTo>
                  <a:lnTo>
                    <a:pt x="10" y="4"/>
                  </a:lnTo>
                  <a:lnTo>
                    <a:pt x="12" y="4"/>
                  </a:lnTo>
                  <a:lnTo>
                    <a:pt x="14" y="7"/>
                  </a:lnTo>
                  <a:close/>
                </a:path>
              </a:pathLst>
            </a:custGeom>
            <a:solidFill>
              <a:srgbClr val="7578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209"/>
            <p:cNvSpPr>
              <a:spLocks/>
            </p:cNvSpPr>
            <p:nvPr/>
          </p:nvSpPr>
          <p:spPr bwMode="auto">
            <a:xfrm>
              <a:off x="1062" y="3099"/>
              <a:ext cx="31" cy="37"/>
            </a:xfrm>
            <a:custGeom>
              <a:avLst/>
              <a:gdLst>
                <a:gd name="T0" fmla="*/ 14 w 31"/>
                <a:gd name="T1" fmla="*/ 7 h 37"/>
                <a:gd name="T2" fmla="*/ 19 w 31"/>
                <a:gd name="T3" fmla="*/ 11 h 37"/>
                <a:gd name="T4" fmla="*/ 19 w 31"/>
                <a:gd name="T5" fmla="*/ 14 h 37"/>
                <a:gd name="T6" fmla="*/ 19 w 31"/>
                <a:gd name="T7" fmla="*/ 14 h 37"/>
                <a:gd name="T8" fmla="*/ 26 w 31"/>
                <a:gd name="T9" fmla="*/ 18 h 37"/>
                <a:gd name="T10" fmla="*/ 19 w 31"/>
                <a:gd name="T11" fmla="*/ 18 h 37"/>
                <a:gd name="T12" fmla="*/ 22 w 31"/>
                <a:gd name="T13" fmla="*/ 21 h 37"/>
                <a:gd name="T14" fmla="*/ 24 w 31"/>
                <a:gd name="T15" fmla="*/ 21 h 37"/>
                <a:gd name="T16" fmla="*/ 26 w 31"/>
                <a:gd name="T17" fmla="*/ 23 h 37"/>
                <a:gd name="T18" fmla="*/ 26 w 31"/>
                <a:gd name="T19" fmla="*/ 26 h 37"/>
                <a:gd name="T20" fmla="*/ 29 w 31"/>
                <a:gd name="T21" fmla="*/ 26 h 37"/>
                <a:gd name="T22" fmla="*/ 29 w 31"/>
                <a:gd name="T23" fmla="*/ 28 h 37"/>
                <a:gd name="T24" fmla="*/ 29 w 31"/>
                <a:gd name="T25" fmla="*/ 30 h 37"/>
                <a:gd name="T26" fmla="*/ 31 w 31"/>
                <a:gd name="T27" fmla="*/ 33 h 37"/>
                <a:gd name="T28" fmla="*/ 31 w 31"/>
                <a:gd name="T29" fmla="*/ 37 h 37"/>
                <a:gd name="T30" fmla="*/ 29 w 31"/>
                <a:gd name="T31" fmla="*/ 37 h 37"/>
                <a:gd name="T32" fmla="*/ 24 w 31"/>
                <a:gd name="T33" fmla="*/ 33 h 37"/>
                <a:gd name="T34" fmla="*/ 22 w 31"/>
                <a:gd name="T35" fmla="*/ 28 h 37"/>
                <a:gd name="T36" fmla="*/ 17 w 31"/>
                <a:gd name="T37" fmla="*/ 26 h 37"/>
                <a:gd name="T38" fmla="*/ 14 w 31"/>
                <a:gd name="T39" fmla="*/ 26 h 37"/>
                <a:gd name="T40" fmla="*/ 14 w 31"/>
                <a:gd name="T41" fmla="*/ 23 h 37"/>
                <a:gd name="T42" fmla="*/ 14 w 31"/>
                <a:gd name="T43" fmla="*/ 18 h 37"/>
                <a:gd name="T44" fmla="*/ 12 w 31"/>
                <a:gd name="T45" fmla="*/ 16 h 37"/>
                <a:gd name="T46" fmla="*/ 10 w 31"/>
                <a:gd name="T47" fmla="*/ 18 h 37"/>
                <a:gd name="T48" fmla="*/ 7 w 31"/>
                <a:gd name="T49" fmla="*/ 14 h 37"/>
                <a:gd name="T50" fmla="*/ 7 w 31"/>
                <a:gd name="T51" fmla="*/ 4 h 37"/>
                <a:gd name="T52" fmla="*/ 5 w 31"/>
                <a:gd name="T53" fmla="*/ 7 h 37"/>
                <a:gd name="T54" fmla="*/ 3 w 31"/>
                <a:gd name="T55" fmla="*/ 9 h 37"/>
                <a:gd name="T56" fmla="*/ 0 w 31"/>
                <a:gd name="T57" fmla="*/ 7 h 37"/>
                <a:gd name="T58" fmla="*/ 0 w 31"/>
                <a:gd name="T59" fmla="*/ 2 h 37"/>
                <a:gd name="T60" fmla="*/ 0 w 31"/>
                <a:gd name="T61" fmla="*/ 0 h 37"/>
                <a:gd name="T62" fmla="*/ 3 w 31"/>
                <a:gd name="T63" fmla="*/ 0 h 37"/>
                <a:gd name="T64" fmla="*/ 5 w 31"/>
                <a:gd name="T65" fmla="*/ 0 h 37"/>
                <a:gd name="T66" fmla="*/ 10 w 31"/>
                <a:gd name="T67" fmla="*/ 2 h 37"/>
                <a:gd name="T68" fmla="*/ 10 w 31"/>
                <a:gd name="T69" fmla="*/ 4 h 37"/>
                <a:gd name="T70" fmla="*/ 14 w 31"/>
                <a:gd name="T71" fmla="*/ 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1" h="37">
                  <a:moveTo>
                    <a:pt x="14" y="7"/>
                  </a:moveTo>
                  <a:lnTo>
                    <a:pt x="14" y="7"/>
                  </a:lnTo>
                  <a:lnTo>
                    <a:pt x="19" y="9"/>
                  </a:lnTo>
                  <a:lnTo>
                    <a:pt x="19" y="11"/>
                  </a:lnTo>
                  <a:lnTo>
                    <a:pt x="19" y="14"/>
                  </a:lnTo>
                  <a:lnTo>
                    <a:pt x="19" y="14"/>
                  </a:lnTo>
                  <a:lnTo>
                    <a:pt x="19" y="14"/>
                  </a:lnTo>
                  <a:lnTo>
                    <a:pt x="19" y="14"/>
                  </a:lnTo>
                  <a:lnTo>
                    <a:pt x="22" y="14"/>
                  </a:lnTo>
                  <a:lnTo>
                    <a:pt x="26" y="18"/>
                  </a:lnTo>
                  <a:lnTo>
                    <a:pt x="19" y="16"/>
                  </a:lnTo>
                  <a:lnTo>
                    <a:pt x="19" y="18"/>
                  </a:lnTo>
                  <a:lnTo>
                    <a:pt x="22" y="18"/>
                  </a:lnTo>
                  <a:lnTo>
                    <a:pt x="22" y="21"/>
                  </a:lnTo>
                  <a:lnTo>
                    <a:pt x="24" y="21"/>
                  </a:lnTo>
                  <a:lnTo>
                    <a:pt x="24" y="21"/>
                  </a:lnTo>
                  <a:lnTo>
                    <a:pt x="26" y="21"/>
                  </a:lnTo>
                  <a:lnTo>
                    <a:pt x="26" y="23"/>
                  </a:lnTo>
                  <a:lnTo>
                    <a:pt x="26" y="23"/>
                  </a:lnTo>
                  <a:lnTo>
                    <a:pt x="26" y="26"/>
                  </a:lnTo>
                  <a:lnTo>
                    <a:pt x="29" y="23"/>
                  </a:lnTo>
                  <a:lnTo>
                    <a:pt x="29" y="26"/>
                  </a:lnTo>
                  <a:lnTo>
                    <a:pt x="31" y="28"/>
                  </a:lnTo>
                  <a:lnTo>
                    <a:pt x="29" y="28"/>
                  </a:lnTo>
                  <a:lnTo>
                    <a:pt x="29" y="30"/>
                  </a:lnTo>
                  <a:lnTo>
                    <a:pt x="29" y="30"/>
                  </a:lnTo>
                  <a:lnTo>
                    <a:pt x="31" y="30"/>
                  </a:lnTo>
                  <a:lnTo>
                    <a:pt x="31" y="33"/>
                  </a:lnTo>
                  <a:lnTo>
                    <a:pt x="31" y="33"/>
                  </a:lnTo>
                  <a:lnTo>
                    <a:pt x="31" y="37"/>
                  </a:lnTo>
                  <a:lnTo>
                    <a:pt x="31" y="35"/>
                  </a:lnTo>
                  <a:lnTo>
                    <a:pt x="29" y="37"/>
                  </a:lnTo>
                  <a:lnTo>
                    <a:pt x="26" y="30"/>
                  </a:lnTo>
                  <a:lnTo>
                    <a:pt x="24" y="33"/>
                  </a:lnTo>
                  <a:lnTo>
                    <a:pt x="24" y="33"/>
                  </a:lnTo>
                  <a:lnTo>
                    <a:pt x="22" y="28"/>
                  </a:lnTo>
                  <a:lnTo>
                    <a:pt x="19" y="26"/>
                  </a:lnTo>
                  <a:lnTo>
                    <a:pt x="17" y="26"/>
                  </a:lnTo>
                  <a:lnTo>
                    <a:pt x="14" y="26"/>
                  </a:lnTo>
                  <a:lnTo>
                    <a:pt x="14" y="26"/>
                  </a:lnTo>
                  <a:lnTo>
                    <a:pt x="10" y="23"/>
                  </a:lnTo>
                  <a:lnTo>
                    <a:pt x="14" y="23"/>
                  </a:lnTo>
                  <a:lnTo>
                    <a:pt x="12" y="18"/>
                  </a:lnTo>
                  <a:lnTo>
                    <a:pt x="14" y="18"/>
                  </a:lnTo>
                  <a:lnTo>
                    <a:pt x="12" y="16"/>
                  </a:lnTo>
                  <a:lnTo>
                    <a:pt x="12" y="16"/>
                  </a:lnTo>
                  <a:lnTo>
                    <a:pt x="10" y="16"/>
                  </a:lnTo>
                  <a:lnTo>
                    <a:pt x="10" y="18"/>
                  </a:lnTo>
                  <a:lnTo>
                    <a:pt x="7" y="16"/>
                  </a:lnTo>
                  <a:lnTo>
                    <a:pt x="7" y="14"/>
                  </a:lnTo>
                  <a:lnTo>
                    <a:pt x="7" y="11"/>
                  </a:lnTo>
                  <a:lnTo>
                    <a:pt x="7" y="4"/>
                  </a:lnTo>
                  <a:lnTo>
                    <a:pt x="5" y="4"/>
                  </a:lnTo>
                  <a:lnTo>
                    <a:pt x="5" y="7"/>
                  </a:lnTo>
                  <a:lnTo>
                    <a:pt x="3" y="7"/>
                  </a:lnTo>
                  <a:lnTo>
                    <a:pt x="3" y="9"/>
                  </a:lnTo>
                  <a:lnTo>
                    <a:pt x="0" y="11"/>
                  </a:lnTo>
                  <a:lnTo>
                    <a:pt x="0" y="7"/>
                  </a:lnTo>
                  <a:lnTo>
                    <a:pt x="3" y="2"/>
                  </a:lnTo>
                  <a:lnTo>
                    <a:pt x="0" y="2"/>
                  </a:lnTo>
                  <a:lnTo>
                    <a:pt x="0" y="0"/>
                  </a:lnTo>
                  <a:lnTo>
                    <a:pt x="0" y="0"/>
                  </a:lnTo>
                  <a:lnTo>
                    <a:pt x="3" y="0"/>
                  </a:lnTo>
                  <a:lnTo>
                    <a:pt x="3" y="0"/>
                  </a:lnTo>
                  <a:lnTo>
                    <a:pt x="5" y="0"/>
                  </a:lnTo>
                  <a:lnTo>
                    <a:pt x="5" y="0"/>
                  </a:lnTo>
                  <a:lnTo>
                    <a:pt x="7" y="0"/>
                  </a:lnTo>
                  <a:lnTo>
                    <a:pt x="10" y="2"/>
                  </a:lnTo>
                  <a:lnTo>
                    <a:pt x="7" y="4"/>
                  </a:lnTo>
                  <a:lnTo>
                    <a:pt x="10" y="4"/>
                  </a:lnTo>
                  <a:lnTo>
                    <a:pt x="12" y="4"/>
                  </a:lnTo>
                  <a:lnTo>
                    <a:pt x="14" y="7"/>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Freeform 210"/>
            <p:cNvSpPr>
              <a:spLocks/>
            </p:cNvSpPr>
            <p:nvPr/>
          </p:nvSpPr>
          <p:spPr bwMode="auto">
            <a:xfrm>
              <a:off x="1093" y="3101"/>
              <a:ext cx="14" cy="21"/>
            </a:xfrm>
            <a:custGeom>
              <a:avLst/>
              <a:gdLst>
                <a:gd name="T0" fmla="*/ 7 w 14"/>
                <a:gd name="T1" fmla="*/ 19 h 21"/>
                <a:gd name="T2" fmla="*/ 7 w 14"/>
                <a:gd name="T3" fmla="*/ 19 h 21"/>
                <a:gd name="T4" fmla="*/ 9 w 14"/>
                <a:gd name="T5" fmla="*/ 16 h 21"/>
                <a:gd name="T6" fmla="*/ 9 w 14"/>
                <a:gd name="T7" fmla="*/ 16 h 21"/>
                <a:gd name="T8" fmla="*/ 9 w 14"/>
                <a:gd name="T9" fmla="*/ 16 h 21"/>
                <a:gd name="T10" fmla="*/ 9 w 14"/>
                <a:gd name="T11" fmla="*/ 19 h 21"/>
                <a:gd name="T12" fmla="*/ 9 w 14"/>
                <a:gd name="T13" fmla="*/ 21 h 21"/>
                <a:gd name="T14" fmla="*/ 12 w 14"/>
                <a:gd name="T15" fmla="*/ 21 h 21"/>
                <a:gd name="T16" fmla="*/ 14 w 14"/>
                <a:gd name="T17" fmla="*/ 21 h 21"/>
                <a:gd name="T18" fmla="*/ 14 w 14"/>
                <a:gd name="T19" fmla="*/ 21 h 21"/>
                <a:gd name="T20" fmla="*/ 14 w 14"/>
                <a:gd name="T21" fmla="*/ 19 h 21"/>
                <a:gd name="T22" fmla="*/ 12 w 14"/>
                <a:gd name="T23" fmla="*/ 16 h 21"/>
                <a:gd name="T24" fmla="*/ 12 w 14"/>
                <a:gd name="T25" fmla="*/ 9 h 21"/>
                <a:gd name="T26" fmla="*/ 9 w 14"/>
                <a:gd name="T27" fmla="*/ 2 h 21"/>
                <a:gd name="T28" fmla="*/ 7 w 14"/>
                <a:gd name="T29" fmla="*/ 2 h 21"/>
                <a:gd name="T30" fmla="*/ 5 w 14"/>
                <a:gd name="T31" fmla="*/ 0 h 21"/>
                <a:gd name="T32" fmla="*/ 2 w 14"/>
                <a:gd name="T33" fmla="*/ 2 h 21"/>
                <a:gd name="T34" fmla="*/ 2 w 14"/>
                <a:gd name="T35" fmla="*/ 5 h 21"/>
                <a:gd name="T36" fmla="*/ 0 w 14"/>
                <a:gd name="T37" fmla="*/ 5 h 21"/>
                <a:gd name="T38" fmla="*/ 2 w 14"/>
                <a:gd name="T39" fmla="*/ 7 h 21"/>
                <a:gd name="T40" fmla="*/ 2 w 14"/>
                <a:gd name="T41" fmla="*/ 7 h 21"/>
                <a:gd name="T42" fmla="*/ 0 w 14"/>
                <a:gd name="T43" fmla="*/ 7 h 21"/>
                <a:gd name="T44" fmla="*/ 2 w 14"/>
                <a:gd name="T45" fmla="*/ 9 h 21"/>
                <a:gd name="T46" fmla="*/ 0 w 14"/>
                <a:gd name="T47" fmla="*/ 12 h 21"/>
                <a:gd name="T48" fmla="*/ 2 w 14"/>
                <a:gd name="T49" fmla="*/ 12 h 21"/>
                <a:gd name="T50" fmla="*/ 2 w 14"/>
                <a:gd name="T51" fmla="*/ 14 h 21"/>
                <a:gd name="T52" fmla="*/ 0 w 14"/>
                <a:gd name="T53" fmla="*/ 16 h 21"/>
                <a:gd name="T54" fmla="*/ 2 w 14"/>
                <a:gd name="T55" fmla="*/ 16 h 21"/>
                <a:gd name="T56" fmla="*/ 5 w 14"/>
                <a:gd name="T57" fmla="*/ 19 h 21"/>
                <a:gd name="T58" fmla="*/ 5 w 14"/>
                <a:gd name="T59" fmla="*/ 16 h 21"/>
                <a:gd name="T60" fmla="*/ 5 w 14"/>
                <a:gd name="T61" fmla="*/ 14 h 21"/>
                <a:gd name="T62" fmla="*/ 5 w 14"/>
                <a:gd name="T63" fmla="*/ 16 h 21"/>
                <a:gd name="T64" fmla="*/ 7 w 14"/>
                <a:gd name="T65" fmla="*/ 14 h 21"/>
                <a:gd name="T66" fmla="*/ 5 w 14"/>
                <a:gd name="T67" fmla="*/ 9 h 21"/>
                <a:gd name="T68" fmla="*/ 7 w 14"/>
                <a:gd name="T69" fmla="*/ 14 h 21"/>
                <a:gd name="T70" fmla="*/ 7 w 14"/>
                <a:gd name="T71" fmla="*/ 16 h 21"/>
                <a:gd name="T72" fmla="*/ 7 w 14"/>
                <a:gd name="T73" fmla="*/ 19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 h="21">
                  <a:moveTo>
                    <a:pt x="7" y="19"/>
                  </a:moveTo>
                  <a:lnTo>
                    <a:pt x="7" y="19"/>
                  </a:lnTo>
                  <a:lnTo>
                    <a:pt x="9" y="16"/>
                  </a:lnTo>
                  <a:lnTo>
                    <a:pt x="9" y="16"/>
                  </a:lnTo>
                  <a:lnTo>
                    <a:pt x="9" y="16"/>
                  </a:lnTo>
                  <a:lnTo>
                    <a:pt x="9" y="19"/>
                  </a:lnTo>
                  <a:lnTo>
                    <a:pt x="9" y="21"/>
                  </a:lnTo>
                  <a:lnTo>
                    <a:pt x="12" y="21"/>
                  </a:lnTo>
                  <a:lnTo>
                    <a:pt x="14" y="21"/>
                  </a:lnTo>
                  <a:lnTo>
                    <a:pt x="14" y="21"/>
                  </a:lnTo>
                  <a:lnTo>
                    <a:pt x="14" y="19"/>
                  </a:lnTo>
                  <a:lnTo>
                    <a:pt x="12" y="16"/>
                  </a:lnTo>
                  <a:lnTo>
                    <a:pt x="12" y="9"/>
                  </a:lnTo>
                  <a:lnTo>
                    <a:pt x="9" y="2"/>
                  </a:lnTo>
                  <a:lnTo>
                    <a:pt x="7" y="2"/>
                  </a:lnTo>
                  <a:lnTo>
                    <a:pt x="5" y="0"/>
                  </a:lnTo>
                  <a:lnTo>
                    <a:pt x="2" y="2"/>
                  </a:lnTo>
                  <a:lnTo>
                    <a:pt x="2" y="5"/>
                  </a:lnTo>
                  <a:lnTo>
                    <a:pt x="0" y="5"/>
                  </a:lnTo>
                  <a:lnTo>
                    <a:pt x="2" y="7"/>
                  </a:lnTo>
                  <a:lnTo>
                    <a:pt x="2" y="7"/>
                  </a:lnTo>
                  <a:lnTo>
                    <a:pt x="0" y="7"/>
                  </a:lnTo>
                  <a:lnTo>
                    <a:pt x="2" y="9"/>
                  </a:lnTo>
                  <a:lnTo>
                    <a:pt x="0" y="12"/>
                  </a:lnTo>
                  <a:lnTo>
                    <a:pt x="2" y="12"/>
                  </a:lnTo>
                  <a:lnTo>
                    <a:pt x="2" y="14"/>
                  </a:lnTo>
                  <a:lnTo>
                    <a:pt x="0" y="16"/>
                  </a:lnTo>
                  <a:lnTo>
                    <a:pt x="2" y="16"/>
                  </a:lnTo>
                  <a:lnTo>
                    <a:pt x="5" y="19"/>
                  </a:lnTo>
                  <a:lnTo>
                    <a:pt x="5" y="16"/>
                  </a:lnTo>
                  <a:lnTo>
                    <a:pt x="5" y="14"/>
                  </a:lnTo>
                  <a:lnTo>
                    <a:pt x="5" y="16"/>
                  </a:lnTo>
                  <a:lnTo>
                    <a:pt x="7" y="14"/>
                  </a:lnTo>
                  <a:lnTo>
                    <a:pt x="5" y="9"/>
                  </a:lnTo>
                  <a:lnTo>
                    <a:pt x="7" y="14"/>
                  </a:lnTo>
                  <a:lnTo>
                    <a:pt x="7" y="16"/>
                  </a:lnTo>
                  <a:lnTo>
                    <a:pt x="7" y="19"/>
                  </a:lnTo>
                  <a:close/>
                </a:path>
              </a:pathLst>
            </a:custGeom>
            <a:solidFill>
              <a:srgbClr val="7578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211"/>
            <p:cNvSpPr>
              <a:spLocks/>
            </p:cNvSpPr>
            <p:nvPr/>
          </p:nvSpPr>
          <p:spPr bwMode="auto">
            <a:xfrm>
              <a:off x="1093" y="3101"/>
              <a:ext cx="14" cy="21"/>
            </a:xfrm>
            <a:custGeom>
              <a:avLst/>
              <a:gdLst>
                <a:gd name="T0" fmla="*/ 7 w 14"/>
                <a:gd name="T1" fmla="*/ 19 h 21"/>
                <a:gd name="T2" fmla="*/ 7 w 14"/>
                <a:gd name="T3" fmla="*/ 19 h 21"/>
                <a:gd name="T4" fmla="*/ 9 w 14"/>
                <a:gd name="T5" fmla="*/ 16 h 21"/>
                <a:gd name="T6" fmla="*/ 9 w 14"/>
                <a:gd name="T7" fmla="*/ 16 h 21"/>
                <a:gd name="T8" fmla="*/ 9 w 14"/>
                <a:gd name="T9" fmla="*/ 16 h 21"/>
                <a:gd name="T10" fmla="*/ 9 w 14"/>
                <a:gd name="T11" fmla="*/ 19 h 21"/>
                <a:gd name="T12" fmla="*/ 9 w 14"/>
                <a:gd name="T13" fmla="*/ 21 h 21"/>
                <a:gd name="T14" fmla="*/ 12 w 14"/>
                <a:gd name="T15" fmla="*/ 21 h 21"/>
                <a:gd name="T16" fmla="*/ 14 w 14"/>
                <a:gd name="T17" fmla="*/ 21 h 21"/>
                <a:gd name="T18" fmla="*/ 14 w 14"/>
                <a:gd name="T19" fmla="*/ 21 h 21"/>
                <a:gd name="T20" fmla="*/ 14 w 14"/>
                <a:gd name="T21" fmla="*/ 19 h 21"/>
                <a:gd name="T22" fmla="*/ 12 w 14"/>
                <a:gd name="T23" fmla="*/ 16 h 21"/>
                <a:gd name="T24" fmla="*/ 12 w 14"/>
                <a:gd name="T25" fmla="*/ 9 h 21"/>
                <a:gd name="T26" fmla="*/ 9 w 14"/>
                <a:gd name="T27" fmla="*/ 2 h 21"/>
                <a:gd name="T28" fmla="*/ 7 w 14"/>
                <a:gd name="T29" fmla="*/ 2 h 21"/>
                <a:gd name="T30" fmla="*/ 5 w 14"/>
                <a:gd name="T31" fmla="*/ 0 h 21"/>
                <a:gd name="T32" fmla="*/ 2 w 14"/>
                <a:gd name="T33" fmla="*/ 2 h 21"/>
                <a:gd name="T34" fmla="*/ 2 w 14"/>
                <a:gd name="T35" fmla="*/ 5 h 21"/>
                <a:gd name="T36" fmla="*/ 0 w 14"/>
                <a:gd name="T37" fmla="*/ 5 h 21"/>
                <a:gd name="T38" fmla="*/ 2 w 14"/>
                <a:gd name="T39" fmla="*/ 7 h 21"/>
                <a:gd name="T40" fmla="*/ 2 w 14"/>
                <a:gd name="T41" fmla="*/ 7 h 21"/>
                <a:gd name="T42" fmla="*/ 0 w 14"/>
                <a:gd name="T43" fmla="*/ 7 h 21"/>
                <a:gd name="T44" fmla="*/ 2 w 14"/>
                <a:gd name="T45" fmla="*/ 9 h 21"/>
                <a:gd name="T46" fmla="*/ 0 w 14"/>
                <a:gd name="T47" fmla="*/ 12 h 21"/>
                <a:gd name="T48" fmla="*/ 2 w 14"/>
                <a:gd name="T49" fmla="*/ 12 h 21"/>
                <a:gd name="T50" fmla="*/ 2 w 14"/>
                <a:gd name="T51" fmla="*/ 14 h 21"/>
                <a:gd name="T52" fmla="*/ 0 w 14"/>
                <a:gd name="T53" fmla="*/ 16 h 21"/>
                <a:gd name="T54" fmla="*/ 2 w 14"/>
                <a:gd name="T55" fmla="*/ 16 h 21"/>
                <a:gd name="T56" fmla="*/ 5 w 14"/>
                <a:gd name="T57" fmla="*/ 19 h 21"/>
                <a:gd name="T58" fmla="*/ 5 w 14"/>
                <a:gd name="T59" fmla="*/ 16 h 21"/>
                <a:gd name="T60" fmla="*/ 5 w 14"/>
                <a:gd name="T61" fmla="*/ 14 h 21"/>
                <a:gd name="T62" fmla="*/ 5 w 14"/>
                <a:gd name="T63" fmla="*/ 16 h 21"/>
                <a:gd name="T64" fmla="*/ 7 w 14"/>
                <a:gd name="T65" fmla="*/ 14 h 21"/>
                <a:gd name="T66" fmla="*/ 5 w 14"/>
                <a:gd name="T67" fmla="*/ 9 h 21"/>
                <a:gd name="T68" fmla="*/ 7 w 14"/>
                <a:gd name="T69" fmla="*/ 14 h 21"/>
                <a:gd name="T70" fmla="*/ 7 w 14"/>
                <a:gd name="T71" fmla="*/ 16 h 21"/>
                <a:gd name="T72" fmla="*/ 7 w 14"/>
                <a:gd name="T73" fmla="*/ 19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 h="21">
                  <a:moveTo>
                    <a:pt x="7" y="19"/>
                  </a:moveTo>
                  <a:lnTo>
                    <a:pt x="7" y="19"/>
                  </a:lnTo>
                  <a:lnTo>
                    <a:pt x="9" y="16"/>
                  </a:lnTo>
                  <a:lnTo>
                    <a:pt x="9" y="16"/>
                  </a:lnTo>
                  <a:lnTo>
                    <a:pt x="9" y="16"/>
                  </a:lnTo>
                  <a:lnTo>
                    <a:pt x="9" y="19"/>
                  </a:lnTo>
                  <a:lnTo>
                    <a:pt x="9" y="21"/>
                  </a:lnTo>
                  <a:lnTo>
                    <a:pt x="12" y="21"/>
                  </a:lnTo>
                  <a:lnTo>
                    <a:pt x="14" y="21"/>
                  </a:lnTo>
                  <a:lnTo>
                    <a:pt x="14" y="21"/>
                  </a:lnTo>
                  <a:lnTo>
                    <a:pt x="14" y="19"/>
                  </a:lnTo>
                  <a:lnTo>
                    <a:pt x="12" y="16"/>
                  </a:lnTo>
                  <a:lnTo>
                    <a:pt x="12" y="9"/>
                  </a:lnTo>
                  <a:lnTo>
                    <a:pt x="9" y="2"/>
                  </a:lnTo>
                  <a:lnTo>
                    <a:pt x="7" y="2"/>
                  </a:lnTo>
                  <a:lnTo>
                    <a:pt x="5" y="0"/>
                  </a:lnTo>
                  <a:lnTo>
                    <a:pt x="2" y="2"/>
                  </a:lnTo>
                  <a:lnTo>
                    <a:pt x="2" y="5"/>
                  </a:lnTo>
                  <a:lnTo>
                    <a:pt x="0" y="5"/>
                  </a:lnTo>
                  <a:lnTo>
                    <a:pt x="2" y="7"/>
                  </a:lnTo>
                  <a:lnTo>
                    <a:pt x="2" y="7"/>
                  </a:lnTo>
                  <a:lnTo>
                    <a:pt x="0" y="7"/>
                  </a:lnTo>
                  <a:lnTo>
                    <a:pt x="2" y="9"/>
                  </a:lnTo>
                  <a:lnTo>
                    <a:pt x="0" y="12"/>
                  </a:lnTo>
                  <a:lnTo>
                    <a:pt x="2" y="12"/>
                  </a:lnTo>
                  <a:lnTo>
                    <a:pt x="2" y="14"/>
                  </a:lnTo>
                  <a:lnTo>
                    <a:pt x="0" y="16"/>
                  </a:lnTo>
                  <a:lnTo>
                    <a:pt x="2" y="16"/>
                  </a:lnTo>
                  <a:lnTo>
                    <a:pt x="5" y="19"/>
                  </a:lnTo>
                  <a:lnTo>
                    <a:pt x="5" y="16"/>
                  </a:lnTo>
                  <a:lnTo>
                    <a:pt x="5" y="14"/>
                  </a:lnTo>
                  <a:lnTo>
                    <a:pt x="5" y="16"/>
                  </a:lnTo>
                  <a:lnTo>
                    <a:pt x="7" y="14"/>
                  </a:lnTo>
                  <a:lnTo>
                    <a:pt x="5" y="9"/>
                  </a:lnTo>
                  <a:lnTo>
                    <a:pt x="7" y="14"/>
                  </a:lnTo>
                  <a:lnTo>
                    <a:pt x="7" y="16"/>
                  </a:lnTo>
                  <a:lnTo>
                    <a:pt x="7" y="19"/>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Freeform 212"/>
            <p:cNvSpPr>
              <a:spLocks/>
            </p:cNvSpPr>
            <p:nvPr/>
          </p:nvSpPr>
          <p:spPr bwMode="auto">
            <a:xfrm>
              <a:off x="1074" y="3127"/>
              <a:ext cx="7" cy="12"/>
            </a:xfrm>
            <a:custGeom>
              <a:avLst/>
              <a:gdLst>
                <a:gd name="T0" fmla="*/ 2 w 7"/>
                <a:gd name="T1" fmla="*/ 5 h 12"/>
                <a:gd name="T2" fmla="*/ 5 w 7"/>
                <a:gd name="T3" fmla="*/ 5 h 12"/>
                <a:gd name="T4" fmla="*/ 7 w 7"/>
                <a:gd name="T5" fmla="*/ 12 h 12"/>
                <a:gd name="T6" fmla="*/ 7 w 7"/>
                <a:gd name="T7" fmla="*/ 12 h 12"/>
                <a:gd name="T8" fmla="*/ 5 w 7"/>
                <a:gd name="T9" fmla="*/ 9 h 12"/>
                <a:gd name="T10" fmla="*/ 0 w 7"/>
                <a:gd name="T11" fmla="*/ 5 h 12"/>
                <a:gd name="T12" fmla="*/ 0 w 7"/>
                <a:gd name="T13" fmla="*/ 0 h 12"/>
                <a:gd name="T14" fmla="*/ 0 w 7"/>
                <a:gd name="T15" fmla="*/ 0 h 12"/>
                <a:gd name="T16" fmla="*/ 2 w 7"/>
                <a:gd name="T17" fmla="*/ 0 h 12"/>
                <a:gd name="T18" fmla="*/ 2 w 7"/>
                <a:gd name="T19" fmla="*/ 2 h 12"/>
                <a:gd name="T20" fmla="*/ 2 w 7"/>
                <a:gd name="T21" fmla="*/ 5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12">
                  <a:moveTo>
                    <a:pt x="2" y="5"/>
                  </a:moveTo>
                  <a:lnTo>
                    <a:pt x="5" y="5"/>
                  </a:lnTo>
                  <a:lnTo>
                    <a:pt x="7" y="12"/>
                  </a:lnTo>
                  <a:lnTo>
                    <a:pt x="7" y="12"/>
                  </a:lnTo>
                  <a:lnTo>
                    <a:pt x="5" y="9"/>
                  </a:lnTo>
                  <a:lnTo>
                    <a:pt x="0" y="5"/>
                  </a:lnTo>
                  <a:lnTo>
                    <a:pt x="0" y="0"/>
                  </a:lnTo>
                  <a:lnTo>
                    <a:pt x="0" y="0"/>
                  </a:lnTo>
                  <a:lnTo>
                    <a:pt x="2" y="0"/>
                  </a:lnTo>
                  <a:lnTo>
                    <a:pt x="2" y="2"/>
                  </a:lnTo>
                  <a:lnTo>
                    <a:pt x="2" y="5"/>
                  </a:lnTo>
                  <a:close/>
                </a:path>
              </a:pathLst>
            </a:custGeom>
            <a:solidFill>
              <a:srgbClr val="7578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213"/>
            <p:cNvSpPr>
              <a:spLocks/>
            </p:cNvSpPr>
            <p:nvPr/>
          </p:nvSpPr>
          <p:spPr bwMode="auto">
            <a:xfrm>
              <a:off x="1074" y="3127"/>
              <a:ext cx="7" cy="12"/>
            </a:xfrm>
            <a:custGeom>
              <a:avLst/>
              <a:gdLst>
                <a:gd name="T0" fmla="*/ 2 w 7"/>
                <a:gd name="T1" fmla="*/ 5 h 12"/>
                <a:gd name="T2" fmla="*/ 5 w 7"/>
                <a:gd name="T3" fmla="*/ 5 h 12"/>
                <a:gd name="T4" fmla="*/ 7 w 7"/>
                <a:gd name="T5" fmla="*/ 12 h 12"/>
                <a:gd name="T6" fmla="*/ 7 w 7"/>
                <a:gd name="T7" fmla="*/ 12 h 12"/>
                <a:gd name="T8" fmla="*/ 5 w 7"/>
                <a:gd name="T9" fmla="*/ 9 h 12"/>
                <a:gd name="T10" fmla="*/ 0 w 7"/>
                <a:gd name="T11" fmla="*/ 5 h 12"/>
                <a:gd name="T12" fmla="*/ 0 w 7"/>
                <a:gd name="T13" fmla="*/ 0 h 12"/>
                <a:gd name="T14" fmla="*/ 0 w 7"/>
                <a:gd name="T15" fmla="*/ 0 h 12"/>
                <a:gd name="T16" fmla="*/ 2 w 7"/>
                <a:gd name="T17" fmla="*/ 0 h 12"/>
                <a:gd name="T18" fmla="*/ 2 w 7"/>
                <a:gd name="T19" fmla="*/ 2 h 12"/>
                <a:gd name="T20" fmla="*/ 2 w 7"/>
                <a:gd name="T21" fmla="*/ 5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12">
                  <a:moveTo>
                    <a:pt x="2" y="5"/>
                  </a:moveTo>
                  <a:lnTo>
                    <a:pt x="5" y="5"/>
                  </a:lnTo>
                  <a:lnTo>
                    <a:pt x="7" y="12"/>
                  </a:lnTo>
                  <a:lnTo>
                    <a:pt x="7" y="12"/>
                  </a:lnTo>
                  <a:lnTo>
                    <a:pt x="5" y="9"/>
                  </a:lnTo>
                  <a:lnTo>
                    <a:pt x="0" y="5"/>
                  </a:lnTo>
                  <a:lnTo>
                    <a:pt x="0" y="0"/>
                  </a:lnTo>
                  <a:lnTo>
                    <a:pt x="0" y="0"/>
                  </a:lnTo>
                  <a:lnTo>
                    <a:pt x="2" y="0"/>
                  </a:lnTo>
                  <a:lnTo>
                    <a:pt x="2" y="2"/>
                  </a:lnTo>
                  <a:lnTo>
                    <a:pt x="2" y="5"/>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Freeform 214"/>
            <p:cNvSpPr>
              <a:spLocks/>
            </p:cNvSpPr>
            <p:nvPr/>
          </p:nvSpPr>
          <p:spPr bwMode="auto">
            <a:xfrm>
              <a:off x="1098" y="3120"/>
              <a:ext cx="4" cy="7"/>
            </a:xfrm>
            <a:custGeom>
              <a:avLst/>
              <a:gdLst>
                <a:gd name="T0" fmla="*/ 0 w 4"/>
                <a:gd name="T1" fmla="*/ 0 h 7"/>
                <a:gd name="T2" fmla="*/ 2 w 4"/>
                <a:gd name="T3" fmla="*/ 2 h 7"/>
                <a:gd name="T4" fmla="*/ 4 w 4"/>
                <a:gd name="T5" fmla="*/ 7 h 7"/>
                <a:gd name="T6" fmla="*/ 2 w 4"/>
                <a:gd name="T7" fmla="*/ 7 h 7"/>
                <a:gd name="T8" fmla="*/ 0 w 4"/>
                <a:gd name="T9" fmla="*/ 5 h 7"/>
                <a:gd name="T10" fmla="*/ 0 w 4"/>
                <a:gd name="T11" fmla="*/ 5 h 7"/>
                <a:gd name="T12" fmla="*/ 0 w 4"/>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4" h="7">
                  <a:moveTo>
                    <a:pt x="0" y="0"/>
                  </a:moveTo>
                  <a:lnTo>
                    <a:pt x="2" y="2"/>
                  </a:lnTo>
                  <a:lnTo>
                    <a:pt x="4" y="7"/>
                  </a:lnTo>
                  <a:lnTo>
                    <a:pt x="2" y="7"/>
                  </a:lnTo>
                  <a:lnTo>
                    <a:pt x="0" y="5"/>
                  </a:lnTo>
                  <a:lnTo>
                    <a:pt x="0" y="5"/>
                  </a:lnTo>
                  <a:lnTo>
                    <a:pt x="0" y="0"/>
                  </a:lnTo>
                  <a:close/>
                </a:path>
              </a:pathLst>
            </a:custGeom>
            <a:solidFill>
              <a:srgbClr val="7578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215"/>
            <p:cNvSpPr>
              <a:spLocks/>
            </p:cNvSpPr>
            <p:nvPr/>
          </p:nvSpPr>
          <p:spPr bwMode="auto">
            <a:xfrm>
              <a:off x="1098" y="3120"/>
              <a:ext cx="4" cy="7"/>
            </a:xfrm>
            <a:custGeom>
              <a:avLst/>
              <a:gdLst>
                <a:gd name="T0" fmla="*/ 0 w 4"/>
                <a:gd name="T1" fmla="*/ 0 h 7"/>
                <a:gd name="T2" fmla="*/ 2 w 4"/>
                <a:gd name="T3" fmla="*/ 2 h 7"/>
                <a:gd name="T4" fmla="*/ 4 w 4"/>
                <a:gd name="T5" fmla="*/ 7 h 7"/>
                <a:gd name="T6" fmla="*/ 2 w 4"/>
                <a:gd name="T7" fmla="*/ 7 h 7"/>
                <a:gd name="T8" fmla="*/ 0 w 4"/>
                <a:gd name="T9" fmla="*/ 5 h 7"/>
                <a:gd name="T10" fmla="*/ 0 w 4"/>
                <a:gd name="T11" fmla="*/ 5 h 7"/>
                <a:gd name="T12" fmla="*/ 0 w 4"/>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4" h="7">
                  <a:moveTo>
                    <a:pt x="0" y="0"/>
                  </a:moveTo>
                  <a:lnTo>
                    <a:pt x="2" y="2"/>
                  </a:lnTo>
                  <a:lnTo>
                    <a:pt x="4" y="7"/>
                  </a:lnTo>
                  <a:lnTo>
                    <a:pt x="2" y="7"/>
                  </a:lnTo>
                  <a:lnTo>
                    <a:pt x="0" y="5"/>
                  </a:lnTo>
                  <a:lnTo>
                    <a:pt x="0" y="5"/>
                  </a:lnTo>
                  <a:lnTo>
                    <a:pt x="0" y="0"/>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Freeform 216"/>
            <p:cNvSpPr>
              <a:spLocks/>
            </p:cNvSpPr>
            <p:nvPr/>
          </p:nvSpPr>
          <p:spPr bwMode="auto">
            <a:xfrm>
              <a:off x="540" y="3158"/>
              <a:ext cx="26" cy="16"/>
            </a:xfrm>
            <a:custGeom>
              <a:avLst/>
              <a:gdLst>
                <a:gd name="T0" fmla="*/ 3 w 26"/>
                <a:gd name="T1" fmla="*/ 16 h 16"/>
                <a:gd name="T2" fmla="*/ 0 w 26"/>
                <a:gd name="T3" fmla="*/ 14 h 16"/>
                <a:gd name="T4" fmla="*/ 0 w 26"/>
                <a:gd name="T5" fmla="*/ 14 h 16"/>
                <a:gd name="T6" fmla="*/ 7 w 26"/>
                <a:gd name="T7" fmla="*/ 14 h 16"/>
                <a:gd name="T8" fmla="*/ 10 w 26"/>
                <a:gd name="T9" fmla="*/ 11 h 16"/>
                <a:gd name="T10" fmla="*/ 12 w 26"/>
                <a:gd name="T11" fmla="*/ 9 h 16"/>
                <a:gd name="T12" fmla="*/ 14 w 26"/>
                <a:gd name="T13" fmla="*/ 7 h 16"/>
                <a:gd name="T14" fmla="*/ 14 w 26"/>
                <a:gd name="T15" fmla="*/ 9 h 16"/>
                <a:gd name="T16" fmla="*/ 17 w 26"/>
                <a:gd name="T17" fmla="*/ 7 h 16"/>
                <a:gd name="T18" fmla="*/ 17 w 26"/>
                <a:gd name="T19" fmla="*/ 7 h 16"/>
                <a:gd name="T20" fmla="*/ 14 w 26"/>
                <a:gd name="T21" fmla="*/ 4 h 16"/>
                <a:gd name="T22" fmla="*/ 14 w 26"/>
                <a:gd name="T23" fmla="*/ 2 h 16"/>
                <a:gd name="T24" fmla="*/ 14 w 26"/>
                <a:gd name="T25" fmla="*/ 2 h 16"/>
                <a:gd name="T26" fmla="*/ 17 w 26"/>
                <a:gd name="T27" fmla="*/ 0 h 16"/>
                <a:gd name="T28" fmla="*/ 19 w 26"/>
                <a:gd name="T29" fmla="*/ 0 h 16"/>
                <a:gd name="T30" fmla="*/ 19 w 26"/>
                <a:gd name="T31" fmla="*/ 2 h 16"/>
                <a:gd name="T32" fmla="*/ 22 w 26"/>
                <a:gd name="T33" fmla="*/ 4 h 16"/>
                <a:gd name="T34" fmla="*/ 24 w 26"/>
                <a:gd name="T35" fmla="*/ 0 h 16"/>
                <a:gd name="T36" fmla="*/ 26 w 26"/>
                <a:gd name="T37" fmla="*/ 2 h 16"/>
                <a:gd name="T38" fmla="*/ 26 w 26"/>
                <a:gd name="T39" fmla="*/ 2 h 16"/>
                <a:gd name="T40" fmla="*/ 24 w 26"/>
                <a:gd name="T41" fmla="*/ 4 h 16"/>
                <a:gd name="T42" fmla="*/ 22 w 26"/>
                <a:gd name="T43" fmla="*/ 7 h 16"/>
                <a:gd name="T44" fmla="*/ 22 w 26"/>
                <a:gd name="T45" fmla="*/ 9 h 16"/>
                <a:gd name="T46" fmla="*/ 24 w 26"/>
                <a:gd name="T47" fmla="*/ 7 h 16"/>
                <a:gd name="T48" fmla="*/ 24 w 26"/>
                <a:gd name="T49" fmla="*/ 9 h 16"/>
                <a:gd name="T50" fmla="*/ 22 w 26"/>
                <a:gd name="T51" fmla="*/ 11 h 16"/>
                <a:gd name="T52" fmla="*/ 17 w 26"/>
                <a:gd name="T53" fmla="*/ 11 h 16"/>
                <a:gd name="T54" fmla="*/ 17 w 26"/>
                <a:gd name="T55" fmla="*/ 14 h 16"/>
                <a:gd name="T56" fmla="*/ 14 w 26"/>
                <a:gd name="T57" fmla="*/ 14 h 16"/>
                <a:gd name="T58" fmla="*/ 7 w 26"/>
                <a:gd name="T59" fmla="*/ 16 h 16"/>
                <a:gd name="T60" fmla="*/ 3 w 26"/>
                <a:gd name="T61"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6" h="16">
                  <a:moveTo>
                    <a:pt x="3" y="16"/>
                  </a:moveTo>
                  <a:lnTo>
                    <a:pt x="0" y="14"/>
                  </a:lnTo>
                  <a:lnTo>
                    <a:pt x="0" y="14"/>
                  </a:lnTo>
                  <a:lnTo>
                    <a:pt x="7" y="14"/>
                  </a:lnTo>
                  <a:lnTo>
                    <a:pt x="10" y="11"/>
                  </a:lnTo>
                  <a:lnTo>
                    <a:pt x="12" y="9"/>
                  </a:lnTo>
                  <a:lnTo>
                    <a:pt x="14" y="7"/>
                  </a:lnTo>
                  <a:lnTo>
                    <a:pt x="14" y="9"/>
                  </a:lnTo>
                  <a:lnTo>
                    <a:pt x="17" y="7"/>
                  </a:lnTo>
                  <a:lnTo>
                    <a:pt x="17" y="7"/>
                  </a:lnTo>
                  <a:lnTo>
                    <a:pt x="14" y="4"/>
                  </a:lnTo>
                  <a:lnTo>
                    <a:pt x="14" y="2"/>
                  </a:lnTo>
                  <a:lnTo>
                    <a:pt x="14" y="2"/>
                  </a:lnTo>
                  <a:lnTo>
                    <a:pt x="17" y="0"/>
                  </a:lnTo>
                  <a:lnTo>
                    <a:pt x="19" y="0"/>
                  </a:lnTo>
                  <a:lnTo>
                    <a:pt x="19" y="2"/>
                  </a:lnTo>
                  <a:lnTo>
                    <a:pt x="22" y="4"/>
                  </a:lnTo>
                  <a:lnTo>
                    <a:pt x="24" y="0"/>
                  </a:lnTo>
                  <a:lnTo>
                    <a:pt x="26" y="2"/>
                  </a:lnTo>
                  <a:lnTo>
                    <a:pt x="26" y="2"/>
                  </a:lnTo>
                  <a:lnTo>
                    <a:pt x="24" y="4"/>
                  </a:lnTo>
                  <a:lnTo>
                    <a:pt x="22" y="7"/>
                  </a:lnTo>
                  <a:lnTo>
                    <a:pt x="22" y="9"/>
                  </a:lnTo>
                  <a:lnTo>
                    <a:pt x="24" y="7"/>
                  </a:lnTo>
                  <a:lnTo>
                    <a:pt x="24" y="9"/>
                  </a:lnTo>
                  <a:lnTo>
                    <a:pt x="22" y="11"/>
                  </a:lnTo>
                  <a:lnTo>
                    <a:pt x="17" y="11"/>
                  </a:lnTo>
                  <a:lnTo>
                    <a:pt x="17" y="14"/>
                  </a:lnTo>
                  <a:lnTo>
                    <a:pt x="14" y="14"/>
                  </a:lnTo>
                  <a:lnTo>
                    <a:pt x="7" y="16"/>
                  </a:lnTo>
                  <a:lnTo>
                    <a:pt x="3" y="16"/>
                  </a:lnTo>
                  <a:close/>
                </a:path>
              </a:pathLst>
            </a:custGeom>
            <a:solidFill>
              <a:srgbClr val="7578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217"/>
            <p:cNvSpPr>
              <a:spLocks/>
            </p:cNvSpPr>
            <p:nvPr/>
          </p:nvSpPr>
          <p:spPr bwMode="auto">
            <a:xfrm>
              <a:off x="540" y="3158"/>
              <a:ext cx="26" cy="16"/>
            </a:xfrm>
            <a:custGeom>
              <a:avLst/>
              <a:gdLst>
                <a:gd name="T0" fmla="*/ 3 w 26"/>
                <a:gd name="T1" fmla="*/ 16 h 16"/>
                <a:gd name="T2" fmla="*/ 0 w 26"/>
                <a:gd name="T3" fmla="*/ 14 h 16"/>
                <a:gd name="T4" fmla="*/ 0 w 26"/>
                <a:gd name="T5" fmla="*/ 14 h 16"/>
                <a:gd name="T6" fmla="*/ 7 w 26"/>
                <a:gd name="T7" fmla="*/ 14 h 16"/>
                <a:gd name="T8" fmla="*/ 10 w 26"/>
                <a:gd name="T9" fmla="*/ 11 h 16"/>
                <a:gd name="T10" fmla="*/ 12 w 26"/>
                <a:gd name="T11" fmla="*/ 9 h 16"/>
                <a:gd name="T12" fmla="*/ 14 w 26"/>
                <a:gd name="T13" fmla="*/ 7 h 16"/>
                <a:gd name="T14" fmla="*/ 14 w 26"/>
                <a:gd name="T15" fmla="*/ 9 h 16"/>
                <a:gd name="T16" fmla="*/ 17 w 26"/>
                <a:gd name="T17" fmla="*/ 7 h 16"/>
                <a:gd name="T18" fmla="*/ 17 w 26"/>
                <a:gd name="T19" fmla="*/ 7 h 16"/>
                <a:gd name="T20" fmla="*/ 14 w 26"/>
                <a:gd name="T21" fmla="*/ 4 h 16"/>
                <a:gd name="T22" fmla="*/ 14 w 26"/>
                <a:gd name="T23" fmla="*/ 2 h 16"/>
                <a:gd name="T24" fmla="*/ 14 w 26"/>
                <a:gd name="T25" fmla="*/ 2 h 16"/>
                <a:gd name="T26" fmla="*/ 17 w 26"/>
                <a:gd name="T27" fmla="*/ 0 h 16"/>
                <a:gd name="T28" fmla="*/ 19 w 26"/>
                <a:gd name="T29" fmla="*/ 0 h 16"/>
                <a:gd name="T30" fmla="*/ 19 w 26"/>
                <a:gd name="T31" fmla="*/ 2 h 16"/>
                <a:gd name="T32" fmla="*/ 22 w 26"/>
                <a:gd name="T33" fmla="*/ 4 h 16"/>
                <a:gd name="T34" fmla="*/ 24 w 26"/>
                <a:gd name="T35" fmla="*/ 0 h 16"/>
                <a:gd name="T36" fmla="*/ 26 w 26"/>
                <a:gd name="T37" fmla="*/ 2 h 16"/>
                <a:gd name="T38" fmla="*/ 26 w 26"/>
                <a:gd name="T39" fmla="*/ 2 h 16"/>
                <a:gd name="T40" fmla="*/ 24 w 26"/>
                <a:gd name="T41" fmla="*/ 4 h 16"/>
                <a:gd name="T42" fmla="*/ 22 w 26"/>
                <a:gd name="T43" fmla="*/ 7 h 16"/>
                <a:gd name="T44" fmla="*/ 22 w 26"/>
                <a:gd name="T45" fmla="*/ 9 h 16"/>
                <a:gd name="T46" fmla="*/ 24 w 26"/>
                <a:gd name="T47" fmla="*/ 7 h 16"/>
                <a:gd name="T48" fmla="*/ 24 w 26"/>
                <a:gd name="T49" fmla="*/ 9 h 16"/>
                <a:gd name="T50" fmla="*/ 22 w 26"/>
                <a:gd name="T51" fmla="*/ 11 h 16"/>
                <a:gd name="T52" fmla="*/ 17 w 26"/>
                <a:gd name="T53" fmla="*/ 11 h 16"/>
                <a:gd name="T54" fmla="*/ 17 w 26"/>
                <a:gd name="T55" fmla="*/ 14 h 16"/>
                <a:gd name="T56" fmla="*/ 14 w 26"/>
                <a:gd name="T57" fmla="*/ 14 h 16"/>
                <a:gd name="T58" fmla="*/ 7 w 26"/>
                <a:gd name="T59" fmla="*/ 16 h 16"/>
                <a:gd name="T60" fmla="*/ 3 w 26"/>
                <a:gd name="T61"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6" h="16">
                  <a:moveTo>
                    <a:pt x="3" y="16"/>
                  </a:moveTo>
                  <a:lnTo>
                    <a:pt x="0" y="14"/>
                  </a:lnTo>
                  <a:lnTo>
                    <a:pt x="0" y="14"/>
                  </a:lnTo>
                  <a:lnTo>
                    <a:pt x="7" y="14"/>
                  </a:lnTo>
                  <a:lnTo>
                    <a:pt x="10" y="11"/>
                  </a:lnTo>
                  <a:lnTo>
                    <a:pt x="12" y="9"/>
                  </a:lnTo>
                  <a:lnTo>
                    <a:pt x="14" y="7"/>
                  </a:lnTo>
                  <a:lnTo>
                    <a:pt x="14" y="9"/>
                  </a:lnTo>
                  <a:lnTo>
                    <a:pt x="17" y="7"/>
                  </a:lnTo>
                  <a:lnTo>
                    <a:pt x="17" y="7"/>
                  </a:lnTo>
                  <a:lnTo>
                    <a:pt x="14" y="4"/>
                  </a:lnTo>
                  <a:lnTo>
                    <a:pt x="14" y="2"/>
                  </a:lnTo>
                  <a:lnTo>
                    <a:pt x="14" y="2"/>
                  </a:lnTo>
                  <a:lnTo>
                    <a:pt x="17" y="0"/>
                  </a:lnTo>
                  <a:lnTo>
                    <a:pt x="19" y="0"/>
                  </a:lnTo>
                  <a:lnTo>
                    <a:pt x="19" y="2"/>
                  </a:lnTo>
                  <a:lnTo>
                    <a:pt x="22" y="4"/>
                  </a:lnTo>
                  <a:lnTo>
                    <a:pt x="24" y="0"/>
                  </a:lnTo>
                  <a:lnTo>
                    <a:pt x="26" y="2"/>
                  </a:lnTo>
                  <a:lnTo>
                    <a:pt x="26" y="2"/>
                  </a:lnTo>
                  <a:lnTo>
                    <a:pt x="24" y="4"/>
                  </a:lnTo>
                  <a:lnTo>
                    <a:pt x="22" y="7"/>
                  </a:lnTo>
                  <a:lnTo>
                    <a:pt x="22" y="9"/>
                  </a:lnTo>
                  <a:lnTo>
                    <a:pt x="24" y="7"/>
                  </a:lnTo>
                  <a:lnTo>
                    <a:pt x="24" y="9"/>
                  </a:lnTo>
                  <a:lnTo>
                    <a:pt x="22" y="11"/>
                  </a:lnTo>
                  <a:lnTo>
                    <a:pt x="17" y="11"/>
                  </a:lnTo>
                  <a:lnTo>
                    <a:pt x="17" y="14"/>
                  </a:lnTo>
                  <a:lnTo>
                    <a:pt x="14" y="14"/>
                  </a:lnTo>
                  <a:lnTo>
                    <a:pt x="7" y="16"/>
                  </a:lnTo>
                  <a:lnTo>
                    <a:pt x="3" y="16"/>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Freeform 218"/>
            <p:cNvSpPr>
              <a:spLocks/>
            </p:cNvSpPr>
            <p:nvPr/>
          </p:nvSpPr>
          <p:spPr bwMode="auto">
            <a:xfrm>
              <a:off x="571" y="3153"/>
              <a:ext cx="5" cy="7"/>
            </a:xfrm>
            <a:custGeom>
              <a:avLst/>
              <a:gdLst>
                <a:gd name="T0" fmla="*/ 2 w 5"/>
                <a:gd name="T1" fmla="*/ 0 h 7"/>
                <a:gd name="T2" fmla="*/ 2 w 5"/>
                <a:gd name="T3" fmla="*/ 2 h 7"/>
                <a:gd name="T4" fmla="*/ 5 w 5"/>
                <a:gd name="T5" fmla="*/ 2 h 7"/>
                <a:gd name="T6" fmla="*/ 5 w 5"/>
                <a:gd name="T7" fmla="*/ 5 h 7"/>
                <a:gd name="T8" fmla="*/ 2 w 5"/>
                <a:gd name="T9" fmla="*/ 7 h 7"/>
                <a:gd name="T10" fmla="*/ 0 w 5"/>
                <a:gd name="T11" fmla="*/ 5 h 7"/>
                <a:gd name="T12" fmla="*/ 0 w 5"/>
                <a:gd name="T13" fmla="*/ 5 h 7"/>
                <a:gd name="T14" fmla="*/ 0 w 5"/>
                <a:gd name="T15" fmla="*/ 2 h 7"/>
                <a:gd name="T16" fmla="*/ 2 w 5"/>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7">
                  <a:moveTo>
                    <a:pt x="2" y="0"/>
                  </a:moveTo>
                  <a:lnTo>
                    <a:pt x="2" y="2"/>
                  </a:lnTo>
                  <a:lnTo>
                    <a:pt x="5" y="2"/>
                  </a:lnTo>
                  <a:lnTo>
                    <a:pt x="5" y="5"/>
                  </a:lnTo>
                  <a:lnTo>
                    <a:pt x="2" y="7"/>
                  </a:lnTo>
                  <a:lnTo>
                    <a:pt x="0" y="5"/>
                  </a:lnTo>
                  <a:lnTo>
                    <a:pt x="0" y="5"/>
                  </a:lnTo>
                  <a:lnTo>
                    <a:pt x="0" y="2"/>
                  </a:lnTo>
                  <a:lnTo>
                    <a:pt x="2" y="0"/>
                  </a:lnTo>
                  <a:close/>
                </a:path>
              </a:pathLst>
            </a:custGeom>
            <a:solidFill>
              <a:srgbClr val="7578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219"/>
            <p:cNvSpPr>
              <a:spLocks/>
            </p:cNvSpPr>
            <p:nvPr/>
          </p:nvSpPr>
          <p:spPr bwMode="auto">
            <a:xfrm>
              <a:off x="571" y="3153"/>
              <a:ext cx="5" cy="7"/>
            </a:xfrm>
            <a:custGeom>
              <a:avLst/>
              <a:gdLst>
                <a:gd name="T0" fmla="*/ 2 w 5"/>
                <a:gd name="T1" fmla="*/ 0 h 7"/>
                <a:gd name="T2" fmla="*/ 2 w 5"/>
                <a:gd name="T3" fmla="*/ 2 h 7"/>
                <a:gd name="T4" fmla="*/ 5 w 5"/>
                <a:gd name="T5" fmla="*/ 2 h 7"/>
                <a:gd name="T6" fmla="*/ 5 w 5"/>
                <a:gd name="T7" fmla="*/ 5 h 7"/>
                <a:gd name="T8" fmla="*/ 2 w 5"/>
                <a:gd name="T9" fmla="*/ 7 h 7"/>
                <a:gd name="T10" fmla="*/ 0 w 5"/>
                <a:gd name="T11" fmla="*/ 5 h 7"/>
                <a:gd name="T12" fmla="*/ 0 w 5"/>
                <a:gd name="T13" fmla="*/ 5 h 7"/>
                <a:gd name="T14" fmla="*/ 0 w 5"/>
                <a:gd name="T15" fmla="*/ 2 h 7"/>
                <a:gd name="T16" fmla="*/ 2 w 5"/>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7">
                  <a:moveTo>
                    <a:pt x="2" y="0"/>
                  </a:moveTo>
                  <a:lnTo>
                    <a:pt x="2" y="2"/>
                  </a:lnTo>
                  <a:lnTo>
                    <a:pt x="5" y="2"/>
                  </a:lnTo>
                  <a:lnTo>
                    <a:pt x="5" y="5"/>
                  </a:lnTo>
                  <a:lnTo>
                    <a:pt x="2" y="7"/>
                  </a:lnTo>
                  <a:lnTo>
                    <a:pt x="0" y="5"/>
                  </a:lnTo>
                  <a:lnTo>
                    <a:pt x="0" y="5"/>
                  </a:lnTo>
                  <a:lnTo>
                    <a:pt x="0" y="2"/>
                  </a:lnTo>
                  <a:lnTo>
                    <a:pt x="2" y="0"/>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 name="Freeform 220"/>
            <p:cNvSpPr>
              <a:spLocks/>
            </p:cNvSpPr>
            <p:nvPr/>
          </p:nvSpPr>
          <p:spPr bwMode="auto">
            <a:xfrm>
              <a:off x="590" y="3139"/>
              <a:ext cx="28" cy="16"/>
            </a:xfrm>
            <a:custGeom>
              <a:avLst/>
              <a:gdLst>
                <a:gd name="T0" fmla="*/ 0 w 28"/>
                <a:gd name="T1" fmla="*/ 7 h 16"/>
                <a:gd name="T2" fmla="*/ 7 w 28"/>
                <a:gd name="T3" fmla="*/ 4 h 16"/>
                <a:gd name="T4" fmla="*/ 9 w 28"/>
                <a:gd name="T5" fmla="*/ 0 h 16"/>
                <a:gd name="T6" fmla="*/ 14 w 28"/>
                <a:gd name="T7" fmla="*/ 2 h 16"/>
                <a:gd name="T8" fmla="*/ 16 w 28"/>
                <a:gd name="T9" fmla="*/ 0 h 16"/>
                <a:gd name="T10" fmla="*/ 21 w 28"/>
                <a:gd name="T11" fmla="*/ 0 h 16"/>
                <a:gd name="T12" fmla="*/ 24 w 28"/>
                <a:gd name="T13" fmla="*/ 0 h 16"/>
                <a:gd name="T14" fmla="*/ 24 w 28"/>
                <a:gd name="T15" fmla="*/ 4 h 16"/>
                <a:gd name="T16" fmla="*/ 26 w 28"/>
                <a:gd name="T17" fmla="*/ 7 h 16"/>
                <a:gd name="T18" fmla="*/ 28 w 28"/>
                <a:gd name="T19" fmla="*/ 7 h 16"/>
                <a:gd name="T20" fmla="*/ 28 w 28"/>
                <a:gd name="T21" fmla="*/ 9 h 16"/>
                <a:gd name="T22" fmla="*/ 28 w 28"/>
                <a:gd name="T23" fmla="*/ 9 h 16"/>
                <a:gd name="T24" fmla="*/ 28 w 28"/>
                <a:gd name="T25" fmla="*/ 9 h 16"/>
                <a:gd name="T26" fmla="*/ 26 w 28"/>
                <a:gd name="T27" fmla="*/ 9 h 16"/>
                <a:gd name="T28" fmla="*/ 24 w 28"/>
                <a:gd name="T29" fmla="*/ 9 h 16"/>
                <a:gd name="T30" fmla="*/ 19 w 28"/>
                <a:gd name="T31" fmla="*/ 12 h 16"/>
                <a:gd name="T32" fmla="*/ 14 w 28"/>
                <a:gd name="T33" fmla="*/ 9 h 16"/>
                <a:gd name="T34" fmla="*/ 5 w 28"/>
                <a:gd name="T35" fmla="*/ 16 h 16"/>
                <a:gd name="T36" fmla="*/ 2 w 28"/>
                <a:gd name="T37" fmla="*/ 12 h 16"/>
                <a:gd name="T38" fmla="*/ 0 w 28"/>
                <a:gd name="T39" fmla="*/ 7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8" h="16">
                  <a:moveTo>
                    <a:pt x="0" y="7"/>
                  </a:moveTo>
                  <a:lnTo>
                    <a:pt x="7" y="4"/>
                  </a:lnTo>
                  <a:lnTo>
                    <a:pt x="9" y="0"/>
                  </a:lnTo>
                  <a:lnTo>
                    <a:pt x="14" y="2"/>
                  </a:lnTo>
                  <a:lnTo>
                    <a:pt x="16" y="0"/>
                  </a:lnTo>
                  <a:lnTo>
                    <a:pt x="21" y="0"/>
                  </a:lnTo>
                  <a:lnTo>
                    <a:pt x="24" y="0"/>
                  </a:lnTo>
                  <a:lnTo>
                    <a:pt x="24" y="4"/>
                  </a:lnTo>
                  <a:lnTo>
                    <a:pt x="26" y="7"/>
                  </a:lnTo>
                  <a:lnTo>
                    <a:pt x="28" y="7"/>
                  </a:lnTo>
                  <a:lnTo>
                    <a:pt x="28" y="9"/>
                  </a:lnTo>
                  <a:lnTo>
                    <a:pt x="28" y="9"/>
                  </a:lnTo>
                  <a:lnTo>
                    <a:pt x="28" y="9"/>
                  </a:lnTo>
                  <a:lnTo>
                    <a:pt x="26" y="9"/>
                  </a:lnTo>
                  <a:lnTo>
                    <a:pt x="24" y="9"/>
                  </a:lnTo>
                  <a:lnTo>
                    <a:pt x="19" y="12"/>
                  </a:lnTo>
                  <a:lnTo>
                    <a:pt x="14" y="9"/>
                  </a:lnTo>
                  <a:lnTo>
                    <a:pt x="5" y="16"/>
                  </a:lnTo>
                  <a:lnTo>
                    <a:pt x="2" y="12"/>
                  </a:lnTo>
                  <a:lnTo>
                    <a:pt x="0" y="7"/>
                  </a:lnTo>
                  <a:close/>
                </a:path>
              </a:pathLst>
            </a:custGeom>
            <a:solidFill>
              <a:srgbClr val="7578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221"/>
            <p:cNvSpPr>
              <a:spLocks/>
            </p:cNvSpPr>
            <p:nvPr/>
          </p:nvSpPr>
          <p:spPr bwMode="auto">
            <a:xfrm>
              <a:off x="590" y="3139"/>
              <a:ext cx="28" cy="16"/>
            </a:xfrm>
            <a:custGeom>
              <a:avLst/>
              <a:gdLst>
                <a:gd name="T0" fmla="*/ 0 w 28"/>
                <a:gd name="T1" fmla="*/ 7 h 16"/>
                <a:gd name="T2" fmla="*/ 7 w 28"/>
                <a:gd name="T3" fmla="*/ 4 h 16"/>
                <a:gd name="T4" fmla="*/ 9 w 28"/>
                <a:gd name="T5" fmla="*/ 0 h 16"/>
                <a:gd name="T6" fmla="*/ 14 w 28"/>
                <a:gd name="T7" fmla="*/ 2 h 16"/>
                <a:gd name="T8" fmla="*/ 16 w 28"/>
                <a:gd name="T9" fmla="*/ 0 h 16"/>
                <a:gd name="T10" fmla="*/ 21 w 28"/>
                <a:gd name="T11" fmla="*/ 0 h 16"/>
                <a:gd name="T12" fmla="*/ 24 w 28"/>
                <a:gd name="T13" fmla="*/ 0 h 16"/>
                <a:gd name="T14" fmla="*/ 24 w 28"/>
                <a:gd name="T15" fmla="*/ 4 h 16"/>
                <a:gd name="T16" fmla="*/ 26 w 28"/>
                <a:gd name="T17" fmla="*/ 7 h 16"/>
                <a:gd name="T18" fmla="*/ 28 w 28"/>
                <a:gd name="T19" fmla="*/ 7 h 16"/>
                <a:gd name="T20" fmla="*/ 28 w 28"/>
                <a:gd name="T21" fmla="*/ 9 h 16"/>
                <a:gd name="T22" fmla="*/ 28 w 28"/>
                <a:gd name="T23" fmla="*/ 9 h 16"/>
                <a:gd name="T24" fmla="*/ 28 w 28"/>
                <a:gd name="T25" fmla="*/ 9 h 16"/>
                <a:gd name="T26" fmla="*/ 26 w 28"/>
                <a:gd name="T27" fmla="*/ 9 h 16"/>
                <a:gd name="T28" fmla="*/ 24 w 28"/>
                <a:gd name="T29" fmla="*/ 9 h 16"/>
                <a:gd name="T30" fmla="*/ 19 w 28"/>
                <a:gd name="T31" fmla="*/ 12 h 16"/>
                <a:gd name="T32" fmla="*/ 14 w 28"/>
                <a:gd name="T33" fmla="*/ 9 h 16"/>
                <a:gd name="T34" fmla="*/ 5 w 28"/>
                <a:gd name="T35" fmla="*/ 16 h 16"/>
                <a:gd name="T36" fmla="*/ 2 w 28"/>
                <a:gd name="T37" fmla="*/ 12 h 16"/>
                <a:gd name="T38" fmla="*/ 0 w 28"/>
                <a:gd name="T39" fmla="*/ 7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8" h="16">
                  <a:moveTo>
                    <a:pt x="0" y="7"/>
                  </a:moveTo>
                  <a:lnTo>
                    <a:pt x="7" y="4"/>
                  </a:lnTo>
                  <a:lnTo>
                    <a:pt x="9" y="0"/>
                  </a:lnTo>
                  <a:lnTo>
                    <a:pt x="14" y="2"/>
                  </a:lnTo>
                  <a:lnTo>
                    <a:pt x="16" y="0"/>
                  </a:lnTo>
                  <a:lnTo>
                    <a:pt x="21" y="0"/>
                  </a:lnTo>
                  <a:lnTo>
                    <a:pt x="24" y="0"/>
                  </a:lnTo>
                  <a:lnTo>
                    <a:pt x="24" y="4"/>
                  </a:lnTo>
                  <a:lnTo>
                    <a:pt x="26" y="7"/>
                  </a:lnTo>
                  <a:lnTo>
                    <a:pt x="28" y="7"/>
                  </a:lnTo>
                  <a:lnTo>
                    <a:pt x="28" y="9"/>
                  </a:lnTo>
                  <a:lnTo>
                    <a:pt x="28" y="9"/>
                  </a:lnTo>
                  <a:lnTo>
                    <a:pt x="28" y="9"/>
                  </a:lnTo>
                  <a:lnTo>
                    <a:pt x="26" y="9"/>
                  </a:lnTo>
                  <a:lnTo>
                    <a:pt x="24" y="9"/>
                  </a:lnTo>
                  <a:lnTo>
                    <a:pt x="19" y="12"/>
                  </a:lnTo>
                  <a:lnTo>
                    <a:pt x="14" y="9"/>
                  </a:lnTo>
                  <a:lnTo>
                    <a:pt x="5" y="16"/>
                  </a:lnTo>
                  <a:lnTo>
                    <a:pt x="2" y="12"/>
                  </a:lnTo>
                  <a:lnTo>
                    <a:pt x="0" y="7"/>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 name="Freeform 222"/>
            <p:cNvSpPr>
              <a:spLocks/>
            </p:cNvSpPr>
            <p:nvPr/>
          </p:nvSpPr>
          <p:spPr bwMode="auto">
            <a:xfrm>
              <a:off x="623" y="3155"/>
              <a:ext cx="2" cy="3"/>
            </a:xfrm>
            <a:custGeom>
              <a:avLst/>
              <a:gdLst>
                <a:gd name="T0" fmla="*/ 0 w 2"/>
                <a:gd name="T1" fmla="*/ 0 h 3"/>
                <a:gd name="T2" fmla="*/ 2 w 2"/>
                <a:gd name="T3" fmla="*/ 0 h 3"/>
                <a:gd name="T4" fmla="*/ 2 w 2"/>
                <a:gd name="T5" fmla="*/ 0 h 3"/>
                <a:gd name="T6" fmla="*/ 2 w 2"/>
                <a:gd name="T7" fmla="*/ 3 h 3"/>
                <a:gd name="T8" fmla="*/ 2 w 2"/>
                <a:gd name="T9" fmla="*/ 3 h 3"/>
                <a:gd name="T10" fmla="*/ 0 w 2"/>
                <a:gd name="T11" fmla="*/ 3 h 3"/>
                <a:gd name="T12" fmla="*/ 0 w 2"/>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2" h="3">
                  <a:moveTo>
                    <a:pt x="0" y="0"/>
                  </a:moveTo>
                  <a:lnTo>
                    <a:pt x="2" y="0"/>
                  </a:lnTo>
                  <a:lnTo>
                    <a:pt x="2" y="0"/>
                  </a:lnTo>
                  <a:lnTo>
                    <a:pt x="2" y="3"/>
                  </a:lnTo>
                  <a:lnTo>
                    <a:pt x="2" y="3"/>
                  </a:lnTo>
                  <a:lnTo>
                    <a:pt x="0" y="3"/>
                  </a:lnTo>
                  <a:lnTo>
                    <a:pt x="0" y="0"/>
                  </a:lnTo>
                  <a:close/>
                </a:path>
              </a:pathLst>
            </a:custGeom>
            <a:solidFill>
              <a:srgbClr val="7578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23"/>
            <p:cNvSpPr>
              <a:spLocks/>
            </p:cNvSpPr>
            <p:nvPr/>
          </p:nvSpPr>
          <p:spPr bwMode="auto">
            <a:xfrm>
              <a:off x="623" y="3155"/>
              <a:ext cx="2" cy="3"/>
            </a:xfrm>
            <a:custGeom>
              <a:avLst/>
              <a:gdLst>
                <a:gd name="T0" fmla="*/ 0 w 2"/>
                <a:gd name="T1" fmla="*/ 0 h 3"/>
                <a:gd name="T2" fmla="*/ 2 w 2"/>
                <a:gd name="T3" fmla="*/ 0 h 3"/>
                <a:gd name="T4" fmla="*/ 2 w 2"/>
                <a:gd name="T5" fmla="*/ 0 h 3"/>
                <a:gd name="T6" fmla="*/ 2 w 2"/>
                <a:gd name="T7" fmla="*/ 3 h 3"/>
                <a:gd name="T8" fmla="*/ 2 w 2"/>
                <a:gd name="T9" fmla="*/ 3 h 3"/>
                <a:gd name="T10" fmla="*/ 0 w 2"/>
                <a:gd name="T11" fmla="*/ 3 h 3"/>
                <a:gd name="T12" fmla="*/ 0 w 2"/>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2" h="3">
                  <a:moveTo>
                    <a:pt x="0" y="0"/>
                  </a:moveTo>
                  <a:lnTo>
                    <a:pt x="2" y="0"/>
                  </a:lnTo>
                  <a:lnTo>
                    <a:pt x="2" y="0"/>
                  </a:lnTo>
                  <a:lnTo>
                    <a:pt x="2" y="3"/>
                  </a:lnTo>
                  <a:lnTo>
                    <a:pt x="2" y="3"/>
                  </a:lnTo>
                  <a:lnTo>
                    <a:pt x="0" y="3"/>
                  </a:lnTo>
                  <a:lnTo>
                    <a:pt x="0" y="0"/>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 name="Freeform 224"/>
            <p:cNvSpPr>
              <a:spLocks/>
            </p:cNvSpPr>
            <p:nvPr/>
          </p:nvSpPr>
          <p:spPr bwMode="auto">
            <a:xfrm>
              <a:off x="656" y="3134"/>
              <a:ext cx="5" cy="7"/>
            </a:xfrm>
            <a:custGeom>
              <a:avLst/>
              <a:gdLst>
                <a:gd name="T0" fmla="*/ 2 w 5"/>
                <a:gd name="T1" fmla="*/ 2 h 7"/>
                <a:gd name="T2" fmla="*/ 2 w 5"/>
                <a:gd name="T3" fmla="*/ 0 h 7"/>
                <a:gd name="T4" fmla="*/ 2 w 5"/>
                <a:gd name="T5" fmla="*/ 2 h 7"/>
                <a:gd name="T6" fmla="*/ 2 w 5"/>
                <a:gd name="T7" fmla="*/ 2 h 7"/>
                <a:gd name="T8" fmla="*/ 2 w 5"/>
                <a:gd name="T9" fmla="*/ 2 h 7"/>
                <a:gd name="T10" fmla="*/ 5 w 5"/>
                <a:gd name="T11" fmla="*/ 2 h 7"/>
                <a:gd name="T12" fmla="*/ 5 w 5"/>
                <a:gd name="T13" fmla="*/ 2 h 7"/>
                <a:gd name="T14" fmla="*/ 5 w 5"/>
                <a:gd name="T15" fmla="*/ 5 h 7"/>
                <a:gd name="T16" fmla="*/ 5 w 5"/>
                <a:gd name="T17" fmla="*/ 7 h 7"/>
                <a:gd name="T18" fmla="*/ 5 w 5"/>
                <a:gd name="T19" fmla="*/ 7 h 7"/>
                <a:gd name="T20" fmla="*/ 2 w 5"/>
                <a:gd name="T21" fmla="*/ 7 h 7"/>
                <a:gd name="T22" fmla="*/ 0 w 5"/>
                <a:gd name="T23" fmla="*/ 7 h 7"/>
                <a:gd name="T24" fmla="*/ 0 w 5"/>
                <a:gd name="T25" fmla="*/ 2 h 7"/>
                <a:gd name="T26" fmla="*/ 0 w 5"/>
                <a:gd name="T27" fmla="*/ 2 h 7"/>
                <a:gd name="T28" fmla="*/ 0 w 5"/>
                <a:gd name="T29" fmla="*/ 2 h 7"/>
                <a:gd name="T30" fmla="*/ 2 w 5"/>
                <a:gd name="T31" fmla="*/ 2 h 7"/>
                <a:gd name="T32" fmla="*/ 2 w 5"/>
                <a:gd name="T33" fmla="*/ 2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 h="7">
                  <a:moveTo>
                    <a:pt x="2" y="2"/>
                  </a:moveTo>
                  <a:lnTo>
                    <a:pt x="2" y="0"/>
                  </a:lnTo>
                  <a:lnTo>
                    <a:pt x="2" y="2"/>
                  </a:lnTo>
                  <a:lnTo>
                    <a:pt x="2" y="2"/>
                  </a:lnTo>
                  <a:lnTo>
                    <a:pt x="2" y="2"/>
                  </a:lnTo>
                  <a:lnTo>
                    <a:pt x="5" y="2"/>
                  </a:lnTo>
                  <a:lnTo>
                    <a:pt x="5" y="2"/>
                  </a:lnTo>
                  <a:lnTo>
                    <a:pt x="5" y="5"/>
                  </a:lnTo>
                  <a:lnTo>
                    <a:pt x="5" y="7"/>
                  </a:lnTo>
                  <a:lnTo>
                    <a:pt x="5" y="7"/>
                  </a:lnTo>
                  <a:lnTo>
                    <a:pt x="2" y="7"/>
                  </a:lnTo>
                  <a:lnTo>
                    <a:pt x="0" y="7"/>
                  </a:lnTo>
                  <a:lnTo>
                    <a:pt x="0" y="2"/>
                  </a:lnTo>
                  <a:lnTo>
                    <a:pt x="0" y="2"/>
                  </a:lnTo>
                  <a:lnTo>
                    <a:pt x="0" y="2"/>
                  </a:lnTo>
                  <a:lnTo>
                    <a:pt x="2" y="2"/>
                  </a:lnTo>
                  <a:lnTo>
                    <a:pt x="2" y="2"/>
                  </a:lnTo>
                  <a:close/>
                </a:path>
              </a:pathLst>
            </a:custGeom>
            <a:solidFill>
              <a:srgbClr val="7578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25"/>
            <p:cNvSpPr>
              <a:spLocks/>
            </p:cNvSpPr>
            <p:nvPr/>
          </p:nvSpPr>
          <p:spPr bwMode="auto">
            <a:xfrm>
              <a:off x="656" y="3134"/>
              <a:ext cx="5" cy="7"/>
            </a:xfrm>
            <a:custGeom>
              <a:avLst/>
              <a:gdLst>
                <a:gd name="T0" fmla="*/ 2 w 5"/>
                <a:gd name="T1" fmla="*/ 2 h 7"/>
                <a:gd name="T2" fmla="*/ 2 w 5"/>
                <a:gd name="T3" fmla="*/ 0 h 7"/>
                <a:gd name="T4" fmla="*/ 2 w 5"/>
                <a:gd name="T5" fmla="*/ 2 h 7"/>
                <a:gd name="T6" fmla="*/ 2 w 5"/>
                <a:gd name="T7" fmla="*/ 2 h 7"/>
                <a:gd name="T8" fmla="*/ 2 w 5"/>
                <a:gd name="T9" fmla="*/ 2 h 7"/>
                <a:gd name="T10" fmla="*/ 5 w 5"/>
                <a:gd name="T11" fmla="*/ 2 h 7"/>
                <a:gd name="T12" fmla="*/ 5 w 5"/>
                <a:gd name="T13" fmla="*/ 2 h 7"/>
                <a:gd name="T14" fmla="*/ 5 w 5"/>
                <a:gd name="T15" fmla="*/ 5 h 7"/>
                <a:gd name="T16" fmla="*/ 5 w 5"/>
                <a:gd name="T17" fmla="*/ 7 h 7"/>
                <a:gd name="T18" fmla="*/ 5 w 5"/>
                <a:gd name="T19" fmla="*/ 7 h 7"/>
                <a:gd name="T20" fmla="*/ 2 w 5"/>
                <a:gd name="T21" fmla="*/ 7 h 7"/>
                <a:gd name="T22" fmla="*/ 0 w 5"/>
                <a:gd name="T23" fmla="*/ 7 h 7"/>
                <a:gd name="T24" fmla="*/ 0 w 5"/>
                <a:gd name="T25" fmla="*/ 2 h 7"/>
                <a:gd name="T26" fmla="*/ 0 w 5"/>
                <a:gd name="T27" fmla="*/ 2 h 7"/>
                <a:gd name="T28" fmla="*/ 0 w 5"/>
                <a:gd name="T29" fmla="*/ 2 h 7"/>
                <a:gd name="T30" fmla="*/ 2 w 5"/>
                <a:gd name="T31" fmla="*/ 2 h 7"/>
                <a:gd name="T32" fmla="*/ 2 w 5"/>
                <a:gd name="T33" fmla="*/ 2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 h="7">
                  <a:moveTo>
                    <a:pt x="2" y="2"/>
                  </a:moveTo>
                  <a:lnTo>
                    <a:pt x="2" y="0"/>
                  </a:lnTo>
                  <a:lnTo>
                    <a:pt x="2" y="2"/>
                  </a:lnTo>
                  <a:lnTo>
                    <a:pt x="2" y="2"/>
                  </a:lnTo>
                  <a:lnTo>
                    <a:pt x="2" y="2"/>
                  </a:lnTo>
                  <a:lnTo>
                    <a:pt x="5" y="2"/>
                  </a:lnTo>
                  <a:lnTo>
                    <a:pt x="5" y="2"/>
                  </a:lnTo>
                  <a:lnTo>
                    <a:pt x="5" y="5"/>
                  </a:lnTo>
                  <a:lnTo>
                    <a:pt x="5" y="7"/>
                  </a:lnTo>
                  <a:lnTo>
                    <a:pt x="5" y="7"/>
                  </a:lnTo>
                  <a:lnTo>
                    <a:pt x="2" y="7"/>
                  </a:lnTo>
                  <a:lnTo>
                    <a:pt x="0" y="7"/>
                  </a:lnTo>
                  <a:lnTo>
                    <a:pt x="0" y="2"/>
                  </a:lnTo>
                  <a:lnTo>
                    <a:pt x="0" y="2"/>
                  </a:lnTo>
                  <a:lnTo>
                    <a:pt x="0" y="2"/>
                  </a:lnTo>
                  <a:lnTo>
                    <a:pt x="2" y="2"/>
                  </a:lnTo>
                  <a:lnTo>
                    <a:pt x="2" y="2"/>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 name="Freeform 226"/>
            <p:cNvSpPr>
              <a:spLocks/>
            </p:cNvSpPr>
            <p:nvPr/>
          </p:nvSpPr>
          <p:spPr bwMode="auto">
            <a:xfrm>
              <a:off x="694" y="3115"/>
              <a:ext cx="2" cy="7"/>
            </a:xfrm>
            <a:custGeom>
              <a:avLst/>
              <a:gdLst>
                <a:gd name="T0" fmla="*/ 0 w 2"/>
                <a:gd name="T1" fmla="*/ 0 h 7"/>
                <a:gd name="T2" fmla="*/ 0 w 2"/>
                <a:gd name="T3" fmla="*/ 0 h 7"/>
                <a:gd name="T4" fmla="*/ 0 w 2"/>
                <a:gd name="T5" fmla="*/ 0 h 7"/>
                <a:gd name="T6" fmla="*/ 2 w 2"/>
                <a:gd name="T7" fmla="*/ 0 h 7"/>
                <a:gd name="T8" fmla="*/ 2 w 2"/>
                <a:gd name="T9" fmla="*/ 0 h 7"/>
                <a:gd name="T10" fmla="*/ 2 w 2"/>
                <a:gd name="T11" fmla="*/ 2 h 7"/>
                <a:gd name="T12" fmla="*/ 2 w 2"/>
                <a:gd name="T13" fmla="*/ 2 h 7"/>
                <a:gd name="T14" fmla="*/ 0 w 2"/>
                <a:gd name="T15" fmla="*/ 7 h 7"/>
                <a:gd name="T16" fmla="*/ 0 w 2"/>
                <a:gd name="T17" fmla="*/ 7 h 7"/>
                <a:gd name="T18" fmla="*/ 0 w 2"/>
                <a:gd name="T19" fmla="*/ 2 h 7"/>
                <a:gd name="T20" fmla="*/ 0 w 2"/>
                <a:gd name="T21" fmla="*/ 0 h 7"/>
                <a:gd name="T22" fmla="*/ 0 w 2"/>
                <a:gd name="T23"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 h="7">
                  <a:moveTo>
                    <a:pt x="0" y="0"/>
                  </a:moveTo>
                  <a:lnTo>
                    <a:pt x="0" y="0"/>
                  </a:lnTo>
                  <a:lnTo>
                    <a:pt x="0" y="0"/>
                  </a:lnTo>
                  <a:lnTo>
                    <a:pt x="2" y="0"/>
                  </a:lnTo>
                  <a:lnTo>
                    <a:pt x="2" y="0"/>
                  </a:lnTo>
                  <a:lnTo>
                    <a:pt x="2" y="2"/>
                  </a:lnTo>
                  <a:lnTo>
                    <a:pt x="2" y="2"/>
                  </a:lnTo>
                  <a:lnTo>
                    <a:pt x="0" y="7"/>
                  </a:lnTo>
                  <a:lnTo>
                    <a:pt x="0" y="7"/>
                  </a:lnTo>
                  <a:lnTo>
                    <a:pt x="0" y="2"/>
                  </a:lnTo>
                  <a:lnTo>
                    <a:pt x="0" y="0"/>
                  </a:lnTo>
                  <a:lnTo>
                    <a:pt x="0" y="0"/>
                  </a:lnTo>
                  <a:close/>
                </a:path>
              </a:pathLst>
            </a:custGeom>
            <a:solidFill>
              <a:srgbClr val="7578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27"/>
            <p:cNvSpPr>
              <a:spLocks/>
            </p:cNvSpPr>
            <p:nvPr/>
          </p:nvSpPr>
          <p:spPr bwMode="auto">
            <a:xfrm>
              <a:off x="694" y="3115"/>
              <a:ext cx="2" cy="7"/>
            </a:xfrm>
            <a:custGeom>
              <a:avLst/>
              <a:gdLst>
                <a:gd name="T0" fmla="*/ 0 w 2"/>
                <a:gd name="T1" fmla="*/ 0 h 7"/>
                <a:gd name="T2" fmla="*/ 0 w 2"/>
                <a:gd name="T3" fmla="*/ 0 h 7"/>
                <a:gd name="T4" fmla="*/ 0 w 2"/>
                <a:gd name="T5" fmla="*/ 0 h 7"/>
                <a:gd name="T6" fmla="*/ 2 w 2"/>
                <a:gd name="T7" fmla="*/ 0 h 7"/>
                <a:gd name="T8" fmla="*/ 2 w 2"/>
                <a:gd name="T9" fmla="*/ 0 h 7"/>
                <a:gd name="T10" fmla="*/ 2 w 2"/>
                <a:gd name="T11" fmla="*/ 2 h 7"/>
                <a:gd name="T12" fmla="*/ 2 w 2"/>
                <a:gd name="T13" fmla="*/ 2 h 7"/>
                <a:gd name="T14" fmla="*/ 0 w 2"/>
                <a:gd name="T15" fmla="*/ 7 h 7"/>
                <a:gd name="T16" fmla="*/ 0 w 2"/>
                <a:gd name="T17" fmla="*/ 7 h 7"/>
                <a:gd name="T18" fmla="*/ 0 w 2"/>
                <a:gd name="T19" fmla="*/ 2 h 7"/>
                <a:gd name="T20" fmla="*/ 0 w 2"/>
                <a:gd name="T21" fmla="*/ 0 h 7"/>
                <a:gd name="T22" fmla="*/ 0 w 2"/>
                <a:gd name="T23"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 h="7">
                  <a:moveTo>
                    <a:pt x="0" y="0"/>
                  </a:moveTo>
                  <a:lnTo>
                    <a:pt x="0" y="0"/>
                  </a:lnTo>
                  <a:lnTo>
                    <a:pt x="0" y="0"/>
                  </a:lnTo>
                  <a:lnTo>
                    <a:pt x="2" y="0"/>
                  </a:lnTo>
                  <a:lnTo>
                    <a:pt x="2" y="0"/>
                  </a:lnTo>
                  <a:lnTo>
                    <a:pt x="2" y="2"/>
                  </a:lnTo>
                  <a:lnTo>
                    <a:pt x="2" y="2"/>
                  </a:lnTo>
                  <a:lnTo>
                    <a:pt x="0" y="7"/>
                  </a:lnTo>
                  <a:lnTo>
                    <a:pt x="0" y="7"/>
                  </a:lnTo>
                  <a:lnTo>
                    <a:pt x="0" y="2"/>
                  </a:lnTo>
                  <a:lnTo>
                    <a:pt x="0" y="0"/>
                  </a:lnTo>
                  <a:lnTo>
                    <a:pt x="0" y="0"/>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 name="Freeform 228"/>
            <p:cNvSpPr>
              <a:spLocks/>
            </p:cNvSpPr>
            <p:nvPr/>
          </p:nvSpPr>
          <p:spPr bwMode="auto">
            <a:xfrm>
              <a:off x="751" y="3113"/>
              <a:ext cx="2" cy="4"/>
            </a:xfrm>
            <a:custGeom>
              <a:avLst/>
              <a:gdLst>
                <a:gd name="T0" fmla="*/ 0 w 2"/>
                <a:gd name="T1" fmla="*/ 0 h 4"/>
                <a:gd name="T2" fmla="*/ 2 w 2"/>
                <a:gd name="T3" fmla="*/ 0 h 4"/>
                <a:gd name="T4" fmla="*/ 2 w 2"/>
                <a:gd name="T5" fmla="*/ 0 h 4"/>
                <a:gd name="T6" fmla="*/ 2 w 2"/>
                <a:gd name="T7" fmla="*/ 2 h 4"/>
                <a:gd name="T8" fmla="*/ 0 w 2"/>
                <a:gd name="T9" fmla="*/ 4 h 4"/>
                <a:gd name="T10" fmla="*/ 0 w 2"/>
                <a:gd name="T11" fmla="*/ 4 h 4"/>
                <a:gd name="T12" fmla="*/ 0 w 2"/>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2" h="4">
                  <a:moveTo>
                    <a:pt x="0" y="0"/>
                  </a:moveTo>
                  <a:lnTo>
                    <a:pt x="2" y="0"/>
                  </a:lnTo>
                  <a:lnTo>
                    <a:pt x="2" y="0"/>
                  </a:lnTo>
                  <a:lnTo>
                    <a:pt x="2" y="2"/>
                  </a:lnTo>
                  <a:lnTo>
                    <a:pt x="0" y="4"/>
                  </a:lnTo>
                  <a:lnTo>
                    <a:pt x="0" y="4"/>
                  </a:lnTo>
                  <a:lnTo>
                    <a:pt x="0" y="0"/>
                  </a:lnTo>
                  <a:close/>
                </a:path>
              </a:pathLst>
            </a:custGeom>
            <a:solidFill>
              <a:srgbClr val="7578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29"/>
            <p:cNvSpPr>
              <a:spLocks/>
            </p:cNvSpPr>
            <p:nvPr/>
          </p:nvSpPr>
          <p:spPr bwMode="auto">
            <a:xfrm>
              <a:off x="751" y="3113"/>
              <a:ext cx="2" cy="4"/>
            </a:xfrm>
            <a:custGeom>
              <a:avLst/>
              <a:gdLst>
                <a:gd name="T0" fmla="*/ 0 w 2"/>
                <a:gd name="T1" fmla="*/ 0 h 4"/>
                <a:gd name="T2" fmla="*/ 2 w 2"/>
                <a:gd name="T3" fmla="*/ 0 h 4"/>
                <a:gd name="T4" fmla="*/ 2 w 2"/>
                <a:gd name="T5" fmla="*/ 0 h 4"/>
                <a:gd name="T6" fmla="*/ 2 w 2"/>
                <a:gd name="T7" fmla="*/ 2 h 4"/>
                <a:gd name="T8" fmla="*/ 0 w 2"/>
                <a:gd name="T9" fmla="*/ 4 h 4"/>
                <a:gd name="T10" fmla="*/ 0 w 2"/>
                <a:gd name="T11" fmla="*/ 4 h 4"/>
                <a:gd name="T12" fmla="*/ 0 w 2"/>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2" h="4">
                  <a:moveTo>
                    <a:pt x="0" y="0"/>
                  </a:moveTo>
                  <a:lnTo>
                    <a:pt x="2" y="0"/>
                  </a:lnTo>
                  <a:lnTo>
                    <a:pt x="2" y="0"/>
                  </a:lnTo>
                  <a:lnTo>
                    <a:pt x="2" y="2"/>
                  </a:lnTo>
                  <a:lnTo>
                    <a:pt x="0" y="4"/>
                  </a:lnTo>
                  <a:lnTo>
                    <a:pt x="0" y="4"/>
                  </a:lnTo>
                  <a:lnTo>
                    <a:pt x="0" y="0"/>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 name="Freeform 230"/>
            <p:cNvSpPr>
              <a:spLocks/>
            </p:cNvSpPr>
            <p:nvPr/>
          </p:nvSpPr>
          <p:spPr bwMode="auto">
            <a:xfrm>
              <a:off x="755" y="3113"/>
              <a:ext cx="5" cy="0"/>
            </a:xfrm>
            <a:custGeom>
              <a:avLst/>
              <a:gdLst>
                <a:gd name="T0" fmla="*/ 3 w 5"/>
                <a:gd name="T1" fmla="*/ 0 w 5"/>
                <a:gd name="T2" fmla="*/ 0 w 5"/>
                <a:gd name="T3" fmla="*/ 3 w 5"/>
                <a:gd name="T4" fmla="*/ 5 w 5"/>
                <a:gd name="T5" fmla="*/ 5 w 5"/>
                <a:gd name="T6" fmla="*/ 3 w 5"/>
              </a:gdLst>
              <a:ahLst/>
              <a:cxnLst>
                <a:cxn ang="0">
                  <a:pos x="T0" y="0"/>
                </a:cxn>
                <a:cxn ang="0">
                  <a:pos x="T1" y="0"/>
                </a:cxn>
                <a:cxn ang="0">
                  <a:pos x="T2" y="0"/>
                </a:cxn>
                <a:cxn ang="0">
                  <a:pos x="T3" y="0"/>
                </a:cxn>
                <a:cxn ang="0">
                  <a:pos x="T4" y="0"/>
                </a:cxn>
                <a:cxn ang="0">
                  <a:pos x="T5" y="0"/>
                </a:cxn>
                <a:cxn ang="0">
                  <a:pos x="T6" y="0"/>
                </a:cxn>
              </a:cxnLst>
              <a:rect l="0" t="0" r="r" b="b"/>
              <a:pathLst>
                <a:path w="5">
                  <a:moveTo>
                    <a:pt x="3" y="0"/>
                  </a:moveTo>
                  <a:lnTo>
                    <a:pt x="0" y="0"/>
                  </a:lnTo>
                  <a:lnTo>
                    <a:pt x="0" y="0"/>
                  </a:lnTo>
                  <a:lnTo>
                    <a:pt x="3" y="0"/>
                  </a:lnTo>
                  <a:lnTo>
                    <a:pt x="5" y="0"/>
                  </a:lnTo>
                  <a:lnTo>
                    <a:pt x="5" y="0"/>
                  </a:lnTo>
                  <a:lnTo>
                    <a:pt x="3" y="0"/>
                  </a:lnTo>
                  <a:close/>
                </a:path>
              </a:pathLst>
            </a:custGeom>
            <a:solidFill>
              <a:srgbClr val="7578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31"/>
            <p:cNvSpPr>
              <a:spLocks/>
            </p:cNvSpPr>
            <p:nvPr/>
          </p:nvSpPr>
          <p:spPr bwMode="auto">
            <a:xfrm>
              <a:off x="755" y="3113"/>
              <a:ext cx="5" cy="0"/>
            </a:xfrm>
            <a:custGeom>
              <a:avLst/>
              <a:gdLst>
                <a:gd name="T0" fmla="*/ 3 w 5"/>
                <a:gd name="T1" fmla="*/ 0 w 5"/>
                <a:gd name="T2" fmla="*/ 0 w 5"/>
                <a:gd name="T3" fmla="*/ 3 w 5"/>
                <a:gd name="T4" fmla="*/ 5 w 5"/>
                <a:gd name="T5" fmla="*/ 5 w 5"/>
                <a:gd name="T6" fmla="*/ 3 w 5"/>
              </a:gdLst>
              <a:ahLst/>
              <a:cxnLst>
                <a:cxn ang="0">
                  <a:pos x="T0" y="0"/>
                </a:cxn>
                <a:cxn ang="0">
                  <a:pos x="T1" y="0"/>
                </a:cxn>
                <a:cxn ang="0">
                  <a:pos x="T2" y="0"/>
                </a:cxn>
                <a:cxn ang="0">
                  <a:pos x="T3" y="0"/>
                </a:cxn>
                <a:cxn ang="0">
                  <a:pos x="T4" y="0"/>
                </a:cxn>
                <a:cxn ang="0">
                  <a:pos x="T5" y="0"/>
                </a:cxn>
                <a:cxn ang="0">
                  <a:pos x="T6" y="0"/>
                </a:cxn>
              </a:cxnLst>
              <a:rect l="0" t="0" r="r" b="b"/>
              <a:pathLst>
                <a:path w="5">
                  <a:moveTo>
                    <a:pt x="3" y="0"/>
                  </a:moveTo>
                  <a:lnTo>
                    <a:pt x="0" y="0"/>
                  </a:lnTo>
                  <a:lnTo>
                    <a:pt x="0" y="0"/>
                  </a:lnTo>
                  <a:lnTo>
                    <a:pt x="3" y="0"/>
                  </a:lnTo>
                  <a:lnTo>
                    <a:pt x="5" y="0"/>
                  </a:lnTo>
                  <a:lnTo>
                    <a:pt x="5" y="0"/>
                  </a:lnTo>
                  <a:lnTo>
                    <a:pt x="3" y="0"/>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 name="Freeform 232"/>
            <p:cNvSpPr>
              <a:spLocks/>
            </p:cNvSpPr>
            <p:nvPr/>
          </p:nvSpPr>
          <p:spPr bwMode="auto">
            <a:xfrm>
              <a:off x="769" y="3096"/>
              <a:ext cx="7" cy="5"/>
            </a:xfrm>
            <a:custGeom>
              <a:avLst/>
              <a:gdLst>
                <a:gd name="T0" fmla="*/ 5 w 7"/>
                <a:gd name="T1" fmla="*/ 3 h 5"/>
                <a:gd name="T2" fmla="*/ 3 w 7"/>
                <a:gd name="T3" fmla="*/ 5 h 5"/>
                <a:gd name="T4" fmla="*/ 0 w 7"/>
                <a:gd name="T5" fmla="*/ 3 h 5"/>
                <a:gd name="T6" fmla="*/ 3 w 7"/>
                <a:gd name="T7" fmla="*/ 0 h 5"/>
                <a:gd name="T8" fmla="*/ 5 w 7"/>
                <a:gd name="T9" fmla="*/ 0 h 5"/>
                <a:gd name="T10" fmla="*/ 5 w 7"/>
                <a:gd name="T11" fmla="*/ 0 h 5"/>
                <a:gd name="T12" fmla="*/ 7 w 7"/>
                <a:gd name="T13" fmla="*/ 0 h 5"/>
                <a:gd name="T14" fmla="*/ 7 w 7"/>
                <a:gd name="T15" fmla="*/ 0 h 5"/>
                <a:gd name="T16" fmla="*/ 5 w 7"/>
                <a:gd name="T17" fmla="*/ 3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5">
                  <a:moveTo>
                    <a:pt x="5" y="3"/>
                  </a:moveTo>
                  <a:lnTo>
                    <a:pt x="3" y="5"/>
                  </a:lnTo>
                  <a:lnTo>
                    <a:pt x="0" y="3"/>
                  </a:lnTo>
                  <a:lnTo>
                    <a:pt x="3" y="0"/>
                  </a:lnTo>
                  <a:lnTo>
                    <a:pt x="5" y="0"/>
                  </a:lnTo>
                  <a:lnTo>
                    <a:pt x="5" y="0"/>
                  </a:lnTo>
                  <a:lnTo>
                    <a:pt x="7" y="0"/>
                  </a:lnTo>
                  <a:lnTo>
                    <a:pt x="7" y="0"/>
                  </a:lnTo>
                  <a:lnTo>
                    <a:pt x="5" y="3"/>
                  </a:lnTo>
                  <a:close/>
                </a:path>
              </a:pathLst>
            </a:custGeom>
            <a:solidFill>
              <a:srgbClr val="7578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4" name="Freeform 233"/>
            <p:cNvSpPr>
              <a:spLocks/>
            </p:cNvSpPr>
            <p:nvPr/>
          </p:nvSpPr>
          <p:spPr bwMode="auto">
            <a:xfrm>
              <a:off x="769" y="3096"/>
              <a:ext cx="7" cy="5"/>
            </a:xfrm>
            <a:custGeom>
              <a:avLst/>
              <a:gdLst>
                <a:gd name="T0" fmla="*/ 5 w 7"/>
                <a:gd name="T1" fmla="*/ 3 h 5"/>
                <a:gd name="T2" fmla="*/ 3 w 7"/>
                <a:gd name="T3" fmla="*/ 5 h 5"/>
                <a:gd name="T4" fmla="*/ 0 w 7"/>
                <a:gd name="T5" fmla="*/ 3 h 5"/>
                <a:gd name="T6" fmla="*/ 3 w 7"/>
                <a:gd name="T7" fmla="*/ 0 h 5"/>
                <a:gd name="T8" fmla="*/ 5 w 7"/>
                <a:gd name="T9" fmla="*/ 0 h 5"/>
                <a:gd name="T10" fmla="*/ 5 w 7"/>
                <a:gd name="T11" fmla="*/ 0 h 5"/>
                <a:gd name="T12" fmla="*/ 7 w 7"/>
                <a:gd name="T13" fmla="*/ 0 h 5"/>
                <a:gd name="T14" fmla="*/ 7 w 7"/>
                <a:gd name="T15" fmla="*/ 0 h 5"/>
                <a:gd name="T16" fmla="*/ 5 w 7"/>
                <a:gd name="T17" fmla="*/ 3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5">
                  <a:moveTo>
                    <a:pt x="5" y="3"/>
                  </a:moveTo>
                  <a:lnTo>
                    <a:pt x="3" y="5"/>
                  </a:lnTo>
                  <a:lnTo>
                    <a:pt x="0" y="3"/>
                  </a:lnTo>
                  <a:lnTo>
                    <a:pt x="3" y="0"/>
                  </a:lnTo>
                  <a:lnTo>
                    <a:pt x="5" y="0"/>
                  </a:lnTo>
                  <a:lnTo>
                    <a:pt x="5" y="0"/>
                  </a:lnTo>
                  <a:lnTo>
                    <a:pt x="7" y="0"/>
                  </a:lnTo>
                  <a:lnTo>
                    <a:pt x="7" y="0"/>
                  </a:lnTo>
                  <a:lnTo>
                    <a:pt x="5" y="3"/>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25" name="Freeform 234"/>
            <p:cNvSpPr>
              <a:spLocks/>
            </p:cNvSpPr>
            <p:nvPr/>
          </p:nvSpPr>
          <p:spPr bwMode="auto">
            <a:xfrm>
              <a:off x="751" y="3077"/>
              <a:ext cx="37" cy="31"/>
            </a:xfrm>
            <a:custGeom>
              <a:avLst/>
              <a:gdLst>
                <a:gd name="T0" fmla="*/ 0 w 37"/>
                <a:gd name="T1" fmla="*/ 14 h 31"/>
                <a:gd name="T2" fmla="*/ 2 w 37"/>
                <a:gd name="T3" fmla="*/ 14 h 31"/>
                <a:gd name="T4" fmla="*/ 4 w 37"/>
                <a:gd name="T5" fmla="*/ 7 h 31"/>
                <a:gd name="T6" fmla="*/ 7 w 37"/>
                <a:gd name="T7" fmla="*/ 7 h 31"/>
                <a:gd name="T8" fmla="*/ 9 w 37"/>
                <a:gd name="T9" fmla="*/ 10 h 31"/>
                <a:gd name="T10" fmla="*/ 11 w 37"/>
                <a:gd name="T11" fmla="*/ 12 h 31"/>
                <a:gd name="T12" fmla="*/ 14 w 37"/>
                <a:gd name="T13" fmla="*/ 10 h 31"/>
                <a:gd name="T14" fmla="*/ 14 w 37"/>
                <a:gd name="T15" fmla="*/ 7 h 31"/>
                <a:gd name="T16" fmla="*/ 11 w 37"/>
                <a:gd name="T17" fmla="*/ 3 h 31"/>
                <a:gd name="T18" fmla="*/ 14 w 37"/>
                <a:gd name="T19" fmla="*/ 0 h 31"/>
                <a:gd name="T20" fmla="*/ 16 w 37"/>
                <a:gd name="T21" fmla="*/ 3 h 31"/>
                <a:gd name="T22" fmla="*/ 18 w 37"/>
                <a:gd name="T23" fmla="*/ 7 h 31"/>
                <a:gd name="T24" fmla="*/ 21 w 37"/>
                <a:gd name="T25" fmla="*/ 3 h 31"/>
                <a:gd name="T26" fmla="*/ 23 w 37"/>
                <a:gd name="T27" fmla="*/ 3 h 31"/>
                <a:gd name="T28" fmla="*/ 23 w 37"/>
                <a:gd name="T29" fmla="*/ 0 h 31"/>
                <a:gd name="T30" fmla="*/ 25 w 37"/>
                <a:gd name="T31" fmla="*/ 0 h 31"/>
                <a:gd name="T32" fmla="*/ 28 w 37"/>
                <a:gd name="T33" fmla="*/ 3 h 31"/>
                <a:gd name="T34" fmla="*/ 30 w 37"/>
                <a:gd name="T35" fmla="*/ 0 h 31"/>
                <a:gd name="T36" fmla="*/ 33 w 37"/>
                <a:gd name="T37" fmla="*/ 3 h 31"/>
                <a:gd name="T38" fmla="*/ 33 w 37"/>
                <a:gd name="T39" fmla="*/ 5 h 31"/>
                <a:gd name="T40" fmla="*/ 33 w 37"/>
                <a:gd name="T41" fmla="*/ 7 h 31"/>
                <a:gd name="T42" fmla="*/ 37 w 37"/>
                <a:gd name="T43" fmla="*/ 10 h 31"/>
                <a:gd name="T44" fmla="*/ 33 w 37"/>
                <a:gd name="T45" fmla="*/ 12 h 31"/>
                <a:gd name="T46" fmla="*/ 25 w 37"/>
                <a:gd name="T47" fmla="*/ 10 h 31"/>
                <a:gd name="T48" fmla="*/ 30 w 37"/>
                <a:gd name="T49" fmla="*/ 14 h 31"/>
                <a:gd name="T50" fmla="*/ 30 w 37"/>
                <a:gd name="T51" fmla="*/ 17 h 31"/>
                <a:gd name="T52" fmla="*/ 28 w 37"/>
                <a:gd name="T53" fmla="*/ 14 h 31"/>
                <a:gd name="T54" fmla="*/ 25 w 37"/>
                <a:gd name="T55" fmla="*/ 17 h 31"/>
                <a:gd name="T56" fmla="*/ 23 w 37"/>
                <a:gd name="T57" fmla="*/ 17 h 31"/>
                <a:gd name="T58" fmla="*/ 23 w 37"/>
                <a:gd name="T59" fmla="*/ 17 h 31"/>
                <a:gd name="T60" fmla="*/ 18 w 37"/>
                <a:gd name="T61" fmla="*/ 22 h 31"/>
                <a:gd name="T62" fmla="*/ 16 w 37"/>
                <a:gd name="T63" fmla="*/ 24 h 31"/>
                <a:gd name="T64" fmla="*/ 16 w 37"/>
                <a:gd name="T65" fmla="*/ 26 h 31"/>
                <a:gd name="T66" fmla="*/ 9 w 37"/>
                <a:gd name="T67" fmla="*/ 31 h 31"/>
                <a:gd name="T68" fmla="*/ 11 w 37"/>
                <a:gd name="T69" fmla="*/ 26 h 31"/>
                <a:gd name="T70" fmla="*/ 9 w 37"/>
                <a:gd name="T71" fmla="*/ 24 h 31"/>
                <a:gd name="T72" fmla="*/ 9 w 37"/>
                <a:gd name="T73" fmla="*/ 22 h 31"/>
                <a:gd name="T74" fmla="*/ 7 w 37"/>
                <a:gd name="T75" fmla="*/ 19 h 31"/>
                <a:gd name="T76" fmla="*/ 7 w 37"/>
                <a:gd name="T77" fmla="*/ 22 h 31"/>
                <a:gd name="T78" fmla="*/ 7 w 37"/>
                <a:gd name="T79" fmla="*/ 26 h 31"/>
                <a:gd name="T80" fmla="*/ 4 w 37"/>
                <a:gd name="T81" fmla="*/ 24 h 31"/>
                <a:gd name="T82" fmla="*/ 0 w 37"/>
                <a:gd name="T83" fmla="*/ 17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7" h="31">
                  <a:moveTo>
                    <a:pt x="0" y="14"/>
                  </a:moveTo>
                  <a:lnTo>
                    <a:pt x="0" y="14"/>
                  </a:lnTo>
                  <a:lnTo>
                    <a:pt x="0" y="14"/>
                  </a:lnTo>
                  <a:lnTo>
                    <a:pt x="2" y="14"/>
                  </a:lnTo>
                  <a:lnTo>
                    <a:pt x="2" y="12"/>
                  </a:lnTo>
                  <a:lnTo>
                    <a:pt x="4" y="7"/>
                  </a:lnTo>
                  <a:lnTo>
                    <a:pt x="4" y="7"/>
                  </a:lnTo>
                  <a:lnTo>
                    <a:pt x="7" y="7"/>
                  </a:lnTo>
                  <a:lnTo>
                    <a:pt x="11" y="7"/>
                  </a:lnTo>
                  <a:lnTo>
                    <a:pt x="9" y="10"/>
                  </a:lnTo>
                  <a:lnTo>
                    <a:pt x="11" y="10"/>
                  </a:lnTo>
                  <a:lnTo>
                    <a:pt x="11" y="12"/>
                  </a:lnTo>
                  <a:lnTo>
                    <a:pt x="14" y="14"/>
                  </a:lnTo>
                  <a:lnTo>
                    <a:pt x="14" y="10"/>
                  </a:lnTo>
                  <a:lnTo>
                    <a:pt x="14" y="10"/>
                  </a:lnTo>
                  <a:lnTo>
                    <a:pt x="14" y="7"/>
                  </a:lnTo>
                  <a:lnTo>
                    <a:pt x="16" y="7"/>
                  </a:lnTo>
                  <a:lnTo>
                    <a:pt x="11" y="3"/>
                  </a:lnTo>
                  <a:lnTo>
                    <a:pt x="11" y="3"/>
                  </a:lnTo>
                  <a:lnTo>
                    <a:pt x="14" y="0"/>
                  </a:lnTo>
                  <a:lnTo>
                    <a:pt x="16" y="0"/>
                  </a:lnTo>
                  <a:lnTo>
                    <a:pt x="16" y="3"/>
                  </a:lnTo>
                  <a:lnTo>
                    <a:pt x="16" y="5"/>
                  </a:lnTo>
                  <a:lnTo>
                    <a:pt x="18" y="7"/>
                  </a:lnTo>
                  <a:lnTo>
                    <a:pt x="18" y="3"/>
                  </a:lnTo>
                  <a:lnTo>
                    <a:pt x="21" y="3"/>
                  </a:lnTo>
                  <a:lnTo>
                    <a:pt x="23" y="3"/>
                  </a:lnTo>
                  <a:lnTo>
                    <a:pt x="23" y="3"/>
                  </a:lnTo>
                  <a:lnTo>
                    <a:pt x="23" y="0"/>
                  </a:lnTo>
                  <a:lnTo>
                    <a:pt x="23" y="0"/>
                  </a:lnTo>
                  <a:lnTo>
                    <a:pt x="23" y="0"/>
                  </a:lnTo>
                  <a:lnTo>
                    <a:pt x="25" y="0"/>
                  </a:lnTo>
                  <a:lnTo>
                    <a:pt x="28" y="0"/>
                  </a:lnTo>
                  <a:lnTo>
                    <a:pt x="28" y="3"/>
                  </a:lnTo>
                  <a:lnTo>
                    <a:pt x="28" y="5"/>
                  </a:lnTo>
                  <a:lnTo>
                    <a:pt x="30" y="0"/>
                  </a:lnTo>
                  <a:lnTo>
                    <a:pt x="33" y="0"/>
                  </a:lnTo>
                  <a:lnTo>
                    <a:pt x="33" y="3"/>
                  </a:lnTo>
                  <a:lnTo>
                    <a:pt x="33" y="5"/>
                  </a:lnTo>
                  <a:lnTo>
                    <a:pt x="33" y="5"/>
                  </a:lnTo>
                  <a:lnTo>
                    <a:pt x="33" y="7"/>
                  </a:lnTo>
                  <a:lnTo>
                    <a:pt x="33" y="7"/>
                  </a:lnTo>
                  <a:lnTo>
                    <a:pt x="33" y="10"/>
                  </a:lnTo>
                  <a:lnTo>
                    <a:pt x="37" y="10"/>
                  </a:lnTo>
                  <a:lnTo>
                    <a:pt x="35" y="12"/>
                  </a:lnTo>
                  <a:lnTo>
                    <a:pt x="33" y="12"/>
                  </a:lnTo>
                  <a:lnTo>
                    <a:pt x="28" y="10"/>
                  </a:lnTo>
                  <a:lnTo>
                    <a:pt x="25" y="10"/>
                  </a:lnTo>
                  <a:lnTo>
                    <a:pt x="25" y="12"/>
                  </a:lnTo>
                  <a:lnTo>
                    <a:pt x="30" y="14"/>
                  </a:lnTo>
                  <a:lnTo>
                    <a:pt x="30" y="14"/>
                  </a:lnTo>
                  <a:lnTo>
                    <a:pt x="30" y="17"/>
                  </a:lnTo>
                  <a:lnTo>
                    <a:pt x="28" y="17"/>
                  </a:lnTo>
                  <a:lnTo>
                    <a:pt x="28" y="14"/>
                  </a:lnTo>
                  <a:lnTo>
                    <a:pt x="28" y="14"/>
                  </a:lnTo>
                  <a:lnTo>
                    <a:pt x="25" y="17"/>
                  </a:lnTo>
                  <a:lnTo>
                    <a:pt x="23" y="17"/>
                  </a:lnTo>
                  <a:lnTo>
                    <a:pt x="23" y="17"/>
                  </a:lnTo>
                  <a:lnTo>
                    <a:pt x="25" y="17"/>
                  </a:lnTo>
                  <a:lnTo>
                    <a:pt x="23" y="17"/>
                  </a:lnTo>
                  <a:lnTo>
                    <a:pt x="21" y="19"/>
                  </a:lnTo>
                  <a:lnTo>
                    <a:pt x="18" y="22"/>
                  </a:lnTo>
                  <a:lnTo>
                    <a:pt x="16" y="22"/>
                  </a:lnTo>
                  <a:lnTo>
                    <a:pt x="16" y="24"/>
                  </a:lnTo>
                  <a:lnTo>
                    <a:pt x="16" y="24"/>
                  </a:lnTo>
                  <a:lnTo>
                    <a:pt x="16" y="26"/>
                  </a:lnTo>
                  <a:lnTo>
                    <a:pt x="14" y="29"/>
                  </a:lnTo>
                  <a:lnTo>
                    <a:pt x="9" y="31"/>
                  </a:lnTo>
                  <a:lnTo>
                    <a:pt x="11" y="29"/>
                  </a:lnTo>
                  <a:lnTo>
                    <a:pt x="11" y="26"/>
                  </a:lnTo>
                  <a:lnTo>
                    <a:pt x="11" y="24"/>
                  </a:lnTo>
                  <a:lnTo>
                    <a:pt x="9" y="24"/>
                  </a:lnTo>
                  <a:lnTo>
                    <a:pt x="9" y="22"/>
                  </a:lnTo>
                  <a:lnTo>
                    <a:pt x="9" y="22"/>
                  </a:lnTo>
                  <a:lnTo>
                    <a:pt x="9" y="19"/>
                  </a:lnTo>
                  <a:lnTo>
                    <a:pt x="7" y="19"/>
                  </a:lnTo>
                  <a:lnTo>
                    <a:pt x="7" y="19"/>
                  </a:lnTo>
                  <a:lnTo>
                    <a:pt x="7" y="22"/>
                  </a:lnTo>
                  <a:lnTo>
                    <a:pt x="7" y="22"/>
                  </a:lnTo>
                  <a:lnTo>
                    <a:pt x="7" y="26"/>
                  </a:lnTo>
                  <a:lnTo>
                    <a:pt x="7" y="26"/>
                  </a:lnTo>
                  <a:lnTo>
                    <a:pt x="4" y="24"/>
                  </a:lnTo>
                  <a:lnTo>
                    <a:pt x="2" y="17"/>
                  </a:lnTo>
                  <a:lnTo>
                    <a:pt x="0" y="17"/>
                  </a:lnTo>
                  <a:lnTo>
                    <a:pt x="0" y="14"/>
                  </a:lnTo>
                  <a:close/>
                </a:path>
              </a:pathLst>
            </a:custGeom>
            <a:solidFill>
              <a:srgbClr val="7578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6" name="Freeform 235"/>
            <p:cNvSpPr>
              <a:spLocks/>
            </p:cNvSpPr>
            <p:nvPr/>
          </p:nvSpPr>
          <p:spPr bwMode="auto">
            <a:xfrm>
              <a:off x="751" y="3077"/>
              <a:ext cx="37" cy="31"/>
            </a:xfrm>
            <a:custGeom>
              <a:avLst/>
              <a:gdLst>
                <a:gd name="T0" fmla="*/ 0 w 37"/>
                <a:gd name="T1" fmla="*/ 14 h 31"/>
                <a:gd name="T2" fmla="*/ 2 w 37"/>
                <a:gd name="T3" fmla="*/ 14 h 31"/>
                <a:gd name="T4" fmla="*/ 4 w 37"/>
                <a:gd name="T5" fmla="*/ 7 h 31"/>
                <a:gd name="T6" fmla="*/ 7 w 37"/>
                <a:gd name="T7" fmla="*/ 7 h 31"/>
                <a:gd name="T8" fmla="*/ 9 w 37"/>
                <a:gd name="T9" fmla="*/ 10 h 31"/>
                <a:gd name="T10" fmla="*/ 11 w 37"/>
                <a:gd name="T11" fmla="*/ 12 h 31"/>
                <a:gd name="T12" fmla="*/ 14 w 37"/>
                <a:gd name="T13" fmla="*/ 10 h 31"/>
                <a:gd name="T14" fmla="*/ 14 w 37"/>
                <a:gd name="T15" fmla="*/ 7 h 31"/>
                <a:gd name="T16" fmla="*/ 11 w 37"/>
                <a:gd name="T17" fmla="*/ 3 h 31"/>
                <a:gd name="T18" fmla="*/ 14 w 37"/>
                <a:gd name="T19" fmla="*/ 0 h 31"/>
                <a:gd name="T20" fmla="*/ 16 w 37"/>
                <a:gd name="T21" fmla="*/ 3 h 31"/>
                <a:gd name="T22" fmla="*/ 18 w 37"/>
                <a:gd name="T23" fmla="*/ 7 h 31"/>
                <a:gd name="T24" fmla="*/ 21 w 37"/>
                <a:gd name="T25" fmla="*/ 3 h 31"/>
                <a:gd name="T26" fmla="*/ 23 w 37"/>
                <a:gd name="T27" fmla="*/ 3 h 31"/>
                <a:gd name="T28" fmla="*/ 23 w 37"/>
                <a:gd name="T29" fmla="*/ 0 h 31"/>
                <a:gd name="T30" fmla="*/ 25 w 37"/>
                <a:gd name="T31" fmla="*/ 0 h 31"/>
                <a:gd name="T32" fmla="*/ 28 w 37"/>
                <a:gd name="T33" fmla="*/ 3 h 31"/>
                <a:gd name="T34" fmla="*/ 30 w 37"/>
                <a:gd name="T35" fmla="*/ 0 h 31"/>
                <a:gd name="T36" fmla="*/ 33 w 37"/>
                <a:gd name="T37" fmla="*/ 3 h 31"/>
                <a:gd name="T38" fmla="*/ 33 w 37"/>
                <a:gd name="T39" fmla="*/ 5 h 31"/>
                <a:gd name="T40" fmla="*/ 33 w 37"/>
                <a:gd name="T41" fmla="*/ 7 h 31"/>
                <a:gd name="T42" fmla="*/ 37 w 37"/>
                <a:gd name="T43" fmla="*/ 10 h 31"/>
                <a:gd name="T44" fmla="*/ 33 w 37"/>
                <a:gd name="T45" fmla="*/ 12 h 31"/>
                <a:gd name="T46" fmla="*/ 25 w 37"/>
                <a:gd name="T47" fmla="*/ 10 h 31"/>
                <a:gd name="T48" fmla="*/ 30 w 37"/>
                <a:gd name="T49" fmla="*/ 14 h 31"/>
                <a:gd name="T50" fmla="*/ 30 w 37"/>
                <a:gd name="T51" fmla="*/ 17 h 31"/>
                <a:gd name="T52" fmla="*/ 28 w 37"/>
                <a:gd name="T53" fmla="*/ 14 h 31"/>
                <a:gd name="T54" fmla="*/ 25 w 37"/>
                <a:gd name="T55" fmla="*/ 17 h 31"/>
                <a:gd name="T56" fmla="*/ 23 w 37"/>
                <a:gd name="T57" fmla="*/ 17 h 31"/>
                <a:gd name="T58" fmla="*/ 23 w 37"/>
                <a:gd name="T59" fmla="*/ 17 h 31"/>
                <a:gd name="T60" fmla="*/ 18 w 37"/>
                <a:gd name="T61" fmla="*/ 22 h 31"/>
                <a:gd name="T62" fmla="*/ 16 w 37"/>
                <a:gd name="T63" fmla="*/ 24 h 31"/>
                <a:gd name="T64" fmla="*/ 16 w 37"/>
                <a:gd name="T65" fmla="*/ 26 h 31"/>
                <a:gd name="T66" fmla="*/ 9 w 37"/>
                <a:gd name="T67" fmla="*/ 31 h 31"/>
                <a:gd name="T68" fmla="*/ 11 w 37"/>
                <a:gd name="T69" fmla="*/ 26 h 31"/>
                <a:gd name="T70" fmla="*/ 9 w 37"/>
                <a:gd name="T71" fmla="*/ 24 h 31"/>
                <a:gd name="T72" fmla="*/ 9 w 37"/>
                <a:gd name="T73" fmla="*/ 22 h 31"/>
                <a:gd name="T74" fmla="*/ 7 w 37"/>
                <a:gd name="T75" fmla="*/ 19 h 31"/>
                <a:gd name="T76" fmla="*/ 7 w 37"/>
                <a:gd name="T77" fmla="*/ 22 h 31"/>
                <a:gd name="T78" fmla="*/ 7 w 37"/>
                <a:gd name="T79" fmla="*/ 26 h 31"/>
                <a:gd name="T80" fmla="*/ 4 w 37"/>
                <a:gd name="T81" fmla="*/ 24 h 31"/>
                <a:gd name="T82" fmla="*/ 0 w 37"/>
                <a:gd name="T83" fmla="*/ 17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7" h="31">
                  <a:moveTo>
                    <a:pt x="0" y="14"/>
                  </a:moveTo>
                  <a:lnTo>
                    <a:pt x="0" y="14"/>
                  </a:lnTo>
                  <a:lnTo>
                    <a:pt x="0" y="14"/>
                  </a:lnTo>
                  <a:lnTo>
                    <a:pt x="2" y="14"/>
                  </a:lnTo>
                  <a:lnTo>
                    <a:pt x="2" y="12"/>
                  </a:lnTo>
                  <a:lnTo>
                    <a:pt x="4" y="7"/>
                  </a:lnTo>
                  <a:lnTo>
                    <a:pt x="4" y="7"/>
                  </a:lnTo>
                  <a:lnTo>
                    <a:pt x="7" y="7"/>
                  </a:lnTo>
                  <a:lnTo>
                    <a:pt x="11" y="7"/>
                  </a:lnTo>
                  <a:lnTo>
                    <a:pt x="9" y="10"/>
                  </a:lnTo>
                  <a:lnTo>
                    <a:pt x="11" y="10"/>
                  </a:lnTo>
                  <a:lnTo>
                    <a:pt x="11" y="12"/>
                  </a:lnTo>
                  <a:lnTo>
                    <a:pt x="14" y="14"/>
                  </a:lnTo>
                  <a:lnTo>
                    <a:pt x="14" y="10"/>
                  </a:lnTo>
                  <a:lnTo>
                    <a:pt x="14" y="10"/>
                  </a:lnTo>
                  <a:lnTo>
                    <a:pt x="14" y="7"/>
                  </a:lnTo>
                  <a:lnTo>
                    <a:pt x="16" y="7"/>
                  </a:lnTo>
                  <a:lnTo>
                    <a:pt x="11" y="3"/>
                  </a:lnTo>
                  <a:lnTo>
                    <a:pt x="11" y="3"/>
                  </a:lnTo>
                  <a:lnTo>
                    <a:pt x="14" y="0"/>
                  </a:lnTo>
                  <a:lnTo>
                    <a:pt x="16" y="0"/>
                  </a:lnTo>
                  <a:lnTo>
                    <a:pt x="16" y="3"/>
                  </a:lnTo>
                  <a:lnTo>
                    <a:pt x="16" y="5"/>
                  </a:lnTo>
                  <a:lnTo>
                    <a:pt x="18" y="7"/>
                  </a:lnTo>
                  <a:lnTo>
                    <a:pt x="18" y="3"/>
                  </a:lnTo>
                  <a:lnTo>
                    <a:pt x="21" y="3"/>
                  </a:lnTo>
                  <a:lnTo>
                    <a:pt x="23" y="3"/>
                  </a:lnTo>
                  <a:lnTo>
                    <a:pt x="23" y="3"/>
                  </a:lnTo>
                  <a:lnTo>
                    <a:pt x="23" y="0"/>
                  </a:lnTo>
                  <a:lnTo>
                    <a:pt x="23" y="0"/>
                  </a:lnTo>
                  <a:lnTo>
                    <a:pt x="23" y="0"/>
                  </a:lnTo>
                  <a:lnTo>
                    <a:pt x="25" y="0"/>
                  </a:lnTo>
                  <a:lnTo>
                    <a:pt x="28" y="0"/>
                  </a:lnTo>
                  <a:lnTo>
                    <a:pt x="28" y="3"/>
                  </a:lnTo>
                  <a:lnTo>
                    <a:pt x="28" y="5"/>
                  </a:lnTo>
                  <a:lnTo>
                    <a:pt x="30" y="0"/>
                  </a:lnTo>
                  <a:lnTo>
                    <a:pt x="33" y="0"/>
                  </a:lnTo>
                  <a:lnTo>
                    <a:pt x="33" y="3"/>
                  </a:lnTo>
                  <a:lnTo>
                    <a:pt x="33" y="5"/>
                  </a:lnTo>
                  <a:lnTo>
                    <a:pt x="33" y="5"/>
                  </a:lnTo>
                  <a:lnTo>
                    <a:pt x="33" y="7"/>
                  </a:lnTo>
                  <a:lnTo>
                    <a:pt x="33" y="7"/>
                  </a:lnTo>
                  <a:lnTo>
                    <a:pt x="33" y="10"/>
                  </a:lnTo>
                  <a:lnTo>
                    <a:pt x="37" y="10"/>
                  </a:lnTo>
                  <a:lnTo>
                    <a:pt x="35" y="12"/>
                  </a:lnTo>
                  <a:lnTo>
                    <a:pt x="33" y="12"/>
                  </a:lnTo>
                  <a:lnTo>
                    <a:pt x="28" y="10"/>
                  </a:lnTo>
                  <a:lnTo>
                    <a:pt x="25" y="10"/>
                  </a:lnTo>
                  <a:lnTo>
                    <a:pt x="25" y="12"/>
                  </a:lnTo>
                  <a:lnTo>
                    <a:pt x="30" y="14"/>
                  </a:lnTo>
                  <a:lnTo>
                    <a:pt x="30" y="14"/>
                  </a:lnTo>
                  <a:lnTo>
                    <a:pt x="30" y="17"/>
                  </a:lnTo>
                  <a:lnTo>
                    <a:pt x="28" y="17"/>
                  </a:lnTo>
                  <a:lnTo>
                    <a:pt x="28" y="14"/>
                  </a:lnTo>
                  <a:lnTo>
                    <a:pt x="28" y="14"/>
                  </a:lnTo>
                  <a:lnTo>
                    <a:pt x="25" y="17"/>
                  </a:lnTo>
                  <a:lnTo>
                    <a:pt x="23" y="17"/>
                  </a:lnTo>
                  <a:lnTo>
                    <a:pt x="23" y="17"/>
                  </a:lnTo>
                  <a:lnTo>
                    <a:pt x="25" y="17"/>
                  </a:lnTo>
                  <a:lnTo>
                    <a:pt x="23" y="17"/>
                  </a:lnTo>
                  <a:lnTo>
                    <a:pt x="21" y="19"/>
                  </a:lnTo>
                  <a:lnTo>
                    <a:pt x="18" y="22"/>
                  </a:lnTo>
                  <a:lnTo>
                    <a:pt x="16" y="22"/>
                  </a:lnTo>
                  <a:lnTo>
                    <a:pt x="16" y="24"/>
                  </a:lnTo>
                  <a:lnTo>
                    <a:pt x="16" y="24"/>
                  </a:lnTo>
                  <a:lnTo>
                    <a:pt x="16" y="26"/>
                  </a:lnTo>
                  <a:lnTo>
                    <a:pt x="14" y="29"/>
                  </a:lnTo>
                  <a:lnTo>
                    <a:pt x="9" y="31"/>
                  </a:lnTo>
                  <a:lnTo>
                    <a:pt x="11" y="29"/>
                  </a:lnTo>
                  <a:lnTo>
                    <a:pt x="11" y="26"/>
                  </a:lnTo>
                  <a:lnTo>
                    <a:pt x="11" y="24"/>
                  </a:lnTo>
                  <a:lnTo>
                    <a:pt x="9" y="24"/>
                  </a:lnTo>
                  <a:lnTo>
                    <a:pt x="9" y="22"/>
                  </a:lnTo>
                  <a:lnTo>
                    <a:pt x="9" y="22"/>
                  </a:lnTo>
                  <a:lnTo>
                    <a:pt x="9" y="19"/>
                  </a:lnTo>
                  <a:lnTo>
                    <a:pt x="7" y="19"/>
                  </a:lnTo>
                  <a:lnTo>
                    <a:pt x="7" y="19"/>
                  </a:lnTo>
                  <a:lnTo>
                    <a:pt x="7" y="22"/>
                  </a:lnTo>
                  <a:lnTo>
                    <a:pt x="7" y="22"/>
                  </a:lnTo>
                  <a:lnTo>
                    <a:pt x="7" y="26"/>
                  </a:lnTo>
                  <a:lnTo>
                    <a:pt x="7" y="26"/>
                  </a:lnTo>
                  <a:lnTo>
                    <a:pt x="4" y="24"/>
                  </a:lnTo>
                  <a:lnTo>
                    <a:pt x="2" y="17"/>
                  </a:lnTo>
                  <a:lnTo>
                    <a:pt x="0" y="17"/>
                  </a:lnTo>
                  <a:lnTo>
                    <a:pt x="0" y="14"/>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28" name="Freeform 236"/>
            <p:cNvSpPr>
              <a:spLocks/>
            </p:cNvSpPr>
            <p:nvPr/>
          </p:nvSpPr>
          <p:spPr bwMode="auto">
            <a:xfrm>
              <a:off x="769" y="3070"/>
              <a:ext cx="7" cy="5"/>
            </a:xfrm>
            <a:custGeom>
              <a:avLst/>
              <a:gdLst>
                <a:gd name="T0" fmla="*/ 3 w 7"/>
                <a:gd name="T1" fmla="*/ 3 h 5"/>
                <a:gd name="T2" fmla="*/ 0 w 7"/>
                <a:gd name="T3" fmla="*/ 3 h 5"/>
                <a:gd name="T4" fmla="*/ 3 w 7"/>
                <a:gd name="T5" fmla="*/ 0 h 5"/>
                <a:gd name="T6" fmla="*/ 3 w 7"/>
                <a:gd name="T7" fmla="*/ 0 h 5"/>
                <a:gd name="T8" fmla="*/ 5 w 7"/>
                <a:gd name="T9" fmla="*/ 3 h 5"/>
                <a:gd name="T10" fmla="*/ 7 w 7"/>
                <a:gd name="T11" fmla="*/ 5 h 5"/>
                <a:gd name="T12" fmla="*/ 5 w 7"/>
                <a:gd name="T13" fmla="*/ 3 h 5"/>
                <a:gd name="T14" fmla="*/ 3 w 7"/>
                <a:gd name="T15" fmla="*/ 3 h 5"/>
                <a:gd name="T16" fmla="*/ 3 w 7"/>
                <a:gd name="T17" fmla="*/ 3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5">
                  <a:moveTo>
                    <a:pt x="3" y="3"/>
                  </a:moveTo>
                  <a:lnTo>
                    <a:pt x="0" y="3"/>
                  </a:lnTo>
                  <a:lnTo>
                    <a:pt x="3" y="0"/>
                  </a:lnTo>
                  <a:lnTo>
                    <a:pt x="3" y="0"/>
                  </a:lnTo>
                  <a:lnTo>
                    <a:pt x="5" y="3"/>
                  </a:lnTo>
                  <a:lnTo>
                    <a:pt x="7" y="5"/>
                  </a:lnTo>
                  <a:lnTo>
                    <a:pt x="5" y="3"/>
                  </a:lnTo>
                  <a:lnTo>
                    <a:pt x="3" y="3"/>
                  </a:lnTo>
                  <a:lnTo>
                    <a:pt x="3" y="3"/>
                  </a:lnTo>
                  <a:close/>
                </a:path>
              </a:pathLst>
            </a:custGeom>
            <a:solidFill>
              <a:srgbClr val="7578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9" name="Freeform 237"/>
            <p:cNvSpPr>
              <a:spLocks/>
            </p:cNvSpPr>
            <p:nvPr/>
          </p:nvSpPr>
          <p:spPr bwMode="auto">
            <a:xfrm>
              <a:off x="769" y="3070"/>
              <a:ext cx="7" cy="5"/>
            </a:xfrm>
            <a:custGeom>
              <a:avLst/>
              <a:gdLst>
                <a:gd name="T0" fmla="*/ 3 w 7"/>
                <a:gd name="T1" fmla="*/ 3 h 5"/>
                <a:gd name="T2" fmla="*/ 0 w 7"/>
                <a:gd name="T3" fmla="*/ 3 h 5"/>
                <a:gd name="T4" fmla="*/ 3 w 7"/>
                <a:gd name="T5" fmla="*/ 0 h 5"/>
                <a:gd name="T6" fmla="*/ 3 w 7"/>
                <a:gd name="T7" fmla="*/ 0 h 5"/>
                <a:gd name="T8" fmla="*/ 5 w 7"/>
                <a:gd name="T9" fmla="*/ 3 h 5"/>
                <a:gd name="T10" fmla="*/ 7 w 7"/>
                <a:gd name="T11" fmla="*/ 5 h 5"/>
                <a:gd name="T12" fmla="*/ 5 w 7"/>
                <a:gd name="T13" fmla="*/ 3 h 5"/>
                <a:gd name="T14" fmla="*/ 3 w 7"/>
                <a:gd name="T15" fmla="*/ 3 h 5"/>
                <a:gd name="T16" fmla="*/ 3 w 7"/>
                <a:gd name="T17" fmla="*/ 3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5">
                  <a:moveTo>
                    <a:pt x="3" y="3"/>
                  </a:moveTo>
                  <a:lnTo>
                    <a:pt x="0" y="3"/>
                  </a:lnTo>
                  <a:lnTo>
                    <a:pt x="3" y="0"/>
                  </a:lnTo>
                  <a:lnTo>
                    <a:pt x="3" y="0"/>
                  </a:lnTo>
                  <a:lnTo>
                    <a:pt x="5" y="3"/>
                  </a:lnTo>
                  <a:lnTo>
                    <a:pt x="7" y="5"/>
                  </a:lnTo>
                  <a:lnTo>
                    <a:pt x="5" y="3"/>
                  </a:lnTo>
                  <a:lnTo>
                    <a:pt x="3" y="3"/>
                  </a:lnTo>
                  <a:lnTo>
                    <a:pt x="3" y="3"/>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0" name="Freeform 238"/>
            <p:cNvSpPr>
              <a:spLocks/>
            </p:cNvSpPr>
            <p:nvPr/>
          </p:nvSpPr>
          <p:spPr bwMode="auto">
            <a:xfrm>
              <a:off x="774" y="3063"/>
              <a:ext cx="17" cy="12"/>
            </a:xfrm>
            <a:custGeom>
              <a:avLst/>
              <a:gdLst>
                <a:gd name="T0" fmla="*/ 7 w 17"/>
                <a:gd name="T1" fmla="*/ 5 h 12"/>
                <a:gd name="T2" fmla="*/ 7 w 17"/>
                <a:gd name="T3" fmla="*/ 5 h 12"/>
                <a:gd name="T4" fmla="*/ 7 w 17"/>
                <a:gd name="T5" fmla="*/ 5 h 12"/>
                <a:gd name="T6" fmla="*/ 5 w 17"/>
                <a:gd name="T7" fmla="*/ 5 h 12"/>
                <a:gd name="T8" fmla="*/ 5 w 17"/>
                <a:gd name="T9" fmla="*/ 2 h 12"/>
                <a:gd name="T10" fmla="*/ 5 w 17"/>
                <a:gd name="T11" fmla="*/ 2 h 12"/>
                <a:gd name="T12" fmla="*/ 5 w 17"/>
                <a:gd name="T13" fmla="*/ 2 h 12"/>
                <a:gd name="T14" fmla="*/ 7 w 17"/>
                <a:gd name="T15" fmla="*/ 0 h 12"/>
                <a:gd name="T16" fmla="*/ 7 w 17"/>
                <a:gd name="T17" fmla="*/ 0 h 12"/>
                <a:gd name="T18" fmla="*/ 12 w 17"/>
                <a:gd name="T19" fmla="*/ 0 h 12"/>
                <a:gd name="T20" fmla="*/ 12 w 17"/>
                <a:gd name="T21" fmla="*/ 0 h 12"/>
                <a:gd name="T22" fmla="*/ 12 w 17"/>
                <a:gd name="T23" fmla="*/ 2 h 12"/>
                <a:gd name="T24" fmla="*/ 12 w 17"/>
                <a:gd name="T25" fmla="*/ 2 h 12"/>
                <a:gd name="T26" fmla="*/ 14 w 17"/>
                <a:gd name="T27" fmla="*/ 2 h 12"/>
                <a:gd name="T28" fmla="*/ 14 w 17"/>
                <a:gd name="T29" fmla="*/ 2 h 12"/>
                <a:gd name="T30" fmla="*/ 14 w 17"/>
                <a:gd name="T31" fmla="*/ 5 h 12"/>
                <a:gd name="T32" fmla="*/ 17 w 17"/>
                <a:gd name="T33" fmla="*/ 5 h 12"/>
                <a:gd name="T34" fmla="*/ 17 w 17"/>
                <a:gd name="T35" fmla="*/ 7 h 12"/>
                <a:gd name="T36" fmla="*/ 14 w 17"/>
                <a:gd name="T37" fmla="*/ 7 h 12"/>
                <a:gd name="T38" fmla="*/ 12 w 17"/>
                <a:gd name="T39" fmla="*/ 10 h 12"/>
                <a:gd name="T40" fmla="*/ 10 w 17"/>
                <a:gd name="T41" fmla="*/ 10 h 12"/>
                <a:gd name="T42" fmla="*/ 10 w 17"/>
                <a:gd name="T43" fmla="*/ 7 h 12"/>
                <a:gd name="T44" fmla="*/ 7 w 17"/>
                <a:gd name="T45" fmla="*/ 10 h 12"/>
                <a:gd name="T46" fmla="*/ 5 w 17"/>
                <a:gd name="T47" fmla="*/ 10 h 12"/>
                <a:gd name="T48" fmla="*/ 5 w 17"/>
                <a:gd name="T49" fmla="*/ 10 h 12"/>
                <a:gd name="T50" fmla="*/ 5 w 17"/>
                <a:gd name="T51" fmla="*/ 12 h 12"/>
                <a:gd name="T52" fmla="*/ 5 w 17"/>
                <a:gd name="T53" fmla="*/ 10 h 12"/>
                <a:gd name="T54" fmla="*/ 2 w 17"/>
                <a:gd name="T55" fmla="*/ 7 h 12"/>
                <a:gd name="T56" fmla="*/ 0 w 17"/>
                <a:gd name="T57" fmla="*/ 7 h 12"/>
                <a:gd name="T58" fmla="*/ 2 w 17"/>
                <a:gd name="T59" fmla="*/ 7 h 12"/>
                <a:gd name="T60" fmla="*/ 2 w 17"/>
                <a:gd name="T61" fmla="*/ 5 h 12"/>
                <a:gd name="T62" fmla="*/ 2 w 17"/>
                <a:gd name="T63" fmla="*/ 5 h 12"/>
                <a:gd name="T64" fmla="*/ 5 w 17"/>
                <a:gd name="T65" fmla="*/ 5 h 12"/>
                <a:gd name="T66" fmla="*/ 7 w 17"/>
                <a:gd name="T67" fmla="*/ 5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7" h="12">
                  <a:moveTo>
                    <a:pt x="7" y="5"/>
                  </a:moveTo>
                  <a:lnTo>
                    <a:pt x="7" y="5"/>
                  </a:lnTo>
                  <a:lnTo>
                    <a:pt x="7" y="5"/>
                  </a:lnTo>
                  <a:lnTo>
                    <a:pt x="5" y="5"/>
                  </a:lnTo>
                  <a:lnTo>
                    <a:pt x="5" y="2"/>
                  </a:lnTo>
                  <a:lnTo>
                    <a:pt x="5" y="2"/>
                  </a:lnTo>
                  <a:lnTo>
                    <a:pt x="5" y="2"/>
                  </a:lnTo>
                  <a:lnTo>
                    <a:pt x="7" y="0"/>
                  </a:lnTo>
                  <a:lnTo>
                    <a:pt x="7" y="0"/>
                  </a:lnTo>
                  <a:lnTo>
                    <a:pt x="12" y="0"/>
                  </a:lnTo>
                  <a:lnTo>
                    <a:pt x="12" y="0"/>
                  </a:lnTo>
                  <a:lnTo>
                    <a:pt x="12" y="2"/>
                  </a:lnTo>
                  <a:lnTo>
                    <a:pt x="12" y="2"/>
                  </a:lnTo>
                  <a:lnTo>
                    <a:pt x="14" y="2"/>
                  </a:lnTo>
                  <a:lnTo>
                    <a:pt x="14" y="2"/>
                  </a:lnTo>
                  <a:lnTo>
                    <a:pt x="14" y="5"/>
                  </a:lnTo>
                  <a:lnTo>
                    <a:pt x="17" y="5"/>
                  </a:lnTo>
                  <a:lnTo>
                    <a:pt x="17" y="7"/>
                  </a:lnTo>
                  <a:lnTo>
                    <a:pt x="14" y="7"/>
                  </a:lnTo>
                  <a:lnTo>
                    <a:pt x="12" y="10"/>
                  </a:lnTo>
                  <a:lnTo>
                    <a:pt x="10" y="10"/>
                  </a:lnTo>
                  <a:lnTo>
                    <a:pt x="10" y="7"/>
                  </a:lnTo>
                  <a:lnTo>
                    <a:pt x="7" y="10"/>
                  </a:lnTo>
                  <a:lnTo>
                    <a:pt x="5" y="10"/>
                  </a:lnTo>
                  <a:lnTo>
                    <a:pt x="5" y="10"/>
                  </a:lnTo>
                  <a:lnTo>
                    <a:pt x="5" y="12"/>
                  </a:lnTo>
                  <a:lnTo>
                    <a:pt x="5" y="10"/>
                  </a:lnTo>
                  <a:lnTo>
                    <a:pt x="2" y="7"/>
                  </a:lnTo>
                  <a:lnTo>
                    <a:pt x="0" y="7"/>
                  </a:lnTo>
                  <a:lnTo>
                    <a:pt x="2" y="7"/>
                  </a:lnTo>
                  <a:lnTo>
                    <a:pt x="2" y="5"/>
                  </a:lnTo>
                  <a:lnTo>
                    <a:pt x="2" y="5"/>
                  </a:lnTo>
                  <a:lnTo>
                    <a:pt x="5" y="5"/>
                  </a:lnTo>
                  <a:lnTo>
                    <a:pt x="7" y="5"/>
                  </a:lnTo>
                  <a:close/>
                </a:path>
              </a:pathLst>
            </a:custGeom>
            <a:solidFill>
              <a:srgbClr val="7578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1" name="Freeform 239"/>
            <p:cNvSpPr>
              <a:spLocks/>
            </p:cNvSpPr>
            <p:nvPr/>
          </p:nvSpPr>
          <p:spPr bwMode="auto">
            <a:xfrm>
              <a:off x="774" y="3063"/>
              <a:ext cx="17" cy="12"/>
            </a:xfrm>
            <a:custGeom>
              <a:avLst/>
              <a:gdLst>
                <a:gd name="T0" fmla="*/ 7 w 17"/>
                <a:gd name="T1" fmla="*/ 5 h 12"/>
                <a:gd name="T2" fmla="*/ 7 w 17"/>
                <a:gd name="T3" fmla="*/ 5 h 12"/>
                <a:gd name="T4" fmla="*/ 7 w 17"/>
                <a:gd name="T5" fmla="*/ 5 h 12"/>
                <a:gd name="T6" fmla="*/ 5 w 17"/>
                <a:gd name="T7" fmla="*/ 5 h 12"/>
                <a:gd name="T8" fmla="*/ 5 w 17"/>
                <a:gd name="T9" fmla="*/ 2 h 12"/>
                <a:gd name="T10" fmla="*/ 5 w 17"/>
                <a:gd name="T11" fmla="*/ 2 h 12"/>
                <a:gd name="T12" fmla="*/ 5 w 17"/>
                <a:gd name="T13" fmla="*/ 2 h 12"/>
                <a:gd name="T14" fmla="*/ 7 w 17"/>
                <a:gd name="T15" fmla="*/ 0 h 12"/>
                <a:gd name="T16" fmla="*/ 7 w 17"/>
                <a:gd name="T17" fmla="*/ 0 h 12"/>
                <a:gd name="T18" fmla="*/ 12 w 17"/>
                <a:gd name="T19" fmla="*/ 0 h 12"/>
                <a:gd name="T20" fmla="*/ 12 w 17"/>
                <a:gd name="T21" fmla="*/ 0 h 12"/>
                <a:gd name="T22" fmla="*/ 12 w 17"/>
                <a:gd name="T23" fmla="*/ 2 h 12"/>
                <a:gd name="T24" fmla="*/ 12 w 17"/>
                <a:gd name="T25" fmla="*/ 2 h 12"/>
                <a:gd name="T26" fmla="*/ 14 w 17"/>
                <a:gd name="T27" fmla="*/ 2 h 12"/>
                <a:gd name="T28" fmla="*/ 14 w 17"/>
                <a:gd name="T29" fmla="*/ 2 h 12"/>
                <a:gd name="T30" fmla="*/ 14 w 17"/>
                <a:gd name="T31" fmla="*/ 5 h 12"/>
                <a:gd name="T32" fmla="*/ 17 w 17"/>
                <a:gd name="T33" fmla="*/ 5 h 12"/>
                <a:gd name="T34" fmla="*/ 17 w 17"/>
                <a:gd name="T35" fmla="*/ 7 h 12"/>
                <a:gd name="T36" fmla="*/ 14 w 17"/>
                <a:gd name="T37" fmla="*/ 7 h 12"/>
                <a:gd name="T38" fmla="*/ 12 w 17"/>
                <a:gd name="T39" fmla="*/ 10 h 12"/>
                <a:gd name="T40" fmla="*/ 10 w 17"/>
                <a:gd name="T41" fmla="*/ 10 h 12"/>
                <a:gd name="T42" fmla="*/ 10 w 17"/>
                <a:gd name="T43" fmla="*/ 7 h 12"/>
                <a:gd name="T44" fmla="*/ 7 w 17"/>
                <a:gd name="T45" fmla="*/ 10 h 12"/>
                <a:gd name="T46" fmla="*/ 5 w 17"/>
                <a:gd name="T47" fmla="*/ 10 h 12"/>
                <a:gd name="T48" fmla="*/ 5 w 17"/>
                <a:gd name="T49" fmla="*/ 10 h 12"/>
                <a:gd name="T50" fmla="*/ 5 w 17"/>
                <a:gd name="T51" fmla="*/ 12 h 12"/>
                <a:gd name="T52" fmla="*/ 5 w 17"/>
                <a:gd name="T53" fmla="*/ 10 h 12"/>
                <a:gd name="T54" fmla="*/ 2 w 17"/>
                <a:gd name="T55" fmla="*/ 7 h 12"/>
                <a:gd name="T56" fmla="*/ 0 w 17"/>
                <a:gd name="T57" fmla="*/ 7 h 12"/>
                <a:gd name="T58" fmla="*/ 2 w 17"/>
                <a:gd name="T59" fmla="*/ 7 h 12"/>
                <a:gd name="T60" fmla="*/ 2 w 17"/>
                <a:gd name="T61" fmla="*/ 5 h 12"/>
                <a:gd name="T62" fmla="*/ 2 w 17"/>
                <a:gd name="T63" fmla="*/ 5 h 12"/>
                <a:gd name="T64" fmla="*/ 5 w 17"/>
                <a:gd name="T65" fmla="*/ 5 h 12"/>
                <a:gd name="T66" fmla="*/ 7 w 17"/>
                <a:gd name="T67" fmla="*/ 5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7" h="12">
                  <a:moveTo>
                    <a:pt x="7" y="5"/>
                  </a:moveTo>
                  <a:lnTo>
                    <a:pt x="7" y="5"/>
                  </a:lnTo>
                  <a:lnTo>
                    <a:pt x="7" y="5"/>
                  </a:lnTo>
                  <a:lnTo>
                    <a:pt x="5" y="5"/>
                  </a:lnTo>
                  <a:lnTo>
                    <a:pt x="5" y="2"/>
                  </a:lnTo>
                  <a:lnTo>
                    <a:pt x="5" y="2"/>
                  </a:lnTo>
                  <a:lnTo>
                    <a:pt x="5" y="2"/>
                  </a:lnTo>
                  <a:lnTo>
                    <a:pt x="7" y="0"/>
                  </a:lnTo>
                  <a:lnTo>
                    <a:pt x="7" y="0"/>
                  </a:lnTo>
                  <a:lnTo>
                    <a:pt x="12" y="0"/>
                  </a:lnTo>
                  <a:lnTo>
                    <a:pt x="12" y="0"/>
                  </a:lnTo>
                  <a:lnTo>
                    <a:pt x="12" y="2"/>
                  </a:lnTo>
                  <a:lnTo>
                    <a:pt x="12" y="2"/>
                  </a:lnTo>
                  <a:lnTo>
                    <a:pt x="14" y="2"/>
                  </a:lnTo>
                  <a:lnTo>
                    <a:pt x="14" y="2"/>
                  </a:lnTo>
                  <a:lnTo>
                    <a:pt x="14" y="5"/>
                  </a:lnTo>
                  <a:lnTo>
                    <a:pt x="17" y="5"/>
                  </a:lnTo>
                  <a:lnTo>
                    <a:pt x="17" y="7"/>
                  </a:lnTo>
                  <a:lnTo>
                    <a:pt x="14" y="7"/>
                  </a:lnTo>
                  <a:lnTo>
                    <a:pt x="12" y="10"/>
                  </a:lnTo>
                  <a:lnTo>
                    <a:pt x="10" y="10"/>
                  </a:lnTo>
                  <a:lnTo>
                    <a:pt x="10" y="7"/>
                  </a:lnTo>
                  <a:lnTo>
                    <a:pt x="7" y="10"/>
                  </a:lnTo>
                  <a:lnTo>
                    <a:pt x="5" y="10"/>
                  </a:lnTo>
                  <a:lnTo>
                    <a:pt x="5" y="10"/>
                  </a:lnTo>
                  <a:lnTo>
                    <a:pt x="5" y="12"/>
                  </a:lnTo>
                  <a:lnTo>
                    <a:pt x="5" y="10"/>
                  </a:lnTo>
                  <a:lnTo>
                    <a:pt x="2" y="7"/>
                  </a:lnTo>
                  <a:lnTo>
                    <a:pt x="0" y="7"/>
                  </a:lnTo>
                  <a:lnTo>
                    <a:pt x="2" y="7"/>
                  </a:lnTo>
                  <a:lnTo>
                    <a:pt x="2" y="5"/>
                  </a:lnTo>
                  <a:lnTo>
                    <a:pt x="2" y="5"/>
                  </a:lnTo>
                  <a:lnTo>
                    <a:pt x="5" y="5"/>
                  </a:lnTo>
                  <a:lnTo>
                    <a:pt x="7" y="5"/>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2" name="Freeform 240"/>
            <p:cNvSpPr>
              <a:spLocks/>
            </p:cNvSpPr>
            <p:nvPr/>
          </p:nvSpPr>
          <p:spPr bwMode="auto">
            <a:xfrm>
              <a:off x="784" y="3058"/>
              <a:ext cx="2" cy="3"/>
            </a:xfrm>
            <a:custGeom>
              <a:avLst/>
              <a:gdLst>
                <a:gd name="T0" fmla="*/ 0 w 2"/>
                <a:gd name="T1" fmla="*/ 0 h 3"/>
                <a:gd name="T2" fmla="*/ 0 w 2"/>
                <a:gd name="T3" fmla="*/ 0 h 3"/>
                <a:gd name="T4" fmla="*/ 0 w 2"/>
                <a:gd name="T5" fmla="*/ 0 h 3"/>
                <a:gd name="T6" fmla="*/ 2 w 2"/>
                <a:gd name="T7" fmla="*/ 0 h 3"/>
                <a:gd name="T8" fmla="*/ 2 w 2"/>
                <a:gd name="T9" fmla="*/ 3 h 3"/>
                <a:gd name="T10" fmla="*/ 2 w 2"/>
                <a:gd name="T11" fmla="*/ 3 h 3"/>
                <a:gd name="T12" fmla="*/ 0 w 2"/>
                <a:gd name="T13" fmla="*/ 3 h 3"/>
                <a:gd name="T14" fmla="*/ 0 w 2"/>
                <a:gd name="T15" fmla="*/ 3 h 3"/>
                <a:gd name="T16" fmla="*/ 0 w 2"/>
                <a:gd name="T17"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 h="3">
                  <a:moveTo>
                    <a:pt x="0" y="0"/>
                  </a:moveTo>
                  <a:lnTo>
                    <a:pt x="0" y="0"/>
                  </a:lnTo>
                  <a:lnTo>
                    <a:pt x="0" y="0"/>
                  </a:lnTo>
                  <a:lnTo>
                    <a:pt x="2" y="0"/>
                  </a:lnTo>
                  <a:lnTo>
                    <a:pt x="2" y="3"/>
                  </a:lnTo>
                  <a:lnTo>
                    <a:pt x="2" y="3"/>
                  </a:lnTo>
                  <a:lnTo>
                    <a:pt x="0" y="3"/>
                  </a:lnTo>
                  <a:lnTo>
                    <a:pt x="0" y="3"/>
                  </a:lnTo>
                  <a:lnTo>
                    <a:pt x="0" y="0"/>
                  </a:lnTo>
                  <a:close/>
                </a:path>
              </a:pathLst>
            </a:custGeom>
            <a:solidFill>
              <a:srgbClr val="7578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3" name="Freeform 241"/>
            <p:cNvSpPr>
              <a:spLocks/>
            </p:cNvSpPr>
            <p:nvPr/>
          </p:nvSpPr>
          <p:spPr bwMode="auto">
            <a:xfrm>
              <a:off x="784" y="3058"/>
              <a:ext cx="2" cy="3"/>
            </a:xfrm>
            <a:custGeom>
              <a:avLst/>
              <a:gdLst>
                <a:gd name="T0" fmla="*/ 0 w 2"/>
                <a:gd name="T1" fmla="*/ 0 h 3"/>
                <a:gd name="T2" fmla="*/ 0 w 2"/>
                <a:gd name="T3" fmla="*/ 0 h 3"/>
                <a:gd name="T4" fmla="*/ 0 w 2"/>
                <a:gd name="T5" fmla="*/ 0 h 3"/>
                <a:gd name="T6" fmla="*/ 2 w 2"/>
                <a:gd name="T7" fmla="*/ 0 h 3"/>
                <a:gd name="T8" fmla="*/ 2 w 2"/>
                <a:gd name="T9" fmla="*/ 3 h 3"/>
                <a:gd name="T10" fmla="*/ 2 w 2"/>
                <a:gd name="T11" fmla="*/ 3 h 3"/>
                <a:gd name="T12" fmla="*/ 0 w 2"/>
                <a:gd name="T13" fmla="*/ 3 h 3"/>
                <a:gd name="T14" fmla="*/ 0 w 2"/>
                <a:gd name="T15" fmla="*/ 3 h 3"/>
                <a:gd name="T16" fmla="*/ 0 w 2"/>
                <a:gd name="T17"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 h="3">
                  <a:moveTo>
                    <a:pt x="0" y="0"/>
                  </a:moveTo>
                  <a:lnTo>
                    <a:pt x="0" y="0"/>
                  </a:lnTo>
                  <a:lnTo>
                    <a:pt x="0" y="0"/>
                  </a:lnTo>
                  <a:lnTo>
                    <a:pt x="2" y="0"/>
                  </a:lnTo>
                  <a:lnTo>
                    <a:pt x="2" y="3"/>
                  </a:lnTo>
                  <a:lnTo>
                    <a:pt x="2" y="3"/>
                  </a:lnTo>
                  <a:lnTo>
                    <a:pt x="0" y="3"/>
                  </a:lnTo>
                  <a:lnTo>
                    <a:pt x="0" y="3"/>
                  </a:lnTo>
                  <a:lnTo>
                    <a:pt x="0" y="0"/>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4" name="Freeform 242"/>
            <p:cNvSpPr>
              <a:spLocks/>
            </p:cNvSpPr>
            <p:nvPr/>
          </p:nvSpPr>
          <p:spPr bwMode="auto">
            <a:xfrm>
              <a:off x="847" y="3011"/>
              <a:ext cx="15" cy="17"/>
            </a:xfrm>
            <a:custGeom>
              <a:avLst/>
              <a:gdLst>
                <a:gd name="T0" fmla="*/ 3 w 15"/>
                <a:gd name="T1" fmla="*/ 10 h 17"/>
                <a:gd name="T2" fmla="*/ 5 w 15"/>
                <a:gd name="T3" fmla="*/ 10 h 17"/>
                <a:gd name="T4" fmla="*/ 7 w 15"/>
                <a:gd name="T5" fmla="*/ 7 h 17"/>
                <a:gd name="T6" fmla="*/ 10 w 15"/>
                <a:gd name="T7" fmla="*/ 3 h 17"/>
                <a:gd name="T8" fmla="*/ 10 w 15"/>
                <a:gd name="T9" fmla="*/ 0 h 17"/>
                <a:gd name="T10" fmla="*/ 12 w 15"/>
                <a:gd name="T11" fmla="*/ 0 h 17"/>
                <a:gd name="T12" fmla="*/ 12 w 15"/>
                <a:gd name="T13" fmla="*/ 3 h 17"/>
                <a:gd name="T14" fmla="*/ 15 w 15"/>
                <a:gd name="T15" fmla="*/ 0 h 17"/>
                <a:gd name="T16" fmla="*/ 15 w 15"/>
                <a:gd name="T17" fmla="*/ 3 h 17"/>
                <a:gd name="T18" fmla="*/ 7 w 15"/>
                <a:gd name="T19" fmla="*/ 10 h 17"/>
                <a:gd name="T20" fmla="*/ 7 w 15"/>
                <a:gd name="T21" fmla="*/ 12 h 17"/>
                <a:gd name="T22" fmla="*/ 7 w 15"/>
                <a:gd name="T23" fmla="*/ 12 h 17"/>
                <a:gd name="T24" fmla="*/ 7 w 15"/>
                <a:gd name="T25" fmla="*/ 14 h 17"/>
                <a:gd name="T26" fmla="*/ 3 w 15"/>
                <a:gd name="T27" fmla="*/ 17 h 17"/>
                <a:gd name="T28" fmla="*/ 0 w 15"/>
                <a:gd name="T29" fmla="*/ 14 h 17"/>
                <a:gd name="T30" fmla="*/ 3 w 15"/>
                <a:gd name="T31" fmla="*/ 12 h 17"/>
                <a:gd name="T32" fmla="*/ 3 w 15"/>
                <a:gd name="T33" fmla="*/ 12 h 17"/>
                <a:gd name="T34" fmla="*/ 3 w 15"/>
                <a:gd name="T35" fmla="*/ 12 h 17"/>
                <a:gd name="T36" fmla="*/ 3 w 15"/>
                <a:gd name="T37" fmla="*/ 1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5" h="17">
                  <a:moveTo>
                    <a:pt x="3" y="10"/>
                  </a:moveTo>
                  <a:lnTo>
                    <a:pt x="5" y="10"/>
                  </a:lnTo>
                  <a:lnTo>
                    <a:pt x="7" y="7"/>
                  </a:lnTo>
                  <a:lnTo>
                    <a:pt x="10" y="3"/>
                  </a:lnTo>
                  <a:lnTo>
                    <a:pt x="10" y="0"/>
                  </a:lnTo>
                  <a:lnTo>
                    <a:pt x="12" y="0"/>
                  </a:lnTo>
                  <a:lnTo>
                    <a:pt x="12" y="3"/>
                  </a:lnTo>
                  <a:lnTo>
                    <a:pt x="15" y="0"/>
                  </a:lnTo>
                  <a:lnTo>
                    <a:pt x="15" y="3"/>
                  </a:lnTo>
                  <a:lnTo>
                    <a:pt x="7" y="10"/>
                  </a:lnTo>
                  <a:lnTo>
                    <a:pt x="7" y="12"/>
                  </a:lnTo>
                  <a:lnTo>
                    <a:pt x="7" y="12"/>
                  </a:lnTo>
                  <a:lnTo>
                    <a:pt x="7" y="14"/>
                  </a:lnTo>
                  <a:lnTo>
                    <a:pt x="3" y="17"/>
                  </a:lnTo>
                  <a:lnTo>
                    <a:pt x="0" y="14"/>
                  </a:lnTo>
                  <a:lnTo>
                    <a:pt x="3" y="12"/>
                  </a:lnTo>
                  <a:lnTo>
                    <a:pt x="3" y="12"/>
                  </a:lnTo>
                  <a:lnTo>
                    <a:pt x="3" y="12"/>
                  </a:lnTo>
                  <a:lnTo>
                    <a:pt x="3" y="10"/>
                  </a:lnTo>
                  <a:close/>
                </a:path>
              </a:pathLst>
            </a:custGeom>
            <a:solidFill>
              <a:srgbClr val="7578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5" name="Freeform 243"/>
            <p:cNvSpPr>
              <a:spLocks/>
            </p:cNvSpPr>
            <p:nvPr/>
          </p:nvSpPr>
          <p:spPr bwMode="auto">
            <a:xfrm>
              <a:off x="847" y="3011"/>
              <a:ext cx="15" cy="17"/>
            </a:xfrm>
            <a:custGeom>
              <a:avLst/>
              <a:gdLst>
                <a:gd name="T0" fmla="*/ 3 w 15"/>
                <a:gd name="T1" fmla="*/ 10 h 17"/>
                <a:gd name="T2" fmla="*/ 5 w 15"/>
                <a:gd name="T3" fmla="*/ 10 h 17"/>
                <a:gd name="T4" fmla="*/ 7 w 15"/>
                <a:gd name="T5" fmla="*/ 7 h 17"/>
                <a:gd name="T6" fmla="*/ 10 w 15"/>
                <a:gd name="T7" fmla="*/ 3 h 17"/>
                <a:gd name="T8" fmla="*/ 10 w 15"/>
                <a:gd name="T9" fmla="*/ 0 h 17"/>
                <a:gd name="T10" fmla="*/ 12 w 15"/>
                <a:gd name="T11" fmla="*/ 0 h 17"/>
                <a:gd name="T12" fmla="*/ 12 w 15"/>
                <a:gd name="T13" fmla="*/ 3 h 17"/>
                <a:gd name="T14" fmla="*/ 15 w 15"/>
                <a:gd name="T15" fmla="*/ 0 h 17"/>
                <a:gd name="T16" fmla="*/ 15 w 15"/>
                <a:gd name="T17" fmla="*/ 3 h 17"/>
                <a:gd name="T18" fmla="*/ 7 w 15"/>
                <a:gd name="T19" fmla="*/ 10 h 17"/>
                <a:gd name="T20" fmla="*/ 7 w 15"/>
                <a:gd name="T21" fmla="*/ 12 h 17"/>
                <a:gd name="T22" fmla="*/ 7 w 15"/>
                <a:gd name="T23" fmla="*/ 12 h 17"/>
                <a:gd name="T24" fmla="*/ 7 w 15"/>
                <a:gd name="T25" fmla="*/ 14 h 17"/>
                <a:gd name="T26" fmla="*/ 3 w 15"/>
                <a:gd name="T27" fmla="*/ 17 h 17"/>
                <a:gd name="T28" fmla="*/ 0 w 15"/>
                <a:gd name="T29" fmla="*/ 14 h 17"/>
                <a:gd name="T30" fmla="*/ 3 w 15"/>
                <a:gd name="T31" fmla="*/ 12 h 17"/>
                <a:gd name="T32" fmla="*/ 3 w 15"/>
                <a:gd name="T33" fmla="*/ 12 h 17"/>
                <a:gd name="T34" fmla="*/ 3 w 15"/>
                <a:gd name="T35" fmla="*/ 12 h 17"/>
                <a:gd name="T36" fmla="*/ 3 w 15"/>
                <a:gd name="T37" fmla="*/ 1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5" h="17">
                  <a:moveTo>
                    <a:pt x="3" y="10"/>
                  </a:moveTo>
                  <a:lnTo>
                    <a:pt x="5" y="10"/>
                  </a:lnTo>
                  <a:lnTo>
                    <a:pt x="7" y="7"/>
                  </a:lnTo>
                  <a:lnTo>
                    <a:pt x="10" y="3"/>
                  </a:lnTo>
                  <a:lnTo>
                    <a:pt x="10" y="0"/>
                  </a:lnTo>
                  <a:lnTo>
                    <a:pt x="12" y="0"/>
                  </a:lnTo>
                  <a:lnTo>
                    <a:pt x="12" y="3"/>
                  </a:lnTo>
                  <a:lnTo>
                    <a:pt x="15" y="0"/>
                  </a:lnTo>
                  <a:lnTo>
                    <a:pt x="15" y="3"/>
                  </a:lnTo>
                  <a:lnTo>
                    <a:pt x="7" y="10"/>
                  </a:lnTo>
                  <a:lnTo>
                    <a:pt x="7" y="12"/>
                  </a:lnTo>
                  <a:lnTo>
                    <a:pt x="7" y="12"/>
                  </a:lnTo>
                  <a:lnTo>
                    <a:pt x="7" y="14"/>
                  </a:lnTo>
                  <a:lnTo>
                    <a:pt x="3" y="17"/>
                  </a:lnTo>
                  <a:lnTo>
                    <a:pt x="0" y="14"/>
                  </a:lnTo>
                  <a:lnTo>
                    <a:pt x="3" y="12"/>
                  </a:lnTo>
                  <a:lnTo>
                    <a:pt x="3" y="12"/>
                  </a:lnTo>
                  <a:lnTo>
                    <a:pt x="3" y="12"/>
                  </a:lnTo>
                  <a:lnTo>
                    <a:pt x="3" y="10"/>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6" name="Freeform 244"/>
            <p:cNvSpPr>
              <a:spLocks/>
            </p:cNvSpPr>
            <p:nvPr/>
          </p:nvSpPr>
          <p:spPr bwMode="auto">
            <a:xfrm>
              <a:off x="663" y="3044"/>
              <a:ext cx="5" cy="7"/>
            </a:xfrm>
            <a:custGeom>
              <a:avLst/>
              <a:gdLst>
                <a:gd name="T0" fmla="*/ 5 w 5"/>
                <a:gd name="T1" fmla="*/ 0 h 7"/>
                <a:gd name="T2" fmla="*/ 5 w 5"/>
                <a:gd name="T3" fmla="*/ 0 h 7"/>
                <a:gd name="T4" fmla="*/ 5 w 5"/>
                <a:gd name="T5" fmla="*/ 3 h 7"/>
                <a:gd name="T6" fmla="*/ 2 w 5"/>
                <a:gd name="T7" fmla="*/ 5 h 7"/>
                <a:gd name="T8" fmla="*/ 0 w 5"/>
                <a:gd name="T9" fmla="*/ 7 h 7"/>
                <a:gd name="T10" fmla="*/ 0 w 5"/>
                <a:gd name="T11" fmla="*/ 5 h 7"/>
                <a:gd name="T12" fmla="*/ 0 w 5"/>
                <a:gd name="T13" fmla="*/ 3 h 7"/>
                <a:gd name="T14" fmla="*/ 0 w 5"/>
                <a:gd name="T15" fmla="*/ 3 h 7"/>
                <a:gd name="T16" fmla="*/ 2 w 5"/>
                <a:gd name="T17" fmla="*/ 3 h 7"/>
                <a:gd name="T18" fmla="*/ 5 w 5"/>
                <a:gd name="T19"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7">
                  <a:moveTo>
                    <a:pt x="5" y="0"/>
                  </a:moveTo>
                  <a:lnTo>
                    <a:pt x="5" y="0"/>
                  </a:lnTo>
                  <a:lnTo>
                    <a:pt x="5" y="3"/>
                  </a:lnTo>
                  <a:lnTo>
                    <a:pt x="2" y="5"/>
                  </a:lnTo>
                  <a:lnTo>
                    <a:pt x="0" y="7"/>
                  </a:lnTo>
                  <a:lnTo>
                    <a:pt x="0" y="5"/>
                  </a:lnTo>
                  <a:lnTo>
                    <a:pt x="0" y="3"/>
                  </a:lnTo>
                  <a:lnTo>
                    <a:pt x="0" y="3"/>
                  </a:lnTo>
                  <a:lnTo>
                    <a:pt x="2" y="3"/>
                  </a:lnTo>
                  <a:lnTo>
                    <a:pt x="5" y="0"/>
                  </a:lnTo>
                  <a:close/>
                </a:path>
              </a:pathLst>
            </a:custGeom>
            <a:solidFill>
              <a:srgbClr val="7578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7" name="Freeform 245"/>
            <p:cNvSpPr>
              <a:spLocks/>
            </p:cNvSpPr>
            <p:nvPr/>
          </p:nvSpPr>
          <p:spPr bwMode="auto">
            <a:xfrm>
              <a:off x="663" y="3044"/>
              <a:ext cx="5" cy="7"/>
            </a:xfrm>
            <a:custGeom>
              <a:avLst/>
              <a:gdLst>
                <a:gd name="T0" fmla="*/ 5 w 5"/>
                <a:gd name="T1" fmla="*/ 0 h 7"/>
                <a:gd name="T2" fmla="*/ 5 w 5"/>
                <a:gd name="T3" fmla="*/ 0 h 7"/>
                <a:gd name="T4" fmla="*/ 5 w 5"/>
                <a:gd name="T5" fmla="*/ 3 h 7"/>
                <a:gd name="T6" fmla="*/ 2 w 5"/>
                <a:gd name="T7" fmla="*/ 5 h 7"/>
                <a:gd name="T8" fmla="*/ 0 w 5"/>
                <a:gd name="T9" fmla="*/ 7 h 7"/>
                <a:gd name="T10" fmla="*/ 0 w 5"/>
                <a:gd name="T11" fmla="*/ 5 h 7"/>
                <a:gd name="T12" fmla="*/ 0 w 5"/>
                <a:gd name="T13" fmla="*/ 3 h 7"/>
                <a:gd name="T14" fmla="*/ 0 w 5"/>
                <a:gd name="T15" fmla="*/ 3 h 7"/>
                <a:gd name="T16" fmla="*/ 2 w 5"/>
                <a:gd name="T17" fmla="*/ 3 h 7"/>
                <a:gd name="T18" fmla="*/ 5 w 5"/>
                <a:gd name="T19"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7">
                  <a:moveTo>
                    <a:pt x="5" y="0"/>
                  </a:moveTo>
                  <a:lnTo>
                    <a:pt x="5" y="0"/>
                  </a:lnTo>
                  <a:lnTo>
                    <a:pt x="5" y="3"/>
                  </a:lnTo>
                  <a:lnTo>
                    <a:pt x="2" y="5"/>
                  </a:lnTo>
                  <a:lnTo>
                    <a:pt x="0" y="7"/>
                  </a:lnTo>
                  <a:lnTo>
                    <a:pt x="0" y="5"/>
                  </a:lnTo>
                  <a:lnTo>
                    <a:pt x="0" y="3"/>
                  </a:lnTo>
                  <a:lnTo>
                    <a:pt x="0" y="3"/>
                  </a:lnTo>
                  <a:lnTo>
                    <a:pt x="2" y="3"/>
                  </a:lnTo>
                  <a:lnTo>
                    <a:pt x="5" y="0"/>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8" name="Freeform 246"/>
            <p:cNvSpPr>
              <a:spLocks/>
            </p:cNvSpPr>
            <p:nvPr/>
          </p:nvSpPr>
          <p:spPr bwMode="auto">
            <a:xfrm>
              <a:off x="614" y="2980"/>
              <a:ext cx="14" cy="15"/>
            </a:xfrm>
            <a:custGeom>
              <a:avLst/>
              <a:gdLst>
                <a:gd name="T0" fmla="*/ 0 w 14"/>
                <a:gd name="T1" fmla="*/ 5 h 15"/>
                <a:gd name="T2" fmla="*/ 0 w 14"/>
                <a:gd name="T3" fmla="*/ 5 h 15"/>
                <a:gd name="T4" fmla="*/ 4 w 14"/>
                <a:gd name="T5" fmla="*/ 3 h 15"/>
                <a:gd name="T6" fmla="*/ 4 w 14"/>
                <a:gd name="T7" fmla="*/ 0 h 15"/>
                <a:gd name="T8" fmla="*/ 14 w 14"/>
                <a:gd name="T9" fmla="*/ 5 h 15"/>
                <a:gd name="T10" fmla="*/ 14 w 14"/>
                <a:gd name="T11" fmla="*/ 8 h 15"/>
                <a:gd name="T12" fmla="*/ 14 w 14"/>
                <a:gd name="T13" fmla="*/ 10 h 15"/>
                <a:gd name="T14" fmla="*/ 7 w 14"/>
                <a:gd name="T15" fmla="*/ 15 h 15"/>
                <a:gd name="T16" fmla="*/ 4 w 14"/>
                <a:gd name="T17" fmla="*/ 12 h 15"/>
                <a:gd name="T18" fmla="*/ 4 w 14"/>
                <a:gd name="T19" fmla="*/ 10 h 15"/>
                <a:gd name="T20" fmla="*/ 2 w 14"/>
                <a:gd name="T21" fmla="*/ 8 h 15"/>
                <a:gd name="T22" fmla="*/ 0 w 14"/>
                <a:gd name="T23" fmla="*/ 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 h="15">
                  <a:moveTo>
                    <a:pt x="0" y="5"/>
                  </a:moveTo>
                  <a:lnTo>
                    <a:pt x="0" y="5"/>
                  </a:lnTo>
                  <a:lnTo>
                    <a:pt x="4" y="3"/>
                  </a:lnTo>
                  <a:lnTo>
                    <a:pt x="4" y="0"/>
                  </a:lnTo>
                  <a:lnTo>
                    <a:pt x="14" y="5"/>
                  </a:lnTo>
                  <a:lnTo>
                    <a:pt x="14" y="8"/>
                  </a:lnTo>
                  <a:lnTo>
                    <a:pt x="14" y="10"/>
                  </a:lnTo>
                  <a:lnTo>
                    <a:pt x="7" y="15"/>
                  </a:lnTo>
                  <a:lnTo>
                    <a:pt x="4" y="12"/>
                  </a:lnTo>
                  <a:lnTo>
                    <a:pt x="4" y="10"/>
                  </a:lnTo>
                  <a:lnTo>
                    <a:pt x="2" y="8"/>
                  </a:lnTo>
                  <a:lnTo>
                    <a:pt x="0" y="5"/>
                  </a:lnTo>
                  <a:close/>
                </a:path>
              </a:pathLst>
            </a:custGeom>
            <a:solidFill>
              <a:srgbClr val="7578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9" name="Freeform 247"/>
            <p:cNvSpPr>
              <a:spLocks/>
            </p:cNvSpPr>
            <p:nvPr/>
          </p:nvSpPr>
          <p:spPr bwMode="auto">
            <a:xfrm>
              <a:off x="614" y="2980"/>
              <a:ext cx="14" cy="15"/>
            </a:xfrm>
            <a:custGeom>
              <a:avLst/>
              <a:gdLst>
                <a:gd name="T0" fmla="*/ 0 w 14"/>
                <a:gd name="T1" fmla="*/ 5 h 15"/>
                <a:gd name="T2" fmla="*/ 0 w 14"/>
                <a:gd name="T3" fmla="*/ 5 h 15"/>
                <a:gd name="T4" fmla="*/ 4 w 14"/>
                <a:gd name="T5" fmla="*/ 3 h 15"/>
                <a:gd name="T6" fmla="*/ 4 w 14"/>
                <a:gd name="T7" fmla="*/ 0 h 15"/>
                <a:gd name="T8" fmla="*/ 14 w 14"/>
                <a:gd name="T9" fmla="*/ 5 h 15"/>
                <a:gd name="T10" fmla="*/ 14 w 14"/>
                <a:gd name="T11" fmla="*/ 8 h 15"/>
                <a:gd name="T12" fmla="*/ 14 w 14"/>
                <a:gd name="T13" fmla="*/ 10 h 15"/>
                <a:gd name="T14" fmla="*/ 7 w 14"/>
                <a:gd name="T15" fmla="*/ 15 h 15"/>
                <a:gd name="T16" fmla="*/ 4 w 14"/>
                <a:gd name="T17" fmla="*/ 12 h 15"/>
                <a:gd name="T18" fmla="*/ 4 w 14"/>
                <a:gd name="T19" fmla="*/ 10 h 15"/>
                <a:gd name="T20" fmla="*/ 2 w 14"/>
                <a:gd name="T21" fmla="*/ 8 h 15"/>
                <a:gd name="T22" fmla="*/ 0 w 14"/>
                <a:gd name="T23" fmla="*/ 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 h="15">
                  <a:moveTo>
                    <a:pt x="0" y="5"/>
                  </a:moveTo>
                  <a:lnTo>
                    <a:pt x="0" y="5"/>
                  </a:lnTo>
                  <a:lnTo>
                    <a:pt x="4" y="3"/>
                  </a:lnTo>
                  <a:lnTo>
                    <a:pt x="4" y="0"/>
                  </a:lnTo>
                  <a:lnTo>
                    <a:pt x="14" y="5"/>
                  </a:lnTo>
                  <a:lnTo>
                    <a:pt x="14" y="8"/>
                  </a:lnTo>
                  <a:lnTo>
                    <a:pt x="14" y="10"/>
                  </a:lnTo>
                  <a:lnTo>
                    <a:pt x="7" y="15"/>
                  </a:lnTo>
                  <a:lnTo>
                    <a:pt x="4" y="12"/>
                  </a:lnTo>
                  <a:lnTo>
                    <a:pt x="4" y="10"/>
                  </a:lnTo>
                  <a:lnTo>
                    <a:pt x="2" y="8"/>
                  </a:lnTo>
                  <a:lnTo>
                    <a:pt x="0" y="5"/>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40" name="Freeform 248"/>
            <p:cNvSpPr>
              <a:spLocks/>
            </p:cNvSpPr>
            <p:nvPr/>
          </p:nvSpPr>
          <p:spPr bwMode="auto">
            <a:xfrm>
              <a:off x="628" y="2921"/>
              <a:ext cx="11" cy="10"/>
            </a:xfrm>
            <a:custGeom>
              <a:avLst/>
              <a:gdLst>
                <a:gd name="T0" fmla="*/ 9 w 11"/>
                <a:gd name="T1" fmla="*/ 3 h 10"/>
                <a:gd name="T2" fmla="*/ 11 w 11"/>
                <a:gd name="T3" fmla="*/ 3 h 10"/>
                <a:gd name="T4" fmla="*/ 9 w 11"/>
                <a:gd name="T5" fmla="*/ 10 h 10"/>
                <a:gd name="T6" fmla="*/ 4 w 11"/>
                <a:gd name="T7" fmla="*/ 7 h 10"/>
                <a:gd name="T8" fmla="*/ 0 w 11"/>
                <a:gd name="T9" fmla="*/ 10 h 10"/>
                <a:gd name="T10" fmla="*/ 0 w 11"/>
                <a:gd name="T11" fmla="*/ 10 h 10"/>
                <a:gd name="T12" fmla="*/ 0 w 11"/>
                <a:gd name="T13" fmla="*/ 5 h 10"/>
                <a:gd name="T14" fmla="*/ 7 w 11"/>
                <a:gd name="T15" fmla="*/ 0 h 10"/>
                <a:gd name="T16" fmla="*/ 9 w 11"/>
                <a:gd name="T1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0">
                  <a:moveTo>
                    <a:pt x="9" y="3"/>
                  </a:moveTo>
                  <a:lnTo>
                    <a:pt x="11" y="3"/>
                  </a:lnTo>
                  <a:lnTo>
                    <a:pt x="9" y="10"/>
                  </a:lnTo>
                  <a:lnTo>
                    <a:pt x="4" y="7"/>
                  </a:lnTo>
                  <a:lnTo>
                    <a:pt x="0" y="10"/>
                  </a:lnTo>
                  <a:lnTo>
                    <a:pt x="0" y="10"/>
                  </a:lnTo>
                  <a:lnTo>
                    <a:pt x="0" y="5"/>
                  </a:lnTo>
                  <a:lnTo>
                    <a:pt x="7" y="0"/>
                  </a:lnTo>
                  <a:lnTo>
                    <a:pt x="9" y="3"/>
                  </a:lnTo>
                  <a:close/>
                </a:path>
              </a:pathLst>
            </a:custGeom>
            <a:solidFill>
              <a:srgbClr val="7578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1" name="Freeform 249"/>
            <p:cNvSpPr>
              <a:spLocks/>
            </p:cNvSpPr>
            <p:nvPr/>
          </p:nvSpPr>
          <p:spPr bwMode="auto">
            <a:xfrm>
              <a:off x="628" y="2921"/>
              <a:ext cx="11" cy="10"/>
            </a:xfrm>
            <a:custGeom>
              <a:avLst/>
              <a:gdLst>
                <a:gd name="T0" fmla="*/ 9 w 11"/>
                <a:gd name="T1" fmla="*/ 3 h 10"/>
                <a:gd name="T2" fmla="*/ 11 w 11"/>
                <a:gd name="T3" fmla="*/ 3 h 10"/>
                <a:gd name="T4" fmla="*/ 9 w 11"/>
                <a:gd name="T5" fmla="*/ 10 h 10"/>
                <a:gd name="T6" fmla="*/ 4 w 11"/>
                <a:gd name="T7" fmla="*/ 7 h 10"/>
                <a:gd name="T8" fmla="*/ 0 w 11"/>
                <a:gd name="T9" fmla="*/ 10 h 10"/>
                <a:gd name="T10" fmla="*/ 0 w 11"/>
                <a:gd name="T11" fmla="*/ 10 h 10"/>
                <a:gd name="T12" fmla="*/ 0 w 11"/>
                <a:gd name="T13" fmla="*/ 5 h 10"/>
                <a:gd name="T14" fmla="*/ 7 w 11"/>
                <a:gd name="T15" fmla="*/ 0 h 10"/>
                <a:gd name="T16" fmla="*/ 9 w 11"/>
                <a:gd name="T1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0">
                  <a:moveTo>
                    <a:pt x="9" y="3"/>
                  </a:moveTo>
                  <a:lnTo>
                    <a:pt x="11" y="3"/>
                  </a:lnTo>
                  <a:lnTo>
                    <a:pt x="9" y="10"/>
                  </a:lnTo>
                  <a:lnTo>
                    <a:pt x="4" y="7"/>
                  </a:lnTo>
                  <a:lnTo>
                    <a:pt x="0" y="10"/>
                  </a:lnTo>
                  <a:lnTo>
                    <a:pt x="0" y="10"/>
                  </a:lnTo>
                  <a:lnTo>
                    <a:pt x="0" y="5"/>
                  </a:lnTo>
                  <a:lnTo>
                    <a:pt x="7" y="0"/>
                  </a:lnTo>
                  <a:lnTo>
                    <a:pt x="9" y="3"/>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42" name="Freeform 250"/>
            <p:cNvSpPr>
              <a:spLocks/>
            </p:cNvSpPr>
            <p:nvPr/>
          </p:nvSpPr>
          <p:spPr bwMode="auto">
            <a:xfrm>
              <a:off x="604" y="2687"/>
              <a:ext cx="380" cy="456"/>
            </a:xfrm>
            <a:custGeom>
              <a:avLst/>
              <a:gdLst>
                <a:gd name="T0" fmla="*/ 286 w 380"/>
                <a:gd name="T1" fmla="*/ 38 h 456"/>
                <a:gd name="T2" fmla="*/ 258 w 380"/>
                <a:gd name="T3" fmla="*/ 38 h 456"/>
                <a:gd name="T4" fmla="*/ 203 w 380"/>
                <a:gd name="T5" fmla="*/ 31 h 456"/>
                <a:gd name="T6" fmla="*/ 187 w 380"/>
                <a:gd name="T7" fmla="*/ 17 h 456"/>
                <a:gd name="T8" fmla="*/ 163 w 380"/>
                <a:gd name="T9" fmla="*/ 12 h 456"/>
                <a:gd name="T10" fmla="*/ 156 w 380"/>
                <a:gd name="T11" fmla="*/ 12 h 456"/>
                <a:gd name="T12" fmla="*/ 147 w 380"/>
                <a:gd name="T13" fmla="*/ 8 h 456"/>
                <a:gd name="T14" fmla="*/ 123 w 380"/>
                <a:gd name="T15" fmla="*/ 12 h 456"/>
                <a:gd name="T16" fmla="*/ 111 w 380"/>
                <a:gd name="T17" fmla="*/ 31 h 456"/>
                <a:gd name="T18" fmla="*/ 92 w 380"/>
                <a:gd name="T19" fmla="*/ 29 h 456"/>
                <a:gd name="T20" fmla="*/ 80 w 380"/>
                <a:gd name="T21" fmla="*/ 48 h 456"/>
                <a:gd name="T22" fmla="*/ 38 w 380"/>
                <a:gd name="T23" fmla="*/ 74 h 456"/>
                <a:gd name="T24" fmla="*/ 59 w 380"/>
                <a:gd name="T25" fmla="*/ 114 h 456"/>
                <a:gd name="T26" fmla="*/ 83 w 380"/>
                <a:gd name="T27" fmla="*/ 126 h 456"/>
                <a:gd name="T28" fmla="*/ 99 w 380"/>
                <a:gd name="T29" fmla="*/ 140 h 456"/>
                <a:gd name="T30" fmla="*/ 90 w 380"/>
                <a:gd name="T31" fmla="*/ 145 h 456"/>
                <a:gd name="T32" fmla="*/ 87 w 380"/>
                <a:gd name="T33" fmla="*/ 149 h 456"/>
                <a:gd name="T34" fmla="*/ 66 w 380"/>
                <a:gd name="T35" fmla="*/ 152 h 456"/>
                <a:gd name="T36" fmla="*/ 40 w 380"/>
                <a:gd name="T37" fmla="*/ 138 h 456"/>
                <a:gd name="T38" fmla="*/ 12 w 380"/>
                <a:gd name="T39" fmla="*/ 149 h 456"/>
                <a:gd name="T40" fmla="*/ 14 w 380"/>
                <a:gd name="T41" fmla="*/ 171 h 456"/>
                <a:gd name="T42" fmla="*/ 52 w 380"/>
                <a:gd name="T43" fmla="*/ 197 h 456"/>
                <a:gd name="T44" fmla="*/ 78 w 380"/>
                <a:gd name="T45" fmla="*/ 192 h 456"/>
                <a:gd name="T46" fmla="*/ 80 w 380"/>
                <a:gd name="T47" fmla="*/ 215 h 456"/>
                <a:gd name="T48" fmla="*/ 45 w 380"/>
                <a:gd name="T49" fmla="*/ 237 h 456"/>
                <a:gd name="T50" fmla="*/ 10 w 380"/>
                <a:gd name="T51" fmla="*/ 265 h 456"/>
                <a:gd name="T52" fmla="*/ 14 w 380"/>
                <a:gd name="T53" fmla="*/ 275 h 456"/>
                <a:gd name="T54" fmla="*/ 17 w 380"/>
                <a:gd name="T55" fmla="*/ 291 h 456"/>
                <a:gd name="T56" fmla="*/ 24 w 380"/>
                <a:gd name="T57" fmla="*/ 319 h 456"/>
                <a:gd name="T58" fmla="*/ 47 w 380"/>
                <a:gd name="T59" fmla="*/ 319 h 456"/>
                <a:gd name="T60" fmla="*/ 47 w 380"/>
                <a:gd name="T61" fmla="*/ 343 h 456"/>
                <a:gd name="T62" fmla="*/ 57 w 380"/>
                <a:gd name="T63" fmla="*/ 357 h 456"/>
                <a:gd name="T64" fmla="*/ 80 w 380"/>
                <a:gd name="T65" fmla="*/ 360 h 456"/>
                <a:gd name="T66" fmla="*/ 118 w 380"/>
                <a:gd name="T67" fmla="*/ 357 h 456"/>
                <a:gd name="T68" fmla="*/ 92 w 380"/>
                <a:gd name="T69" fmla="*/ 407 h 456"/>
                <a:gd name="T70" fmla="*/ 57 w 380"/>
                <a:gd name="T71" fmla="*/ 435 h 456"/>
                <a:gd name="T72" fmla="*/ 19 w 380"/>
                <a:gd name="T73" fmla="*/ 447 h 456"/>
                <a:gd name="T74" fmla="*/ 24 w 380"/>
                <a:gd name="T75" fmla="*/ 454 h 456"/>
                <a:gd name="T76" fmla="*/ 45 w 380"/>
                <a:gd name="T77" fmla="*/ 445 h 456"/>
                <a:gd name="T78" fmla="*/ 69 w 380"/>
                <a:gd name="T79" fmla="*/ 438 h 456"/>
                <a:gd name="T80" fmla="*/ 85 w 380"/>
                <a:gd name="T81" fmla="*/ 428 h 456"/>
                <a:gd name="T82" fmla="*/ 113 w 380"/>
                <a:gd name="T83" fmla="*/ 412 h 456"/>
                <a:gd name="T84" fmla="*/ 132 w 380"/>
                <a:gd name="T85" fmla="*/ 395 h 456"/>
                <a:gd name="T86" fmla="*/ 158 w 380"/>
                <a:gd name="T87" fmla="*/ 374 h 456"/>
                <a:gd name="T88" fmla="*/ 165 w 380"/>
                <a:gd name="T89" fmla="*/ 343 h 456"/>
                <a:gd name="T90" fmla="*/ 177 w 380"/>
                <a:gd name="T91" fmla="*/ 327 h 456"/>
                <a:gd name="T92" fmla="*/ 217 w 380"/>
                <a:gd name="T93" fmla="*/ 293 h 456"/>
                <a:gd name="T94" fmla="*/ 196 w 380"/>
                <a:gd name="T95" fmla="*/ 315 h 456"/>
                <a:gd name="T96" fmla="*/ 196 w 380"/>
                <a:gd name="T97" fmla="*/ 350 h 456"/>
                <a:gd name="T98" fmla="*/ 203 w 380"/>
                <a:gd name="T99" fmla="*/ 355 h 456"/>
                <a:gd name="T100" fmla="*/ 224 w 380"/>
                <a:gd name="T101" fmla="*/ 336 h 456"/>
                <a:gd name="T102" fmla="*/ 241 w 380"/>
                <a:gd name="T103" fmla="*/ 319 h 456"/>
                <a:gd name="T104" fmla="*/ 236 w 380"/>
                <a:gd name="T105" fmla="*/ 308 h 456"/>
                <a:gd name="T106" fmla="*/ 258 w 380"/>
                <a:gd name="T107" fmla="*/ 305 h 456"/>
                <a:gd name="T108" fmla="*/ 272 w 380"/>
                <a:gd name="T109" fmla="*/ 315 h 456"/>
                <a:gd name="T110" fmla="*/ 288 w 380"/>
                <a:gd name="T111" fmla="*/ 327 h 456"/>
                <a:gd name="T112" fmla="*/ 328 w 380"/>
                <a:gd name="T113" fmla="*/ 331 h 456"/>
                <a:gd name="T114" fmla="*/ 364 w 380"/>
                <a:gd name="T115" fmla="*/ 338 h 456"/>
                <a:gd name="T116" fmla="*/ 361 w 380"/>
                <a:gd name="T117" fmla="*/ 343 h 456"/>
                <a:gd name="T118" fmla="*/ 364 w 380"/>
                <a:gd name="T119" fmla="*/ 324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80" h="456">
                  <a:moveTo>
                    <a:pt x="338" y="312"/>
                  </a:moveTo>
                  <a:lnTo>
                    <a:pt x="312" y="48"/>
                  </a:lnTo>
                  <a:lnTo>
                    <a:pt x="312" y="48"/>
                  </a:lnTo>
                  <a:lnTo>
                    <a:pt x="309" y="48"/>
                  </a:lnTo>
                  <a:lnTo>
                    <a:pt x="309" y="50"/>
                  </a:lnTo>
                  <a:lnTo>
                    <a:pt x="309" y="52"/>
                  </a:lnTo>
                  <a:lnTo>
                    <a:pt x="307" y="50"/>
                  </a:lnTo>
                  <a:lnTo>
                    <a:pt x="307" y="48"/>
                  </a:lnTo>
                  <a:lnTo>
                    <a:pt x="300" y="45"/>
                  </a:lnTo>
                  <a:lnTo>
                    <a:pt x="300" y="45"/>
                  </a:lnTo>
                  <a:lnTo>
                    <a:pt x="295" y="43"/>
                  </a:lnTo>
                  <a:lnTo>
                    <a:pt x="295" y="43"/>
                  </a:lnTo>
                  <a:lnTo>
                    <a:pt x="295" y="41"/>
                  </a:lnTo>
                  <a:lnTo>
                    <a:pt x="288" y="38"/>
                  </a:lnTo>
                  <a:lnTo>
                    <a:pt x="286" y="38"/>
                  </a:lnTo>
                  <a:lnTo>
                    <a:pt x="286" y="38"/>
                  </a:lnTo>
                  <a:lnTo>
                    <a:pt x="286" y="38"/>
                  </a:lnTo>
                  <a:lnTo>
                    <a:pt x="286" y="41"/>
                  </a:lnTo>
                  <a:lnTo>
                    <a:pt x="284" y="43"/>
                  </a:lnTo>
                  <a:lnTo>
                    <a:pt x="284" y="41"/>
                  </a:lnTo>
                  <a:lnTo>
                    <a:pt x="281" y="38"/>
                  </a:lnTo>
                  <a:lnTo>
                    <a:pt x="281" y="41"/>
                  </a:lnTo>
                  <a:lnTo>
                    <a:pt x="276" y="41"/>
                  </a:lnTo>
                  <a:lnTo>
                    <a:pt x="276" y="43"/>
                  </a:lnTo>
                  <a:lnTo>
                    <a:pt x="274" y="43"/>
                  </a:lnTo>
                  <a:lnTo>
                    <a:pt x="272" y="43"/>
                  </a:lnTo>
                  <a:lnTo>
                    <a:pt x="269" y="43"/>
                  </a:lnTo>
                  <a:lnTo>
                    <a:pt x="269" y="43"/>
                  </a:lnTo>
                  <a:lnTo>
                    <a:pt x="267" y="43"/>
                  </a:lnTo>
                  <a:lnTo>
                    <a:pt x="267" y="43"/>
                  </a:lnTo>
                  <a:lnTo>
                    <a:pt x="267" y="43"/>
                  </a:lnTo>
                  <a:lnTo>
                    <a:pt x="262" y="43"/>
                  </a:lnTo>
                  <a:lnTo>
                    <a:pt x="260" y="41"/>
                  </a:lnTo>
                  <a:lnTo>
                    <a:pt x="258" y="38"/>
                  </a:lnTo>
                  <a:lnTo>
                    <a:pt x="248" y="41"/>
                  </a:lnTo>
                  <a:lnTo>
                    <a:pt x="241" y="38"/>
                  </a:lnTo>
                  <a:lnTo>
                    <a:pt x="239" y="36"/>
                  </a:lnTo>
                  <a:lnTo>
                    <a:pt x="239" y="36"/>
                  </a:lnTo>
                  <a:lnTo>
                    <a:pt x="234" y="34"/>
                  </a:lnTo>
                  <a:lnTo>
                    <a:pt x="232" y="34"/>
                  </a:lnTo>
                  <a:lnTo>
                    <a:pt x="232" y="31"/>
                  </a:lnTo>
                  <a:lnTo>
                    <a:pt x="224" y="29"/>
                  </a:lnTo>
                  <a:lnTo>
                    <a:pt x="220" y="29"/>
                  </a:lnTo>
                  <a:lnTo>
                    <a:pt x="217" y="31"/>
                  </a:lnTo>
                  <a:lnTo>
                    <a:pt x="213" y="34"/>
                  </a:lnTo>
                  <a:lnTo>
                    <a:pt x="213" y="31"/>
                  </a:lnTo>
                  <a:lnTo>
                    <a:pt x="215" y="31"/>
                  </a:lnTo>
                  <a:lnTo>
                    <a:pt x="215" y="29"/>
                  </a:lnTo>
                  <a:lnTo>
                    <a:pt x="213" y="29"/>
                  </a:lnTo>
                  <a:lnTo>
                    <a:pt x="210" y="29"/>
                  </a:lnTo>
                  <a:lnTo>
                    <a:pt x="203" y="31"/>
                  </a:lnTo>
                  <a:lnTo>
                    <a:pt x="198" y="31"/>
                  </a:lnTo>
                  <a:lnTo>
                    <a:pt x="201" y="29"/>
                  </a:lnTo>
                  <a:lnTo>
                    <a:pt x="201" y="29"/>
                  </a:lnTo>
                  <a:lnTo>
                    <a:pt x="194" y="29"/>
                  </a:lnTo>
                  <a:lnTo>
                    <a:pt x="191" y="26"/>
                  </a:lnTo>
                  <a:lnTo>
                    <a:pt x="196" y="26"/>
                  </a:lnTo>
                  <a:lnTo>
                    <a:pt x="196" y="26"/>
                  </a:lnTo>
                  <a:lnTo>
                    <a:pt x="194" y="26"/>
                  </a:lnTo>
                  <a:lnTo>
                    <a:pt x="194" y="24"/>
                  </a:lnTo>
                  <a:lnTo>
                    <a:pt x="194" y="22"/>
                  </a:lnTo>
                  <a:lnTo>
                    <a:pt x="194" y="19"/>
                  </a:lnTo>
                  <a:lnTo>
                    <a:pt x="191" y="17"/>
                  </a:lnTo>
                  <a:lnTo>
                    <a:pt x="189" y="17"/>
                  </a:lnTo>
                  <a:lnTo>
                    <a:pt x="189" y="19"/>
                  </a:lnTo>
                  <a:lnTo>
                    <a:pt x="189" y="19"/>
                  </a:lnTo>
                  <a:lnTo>
                    <a:pt x="187" y="19"/>
                  </a:lnTo>
                  <a:lnTo>
                    <a:pt x="187" y="17"/>
                  </a:lnTo>
                  <a:lnTo>
                    <a:pt x="184" y="15"/>
                  </a:lnTo>
                  <a:lnTo>
                    <a:pt x="184" y="15"/>
                  </a:lnTo>
                  <a:lnTo>
                    <a:pt x="182" y="15"/>
                  </a:lnTo>
                  <a:lnTo>
                    <a:pt x="177" y="17"/>
                  </a:lnTo>
                  <a:lnTo>
                    <a:pt x="177" y="17"/>
                  </a:lnTo>
                  <a:lnTo>
                    <a:pt x="175" y="17"/>
                  </a:lnTo>
                  <a:lnTo>
                    <a:pt x="175" y="19"/>
                  </a:lnTo>
                  <a:lnTo>
                    <a:pt x="172" y="19"/>
                  </a:lnTo>
                  <a:lnTo>
                    <a:pt x="172" y="17"/>
                  </a:lnTo>
                  <a:lnTo>
                    <a:pt x="170" y="17"/>
                  </a:lnTo>
                  <a:lnTo>
                    <a:pt x="168" y="17"/>
                  </a:lnTo>
                  <a:lnTo>
                    <a:pt x="170" y="15"/>
                  </a:lnTo>
                  <a:lnTo>
                    <a:pt x="168" y="10"/>
                  </a:lnTo>
                  <a:lnTo>
                    <a:pt x="165" y="10"/>
                  </a:lnTo>
                  <a:lnTo>
                    <a:pt x="165" y="10"/>
                  </a:lnTo>
                  <a:lnTo>
                    <a:pt x="163" y="10"/>
                  </a:lnTo>
                  <a:lnTo>
                    <a:pt x="163" y="12"/>
                  </a:lnTo>
                  <a:lnTo>
                    <a:pt x="163" y="10"/>
                  </a:lnTo>
                  <a:lnTo>
                    <a:pt x="161" y="12"/>
                  </a:lnTo>
                  <a:lnTo>
                    <a:pt x="161" y="15"/>
                  </a:lnTo>
                  <a:lnTo>
                    <a:pt x="163" y="17"/>
                  </a:lnTo>
                  <a:lnTo>
                    <a:pt x="163" y="22"/>
                  </a:lnTo>
                  <a:lnTo>
                    <a:pt x="161" y="22"/>
                  </a:lnTo>
                  <a:lnTo>
                    <a:pt x="161" y="19"/>
                  </a:lnTo>
                  <a:lnTo>
                    <a:pt x="158" y="17"/>
                  </a:lnTo>
                  <a:lnTo>
                    <a:pt x="158" y="19"/>
                  </a:lnTo>
                  <a:lnTo>
                    <a:pt x="158" y="17"/>
                  </a:lnTo>
                  <a:lnTo>
                    <a:pt x="156" y="19"/>
                  </a:lnTo>
                  <a:lnTo>
                    <a:pt x="154" y="17"/>
                  </a:lnTo>
                  <a:lnTo>
                    <a:pt x="151" y="17"/>
                  </a:lnTo>
                  <a:lnTo>
                    <a:pt x="151" y="17"/>
                  </a:lnTo>
                  <a:lnTo>
                    <a:pt x="154" y="12"/>
                  </a:lnTo>
                  <a:lnTo>
                    <a:pt x="154" y="15"/>
                  </a:lnTo>
                  <a:lnTo>
                    <a:pt x="156" y="12"/>
                  </a:lnTo>
                  <a:lnTo>
                    <a:pt x="161" y="10"/>
                  </a:lnTo>
                  <a:lnTo>
                    <a:pt x="161" y="10"/>
                  </a:lnTo>
                  <a:lnTo>
                    <a:pt x="161" y="8"/>
                  </a:lnTo>
                  <a:lnTo>
                    <a:pt x="158" y="5"/>
                  </a:lnTo>
                  <a:lnTo>
                    <a:pt x="154" y="8"/>
                  </a:lnTo>
                  <a:lnTo>
                    <a:pt x="154" y="5"/>
                  </a:lnTo>
                  <a:lnTo>
                    <a:pt x="154" y="5"/>
                  </a:lnTo>
                  <a:lnTo>
                    <a:pt x="154" y="3"/>
                  </a:lnTo>
                  <a:lnTo>
                    <a:pt x="151" y="3"/>
                  </a:lnTo>
                  <a:lnTo>
                    <a:pt x="151" y="3"/>
                  </a:lnTo>
                  <a:lnTo>
                    <a:pt x="149" y="0"/>
                  </a:lnTo>
                  <a:lnTo>
                    <a:pt x="147" y="0"/>
                  </a:lnTo>
                  <a:lnTo>
                    <a:pt x="147" y="3"/>
                  </a:lnTo>
                  <a:lnTo>
                    <a:pt x="147" y="3"/>
                  </a:lnTo>
                  <a:lnTo>
                    <a:pt x="147" y="5"/>
                  </a:lnTo>
                  <a:lnTo>
                    <a:pt x="144" y="5"/>
                  </a:lnTo>
                  <a:lnTo>
                    <a:pt x="147" y="8"/>
                  </a:lnTo>
                  <a:lnTo>
                    <a:pt x="144" y="8"/>
                  </a:lnTo>
                  <a:lnTo>
                    <a:pt x="144" y="8"/>
                  </a:lnTo>
                  <a:lnTo>
                    <a:pt x="144" y="8"/>
                  </a:lnTo>
                  <a:lnTo>
                    <a:pt x="139" y="12"/>
                  </a:lnTo>
                  <a:lnTo>
                    <a:pt x="135" y="15"/>
                  </a:lnTo>
                  <a:lnTo>
                    <a:pt x="130" y="15"/>
                  </a:lnTo>
                  <a:lnTo>
                    <a:pt x="130" y="17"/>
                  </a:lnTo>
                  <a:lnTo>
                    <a:pt x="125" y="17"/>
                  </a:lnTo>
                  <a:lnTo>
                    <a:pt x="123" y="15"/>
                  </a:lnTo>
                  <a:lnTo>
                    <a:pt x="123" y="17"/>
                  </a:lnTo>
                  <a:lnTo>
                    <a:pt x="121" y="17"/>
                  </a:lnTo>
                  <a:lnTo>
                    <a:pt x="121" y="19"/>
                  </a:lnTo>
                  <a:lnTo>
                    <a:pt x="118" y="17"/>
                  </a:lnTo>
                  <a:lnTo>
                    <a:pt x="121" y="15"/>
                  </a:lnTo>
                  <a:lnTo>
                    <a:pt x="121" y="15"/>
                  </a:lnTo>
                  <a:lnTo>
                    <a:pt x="123" y="12"/>
                  </a:lnTo>
                  <a:lnTo>
                    <a:pt x="123" y="12"/>
                  </a:lnTo>
                  <a:lnTo>
                    <a:pt x="118" y="15"/>
                  </a:lnTo>
                  <a:lnTo>
                    <a:pt x="116" y="17"/>
                  </a:lnTo>
                  <a:lnTo>
                    <a:pt x="113" y="17"/>
                  </a:lnTo>
                  <a:lnTo>
                    <a:pt x="113" y="19"/>
                  </a:lnTo>
                  <a:lnTo>
                    <a:pt x="111" y="19"/>
                  </a:lnTo>
                  <a:lnTo>
                    <a:pt x="113" y="19"/>
                  </a:lnTo>
                  <a:lnTo>
                    <a:pt x="113" y="22"/>
                  </a:lnTo>
                  <a:lnTo>
                    <a:pt x="116" y="24"/>
                  </a:lnTo>
                  <a:lnTo>
                    <a:pt x="116" y="24"/>
                  </a:lnTo>
                  <a:lnTo>
                    <a:pt x="118" y="24"/>
                  </a:lnTo>
                  <a:lnTo>
                    <a:pt x="116" y="24"/>
                  </a:lnTo>
                  <a:lnTo>
                    <a:pt x="113" y="24"/>
                  </a:lnTo>
                  <a:lnTo>
                    <a:pt x="113" y="26"/>
                  </a:lnTo>
                  <a:lnTo>
                    <a:pt x="113" y="29"/>
                  </a:lnTo>
                  <a:lnTo>
                    <a:pt x="113" y="31"/>
                  </a:lnTo>
                  <a:lnTo>
                    <a:pt x="111" y="31"/>
                  </a:lnTo>
                  <a:lnTo>
                    <a:pt x="111" y="31"/>
                  </a:lnTo>
                  <a:lnTo>
                    <a:pt x="111" y="29"/>
                  </a:lnTo>
                  <a:lnTo>
                    <a:pt x="109" y="29"/>
                  </a:lnTo>
                  <a:lnTo>
                    <a:pt x="111" y="26"/>
                  </a:lnTo>
                  <a:lnTo>
                    <a:pt x="111" y="24"/>
                  </a:lnTo>
                  <a:lnTo>
                    <a:pt x="113" y="24"/>
                  </a:lnTo>
                  <a:lnTo>
                    <a:pt x="113" y="22"/>
                  </a:lnTo>
                  <a:lnTo>
                    <a:pt x="111" y="22"/>
                  </a:lnTo>
                  <a:lnTo>
                    <a:pt x="104" y="24"/>
                  </a:lnTo>
                  <a:lnTo>
                    <a:pt x="104" y="24"/>
                  </a:lnTo>
                  <a:lnTo>
                    <a:pt x="106" y="24"/>
                  </a:lnTo>
                  <a:lnTo>
                    <a:pt x="106" y="26"/>
                  </a:lnTo>
                  <a:lnTo>
                    <a:pt x="97" y="31"/>
                  </a:lnTo>
                  <a:lnTo>
                    <a:pt x="92" y="31"/>
                  </a:lnTo>
                  <a:lnTo>
                    <a:pt x="90" y="34"/>
                  </a:lnTo>
                  <a:lnTo>
                    <a:pt x="92" y="31"/>
                  </a:lnTo>
                  <a:lnTo>
                    <a:pt x="92" y="29"/>
                  </a:lnTo>
                  <a:lnTo>
                    <a:pt x="92" y="29"/>
                  </a:lnTo>
                  <a:lnTo>
                    <a:pt x="92" y="29"/>
                  </a:lnTo>
                  <a:lnTo>
                    <a:pt x="87" y="31"/>
                  </a:lnTo>
                  <a:lnTo>
                    <a:pt x="87" y="34"/>
                  </a:lnTo>
                  <a:lnTo>
                    <a:pt x="90" y="38"/>
                  </a:lnTo>
                  <a:lnTo>
                    <a:pt x="92" y="38"/>
                  </a:lnTo>
                  <a:lnTo>
                    <a:pt x="92" y="41"/>
                  </a:lnTo>
                  <a:lnTo>
                    <a:pt x="87" y="36"/>
                  </a:lnTo>
                  <a:lnTo>
                    <a:pt x="87" y="36"/>
                  </a:lnTo>
                  <a:lnTo>
                    <a:pt x="85" y="36"/>
                  </a:lnTo>
                  <a:lnTo>
                    <a:pt x="80" y="41"/>
                  </a:lnTo>
                  <a:lnTo>
                    <a:pt x="80" y="43"/>
                  </a:lnTo>
                  <a:lnTo>
                    <a:pt x="85" y="43"/>
                  </a:lnTo>
                  <a:lnTo>
                    <a:pt x="85" y="43"/>
                  </a:lnTo>
                  <a:lnTo>
                    <a:pt x="80" y="43"/>
                  </a:lnTo>
                  <a:lnTo>
                    <a:pt x="78" y="43"/>
                  </a:lnTo>
                  <a:lnTo>
                    <a:pt x="78" y="43"/>
                  </a:lnTo>
                  <a:lnTo>
                    <a:pt x="80" y="48"/>
                  </a:lnTo>
                  <a:lnTo>
                    <a:pt x="83" y="48"/>
                  </a:lnTo>
                  <a:lnTo>
                    <a:pt x="80" y="50"/>
                  </a:lnTo>
                  <a:lnTo>
                    <a:pt x="78" y="45"/>
                  </a:lnTo>
                  <a:lnTo>
                    <a:pt x="78" y="48"/>
                  </a:lnTo>
                  <a:lnTo>
                    <a:pt x="76" y="52"/>
                  </a:lnTo>
                  <a:lnTo>
                    <a:pt x="73" y="55"/>
                  </a:lnTo>
                  <a:lnTo>
                    <a:pt x="76" y="50"/>
                  </a:lnTo>
                  <a:lnTo>
                    <a:pt x="71" y="60"/>
                  </a:lnTo>
                  <a:lnTo>
                    <a:pt x="64" y="64"/>
                  </a:lnTo>
                  <a:lnTo>
                    <a:pt x="45" y="64"/>
                  </a:lnTo>
                  <a:lnTo>
                    <a:pt x="43" y="64"/>
                  </a:lnTo>
                  <a:lnTo>
                    <a:pt x="45" y="64"/>
                  </a:lnTo>
                  <a:lnTo>
                    <a:pt x="45" y="64"/>
                  </a:lnTo>
                  <a:lnTo>
                    <a:pt x="40" y="64"/>
                  </a:lnTo>
                  <a:lnTo>
                    <a:pt x="35" y="74"/>
                  </a:lnTo>
                  <a:lnTo>
                    <a:pt x="38" y="76"/>
                  </a:lnTo>
                  <a:lnTo>
                    <a:pt x="38" y="74"/>
                  </a:lnTo>
                  <a:lnTo>
                    <a:pt x="38" y="76"/>
                  </a:lnTo>
                  <a:lnTo>
                    <a:pt x="33" y="76"/>
                  </a:lnTo>
                  <a:lnTo>
                    <a:pt x="33" y="78"/>
                  </a:lnTo>
                  <a:lnTo>
                    <a:pt x="31" y="78"/>
                  </a:lnTo>
                  <a:lnTo>
                    <a:pt x="33" y="76"/>
                  </a:lnTo>
                  <a:lnTo>
                    <a:pt x="35" y="74"/>
                  </a:lnTo>
                  <a:lnTo>
                    <a:pt x="31" y="76"/>
                  </a:lnTo>
                  <a:lnTo>
                    <a:pt x="31" y="78"/>
                  </a:lnTo>
                  <a:lnTo>
                    <a:pt x="35" y="81"/>
                  </a:lnTo>
                  <a:lnTo>
                    <a:pt x="38" y="86"/>
                  </a:lnTo>
                  <a:lnTo>
                    <a:pt x="43" y="90"/>
                  </a:lnTo>
                  <a:lnTo>
                    <a:pt x="45" y="90"/>
                  </a:lnTo>
                  <a:lnTo>
                    <a:pt x="57" y="107"/>
                  </a:lnTo>
                  <a:lnTo>
                    <a:pt x="57" y="107"/>
                  </a:lnTo>
                  <a:lnTo>
                    <a:pt x="59" y="109"/>
                  </a:lnTo>
                  <a:lnTo>
                    <a:pt x="59" y="114"/>
                  </a:lnTo>
                  <a:lnTo>
                    <a:pt x="59" y="114"/>
                  </a:lnTo>
                  <a:lnTo>
                    <a:pt x="59" y="114"/>
                  </a:lnTo>
                  <a:lnTo>
                    <a:pt x="59" y="121"/>
                  </a:lnTo>
                  <a:lnTo>
                    <a:pt x="69" y="126"/>
                  </a:lnTo>
                  <a:lnTo>
                    <a:pt x="69" y="126"/>
                  </a:lnTo>
                  <a:lnTo>
                    <a:pt x="69" y="123"/>
                  </a:lnTo>
                  <a:lnTo>
                    <a:pt x="69" y="123"/>
                  </a:lnTo>
                  <a:lnTo>
                    <a:pt x="73" y="123"/>
                  </a:lnTo>
                  <a:lnTo>
                    <a:pt x="73" y="123"/>
                  </a:lnTo>
                  <a:lnTo>
                    <a:pt x="73" y="121"/>
                  </a:lnTo>
                  <a:lnTo>
                    <a:pt x="73" y="121"/>
                  </a:lnTo>
                  <a:lnTo>
                    <a:pt x="76" y="121"/>
                  </a:lnTo>
                  <a:lnTo>
                    <a:pt x="71" y="126"/>
                  </a:lnTo>
                  <a:lnTo>
                    <a:pt x="73" y="128"/>
                  </a:lnTo>
                  <a:lnTo>
                    <a:pt x="76" y="126"/>
                  </a:lnTo>
                  <a:lnTo>
                    <a:pt x="78" y="126"/>
                  </a:lnTo>
                  <a:lnTo>
                    <a:pt x="80" y="126"/>
                  </a:lnTo>
                  <a:lnTo>
                    <a:pt x="83" y="126"/>
                  </a:lnTo>
                  <a:lnTo>
                    <a:pt x="83" y="128"/>
                  </a:lnTo>
                  <a:lnTo>
                    <a:pt x="83" y="130"/>
                  </a:lnTo>
                  <a:lnTo>
                    <a:pt x="80" y="130"/>
                  </a:lnTo>
                  <a:lnTo>
                    <a:pt x="78" y="133"/>
                  </a:lnTo>
                  <a:lnTo>
                    <a:pt x="80" y="138"/>
                  </a:lnTo>
                  <a:lnTo>
                    <a:pt x="83" y="140"/>
                  </a:lnTo>
                  <a:lnTo>
                    <a:pt x="85" y="140"/>
                  </a:lnTo>
                  <a:lnTo>
                    <a:pt x="85" y="138"/>
                  </a:lnTo>
                  <a:lnTo>
                    <a:pt x="85" y="138"/>
                  </a:lnTo>
                  <a:lnTo>
                    <a:pt x="85" y="140"/>
                  </a:lnTo>
                  <a:lnTo>
                    <a:pt x="85" y="140"/>
                  </a:lnTo>
                  <a:lnTo>
                    <a:pt x="87" y="138"/>
                  </a:lnTo>
                  <a:lnTo>
                    <a:pt x="90" y="138"/>
                  </a:lnTo>
                  <a:lnTo>
                    <a:pt x="92" y="140"/>
                  </a:lnTo>
                  <a:lnTo>
                    <a:pt x="97" y="140"/>
                  </a:lnTo>
                  <a:lnTo>
                    <a:pt x="97" y="140"/>
                  </a:lnTo>
                  <a:lnTo>
                    <a:pt x="99" y="140"/>
                  </a:lnTo>
                  <a:lnTo>
                    <a:pt x="102" y="138"/>
                  </a:lnTo>
                  <a:lnTo>
                    <a:pt x="104" y="140"/>
                  </a:lnTo>
                  <a:lnTo>
                    <a:pt x="104" y="140"/>
                  </a:lnTo>
                  <a:lnTo>
                    <a:pt x="99" y="142"/>
                  </a:lnTo>
                  <a:lnTo>
                    <a:pt x="97" y="142"/>
                  </a:lnTo>
                  <a:lnTo>
                    <a:pt x="99" y="145"/>
                  </a:lnTo>
                  <a:lnTo>
                    <a:pt x="99" y="142"/>
                  </a:lnTo>
                  <a:lnTo>
                    <a:pt x="104" y="142"/>
                  </a:lnTo>
                  <a:lnTo>
                    <a:pt x="106" y="142"/>
                  </a:lnTo>
                  <a:lnTo>
                    <a:pt x="104" y="145"/>
                  </a:lnTo>
                  <a:lnTo>
                    <a:pt x="104" y="145"/>
                  </a:lnTo>
                  <a:lnTo>
                    <a:pt x="99" y="145"/>
                  </a:lnTo>
                  <a:lnTo>
                    <a:pt x="97" y="147"/>
                  </a:lnTo>
                  <a:lnTo>
                    <a:pt x="95" y="147"/>
                  </a:lnTo>
                  <a:lnTo>
                    <a:pt x="92" y="147"/>
                  </a:lnTo>
                  <a:lnTo>
                    <a:pt x="90" y="147"/>
                  </a:lnTo>
                  <a:lnTo>
                    <a:pt x="90" y="145"/>
                  </a:lnTo>
                  <a:lnTo>
                    <a:pt x="87" y="145"/>
                  </a:lnTo>
                  <a:lnTo>
                    <a:pt x="87" y="142"/>
                  </a:lnTo>
                  <a:lnTo>
                    <a:pt x="85" y="142"/>
                  </a:lnTo>
                  <a:lnTo>
                    <a:pt x="85" y="142"/>
                  </a:lnTo>
                  <a:lnTo>
                    <a:pt x="85" y="142"/>
                  </a:lnTo>
                  <a:lnTo>
                    <a:pt x="83" y="142"/>
                  </a:lnTo>
                  <a:lnTo>
                    <a:pt x="80" y="142"/>
                  </a:lnTo>
                  <a:lnTo>
                    <a:pt x="78" y="140"/>
                  </a:lnTo>
                  <a:lnTo>
                    <a:pt x="76" y="135"/>
                  </a:lnTo>
                  <a:lnTo>
                    <a:pt x="78" y="142"/>
                  </a:lnTo>
                  <a:lnTo>
                    <a:pt x="76" y="145"/>
                  </a:lnTo>
                  <a:lnTo>
                    <a:pt x="76" y="147"/>
                  </a:lnTo>
                  <a:lnTo>
                    <a:pt x="78" y="147"/>
                  </a:lnTo>
                  <a:lnTo>
                    <a:pt x="78" y="147"/>
                  </a:lnTo>
                  <a:lnTo>
                    <a:pt x="78" y="145"/>
                  </a:lnTo>
                  <a:lnTo>
                    <a:pt x="87" y="147"/>
                  </a:lnTo>
                  <a:lnTo>
                    <a:pt x="87" y="149"/>
                  </a:lnTo>
                  <a:lnTo>
                    <a:pt x="87" y="152"/>
                  </a:lnTo>
                  <a:lnTo>
                    <a:pt x="85" y="154"/>
                  </a:lnTo>
                  <a:lnTo>
                    <a:pt x="85" y="152"/>
                  </a:lnTo>
                  <a:lnTo>
                    <a:pt x="85" y="149"/>
                  </a:lnTo>
                  <a:lnTo>
                    <a:pt x="80" y="149"/>
                  </a:lnTo>
                  <a:lnTo>
                    <a:pt x="78" y="154"/>
                  </a:lnTo>
                  <a:lnTo>
                    <a:pt x="78" y="156"/>
                  </a:lnTo>
                  <a:lnTo>
                    <a:pt x="76" y="156"/>
                  </a:lnTo>
                  <a:lnTo>
                    <a:pt x="76" y="156"/>
                  </a:lnTo>
                  <a:lnTo>
                    <a:pt x="76" y="154"/>
                  </a:lnTo>
                  <a:lnTo>
                    <a:pt x="73" y="154"/>
                  </a:lnTo>
                  <a:lnTo>
                    <a:pt x="71" y="154"/>
                  </a:lnTo>
                  <a:lnTo>
                    <a:pt x="71" y="154"/>
                  </a:lnTo>
                  <a:lnTo>
                    <a:pt x="71" y="154"/>
                  </a:lnTo>
                  <a:lnTo>
                    <a:pt x="66" y="154"/>
                  </a:lnTo>
                  <a:lnTo>
                    <a:pt x="66" y="152"/>
                  </a:lnTo>
                  <a:lnTo>
                    <a:pt x="66" y="152"/>
                  </a:lnTo>
                  <a:lnTo>
                    <a:pt x="66" y="152"/>
                  </a:lnTo>
                  <a:lnTo>
                    <a:pt x="64" y="152"/>
                  </a:lnTo>
                  <a:lnTo>
                    <a:pt x="64" y="152"/>
                  </a:lnTo>
                  <a:lnTo>
                    <a:pt x="61" y="152"/>
                  </a:lnTo>
                  <a:lnTo>
                    <a:pt x="54" y="152"/>
                  </a:lnTo>
                  <a:lnTo>
                    <a:pt x="54" y="149"/>
                  </a:lnTo>
                  <a:lnTo>
                    <a:pt x="54" y="147"/>
                  </a:lnTo>
                  <a:lnTo>
                    <a:pt x="50" y="147"/>
                  </a:lnTo>
                  <a:lnTo>
                    <a:pt x="54" y="145"/>
                  </a:lnTo>
                  <a:lnTo>
                    <a:pt x="54" y="142"/>
                  </a:lnTo>
                  <a:lnTo>
                    <a:pt x="54" y="140"/>
                  </a:lnTo>
                  <a:lnTo>
                    <a:pt x="54" y="138"/>
                  </a:lnTo>
                  <a:lnTo>
                    <a:pt x="54" y="135"/>
                  </a:lnTo>
                  <a:lnTo>
                    <a:pt x="54" y="135"/>
                  </a:lnTo>
                  <a:lnTo>
                    <a:pt x="57" y="135"/>
                  </a:lnTo>
                  <a:lnTo>
                    <a:pt x="45" y="133"/>
                  </a:lnTo>
                  <a:lnTo>
                    <a:pt x="40" y="138"/>
                  </a:lnTo>
                  <a:lnTo>
                    <a:pt x="38" y="138"/>
                  </a:lnTo>
                  <a:lnTo>
                    <a:pt x="38" y="138"/>
                  </a:lnTo>
                  <a:lnTo>
                    <a:pt x="35" y="138"/>
                  </a:lnTo>
                  <a:lnTo>
                    <a:pt x="31" y="140"/>
                  </a:lnTo>
                  <a:lnTo>
                    <a:pt x="33" y="142"/>
                  </a:lnTo>
                  <a:lnTo>
                    <a:pt x="33" y="145"/>
                  </a:lnTo>
                  <a:lnTo>
                    <a:pt x="33" y="145"/>
                  </a:lnTo>
                  <a:lnTo>
                    <a:pt x="28" y="145"/>
                  </a:lnTo>
                  <a:lnTo>
                    <a:pt x="26" y="145"/>
                  </a:lnTo>
                  <a:lnTo>
                    <a:pt x="26" y="142"/>
                  </a:lnTo>
                  <a:lnTo>
                    <a:pt x="19" y="145"/>
                  </a:lnTo>
                  <a:lnTo>
                    <a:pt x="17" y="147"/>
                  </a:lnTo>
                  <a:lnTo>
                    <a:pt x="17" y="147"/>
                  </a:lnTo>
                  <a:lnTo>
                    <a:pt x="17" y="147"/>
                  </a:lnTo>
                  <a:lnTo>
                    <a:pt x="14" y="149"/>
                  </a:lnTo>
                  <a:lnTo>
                    <a:pt x="12" y="149"/>
                  </a:lnTo>
                  <a:lnTo>
                    <a:pt x="12" y="149"/>
                  </a:lnTo>
                  <a:lnTo>
                    <a:pt x="10" y="149"/>
                  </a:lnTo>
                  <a:lnTo>
                    <a:pt x="7" y="152"/>
                  </a:lnTo>
                  <a:lnTo>
                    <a:pt x="7" y="152"/>
                  </a:lnTo>
                  <a:lnTo>
                    <a:pt x="7" y="152"/>
                  </a:lnTo>
                  <a:lnTo>
                    <a:pt x="2" y="154"/>
                  </a:lnTo>
                  <a:lnTo>
                    <a:pt x="2" y="154"/>
                  </a:lnTo>
                  <a:lnTo>
                    <a:pt x="2" y="152"/>
                  </a:lnTo>
                  <a:lnTo>
                    <a:pt x="0" y="152"/>
                  </a:lnTo>
                  <a:lnTo>
                    <a:pt x="0" y="154"/>
                  </a:lnTo>
                  <a:lnTo>
                    <a:pt x="7" y="164"/>
                  </a:lnTo>
                  <a:lnTo>
                    <a:pt x="14" y="166"/>
                  </a:lnTo>
                  <a:lnTo>
                    <a:pt x="14" y="166"/>
                  </a:lnTo>
                  <a:lnTo>
                    <a:pt x="14" y="164"/>
                  </a:lnTo>
                  <a:lnTo>
                    <a:pt x="21" y="168"/>
                  </a:lnTo>
                  <a:lnTo>
                    <a:pt x="17" y="168"/>
                  </a:lnTo>
                  <a:lnTo>
                    <a:pt x="14" y="171"/>
                  </a:lnTo>
                  <a:lnTo>
                    <a:pt x="14" y="171"/>
                  </a:lnTo>
                  <a:lnTo>
                    <a:pt x="14" y="168"/>
                  </a:lnTo>
                  <a:lnTo>
                    <a:pt x="14" y="168"/>
                  </a:lnTo>
                  <a:lnTo>
                    <a:pt x="12" y="171"/>
                  </a:lnTo>
                  <a:lnTo>
                    <a:pt x="14" y="175"/>
                  </a:lnTo>
                  <a:lnTo>
                    <a:pt x="17" y="178"/>
                  </a:lnTo>
                  <a:lnTo>
                    <a:pt x="17" y="180"/>
                  </a:lnTo>
                  <a:lnTo>
                    <a:pt x="14" y="182"/>
                  </a:lnTo>
                  <a:lnTo>
                    <a:pt x="17" y="187"/>
                  </a:lnTo>
                  <a:lnTo>
                    <a:pt x="17" y="187"/>
                  </a:lnTo>
                  <a:lnTo>
                    <a:pt x="19" y="189"/>
                  </a:lnTo>
                  <a:lnTo>
                    <a:pt x="26" y="192"/>
                  </a:lnTo>
                  <a:lnTo>
                    <a:pt x="28" y="192"/>
                  </a:lnTo>
                  <a:lnTo>
                    <a:pt x="33" y="194"/>
                  </a:lnTo>
                  <a:lnTo>
                    <a:pt x="40" y="192"/>
                  </a:lnTo>
                  <a:lnTo>
                    <a:pt x="45" y="194"/>
                  </a:lnTo>
                  <a:lnTo>
                    <a:pt x="50" y="194"/>
                  </a:lnTo>
                  <a:lnTo>
                    <a:pt x="52" y="197"/>
                  </a:lnTo>
                  <a:lnTo>
                    <a:pt x="54" y="199"/>
                  </a:lnTo>
                  <a:lnTo>
                    <a:pt x="54" y="199"/>
                  </a:lnTo>
                  <a:lnTo>
                    <a:pt x="57" y="197"/>
                  </a:lnTo>
                  <a:lnTo>
                    <a:pt x="54" y="197"/>
                  </a:lnTo>
                  <a:lnTo>
                    <a:pt x="52" y="194"/>
                  </a:lnTo>
                  <a:lnTo>
                    <a:pt x="52" y="192"/>
                  </a:lnTo>
                  <a:lnTo>
                    <a:pt x="54" y="194"/>
                  </a:lnTo>
                  <a:lnTo>
                    <a:pt x="57" y="194"/>
                  </a:lnTo>
                  <a:lnTo>
                    <a:pt x="59" y="197"/>
                  </a:lnTo>
                  <a:lnTo>
                    <a:pt x="59" y="204"/>
                  </a:lnTo>
                  <a:lnTo>
                    <a:pt x="59" y="204"/>
                  </a:lnTo>
                  <a:lnTo>
                    <a:pt x="64" y="197"/>
                  </a:lnTo>
                  <a:lnTo>
                    <a:pt x="69" y="194"/>
                  </a:lnTo>
                  <a:lnTo>
                    <a:pt x="73" y="192"/>
                  </a:lnTo>
                  <a:lnTo>
                    <a:pt x="73" y="189"/>
                  </a:lnTo>
                  <a:lnTo>
                    <a:pt x="76" y="192"/>
                  </a:lnTo>
                  <a:lnTo>
                    <a:pt x="78" y="192"/>
                  </a:lnTo>
                  <a:lnTo>
                    <a:pt x="78" y="189"/>
                  </a:lnTo>
                  <a:lnTo>
                    <a:pt x="83" y="189"/>
                  </a:lnTo>
                  <a:lnTo>
                    <a:pt x="83" y="192"/>
                  </a:lnTo>
                  <a:lnTo>
                    <a:pt x="85" y="192"/>
                  </a:lnTo>
                  <a:lnTo>
                    <a:pt x="85" y="197"/>
                  </a:lnTo>
                  <a:lnTo>
                    <a:pt x="83" y="199"/>
                  </a:lnTo>
                  <a:lnTo>
                    <a:pt x="78" y="201"/>
                  </a:lnTo>
                  <a:lnTo>
                    <a:pt x="78" y="199"/>
                  </a:lnTo>
                  <a:lnTo>
                    <a:pt x="76" y="199"/>
                  </a:lnTo>
                  <a:lnTo>
                    <a:pt x="76" y="201"/>
                  </a:lnTo>
                  <a:lnTo>
                    <a:pt x="76" y="204"/>
                  </a:lnTo>
                  <a:lnTo>
                    <a:pt x="76" y="201"/>
                  </a:lnTo>
                  <a:lnTo>
                    <a:pt x="78" y="204"/>
                  </a:lnTo>
                  <a:lnTo>
                    <a:pt x="80" y="211"/>
                  </a:lnTo>
                  <a:lnTo>
                    <a:pt x="80" y="213"/>
                  </a:lnTo>
                  <a:lnTo>
                    <a:pt x="80" y="213"/>
                  </a:lnTo>
                  <a:lnTo>
                    <a:pt x="80" y="215"/>
                  </a:lnTo>
                  <a:lnTo>
                    <a:pt x="83" y="218"/>
                  </a:lnTo>
                  <a:lnTo>
                    <a:pt x="80" y="223"/>
                  </a:lnTo>
                  <a:lnTo>
                    <a:pt x="76" y="227"/>
                  </a:lnTo>
                  <a:lnTo>
                    <a:pt x="76" y="230"/>
                  </a:lnTo>
                  <a:lnTo>
                    <a:pt x="73" y="230"/>
                  </a:lnTo>
                  <a:lnTo>
                    <a:pt x="71" y="230"/>
                  </a:lnTo>
                  <a:lnTo>
                    <a:pt x="69" y="230"/>
                  </a:lnTo>
                  <a:lnTo>
                    <a:pt x="66" y="230"/>
                  </a:lnTo>
                  <a:lnTo>
                    <a:pt x="61" y="230"/>
                  </a:lnTo>
                  <a:lnTo>
                    <a:pt x="61" y="230"/>
                  </a:lnTo>
                  <a:lnTo>
                    <a:pt x="64" y="227"/>
                  </a:lnTo>
                  <a:lnTo>
                    <a:pt x="64" y="227"/>
                  </a:lnTo>
                  <a:lnTo>
                    <a:pt x="61" y="227"/>
                  </a:lnTo>
                  <a:lnTo>
                    <a:pt x="50" y="237"/>
                  </a:lnTo>
                  <a:lnTo>
                    <a:pt x="47" y="239"/>
                  </a:lnTo>
                  <a:lnTo>
                    <a:pt x="45" y="237"/>
                  </a:lnTo>
                  <a:lnTo>
                    <a:pt x="45" y="237"/>
                  </a:lnTo>
                  <a:lnTo>
                    <a:pt x="40" y="237"/>
                  </a:lnTo>
                  <a:lnTo>
                    <a:pt x="35" y="239"/>
                  </a:lnTo>
                  <a:lnTo>
                    <a:pt x="35" y="241"/>
                  </a:lnTo>
                  <a:lnTo>
                    <a:pt x="35" y="241"/>
                  </a:lnTo>
                  <a:lnTo>
                    <a:pt x="35" y="244"/>
                  </a:lnTo>
                  <a:lnTo>
                    <a:pt x="35" y="244"/>
                  </a:lnTo>
                  <a:lnTo>
                    <a:pt x="31" y="244"/>
                  </a:lnTo>
                  <a:lnTo>
                    <a:pt x="28" y="244"/>
                  </a:lnTo>
                  <a:lnTo>
                    <a:pt x="24" y="246"/>
                  </a:lnTo>
                  <a:lnTo>
                    <a:pt x="24" y="249"/>
                  </a:lnTo>
                  <a:lnTo>
                    <a:pt x="21" y="246"/>
                  </a:lnTo>
                  <a:lnTo>
                    <a:pt x="21" y="249"/>
                  </a:lnTo>
                  <a:lnTo>
                    <a:pt x="17" y="251"/>
                  </a:lnTo>
                  <a:lnTo>
                    <a:pt x="14" y="251"/>
                  </a:lnTo>
                  <a:lnTo>
                    <a:pt x="14" y="253"/>
                  </a:lnTo>
                  <a:lnTo>
                    <a:pt x="10" y="260"/>
                  </a:lnTo>
                  <a:lnTo>
                    <a:pt x="10" y="265"/>
                  </a:lnTo>
                  <a:lnTo>
                    <a:pt x="10" y="265"/>
                  </a:lnTo>
                  <a:lnTo>
                    <a:pt x="7" y="265"/>
                  </a:lnTo>
                  <a:lnTo>
                    <a:pt x="5" y="265"/>
                  </a:lnTo>
                  <a:lnTo>
                    <a:pt x="5" y="265"/>
                  </a:lnTo>
                  <a:lnTo>
                    <a:pt x="5" y="267"/>
                  </a:lnTo>
                  <a:lnTo>
                    <a:pt x="7" y="270"/>
                  </a:lnTo>
                  <a:lnTo>
                    <a:pt x="5" y="270"/>
                  </a:lnTo>
                  <a:lnTo>
                    <a:pt x="2" y="270"/>
                  </a:lnTo>
                  <a:lnTo>
                    <a:pt x="0" y="275"/>
                  </a:lnTo>
                  <a:lnTo>
                    <a:pt x="2" y="272"/>
                  </a:lnTo>
                  <a:lnTo>
                    <a:pt x="7" y="272"/>
                  </a:lnTo>
                  <a:lnTo>
                    <a:pt x="10" y="272"/>
                  </a:lnTo>
                  <a:lnTo>
                    <a:pt x="10" y="272"/>
                  </a:lnTo>
                  <a:lnTo>
                    <a:pt x="14" y="272"/>
                  </a:lnTo>
                  <a:lnTo>
                    <a:pt x="14" y="272"/>
                  </a:lnTo>
                  <a:lnTo>
                    <a:pt x="14" y="272"/>
                  </a:lnTo>
                  <a:lnTo>
                    <a:pt x="14" y="275"/>
                  </a:lnTo>
                  <a:lnTo>
                    <a:pt x="7" y="275"/>
                  </a:lnTo>
                  <a:lnTo>
                    <a:pt x="5" y="277"/>
                  </a:lnTo>
                  <a:lnTo>
                    <a:pt x="5" y="277"/>
                  </a:lnTo>
                  <a:lnTo>
                    <a:pt x="7" y="279"/>
                  </a:lnTo>
                  <a:lnTo>
                    <a:pt x="12" y="279"/>
                  </a:lnTo>
                  <a:lnTo>
                    <a:pt x="12" y="279"/>
                  </a:lnTo>
                  <a:lnTo>
                    <a:pt x="12" y="279"/>
                  </a:lnTo>
                  <a:lnTo>
                    <a:pt x="10" y="282"/>
                  </a:lnTo>
                  <a:lnTo>
                    <a:pt x="10" y="284"/>
                  </a:lnTo>
                  <a:lnTo>
                    <a:pt x="12" y="286"/>
                  </a:lnTo>
                  <a:lnTo>
                    <a:pt x="12" y="289"/>
                  </a:lnTo>
                  <a:lnTo>
                    <a:pt x="12" y="289"/>
                  </a:lnTo>
                  <a:lnTo>
                    <a:pt x="12" y="291"/>
                  </a:lnTo>
                  <a:lnTo>
                    <a:pt x="14" y="291"/>
                  </a:lnTo>
                  <a:lnTo>
                    <a:pt x="17" y="286"/>
                  </a:lnTo>
                  <a:lnTo>
                    <a:pt x="17" y="289"/>
                  </a:lnTo>
                  <a:lnTo>
                    <a:pt x="17" y="291"/>
                  </a:lnTo>
                  <a:lnTo>
                    <a:pt x="21" y="291"/>
                  </a:lnTo>
                  <a:lnTo>
                    <a:pt x="19" y="293"/>
                  </a:lnTo>
                  <a:lnTo>
                    <a:pt x="26" y="298"/>
                  </a:lnTo>
                  <a:lnTo>
                    <a:pt x="28" y="296"/>
                  </a:lnTo>
                  <a:lnTo>
                    <a:pt x="31" y="296"/>
                  </a:lnTo>
                  <a:lnTo>
                    <a:pt x="31" y="301"/>
                  </a:lnTo>
                  <a:lnTo>
                    <a:pt x="31" y="301"/>
                  </a:lnTo>
                  <a:lnTo>
                    <a:pt x="26" y="303"/>
                  </a:lnTo>
                  <a:lnTo>
                    <a:pt x="19" y="312"/>
                  </a:lnTo>
                  <a:lnTo>
                    <a:pt x="17" y="312"/>
                  </a:lnTo>
                  <a:lnTo>
                    <a:pt x="19" y="319"/>
                  </a:lnTo>
                  <a:lnTo>
                    <a:pt x="21" y="319"/>
                  </a:lnTo>
                  <a:lnTo>
                    <a:pt x="21" y="317"/>
                  </a:lnTo>
                  <a:lnTo>
                    <a:pt x="24" y="317"/>
                  </a:lnTo>
                  <a:lnTo>
                    <a:pt x="24" y="319"/>
                  </a:lnTo>
                  <a:lnTo>
                    <a:pt x="24" y="319"/>
                  </a:lnTo>
                  <a:lnTo>
                    <a:pt x="24" y="319"/>
                  </a:lnTo>
                  <a:lnTo>
                    <a:pt x="28" y="322"/>
                  </a:lnTo>
                  <a:lnTo>
                    <a:pt x="26" y="322"/>
                  </a:lnTo>
                  <a:lnTo>
                    <a:pt x="24" y="322"/>
                  </a:lnTo>
                  <a:lnTo>
                    <a:pt x="21" y="322"/>
                  </a:lnTo>
                  <a:lnTo>
                    <a:pt x="21" y="324"/>
                  </a:lnTo>
                  <a:lnTo>
                    <a:pt x="26" y="327"/>
                  </a:lnTo>
                  <a:lnTo>
                    <a:pt x="26" y="327"/>
                  </a:lnTo>
                  <a:lnTo>
                    <a:pt x="28" y="329"/>
                  </a:lnTo>
                  <a:lnTo>
                    <a:pt x="28" y="329"/>
                  </a:lnTo>
                  <a:lnTo>
                    <a:pt x="31" y="329"/>
                  </a:lnTo>
                  <a:lnTo>
                    <a:pt x="33" y="329"/>
                  </a:lnTo>
                  <a:lnTo>
                    <a:pt x="33" y="331"/>
                  </a:lnTo>
                  <a:lnTo>
                    <a:pt x="35" y="331"/>
                  </a:lnTo>
                  <a:lnTo>
                    <a:pt x="35" y="329"/>
                  </a:lnTo>
                  <a:lnTo>
                    <a:pt x="43" y="322"/>
                  </a:lnTo>
                  <a:lnTo>
                    <a:pt x="45" y="319"/>
                  </a:lnTo>
                  <a:lnTo>
                    <a:pt x="47" y="319"/>
                  </a:lnTo>
                  <a:lnTo>
                    <a:pt x="47" y="317"/>
                  </a:lnTo>
                  <a:lnTo>
                    <a:pt x="45" y="315"/>
                  </a:lnTo>
                  <a:lnTo>
                    <a:pt x="45" y="312"/>
                  </a:lnTo>
                  <a:lnTo>
                    <a:pt x="50" y="308"/>
                  </a:lnTo>
                  <a:lnTo>
                    <a:pt x="57" y="301"/>
                  </a:lnTo>
                  <a:lnTo>
                    <a:pt x="61" y="301"/>
                  </a:lnTo>
                  <a:lnTo>
                    <a:pt x="47" y="312"/>
                  </a:lnTo>
                  <a:lnTo>
                    <a:pt x="47" y="315"/>
                  </a:lnTo>
                  <a:lnTo>
                    <a:pt x="47" y="315"/>
                  </a:lnTo>
                  <a:lnTo>
                    <a:pt x="47" y="317"/>
                  </a:lnTo>
                  <a:lnTo>
                    <a:pt x="50" y="322"/>
                  </a:lnTo>
                  <a:lnTo>
                    <a:pt x="54" y="336"/>
                  </a:lnTo>
                  <a:lnTo>
                    <a:pt x="54" y="338"/>
                  </a:lnTo>
                  <a:lnTo>
                    <a:pt x="50" y="341"/>
                  </a:lnTo>
                  <a:lnTo>
                    <a:pt x="50" y="343"/>
                  </a:lnTo>
                  <a:lnTo>
                    <a:pt x="50" y="343"/>
                  </a:lnTo>
                  <a:lnTo>
                    <a:pt x="47" y="343"/>
                  </a:lnTo>
                  <a:lnTo>
                    <a:pt x="50" y="348"/>
                  </a:lnTo>
                  <a:lnTo>
                    <a:pt x="50" y="348"/>
                  </a:lnTo>
                  <a:lnTo>
                    <a:pt x="52" y="348"/>
                  </a:lnTo>
                  <a:lnTo>
                    <a:pt x="54" y="348"/>
                  </a:lnTo>
                  <a:lnTo>
                    <a:pt x="52" y="350"/>
                  </a:lnTo>
                  <a:lnTo>
                    <a:pt x="50" y="350"/>
                  </a:lnTo>
                  <a:lnTo>
                    <a:pt x="50" y="355"/>
                  </a:lnTo>
                  <a:lnTo>
                    <a:pt x="52" y="355"/>
                  </a:lnTo>
                  <a:lnTo>
                    <a:pt x="52" y="357"/>
                  </a:lnTo>
                  <a:lnTo>
                    <a:pt x="52" y="357"/>
                  </a:lnTo>
                  <a:lnTo>
                    <a:pt x="50" y="360"/>
                  </a:lnTo>
                  <a:lnTo>
                    <a:pt x="47" y="360"/>
                  </a:lnTo>
                  <a:lnTo>
                    <a:pt x="45" y="360"/>
                  </a:lnTo>
                  <a:lnTo>
                    <a:pt x="50" y="362"/>
                  </a:lnTo>
                  <a:lnTo>
                    <a:pt x="52" y="360"/>
                  </a:lnTo>
                  <a:lnTo>
                    <a:pt x="54" y="357"/>
                  </a:lnTo>
                  <a:lnTo>
                    <a:pt x="57" y="357"/>
                  </a:lnTo>
                  <a:lnTo>
                    <a:pt x="61" y="355"/>
                  </a:lnTo>
                  <a:lnTo>
                    <a:pt x="64" y="355"/>
                  </a:lnTo>
                  <a:lnTo>
                    <a:pt x="69" y="353"/>
                  </a:lnTo>
                  <a:lnTo>
                    <a:pt x="73" y="345"/>
                  </a:lnTo>
                  <a:lnTo>
                    <a:pt x="73" y="350"/>
                  </a:lnTo>
                  <a:lnTo>
                    <a:pt x="71" y="353"/>
                  </a:lnTo>
                  <a:lnTo>
                    <a:pt x="71" y="353"/>
                  </a:lnTo>
                  <a:lnTo>
                    <a:pt x="71" y="355"/>
                  </a:lnTo>
                  <a:lnTo>
                    <a:pt x="73" y="357"/>
                  </a:lnTo>
                  <a:lnTo>
                    <a:pt x="73" y="357"/>
                  </a:lnTo>
                  <a:lnTo>
                    <a:pt x="76" y="357"/>
                  </a:lnTo>
                  <a:lnTo>
                    <a:pt x="76" y="360"/>
                  </a:lnTo>
                  <a:lnTo>
                    <a:pt x="78" y="357"/>
                  </a:lnTo>
                  <a:lnTo>
                    <a:pt x="80" y="357"/>
                  </a:lnTo>
                  <a:lnTo>
                    <a:pt x="80" y="357"/>
                  </a:lnTo>
                  <a:lnTo>
                    <a:pt x="80" y="357"/>
                  </a:lnTo>
                  <a:lnTo>
                    <a:pt x="80" y="360"/>
                  </a:lnTo>
                  <a:lnTo>
                    <a:pt x="83" y="360"/>
                  </a:lnTo>
                  <a:lnTo>
                    <a:pt x="87" y="369"/>
                  </a:lnTo>
                  <a:lnTo>
                    <a:pt x="87" y="371"/>
                  </a:lnTo>
                  <a:lnTo>
                    <a:pt x="90" y="371"/>
                  </a:lnTo>
                  <a:lnTo>
                    <a:pt x="92" y="369"/>
                  </a:lnTo>
                  <a:lnTo>
                    <a:pt x="92" y="364"/>
                  </a:lnTo>
                  <a:lnTo>
                    <a:pt x="90" y="362"/>
                  </a:lnTo>
                  <a:lnTo>
                    <a:pt x="92" y="360"/>
                  </a:lnTo>
                  <a:lnTo>
                    <a:pt x="95" y="357"/>
                  </a:lnTo>
                  <a:lnTo>
                    <a:pt x="97" y="355"/>
                  </a:lnTo>
                  <a:lnTo>
                    <a:pt x="97" y="355"/>
                  </a:lnTo>
                  <a:lnTo>
                    <a:pt x="97" y="357"/>
                  </a:lnTo>
                  <a:lnTo>
                    <a:pt x="95" y="360"/>
                  </a:lnTo>
                  <a:lnTo>
                    <a:pt x="99" y="364"/>
                  </a:lnTo>
                  <a:lnTo>
                    <a:pt x="102" y="367"/>
                  </a:lnTo>
                  <a:lnTo>
                    <a:pt x="113" y="360"/>
                  </a:lnTo>
                  <a:lnTo>
                    <a:pt x="118" y="357"/>
                  </a:lnTo>
                  <a:lnTo>
                    <a:pt x="121" y="355"/>
                  </a:lnTo>
                  <a:lnTo>
                    <a:pt x="121" y="355"/>
                  </a:lnTo>
                  <a:lnTo>
                    <a:pt x="116" y="362"/>
                  </a:lnTo>
                  <a:lnTo>
                    <a:pt x="116" y="364"/>
                  </a:lnTo>
                  <a:lnTo>
                    <a:pt x="116" y="364"/>
                  </a:lnTo>
                  <a:lnTo>
                    <a:pt x="116" y="364"/>
                  </a:lnTo>
                  <a:lnTo>
                    <a:pt x="113" y="367"/>
                  </a:lnTo>
                  <a:lnTo>
                    <a:pt x="111" y="369"/>
                  </a:lnTo>
                  <a:lnTo>
                    <a:pt x="109" y="376"/>
                  </a:lnTo>
                  <a:lnTo>
                    <a:pt x="111" y="376"/>
                  </a:lnTo>
                  <a:lnTo>
                    <a:pt x="106" y="381"/>
                  </a:lnTo>
                  <a:lnTo>
                    <a:pt x="104" y="393"/>
                  </a:lnTo>
                  <a:lnTo>
                    <a:pt x="99" y="402"/>
                  </a:lnTo>
                  <a:lnTo>
                    <a:pt x="97" y="400"/>
                  </a:lnTo>
                  <a:lnTo>
                    <a:pt x="97" y="400"/>
                  </a:lnTo>
                  <a:lnTo>
                    <a:pt x="97" y="402"/>
                  </a:lnTo>
                  <a:lnTo>
                    <a:pt x="92" y="407"/>
                  </a:lnTo>
                  <a:lnTo>
                    <a:pt x="90" y="407"/>
                  </a:lnTo>
                  <a:lnTo>
                    <a:pt x="87" y="414"/>
                  </a:lnTo>
                  <a:lnTo>
                    <a:pt x="85" y="414"/>
                  </a:lnTo>
                  <a:lnTo>
                    <a:pt x="85" y="414"/>
                  </a:lnTo>
                  <a:lnTo>
                    <a:pt x="83" y="414"/>
                  </a:lnTo>
                  <a:lnTo>
                    <a:pt x="80" y="416"/>
                  </a:lnTo>
                  <a:lnTo>
                    <a:pt x="76" y="416"/>
                  </a:lnTo>
                  <a:lnTo>
                    <a:pt x="71" y="419"/>
                  </a:lnTo>
                  <a:lnTo>
                    <a:pt x="71" y="419"/>
                  </a:lnTo>
                  <a:lnTo>
                    <a:pt x="59" y="430"/>
                  </a:lnTo>
                  <a:lnTo>
                    <a:pt x="59" y="435"/>
                  </a:lnTo>
                  <a:lnTo>
                    <a:pt x="57" y="435"/>
                  </a:lnTo>
                  <a:lnTo>
                    <a:pt x="61" y="438"/>
                  </a:lnTo>
                  <a:lnTo>
                    <a:pt x="61" y="438"/>
                  </a:lnTo>
                  <a:lnTo>
                    <a:pt x="59" y="438"/>
                  </a:lnTo>
                  <a:lnTo>
                    <a:pt x="57" y="435"/>
                  </a:lnTo>
                  <a:lnTo>
                    <a:pt x="57" y="435"/>
                  </a:lnTo>
                  <a:lnTo>
                    <a:pt x="57" y="435"/>
                  </a:lnTo>
                  <a:lnTo>
                    <a:pt x="54" y="438"/>
                  </a:lnTo>
                  <a:lnTo>
                    <a:pt x="52" y="435"/>
                  </a:lnTo>
                  <a:lnTo>
                    <a:pt x="52" y="433"/>
                  </a:lnTo>
                  <a:lnTo>
                    <a:pt x="52" y="433"/>
                  </a:lnTo>
                  <a:lnTo>
                    <a:pt x="54" y="430"/>
                  </a:lnTo>
                  <a:lnTo>
                    <a:pt x="50" y="433"/>
                  </a:lnTo>
                  <a:lnTo>
                    <a:pt x="50" y="430"/>
                  </a:lnTo>
                  <a:lnTo>
                    <a:pt x="28" y="440"/>
                  </a:lnTo>
                  <a:lnTo>
                    <a:pt x="28" y="442"/>
                  </a:lnTo>
                  <a:lnTo>
                    <a:pt x="26" y="442"/>
                  </a:lnTo>
                  <a:lnTo>
                    <a:pt x="26" y="442"/>
                  </a:lnTo>
                  <a:lnTo>
                    <a:pt x="26" y="445"/>
                  </a:lnTo>
                  <a:lnTo>
                    <a:pt x="21" y="447"/>
                  </a:lnTo>
                  <a:lnTo>
                    <a:pt x="21" y="447"/>
                  </a:lnTo>
                  <a:lnTo>
                    <a:pt x="19" y="449"/>
                  </a:lnTo>
                  <a:lnTo>
                    <a:pt x="19" y="447"/>
                  </a:lnTo>
                  <a:lnTo>
                    <a:pt x="19" y="447"/>
                  </a:lnTo>
                  <a:lnTo>
                    <a:pt x="17" y="449"/>
                  </a:lnTo>
                  <a:lnTo>
                    <a:pt x="14" y="449"/>
                  </a:lnTo>
                  <a:lnTo>
                    <a:pt x="14" y="449"/>
                  </a:lnTo>
                  <a:lnTo>
                    <a:pt x="12" y="449"/>
                  </a:lnTo>
                  <a:lnTo>
                    <a:pt x="12" y="452"/>
                  </a:lnTo>
                  <a:lnTo>
                    <a:pt x="12" y="452"/>
                  </a:lnTo>
                  <a:lnTo>
                    <a:pt x="14" y="454"/>
                  </a:lnTo>
                  <a:lnTo>
                    <a:pt x="12" y="456"/>
                  </a:lnTo>
                  <a:lnTo>
                    <a:pt x="14" y="456"/>
                  </a:lnTo>
                  <a:lnTo>
                    <a:pt x="17" y="456"/>
                  </a:lnTo>
                  <a:lnTo>
                    <a:pt x="17" y="454"/>
                  </a:lnTo>
                  <a:lnTo>
                    <a:pt x="17" y="452"/>
                  </a:lnTo>
                  <a:lnTo>
                    <a:pt x="17" y="452"/>
                  </a:lnTo>
                  <a:lnTo>
                    <a:pt x="19" y="454"/>
                  </a:lnTo>
                  <a:lnTo>
                    <a:pt x="19" y="456"/>
                  </a:lnTo>
                  <a:lnTo>
                    <a:pt x="24" y="454"/>
                  </a:lnTo>
                  <a:lnTo>
                    <a:pt x="24" y="449"/>
                  </a:lnTo>
                  <a:lnTo>
                    <a:pt x="26" y="447"/>
                  </a:lnTo>
                  <a:lnTo>
                    <a:pt x="26" y="449"/>
                  </a:lnTo>
                  <a:lnTo>
                    <a:pt x="26" y="452"/>
                  </a:lnTo>
                  <a:lnTo>
                    <a:pt x="26" y="454"/>
                  </a:lnTo>
                  <a:lnTo>
                    <a:pt x="28" y="454"/>
                  </a:lnTo>
                  <a:lnTo>
                    <a:pt x="28" y="454"/>
                  </a:lnTo>
                  <a:lnTo>
                    <a:pt x="31" y="454"/>
                  </a:lnTo>
                  <a:lnTo>
                    <a:pt x="31" y="452"/>
                  </a:lnTo>
                  <a:lnTo>
                    <a:pt x="33" y="454"/>
                  </a:lnTo>
                  <a:lnTo>
                    <a:pt x="33" y="452"/>
                  </a:lnTo>
                  <a:lnTo>
                    <a:pt x="35" y="449"/>
                  </a:lnTo>
                  <a:lnTo>
                    <a:pt x="38" y="449"/>
                  </a:lnTo>
                  <a:lnTo>
                    <a:pt x="40" y="442"/>
                  </a:lnTo>
                  <a:lnTo>
                    <a:pt x="43" y="440"/>
                  </a:lnTo>
                  <a:lnTo>
                    <a:pt x="45" y="440"/>
                  </a:lnTo>
                  <a:lnTo>
                    <a:pt x="45" y="445"/>
                  </a:lnTo>
                  <a:lnTo>
                    <a:pt x="43" y="447"/>
                  </a:lnTo>
                  <a:lnTo>
                    <a:pt x="43" y="447"/>
                  </a:lnTo>
                  <a:lnTo>
                    <a:pt x="47" y="447"/>
                  </a:lnTo>
                  <a:lnTo>
                    <a:pt x="50" y="445"/>
                  </a:lnTo>
                  <a:lnTo>
                    <a:pt x="54" y="447"/>
                  </a:lnTo>
                  <a:lnTo>
                    <a:pt x="54" y="445"/>
                  </a:lnTo>
                  <a:lnTo>
                    <a:pt x="54" y="445"/>
                  </a:lnTo>
                  <a:lnTo>
                    <a:pt x="54" y="442"/>
                  </a:lnTo>
                  <a:lnTo>
                    <a:pt x="57" y="445"/>
                  </a:lnTo>
                  <a:lnTo>
                    <a:pt x="59" y="442"/>
                  </a:lnTo>
                  <a:lnTo>
                    <a:pt x="59" y="442"/>
                  </a:lnTo>
                  <a:lnTo>
                    <a:pt x="61" y="442"/>
                  </a:lnTo>
                  <a:lnTo>
                    <a:pt x="64" y="442"/>
                  </a:lnTo>
                  <a:lnTo>
                    <a:pt x="64" y="440"/>
                  </a:lnTo>
                  <a:lnTo>
                    <a:pt x="66" y="440"/>
                  </a:lnTo>
                  <a:lnTo>
                    <a:pt x="66" y="440"/>
                  </a:lnTo>
                  <a:lnTo>
                    <a:pt x="69" y="438"/>
                  </a:lnTo>
                  <a:lnTo>
                    <a:pt x="71" y="438"/>
                  </a:lnTo>
                  <a:lnTo>
                    <a:pt x="71" y="440"/>
                  </a:lnTo>
                  <a:lnTo>
                    <a:pt x="69" y="445"/>
                  </a:lnTo>
                  <a:lnTo>
                    <a:pt x="71" y="445"/>
                  </a:lnTo>
                  <a:lnTo>
                    <a:pt x="73" y="438"/>
                  </a:lnTo>
                  <a:lnTo>
                    <a:pt x="76" y="438"/>
                  </a:lnTo>
                  <a:lnTo>
                    <a:pt x="80" y="438"/>
                  </a:lnTo>
                  <a:lnTo>
                    <a:pt x="85" y="435"/>
                  </a:lnTo>
                  <a:lnTo>
                    <a:pt x="85" y="435"/>
                  </a:lnTo>
                  <a:lnTo>
                    <a:pt x="87" y="435"/>
                  </a:lnTo>
                  <a:lnTo>
                    <a:pt x="87" y="430"/>
                  </a:lnTo>
                  <a:lnTo>
                    <a:pt x="85" y="428"/>
                  </a:lnTo>
                  <a:lnTo>
                    <a:pt x="83" y="428"/>
                  </a:lnTo>
                  <a:lnTo>
                    <a:pt x="80" y="426"/>
                  </a:lnTo>
                  <a:lnTo>
                    <a:pt x="80" y="421"/>
                  </a:lnTo>
                  <a:lnTo>
                    <a:pt x="83" y="423"/>
                  </a:lnTo>
                  <a:lnTo>
                    <a:pt x="85" y="428"/>
                  </a:lnTo>
                  <a:lnTo>
                    <a:pt x="87" y="428"/>
                  </a:lnTo>
                  <a:lnTo>
                    <a:pt x="90" y="423"/>
                  </a:lnTo>
                  <a:lnTo>
                    <a:pt x="95" y="423"/>
                  </a:lnTo>
                  <a:lnTo>
                    <a:pt x="99" y="423"/>
                  </a:lnTo>
                  <a:lnTo>
                    <a:pt x="99" y="421"/>
                  </a:lnTo>
                  <a:lnTo>
                    <a:pt x="99" y="421"/>
                  </a:lnTo>
                  <a:lnTo>
                    <a:pt x="97" y="421"/>
                  </a:lnTo>
                  <a:lnTo>
                    <a:pt x="97" y="421"/>
                  </a:lnTo>
                  <a:lnTo>
                    <a:pt x="102" y="419"/>
                  </a:lnTo>
                  <a:lnTo>
                    <a:pt x="102" y="421"/>
                  </a:lnTo>
                  <a:lnTo>
                    <a:pt x="104" y="421"/>
                  </a:lnTo>
                  <a:lnTo>
                    <a:pt x="104" y="416"/>
                  </a:lnTo>
                  <a:lnTo>
                    <a:pt x="104" y="416"/>
                  </a:lnTo>
                  <a:lnTo>
                    <a:pt x="106" y="414"/>
                  </a:lnTo>
                  <a:lnTo>
                    <a:pt x="109" y="416"/>
                  </a:lnTo>
                  <a:lnTo>
                    <a:pt x="113" y="414"/>
                  </a:lnTo>
                  <a:lnTo>
                    <a:pt x="113" y="412"/>
                  </a:lnTo>
                  <a:lnTo>
                    <a:pt x="116" y="412"/>
                  </a:lnTo>
                  <a:lnTo>
                    <a:pt x="116" y="412"/>
                  </a:lnTo>
                  <a:lnTo>
                    <a:pt x="116" y="412"/>
                  </a:lnTo>
                  <a:lnTo>
                    <a:pt x="118" y="412"/>
                  </a:lnTo>
                  <a:lnTo>
                    <a:pt x="118" y="412"/>
                  </a:lnTo>
                  <a:lnTo>
                    <a:pt x="121" y="409"/>
                  </a:lnTo>
                  <a:lnTo>
                    <a:pt x="123" y="407"/>
                  </a:lnTo>
                  <a:lnTo>
                    <a:pt x="123" y="404"/>
                  </a:lnTo>
                  <a:lnTo>
                    <a:pt x="121" y="404"/>
                  </a:lnTo>
                  <a:lnTo>
                    <a:pt x="121" y="404"/>
                  </a:lnTo>
                  <a:lnTo>
                    <a:pt x="121" y="402"/>
                  </a:lnTo>
                  <a:lnTo>
                    <a:pt x="125" y="400"/>
                  </a:lnTo>
                  <a:lnTo>
                    <a:pt x="128" y="400"/>
                  </a:lnTo>
                  <a:lnTo>
                    <a:pt x="128" y="397"/>
                  </a:lnTo>
                  <a:lnTo>
                    <a:pt x="132" y="397"/>
                  </a:lnTo>
                  <a:lnTo>
                    <a:pt x="132" y="395"/>
                  </a:lnTo>
                  <a:lnTo>
                    <a:pt x="132" y="395"/>
                  </a:lnTo>
                  <a:lnTo>
                    <a:pt x="132" y="393"/>
                  </a:lnTo>
                  <a:lnTo>
                    <a:pt x="135" y="393"/>
                  </a:lnTo>
                  <a:lnTo>
                    <a:pt x="137" y="393"/>
                  </a:lnTo>
                  <a:lnTo>
                    <a:pt x="139" y="390"/>
                  </a:lnTo>
                  <a:lnTo>
                    <a:pt x="139" y="390"/>
                  </a:lnTo>
                  <a:lnTo>
                    <a:pt x="142" y="388"/>
                  </a:lnTo>
                  <a:lnTo>
                    <a:pt x="144" y="386"/>
                  </a:lnTo>
                  <a:lnTo>
                    <a:pt x="149" y="386"/>
                  </a:lnTo>
                  <a:lnTo>
                    <a:pt x="151" y="383"/>
                  </a:lnTo>
                  <a:lnTo>
                    <a:pt x="154" y="383"/>
                  </a:lnTo>
                  <a:lnTo>
                    <a:pt x="156" y="383"/>
                  </a:lnTo>
                  <a:lnTo>
                    <a:pt x="156" y="378"/>
                  </a:lnTo>
                  <a:lnTo>
                    <a:pt x="156" y="378"/>
                  </a:lnTo>
                  <a:lnTo>
                    <a:pt x="158" y="376"/>
                  </a:lnTo>
                  <a:lnTo>
                    <a:pt x="158" y="376"/>
                  </a:lnTo>
                  <a:lnTo>
                    <a:pt x="158" y="374"/>
                  </a:lnTo>
                  <a:lnTo>
                    <a:pt x="158" y="374"/>
                  </a:lnTo>
                  <a:lnTo>
                    <a:pt x="158" y="374"/>
                  </a:lnTo>
                  <a:lnTo>
                    <a:pt x="161" y="371"/>
                  </a:lnTo>
                  <a:lnTo>
                    <a:pt x="165" y="369"/>
                  </a:lnTo>
                  <a:lnTo>
                    <a:pt x="168" y="367"/>
                  </a:lnTo>
                  <a:lnTo>
                    <a:pt x="168" y="364"/>
                  </a:lnTo>
                  <a:lnTo>
                    <a:pt x="168" y="362"/>
                  </a:lnTo>
                  <a:lnTo>
                    <a:pt x="163" y="360"/>
                  </a:lnTo>
                  <a:lnTo>
                    <a:pt x="163" y="360"/>
                  </a:lnTo>
                  <a:lnTo>
                    <a:pt x="161" y="360"/>
                  </a:lnTo>
                  <a:lnTo>
                    <a:pt x="156" y="360"/>
                  </a:lnTo>
                  <a:lnTo>
                    <a:pt x="156" y="360"/>
                  </a:lnTo>
                  <a:lnTo>
                    <a:pt x="158" y="350"/>
                  </a:lnTo>
                  <a:lnTo>
                    <a:pt x="161" y="350"/>
                  </a:lnTo>
                  <a:lnTo>
                    <a:pt x="163" y="348"/>
                  </a:lnTo>
                  <a:lnTo>
                    <a:pt x="163" y="345"/>
                  </a:lnTo>
                  <a:lnTo>
                    <a:pt x="165" y="345"/>
                  </a:lnTo>
                  <a:lnTo>
                    <a:pt x="165" y="343"/>
                  </a:lnTo>
                  <a:lnTo>
                    <a:pt x="165" y="341"/>
                  </a:lnTo>
                  <a:lnTo>
                    <a:pt x="165" y="343"/>
                  </a:lnTo>
                  <a:lnTo>
                    <a:pt x="168" y="341"/>
                  </a:lnTo>
                  <a:lnTo>
                    <a:pt x="168" y="341"/>
                  </a:lnTo>
                  <a:lnTo>
                    <a:pt x="168" y="343"/>
                  </a:lnTo>
                  <a:lnTo>
                    <a:pt x="172" y="341"/>
                  </a:lnTo>
                  <a:lnTo>
                    <a:pt x="172" y="341"/>
                  </a:lnTo>
                  <a:lnTo>
                    <a:pt x="172" y="338"/>
                  </a:lnTo>
                  <a:lnTo>
                    <a:pt x="170" y="338"/>
                  </a:lnTo>
                  <a:lnTo>
                    <a:pt x="172" y="336"/>
                  </a:lnTo>
                  <a:lnTo>
                    <a:pt x="177" y="336"/>
                  </a:lnTo>
                  <a:lnTo>
                    <a:pt x="180" y="334"/>
                  </a:lnTo>
                  <a:lnTo>
                    <a:pt x="180" y="331"/>
                  </a:lnTo>
                  <a:lnTo>
                    <a:pt x="177" y="331"/>
                  </a:lnTo>
                  <a:lnTo>
                    <a:pt x="172" y="327"/>
                  </a:lnTo>
                  <a:lnTo>
                    <a:pt x="175" y="324"/>
                  </a:lnTo>
                  <a:lnTo>
                    <a:pt x="177" y="327"/>
                  </a:lnTo>
                  <a:lnTo>
                    <a:pt x="180" y="327"/>
                  </a:lnTo>
                  <a:lnTo>
                    <a:pt x="184" y="324"/>
                  </a:lnTo>
                  <a:lnTo>
                    <a:pt x="187" y="317"/>
                  </a:lnTo>
                  <a:lnTo>
                    <a:pt x="191" y="312"/>
                  </a:lnTo>
                  <a:lnTo>
                    <a:pt x="191" y="310"/>
                  </a:lnTo>
                  <a:lnTo>
                    <a:pt x="201" y="305"/>
                  </a:lnTo>
                  <a:lnTo>
                    <a:pt x="206" y="298"/>
                  </a:lnTo>
                  <a:lnTo>
                    <a:pt x="206" y="298"/>
                  </a:lnTo>
                  <a:lnTo>
                    <a:pt x="206" y="296"/>
                  </a:lnTo>
                  <a:lnTo>
                    <a:pt x="213" y="272"/>
                  </a:lnTo>
                  <a:lnTo>
                    <a:pt x="213" y="272"/>
                  </a:lnTo>
                  <a:lnTo>
                    <a:pt x="213" y="284"/>
                  </a:lnTo>
                  <a:lnTo>
                    <a:pt x="208" y="293"/>
                  </a:lnTo>
                  <a:lnTo>
                    <a:pt x="208" y="298"/>
                  </a:lnTo>
                  <a:lnTo>
                    <a:pt x="208" y="301"/>
                  </a:lnTo>
                  <a:lnTo>
                    <a:pt x="213" y="301"/>
                  </a:lnTo>
                  <a:lnTo>
                    <a:pt x="217" y="293"/>
                  </a:lnTo>
                  <a:lnTo>
                    <a:pt x="222" y="293"/>
                  </a:lnTo>
                  <a:lnTo>
                    <a:pt x="224" y="293"/>
                  </a:lnTo>
                  <a:lnTo>
                    <a:pt x="222" y="296"/>
                  </a:lnTo>
                  <a:lnTo>
                    <a:pt x="220" y="296"/>
                  </a:lnTo>
                  <a:lnTo>
                    <a:pt x="217" y="298"/>
                  </a:lnTo>
                  <a:lnTo>
                    <a:pt x="217" y="301"/>
                  </a:lnTo>
                  <a:lnTo>
                    <a:pt x="215" y="301"/>
                  </a:lnTo>
                  <a:lnTo>
                    <a:pt x="215" y="303"/>
                  </a:lnTo>
                  <a:lnTo>
                    <a:pt x="217" y="305"/>
                  </a:lnTo>
                  <a:lnTo>
                    <a:pt x="229" y="310"/>
                  </a:lnTo>
                  <a:lnTo>
                    <a:pt x="217" y="308"/>
                  </a:lnTo>
                  <a:lnTo>
                    <a:pt x="213" y="310"/>
                  </a:lnTo>
                  <a:lnTo>
                    <a:pt x="213" y="310"/>
                  </a:lnTo>
                  <a:lnTo>
                    <a:pt x="210" y="308"/>
                  </a:lnTo>
                  <a:lnTo>
                    <a:pt x="208" y="308"/>
                  </a:lnTo>
                  <a:lnTo>
                    <a:pt x="198" y="315"/>
                  </a:lnTo>
                  <a:lnTo>
                    <a:pt x="196" y="315"/>
                  </a:lnTo>
                  <a:lnTo>
                    <a:pt x="198" y="322"/>
                  </a:lnTo>
                  <a:lnTo>
                    <a:pt x="196" y="327"/>
                  </a:lnTo>
                  <a:lnTo>
                    <a:pt x="196" y="329"/>
                  </a:lnTo>
                  <a:lnTo>
                    <a:pt x="194" y="331"/>
                  </a:lnTo>
                  <a:lnTo>
                    <a:pt x="191" y="334"/>
                  </a:lnTo>
                  <a:lnTo>
                    <a:pt x="191" y="336"/>
                  </a:lnTo>
                  <a:lnTo>
                    <a:pt x="191" y="338"/>
                  </a:lnTo>
                  <a:lnTo>
                    <a:pt x="189" y="341"/>
                  </a:lnTo>
                  <a:lnTo>
                    <a:pt x="191" y="343"/>
                  </a:lnTo>
                  <a:lnTo>
                    <a:pt x="194" y="343"/>
                  </a:lnTo>
                  <a:lnTo>
                    <a:pt x="201" y="341"/>
                  </a:lnTo>
                  <a:lnTo>
                    <a:pt x="201" y="341"/>
                  </a:lnTo>
                  <a:lnTo>
                    <a:pt x="198" y="345"/>
                  </a:lnTo>
                  <a:lnTo>
                    <a:pt x="198" y="348"/>
                  </a:lnTo>
                  <a:lnTo>
                    <a:pt x="196" y="348"/>
                  </a:lnTo>
                  <a:lnTo>
                    <a:pt x="196" y="348"/>
                  </a:lnTo>
                  <a:lnTo>
                    <a:pt x="196" y="350"/>
                  </a:lnTo>
                  <a:lnTo>
                    <a:pt x="194" y="348"/>
                  </a:lnTo>
                  <a:lnTo>
                    <a:pt x="194" y="348"/>
                  </a:lnTo>
                  <a:lnTo>
                    <a:pt x="191" y="348"/>
                  </a:lnTo>
                  <a:lnTo>
                    <a:pt x="191" y="350"/>
                  </a:lnTo>
                  <a:lnTo>
                    <a:pt x="191" y="348"/>
                  </a:lnTo>
                  <a:lnTo>
                    <a:pt x="189" y="350"/>
                  </a:lnTo>
                  <a:lnTo>
                    <a:pt x="189" y="353"/>
                  </a:lnTo>
                  <a:lnTo>
                    <a:pt x="189" y="353"/>
                  </a:lnTo>
                  <a:lnTo>
                    <a:pt x="189" y="355"/>
                  </a:lnTo>
                  <a:lnTo>
                    <a:pt x="191" y="355"/>
                  </a:lnTo>
                  <a:lnTo>
                    <a:pt x="191" y="357"/>
                  </a:lnTo>
                  <a:lnTo>
                    <a:pt x="194" y="355"/>
                  </a:lnTo>
                  <a:lnTo>
                    <a:pt x="198" y="355"/>
                  </a:lnTo>
                  <a:lnTo>
                    <a:pt x="198" y="353"/>
                  </a:lnTo>
                  <a:lnTo>
                    <a:pt x="198" y="353"/>
                  </a:lnTo>
                  <a:lnTo>
                    <a:pt x="201" y="353"/>
                  </a:lnTo>
                  <a:lnTo>
                    <a:pt x="203" y="355"/>
                  </a:lnTo>
                  <a:lnTo>
                    <a:pt x="208" y="348"/>
                  </a:lnTo>
                  <a:lnTo>
                    <a:pt x="208" y="348"/>
                  </a:lnTo>
                  <a:lnTo>
                    <a:pt x="210" y="345"/>
                  </a:lnTo>
                  <a:lnTo>
                    <a:pt x="210" y="353"/>
                  </a:lnTo>
                  <a:lnTo>
                    <a:pt x="213" y="345"/>
                  </a:lnTo>
                  <a:lnTo>
                    <a:pt x="213" y="343"/>
                  </a:lnTo>
                  <a:lnTo>
                    <a:pt x="215" y="343"/>
                  </a:lnTo>
                  <a:lnTo>
                    <a:pt x="217" y="343"/>
                  </a:lnTo>
                  <a:lnTo>
                    <a:pt x="220" y="341"/>
                  </a:lnTo>
                  <a:lnTo>
                    <a:pt x="217" y="338"/>
                  </a:lnTo>
                  <a:lnTo>
                    <a:pt x="217" y="338"/>
                  </a:lnTo>
                  <a:lnTo>
                    <a:pt x="220" y="336"/>
                  </a:lnTo>
                  <a:lnTo>
                    <a:pt x="220" y="343"/>
                  </a:lnTo>
                  <a:lnTo>
                    <a:pt x="222" y="336"/>
                  </a:lnTo>
                  <a:lnTo>
                    <a:pt x="222" y="334"/>
                  </a:lnTo>
                  <a:lnTo>
                    <a:pt x="222" y="331"/>
                  </a:lnTo>
                  <a:lnTo>
                    <a:pt x="224" y="336"/>
                  </a:lnTo>
                  <a:lnTo>
                    <a:pt x="224" y="334"/>
                  </a:lnTo>
                  <a:lnTo>
                    <a:pt x="227" y="334"/>
                  </a:lnTo>
                  <a:lnTo>
                    <a:pt x="227" y="336"/>
                  </a:lnTo>
                  <a:lnTo>
                    <a:pt x="232" y="336"/>
                  </a:lnTo>
                  <a:lnTo>
                    <a:pt x="234" y="334"/>
                  </a:lnTo>
                  <a:lnTo>
                    <a:pt x="236" y="334"/>
                  </a:lnTo>
                  <a:lnTo>
                    <a:pt x="236" y="331"/>
                  </a:lnTo>
                  <a:lnTo>
                    <a:pt x="236" y="331"/>
                  </a:lnTo>
                  <a:lnTo>
                    <a:pt x="239" y="329"/>
                  </a:lnTo>
                  <a:lnTo>
                    <a:pt x="241" y="329"/>
                  </a:lnTo>
                  <a:lnTo>
                    <a:pt x="239" y="327"/>
                  </a:lnTo>
                  <a:lnTo>
                    <a:pt x="239" y="327"/>
                  </a:lnTo>
                  <a:lnTo>
                    <a:pt x="236" y="327"/>
                  </a:lnTo>
                  <a:lnTo>
                    <a:pt x="239" y="324"/>
                  </a:lnTo>
                  <a:lnTo>
                    <a:pt x="241" y="322"/>
                  </a:lnTo>
                  <a:lnTo>
                    <a:pt x="241" y="322"/>
                  </a:lnTo>
                  <a:lnTo>
                    <a:pt x="241" y="319"/>
                  </a:lnTo>
                  <a:lnTo>
                    <a:pt x="241" y="317"/>
                  </a:lnTo>
                  <a:lnTo>
                    <a:pt x="239" y="319"/>
                  </a:lnTo>
                  <a:lnTo>
                    <a:pt x="236" y="319"/>
                  </a:lnTo>
                  <a:lnTo>
                    <a:pt x="234" y="322"/>
                  </a:lnTo>
                  <a:lnTo>
                    <a:pt x="234" y="319"/>
                  </a:lnTo>
                  <a:lnTo>
                    <a:pt x="236" y="319"/>
                  </a:lnTo>
                  <a:lnTo>
                    <a:pt x="239" y="317"/>
                  </a:lnTo>
                  <a:lnTo>
                    <a:pt x="239" y="315"/>
                  </a:lnTo>
                  <a:lnTo>
                    <a:pt x="236" y="315"/>
                  </a:lnTo>
                  <a:lnTo>
                    <a:pt x="236" y="315"/>
                  </a:lnTo>
                  <a:lnTo>
                    <a:pt x="234" y="315"/>
                  </a:lnTo>
                  <a:lnTo>
                    <a:pt x="234" y="312"/>
                  </a:lnTo>
                  <a:lnTo>
                    <a:pt x="234" y="312"/>
                  </a:lnTo>
                  <a:lnTo>
                    <a:pt x="234" y="310"/>
                  </a:lnTo>
                  <a:lnTo>
                    <a:pt x="236" y="310"/>
                  </a:lnTo>
                  <a:lnTo>
                    <a:pt x="239" y="308"/>
                  </a:lnTo>
                  <a:lnTo>
                    <a:pt x="236" y="308"/>
                  </a:lnTo>
                  <a:lnTo>
                    <a:pt x="239" y="303"/>
                  </a:lnTo>
                  <a:lnTo>
                    <a:pt x="239" y="303"/>
                  </a:lnTo>
                  <a:lnTo>
                    <a:pt x="241" y="305"/>
                  </a:lnTo>
                  <a:lnTo>
                    <a:pt x="241" y="305"/>
                  </a:lnTo>
                  <a:lnTo>
                    <a:pt x="241" y="303"/>
                  </a:lnTo>
                  <a:lnTo>
                    <a:pt x="243" y="298"/>
                  </a:lnTo>
                  <a:lnTo>
                    <a:pt x="246" y="303"/>
                  </a:lnTo>
                  <a:lnTo>
                    <a:pt x="241" y="308"/>
                  </a:lnTo>
                  <a:lnTo>
                    <a:pt x="243" y="310"/>
                  </a:lnTo>
                  <a:lnTo>
                    <a:pt x="246" y="310"/>
                  </a:lnTo>
                  <a:lnTo>
                    <a:pt x="246" y="308"/>
                  </a:lnTo>
                  <a:lnTo>
                    <a:pt x="246" y="303"/>
                  </a:lnTo>
                  <a:lnTo>
                    <a:pt x="248" y="305"/>
                  </a:lnTo>
                  <a:lnTo>
                    <a:pt x="248" y="308"/>
                  </a:lnTo>
                  <a:lnTo>
                    <a:pt x="253" y="308"/>
                  </a:lnTo>
                  <a:lnTo>
                    <a:pt x="255" y="308"/>
                  </a:lnTo>
                  <a:lnTo>
                    <a:pt x="258" y="305"/>
                  </a:lnTo>
                  <a:lnTo>
                    <a:pt x="258" y="303"/>
                  </a:lnTo>
                  <a:lnTo>
                    <a:pt x="262" y="303"/>
                  </a:lnTo>
                  <a:lnTo>
                    <a:pt x="265" y="303"/>
                  </a:lnTo>
                  <a:lnTo>
                    <a:pt x="265" y="303"/>
                  </a:lnTo>
                  <a:lnTo>
                    <a:pt x="260" y="305"/>
                  </a:lnTo>
                  <a:lnTo>
                    <a:pt x="260" y="310"/>
                  </a:lnTo>
                  <a:lnTo>
                    <a:pt x="262" y="310"/>
                  </a:lnTo>
                  <a:lnTo>
                    <a:pt x="265" y="310"/>
                  </a:lnTo>
                  <a:lnTo>
                    <a:pt x="267" y="310"/>
                  </a:lnTo>
                  <a:lnTo>
                    <a:pt x="260" y="315"/>
                  </a:lnTo>
                  <a:lnTo>
                    <a:pt x="262" y="315"/>
                  </a:lnTo>
                  <a:lnTo>
                    <a:pt x="265" y="312"/>
                  </a:lnTo>
                  <a:lnTo>
                    <a:pt x="267" y="310"/>
                  </a:lnTo>
                  <a:lnTo>
                    <a:pt x="269" y="310"/>
                  </a:lnTo>
                  <a:lnTo>
                    <a:pt x="265" y="315"/>
                  </a:lnTo>
                  <a:lnTo>
                    <a:pt x="269" y="315"/>
                  </a:lnTo>
                  <a:lnTo>
                    <a:pt x="272" y="315"/>
                  </a:lnTo>
                  <a:lnTo>
                    <a:pt x="272" y="315"/>
                  </a:lnTo>
                  <a:lnTo>
                    <a:pt x="274" y="315"/>
                  </a:lnTo>
                  <a:lnTo>
                    <a:pt x="272" y="319"/>
                  </a:lnTo>
                  <a:lnTo>
                    <a:pt x="274" y="319"/>
                  </a:lnTo>
                  <a:lnTo>
                    <a:pt x="276" y="322"/>
                  </a:lnTo>
                  <a:lnTo>
                    <a:pt x="279" y="324"/>
                  </a:lnTo>
                  <a:lnTo>
                    <a:pt x="281" y="324"/>
                  </a:lnTo>
                  <a:lnTo>
                    <a:pt x="281" y="322"/>
                  </a:lnTo>
                  <a:lnTo>
                    <a:pt x="281" y="322"/>
                  </a:lnTo>
                  <a:lnTo>
                    <a:pt x="281" y="319"/>
                  </a:lnTo>
                  <a:lnTo>
                    <a:pt x="281" y="319"/>
                  </a:lnTo>
                  <a:lnTo>
                    <a:pt x="284" y="319"/>
                  </a:lnTo>
                  <a:lnTo>
                    <a:pt x="284" y="319"/>
                  </a:lnTo>
                  <a:lnTo>
                    <a:pt x="286" y="322"/>
                  </a:lnTo>
                  <a:lnTo>
                    <a:pt x="286" y="324"/>
                  </a:lnTo>
                  <a:lnTo>
                    <a:pt x="288" y="324"/>
                  </a:lnTo>
                  <a:lnTo>
                    <a:pt x="288" y="327"/>
                  </a:lnTo>
                  <a:lnTo>
                    <a:pt x="291" y="327"/>
                  </a:lnTo>
                  <a:lnTo>
                    <a:pt x="291" y="327"/>
                  </a:lnTo>
                  <a:lnTo>
                    <a:pt x="293" y="327"/>
                  </a:lnTo>
                  <a:lnTo>
                    <a:pt x="293" y="327"/>
                  </a:lnTo>
                  <a:lnTo>
                    <a:pt x="295" y="327"/>
                  </a:lnTo>
                  <a:lnTo>
                    <a:pt x="295" y="329"/>
                  </a:lnTo>
                  <a:lnTo>
                    <a:pt x="295" y="331"/>
                  </a:lnTo>
                  <a:lnTo>
                    <a:pt x="295" y="331"/>
                  </a:lnTo>
                  <a:lnTo>
                    <a:pt x="300" y="331"/>
                  </a:lnTo>
                  <a:lnTo>
                    <a:pt x="302" y="331"/>
                  </a:lnTo>
                  <a:lnTo>
                    <a:pt x="309" y="329"/>
                  </a:lnTo>
                  <a:lnTo>
                    <a:pt x="312" y="329"/>
                  </a:lnTo>
                  <a:lnTo>
                    <a:pt x="314" y="329"/>
                  </a:lnTo>
                  <a:lnTo>
                    <a:pt x="314" y="329"/>
                  </a:lnTo>
                  <a:lnTo>
                    <a:pt x="319" y="329"/>
                  </a:lnTo>
                  <a:lnTo>
                    <a:pt x="319" y="329"/>
                  </a:lnTo>
                  <a:lnTo>
                    <a:pt x="328" y="331"/>
                  </a:lnTo>
                  <a:lnTo>
                    <a:pt x="333" y="329"/>
                  </a:lnTo>
                  <a:lnTo>
                    <a:pt x="335" y="329"/>
                  </a:lnTo>
                  <a:lnTo>
                    <a:pt x="335" y="329"/>
                  </a:lnTo>
                  <a:lnTo>
                    <a:pt x="333" y="331"/>
                  </a:lnTo>
                  <a:lnTo>
                    <a:pt x="333" y="331"/>
                  </a:lnTo>
                  <a:lnTo>
                    <a:pt x="340" y="334"/>
                  </a:lnTo>
                  <a:lnTo>
                    <a:pt x="350" y="336"/>
                  </a:lnTo>
                  <a:lnTo>
                    <a:pt x="354" y="331"/>
                  </a:lnTo>
                  <a:lnTo>
                    <a:pt x="357" y="327"/>
                  </a:lnTo>
                  <a:lnTo>
                    <a:pt x="357" y="324"/>
                  </a:lnTo>
                  <a:lnTo>
                    <a:pt x="359" y="324"/>
                  </a:lnTo>
                  <a:lnTo>
                    <a:pt x="364" y="329"/>
                  </a:lnTo>
                  <a:lnTo>
                    <a:pt x="366" y="329"/>
                  </a:lnTo>
                  <a:lnTo>
                    <a:pt x="366" y="329"/>
                  </a:lnTo>
                  <a:lnTo>
                    <a:pt x="364" y="331"/>
                  </a:lnTo>
                  <a:lnTo>
                    <a:pt x="364" y="336"/>
                  </a:lnTo>
                  <a:lnTo>
                    <a:pt x="364" y="338"/>
                  </a:lnTo>
                  <a:lnTo>
                    <a:pt x="364" y="336"/>
                  </a:lnTo>
                  <a:lnTo>
                    <a:pt x="361" y="331"/>
                  </a:lnTo>
                  <a:lnTo>
                    <a:pt x="361" y="331"/>
                  </a:lnTo>
                  <a:lnTo>
                    <a:pt x="361" y="329"/>
                  </a:lnTo>
                  <a:lnTo>
                    <a:pt x="361" y="327"/>
                  </a:lnTo>
                  <a:lnTo>
                    <a:pt x="359" y="327"/>
                  </a:lnTo>
                  <a:lnTo>
                    <a:pt x="359" y="329"/>
                  </a:lnTo>
                  <a:lnTo>
                    <a:pt x="359" y="329"/>
                  </a:lnTo>
                  <a:lnTo>
                    <a:pt x="359" y="334"/>
                  </a:lnTo>
                  <a:lnTo>
                    <a:pt x="359" y="334"/>
                  </a:lnTo>
                  <a:lnTo>
                    <a:pt x="359" y="336"/>
                  </a:lnTo>
                  <a:lnTo>
                    <a:pt x="359" y="338"/>
                  </a:lnTo>
                  <a:lnTo>
                    <a:pt x="359" y="338"/>
                  </a:lnTo>
                  <a:lnTo>
                    <a:pt x="357" y="341"/>
                  </a:lnTo>
                  <a:lnTo>
                    <a:pt x="357" y="341"/>
                  </a:lnTo>
                  <a:lnTo>
                    <a:pt x="361" y="341"/>
                  </a:lnTo>
                  <a:lnTo>
                    <a:pt x="361" y="343"/>
                  </a:lnTo>
                  <a:lnTo>
                    <a:pt x="364" y="343"/>
                  </a:lnTo>
                  <a:lnTo>
                    <a:pt x="364" y="343"/>
                  </a:lnTo>
                  <a:lnTo>
                    <a:pt x="366" y="343"/>
                  </a:lnTo>
                  <a:lnTo>
                    <a:pt x="366" y="343"/>
                  </a:lnTo>
                  <a:lnTo>
                    <a:pt x="371" y="345"/>
                  </a:lnTo>
                  <a:lnTo>
                    <a:pt x="373" y="348"/>
                  </a:lnTo>
                  <a:lnTo>
                    <a:pt x="373" y="348"/>
                  </a:lnTo>
                  <a:lnTo>
                    <a:pt x="376" y="345"/>
                  </a:lnTo>
                  <a:lnTo>
                    <a:pt x="378" y="345"/>
                  </a:lnTo>
                  <a:lnTo>
                    <a:pt x="378" y="345"/>
                  </a:lnTo>
                  <a:lnTo>
                    <a:pt x="378" y="343"/>
                  </a:lnTo>
                  <a:lnTo>
                    <a:pt x="378" y="341"/>
                  </a:lnTo>
                  <a:lnTo>
                    <a:pt x="378" y="341"/>
                  </a:lnTo>
                  <a:lnTo>
                    <a:pt x="378" y="341"/>
                  </a:lnTo>
                  <a:lnTo>
                    <a:pt x="380" y="338"/>
                  </a:lnTo>
                  <a:lnTo>
                    <a:pt x="364" y="324"/>
                  </a:lnTo>
                  <a:lnTo>
                    <a:pt x="364" y="324"/>
                  </a:lnTo>
                  <a:lnTo>
                    <a:pt x="364" y="317"/>
                  </a:lnTo>
                  <a:lnTo>
                    <a:pt x="357" y="319"/>
                  </a:lnTo>
                  <a:lnTo>
                    <a:pt x="352" y="322"/>
                  </a:lnTo>
                  <a:lnTo>
                    <a:pt x="352" y="322"/>
                  </a:lnTo>
                  <a:lnTo>
                    <a:pt x="347" y="319"/>
                  </a:lnTo>
                  <a:lnTo>
                    <a:pt x="345" y="322"/>
                  </a:lnTo>
                  <a:lnTo>
                    <a:pt x="340" y="319"/>
                  </a:lnTo>
                  <a:lnTo>
                    <a:pt x="338" y="312"/>
                  </a:lnTo>
                  <a:close/>
                </a:path>
              </a:pathLst>
            </a:custGeom>
            <a:solidFill>
              <a:srgbClr val="7578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3" name="Freeform 251"/>
            <p:cNvSpPr>
              <a:spLocks/>
            </p:cNvSpPr>
            <p:nvPr/>
          </p:nvSpPr>
          <p:spPr bwMode="auto">
            <a:xfrm>
              <a:off x="604" y="2687"/>
              <a:ext cx="380" cy="456"/>
            </a:xfrm>
            <a:custGeom>
              <a:avLst/>
              <a:gdLst>
                <a:gd name="T0" fmla="*/ 286 w 380"/>
                <a:gd name="T1" fmla="*/ 38 h 456"/>
                <a:gd name="T2" fmla="*/ 258 w 380"/>
                <a:gd name="T3" fmla="*/ 38 h 456"/>
                <a:gd name="T4" fmla="*/ 203 w 380"/>
                <a:gd name="T5" fmla="*/ 31 h 456"/>
                <a:gd name="T6" fmla="*/ 187 w 380"/>
                <a:gd name="T7" fmla="*/ 17 h 456"/>
                <a:gd name="T8" fmla="*/ 163 w 380"/>
                <a:gd name="T9" fmla="*/ 12 h 456"/>
                <a:gd name="T10" fmla="*/ 156 w 380"/>
                <a:gd name="T11" fmla="*/ 12 h 456"/>
                <a:gd name="T12" fmla="*/ 147 w 380"/>
                <a:gd name="T13" fmla="*/ 8 h 456"/>
                <a:gd name="T14" fmla="*/ 123 w 380"/>
                <a:gd name="T15" fmla="*/ 12 h 456"/>
                <a:gd name="T16" fmla="*/ 111 w 380"/>
                <a:gd name="T17" fmla="*/ 31 h 456"/>
                <a:gd name="T18" fmla="*/ 92 w 380"/>
                <a:gd name="T19" fmla="*/ 29 h 456"/>
                <a:gd name="T20" fmla="*/ 80 w 380"/>
                <a:gd name="T21" fmla="*/ 48 h 456"/>
                <a:gd name="T22" fmla="*/ 38 w 380"/>
                <a:gd name="T23" fmla="*/ 74 h 456"/>
                <a:gd name="T24" fmla="*/ 59 w 380"/>
                <a:gd name="T25" fmla="*/ 114 h 456"/>
                <a:gd name="T26" fmla="*/ 83 w 380"/>
                <a:gd name="T27" fmla="*/ 126 h 456"/>
                <a:gd name="T28" fmla="*/ 99 w 380"/>
                <a:gd name="T29" fmla="*/ 140 h 456"/>
                <a:gd name="T30" fmla="*/ 90 w 380"/>
                <a:gd name="T31" fmla="*/ 145 h 456"/>
                <a:gd name="T32" fmla="*/ 87 w 380"/>
                <a:gd name="T33" fmla="*/ 149 h 456"/>
                <a:gd name="T34" fmla="*/ 66 w 380"/>
                <a:gd name="T35" fmla="*/ 152 h 456"/>
                <a:gd name="T36" fmla="*/ 40 w 380"/>
                <a:gd name="T37" fmla="*/ 138 h 456"/>
                <a:gd name="T38" fmla="*/ 12 w 380"/>
                <a:gd name="T39" fmla="*/ 149 h 456"/>
                <a:gd name="T40" fmla="*/ 14 w 380"/>
                <a:gd name="T41" fmla="*/ 171 h 456"/>
                <a:gd name="T42" fmla="*/ 52 w 380"/>
                <a:gd name="T43" fmla="*/ 197 h 456"/>
                <a:gd name="T44" fmla="*/ 78 w 380"/>
                <a:gd name="T45" fmla="*/ 192 h 456"/>
                <a:gd name="T46" fmla="*/ 80 w 380"/>
                <a:gd name="T47" fmla="*/ 215 h 456"/>
                <a:gd name="T48" fmla="*/ 45 w 380"/>
                <a:gd name="T49" fmla="*/ 237 h 456"/>
                <a:gd name="T50" fmla="*/ 10 w 380"/>
                <a:gd name="T51" fmla="*/ 265 h 456"/>
                <a:gd name="T52" fmla="*/ 14 w 380"/>
                <a:gd name="T53" fmla="*/ 275 h 456"/>
                <a:gd name="T54" fmla="*/ 17 w 380"/>
                <a:gd name="T55" fmla="*/ 291 h 456"/>
                <a:gd name="T56" fmla="*/ 24 w 380"/>
                <a:gd name="T57" fmla="*/ 319 h 456"/>
                <a:gd name="T58" fmla="*/ 47 w 380"/>
                <a:gd name="T59" fmla="*/ 319 h 456"/>
                <a:gd name="T60" fmla="*/ 47 w 380"/>
                <a:gd name="T61" fmla="*/ 343 h 456"/>
                <a:gd name="T62" fmla="*/ 57 w 380"/>
                <a:gd name="T63" fmla="*/ 357 h 456"/>
                <a:gd name="T64" fmla="*/ 80 w 380"/>
                <a:gd name="T65" fmla="*/ 360 h 456"/>
                <a:gd name="T66" fmla="*/ 118 w 380"/>
                <a:gd name="T67" fmla="*/ 357 h 456"/>
                <a:gd name="T68" fmla="*/ 92 w 380"/>
                <a:gd name="T69" fmla="*/ 407 h 456"/>
                <a:gd name="T70" fmla="*/ 57 w 380"/>
                <a:gd name="T71" fmla="*/ 435 h 456"/>
                <a:gd name="T72" fmla="*/ 19 w 380"/>
                <a:gd name="T73" fmla="*/ 447 h 456"/>
                <a:gd name="T74" fmla="*/ 24 w 380"/>
                <a:gd name="T75" fmla="*/ 454 h 456"/>
                <a:gd name="T76" fmla="*/ 45 w 380"/>
                <a:gd name="T77" fmla="*/ 445 h 456"/>
                <a:gd name="T78" fmla="*/ 69 w 380"/>
                <a:gd name="T79" fmla="*/ 438 h 456"/>
                <a:gd name="T80" fmla="*/ 85 w 380"/>
                <a:gd name="T81" fmla="*/ 428 h 456"/>
                <a:gd name="T82" fmla="*/ 113 w 380"/>
                <a:gd name="T83" fmla="*/ 412 h 456"/>
                <a:gd name="T84" fmla="*/ 132 w 380"/>
                <a:gd name="T85" fmla="*/ 395 h 456"/>
                <a:gd name="T86" fmla="*/ 158 w 380"/>
                <a:gd name="T87" fmla="*/ 374 h 456"/>
                <a:gd name="T88" fmla="*/ 165 w 380"/>
                <a:gd name="T89" fmla="*/ 343 h 456"/>
                <a:gd name="T90" fmla="*/ 177 w 380"/>
                <a:gd name="T91" fmla="*/ 327 h 456"/>
                <a:gd name="T92" fmla="*/ 217 w 380"/>
                <a:gd name="T93" fmla="*/ 293 h 456"/>
                <a:gd name="T94" fmla="*/ 196 w 380"/>
                <a:gd name="T95" fmla="*/ 315 h 456"/>
                <a:gd name="T96" fmla="*/ 196 w 380"/>
                <a:gd name="T97" fmla="*/ 350 h 456"/>
                <a:gd name="T98" fmla="*/ 203 w 380"/>
                <a:gd name="T99" fmla="*/ 355 h 456"/>
                <a:gd name="T100" fmla="*/ 224 w 380"/>
                <a:gd name="T101" fmla="*/ 336 h 456"/>
                <a:gd name="T102" fmla="*/ 241 w 380"/>
                <a:gd name="T103" fmla="*/ 319 h 456"/>
                <a:gd name="T104" fmla="*/ 236 w 380"/>
                <a:gd name="T105" fmla="*/ 308 h 456"/>
                <a:gd name="T106" fmla="*/ 258 w 380"/>
                <a:gd name="T107" fmla="*/ 305 h 456"/>
                <a:gd name="T108" fmla="*/ 272 w 380"/>
                <a:gd name="T109" fmla="*/ 315 h 456"/>
                <a:gd name="T110" fmla="*/ 288 w 380"/>
                <a:gd name="T111" fmla="*/ 327 h 456"/>
                <a:gd name="T112" fmla="*/ 328 w 380"/>
                <a:gd name="T113" fmla="*/ 331 h 456"/>
                <a:gd name="T114" fmla="*/ 364 w 380"/>
                <a:gd name="T115" fmla="*/ 338 h 456"/>
                <a:gd name="T116" fmla="*/ 361 w 380"/>
                <a:gd name="T117" fmla="*/ 343 h 456"/>
                <a:gd name="T118" fmla="*/ 364 w 380"/>
                <a:gd name="T119" fmla="*/ 324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80" h="456">
                  <a:moveTo>
                    <a:pt x="338" y="312"/>
                  </a:moveTo>
                  <a:lnTo>
                    <a:pt x="312" y="48"/>
                  </a:lnTo>
                  <a:lnTo>
                    <a:pt x="312" y="48"/>
                  </a:lnTo>
                  <a:lnTo>
                    <a:pt x="309" y="48"/>
                  </a:lnTo>
                  <a:lnTo>
                    <a:pt x="309" y="50"/>
                  </a:lnTo>
                  <a:lnTo>
                    <a:pt x="309" y="52"/>
                  </a:lnTo>
                  <a:lnTo>
                    <a:pt x="307" y="50"/>
                  </a:lnTo>
                  <a:lnTo>
                    <a:pt x="307" y="48"/>
                  </a:lnTo>
                  <a:lnTo>
                    <a:pt x="300" y="45"/>
                  </a:lnTo>
                  <a:lnTo>
                    <a:pt x="300" y="45"/>
                  </a:lnTo>
                  <a:lnTo>
                    <a:pt x="295" y="43"/>
                  </a:lnTo>
                  <a:lnTo>
                    <a:pt x="295" y="43"/>
                  </a:lnTo>
                  <a:lnTo>
                    <a:pt x="295" y="41"/>
                  </a:lnTo>
                  <a:lnTo>
                    <a:pt x="288" y="38"/>
                  </a:lnTo>
                  <a:lnTo>
                    <a:pt x="286" y="38"/>
                  </a:lnTo>
                  <a:lnTo>
                    <a:pt x="286" y="38"/>
                  </a:lnTo>
                  <a:lnTo>
                    <a:pt x="286" y="38"/>
                  </a:lnTo>
                  <a:lnTo>
                    <a:pt x="286" y="41"/>
                  </a:lnTo>
                  <a:lnTo>
                    <a:pt x="284" y="43"/>
                  </a:lnTo>
                  <a:lnTo>
                    <a:pt x="284" y="41"/>
                  </a:lnTo>
                  <a:lnTo>
                    <a:pt x="281" y="38"/>
                  </a:lnTo>
                  <a:lnTo>
                    <a:pt x="281" y="41"/>
                  </a:lnTo>
                  <a:lnTo>
                    <a:pt x="276" y="41"/>
                  </a:lnTo>
                  <a:lnTo>
                    <a:pt x="276" y="43"/>
                  </a:lnTo>
                  <a:lnTo>
                    <a:pt x="274" y="43"/>
                  </a:lnTo>
                  <a:lnTo>
                    <a:pt x="272" y="43"/>
                  </a:lnTo>
                  <a:lnTo>
                    <a:pt x="269" y="43"/>
                  </a:lnTo>
                  <a:lnTo>
                    <a:pt x="269" y="43"/>
                  </a:lnTo>
                  <a:lnTo>
                    <a:pt x="267" y="43"/>
                  </a:lnTo>
                  <a:lnTo>
                    <a:pt x="267" y="43"/>
                  </a:lnTo>
                  <a:lnTo>
                    <a:pt x="267" y="43"/>
                  </a:lnTo>
                  <a:lnTo>
                    <a:pt x="262" y="43"/>
                  </a:lnTo>
                  <a:lnTo>
                    <a:pt x="260" y="41"/>
                  </a:lnTo>
                  <a:lnTo>
                    <a:pt x="258" y="38"/>
                  </a:lnTo>
                  <a:lnTo>
                    <a:pt x="248" y="41"/>
                  </a:lnTo>
                  <a:lnTo>
                    <a:pt x="241" y="38"/>
                  </a:lnTo>
                  <a:lnTo>
                    <a:pt x="239" y="36"/>
                  </a:lnTo>
                  <a:lnTo>
                    <a:pt x="239" y="36"/>
                  </a:lnTo>
                  <a:lnTo>
                    <a:pt x="234" y="34"/>
                  </a:lnTo>
                  <a:lnTo>
                    <a:pt x="232" y="34"/>
                  </a:lnTo>
                  <a:lnTo>
                    <a:pt x="232" y="31"/>
                  </a:lnTo>
                  <a:lnTo>
                    <a:pt x="224" y="29"/>
                  </a:lnTo>
                  <a:lnTo>
                    <a:pt x="220" y="29"/>
                  </a:lnTo>
                  <a:lnTo>
                    <a:pt x="217" y="31"/>
                  </a:lnTo>
                  <a:lnTo>
                    <a:pt x="213" y="34"/>
                  </a:lnTo>
                  <a:lnTo>
                    <a:pt x="213" y="31"/>
                  </a:lnTo>
                  <a:lnTo>
                    <a:pt x="215" y="31"/>
                  </a:lnTo>
                  <a:lnTo>
                    <a:pt x="215" y="29"/>
                  </a:lnTo>
                  <a:lnTo>
                    <a:pt x="213" y="29"/>
                  </a:lnTo>
                  <a:lnTo>
                    <a:pt x="210" y="29"/>
                  </a:lnTo>
                  <a:lnTo>
                    <a:pt x="203" y="31"/>
                  </a:lnTo>
                  <a:lnTo>
                    <a:pt x="198" y="31"/>
                  </a:lnTo>
                  <a:lnTo>
                    <a:pt x="201" y="29"/>
                  </a:lnTo>
                  <a:lnTo>
                    <a:pt x="201" y="29"/>
                  </a:lnTo>
                  <a:lnTo>
                    <a:pt x="194" y="29"/>
                  </a:lnTo>
                  <a:lnTo>
                    <a:pt x="191" y="26"/>
                  </a:lnTo>
                  <a:lnTo>
                    <a:pt x="196" y="26"/>
                  </a:lnTo>
                  <a:lnTo>
                    <a:pt x="196" y="26"/>
                  </a:lnTo>
                  <a:lnTo>
                    <a:pt x="194" y="26"/>
                  </a:lnTo>
                  <a:lnTo>
                    <a:pt x="194" y="24"/>
                  </a:lnTo>
                  <a:lnTo>
                    <a:pt x="194" y="22"/>
                  </a:lnTo>
                  <a:lnTo>
                    <a:pt x="194" y="19"/>
                  </a:lnTo>
                  <a:lnTo>
                    <a:pt x="191" y="17"/>
                  </a:lnTo>
                  <a:lnTo>
                    <a:pt x="189" y="17"/>
                  </a:lnTo>
                  <a:lnTo>
                    <a:pt x="189" y="19"/>
                  </a:lnTo>
                  <a:lnTo>
                    <a:pt x="189" y="19"/>
                  </a:lnTo>
                  <a:lnTo>
                    <a:pt x="187" y="19"/>
                  </a:lnTo>
                  <a:lnTo>
                    <a:pt x="187" y="17"/>
                  </a:lnTo>
                  <a:lnTo>
                    <a:pt x="184" y="15"/>
                  </a:lnTo>
                  <a:lnTo>
                    <a:pt x="184" y="15"/>
                  </a:lnTo>
                  <a:lnTo>
                    <a:pt x="182" y="15"/>
                  </a:lnTo>
                  <a:lnTo>
                    <a:pt x="177" y="17"/>
                  </a:lnTo>
                  <a:lnTo>
                    <a:pt x="177" y="17"/>
                  </a:lnTo>
                  <a:lnTo>
                    <a:pt x="175" y="17"/>
                  </a:lnTo>
                  <a:lnTo>
                    <a:pt x="175" y="19"/>
                  </a:lnTo>
                  <a:lnTo>
                    <a:pt x="172" y="19"/>
                  </a:lnTo>
                  <a:lnTo>
                    <a:pt x="172" y="17"/>
                  </a:lnTo>
                  <a:lnTo>
                    <a:pt x="170" y="17"/>
                  </a:lnTo>
                  <a:lnTo>
                    <a:pt x="168" y="17"/>
                  </a:lnTo>
                  <a:lnTo>
                    <a:pt x="170" y="15"/>
                  </a:lnTo>
                  <a:lnTo>
                    <a:pt x="168" y="10"/>
                  </a:lnTo>
                  <a:lnTo>
                    <a:pt x="165" y="10"/>
                  </a:lnTo>
                  <a:lnTo>
                    <a:pt x="165" y="10"/>
                  </a:lnTo>
                  <a:lnTo>
                    <a:pt x="163" y="10"/>
                  </a:lnTo>
                  <a:lnTo>
                    <a:pt x="163" y="12"/>
                  </a:lnTo>
                  <a:lnTo>
                    <a:pt x="163" y="10"/>
                  </a:lnTo>
                  <a:lnTo>
                    <a:pt x="161" y="12"/>
                  </a:lnTo>
                  <a:lnTo>
                    <a:pt x="161" y="15"/>
                  </a:lnTo>
                  <a:lnTo>
                    <a:pt x="163" y="17"/>
                  </a:lnTo>
                  <a:lnTo>
                    <a:pt x="163" y="22"/>
                  </a:lnTo>
                  <a:lnTo>
                    <a:pt x="161" y="22"/>
                  </a:lnTo>
                  <a:lnTo>
                    <a:pt x="161" y="19"/>
                  </a:lnTo>
                  <a:lnTo>
                    <a:pt x="158" y="17"/>
                  </a:lnTo>
                  <a:lnTo>
                    <a:pt x="158" y="19"/>
                  </a:lnTo>
                  <a:lnTo>
                    <a:pt x="158" y="17"/>
                  </a:lnTo>
                  <a:lnTo>
                    <a:pt x="156" y="19"/>
                  </a:lnTo>
                  <a:lnTo>
                    <a:pt x="154" y="17"/>
                  </a:lnTo>
                  <a:lnTo>
                    <a:pt x="151" y="17"/>
                  </a:lnTo>
                  <a:lnTo>
                    <a:pt x="151" y="17"/>
                  </a:lnTo>
                  <a:lnTo>
                    <a:pt x="154" y="12"/>
                  </a:lnTo>
                  <a:lnTo>
                    <a:pt x="154" y="15"/>
                  </a:lnTo>
                  <a:lnTo>
                    <a:pt x="156" y="12"/>
                  </a:lnTo>
                  <a:lnTo>
                    <a:pt x="161" y="10"/>
                  </a:lnTo>
                  <a:lnTo>
                    <a:pt x="161" y="10"/>
                  </a:lnTo>
                  <a:lnTo>
                    <a:pt x="161" y="8"/>
                  </a:lnTo>
                  <a:lnTo>
                    <a:pt x="158" y="5"/>
                  </a:lnTo>
                  <a:lnTo>
                    <a:pt x="154" y="8"/>
                  </a:lnTo>
                  <a:lnTo>
                    <a:pt x="154" y="5"/>
                  </a:lnTo>
                  <a:lnTo>
                    <a:pt x="154" y="5"/>
                  </a:lnTo>
                  <a:lnTo>
                    <a:pt x="154" y="3"/>
                  </a:lnTo>
                  <a:lnTo>
                    <a:pt x="151" y="3"/>
                  </a:lnTo>
                  <a:lnTo>
                    <a:pt x="151" y="3"/>
                  </a:lnTo>
                  <a:lnTo>
                    <a:pt x="149" y="0"/>
                  </a:lnTo>
                  <a:lnTo>
                    <a:pt x="147" y="0"/>
                  </a:lnTo>
                  <a:lnTo>
                    <a:pt x="147" y="3"/>
                  </a:lnTo>
                  <a:lnTo>
                    <a:pt x="147" y="3"/>
                  </a:lnTo>
                  <a:lnTo>
                    <a:pt x="147" y="5"/>
                  </a:lnTo>
                  <a:lnTo>
                    <a:pt x="144" y="5"/>
                  </a:lnTo>
                  <a:lnTo>
                    <a:pt x="147" y="8"/>
                  </a:lnTo>
                  <a:lnTo>
                    <a:pt x="144" y="8"/>
                  </a:lnTo>
                  <a:lnTo>
                    <a:pt x="144" y="8"/>
                  </a:lnTo>
                  <a:lnTo>
                    <a:pt x="144" y="8"/>
                  </a:lnTo>
                  <a:lnTo>
                    <a:pt x="139" y="12"/>
                  </a:lnTo>
                  <a:lnTo>
                    <a:pt x="135" y="15"/>
                  </a:lnTo>
                  <a:lnTo>
                    <a:pt x="130" y="15"/>
                  </a:lnTo>
                  <a:lnTo>
                    <a:pt x="130" y="17"/>
                  </a:lnTo>
                  <a:lnTo>
                    <a:pt x="125" y="17"/>
                  </a:lnTo>
                  <a:lnTo>
                    <a:pt x="123" y="15"/>
                  </a:lnTo>
                  <a:lnTo>
                    <a:pt x="123" y="17"/>
                  </a:lnTo>
                  <a:lnTo>
                    <a:pt x="121" y="17"/>
                  </a:lnTo>
                  <a:lnTo>
                    <a:pt x="121" y="19"/>
                  </a:lnTo>
                  <a:lnTo>
                    <a:pt x="118" y="17"/>
                  </a:lnTo>
                  <a:lnTo>
                    <a:pt x="121" y="15"/>
                  </a:lnTo>
                  <a:lnTo>
                    <a:pt x="121" y="15"/>
                  </a:lnTo>
                  <a:lnTo>
                    <a:pt x="123" y="12"/>
                  </a:lnTo>
                  <a:lnTo>
                    <a:pt x="123" y="12"/>
                  </a:lnTo>
                  <a:lnTo>
                    <a:pt x="118" y="15"/>
                  </a:lnTo>
                  <a:lnTo>
                    <a:pt x="116" y="17"/>
                  </a:lnTo>
                  <a:lnTo>
                    <a:pt x="113" y="17"/>
                  </a:lnTo>
                  <a:lnTo>
                    <a:pt x="113" y="19"/>
                  </a:lnTo>
                  <a:lnTo>
                    <a:pt x="111" y="19"/>
                  </a:lnTo>
                  <a:lnTo>
                    <a:pt x="113" y="19"/>
                  </a:lnTo>
                  <a:lnTo>
                    <a:pt x="113" y="22"/>
                  </a:lnTo>
                  <a:lnTo>
                    <a:pt x="116" y="24"/>
                  </a:lnTo>
                  <a:lnTo>
                    <a:pt x="116" y="24"/>
                  </a:lnTo>
                  <a:lnTo>
                    <a:pt x="118" y="24"/>
                  </a:lnTo>
                  <a:lnTo>
                    <a:pt x="116" y="24"/>
                  </a:lnTo>
                  <a:lnTo>
                    <a:pt x="113" y="24"/>
                  </a:lnTo>
                  <a:lnTo>
                    <a:pt x="113" y="26"/>
                  </a:lnTo>
                  <a:lnTo>
                    <a:pt x="113" y="29"/>
                  </a:lnTo>
                  <a:lnTo>
                    <a:pt x="113" y="31"/>
                  </a:lnTo>
                  <a:lnTo>
                    <a:pt x="111" y="31"/>
                  </a:lnTo>
                  <a:lnTo>
                    <a:pt x="111" y="31"/>
                  </a:lnTo>
                  <a:lnTo>
                    <a:pt x="111" y="29"/>
                  </a:lnTo>
                  <a:lnTo>
                    <a:pt x="109" y="29"/>
                  </a:lnTo>
                  <a:lnTo>
                    <a:pt x="111" y="26"/>
                  </a:lnTo>
                  <a:lnTo>
                    <a:pt x="111" y="24"/>
                  </a:lnTo>
                  <a:lnTo>
                    <a:pt x="113" y="24"/>
                  </a:lnTo>
                  <a:lnTo>
                    <a:pt x="113" y="22"/>
                  </a:lnTo>
                  <a:lnTo>
                    <a:pt x="111" y="22"/>
                  </a:lnTo>
                  <a:lnTo>
                    <a:pt x="104" y="24"/>
                  </a:lnTo>
                  <a:lnTo>
                    <a:pt x="104" y="24"/>
                  </a:lnTo>
                  <a:lnTo>
                    <a:pt x="106" y="24"/>
                  </a:lnTo>
                  <a:lnTo>
                    <a:pt x="106" y="26"/>
                  </a:lnTo>
                  <a:lnTo>
                    <a:pt x="97" y="31"/>
                  </a:lnTo>
                  <a:lnTo>
                    <a:pt x="92" y="31"/>
                  </a:lnTo>
                  <a:lnTo>
                    <a:pt x="90" y="34"/>
                  </a:lnTo>
                  <a:lnTo>
                    <a:pt x="92" y="31"/>
                  </a:lnTo>
                  <a:lnTo>
                    <a:pt x="92" y="29"/>
                  </a:lnTo>
                  <a:lnTo>
                    <a:pt x="92" y="29"/>
                  </a:lnTo>
                  <a:lnTo>
                    <a:pt x="92" y="29"/>
                  </a:lnTo>
                  <a:lnTo>
                    <a:pt x="87" y="31"/>
                  </a:lnTo>
                  <a:lnTo>
                    <a:pt x="87" y="34"/>
                  </a:lnTo>
                  <a:lnTo>
                    <a:pt x="90" y="38"/>
                  </a:lnTo>
                  <a:lnTo>
                    <a:pt x="92" y="38"/>
                  </a:lnTo>
                  <a:lnTo>
                    <a:pt x="92" y="41"/>
                  </a:lnTo>
                  <a:lnTo>
                    <a:pt x="87" y="36"/>
                  </a:lnTo>
                  <a:lnTo>
                    <a:pt x="87" y="36"/>
                  </a:lnTo>
                  <a:lnTo>
                    <a:pt x="85" y="36"/>
                  </a:lnTo>
                  <a:lnTo>
                    <a:pt x="80" y="41"/>
                  </a:lnTo>
                  <a:lnTo>
                    <a:pt x="80" y="43"/>
                  </a:lnTo>
                  <a:lnTo>
                    <a:pt x="85" y="43"/>
                  </a:lnTo>
                  <a:lnTo>
                    <a:pt x="85" y="43"/>
                  </a:lnTo>
                  <a:lnTo>
                    <a:pt x="80" y="43"/>
                  </a:lnTo>
                  <a:lnTo>
                    <a:pt x="78" y="43"/>
                  </a:lnTo>
                  <a:lnTo>
                    <a:pt x="78" y="43"/>
                  </a:lnTo>
                  <a:lnTo>
                    <a:pt x="80" y="48"/>
                  </a:lnTo>
                  <a:lnTo>
                    <a:pt x="83" y="48"/>
                  </a:lnTo>
                  <a:lnTo>
                    <a:pt x="80" y="50"/>
                  </a:lnTo>
                  <a:lnTo>
                    <a:pt x="78" y="45"/>
                  </a:lnTo>
                  <a:lnTo>
                    <a:pt x="78" y="48"/>
                  </a:lnTo>
                  <a:lnTo>
                    <a:pt x="76" y="52"/>
                  </a:lnTo>
                  <a:lnTo>
                    <a:pt x="73" y="55"/>
                  </a:lnTo>
                  <a:lnTo>
                    <a:pt x="76" y="50"/>
                  </a:lnTo>
                  <a:lnTo>
                    <a:pt x="71" y="60"/>
                  </a:lnTo>
                  <a:lnTo>
                    <a:pt x="64" y="64"/>
                  </a:lnTo>
                  <a:lnTo>
                    <a:pt x="45" y="64"/>
                  </a:lnTo>
                  <a:lnTo>
                    <a:pt x="43" y="64"/>
                  </a:lnTo>
                  <a:lnTo>
                    <a:pt x="45" y="64"/>
                  </a:lnTo>
                  <a:lnTo>
                    <a:pt x="45" y="64"/>
                  </a:lnTo>
                  <a:lnTo>
                    <a:pt x="40" y="64"/>
                  </a:lnTo>
                  <a:lnTo>
                    <a:pt x="35" y="74"/>
                  </a:lnTo>
                  <a:lnTo>
                    <a:pt x="38" y="76"/>
                  </a:lnTo>
                  <a:lnTo>
                    <a:pt x="38" y="74"/>
                  </a:lnTo>
                  <a:lnTo>
                    <a:pt x="38" y="76"/>
                  </a:lnTo>
                  <a:lnTo>
                    <a:pt x="33" y="76"/>
                  </a:lnTo>
                  <a:lnTo>
                    <a:pt x="33" y="78"/>
                  </a:lnTo>
                  <a:lnTo>
                    <a:pt x="31" y="78"/>
                  </a:lnTo>
                  <a:lnTo>
                    <a:pt x="33" y="76"/>
                  </a:lnTo>
                  <a:lnTo>
                    <a:pt x="35" y="74"/>
                  </a:lnTo>
                  <a:lnTo>
                    <a:pt x="31" y="76"/>
                  </a:lnTo>
                  <a:lnTo>
                    <a:pt x="31" y="78"/>
                  </a:lnTo>
                  <a:lnTo>
                    <a:pt x="35" y="81"/>
                  </a:lnTo>
                  <a:lnTo>
                    <a:pt x="38" y="86"/>
                  </a:lnTo>
                  <a:lnTo>
                    <a:pt x="43" y="90"/>
                  </a:lnTo>
                  <a:lnTo>
                    <a:pt x="45" y="90"/>
                  </a:lnTo>
                  <a:lnTo>
                    <a:pt x="57" y="107"/>
                  </a:lnTo>
                  <a:lnTo>
                    <a:pt x="57" y="107"/>
                  </a:lnTo>
                  <a:lnTo>
                    <a:pt x="59" y="109"/>
                  </a:lnTo>
                  <a:lnTo>
                    <a:pt x="59" y="114"/>
                  </a:lnTo>
                  <a:lnTo>
                    <a:pt x="59" y="114"/>
                  </a:lnTo>
                  <a:lnTo>
                    <a:pt x="59" y="114"/>
                  </a:lnTo>
                  <a:lnTo>
                    <a:pt x="59" y="121"/>
                  </a:lnTo>
                  <a:lnTo>
                    <a:pt x="69" y="126"/>
                  </a:lnTo>
                  <a:lnTo>
                    <a:pt x="69" y="126"/>
                  </a:lnTo>
                  <a:lnTo>
                    <a:pt x="69" y="123"/>
                  </a:lnTo>
                  <a:lnTo>
                    <a:pt x="69" y="123"/>
                  </a:lnTo>
                  <a:lnTo>
                    <a:pt x="73" y="123"/>
                  </a:lnTo>
                  <a:lnTo>
                    <a:pt x="73" y="123"/>
                  </a:lnTo>
                  <a:lnTo>
                    <a:pt x="73" y="121"/>
                  </a:lnTo>
                  <a:lnTo>
                    <a:pt x="73" y="121"/>
                  </a:lnTo>
                  <a:lnTo>
                    <a:pt x="76" y="121"/>
                  </a:lnTo>
                  <a:lnTo>
                    <a:pt x="71" y="126"/>
                  </a:lnTo>
                  <a:lnTo>
                    <a:pt x="73" y="128"/>
                  </a:lnTo>
                  <a:lnTo>
                    <a:pt x="76" y="126"/>
                  </a:lnTo>
                  <a:lnTo>
                    <a:pt x="78" y="126"/>
                  </a:lnTo>
                  <a:lnTo>
                    <a:pt x="80" y="126"/>
                  </a:lnTo>
                  <a:lnTo>
                    <a:pt x="83" y="126"/>
                  </a:lnTo>
                  <a:lnTo>
                    <a:pt x="83" y="128"/>
                  </a:lnTo>
                  <a:lnTo>
                    <a:pt x="83" y="130"/>
                  </a:lnTo>
                  <a:lnTo>
                    <a:pt x="80" y="130"/>
                  </a:lnTo>
                  <a:lnTo>
                    <a:pt x="78" y="133"/>
                  </a:lnTo>
                  <a:lnTo>
                    <a:pt x="80" y="138"/>
                  </a:lnTo>
                  <a:lnTo>
                    <a:pt x="83" y="140"/>
                  </a:lnTo>
                  <a:lnTo>
                    <a:pt x="85" y="140"/>
                  </a:lnTo>
                  <a:lnTo>
                    <a:pt x="85" y="138"/>
                  </a:lnTo>
                  <a:lnTo>
                    <a:pt x="85" y="138"/>
                  </a:lnTo>
                  <a:lnTo>
                    <a:pt x="85" y="140"/>
                  </a:lnTo>
                  <a:lnTo>
                    <a:pt x="85" y="140"/>
                  </a:lnTo>
                  <a:lnTo>
                    <a:pt x="87" y="138"/>
                  </a:lnTo>
                  <a:lnTo>
                    <a:pt x="90" y="138"/>
                  </a:lnTo>
                  <a:lnTo>
                    <a:pt x="92" y="140"/>
                  </a:lnTo>
                  <a:lnTo>
                    <a:pt x="97" y="140"/>
                  </a:lnTo>
                  <a:lnTo>
                    <a:pt x="97" y="140"/>
                  </a:lnTo>
                  <a:lnTo>
                    <a:pt x="99" y="140"/>
                  </a:lnTo>
                  <a:lnTo>
                    <a:pt x="102" y="138"/>
                  </a:lnTo>
                  <a:lnTo>
                    <a:pt x="104" y="140"/>
                  </a:lnTo>
                  <a:lnTo>
                    <a:pt x="104" y="140"/>
                  </a:lnTo>
                  <a:lnTo>
                    <a:pt x="99" y="142"/>
                  </a:lnTo>
                  <a:lnTo>
                    <a:pt x="97" y="142"/>
                  </a:lnTo>
                  <a:lnTo>
                    <a:pt x="99" y="145"/>
                  </a:lnTo>
                  <a:lnTo>
                    <a:pt x="99" y="142"/>
                  </a:lnTo>
                  <a:lnTo>
                    <a:pt x="104" y="142"/>
                  </a:lnTo>
                  <a:lnTo>
                    <a:pt x="106" y="142"/>
                  </a:lnTo>
                  <a:lnTo>
                    <a:pt x="104" y="145"/>
                  </a:lnTo>
                  <a:lnTo>
                    <a:pt x="104" y="145"/>
                  </a:lnTo>
                  <a:lnTo>
                    <a:pt x="99" y="145"/>
                  </a:lnTo>
                  <a:lnTo>
                    <a:pt x="97" y="147"/>
                  </a:lnTo>
                  <a:lnTo>
                    <a:pt x="95" y="147"/>
                  </a:lnTo>
                  <a:lnTo>
                    <a:pt x="92" y="147"/>
                  </a:lnTo>
                  <a:lnTo>
                    <a:pt x="90" y="147"/>
                  </a:lnTo>
                  <a:lnTo>
                    <a:pt x="90" y="145"/>
                  </a:lnTo>
                  <a:lnTo>
                    <a:pt x="87" y="145"/>
                  </a:lnTo>
                  <a:lnTo>
                    <a:pt x="87" y="142"/>
                  </a:lnTo>
                  <a:lnTo>
                    <a:pt x="85" y="142"/>
                  </a:lnTo>
                  <a:lnTo>
                    <a:pt x="85" y="142"/>
                  </a:lnTo>
                  <a:lnTo>
                    <a:pt x="85" y="142"/>
                  </a:lnTo>
                  <a:lnTo>
                    <a:pt x="83" y="142"/>
                  </a:lnTo>
                  <a:lnTo>
                    <a:pt x="80" y="142"/>
                  </a:lnTo>
                  <a:lnTo>
                    <a:pt x="78" y="140"/>
                  </a:lnTo>
                  <a:lnTo>
                    <a:pt x="76" y="135"/>
                  </a:lnTo>
                  <a:lnTo>
                    <a:pt x="78" y="142"/>
                  </a:lnTo>
                  <a:lnTo>
                    <a:pt x="76" y="145"/>
                  </a:lnTo>
                  <a:lnTo>
                    <a:pt x="76" y="147"/>
                  </a:lnTo>
                  <a:lnTo>
                    <a:pt x="78" y="147"/>
                  </a:lnTo>
                  <a:lnTo>
                    <a:pt x="78" y="147"/>
                  </a:lnTo>
                  <a:lnTo>
                    <a:pt x="78" y="145"/>
                  </a:lnTo>
                  <a:lnTo>
                    <a:pt x="87" y="147"/>
                  </a:lnTo>
                  <a:lnTo>
                    <a:pt x="87" y="149"/>
                  </a:lnTo>
                  <a:lnTo>
                    <a:pt x="87" y="152"/>
                  </a:lnTo>
                  <a:lnTo>
                    <a:pt x="85" y="154"/>
                  </a:lnTo>
                  <a:lnTo>
                    <a:pt x="85" y="152"/>
                  </a:lnTo>
                  <a:lnTo>
                    <a:pt x="85" y="149"/>
                  </a:lnTo>
                  <a:lnTo>
                    <a:pt x="80" y="149"/>
                  </a:lnTo>
                  <a:lnTo>
                    <a:pt x="78" y="154"/>
                  </a:lnTo>
                  <a:lnTo>
                    <a:pt x="78" y="156"/>
                  </a:lnTo>
                  <a:lnTo>
                    <a:pt x="76" y="156"/>
                  </a:lnTo>
                  <a:lnTo>
                    <a:pt x="76" y="156"/>
                  </a:lnTo>
                  <a:lnTo>
                    <a:pt x="76" y="154"/>
                  </a:lnTo>
                  <a:lnTo>
                    <a:pt x="73" y="154"/>
                  </a:lnTo>
                  <a:lnTo>
                    <a:pt x="71" y="154"/>
                  </a:lnTo>
                  <a:lnTo>
                    <a:pt x="71" y="154"/>
                  </a:lnTo>
                  <a:lnTo>
                    <a:pt x="71" y="154"/>
                  </a:lnTo>
                  <a:lnTo>
                    <a:pt x="66" y="154"/>
                  </a:lnTo>
                  <a:lnTo>
                    <a:pt x="66" y="152"/>
                  </a:lnTo>
                  <a:lnTo>
                    <a:pt x="66" y="152"/>
                  </a:lnTo>
                  <a:lnTo>
                    <a:pt x="66" y="152"/>
                  </a:lnTo>
                  <a:lnTo>
                    <a:pt x="64" y="152"/>
                  </a:lnTo>
                  <a:lnTo>
                    <a:pt x="64" y="152"/>
                  </a:lnTo>
                  <a:lnTo>
                    <a:pt x="61" y="152"/>
                  </a:lnTo>
                  <a:lnTo>
                    <a:pt x="54" y="152"/>
                  </a:lnTo>
                  <a:lnTo>
                    <a:pt x="54" y="149"/>
                  </a:lnTo>
                  <a:lnTo>
                    <a:pt x="54" y="147"/>
                  </a:lnTo>
                  <a:lnTo>
                    <a:pt x="50" y="147"/>
                  </a:lnTo>
                  <a:lnTo>
                    <a:pt x="54" y="145"/>
                  </a:lnTo>
                  <a:lnTo>
                    <a:pt x="54" y="142"/>
                  </a:lnTo>
                  <a:lnTo>
                    <a:pt x="54" y="140"/>
                  </a:lnTo>
                  <a:lnTo>
                    <a:pt x="54" y="138"/>
                  </a:lnTo>
                  <a:lnTo>
                    <a:pt x="54" y="135"/>
                  </a:lnTo>
                  <a:lnTo>
                    <a:pt x="54" y="135"/>
                  </a:lnTo>
                  <a:lnTo>
                    <a:pt x="57" y="135"/>
                  </a:lnTo>
                  <a:lnTo>
                    <a:pt x="45" y="133"/>
                  </a:lnTo>
                  <a:lnTo>
                    <a:pt x="40" y="138"/>
                  </a:lnTo>
                  <a:lnTo>
                    <a:pt x="38" y="138"/>
                  </a:lnTo>
                  <a:lnTo>
                    <a:pt x="38" y="138"/>
                  </a:lnTo>
                  <a:lnTo>
                    <a:pt x="35" y="138"/>
                  </a:lnTo>
                  <a:lnTo>
                    <a:pt x="31" y="140"/>
                  </a:lnTo>
                  <a:lnTo>
                    <a:pt x="33" y="142"/>
                  </a:lnTo>
                  <a:lnTo>
                    <a:pt x="33" y="145"/>
                  </a:lnTo>
                  <a:lnTo>
                    <a:pt x="33" y="145"/>
                  </a:lnTo>
                  <a:lnTo>
                    <a:pt x="28" y="145"/>
                  </a:lnTo>
                  <a:lnTo>
                    <a:pt x="26" y="145"/>
                  </a:lnTo>
                  <a:lnTo>
                    <a:pt x="26" y="142"/>
                  </a:lnTo>
                  <a:lnTo>
                    <a:pt x="19" y="145"/>
                  </a:lnTo>
                  <a:lnTo>
                    <a:pt x="17" y="147"/>
                  </a:lnTo>
                  <a:lnTo>
                    <a:pt x="17" y="147"/>
                  </a:lnTo>
                  <a:lnTo>
                    <a:pt x="17" y="147"/>
                  </a:lnTo>
                  <a:lnTo>
                    <a:pt x="14" y="149"/>
                  </a:lnTo>
                  <a:lnTo>
                    <a:pt x="12" y="149"/>
                  </a:lnTo>
                  <a:lnTo>
                    <a:pt x="12" y="149"/>
                  </a:lnTo>
                  <a:lnTo>
                    <a:pt x="10" y="149"/>
                  </a:lnTo>
                  <a:lnTo>
                    <a:pt x="7" y="152"/>
                  </a:lnTo>
                  <a:lnTo>
                    <a:pt x="7" y="152"/>
                  </a:lnTo>
                  <a:lnTo>
                    <a:pt x="7" y="152"/>
                  </a:lnTo>
                  <a:lnTo>
                    <a:pt x="2" y="154"/>
                  </a:lnTo>
                  <a:lnTo>
                    <a:pt x="2" y="154"/>
                  </a:lnTo>
                  <a:lnTo>
                    <a:pt x="2" y="152"/>
                  </a:lnTo>
                  <a:lnTo>
                    <a:pt x="0" y="152"/>
                  </a:lnTo>
                  <a:lnTo>
                    <a:pt x="0" y="154"/>
                  </a:lnTo>
                  <a:lnTo>
                    <a:pt x="7" y="164"/>
                  </a:lnTo>
                  <a:lnTo>
                    <a:pt x="14" y="166"/>
                  </a:lnTo>
                  <a:lnTo>
                    <a:pt x="14" y="166"/>
                  </a:lnTo>
                  <a:lnTo>
                    <a:pt x="14" y="164"/>
                  </a:lnTo>
                  <a:lnTo>
                    <a:pt x="21" y="168"/>
                  </a:lnTo>
                  <a:lnTo>
                    <a:pt x="17" y="168"/>
                  </a:lnTo>
                  <a:lnTo>
                    <a:pt x="14" y="171"/>
                  </a:lnTo>
                  <a:lnTo>
                    <a:pt x="14" y="171"/>
                  </a:lnTo>
                  <a:lnTo>
                    <a:pt x="14" y="168"/>
                  </a:lnTo>
                  <a:lnTo>
                    <a:pt x="14" y="168"/>
                  </a:lnTo>
                  <a:lnTo>
                    <a:pt x="12" y="171"/>
                  </a:lnTo>
                  <a:lnTo>
                    <a:pt x="14" y="175"/>
                  </a:lnTo>
                  <a:lnTo>
                    <a:pt x="17" y="178"/>
                  </a:lnTo>
                  <a:lnTo>
                    <a:pt x="17" y="180"/>
                  </a:lnTo>
                  <a:lnTo>
                    <a:pt x="14" y="182"/>
                  </a:lnTo>
                  <a:lnTo>
                    <a:pt x="17" y="187"/>
                  </a:lnTo>
                  <a:lnTo>
                    <a:pt x="17" y="187"/>
                  </a:lnTo>
                  <a:lnTo>
                    <a:pt x="19" y="189"/>
                  </a:lnTo>
                  <a:lnTo>
                    <a:pt x="26" y="192"/>
                  </a:lnTo>
                  <a:lnTo>
                    <a:pt x="28" y="192"/>
                  </a:lnTo>
                  <a:lnTo>
                    <a:pt x="33" y="194"/>
                  </a:lnTo>
                  <a:lnTo>
                    <a:pt x="40" y="192"/>
                  </a:lnTo>
                  <a:lnTo>
                    <a:pt x="45" y="194"/>
                  </a:lnTo>
                  <a:lnTo>
                    <a:pt x="50" y="194"/>
                  </a:lnTo>
                  <a:lnTo>
                    <a:pt x="52" y="197"/>
                  </a:lnTo>
                  <a:lnTo>
                    <a:pt x="54" y="199"/>
                  </a:lnTo>
                  <a:lnTo>
                    <a:pt x="54" y="199"/>
                  </a:lnTo>
                  <a:lnTo>
                    <a:pt x="57" y="197"/>
                  </a:lnTo>
                  <a:lnTo>
                    <a:pt x="54" y="197"/>
                  </a:lnTo>
                  <a:lnTo>
                    <a:pt x="52" y="194"/>
                  </a:lnTo>
                  <a:lnTo>
                    <a:pt x="52" y="192"/>
                  </a:lnTo>
                  <a:lnTo>
                    <a:pt x="54" y="194"/>
                  </a:lnTo>
                  <a:lnTo>
                    <a:pt x="57" y="194"/>
                  </a:lnTo>
                  <a:lnTo>
                    <a:pt x="59" y="197"/>
                  </a:lnTo>
                  <a:lnTo>
                    <a:pt x="59" y="204"/>
                  </a:lnTo>
                  <a:lnTo>
                    <a:pt x="59" y="204"/>
                  </a:lnTo>
                  <a:lnTo>
                    <a:pt x="64" y="197"/>
                  </a:lnTo>
                  <a:lnTo>
                    <a:pt x="69" y="194"/>
                  </a:lnTo>
                  <a:lnTo>
                    <a:pt x="73" y="192"/>
                  </a:lnTo>
                  <a:lnTo>
                    <a:pt x="73" y="189"/>
                  </a:lnTo>
                  <a:lnTo>
                    <a:pt x="76" y="192"/>
                  </a:lnTo>
                  <a:lnTo>
                    <a:pt x="78" y="192"/>
                  </a:lnTo>
                  <a:lnTo>
                    <a:pt x="78" y="189"/>
                  </a:lnTo>
                  <a:lnTo>
                    <a:pt x="83" y="189"/>
                  </a:lnTo>
                  <a:lnTo>
                    <a:pt x="83" y="192"/>
                  </a:lnTo>
                  <a:lnTo>
                    <a:pt x="85" y="192"/>
                  </a:lnTo>
                  <a:lnTo>
                    <a:pt x="85" y="197"/>
                  </a:lnTo>
                  <a:lnTo>
                    <a:pt x="83" y="199"/>
                  </a:lnTo>
                  <a:lnTo>
                    <a:pt x="78" y="201"/>
                  </a:lnTo>
                  <a:lnTo>
                    <a:pt x="78" y="199"/>
                  </a:lnTo>
                  <a:lnTo>
                    <a:pt x="76" y="199"/>
                  </a:lnTo>
                  <a:lnTo>
                    <a:pt x="76" y="201"/>
                  </a:lnTo>
                  <a:lnTo>
                    <a:pt x="76" y="204"/>
                  </a:lnTo>
                  <a:lnTo>
                    <a:pt x="76" y="201"/>
                  </a:lnTo>
                  <a:lnTo>
                    <a:pt x="78" y="204"/>
                  </a:lnTo>
                  <a:lnTo>
                    <a:pt x="80" y="211"/>
                  </a:lnTo>
                  <a:lnTo>
                    <a:pt x="80" y="213"/>
                  </a:lnTo>
                  <a:lnTo>
                    <a:pt x="80" y="213"/>
                  </a:lnTo>
                  <a:lnTo>
                    <a:pt x="80" y="215"/>
                  </a:lnTo>
                  <a:lnTo>
                    <a:pt x="83" y="218"/>
                  </a:lnTo>
                  <a:lnTo>
                    <a:pt x="80" y="223"/>
                  </a:lnTo>
                  <a:lnTo>
                    <a:pt x="76" y="227"/>
                  </a:lnTo>
                  <a:lnTo>
                    <a:pt x="76" y="230"/>
                  </a:lnTo>
                  <a:lnTo>
                    <a:pt x="73" y="230"/>
                  </a:lnTo>
                  <a:lnTo>
                    <a:pt x="71" y="230"/>
                  </a:lnTo>
                  <a:lnTo>
                    <a:pt x="69" y="230"/>
                  </a:lnTo>
                  <a:lnTo>
                    <a:pt x="66" y="230"/>
                  </a:lnTo>
                  <a:lnTo>
                    <a:pt x="61" y="230"/>
                  </a:lnTo>
                  <a:lnTo>
                    <a:pt x="61" y="230"/>
                  </a:lnTo>
                  <a:lnTo>
                    <a:pt x="64" y="227"/>
                  </a:lnTo>
                  <a:lnTo>
                    <a:pt x="64" y="227"/>
                  </a:lnTo>
                  <a:lnTo>
                    <a:pt x="61" y="227"/>
                  </a:lnTo>
                  <a:lnTo>
                    <a:pt x="50" y="237"/>
                  </a:lnTo>
                  <a:lnTo>
                    <a:pt x="47" y="239"/>
                  </a:lnTo>
                  <a:lnTo>
                    <a:pt x="45" y="237"/>
                  </a:lnTo>
                  <a:lnTo>
                    <a:pt x="45" y="237"/>
                  </a:lnTo>
                  <a:lnTo>
                    <a:pt x="40" y="237"/>
                  </a:lnTo>
                  <a:lnTo>
                    <a:pt x="35" y="239"/>
                  </a:lnTo>
                  <a:lnTo>
                    <a:pt x="35" y="241"/>
                  </a:lnTo>
                  <a:lnTo>
                    <a:pt x="35" y="241"/>
                  </a:lnTo>
                  <a:lnTo>
                    <a:pt x="35" y="244"/>
                  </a:lnTo>
                  <a:lnTo>
                    <a:pt x="35" y="244"/>
                  </a:lnTo>
                  <a:lnTo>
                    <a:pt x="31" y="244"/>
                  </a:lnTo>
                  <a:lnTo>
                    <a:pt x="28" y="244"/>
                  </a:lnTo>
                  <a:lnTo>
                    <a:pt x="24" y="246"/>
                  </a:lnTo>
                  <a:lnTo>
                    <a:pt x="24" y="249"/>
                  </a:lnTo>
                  <a:lnTo>
                    <a:pt x="21" y="246"/>
                  </a:lnTo>
                  <a:lnTo>
                    <a:pt x="21" y="249"/>
                  </a:lnTo>
                  <a:lnTo>
                    <a:pt x="17" y="251"/>
                  </a:lnTo>
                  <a:lnTo>
                    <a:pt x="14" y="251"/>
                  </a:lnTo>
                  <a:lnTo>
                    <a:pt x="14" y="253"/>
                  </a:lnTo>
                  <a:lnTo>
                    <a:pt x="10" y="260"/>
                  </a:lnTo>
                  <a:lnTo>
                    <a:pt x="10" y="265"/>
                  </a:lnTo>
                  <a:lnTo>
                    <a:pt x="10" y="265"/>
                  </a:lnTo>
                  <a:lnTo>
                    <a:pt x="7" y="265"/>
                  </a:lnTo>
                  <a:lnTo>
                    <a:pt x="5" y="265"/>
                  </a:lnTo>
                  <a:lnTo>
                    <a:pt x="5" y="265"/>
                  </a:lnTo>
                  <a:lnTo>
                    <a:pt x="5" y="267"/>
                  </a:lnTo>
                  <a:lnTo>
                    <a:pt x="7" y="270"/>
                  </a:lnTo>
                  <a:lnTo>
                    <a:pt x="5" y="270"/>
                  </a:lnTo>
                  <a:lnTo>
                    <a:pt x="2" y="270"/>
                  </a:lnTo>
                  <a:lnTo>
                    <a:pt x="0" y="275"/>
                  </a:lnTo>
                  <a:lnTo>
                    <a:pt x="2" y="272"/>
                  </a:lnTo>
                  <a:lnTo>
                    <a:pt x="7" y="272"/>
                  </a:lnTo>
                  <a:lnTo>
                    <a:pt x="10" y="272"/>
                  </a:lnTo>
                  <a:lnTo>
                    <a:pt x="10" y="272"/>
                  </a:lnTo>
                  <a:lnTo>
                    <a:pt x="14" y="272"/>
                  </a:lnTo>
                  <a:lnTo>
                    <a:pt x="14" y="272"/>
                  </a:lnTo>
                  <a:lnTo>
                    <a:pt x="14" y="272"/>
                  </a:lnTo>
                  <a:lnTo>
                    <a:pt x="14" y="275"/>
                  </a:lnTo>
                  <a:lnTo>
                    <a:pt x="7" y="275"/>
                  </a:lnTo>
                  <a:lnTo>
                    <a:pt x="5" y="277"/>
                  </a:lnTo>
                  <a:lnTo>
                    <a:pt x="5" y="277"/>
                  </a:lnTo>
                  <a:lnTo>
                    <a:pt x="7" y="279"/>
                  </a:lnTo>
                  <a:lnTo>
                    <a:pt x="12" y="279"/>
                  </a:lnTo>
                  <a:lnTo>
                    <a:pt x="12" y="279"/>
                  </a:lnTo>
                  <a:lnTo>
                    <a:pt x="12" y="279"/>
                  </a:lnTo>
                  <a:lnTo>
                    <a:pt x="10" y="282"/>
                  </a:lnTo>
                  <a:lnTo>
                    <a:pt x="10" y="284"/>
                  </a:lnTo>
                  <a:lnTo>
                    <a:pt x="12" y="286"/>
                  </a:lnTo>
                  <a:lnTo>
                    <a:pt x="12" y="289"/>
                  </a:lnTo>
                  <a:lnTo>
                    <a:pt x="12" y="289"/>
                  </a:lnTo>
                  <a:lnTo>
                    <a:pt x="12" y="291"/>
                  </a:lnTo>
                  <a:lnTo>
                    <a:pt x="14" y="291"/>
                  </a:lnTo>
                  <a:lnTo>
                    <a:pt x="17" y="286"/>
                  </a:lnTo>
                  <a:lnTo>
                    <a:pt x="17" y="289"/>
                  </a:lnTo>
                  <a:lnTo>
                    <a:pt x="17" y="291"/>
                  </a:lnTo>
                  <a:lnTo>
                    <a:pt x="21" y="291"/>
                  </a:lnTo>
                  <a:lnTo>
                    <a:pt x="19" y="293"/>
                  </a:lnTo>
                  <a:lnTo>
                    <a:pt x="26" y="298"/>
                  </a:lnTo>
                  <a:lnTo>
                    <a:pt x="28" y="296"/>
                  </a:lnTo>
                  <a:lnTo>
                    <a:pt x="31" y="296"/>
                  </a:lnTo>
                  <a:lnTo>
                    <a:pt x="31" y="301"/>
                  </a:lnTo>
                  <a:lnTo>
                    <a:pt x="31" y="301"/>
                  </a:lnTo>
                  <a:lnTo>
                    <a:pt x="26" y="303"/>
                  </a:lnTo>
                  <a:lnTo>
                    <a:pt x="19" y="312"/>
                  </a:lnTo>
                  <a:lnTo>
                    <a:pt x="17" y="312"/>
                  </a:lnTo>
                  <a:lnTo>
                    <a:pt x="19" y="319"/>
                  </a:lnTo>
                  <a:lnTo>
                    <a:pt x="21" y="319"/>
                  </a:lnTo>
                  <a:lnTo>
                    <a:pt x="21" y="317"/>
                  </a:lnTo>
                  <a:lnTo>
                    <a:pt x="24" y="317"/>
                  </a:lnTo>
                  <a:lnTo>
                    <a:pt x="24" y="319"/>
                  </a:lnTo>
                  <a:lnTo>
                    <a:pt x="24" y="319"/>
                  </a:lnTo>
                  <a:lnTo>
                    <a:pt x="24" y="319"/>
                  </a:lnTo>
                  <a:lnTo>
                    <a:pt x="28" y="322"/>
                  </a:lnTo>
                  <a:lnTo>
                    <a:pt x="26" y="322"/>
                  </a:lnTo>
                  <a:lnTo>
                    <a:pt x="24" y="322"/>
                  </a:lnTo>
                  <a:lnTo>
                    <a:pt x="21" y="322"/>
                  </a:lnTo>
                  <a:lnTo>
                    <a:pt x="21" y="324"/>
                  </a:lnTo>
                  <a:lnTo>
                    <a:pt x="26" y="327"/>
                  </a:lnTo>
                  <a:lnTo>
                    <a:pt x="26" y="327"/>
                  </a:lnTo>
                  <a:lnTo>
                    <a:pt x="28" y="329"/>
                  </a:lnTo>
                  <a:lnTo>
                    <a:pt x="28" y="329"/>
                  </a:lnTo>
                  <a:lnTo>
                    <a:pt x="31" y="329"/>
                  </a:lnTo>
                  <a:lnTo>
                    <a:pt x="33" y="329"/>
                  </a:lnTo>
                  <a:lnTo>
                    <a:pt x="33" y="331"/>
                  </a:lnTo>
                  <a:lnTo>
                    <a:pt x="35" y="331"/>
                  </a:lnTo>
                  <a:lnTo>
                    <a:pt x="35" y="329"/>
                  </a:lnTo>
                  <a:lnTo>
                    <a:pt x="43" y="322"/>
                  </a:lnTo>
                  <a:lnTo>
                    <a:pt x="45" y="319"/>
                  </a:lnTo>
                  <a:lnTo>
                    <a:pt x="47" y="319"/>
                  </a:lnTo>
                  <a:lnTo>
                    <a:pt x="47" y="317"/>
                  </a:lnTo>
                  <a:lnTo>
                    <a:pt x="45" y="315"/>
                  </a:lnTo>
                  <a:lnTo>
                    <a:pt x="45" y="312"/>
                  </a:lnTo>
                  <a:lnTo>
                    <a:pt x="50" y="308"/>
                  </a:lnTo>
                  <a:lnTo>
                    <a:pt x="57" y="301"/>
                  </a:lnTo>
                  <a:lnTo>
                    <a:pt x="61" y="301"/>
                  </a:lnTo>
                  <a:lnTo>
                    <a:pt x="47" y="312"/>
                  </a:lnTo>
                  <a:lnTo>
                    <a:pt x="47" y="315"/>
                  </a:lnTo>
                  <a:lnTo>
                    <a:pt x="47" y="315"/>
                  </a:lnTo>
                  <a:lnTo>
                    <a:pt x="47" y="317"/>
                  </a:lnTo>
                  <a:lnTo>
                    <a:pt x="50" y="322"/>
                  </a:lnTo>
                  <a:lnTo>
                    <a:pt x="54" y="336"/>
                  </a:lnTo>
                  <a:lnTo>
                    <a:pt x="54" y="338"/>
                  </a:lnTo>
                  <a:lnTo>
                    <a:pt x="50" y="341"/>
                  </a:lnTo>
                  <a:lnTo>
                    <a:pt x="50" y="343"/>
                  </a:lnTo>
                  <a:lnTo>
                    <a:pt x="50" y="343"/>
                  </a:lnTo>
                  <a:lnTo>
                    <a:pt x="47" y="343"/>
                  </a:lnTo>
                  <a:lnTo>
                    <a:pt x="50" y="348"/>
                  </a:lnTo>
                  <a:lnTo>
                    <a:pt x="50" y="348"/>
                  </a:lnTo>
                  <a:lnTo>
                    <a:pt x="52" y="348"/>
                  </a:lnTo>
                  <a:lnTo>
                    <a:pt x="54" y="348"/>
                  </a:lnTo>
                  <a:lnTo>
                    <a:pt x="52" y="350"/>
                  </a:lnTo>
                  <a:lnTo>
                    <a:pt x="50" y="350"/>
                  </a:lnTo>
                  <a:lnTo>
                    <a:pt x="50" y="355"/>
                  </a:lnTo>
                  <a:lnTo>
                    <a:pt x="52" y="355"/>
                  </a:lnTo>
                  <a:lnTo>
                    <a:pt x="52" y="357"/>
                  </a:lnTo>
                  <a:lnTo>
                    <a:pt x="52" y="357"/>
                  </a:lnTo>
                  <a:lnTo>
                    <a:pt x="50" y="360"/>
                  </a:lnTo>
                  <a:lnTo>
                    <a:pt x="47" y="360"/>
                  </a:lnTo>
                  <a:lnTo>
                    <a:pt x="45" y="360"/>
                  </a:lnTo>
                  <a:lnTo>
                    <a:pt x="50" y="362"/>
                  </a:lnTo>
                  <a:lnTo>
                    <a:pt x="52" y="360"/>
                  </a:lnTo>
                  <a:lnTo>
                    <a:pt x="54" y="357"/>
                  </a:lnTo>
                  <a:lnTo>
                    <a:pt x="57" y="357"/>
                  </a:lnTo>
                  <a:lnTo>
                    <a:pt x="61" y="355"/>
                  </a:lnTo>
                  <a:lnTo>
                    <a:pt x="64" y="355"/>
                  </a:lnTo>
                  <a:lnTo>
                    <a:pt x="69" y="353"/>
                  </a:lnTo>
                  <a:lnTo>
                    <a:pt x="73" y="345"/>
                  </a:lnTo>
                  <a:lnTo>
                    <a:pt x="73" y="350"/>
                  </a:lnTo>
                  <a:lnTo>
                    <a:pt x="71" y="353"/>
                  </a:lnTo>
                  <a:lnTo>
                    <a:pt x="71" y="353"/>
                  </a:lnTo>
                  <a:lnTo>
                    <a:pt x="71" y="355"/>
                  </a:lnTo>
                  <a:lnTo>
                    <a:pt x="73" y="357"/>
                  </a:lnTo>
                  <a:lnTo>
                    <a:pt x="73" y="357"/>
                  </a:lnTo>
                  <a:lnTo>
                    <a:pt x="76" y="357"/>
                  </a:lnTo>
                  <a:lnTo>
                    <a:pt x="76" y="360"/>
                  </a:lnTo>
                  <a:lnTo>
                    <a:pt x="78" y="357"/>
                  </a:lnTo>
                  <a:lnTo>
                    <a:pt x="80" y="357"/>
                  </a:lnTo>
                  <a:lnTo>
                    <a:pt x="80" y="357"/>
                  </a:lnTo>
                  <a:lnTo>
                    <a:pt x="80" y="357"/>
                  </a:lnTo>
                  <a:lnTo>
                    <a:pt x="80" y="360"/>
                  </a:lnTo>
                  <a:lnTo>
                    <a:pt x="83" y="360"/>
                  </a:lnTo>
                  <a:lnTo>
                    <a:pt x="87" y="369"/>
                  </a:lnTo>
                  <a:lnTo>
                    <a:pt x="87" y="371"/>
                  </a:lnTo>
                  <a:lnTo>
                    <a:pt x="90" y="371"/>
                  </a:lnTo>
                  <a:lnTo>
                    <a:pt x="92" y="369"/>
                  </a:lnTo>
                  <a:lnTo>
                    <a:pt x="92" y="364"/>
                  </a:lnTo>
                  <a:lnTo>
                    <a:pt x="90" y="362"/>
                  </a:lnTo>
                  <a:lnTo>
                    <a:pt x="92" y="360"/>
                  </a:lnTo>
                  <a:lnTo>
                    <a:pt x="95" y="357"/>
                  </a:lnTo>
                  <a:lnTo>
                    <a:pt x="97" y="355"/>
                  </a:lnTo>
                  <a:lnTo>
                    <a:pt x="97" y="355"/>
                  </a:lnTo>
                  <a:lnTo>
                    <a:pt x="97" y="357"/>
                  </a:lnTo>
                  <a:lnTo>
                    <a:pt x="95" y="360"/>
                  </a:lnTo>
                  <a:lnTo>
                    <a:pt x="99" y="364"/>
                  </a:lnTo>
                  <a:lnTo>
                    <a:pt x="102" y="367"/>
                  </a:lnTo>
                  <a:lnTo>
                    <a:pt x="113" y="360"/>
                  </a:lnTo>
                  <a:lnTo>
                    <a:pt x="118" y="357"/>
                  </a:lnTo>
                  <a:lnTo>
                    <a:pt x="121" y="355"/>
                  </a:lnTo>
                  <a:lnTo>
                    <a:pt x="121" y="355"/>
                  </a:lnTo>
                  <a:lnTo>
                    <a:pt x="116" y="362"/>
                  </a:lnTo>
                  <a:lnTo>
                    <a:pt x="116" y="364"/>
                  </a:lnTo>
                  <a:lnTo>
                    <a:pt x="116" y="364"/>
                  </a:lnTo>
                  <a:lnTo>
                    <a:pt x="116" y="364"/>
                  </a:lnTo>
                  <a:lnTo>
                    <a:pt x="113" y="367"/>
                  </a:lnTo>
                  <a:lnTo>
                    <a:pt x="111" y="369"/>
                  </a:lnTo>
                  <a:lnTo>
                    <a:pt x="109" y="376"/>
                  </a:lnTo>
                  <a:lnTo>
                    <a:pt x="111" y="376"/>
                  </a:lnTo>
                  <a:lnTo>
                    <a:pt x="106" y="381"/>
                  </a:lnTo>
                  <a:lnTo>
                    <a:pt x="104" y="393"/>
                  </a:lnTo>
                  <a:lnTo>
                    <a:pt x="99" y="402"/>
                  </a:lnTo>
                  <a:lnTo>
                    <a:pt x="97" y="400"/>
                  </a:lnTo>
                  <a:lnTo>
                    <a:pt x="97" y="400"/>
                  </a:lnTo>
                  <a:lnTo>
                    <a:pt x="97" y="402"/>
                  </a:lnTo>
                  <a:lnTo>
                    <a:pt x="92" y="407"/>
                  </a:lnTo>
                  <a:lnTo>
                    <a:pt x="90" y="407"/>
                  </a:lnTo>
                  <a:lnTo>
                    <a:pt x="87" y="414"/>
                  </a:lnTo>
                  <a:lnTo>
                    <a:pt x="85" y="414"/>
                  </a:lnTo>
                  <a:lnTo>
                    <a:pt x="85" y="414"/>
                  </a:lnTo>
                  <a:lnTo>
                    <a:pt x="83" y="414"/>
                  </a:lnTo>
                  <a:lnTo>
                    <a:pt x="80" y="416"/>
                  </a:lnTo>
                  <a:lnTo>
                    <a:pt x="76" y="416"/>
                  </a:lnTo>
                  <a:lnTo>
                    <a:pt x="71" y="419"/>
                  </a:lnTo>
                  <a:lnTo>
                    <a:pt x="71" y="419"/>
                  </a:lnTo>
                  <a:lnTo>
                    <a:pt x="59" y="430"/>
                  </a:lnTo>
                  <a:lnTo>
                    <a:pt x="59" y="435"/>
                  </a:lnTo>
                  <a:lnTo>
                    <a:pt x="57" y="435"/>
                  </a:lnTo>
                  <a:lnTo>
                    <a:pt x="61" y="438"/>
                  </a:lnTo>
                  <a:lnTo>
                    <a:pt x="61" y="438"/>
                  </a:lnTo>
                  <a:lnTo>
                    <a:pt x="59" y="438"/>
                  </a:lnTo>
                  <a:lnTo>
                    <a:pt x="57" y="435"/>
                  </a:lnTo>
                  <a:lnTo>
                    <a:pt x="57" y="435"/>
                  </a:lnTo>
                  <a:lnTo>
                    <a:pt x="57" y="435"/>
                  </a:lnTo>
                  <a:lnTo>
                    <a:pt x="54" y="438"/>
                  </a:lnTo>
                  <a:lnTo>
                    <a:pt x="52" y="435"/>
                  </a:lnTo>
                  <a:lnTo>
                    <a:pt x="52" y="433"/>
                  </a:lnTo>
                  <a:lnTo>
                    <a:pt x="52" y="433"/>
                  </a:lnTo>
                  <a:lnTo>
                    <a:pt x="54" y="430"/>
                  </a:lnTo>
                  <a:lnTo>
                    <a:pt x="50" y="433"/>
                  </a:lnTo>
                  <a:lnTo>
                    <a:pt x="50" y="430"/>
                  </a:lnTo>
                  <a:lnTo>
                    <a:pt x="28" y="440"/>
                  </a:lnTo>
                  <a:lnTo>
                    <a:pt x="28" y="442"/>
                  </a:lnTo>
                  <a:lnTo>
                    <a:pt x="26" y="442"/>
                  </a:lnTo>
                  <a:lnTo>
                    <a:pt x="26" y="442"/>
                  </a:lnTo>
                  <a:lnTo>
                    <a:pt x="26" y="445"/>
                  </a:lnTo>
                  <a:lnTo>
                    <a:pt x="21" y="447"/>
                  </a:lnTo>
                  <a:lnTo>
                    <a:pt x="21" y="447"/>
                  </a:lnTo>
                  <a:lnTo>
                    <a:pt x="19" y="449"/>
                  </a:lnTo>
                  <a:lnTo>
                    <a:pt x="19" y="447"/>
                  </a:lnTo>
                  <a:lnTo>
                    <a:pt x="19" y="447"/>
                  </a:lnTo>
                  <a:lnTo>
                    <a:pt x="17" y="449"/>
                  </a:lnTo>
                  <a:lnTo>
                    <a:pt x="14" y="449"/>
                  </a:lnTo>
                  <a:lnTo>
                    <a:pt x="14" y="449"/>
                  </a:lnTo>
                  <a:lnTo>
                    <a:pt x="12" y="449"/>
                  </a:lnTo>
                  <a:lnTo>
                    <a:pt x="12" y="452"/>
                  </a:lnTo>
                  <a:lnTo>
                    <a:pt x="12" y="452"/>
                  </a:lnTo>
                  <a:lnTo>
                    <a:pt x="14" y="454"/>
                  </a:lnTo>
                  <a:lnTo>
                    <a:pt x="12" y="456"/>
                  </a:lnTo>
                  <a:lnTo>
                    <a:pt x="14" y="456"/>
                  </a:lnTo>
                  <a:lnTo>
                    <a:pt x="17" y="456"/>
                  </a:lnTo>
                  <a:lnTo>
                    <a:pt x="17" y="454"/>
                  </a:lnTo>
                  <a:lnTo>
                    <a:pt x="17" y="452"/>
                  </a:lnTo>
                  <a:lnTo>
                    <a:pt x="17" y="452"/>
                  </a:lnTo>
                  <a:lnTo>
                    <a:pt x="19" y="454"/>
                  </a:lnTo>
                  <a:lnTo>
                    <a:pt x="19" y="456"/>
                  </a:lnTo>
                  <a:lnTo>
                    <a:pt x="24" y="454"/>
                  </a:lnTo>
                  <a:lnTo>
                    <a:pt x="24" y="449"/>
                  </a:lnTo>
                  <a:lnTo>
                    <a:pt x="26" y="447"/>
                  </a:lnTo>
                  <a:lnTo>
                    <a:pt x="26" y="449"/>
                  </a:lnTo>
                  <a:lnTo>
                    <a:pt x="26" y="452"/>
                  </a:lnTo>
                  <a:lnTo>
                    <a:pt x="26" y="454"/>
                  </a:lnTo>
                  <a:lnTo>
                    <a:pt x="28" y="454"/>
                  </a:lnTo>
                  <a:lnTo>
                    <a:pt x="28" y="454"/>
                  </a:lnTo>
                  <a:lnTo>
                    <a:pt x="31" y="454"/>
                  </a:lnTo>
                  <a:lnTo>
                    <a:pt x="31" y="452"/>
                  </a:lnTo>
                  <a:lnTo>
                    <a:pt x="33" y="454"/>
                  </a:lnTo>
                  <a:lnTo>
                    <a:pt x="33" y="452"/>
                  </a:lnTo>
                  <a:lnTo>
                    <a:pt x="35" y="449"/>
                  </a:lnTo>
                  <a:lnTo>
                    <a:pt x="38" y="449"/>
                  </a:lnTo>
                  <a:lnTo>
                    <a:pt x="40" y="442"/>
                  </a:lnTo>
                  <a:lnTo>
                    <a:pt x="43" y="440"/>
                  </a:lnTo>
                  <a:lnTo>
                    <a:pt x="45" y="440"/>
                  </a:lnTo>
                  <a:lnTo>
                    <a:pt x="45" y="445"/>
                  </a:lnTo>
                  <a:lnTo>
                    <a:pt x="43" y="447"/>
                  </a:lnTo>
                  <a:lnTo>
                    <a:pt x="43" y="447"/>
                  </a:lnTo>
                  <a:lnTo>
                    <a:pt x="47" y="447"/>
                  </a:lnTo>
                  <a:lnTo>
                    <a:pt x="50" y="445"/>
                  </a:lnTo>
                  <a:lnTo>
                    <a:pt x="54" y="447"/>
                  </a:lnTo>
                  <a:lnTo>
                    <a:pt x="54" y="445"/>
                  </a:lnTo>
                  <a:lnTo>
                    <a:pt x="54" y="445"/>
                  </a:lnTo>
                  <a:lnTo>
                    <a:pt x="54" y="442"/>
                  </a:lnTo>
                  <a:lnTo>
                    <a:pt x="57" y="445"/>
                  </a:lnTo>
                  <a:lnTo>
                    <a:pt x="59" y="442"/>
                  </a:lnTo>
                  <a:lnTo>
                    <a:pt x="59" y="442"/>
                  </a:lnTo>
                  <a:lnTo>
                    <a:pt x="61" y="442"/>
                  </a:lnTo>
                  <a:lnTo>
                    <a:pt x="64" y="442"/>
                  </a:lnTo>
                  <a:lnTo>
                    <a:pt x="64" y="440"/>
                  </a:lnTo>
                  <a:lnTo>
                    <a:pt x="66" y="440"/>
                  </a:lnTo>
                  <a:lnTo>
                    <a:pt x="66" y="440"/>
                  </a:lnTo>
                  <a:lnTo>
                    <a:pt x="69" y="438"/>
                  </a:lnTo>
                  <a:lnTo>
                    <a:pt x="71" y="438"/>
                  </a:lnTo>
                  <a:lnTo>
                    <a:pt x="71" y="440"/>
                  </a:lnTo>
                  <a:lnTo>
                    <a:pt x="69" y="445"/>
                  </a:lnTo>
                  <a:lnTo>
                    <a:pt x="71" y="445"/>
                  </a:lnTo>
                  <a:lnTo>
                    <a:pt x="73" y="438"/>
                  </a:lnTo>
                  <a:lnTo>
                    <a:pt x="76" y="438"/>
                  </a:lnTo>
                  <a:lnTo>
                    <a:pt x="80" y="438"/>
                  </a:lnTo>
                  <a:lnTo>
                    <a:pt x="85" y="435"/>
                  </a:lnTo>
                  <a:lnTo>
                    <a:pt x="85" y="435"/>
                  </a:lnTo>
                  <a:lnTo>
                    <a:pt x="87" y="435"/>
                  </a:lnTo>
                  <a:lnTo>
                    <a:pt x="87" y="430"/>
                  </a:lnTo>
                  <a:lnTo>
                    <a:pt x="85" y="428"/>
                  </a:lnTo>
                  <a:lnTo>
                    <a:pt x="83" y="428"/>
                  </a:lnTo>
                  <a:lnTo>
                    <a:pt x="80" y="426"/>
                  </a:lnTo>
                  <a:lnTo>
                    <a:pt x="80" y="421"/>
                  </a:lnTo>
                  <a:lnTo>
                    <a:pt x="83" y="423"/>
                  </a:lnTo>
                  <a:lnTo>
                    <a:pt x="85" y="428"/>
                  </a:lnTo>
                  <a:lnTo>
                    <a:pt x="87" y="428"/>
                  </a:lnTo>
                  <a:lnTo>
                    <a:pt x="90" y="423"/>
                  </a:lnTo>
                  <a:lnTo>
                    <a:pt x="95" y="423"/>
                  </a:lnTo>
                  <a:lnTo>
                    <a:pt x="99" y="423"/>
                  </a:lnTo>
                  <a:lnTo>
                    <a:pt x="99" y="421"/>
                  </a:lnTo>
                  <a:lnTo>
                    <a:pt x="99" y="421"/>
                  </a:lnTo>
                  <a:lnTo>
                    <a:pt x="97" y="421"/>
                  </a:lnTo>
                  <a:lnTo>
                    <a:pt x="97" y="421"/>
                  </a:lnTo>
                  <a:lnTo>
                    <a:pt x="102" y="419"/>
                  </a:lnTo>
                  <a:lnTo>
                    <a:pt x="102" y="421"/>
                  </a:lnTo>
                  <a:lnTo>
                    <a:pt x="104" y="421"/>
                  </a:lnTo>
                  <a:lnTo>
                    <a:pt x="104" y="416"/>
                  </a:lnTo>
                  <a:lnTo>
                    <a:pt x="104" y="416"/>
                  </a:lnTo>
                  <a:lnTo>
                    <a:pt x="106" y="414"/>
                  </a:lnTo>
                  <a:lnTo>
                    <a:pt x="109" y="416"/>
                  </a:lnTo>
                  <a:lnTo>
                    <a:pt x="113" y="414"/>
                  </a:lnTo>
                  <a:lnTo>
                    <a:pt x="113" y="412"/>
                  </a:lnTo>
                  <a:lnTo>
                    <a:pt x="116" y="412"/>
                  </a:lnTo>
                  <a:lnTo>
                    <a:pt x="116" y="412"/>
                  </a:lnTo>
                  <a:lnTo>
                    <a:pt x="116" y="412"/>
                  </a:lnTo>
                  <a:lnTo>
                    <a:pt x="118" y="412"/>
                  </a:lnTo>
                  <a:lnTo>
                    <a:pt x="118" y="412"/>
                  </a:lnTo>
                  <a:lnTo>
                    <a:pt x="121" y="409"/>
                  </a:lnTo>
                  <a:lnTo>
                    <a:pt x="123" y="407"/>
                  </a:lnTo>
                  <a:lnTo>
                    <a:pt x="123" y="404"/>
                  </a:lnTo>
                  <a:lnTo>
                    <a:pt x="121" y="404"/>
                  </a:lnTo>
                  <a:lnTo>
                    <a:pt x="121" y="404"/>
                  </a:lnTo>
                  <a:lnTo>
                    <a:pt x="121" y="402"/>
                  </a:lnTo>
                  <a:lnTo>
                    <a:pt x="125" y="400"/>
                  </a:lnTo>
                  <a:lnTo>
                    <a:pt x="128" y="400"/>
                  </a:lnTo>
                  <a:lnTo>
                    <a:pt x="128" y="397"/>
                  </a:lnTo>
                  <a:lnTo>
                    <a:pt x="132" y="397"/>
                  </a:lnTo>
                  <a:lnTo>
                    <a:pt x="132" y="395"/>
                  </a:lnTo>
                  <a:lnTo>
                    <a:pt x="132" y="395"/>
                  </a:lnTo>
                  <a:lnTo>
                    <a:pt x="132" y="393"/>
                  </a:lnTo>
                  <a:lnTo>
                    <a:pt x="135" y="393"/>
                  </a:lnTo>
                  <a:lnTo>
                    <a:pt x="137" y="393"/>
                  </a:lnTo>
                  <a:lnTo>
                    <a:pt x="139" y="390"/>
                  </a:lnTo>
                  <a:lnTo>
                    <a:pt x="139" y="390"/>
                  </a:lnTo>
                  <a:lnTo>
                    <a:pt x="142" y="388"/>
                  </a:lnTo>
                  <a:lnTo>
                    <a:pt x="144" y="386"/>
                  </a:lnTo>
                  <a:lnTo>
                    <a:pt x="149" y="386"/>
                  </a:lnTo>
                  <a:lnTo>
                    <a:pt x="151" y="383"/>
                  </a:lnTo>
                  <a:lnTo>
                    <a:pt x="154" y="383"/>
                  </a:lnTo>
                  <a:lnTo>
                    <a:pt x="156" y="383"/>
                  </a:lnTo>
                  <a:lnTo>
                    <a:pt x="156" y="378"/>
                  </a:lnTo>
                  <a:lnTo>
                    <a:pt x="156" y="378"/>
                  </a:lnTo>
                  <a:lnTo>
                    <a:pt x="158" y="376"/>
                  </a:lnTo>
                  <a:lnTo>
                    <a:pt x="158" y="376"/>
                  </a:lnTo>
                  <a:lnTo>
                    <a:pt x="158" y="374"/>
                  </a:lnTo>
                  <a:lnTo>
                    <a:pt x="158" y="374"/>
                  </a:lnTo>
                  <a:lnTo>
                    <a:pt x="158" y="374"/>
                  </a:lnTo>
                  <a:lnTo>
                    <a:pt x="161" y="371"/>
                  </a:lnTo>
                  <a:lnTo>
                    <a:pt x="165" y="369"/>
                  </a:lnTo>
                  <a:lnTo>
                    <a:pt x="168" y="367"/>
                  </a:lnTo>
                  <a:lnTo>
                    <a:pt x="168" y="364"/>
                  </a:lnTo>
                  <a:lnTo>
                    <a:pt x="168" y="362"/>
                  </a:lnTo>
                  <a:lnTo>
                    <a:pt x="163" y="360"/>
                  </a:lnTo>
                  <a:lnTo>
                    <a:pt x="163" y="360"/>
                  </a:lnTo>
                  <a:lnTo>
                    <a:pt x="161" y="360"/>
                  </a:lnTo>
                  <a:lnTo>
                    <a:pt x="156" y="360"/>
                  </a:lnTo>
                  <a:lnTo>
                    <a:pt x="156" y="360"/>
                  </a:lnTo>
                  <a:lnTo>
                    <a:pt x="158" y="350"/>
                  </a:lnTo>
                  <a:lnTo>
                    <a:pt x="161" y="350"/>
                  </a:lnTo>
                  <a:lnTo>
                    <a:pt x="163" y="348"/>
                  </a:lnTo>
                  <a:lnTo>
                    <a:pt x="163" y="345"/>
                  </a:lnTo>
                  <a:lnTo>
                    <a:pt x="165" y="345"/>
                  </a:lnTo>
                  <a:lnTo>
                    <a:pt x="165" y="343"/>
                  </a:lnTo>
                  <a:lnTo>
                    <a:pt x="165" y="341"/>
                  </a:lnTo>
                  <a:lnTo>
                    <a:pt x="165" y="343"/>
                  </a:lnTo>
                  <a:lnTo>
                    <a:pt x="168" y="341"/>
                  </a:lnTo>
                  <a:lnTo>
                    <a:pt x="168" y="341"/>
                  </a:lnTo>
                  <a:lnTo>
                    <a:pt x="168" y="343"/>
                  </a:lnTo>
                  <a:lnTo>
                    <a:pt x="172" y="341"/>
                  </a:lnTo>
                  <a:lnTo>
                    <a:pt x="172" y="341"/>
                  </a:lnTo>
                  <a:lnTo>
                    <a:pt x="172" y="338"/>
                  </a:lnTo>
                  <a:lnTo>
                    <a:pt x="170" y="338"/>
                  </a:lnTo>
                  <a:lnTo>
                    <a:pt x="172" y="336"/>
                  </a:lnTo>
                  <a:lnTo>
                    <a:pt x="177" y="336"/>
                  </a:lnTo>
                  <a:lnTo>
                    <a:pt x="180" y="334"/>
                  </a:lnTo>
                  <a:lnTo>
                    <a:pt x="180" y="331"/>
                  </a:lnTo>
                  <a:lnTo>
                    <a:pt x="177" y="331"/>
                  </a:lnTo>
                  <a:lnTo>
                    <a:pt x="172" y="327"/>
                  </a:lnTo>
                  <a:lnTo>
                    <a:pt x="175" y="324"/>
                  </a:lnTo>
                  <a:lnTo>
                    <a:pt x="177" y="327"/>
                  </a:lnTo>
                  <a:lnTo>
                    <a:pt x="180" y="327"/>
                  </a:lnTo>
                  <a:lnTo>
                    <a:pt x="184" y="324"/>
                  </a:lnTo>
                  <a:lnTo>
                    <a:pt x="187" y="317"/>
                  </a:lnTo>
                  <a:lnTo>
                    <a:pt x="191" y="312"/>
                  </a:lnTo>
                  <a:lnTo>
                    <a:pt x="191" y="310"/>
                  </a:lnTo>
                  <a:lnTo>
                    <a:pt x="201" y="305"/>
                  </a:lnTo>
                  <a:lnTo>
                    <a:pt x="206" y="298"/>
                  </a:lnTo>
                  <a:lnTo>
                    <a:pt x="206" y="298"/>
                  </a:lnTo>
                  <a:lnTo>
                    <a:pt x="206" y="296"/>
                  </a:lnTo>
                  <a:lnTo>
                    <a:pt x="213" y="272"/>
                  </a:lnTo>
                  <a:lnTo>
                    <a:pt x="213" y="272"/>
                  </a:lnTo>
                  <a:lnTo>
                    <a:pt x="213" y="284"/>
                  </a:lnTo>
                  <a:lnTo>
                    <a:pt x="208" y="293"/>
                  </a:lnTo>
                  <a:lnTo>
                    <a:pt x="208" y="298"/>
                  </a:lnTo>
                  <a:lnTo>
                    <a:pt x="208" y="301"/>
                  </a:lnTo>
                  <a:lnTo>
                    <a:pt x="213" y="301"/>
                  </a:lnTo>
                  <a:lnTo>
                    <a:pt x="217" y="293"/>
                  </a:lnTo>
                  <a:lnTo>
                    <a:pt x="222" y="293"/>
                  </a:lnTo>
                  <a:lnTo>
                    <a:pt x="224" y="293"/>
                  </a:lnTo>
                  <a:lnTo>
                    <a:pt x="222" y="296"/>
                  </a:lnTo>
                  <a:lnTo>
                    <a:pt x="220" y="296"/>
                  </a:lnTo>
                  <a:lnTo>
                    <a:pt x="217" y="298"/>
                  </a:lnTo>
                  <a:lnTo>
                    <a:pt x="217" y="301"/>
                  </a:lnTo>
                  <a:lnTo>
                    <a:pt x="215" y="301"/>
                  </a:lnTo>
                  <a:lnTo>
                    <a:pt x="215" y="303"/>
                  </a:lnTo>
                  <a:lnTo>
                    <a:pt x="217" y="305"/>
                  </a:lnTo>
                  <a:lnTo>
                    <a:pt x="229" y="310"/>
                  </a:lnTo>
                  <a:lnTo>
                    <a:pt x="217" y="308"/>
                  </a:lnTo>
                  <a:lnTo>
                    <a:pt x="213" y="310"/>
                  </a:lnTo>
                  <a:lnTo>
                    <a:pt x="213" y="310"/>
                  </a:lnTo>
                  <a:lnTo>
                    <a:pt x="210" y="308"/>
                  </a:lnTo>
                  <a:lnTo>
                    <a:pt x="208" y="308"/>
                  </a:lnTo>
                  <a:lnTo>
                    <a:pt x="198" y="315"/>
                  </a:lnTo>
                  <a:lnTo>
                    <a:pt x="196" y="315"/>
                  </a:lnTo>
                  <a:lnTo>
                    <a:pt x="198" y="322"/>
                  </a:lnTo>
                  <a:lnTo>
                    <a:pt x="196" y="327"/>
                  </a:lnTo>
                  <a:lnTo>
                    <a:pt x="196" y="329"/>
                  </a:lnTo>
                  <a:lnTo>
                    <a:pt x="194" y="331"/>
                  </a:lnTo>
                  <a:lnTo>
                    <a:pt x="191" y="334"/>
                  </a:lnTo>
                  <a:lnTo>
                    <a:pt x="191" y="336"/>
                  </a:lnTo>
                  <a:lnTo>
                    <a:pt x="191" y="338"/>
                  </a:lnTo>
                  <a:lnTo>
                    <a:pt x="189" y="341"/>
                  </a:lnTo>
                  <a:lnTo>
                    <a:pt x="191" y="343"/>
                  </a:lnTo>
                  <a:lnTo>
                    <a:pt x="194" y="343"/>
                  </a:lnTo>
                  <a:lnTo>
                    <a:pt x="201" y="341"/>
                  </a:lnTo>
                  <a:lnTo>
                    <a:pt x="201" y="341"/>
                  </a:lnTo>
                  <a:lnTo>
                    <a:pt x="198" y="345"/>
                  </a:lnTo>
                  <a:lnTo>
                    <a:pt x="198" y="348"/>
                  </a:lnTo>
                  <a:lnTo>
                    <a:pt x="196" y="348"/>
                  </a:lnTo>
                  <a:lnTo>
                    <a:pt x="196" y="348"/>
                  </a:lnTo>
                  <a:lnTo>
                    <a:pt x="196" y="350"/>
                  </a:lnTo>
                  <a:lnTo>
                    <a:pt x="194" y="348"/>
                  </a:lnTo>
                  <a:lnTo>
                    <a:pt x="194" y="348"/>
                  </a:lnTo>
                  <a:lnTo>
                    <a:pt x="191" y="348"/>
                  </a:lnTo>
                  <a:lnTo>
                    <a:pt x="191" y="350"/>
                  </a:lnTo>
                  <a:lnTo>
                    <a:pt x="191" y="348"/>
                  </a:lnTo>
                  <a:lnTo>
                    <a:pt x="189" y="350"/>
                  </a:lnTo>
                  <a:lnTo>
                    <a:pt x="189" y="353"/>
                  </a:lnTo>
                  <a:lnTo>
                    <a:pt x="189" y="353"/>
                  </a:lnTo>
                  <a:lnTo>
                    <a:pt x="189" y="355"/>
                  </a:lnTo>
                  <a:lnTo>
                    <a:pt x="191" y="355"/>
                  </a:lnTo>
                  <a:lnTo>
                    <a:pt x="191" y="357"/>
                  </a:lnTo>
                  <a:lnTo>
                    <a:pt x="194" y="355"/>
                  </a:lnTo>
                  <a:lnTo>
                    <a:pt x="198" y="355"/>
                  </a:lnTo>
                  <a:lnTo>
                    <a:pt x="198" y="353"/>
                  </a:lnTo>
                  <a:lnTo>
                    <a:pt x="198" y="353"/>
                  </a:lnTo>
                  <a:lnTo>
                    <a:pt x="201" y="353"/>
                  </a:lnTo>
                  <a:lnTo>
                    <a:pt x="203" y="355"/>
                  </a:lnTo>
                  <a:lnTo>
                    <a:pt x="208" y="348"/>
                  </a:lnTo>
                  <a:lnTo>
                    <a:pt x="208" y="348"/>
                  </a:lnTo>
                  <a:lnTo>
                    <a:pt x="210" y="345"/>
                  </a:lnTo>
                  <a:lnTo>
                    <a:pt x="210" y="353"/>
                  </a:lnTo>
                  <a:lnTo>
                    <a:pt x="213" y="345"/>
                  </a:lnTo>
                  <a:lnTo>
                    <a:pt x="213" y="343"/>
                  </a:lnTo>
                  <a:lnTo>
                    <a:pt x="215" y="343"/>
                  </a:lnTo>
                  <a:lnTo>
                    <a:pt x="217" y="343"/>
                  </a:lnTo>
                  <a:lnTo>
                    <a:pt x="220" y="341"/>
                  </a:lnTo>
                  <a:lnTo>
                    <a:pt x="217" y="338"/>
                  </a:lnTo>
                  <a:lnTo>
                    <a:pt x="217" y="338"/>
                  </a:lnTo>
                  <a:lnTo>
                    <a:pt x="220" y="336"/>
                  </a:lnTo>
                  <a:lnTo>
                    <a:pt x="220" y="343"/>
                  </a:lnTo>
                  <a:lnTo>
                    <a:pt x="222" y="336"/>
                  </a:lnTo>
                  <a:lnTo>
                    <a:pt x="222" y="334"/>
                  </a:lnTo>
                  <a:lnTo>
                    <a:pt x="222" y="331"/>
                  </a:lnTo>
                  <a:lnTo>
                    <a:pt x="224" y="336"/>
                  </a:lnTo>
                  <a:lnTo>
                    <a:pt x="224" y="334"/>
                  </a:lnTo>
                  <a:lnTo>
                    <a:pt x="227" y="334"/>
                  </a:lnTo>
                  <a:lnTo>
                    <a:pt x="227" y="336"/>
                  </a:lnTo>
                  <a:lnTo>
                    <a:pt x="232" y="336"/>
                  </a:lnTo>
                  <a:lnTo>
                    <a:pt x="234" y="334"/>
                  </a:lnTo>
                  <a:lnTo>
                    <a:pt x="236" y="334"/>
                  </a:lnTo>
                  <a:lnTo>
                    <a:pt x="236" y="331"/>
                  </a:lnTo>
                  <a:lnTo>
                    <a:pt x="236" y="331"/>
                  </a:lnTo>
                  <a:lnTo>
                    <a:pt x="239" y="329"/>
                  </a:lnTo>
                  <a:lnTo>
                    <a:pt x="241" y="329"/>
                  </a:lnTo>
                  <a:lnTo>
                    <a:pt x="239" y="327"/>
                  </a:lnTo>
                  <a:lnTo>
                    <a:pt x="239" y="327"/>
                  </a:lnTo>
                  <a:lnTo>
                    <a:pt x="236" y="327"/>
                  </a:lnTo>
                  <a:lnTo>
                    <a:pt x="239" y="324"/>
                  </a:lnTo>
                  <a:lnTo>
                    <a:pt x="241" y="322"/>
                  </a:lnTo>
                  <a:lnTo>
                    <a:pt x="241" y="322"/>
                  </a:lnTo>
                  <a:lnTo>
                    <a:pt x="241" y="319"/>
                  </a:lnTo>
                  <a:lnTo>
                    <a:pt x="241" y="317"/>
                  </a:lnTo>
                  <a:lnTo>
                    <a:pt x="239" y="319"/>
                  </a:lnTo>
                  <a:lnTo>
                    <a:pt x="236" y="319"/>
                  </a:lnTo>
                  <a:lnTo>
                    <a:pt x="234" y="322"/>
                  </a:lnTo>
                  <a:lnTo>
                    <a:pt x="234" y="319"/>
                  </a:lnTo>
                  <a:lnTo>
                    <a:pt x="236" y="319"/>
                  </a:lnTo>
                  <a:lnTo>
                    <a:pt x="239" y="317"/>
                  </a:lnTo>
                  <a:lnTo>
                    <a:pt x="239" y="315"/>
                  </a:lnTo>
                  <a:lnTo>
                    <a:pt x="236" y="315"/>
                  </a:lnTo>
                  <a:lnTo>
                    <a:pt x="236" y="315"/>
                  </a:lnTo>
                  <a:lnTo>
                    <a:pt x="234" y="315"/>
                  </a:lnTo>
                  <a:lnTo>
                    <a:pt x="234" y="312"/>
                  </a:lnTo>
                  <a:lnTo>
                    <a:pt x="234" y="312"/>
                  </a:lnTo>
                  <a:lnTo>
                    <a:pt x="234" y="310"/>
                  </a:lnTo>
                  <a:lnTo>
                    <a:pt x="236" y="310"/>
                  </a:lnTo>
                  <a:lnTo>
                    <a:pt x="239" y="308"/>
                  </a:lnTo>
                  <a:lnTo>
                    <a:pt x="236" y="308"/>
                  </a:lnTo>
                  <a:lnTo>
                    <a:pt x="239" y="303"/>
                  </a:lnTo>
                  <a:lnTo>
                    <a:pt x="239" y="303"/>
                  </a:lnTo>
                  <a:lnTo>
                    <a:pt x="241" y="305"/>
                  </a:lnTo>
                  <a:lnTo>
                    <a:pt x="241" y="305"/>
                  </a:lnTo>
                  <a:lnTo>
                    <a:pt x="241" y="303"/>
                  </a:lnTo>
                  <a:lnTo>
                    <a:pt x="243" y="298"/>
                  </a:lnTo>
                  <a:lnTo>
                    <a:pt x="246" y="303"/>
                  </a:lnTo>
                  <a:lnTo>
                    <a:pt x="241" y="308"/>
                  </a:lnTo>
                  <a:lnTo>
                    <a:pt x="243" y="310"/>
                  </a:lnTo>
                  <a:lnTo>
                    <a:pt x="246" y="310"/>
                  </a:lnTo>
                  <a:lnTo>
                    <a:pt x="246" y="308"/>
                  </a:lnTo>
                  <a:lnTo>
                    <a:pt x="246" y="303"/>
                  </a:lnTo>
                  <a:lnTo>
                    <a:pt x="248" y="305"/>
                  </a:lnTo>
                  <a:lnTo>
                    <a:pt x="248" y="308"/>
                  </a:lnTo>
                  <a:lnTo>
                    <a:pt x="253" y="308"/>
                  </a:lnTo>
                  <a:lnTo>
                    <a:pt x="255" y="308"/>
                  </a:lnTo>
                  <a:lnTo>
                    <a:pt x="258" y="305"/>
                  </a:lnTo>
                  <a:lnTo>
                    <a:pt x="258" y="303"/>
                  </a:lnTo>
                  <a:lnTo>
                    <a:pt x="262" y="303"/>
                  </a:lnTo>
                  <a:lnTo>
                    <a:pt x="265" y="303"/>
                  </a:lnTo>
                  <a:lnTo>
                    <a:pt x="265" y="303"/>
                  </a:lnTo>
                  <a:lnTo>
                    <a:pt x="260" y="305"/>
                  </a:lnTo>
                  <a:lnTo>
                    <a:pt x="260" y="310"/>
                  </a:lnTo>
                  <a:lnTo>
                    <a:pt x="262" y="310"/>
                  </a:lnTo>
                  <a:lnTo>
                    <a:pt x="265" y="310"/>
                  </a:lnTo>
                  <a:lnTo>
                    <a:pt x="267" y="310"/>
                  </a:lnTo>
                  <a:lnTo>
                    <a:pt x="260" y="315"/>
                  </a:lnTo>
                  <a:lnTo>
                    <a:pt x="262" y="315"/>
                  </a:lnTo>
                  <a:lnTo>
                    <a:pt x="265" y="312"/>
                  </a:lnTo>
                  <a:lnTo>
                    <a:pt x="267" y="310"/>
                  </a:lnTo>
                  <a:lnTo>
                    <a:pt x="269" y="310"/>
                  </a:lnTo>
                  <a:lnTo>
                    <a:pt x="265" y="315"/>
                  </a:lnTo>
                  <a:lnTo>
                    <a:pt x="269" y="315"/>
                  </a:lnTo>
                  <a:lnTo>
                    <a:pt x="272" y="315"/>
                  </a:lnTo>
                  <a:lnTo>
                    <a:pt x="272" y="315"/>
                  </a:lnTo>
                  <a:lnTo>
                    <a:pt x="274" y="315"/>
                  </a:lnTo>
                  <a:lnTo>
                    <a:pt x="272" y="319"/>
                  </a:lnTo>
                  <a:lnTo>
                    <a:pt x="274" y="319"/>
                  </a:lnTo>
                  <a:lnTo>
                    <a:pt x="276" y="322"/>
                  </a:lnTo>
                  <a:lnTo>
                    <a:pt x="279" y="324"/>
                  </a:lnTo>
                  <a:lnTo>
                    <a:pt x="281" y="324"/>
                  </a:lnTo>
                  <a:lnTo>
                    <a:pt x="281" y="322"/>
                  </a:lnTo>
                  <a:lnTo>
                    <a:pt x="281" y="322"/>
                  </a:lnTo>
                  <a:lnTo>
                    <a:pt x="281" y="319"/>
                  </a:lnTo>
                  <a:lnTo>
                    <a:pt x="281" y="319"/>
                  </a:lnTo>
                  <a:lnTo>
                    <a:pt x="284" y="319"/>
                  </a:lnTo>
                  <a:lnTo>
                    <a:pt x="284" y="319"/>
                  </a:lnTo>
                  <a:lnTo>
                    <a:pt x="286" y="322"/>
                  </a:lnTo>
                  <a:lnTo>
                    <a:pt x="286" y="324"/>
                  </a:lnTo>
                  <a:lnTo>
                    <a:pt x="288" y="324"/>
                  </a:lnTo>
                  <a:lnTo>
                    <a:pt x="288" y="327"/>
                  </a:lnTo>
                  <a:lnTo>
                    <a:pt x="291" y="327"/>
                  </a:lnTo>
                  <a:lnTo>
                    <a:pt x="291" y="327"/>
                  </a:lnTo>
                  <a:lnTo>
                    <a:pt x="293" y="327"/>
                  </a:lnTo>
                  <a:lnTo>
                    <a:pt x="293" y="327"/>
                  </a:lnTo>
                  <a:lnTo>
                    <a:pt x="295" y="327"/>
                  </a:lnTo>
                  <a:lnTo>
                    <a:pt x="295" y="329"/>
                  </a:lnTo>
                  <a:lnTo>
                    <a:pt x="295" y="331"/>
                  </a:lnTo>
                  <a:lnTo>
                    <a:pt x="295" y="331"/>
                  </a:lnTo>
                  <a:lnTo>
                    <a:pt x="300" y="331"/>
                  </a:lnTo>
                  <a:lnTo>
                    <a:pt x="302" y="331"/>
                  </a:lnTo>
                  <a:lnTo>
                    <a:pt x="309" y="329"/>
                  </a:lnTo>
                  <a:lnTo>
                    <a:pt x="312" y="329"/>
                  </a:lnTo>
                  <a:lnTo>
                    <a:pt x="314" y="329"/>
                  </a:lnTo>
                  <a:lnTo>
                    <a:pt x="314" y="329"/>
                  </a:lnTo>
                  <a:lnTo>
                    <a:pt x="319" y="329"/>
                  </a:lnTo>
                  <a:lnTo>
                    <a:pt x="319" y="329"/>
                  </a:lnTo>
                  <a:lnTo>
                    <a:pt x="328" y="331"/>
                  </a:lnTo>
                  <a:lnTo>
                    <a:pt x="333" y="329"/>
                  </a:lnTo>
                  <a:lnTo>
                    <a:pt x="335" y="329"/>
                  </a:lnTo>
                  <a:lnTo>
                    <a:pt x="335" y="329"/>
                  </a:lnTo>
                  <a:lnTo>
                    <a:pt x="333" y="331"/>
                  </a:lnTo>
                  <a:lnTo>
                    <a:pt x="333" y="331"/>
                  </a:lnTo>
                  <a:lnTo>
                    <a:pt x="340" y="334"/>
                  </a:lnTo>
                  <a:lnTo>
                    <a:pt x="350" y="336"/>
                  </a:lnTo>
                  <a:lnTo>
                    <a:pt x="354" y="331"/>
                  </a:lnTo>
                  <a:lnTo>
                    <a:pt x="357" y="327"/>
                  </a:lnTo>
                  <a:lnTo>
                    <a:pt x="357" y="324"/>
                  </a:lnTo>
                  <a:lnTo>
                    <a:pt x="359" y="324"/>
                  </a:lnTo>
                  <a:lnTo>
                    <a:pt x="364" y="329"/>
                  </a:lnTo>
                  <a:lnTo>
                    <a:pt x="366" y="329"/>
                  </a:lnTo>
                  <a:lnTo>
                    <a:pt x="366" y="329"/>
                  </a:lnTo>
                  <a:lnTo>
                    <a:pt x="364" y="331"/>
                  </a:lnTo>
                  <a:lnTo>
                    <a:pt x="364" y="336"/>
                  </a:lnTo>
                  <a:lnTo>
                    <a:pt x="364" y="338"/>
                  </a:lnTo>
                  <a:lnTo>
                    <a:pt x="364" y="336"/>
                  </a:lnTo>
                  <a:lnTo>
                    <a:pt x="361" y="331"/>
                  </a:lnTo>
                  <a:lnTo>
                    <a:pt x="361" y="331"/>
                  </a:lnTo>
                  <a:lnTo>
                    <a:pt x="361" y="329"/>
                  </a:lnTo>
                  <a:lnTo>
                    <a:pt x="361" y="327"/>
                  </a:lnTo>
                  <a:lnTo>
                    <a:pt x="359" y="327"/>
                  </a:lnTo>
                  <a:lnTo>
                    <a:pt x="359" y="329"/>
                  </a:lnTo>
                  <a:lnTo>
                    <a:pt x="359" y="329"/>
                  </a:lnTo>
                  <a:lnTo>
                    <a:pt x="359" y="334"/>
                  </a:lnTo>
                  <a:lnTo>
                    <a:pt x="359" y="334"/>
                  </a:lnTo>
                  <a:lnTo>
                    <a:pt x="359" y="336"/>
                  </a:lnTo>
                  <a:lnTo>
                    <a:pt x="359" y="338"/>
                  </a:lnTo>
                  <a:lnTo>
                    <a:pt x="359" y="338"/>
                  </a:lnTo>
                  <a:lnTo>
                    <a:pt x="357" y="341"/>
                  </a:lnTo>
                  <a:lnTo>
                    <a:pt x="357" y="341"/>
                  </a:lnTo>
                  <a:lnTo>
                    <a:pt x="361" y="341"/>
                  </a:lnTo>
                  <a:lnTo>
                    <a:pt x="361" y="343"/>
                  </a:lnTo>
                  <a:lnTo>
                    <a:pt x="364" y="343"/>
                  </a:lnTo>
                  <a:lnTo>
                    <a:pt x="364" y="343"/>
                  </a:lnTo>
                  <a:lnTo>
                    <a:pt x="366" y="343"/>
                  </a:lnTo>
                  <a:lnTo>
                    <a:pt x="366" y="343"/>
                  </a:lnTo>
                  <a:lnTo>
                    <a:pt x="371" y="345"/>
                  </a:lnTo>
                  <a:lnTo>
                    <a:pt x="373" y="348"/>
                  </a:lnTo>
                  <a:lnTo>
                    <a:pt x="373" y="348"/>
                  </a:lnTo>
                  <a:lnTo>
                    <a:pt x="376" y="345"/>
                  </a:lnTo>
                  <a:lnTo>
                    <a:pt x="378" y="345"/>
                  </a:lnTo>
                  <a:lnTo>
                    <a:pt x="378" y="345"/>
                  </a:lnTo>
                  <a:lnTo>
                    <a:pt x="378" y="343"/>
                  </a:lnTo>
                  <a:lnTo>
                    <a:pt x="378" y="341"/>
                  </a:lnTo>
                  <a:lnTo>
                    <a:pt x="378" y="341"/>
                  </a:lnTo>
                  <a:lnTo>
                    <a:pt x="378" y="341"/>
                  </a:lnTo>
                  <a:lnTo>
                    <a:pt x="380" y="338"/>
                  </a:lnTo>
                  <a:lnTo>
                    <a:pt x="364" y="324"/>
                  </a:lnTo>
                  <a:lnTo>
                    <a:pt x="364" y="324"/>
                  </a:lnTo>
                  <a:lnTo>
                    <a:pt x="364" y="317"/>
                  </a:lnTo>
                  <a:lnTo>
                    <a:pt x="357" y="319"/>
                  </a:lnTo>
                  <a:lnTo>
                    <a:pt x="352" y="322"/>
                  </a:lnTo>
                  <a:lnTo>
                    <a:pt x="352" y="322"/>
                  </a:lnTo>
                  <a:lnTo>
                    <a:pt x="347" y="319"/>
                  </a:lnTo>
                  <a:lnTo>
                    <a:pt x="345" y="322"/>
                  </a:lnTo>
                  <a:lnTo>
                    <a:pt x="340" y="319"/>
                  </a:lnTo>
                  <a:lnTo>
                    <a:pt x="338" y="312"/>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44" name="Freeform 252"/>
            <p:cNvSpPr>
              <a:spLocks/>
            </p:cNvSpPr>
            <p:nvPr/>
          </p:nvSpPr>
          <p:spPr bwMode="auto">
            <a:xfrm>
              <a:off x="984" y="3011"/>
              <a:ext cx="137" cy="121"/>
            </a:xfrm>
            <a:custGeom>
              <a:avLst/>
              <a:gdLst>
                <a:gd name="T0" fmla="*/ 10 w 137"/>
                <a:gd name="T1" fmla="*/ 29 h 121"/>
                <a:gd name="T2" fmla="*/ 22 w 137"/>
                <a:gd name="T3" fmla="*/ 21 h 121"/>
                <a:gd name="T4" fmla="*/ 24 w 137"/>
                <a:gd name="T5" fmla="*/ 14 h 121"/>
                <a:gd name="T6" fmla="*/ 31 w 137"/>
                <a:gd name="T7" fmla="*/ 5 h 121"/>
                <a:gd name="T8" fmla="*/ 43 w 137"/>
                <a:gd name="T9" fmla="*/ 7 h 121"/>
                <a:gd name="T10" fmla="*/ 55 w 137"/>
                <a:gd name="T11" fmla="*/ 21 h 121"/>
                <a:gd name="T12" fmla="*/ 83 w 137"/>
                <a:gd name="T13" fmla="*/ 52 h 121"/>
                <a:gd name="T14" fmla="*/ 92 w 137"/>
                <a:gd name="T15" fmla="*/ 66 h 121"/>
                <a:gd name="T16" fmla="*/ 107 w 137"/>
                <a:gd name="T17" fmla="*/ 78 h 121"/>
                <a:gd name="T18" fmla="*/ 133 w 137"/>
                <a:gd name="T19" fmla="*/ 88 h 121"/>
                <a:gd name="T20" fmla="*/ 137 w 137"/>
                <a:gd name="T21" fmla="*/ 109 h 121"/>
                <a:gd name="T22" fmla="*/ 130 w 137"/>
                <a:gd name="T23" fmla="*/ 118 h 121"/>
                <a:gd name="T24" fmla="*/ 128 w 137"/>
                <a:gd name="T25" fmla="*/ 121 h 121"/>
                <a:gd name="T26" fmla="*/ 128 w 137"/>
                <a:gd name="T27" fmla="*/ 114 h 121"/>
                <a:gd name="T28" fmla="*/ 130 w 137"/>
                <a:gd name="T29" fmla="*/ 111 h 121"/>
                <a:gd name="T30" fmla="*/ 126 w 137"/>
                <a:gd name="T31" fmla="*/ 106 h 121"/>
                <a:gd name="T32" fmla="*/ 121 w 137"/>
                <a:gd name="T33" fmla="*/ 95 h 121"/>
                <a:gd name="T34" fmla="*/ 116 w 137"/>
                <a:gd name="T35" fmla="*/ 90 h 121"/>
                <a:gd name="T36" fmla="*/ 114 w 137"/>
                <a:gd name="T37" fmla="*/ 90 h 121"/>
                <a:gd name="T38" fmla="*/ 109 w 137"/>
                <a:gd name="T39" fmla="*/ 92 h 121"/>
                <a:gd name="T40" fmla="*/ 107 w 137"/>
                <a:gd name="T41" fmla="*/ 99 h 121"/>
                <a:gd name="T42" fmla="*/ 107 w 137"/>
                <a:gd name="T43" fmla="*/ 102 h 121"/>
                <a:gd name="T44" fmla="*/ 102 w 137"/>
                <a:gd name="T45" fmla="*/ 99 h 121"/>
                <a:gd name="T46" fmla="*/ 104 w 137"/>
                <a:gd name="T47" fmla="*/ 88 h 121"/>
                <a:gd name="T48" fmla="*/ 104 w 137"/>
                <a:gd name="T49" fmla="*/ 83 h 121"/>
                <a:gd name="T50" fmla="*/ 95 w 137"/>
                <a:gd name="T51" fmla="*/ 76 h 121"/>
                <a:gd name="T52" fmla="*/ 90 w 137"/>
                <a:gd name="T53" fmla="*/ 71 h 121"/>
                <a:gd name="T54" fmla="*/ 88 w 137"/>
                <a:gd name="T55" fmla="*/ 69 h 121"/>
                <a:gd name="T56" fmla="*/ 85 w 137"/>
                <a:gd name="T57" fmla="*/ 66 h 121"/>
                <a:gd name="T58" fmla="*/ 81 w 137"/>
                <a:gd name="T59" fmla="*/ 64 h 121"/>
                <a:gd name="T60" fmla="*/ 78 w 137"/>
                <a:gd name="T61" fmla="*/ 66 h 121"/>
                <a:gd name="T62" fmla="*/ 78 w 137"/>
                <a:gd name="T63" fmla="*/ 62 h 121"/>
                <a:gd name="T64" fmla="*/ 76 w 137"/>
                <a:gd name="T65" fmla="*/ 59 h 121"/>
                <a:gd name="T66" fmla="*/ 74 w 137"/>
                <a:gd name="T67" fmla="*/ 57 h 121"/>
                <a:gd name="T68" fmla="*/ 71 w 137"/>
                <a:gd name="T69" fmla="*/ 54 h 121"/>
                <a:gd name="T70" fmla="*/ 81 w 137"/>
                <a:gd name="T71" fmla="*/ 54 h 121"/>
                <a:gd name="T72" fmla="*/ 76 w 137"/>
                <a:gd name="T73" fmla="*/ 50 h 121"/>
                <a:gd name="T74" fmla="*/ 71 w 137"/>
                <a:gd name="T75" fmla="*/ 47 h 121"/>
                <a:gd name="T76" fmla="*/ 74 w 137"/>
                <a:gd name="T77" fmla="*/ 45 h 121"/>
                <a:gd name="T78" fmla="*/ 66 w 137"/>
                <a:gd name="T79" fmla="*/ 47 h 121"/>
                <a:gd name="T80" fmla="*/ 71 w 137"/>
                <a:gd name="T81" fmla="*/ 40 h 121"/>
                <a:gd name="T82" fmla="*/ 66 w 137"/>
                <a:gd name="T83" fmla="*/ 40 h 121"/>
                <a:gd name="T84" fmla="*/ 64 w 137"/>
                <a:gd name="T85" fmla="*/ 43 h 121"/>
                <a:gd name="T86" fmla="*/ 59 w 137"/>
                <a:gd name="T87" fmla="*/ 38 h 121"/>
                <a:gd name="T88" fmla="*/ 48 w 137"/>
                <a:gd name="T89" fmla="*/ 31 h 121"/>
                <a:gd name="T90" fmla="*/ 38 w 137"/>
                <a:gd name="T91" fmla="*/ 10 h 121"/>
                <a:gd name="T92" fmla="*/ 38 w 137"/>
                <a:gd name="T93" fmla="*/ 17 h 121"/>
                <a:gd name="T94" fmla="*/ 45 w 137"/>
                <a:gd name="T95" fmla="*/ 43 h 121"/>
                <a:gd name="T96" fmla="*/ 41 w 137"/>
                <a:gd name="T97" fmla="*/ 38 h 121"/>
                <a:gd name="T98" fmla="*/ 33 w 137"/>
                <a:gd name="T99" fmla="*/ 33 h 121"/>
                <a:gd name="T100" fmla="*/ 31 w 137"/>
                <a:gd name="T101" fmla="*/ 24 h 121"/>
                <a:gd name="T102" fmla="*/ 26 w 137"/>
                <a:gd name="T103" fmla="*/ 29 h 121"/>
                <a:gd name="T104" fmla="*/ 22 w 137"/>
                <a:gd name="T105" fmla="*/ 26 h 121"/>
                <a:gd name="T106" fmla="*/ 17 w 137"/>
                <a:gd name="T107" fmla="*/ 26 h 121"/>
                <a:gd name="T108" fmla="*/ 24 w 137"/>
                <a:gd name="T109" fmla="*/ 31 h 121"/>
                <a:gd name="T110" fmla="*/ 26 w 137"/>
                <a:gd name="T111" fmla="*/ 33 h 121"/>
                <a:gd name="T112" fmla="*/ 31 w 137"/>
                <a:gd name="T113" fmla="*/ 40 h 121"/>
                <a:gd name="T114" fmla="*/ 29 w 137"/>
                <a:gd name="T115" fmla="*/ 40 h 121"/>
                <a:gd name="T116" fmla="*/ 17 w 137"/>
                <a:gd name="T117" fmla="*/ 40 h 121"/>
                <a:gd name="T118" fmla="*/ 10 w 137"/>
                <a:gd name="T119" fmla="*/ 33 h 121"/>
                <a:gd name="T120" fmla="*/ 0 w 137"/>
                <a:gd name="T121" fmla="*/ 19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7" h="121">
                  <a:moveTo>
                    <a:pt x="0" y="17"/>
                  </a:moveTo>
                  <a:lnTo>
                    <a:pt x="5" y="19"/>
                  </a:lnTo>
                  <a:lnTo>
                    <a:pt x="10" y="26"/>
                  </a:lnTo>
                  <a:lnTo>
                    <a:pt x="10" y="29"/>
                  </a:lnTo>
                  <a:lnTo>
                    <a:pt x="12" y="29"/>
                  </a:lnTo>
                  <a:lnTo>
                    <a:pt x="15" y="26"/>
                  </a:lnTo>
                  <a:lnTo>
                    <a:pt x="17" y="21"/>
                  </a:lnTo>
                  <a:lnTo>
                    <a:pt x="22" y="21"/>
                  </a:lnTo>
                  <a:lnTo>
                    <a:pt x="22" y="17"/>
                  </a:lnTo>
                  <a:lnTo>
                    <a:pt x="22" y="17"/>
                  </a:lnTo>
                  <a:lnTo>
                    <a:pt x="22" y="14"/>
                  </a:lnTo>
                  <a:lnTo>
                    <a:pt x="24" y="14"/>
                  </a:lnTo>
                  <a:lnTo>
                    <a:pt x="24" y="12"/>
                  </a:lnTo>
                  <a:lnTo>
                    <a:pt x="24" y="10"/>
                  </a:lnTo>
                  <a:lnTo>
                    <a:pt x="26" y="7"/>
                  </a:lnTo>
                  <a:lnTo>
                    <a:pt x="31" y="5"/>
                  </a:lnTo>
                  <a:lnTo>
                    <a:pt x="36" y="0"/>
                  </a:lnTo>
                  <a:lnTo>
                    <a:pt x="36" y="0"/>
                  </a:lnTo>
                  <a:lnTo>
                    <a:pt x="43" y="7"/>
                  </a:lnTo>
                  <a:lnTo>
                    <a:pt x="43" y="7"/>
                  </a:lnTo>
                  <a:lnTo>
                    <a:pt x="48" y="14"/>
                  </a:lnTo>
                  <a:lnTo>
                    <a:pt x="52" y="17"/>
                  </a:lnTo>
                  <a:lnTo>
                    <a:pt x="55" y="21"/>
                  </a:lnTo>
                  <a:lnTo>
                    <a:pt x="55" y="21"/>
                  </a:lnTo>
                  <a:lnTo>
                    <a:pt x="55" y="24"/>
                  </a:lnTo>
                  <a:lnTo>
                    <a:pt x="62" y="24"/>
                  </a:lnTo>
                  <a:lnTo>
                    <a:pt x="83" y="52"/>
                  </a:lnTo>
                  <a:lnTo>
                    <a:pt x="83" y="52"/>
                  </a:lnTo>
                  <a:lnTo>
                    <a:pt x="92" y="62"/>
                  </a:lnTo>
                  <a:lnTo>
                    <a:pt x="92" y="62"/>
                  </a:lnTo>
                  <a:lnTo>
                    <a:pt x="92" y="64"/>
                  </a:lnTo>
                  <a:lnTo>
                    <a:pt x="92" y="66"/>
                  </a:lnTo>
                  <a:lnTo>
                    <a:pt x="95" y="66"/>
                  </a:lnTo>
                  <a:lnTo>
                    <a:pt x="100" y="73"/>
                  </a:lnTo>
                  <a:lnTo>
                    <a:pt x="102" y="78"/>
                  </a:lnTo>
                  <a:lnTo>
                    <a:pt x="107" y="78"/>
                  </a:lnTo>
                  <a:lnTo>
                    <a:pt x="116" y="78"/>
                  </a:lnTo>
                  <a:lnTo>
                    <a:pt x="126" y="85"/>
                  </a:lnTo>
                  <a:lnTo>
                    <a:pt x="130" y="85"/>
                  </a:lnTo>
                  <a:lnTo>
                    <a:pt x="133" y="88"/>
                  </a:lnTo>
                  <a:lnTo>
                    <a:pt x="135" y="102"/>
                  </a:lnTo>
                  <a:lnTo>
                    <a:pt x="137" y="104"/>
                  </a:lnTo>
                  <a:lnTo>
                    <a:pt x="137" y="106"/>
                  </a:lnTo>
                  <a:lnTo>
                    <a:pt x="137" y="109"/>
                  </a:lnTo>
                  <a:lnTo>
                    <a:pt x="137" y="111"/>
                  </a:lnTo>
                  <a:lnTo>
                    <a:pt x="135" y="111"/>
                  </a:lnTo>
                  <a:lnTo>
                    <a:pt x="133" y="116"/>
                  </a:lnTo>
                  <a:lnTo>
                    <a:pt x="130" y="118"/>
                  </a:lnTo>
                  <a:lnTo>
                    <a:pt x="130" y="118"/>
                  </a:lnTo>
                  <a:lnTo>
                    <a:pt x="128" y="118"/>
                  </a:lnTo>
                  <a:lnTo>
                    <a:pt x="128" y="116"/>
                  </a:lnTo>
                  <a:lnTo>
                    <a:pt x="128" y="121"/>
                  </a:lnTo>
                  <a:lnTo>
                    <a:pt x="126" y="121"/>
                  </a:lnTo>
                  <a:lnTo>
                    <a:pt x="123" y="114"/>
                  </a:lnTo>
                  <a:lnTo>
                    <a:pt x="126" y="114"/>
                  </a:lnTo>
                  <a:lnTo>
                    <a:pt x="128" y="114"/>
                  </a:lnTo>
                  <a:lnTo>
                    <a:pt x="128" y="111"/>
                  </a:lnTo>
                  <a:lnTo>
                    <a:pt x="128" y="111"/>
                  </a:lnTo>
                  <a:lnTo>
                    <a:pt x="128" y="111"/>
                  </a:lnTo>
                  <a:lnTo>
                    <a:pt x="130" y="111"/>
                  </a:lnTo>
                  <a:lnTo>
                    <a:pt x="128" y="104"/>
                  </a:lnTo>
                  <a:lnTo>
                    <a:pt x="126" y="104"/>
                  </a:lnTo>
                  <a:lnTo>
                    <a:pt x="126" y="106"/>
                  </a:lnTo>
                  <a:lnTo>
                    <a:pt x="126" y="106"/>
                  </a:lnTo>
                  <a:lnTo>
                    <a:pt x="123" y="106"/>
                  </a:lnTo>
                  <a:lnTo>
                    <a:pt x="123" y="99"/>
                  </a:lnTo>
                  <a:lnTo>
                    <a:pt x="121" y="99"/>
                  </a:lnTo>
                  <a:lnTo>
                    <a:pt x="121" y="95"/>
                  </a:lnTo>
                  <a:lnTo>
                    <a:pt x="118" y="92"/>
                  </a:lnTo>
                  <a:lnTo>
                    <a:pt x="116" y="90"/>
                  </a:lnTo>
                  <a:lnTo>
                    <a:pt x="116" y="92"/>
                  </a:lnTo>
                  <a:lnTo>
                    <a:pt x="116" y="90"/>
                  </a:lnTo>
                  <a:lnTo>
                    <a:pt x="116" y="88"/>
                  </a:lnTo>
                  <a:lnTo>
                    <a:pt x="116" y="85"/>
                  </a:lnTo>
                  <a:lnTo>
                    <a:pt x="114" y="88"/>
                  </a:lnTo>
                  <a:lnTo>
                    <a:pt x="114" y="90"/>
                  </a:lnTo>
                  <a:lnTo>
                    <a:pt x="111" y="90"/>
                  </a:lnTo>
                  <a:lnTo>
                    <a:pt x="111" y="92"/>
                  </a:lnTo>
                  <a:lnTo>
                    <a:pt x="109" y="92"/>
                  </a:lnTo>
                  <a:lnTo>
                    <a:pt x="109" y="92"/>
                  </a:lnTo>
                  <a:lnTo>
                    <a:pt x="107" y="95"/>
                  </a:lnTo>
                  <a:lnTo>
                    <a:pt x="107" y="95"/>
                  </a:lnTo>
                  <a:lnTo>
                    <a:pt x="107" y="97"/>
                  </a:lnTo>
                  <a:lnTo>
                    <a:pt x="107" y="99"/>
                  </a:lnTo>
                  <a:lnTo>
                    <a:pt x="107" y="99"/>
                  </a:lnTo>
                  <a:lnTo>
                    <a:pt x="107" y="102"/>
                  </a:lnTo>
                  <a:lnTo>
                    <a:pt x="107" y="102"/>
                  </a:lnTo>
                  <a:lnTo>
                    <a:pt x="107" y="102"/>
                  </a:lnTo>
                  <a:lnTo>
                    <a:pt x="104" y="104"/>
                  </a:lnTo>
                  <a:lnTo>
                    <a:pt x="102" y="102"/>
                  </a:lnTo>
                  <a:lnTo>
                    <a:pt x="102" y="99"/>
                  </a:lnTo>
                  <a:lnTo>
                    <a:pt x="102" y="99"/>
                  </a:lnTo>
                  <a:lnTo>
                    <a:pt x="102" y="97"/>
                  </a:lnTo>
                  <a:lnTo>
                    <a:pt x="104" y="97"/>
                  </a:lnTo>
                  <a:lnTo>
                    <a:pt x="104" y="92"/>
                  </a:lnTo>
                  <a:lnTo>
                    <a:pt x="104" y="88"/>
                  </a:lnTo>
                  <a:lnTo>
                    <a:pt x="104" y="88"/>
                  </a:lnTo>
                  <a:lnTo>
                    <a:pt x="109" y="85"/>
                  </a:lnTo>
                  <a:lnTo>
                    <a:pt x="109" y="85"/>
                  </a:lnTo>
                  <a:lnTo>
                    <a:pt x="104" y="83"/>
                  </a:lnTo>
                  <a:lnTo>
                    <a:pt x="102" y="83"/>
                  </a:lnTo>
                  <a:lnTo>
                    <a:pt x="100" y="83"/>
                  </a:lnTo>
                  <a:lnTo>
                    <a:pt x="97" y="80"/>
                  </a:lnTo>
                  <a:lnTo>
                    <a:pt x="95" y="76"/>
                  </a:lnTo>
                  <a:lnTo>
                    <a:pt x="92" y="76"/>
                  </a:lnTo>
                  <a:lnTo>
                    <a:pt x="92" y="73"/>
                  </a:lnTo>
                  <a:lnTo>
                    <a:pt x="92" y="73"/>
                  </a:lnTo>
                  <a:lnTo>
                    <a:pt x="90" y="71"/>
                  </a:lnTo>
                  <a:lnTo>
                    <a:pt x="88" y="71"/>
                  </a:lnTo>
                  <a:lnTo>
                    <a:pt x="83" y="69"/>
                  </a:lnTo>
                  <a:lnTo>
                    <a:pt x="83" y="66"/>
                  </a:lnTo>
                  <a:lnTo>
                    <a:pt x="88" y="69"/>
                  </a:lnTo>
                  <a:lnTo>
                    <a:pt x="88" y="71"/>
                  </a:lnTo>
                  <a:lnTo>
                    <a:pt x="85" y="66"/>
                  </a:lnTo>
                  <a:lnTo>
                    <a:pt x="85" y="64"/>
                  </a:lnTo>
                  <a:lnTo>
                    <a:pt x="85" y="66"/>
                  </a:lnTo>
                  <a:lnTo>
                    <a:pt x="83" y="66"/>
                  </a:lnTo>
                  <a:lnTo>
                    <a:pt x="83" y="66"/>
                  </a:lnTo>
                  <a:lnTo>
                    <a:pt x="81" y="66"/>
                  </a:lnTo>
                  <a:lnTo>
                    <a:pt x="81" y="64"/>
                  </a:lnTo>
                  <a:lnTo>
                    <a:pt x="81" y="64"/>
                  </a:lnTo>
                  <a:lnTo>
                    <a:pt x="78" y="64"/>
                  </a:lnTo>
                  <a:lnTo>
                    <a:pt x="78" y="66"/>
                  </a:lnTo>
                  <a:lnTo>
                    <a:pt x="78" y="66"/>
                  </a:lnTo>
                  <a:lnTo>
                    <a:pt x="76" y="64"/>
                  </a:lnTo>
                  <a:lnTo>
                    <a:pt x="76" y="64"/>
                  </a:lnTo>
                  <a:lnTo>
                    <a:pt x="76" y="62"/>
                  </a:lnTo>
                  <a:lnTo>
                    <a:pt x="78" y="62"/>
                  </a:lnTo>
                  <a:lnTo>
                    <a:pt x="81" y="59"/>
                  </a:lnTo>
                  <a:lnTo>
                    <a:pt x="76" y="62"/>
                  </a:lnTo>
                  <a:lnTo>
                    <a:pt x="76" y="59"/>
                  </a:lnTo>
                  <a:lnTo>
                    <a:pt x="76" y="59"/>
                  </a:lnTo>
                  <a:lnTo>
                    <a:pt x="76" y="59"/>
                  </a:lnTo>
                  <a:lnTo>
                    <a:pt x="76" y="57"/>
                  </a:lnTo>
                  <a:lnTo>
                    <a:pt x="74" y="57"/>
                  </a:lnTo>
                  <a:lnTo>
                    <a:pt x="74" y="57"/>
                  </a:lnTo>
                  <a:lnTo>
                    <a:pt x="76" y="54"/>
                  </a:lnTo>
                  <a:lnTo>
                    <a:pt x="74" y="54"/>
                  </a:lnTo>
                  <a:lnTo>
                    <a:pt x="71" y="54"/>
                  </a:lnTo>
                  <a:lnTo>
                    <a:pt x="71" y="54"/>
                  </a:lnTo>
                  <a:lnTo>
                    <a:pt x="71" y="52"/>
                  </a:lnTo>
                  <a:lnTo>
                    <a:pt x="78" y="54"/>
                  </a:lnTo>
                  <a:lnTo>
                    <a:pt x="81" y="54"/>
                  </a:lnTo>
                  <a:lnTo>
                    <a:pt x="81" y="54"/>
                  </a:lnTo>
                  <a:lnTo>
                    <a:pt x="81" y="54"/>
                  </a:lnTo>
                  <a:lnTo>
                    <a:pt x="78" y="54"/>
                  </a:lnTo>
                  <a:lnTo>
                    <a:pt x="78" y="52"/>
                  </a:lnTo>
                  <a:lnTo>
                    <a:pt x="76" y="50"/>
                  </a:lnTo>
                  <a:lnTo>
                    <a:pt x="76" y="52"/>
                  </a:lnTo>
                  <a:lnTo>
                    <a:pt x="76" y="52"/>
                  </a:lnTo>
                  <a:lnTo>
                    <a:pt x="74" y="50"/>
                  </a:lnTo>
                  <a:lnTo>
                    <a:pt x="71" y="47"/>
                  </a:lnTo>
                  <a:lnTo>
                    <a:pt x="74" y="45"/>
                  </a:lnTo>
                  <a:lnTo>
                    <a:pt x="76" y="45"/>
                  </a:lnTo>
                  <a:lnTo>
                    <a:pt x="76" y="45"/>
                  </a:lnTo>
                  <a:lnTo>
                    <a:pt x="74" y="45"/>
                  </a:lnTo>
                  <a:lnTo>
                    <a:pt x="71" y="45"/>
                  </a:lnTo>
                  <a:lnTo>
                    <a:pt x="71" y="47"/>
                  </a:lnTo>
                  <a:lnTo>
                    <a:pt x="69" y="50"/>
                  </a:lnTo>
                  <a:lnTo>
                    <a:pt x="66" y="47"/>
                  </a:lnTo>
                  <a:lnTo>
                    <a:pt x="66" y="45"/>
                  </a:lnTo>
                  <a:lnTo>
                    <a:pt x="69" y="45"/>
                  </a:lnTo>
                  <a:lnTo>
                    <a:pt x="71" y="43"/>
                  </a:lnTo>
                  <a:lnTo>
                    <a:pt x="71" y="40"/>
                  </a:lnTo>
                  <a:lnTo>
                    <a:pt x="69" y="43"/>
                  </a:lnTo>
                  <a:lnTo>
                    <a:pt x="69" y="43"/>
                  </a:lnTo>
                  <a:lnTo>
                    <a:pt x="69" y="38"/>
                  </a:lnTo>
                  <a:lnTo>
                    <a:pt x="66" y="40"/>
                  </a:lnTo>
                  <a:lnTo>
                    <a:pt x="66" y="40"/>
                  </a:lnTo>
                  <a:lnTo>
                    <a:pt x="66" y="43"/>
                  </a:lnTo>
                  <a:lnTo>
                    <a:pt x="66" y="45"/>
                  </a:lnTo>
                  <a:lnTo>
                    <a:pt x="64" y="43"/>
                  </a:lnTo>
                  <a:lnTo>
                    <a:pt x="62" y="40"/>
                  </a:lnTo>
                  <a:lnTo>
                    <a:pt x="62" y="38"/>
                  </a:lnTo>
                  <a:lnTo>
                    <a:pt x="62" y="38"/>
                  </a:lnTo>
                  <a:lnTo>
                    <a:pt x="59" y="38"/>
                  </a:lnTo>
                  <a:lnTo>
                    <a:pt x="59" y="40"/>
                  </a:lnTo>
                  <a:lnTo>
                    <a:pt x="55" y="36"/>
                  </a:lnTo>
                  <a:lnTo>
                    <a:pt x="52" y="36"/>
                  </a:lnTo>
                  <a:lnTo>
                    <a:pt x="48" y="31"/>
                  </a:lnTo>
                  <a:lnTo>
                    <a:pt x="48" y="29"/>
                  </a:lnTo>
                  <a:lnTo>
                    <a:pt x="48" y="26"/>
                  </a:lnTo>
                  <a:lnTo>
                    <a:pt x="45" y="26"/>
                  </a:lnTo>
                  <a:lnTo>
                    <a:pt x="38" y="10"/>
                  </a:lnTo>
                  <a:lnTo>
                    <a:pt x="36" y="12"/>
                  </a:lnTo>
                  <a:lnTo>
                    <a:pt x="38" y="17"/>
                  </a:lnTo>
                  <a:lnTo>
                    <a:pt x="38" y="17"/>
                  </a:lnTo>
                  <a:lnTo>
                    <a:pt x="38" y="17"/>
                  </a:lnTo>
                  <a:lnTo>
                    <a:pt x="41" y="21"/>
                  </a:lnTo>
                  <a:lnTo>
                    <a:pt x="41" y="21"/>
                  </a:lnTo>
                  <a:lnTo>
                    <a:pt x="48" y="38"/>
                  </a:lnTo>
                  <a:lnTo>
                    <a:pt x="45" y="43"/>
                  </a:lnTo>
                  <a:lnTo>
                    <a:pt x="43" y="43"/>
                  </a:lnTo>
                  <a:lnTo>
                    <a:pt x="41" y="36"/>
                  </a:lnTo>
                  <a:lnTo>
                    <a:pt x="41" y="36"/>
                  </a:lnTo>
                  <a:lnTo>
                    <a:pt x="41" y="38"/>
                  </a:lnTo>
                  <a:lnTo>
                    <a:pt x="36" y="38"/>
                  </a:lnTo>
                  <a:lnTo>
                    <a:pt x="36" y="33"/>
                  </a:lnTo>
                  <a:lnTo>
                    <a:pt x="36" y="33"/>
                  </a:lnTo>
                  <a:lnTo>
                    <a:pt x="33" y="33"/>
                  </a:lnTo>
                  <a:lnTo>
                    <a:pt x="31" y="29"/>
                  </a:lnTo>
                  <a:lnTo>
                    <a:pt x="31" y="26"/>
                  </a:lnTo>
                  <a:lnTo>
                    <a:pt x="31" y="26"/>
                  </a:lnTo>
                  <a:lnTo>
                    <a:pt x="31" y="24"/>
                  </a:lnTo>
                  <a:lnTo>
                    <a:pt x="29" y="26"/>
                  </a:lnTo>
                  <a:lnTo>
                    <a:pt x="29" y="29"/>
                  </a:lnTo>
                  <a:lnTo>
                    <a:pt x="29" y="29"/>
                  </a:lnTo>
                  <a:lnTo>
                    <a:pt x="26" y="29"/>
                  </a:lnTo>
                  <a:lnTo>
                    <a:pt x="24" y="24"/>
                  </a:lnTo>
                  <a:lnTo>
                    <a:pt x="22" y="24"/>
                  </a:lnTo>
                  <a:lnTo>
                    <a:pt x="22" y="26"/>
                  </a:lnTo>
                  <a:lnTo>
                    <a:pt x="22" y="26"/>
                  </a:lnTo>
                  <a:lnTo>
                    <a:pt x="19" y="24"/>
                  </a:lnTo>
                  <a:lnTo>
                    <a:pt x="19" y="26"/>
                  </a:lnTo>
                  <a:lnTo>
                    <a:pt x="19" y="26"/>
                  </a:lnTo>
                  <a:lnTo>
                    <a:pt x="17" y="26"/>
                  </a:lnTo>
                  <a:lnTo>
                    <a:pt x="17" y="29"/>
                  </a:lnTo>
                  <a:lnTo>
                    <a:pt x="19" y="29"/>
                  </a:lnTo>
                  <a:lnTo>
                    <a:pt x="24" y="29"/>
                  </a:lnTo>
                  <a:lnTo>
                    <a:pt x="24" y="31"/>
                  </a:lnTo>
                  <a:lnTo>
                    <a:pt x="24" y="31"/>
                  </a:lnTo>
                  <a:lnTo>
                    <a:pt x="26" y="31"/>
                  </a:lnTo>
                  <a:lnTo>
                    <a:pt x="26" y="33"/>
                  </a:lnTo>
                  <a:lnTo>
                    <a:pt x="26" y="33"/>
                  </a:lnTo>
                  <a:lnTo>
                    <a:pt x="29" y="33"/>
                  </a:lnTo>
                  <a:lnTo>
                    <a:pt x="29" y="33"/>
                  </a:lnTo>
                  <a:lnTo>
                    <a:pt x="31" y="36"/>
                  </a:lnTo>
                  <a:lnTo>
                    <a:pt x="31" y="40"/>
                  </a:lnTo>
                  <a:lnTo>
                    <a:pt x="31" y="40"/>
                  </a:lnTo>
                  <a:lnTo>
                    <a:pt x="29" y="43"/>
                  </a:lnTo>
                  <a:lnTo>
                    <a:pt x="26" y="40"/>
                  </a:lnTo>
                  <a:lnTo>
                    <a:pt x="29" y="40"/>
                  </a:lnTo>
                  <a:lnTo>
                    <a:pt x="29" y="43"/>
                  </a:lnTo>
                  <a:lnTo>
                    <a:pt x="26" y="45"/>
                  </a:lnTo>
                  <a:lnTo>
                    <a:pt x="19" y="40"/>
                  </a:lnTo>
                  <a:lnTo>
                    <a:pt x="17" y="40"/>
                  </a:lnTo>
                  <a:lnTo>
                    <a:pt x="15" y="38"/>
                  </a:lnTo>
                  <a:lnTo>
                    <a:pt x="10" y="38"/>
                  </a:lnTo>
                  <a:lnTo>
                    <a:pt x="12" y="33"/>
                  </a:lnTo>
                  <a:lnTo>
                    <a:pt x="10" y="33"/>
                  </a:lnTo>
                  <a:lnTo>
                    <a:pt x="7" y="36"/>
                  </a:lnTo>
                  <a:lnTo>
                    <a:pt x="0" y="26"/>
                  </a:lnTo>
                  <a:lnTo>
                    <a:pt x="0" y="24"/>
                  </a:lnTo>
                  <a:lnTo>
                    <a:pt x="0" y="19"/>
                  </a:lnTo>
                  <a:lnTo>
                    <a:pt x="0" y="17"/>
                  </a:lnTo>
                  <a:close/>
                </a:path>
              </a:pathLst>
            </a:custGeom>
            <a:solidFill>
              <a:srgbClr val="7578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5" name="Freeform 253"/>
            <p:cNvSpPr>
              <a:spLocks/>
            </p:cNvSpPr>
            <p:nvPr/>
          </p:nvSpPr>
          <p:spPr bwMode="auto">
            <a:xfrm>
              <a:off x="984" y="3011"/>
              <a:ext cx="137" cy="121"/>
            </a:xfrm>
            <a:custGeom>
              <a:avLst/>
              <a:gdLst>
                <a:gd name="T0" fmla="*/ 10 w 137"/>
                <a:gd name="T1" fmla="*/ 29 h 121"/>
                <a:gd name="T2" fmla="*/ 22 w 137"/>
                <a:gd name="T3" fmla="*/ 21 h 121"/>
                <a:gd name="T4" fmla="*/ 24 w 137"/>
                <a:gd name="T5" fmla="*/ 14 h 121"/>
                <a:gd name="T6" fmla="*/ 31 w 137"/>
                <a:gd name="T7" fmla="*/ 5 h 121"/>
                <a:gd name="T8" fmla="*/ 43 w 137"/>
                <a:gd name="T9" fmla="*/ 7 h 121"/>
                <a:gd name="T10" fmla="*/ 55 w 137"/>
                <a:gd name="T11" fmla="*/ 21 h 121"/>
                <a:gd name="T12" fmla="*/ 83 w 137"/>
                <a:gd name="T13" fmla="*/ 52 h 121"/>
                <a:gd name="T14" fmla="*/ 92 w 137"/>
                <a:gd name="T15" fmla="*/ 66 h 121"/>
                <a:gd name="T16" fmla="*/ 107 w 137"/>
                <a:gd name="T17" fmla="*/ 78 h 121"/>
                <a:gd name="T18" fmla="*/ 133 w 137"/>
                <a:gd name="T19" fmla="*/ 88 h 121"/>
                <a:gd name="T20" fmla="*/ 137 w 137"/>
                <a:gd name="T21" fmla="*/ 109 h 121"/>
                <a:gd name="T22" fmla="*/ 130 w 137"/>
                <a:gd name="T23" fmla="*/ 118 h 121"/>
                <a:gd name="T24" fmla="*/ 128 w 137"/>
                <a:gd name="T25" fmla="*/ 121 h 121"/>
                <a:gd name="T26" fmla="*/ 128 w 137"/>
                <a:gd name="T27" fmla="*/ 114 h 121"/>
                <a:gd name="T28" fmla="*/ 130 w 137"/>
                <a:gd name="T29" fmla="*/ 111 h 121"/>
                <a:gd name="T30" fmla="*/ 126 w 137"/>
                <a:gd name="T31" fmla="*/ 106 h 121"/>
                <a:gd name="T32" fmla="*/ 121 w 137"/>
                <a:gd name="T33" fmla="*/ 95 h 121"/>
                <a:gd name="T34" fmla="*/ 116 w 137"/>
                <a:gd name="T35" fmla="*/ 90 h 121"/>
                <a:gd name="T36" fmla="*/ 114 w 137"/>
                <a:gd name="T37" fmla="*/ 90 h 121"/>
                <a:gd name="T38" fmla="*/ 109 w 137"/>
                <a:gd name="T39" fmla="*/ 92 h 121"/>
                <a:gd name="T40" fmla="*/ 107 w 137"/>
                <a:gd name="T41" fmla="*/ 99 h 121"/>
                <a:gd name="T42" fmla="*/ 107 w 137"/>
                <a:gd name="T43" fmla="*/ 102 h 121"/>
                <a:gd name="T44" fmla="*/ 102 w 137"/>
                <a:gd name="T45" fmla="*/ 99 h 121"/>
                <a:gd name="T46" fmla="*/ 104 w 137"/>
                <a:gd name="T47" fmla="*/ 88 h 121"/>
                <a:gd name="T48" fmla="*/ 104 w 137"/>
                <a:gd name="T49" fmla="*/ 83 h 121"/>
                <a:gd name="T50" fmla="*/ 95 w 137"/>
                <a:gd name="T51" fmla="*/ 76 h 121"/>
                <a:gd name="T52" fmla="*/ 90 w 137"/>
                <a:gd name="T53" fmla="*/ 71 h 121"/>
                <a:gd name="T54" fmla="*/ 88 w 137"/>
                <a:gd name="T55" fmla="*/ 69 h 121"/>
                <a:gd name="T56" fmla="*/ 85 w 137"/>
                <a:gd name="T57" fmla="*/ 66 h 121"/>
                <a:gd name="T58" fmla="*/ 81 w 137"/>
                <a:gd name="T59" fmla="*/ 64 h 121"/>
                <a:gd name="T60" fmla="*/ 78 w 137"/>
                <a:gd name="T61" fmla="*/ 66 h 121"/>
                <a:gd name="T62" fmla="*/ 78 w 137"/>
                <a:gd name="T63" fmla="*/ 62 h 121"/>
                <a:gd name="T64" fmla="*/ 76 w 137"/>
                <a:gd name="T65" fmla="*/ 59 h 121"/>
                <a:gd name="T66" fmla="*/ 74 w 137"/>
                <a:gd name="T67" fmla="*/ 57 h 121"/>
                <a:gd name="T68" fmla="*/ 71 w 137"/>
                <a:gd name="T69" fmla="*/ 54 h 121"/>
                <a:gd name="T70" fmla="*/ 81 w 137"/>
                <a:gd name="T71" fmla="*/ 54 h 121"/>
                <a:gd name="T72" fmla="*/ 76 w 137"/>
                <a:gd name="T73" fmla="*/ 50 h 121"/>
                <a:gd name="T74" fmla="*/ 71 w 137"/>
                <a:gd name="T75" fmla="*/ 47 h 121"/>
                <a:gd name="T76" fmla="*/ 74 w 137"/>
                <a:gd name="T77" fmla="*/ 45 h 121"/>
                <a:gd name="T78" fmla="*/ 66 w 137"/>
                <a:gd name="T79" fmla="*/ 47 h 121"/>
                <a:gd name="T80" fmla="*/ 71 w 137"/>
                <a:gd name="T81" fmla="*/ 40 h 121"/>
                <a:gd name="T82" fmla="*/ 66 w 137"/>
                <a:gd name="T83" fmla="*/ 40 h 121"/>
                <a:gd name="T84" fmla="*/ 64 w 137"/>
                <a:gd name="T85" fmla="*/ 43 h 121"/>
                <a:gd name="T86" fmla="*/ 59 w 137"/>
                <a:gd name="T87" fmla="*/ 38 h 121"/>
                <a:gd name="T88" fmla="*/ 48 w 137"/>
                <a:gd name="T89" fmla="*/ 31 h 121"/>
                <a:gd name="T90" fmla="*/ 38 w 137"/>
                <a:gd name="T91" fmla="*/ 10 h 121"/>
                <a:gd name="T92" fmla="*/ 38 w 137"/>
                <a:gd name="T93" fmla="*/ 17 h 121"/>
                <a:gd name="T94" fmla="*/ 45 w 137"/>
                <a:gd name="T95" fmla="*/ 43 h 121"/>
                <a:gd name="T96" fmla="*/ 41 w 137"/>
                <a:gd name="T97" fmla="*/ 38 h 121"/>
                <a:gd name="T98" fmla="*/ 33 w 137"/>
                <a:gd name="T99" fmla="*/ 33 h 121"/>
                <a:gd name="T100" fmla="*/ 31 w 137"/>
                <a:gd name="T101" fmla="*/ 24 h 121"/>
                <a:gd name="T102" fmla="*/ 26 w 137"/>
                <a:gd name="T103" fmla="*/ 29 h 121"/>
                <a:gd name="T104" fmla="*/ 22 w 137"/>
                <a:gd name="T105" fmla="*/ 26 h 121"/>
                <a:gd name="T106" fmla="*/ 17 w 137"/>
                <a:gd name="T107" fmla="*/ 26 h 121"/>
                <a:gd name="T108" fmla="*/ 24 w 137"/>
                <a:gd name="T109" fmla="*/ 31 h 121"/>
                <a:gd name="T110" fmla="*/ 26 w 137"/>
                <a:gd name="T111" fmla="*/ 33 h 121"/>
                <a:gd name="T112" fmla="*/ 31 w 137"/>
                <a:gd name="T113" fmla="*/ 40 h 121"/>
                <a:gd name="T114" fmla="*/ 29 w 137"/>
                <a:gd name="T115" fmla="*/ 40 h 121"/>
                <a:gd name="T116" fmla="*/ 17 w 137"/>
                <a:gd name="T117" fmla="*/ 40 h 121"/>
                <a:gd name="T118" fmla="*/ 10 w 137"/>
                <a:gd name="T119" fmla="*/ 33 h 121"/>
                <a:gd name="T120" fmla="*/ 0 w 137"/>
                <a:gd name="T121" fmla="*/ 19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7" h="121">
                  <a:moveTo>
                    <a:pt x="0" y="17"/>
                  </a:moveTo>
                  <a:lnTo>
                    <a:pt x="5" y="19"/>
                  </a:lnTo>
                  <a:lnTo>
                    <a:pt x="10" y="26"/>
                  </a:lnTo>
                  <a:lnTo>
                    <a:pt x="10" y="29"/>
                  </a:lnTo>
                  <a:lnTo>
                    <a:pt x="12" y="29"/>
                  </a:lnTo>
                  <a:lnTo>
                    <a:pt x="15" y="26"/>
                  </a:lnTo>
                  <a:lnTo>
                    <a:pt x="17" y="21"/>
                  </a:lnTo>
                  <a:lnTo>
                    <a:pt x="22" y="21"/>
                  </a:lnTo>
                  <a:lnTo>
                    <a:pt x="22" y="17"/>
                  </a:lnTo>
                  <a:lnTo>
                    <a:pt x="22" y="17"/>
                  </a:lnTo>
                  <a:lnTo>
                    <a:pt x="22" y="14"/>
                  </a:lnTo>
                  <a:lnTo>
                    <a:pt x="24" y="14"/>
                  </a:lnTo>
                  <a:lnTo>
                    <a:pt x="24" y="12"/>
                  </a:lnTo>
                  <a:lnTo>
                    <a:pt x="24" y="10"/>
                  </a:lnTo>
                  <a:lnTo>
                    <a:pt x="26" y="7"/>
                  </a:lnTo>
                  <a:lnTo>
                    <a:pt x="31" y="5"/>
                  </a:lnTo>
                  <a:lnTo>
                    <a:pt x="36" y="0"/>
                  </a:lnTo>
                  <a:lnTo>
                    <a:pt x="36" y="0"/>
                  </a:lnTo>
                  <a:lnTo>
                    <a:pt x="43" y="7"/>
                  </a:lnTo>
                  <a:lnTo>
                    <a:pt x="43" y="7"/>
                  </a:lnTo>
                  <a:lnTo>
                    <a:pt x="48" y="14"/>
                  </a:lnTo>
                  <a:lnTo>
                    <a:pt x="52" y="17"/>
                  </a:lnTo>
                  <a:lnTo>
                    <a:pt x="55" y="21"/>
                  </a:lnTo>
                  <a:lnTo>
                    <a:pt x="55" y="21"/>
                  </a:lnTo>
                  <a:lnTo>
                    <a:pt x="55" y="24"/>
                  </a:lnTo>
                  <a:lnTo>
                    <a:pt x="62" y="24"/>
                  </a:lnTo>
                  <a:lnTo>
                    <a:pt x="83" y="52"/>
                  </a:lnTo>
                  <a:lnTo>
                    <a:pt x="83" y="52"/>
                  </a:lnTo>
                  <a:lnTo>
                    <a:pt x="92" y="62"/>
                  </a:lnTo>
                  <a:lnTo>
                    <a:pt x="92" y="62"/>
                  </a:lnTo>
                  <a:lnTo>
                    <a:pt x="92" y="64"/>
                  </a:lnTo>
                  <a:lnTo>
                    <a:pt x="92" y="66"/>
                  </a:lnTo>
                  <a:lnTo>
                    <a:pt x="95" y="66"/>
                  </a:lnTo>
                  <a:lnTo>
                    <a:pt x="100" y="73"/>
                  </a:lnTo>
                  <a:lnTo>
                    <a:pt x="102" y="78"/>
                  </a:lnTo>
                  <a:lnTo>
                    <a:pt x="107" y="78"/>
                  </a:lnTo>
                  <a:lnTo>
                    <a:pt x="116" y="78"/>
                  </a:lnTo>
                  <a:lnTo>
                    <a:pt x="126" y="85"/>
                  </a:lnTo>
                  <a:lnTo>
                    <a:pt x="130" y="85"/>
                  </a:lnTo>
                  <a:lnTo>
                    <a:pt x="133" y="88"/>
                  </a:lnTo>
                  <a:lnTo>
                    <a:pt x="135" y="102"/>
                  </a:lnTo>
                  <a:lnTo>
                    <a:pt x="137" y="104"/>
                  </a:lnTo>
                  <a:lnTo>
                    <a:pt x="137" y="106"/>
                  </a:lnTo>
                  <a:lnTo>
                    <a:pt x="137" y="109"/>
                  </a:lnTo>
                  <a:lnTo>
                    <a:pt x="137" y="111"/>
                  </a:lnTo>
                  <a:lnTo>
                    <a:pt x="135" y="111"/>
                  </a:lnTo>
                  <a:lnTo>
                    <a:pt x="133" y="116"/>
                  </a:lnTo>
                  <a:lnTo>
                    <a:pt x="130" y="118"/>
                  </a:lnTo>
                  <a:lnTo>
                    <a:pt x="130" y="118"/>
                  </a:lnTo>
                  <a:lnTo>
                    <a:pt x="128" y="118"/>
                  </a:lnTo>
                  <a:lnTo>
                    <a:pt x="128" y="116"/>
                  </a:lnTo>
                  <a:lnTo>
                    <a:pt x="128" y="121"/>
                  </a:lnTo>
                  <a:lnTo>
                    <a:pt x="126" y="121"/>
                  </a:lnTo>
                  <a:lnTo>
                    <a:pt x="123" y="114"/>
                  </a:lnTo>
                  <a:lnTo>
                    <a:pt x="126" y="114"/>
                  </a:lnTo>
                  <a:lnTo>
                    <a:pt x="128" y="114"/>
                  </a:lnTo>
                  <a:lnTo>
                    <a:pt x="128" y="111"/>
                  </a:lnTo>
                  <a:lnTo>
                    <a:pt x="128" y="111"/>
                  </a:lnTo>
                  <a:lnTo>
                    <a:pt x="128" y="111"/>
                  </a:lnTo>
                  <a:lnTo>
                    <a:pt x="130" y="111"/>
                  </a:lnTo>
                  <a:lnTo>
                    <a:pt x="128" y="104"/>
                  </a:lnTo>
                  <a:lnTo>
                    <a:pt x="126" y="104"/>
                  </a:lnTo>
                  <a:lnTo>
                    <a:pt x="126" y="106"/>
                  </a:lnTo>
                  <a:lnTo>
                    <a:pt x="126" y="106"/>
                  </a:lnTo>
                  <a:lnTo>
                    <a:pt x="123" y="106"/>
                  </a:lnTo>
                  <a:lnTo>
                    <a:pt x="123" y="99"/>
                  </a:lnTo>
                  <a:lnTo>
                    <a:pt x="121" y="99"/>
                  </a:lnTo>
                  <a:lnTo>
                    <a:pt x="121" y="95"/>
                  </a:lnTo>
                  <a:lnTo>
                    <a:pt x="118" y="92"/>
                  </a:lnTo>
                  <a:lnTo>
                    <a:pt x="116" y="90"/>
                  </a:lnTo>
                  <a:lnTo>
                    <a:pt x="116" y="92"/>
                  </a:lnTo>
                  <a:lnTo>
                    <a:pt x="116" y="90"/>
                  </a:lnTo>
                  <a:lnTo>
                    <a:pt x="116" y="88"/>
                  </a:lnTo>
                  <a:lnTo>
                    <a:pt x="116" y="85"/>
                  </a:lnTo>
                  <a:lnTo>
                    <a:pt x="114" y="88"/>
                  </a:lnTo>
                  <a:lnTo>
                    <a:pt x="114" y="90"/>
                  </a:lnTo>
                  <a:lnTo>
                    <a:pt x="111" y="90"/>
                  </a:lnTo>
                  <a:lnTo>
                    <a:pt x="111" y="92"/>
                  </a:lnTo>
                  <a:lnTo>
                    <a:pt x="109" y="92"/>
                  </a:lnTo>
                  <a:lnTo>
                    <a:pt x="109" y="92"/>
                  </a:lnTo>
                  <a:lnTo>
                    <a:pt x="107" y="95"/>
                  </a:lnTo>
                  <a:lnTo>
                    <a:pt x="107" y="95"/>
                  </a:lnTo>
                  <a:lnTo>
                    <a:pt x="107" y="97"/>
                  </a:lnTo>
                  <a:lnTo>
                    <a:pt x="107" y="99"/>
                  </a:lnTo>
                  <a:lnTo>
                    <a:pt x="107" y="99"/>
                  </a:lnTo>
                  <a:lnTo>
                    <a:pt x="107" y="102"/>
                  </a:lnTo>
                  <a:lnTo>
                    <a:pt x="107" y="102"/>
                  </a:lnTo>
                  <a:lnTo>
                    <a:pt x="107" y="102"/>
                  </a:lnTo>
                  <a:lnTo>
                    <a:pt x="104" y="104"/>
                  </a:lnTo>
                  <a:lnTo>
                    <a:pt x="102" y="102"/>
                  </a:lnTo>
                  <a:lnTo>
                    <a:pt x="102" y="99"/>
                  </a:lnTo>
                  <a:lnTo>
                    <a:pt x="102" y="99"/>
                  </a:lnTo>
                  <a:lnTo>
                    <a:pt x="102" y="97"/>
                  </a:lnTo>
                  <a:lnTo>
                    <a:pt x="104" y="97"/>
                  </a:lnTo>
                  <a:lnTo>
                    <a:pt x="104" y="92"/>
                  </a:lnTo>
                  <a:lnTo>
                    <a:pt x="104" y="88"/>
                  </a:lnTo>
                  <a:lnTo>
                    <a:pt x="104" y="88"/>
                  </a:lnTo>
                  <a:lnTo>
                    <a:pt x="109" y="85"/>
                  </a:lnTo>
                  <a:lnTo>
                    <a:pt x="109" y="85"/>
                  </a:lnTo>
                  <a:lnTo>
                    <a:pt x="104" y="83"/>
                  </a:lnTo>
                  <a:lnTo>
                    <a:pt x="102" y="83"/>
                  </a:lnTo>
                  <a:lnTo>
                    <a:pt x="100" y="83"/>
                  </a:lnTo>
                  <a:lnTo>
                    <a:pt x="97" y="80"/>
                  </a:lnTo>
                  <a:lnTo>
                    <a:pt x="95" y="76"/>
                  </a:lnTo>
                  <a:lnTo>
                    <a:pt x="92" y="76"/>
                  </a:lnTo>
                  <a:lnTo>
                    <a:pt x="92" y="73"/>
                  </a:lnTo>
                  <a:lnTo>
                    <a:pt x="92" y="73"/>
                  </a:lnTo>
                  <a:lnTo>
                    <a:pt x="90" y="71"/>
                  </a:lnTo>
                  <a:lnTo>
                    <a:pt x="88" y="71"/>
                  </a:lnTo>
                  <a:lnTo>
                    <a:pt x="83" y="69"/>
                  </a:lnTo>
                  <a:lnTo>
                    <a:pt x="83" y="66"/>
                  </a:lnTo>
                  <a:lnTo>
                    <a:pt x="88" y="69"/>
                  </a:lnTo>
                  <a:lnTo>
                    <a:pt x="88" y="71"/>
                  </a:lnTo>
                  <a:lnTo>
                    <a:pt x="85" y="66"/>
                  </a:lnTo>
                  <a:lnTo>
                    <a:pt x="85" y="64"/>
                  </a:lnTo>
                  <a:lnTo>
                    <a:pt x="85" y="66"/>
                  </a:lnTo>
                  <a:lnTo>
                    <a:pt x="83" y="66"/>
                  </a:lnTo>
                  <a:lnTo>
                    <a:pt x="83" y="66"/>
                  </a:lnTo>
                  <a:lnTo>
                    <a:pt x="81" y="66"/>
                  </a:lnTo>
                  <a:lnTo>
                    <a:pt x="81" y="64"/>
                  </a:lnTo>
                  <a:lnTo>
                    <a:pt x="81" y="64"/>
                  </a:lnTo>
                  <a:lnTo>
                    <a:pt x="78" y="64"/>
                  </a:lnTo>
                  <a:lnTo>
                    <a:pt x="78" y="66"/>
                  </a:lnTo>
                  <a:lnTo>
                    <a:pt x="78" y="66"/>
                  </a:lnTo>
                  <a:lnTo>
                    <a:pt x="76" y="64"/>
                  </a:lnTo>
                  <a:lnTo>
                    <a:pt x="76" y="64"/>
                  </a:lnTo>
                  <a:lnTo>
                    <a:pt x="76" y="62"/>
                  </a:lnTo>
                  <a:lnTo>
                    <a:pt x="78" y="62"/>
                  </a:lnTo>
                  <a:lnTo>
                    <a:pt x="81" y="59"/>
                  </a:lnTo>
                  <a:lnTo>
                    <a:pt x="76" y="62"/>
                  </a:lnTo>
                  <a:lnTo>
                    <a:pt x="76" y="59"/>
                  </a:lnTo>
                  <a:lnTo>
                    <a:pt x="76" y="59"/>
                  </a:lnTo>
                  <a:lnTo>
                    <a:pt x="76" y="59"/>
                  </a:lnTo>
                  <a:lnTo>
                    <a:pt x="76" y="57"/>
                  </a:lnTo>
                  <a:lnTo>
                    <a:pt x="74" y="57"/>
                  </a:lnTo>
                  <a:lnTo>
                    <a:pt x="74" y="57"/>
                  </a:lnTo>
                  <a:lnTo>
                    <a:pt x="76" y="54"/>
                  </a:lnTo>
                  <a:lnTo>
                    <a:pt x="74" y="54"/>
                  </a:lnTo>
                  <a:lnTo>
                    <a:pt x="71" y="54"/>
                  </a:lnTo>
                  <a:lnTo>
                    <a:pt x="71" y="54"/>
                  </a:lnTo>
                  <a:lnTo>
                    <a:pt x="71" y="52"/>
                  </a:lnTo>
                  <a:lnTo>
                    <a:pt x="78" y="54"/>
                  </a:lnTo>
                  <a:lnTo>
                    <a:pt x="81" y="54"/>
                  </a:lnTo>
                  <a:lnTo>
                    <a:pt x="81" y="54"/>
                  </a:lnTo>
                  <a:lnTo>
                    <a:pt x="81" y="54"/>
                  </a:lnTo>
                  <a:lnTo>
                    <a:pt x="78" y="54"/>
                  </a:lnTo>
                  <a:lnTo>
                    <a:pt x="78" y="52"/>
                  </a:lnTo>
                  <a:lnTo>
                    <a:pt x="76" y="50"/>
                  </a:lnTo>
                  <a:lnTo>
                    <a:pt x="76" y="52"/>
                  </a:lnTo>
                  <a:lnTo>
                    <a:pt x="76" y="52"/>
                  </a:lnTo>
                  <a:lnTo>
                    <a:pt x="74" y="50"/>
                  </a:lnTo>
                  <a:lnTo>
                    <a:pt x="71" y="47"/>
                  </a:lnTo>
                  <a:lnTo>
                    <a:pt x="74" y="45"/>
                  </a:lnTo>
                  <a:lnTo>
                    <a:pt x="76" y="45"/>
                  </a:lnTo>
                  <a:lnTo>
                    <a:pt x="76" y="45"/>
                  </a:lnTo>
                  <a:lnTo>
                    <a:pt x="74" y="45"/>
                  </a:lnTo>
                  <a:lnTo>
                    <a:pt x="71" y="45"/>
                  </a:lnTo>
                  <a:lnTo>
                    <a:pt x="71" y="47"/>
                  </a:lnTo>
                  <a:lnTo>
                    <a:pt x="69" y="50"/>
                  </a:lnTo>
                  <a:lnTo>
                    <a:pt x="66" y="47"/>
                  </a:lnTo>
                  <a:lnTo>
                    <a:pt x="66" y="45"/>
                  </a:lnTo>
                  <a:lnTo>
                    <a:pt x="69" y="45"/>
                  </a:lnTo>
                  <a:lnTo>
                    <a:pt x="71" y="43"/>
                  </a:lnTo>
                  <a:lnTo>
                    <a:pt x="71" y="40"/>
                  </a:lnTo>
                  <a:lnTo>
                    <a:pt x="69" y="43"/>
                  </a:lnTo>
                  <a:lnTo>
                    <a:pt x="69" y="43"/>
                  </a:lnTo>
                  <a:lnTo>
                    <a:pt x="69" y="38"/>
                  </a:lnTo>
                  <a:lnTo>
                    <a:pt x="66" y="40"/>
                  </a:lnTo>
                  <a:lnTo>
                    <a:pt x="66" y="40"/>
                  </a:lnTo>
                  <a:lnTo>
                    <a:pt x="66" y="43"/>
                  </a:lnTo>
                  <a:lnTo>
                    <a:pt x="66" y="45"/>
                  </a:lnTo>
                  <a:lnTo>
                    <a:pt x="64" y="43"/>
                  </a:lnTo>
                  <a:lnTo>
                    <a:pt x="62" y="40"/>
                  </a:lnTo>
                  <a:lnTo>
                    <a:pt x="62" y="38"/>
                  </a:lnTo>
                  <a:lnTo>
                    <a:pt x="62" y="38"/>
                  </a:lnTo>
                  <a:lnTo>
                    <a:pt x="59" y="38"/>
                  </a:lnTo>
                  <a:lnTo>
                    <a:pt x="59" y="40"/>
                  </a:lnTo>
                  <a:lnTo>
                    <a:pt x="55" y="36"/>
                  </a:lnTo>
                  <a:lnTo>
                    <a:pt x="52" y="36"/>
                  </a:lnTo>
                  <a:lnTo>
                    <a:pt x="48" y="31"/>
                  </a:lnTo>
                  <a:lnTo>
                    <a:pt x="48" y="29"/>
                  </a:lnTo>
                  <a:lnTo>
                    <a:pt x="48" y="26"/>
                  </a:lnTo>
                  <a:lnTo>
                    <a:pt x="45" y="26"/>
                  </a:lnTo>
                  <a:lnTo>
                    <a:pt x="38" y="10"/>
                  </a:lnTo>
                  <a:lnTo>
                    <a:pt x="36" y="12"/>
                  </a:lnTo>
                  <a:lnTo>
                    <a:pt x="38" y="17"/>
                  </a:lnTo>
                  <a:lnTo>
                    <a:pt x="38" y="17"/>
                  </a:lnTo>
                  <a:lnTo>
                    <a:pt x="38" y="17"/>
                  </a:lnTo>
                  <a:lnTo>
                    <a:pt x="41" y="21"/>
                  </a:lnTo>
                  <a:lnTo>
                    <a:pt x="41" y="21"/>
                  </a:lnTo>
                  <a:lnTo>
                    <a:pt x="48" y="38"/>
                  </a:lnTo>
                  <a:lnTo>
                    <a:pt x="45" y="43"/>
                  </a:lnTo>
                  <a:lnTo>
                    <a:pt x="43" y="43"/>
                  </a:lnTo>
                  <a:lnTo>
                    <a:pt x="41" y="36"/>
                  </a:lnTo>
                  <a:lnTo>
                    <a:pt x="41" y="36"/>
                  </a:lnTo>
                  <a:lnTo>
                    <a:pt x="41" y="38"/>
                  </a:lnTo>
                  <a:lnTo>
                    <a:pt x="36" y="38"/>
                  </a:lnTo>
                  <a:lnTo>
                    <a:pt x="36" y="33"/>
                  </a:lnTo>
                  <a:lnTo>
                    <a:pt x="36" y="33"/>
                  </a:lnTo>
                  <a:lnTo>
                    <a:pt x="33" y="33"/>
                  </a:lnTo>
                  <a:lnTo>
                    <a:pt x="31" y="29"/>
                  </a:lnTo>
                  <a:lnTo>
                    <a:pt x="31" y="26"/>
                  </a:lnTo>
                  <a:lnTo>
                    <a:pt x="31" y="26"/>
                  </a:lnTo>
                  <a:lnTo>
                    <a:pt x="31" y="24"/>
                  </a:lnTo>
                  <a:lnTo>
                    <a:pt x="29" y="26"/>
                  </a:lnTo>
                  <a:lnTo>
                    <a:pt x="29" y="29"/>
                  </a:lnTo>
                  <a:lnTo>
                    <a:pt x="29" y="29"/>
                  </a:lnTo>
                  <a:lnTo>
                    <a:pt x="26" y="29"/>
                  </a:lnTo>
                  <a:lnTo>
                    <a:pt x="24" y="24"/>
                  </a:lnTo>
                  <a:lnTo>
                    <a:pt x="22" y="24"/>
                  </a:lnTo>
                  <a:lnTo>
                    <a:pt x="22" y="26"/>
                  </a:lnTo>
                  <a:lnTo>
                    <a:pt x="22" y="26"/>
                  </a:lnTo>
                  <a:lnTo>
                    <a:pt x="19" y="24"/>
                  </a:lnTo>
                  <a:lnTo>
                    <a:pt x="19" y="26"/>
                  </a:lnTo>
                  <a:lnTo>
                    <a:pt x="19" y="26"/>
                  </a:lnTo>
                  <a:lnTo>
                    <a:pt x="17" y="26"/>
                  </a:lnTo>
                  <a:lnTo>
                    <a:pt x="17" y="29"/>
                  </a:lnTo>
                  <a:lnTo>
                    <a:pt x="19" y="29"/>
                  </a:lnTo>
                  <a:lnTo>
                    <a:pt x="24" y="29"/>
                  </a:lnTo>
                  <a:lnTo>
                    <a:pt x="24" y="31"/>
                  </a:lnTo>
                  <a:lnTo>
                    <a:pt x="24" y="31"/>
                  </a:lnTo>
                  <a:lnTo>
                    <a:pt x="26" y="31"/>
                  </a:lnTo>
                  <a:lnTo>
                    <a:pt x="26" y="33"/>
                  </a:lnTo>
                  <a:lnTo>
                    <a:pt x="26" y="33"/>
                  </a:lnTo>
                  <a:lnTo>
                    <a:pt x="29" y="33"/>
                  </a:lnTo>
                  <a:lnTo>
                    <a:pt x="29" y="33"/>
                  </a:lnTo>
                  <a:lnTo>
                    <a:pt x="31" y="36"/>
                  </a:lnTo>
                  <a:lnTo>
                    <a:pt x="31" y="40"/>
                  </a:lnTo>
                  <a:lnTo>
                    <a:pt x="31" y="40"/>
                  </a:lnTo>
                  <a:lnTo>
                    <a:pt x="29" y="43"/>
                  </a:lnTo>
                  <a:lnTo>
                    <a:pt x="26" y="40"/>
                  </a:lnTo>
                  <a:lnTo>
                    <a:pt x="29" y="40"/>
                  </a:lnTo>
                  <a:lnTo>
                    <a:pt x="29" y="43"/>
                  </a:lnTo>
                  <a:lnTo>
                    <a:pt x="26" y="45"/>
                  </a:lnTo>
                  <a:lnTo>
                    <a:pt x="19" y="40"/>
                  </a:lnTo>
                  <a:lnTo>
                    <a:pt x="17" y="40"/>
                  </a:lnTo>
                  <a:lnTo>
                    <a:pt x="15" y="38"/>
                  </a:lnTo>
                  <a:lnTo>
                    <a:pt x="10" y="38"/>
                  </a:lnTo>
                  <a:lnTo>
                    <a:pt x="12" y="33"/>
                  </a:lnTo>
                  <a:lnTo>
                    <a:pt x="10" y="33"/>
                  </a:lnTo>
                  <a:lnTo>
                    <a:pt x="7" y="36"/>
                  </a:lnTo>
                  <a:lnTo>
                    <a:pt x="0" y="26"/>
                  </a:lnTo>
                  <a:lnTo>
                    <a:pt x="0" y="24"/>
                  </a:lnTo>
                  <a:lnTo>
                    <a:pt x="0" y="19"/>
                  </a:lnTo>
                  <a:lnTo>
                    <a:pt x="0" y="17"/>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46" name="Freeform 254"/>
            <p:cNvSpPr>
              <a:spLocks/>
            </p:cNvSpPr>
            <p:nvPr/>
          </p:nvSpPr>
          <p:spPr bwMode="auto">
            <a:xfrm>
              <a:off x="1081" y="3151"/>
              <a:ext cx="21" cy="28"/>
            </a:xfrm>
            <a:custGeom>
              <a:avLst/>
              <a:gdLst>
                <a:gd name="T0" fmla="*/ 17 w 21"/>
                <a:gd name="T1" fmla="*/ 2 h 28"/>
                <a:gd name="T2" fmla="*/ 19 w 21"/>
                <a:gd name="T3" fmla="*/ 2 h 28"/>
                <a:gd name="T4" fmla="*/ 19 w 21"/>
                <a:gd name="T5" fmla="*/ 0 h 28"/>
                <a:gd name="T6" fmla="*/ 19 w 21"/>
                <a:gd name="T7" fmla="*/ 0 h 28"/>
                <a:gd name="T8" fmla="*/ 21 w 21"/>
                <a:gd name="T9" fmla="*/ 4 h 28"/>
                <a:gd name="T10" fmla="*/ 21 w 21"/>
                <a:gd name="T11" fmla="*/ 21 h 28"/>
                <a:gd name="T12" fmla="*/ 19 w 21"/>
                <a:gd name="T13" fmla="*/ 23 h 28"/>
                <a:gd name="T14" fmla="*/ 19 w 21"/>
                <a:gd name="T15" fmla="*/ 23 h 28"/>
                <a:gd name="T16" fmla="*/ 17 w 21"/>
                <a:gd name="T17" fmla="*/ 23 h 28"/>
                <a:gd name="T18" fmla="*/ 17 w 21"/>
                <a:gd name="T19" fmla="*/ 23 h 28"/>
                <a:gd name="T20" fmla="*/ 14 w 21"/>
                <a:gd name="T21" fmla="*/ 28 h 28"/>
                <a:gd name="T22" fmla="*/ 14 w 21"/>
                <a:gd name="T23" fmla="*/ 26 h 28"/>
                <a:gd name="T24" fmla="*/ 12 w 21"/>
                <a:gd name="T25" fmla="*/ 26 h 28"/>
                <a:gd name="T26" fmla="*/ 12 w 21"/>
                <a:gd name="T27" fmla="*/ 21 h 28"/>
                <a:gd name="T28" fmla="*/ 12 w 21"/>
                <a:gd name="T29" fmla="*/ 23 h 28"/>
                <a:gd name="T30" fmla="*/ 14 w 21"/>
                <a:gd name="T31" fmla="*/ 21 h 28"/>
                <a:gd name="T32" fmla="*/ 12 w 21"/>
                <a:gd name="T33" fmla="*/ 18 h 28"/>
                <a:gd name="T34" fmla="*/ 10 w 21"/>
                <a:gd name="T35" fmla="*/ 18 h 28"/>
                <a:gd name="T36" fmla="*/ 5 w 21"/>
                <a:gd name="T37" fmla="*/ 16 h 28"/>
                <a:gd name="T38" fmla="*/ 3 w 21"/>
                <a:gd name="T39" fmla="*/ 9 h 28"/>
                <a:gd name="T40" fmla="*/ 0 w 21"/>
                <a:gd name="T41" fmla="*/ 9 h 28"/>
                <a:gd name="T42" fmla="*/ 0 w 21"/>
                <a:gd name="T43" fmla="*/ 2 h 28"/>
                <a:gd name="T44" fmla="*/ 7 w 21"/>
                <a:gd name="T45" fmla="*/ 2 h 28"/>
                <a:gd name="T46" fmla="*/ 7 w 21"/>
                <a:gd name="T47" fmla="*/ 2 h 28"/>
                <a:gd name="T48" fmla="*/ 7 w 21"/>
                <a:gd name="T49" fmla="*/ 7 h 28"/>
                <a:gd name="T50" fmla="*/ 7 w 21"/>
                <a:gd name="T51" fmla="*/ 4 h 28"/>
                <a:gd name="T52" fmla="*/ 10 w 21"/>
                <a:gd name="T53" fmla="*/ 2 h 28"/>
                <a:gd name="T54" fmla="*/ 12 w 21"/>
                <a:gd name="T55" fmla="*/ 2 h 28"/>
                <a:gd name="T56" fmla="*/ 12 w 21"/>
                <a:gd name="T57" fmla="*/ 4 h 28"/>
                <a:gd name="T58" fmla="*/ 14 w 21"/>
                <a:gd name="T59" fmla="*/ 9 h 28"/>
                <a:gd name="T60" fmla="*/ 12 w 21"/>
                <a:gd name="T61" fmla="*/ 9 h 28"/>
                <a:gd name="T62" fmla="*/ 10 w 21"/>
                <a:gd name="T63" fmla="*/ 14 h 28"/>
                <a:gd name="T64" fmla="*/ 12 w 21"/>
                <a:gd name="T65" fmla="*/ 14 h 28"/>
                <a:gd name="T66" fmla="*/ 12 w 21"/>
                <a:gd name="T67" fmla="*/ 16 h 28"/>
                <a:gd name="T68" fmla="*/ 14 w 21"/>
                <a:gd name="T69" fmla="*/ 16 h 28"/>
                <a:gd name="T70" fmla="*/ 17 w 21"/>
                <a:gd name="T71" fmla="*/ 7 h 28"/>
                <a:gd name="T72" fmla="*/ 17 w 21"/>
                <a:gd name="T73" fmla="*/ 4 h 28"/>
                <a:gd name="T74" fmla="*/ 17 w 21"/>
                <a:gd name="T75" fmla="*/ 2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 h="28">
                  <a:moveTo>
                    <a:pt x="17" y="2"/>
                  </a:moveTo>
                  <a:lnTo>
                    <a:pt x="19" y="2"/>
                  </a:lnTo>
                  <a:lnTo>
                    <a:pt x="19" y="0"/>
                  </a:lnTo>
                  <a:lnTo>
                    <a:pt x="19" y="0"/>
                  </a:lnTo>
                  <a:lnTo>
                    <a:pt x="21" y="4"/>
                  </a:lnTo>
                  <a:lnTo>
                    <a:pt x="21" y="21"/>
                  </a:lnTo>
                  <a:lnTo>
                    <a:pt x="19" y="23"/>
                  </a:lnTo>
                  <a:lnTo>
                    <a:pt x="19" y="23"/>
                  </a:lnTo>
                  <a:lnTo>
                    <a:pt x="17" y="23"/>
                  </a:lnTo>
                  <a:lnTo>
                    <a:pt x="17" y="23"/>
                  </a:lnTo>
                  <a:lnTo>
                    <a:pt x="14" y="28"/>
                  </a:lnTo>
                  <a:lnTo>
                    <a:pt x="14" y="26"/>
                  </a:lnTo>
                  <a:lnTo>
                    <a:pt x="12" y="26"/>
                  </a:lnTo>
                  <a:lnTo>
                    <a:pt x="12" y="21"/>
                  </a:lnTo>
                  <a:lnTo>
                    <a:pt x="12" y="23"/>
                  </a:lnTo>
                  <a:lnTo>
                    <a:pt x="14" y="21"/>
                  </a:lnTo>
                  <a:lnTo>
                    <a:pt x="12" y="18"/>
                  </a:lnTo>
                  <a:lnTo>
                    <a:pt x="10" y="18"/>
                  </a:lnTo>
                  <a:lnTo>
                    <a:pt x="5" y="16"/>
                  </a:lnTo>
                  <a:lnTo>
                    <a:pt x="3" y="9"/>
                  </a:lnTo>
                  <a:lnTo>
                    <a:pt x="0" y="9"/>
                  </a:lnTo>
                  <a:lnTo>
                    <a:pt x="0" y="2"/>
                  </a:lnTo>
                  <a:lnTo>
                    <a:pt x="7" y="2"/>
                  </a:lnTo>
                  <a:lnTo>
                    <a:pt x="7" y="2"/>
                  </a:lnTo>
                  <a:lnTo>
                    <a:pt x="7" y="7"/>
                  </a:lnTo>
                  <a:lnTo>
                    <a:pt x="7" y="4"/>
                  </a:lnTo>
                  <a:lnTo>
                    <a:pt x="10" y="2"/>
                  </a:lnTo>
                  <a:lnTo>
                    <a:pt x="12" y="2"/>
                  </a:lnTo>
                  <a:lnTo>
                    <a:pt x="12" y="4"/>
                  </a:lnTo>
                  <a:lnTo>
                    <a:pt x="14" y="9"/>
                  </a:lnTo>
                  <a:lnTo>
                    <a:pt x="12" y="9"/>
                  </a:lnTo>
                  <a:lnTo>
                    <a:pt x="10" y="14"/>
                  </a:lnTo>
                  <a:lnTo>
                    <a:pt x="12" y="14"/>
                  </a:lnTo>
                  <a:lnTo>
                    <a:pt x="12" y="16"/>
                  </a:lnTo>
                  <a:lnTo>
                    <a:pt x="14" y="16"/>
                  </a:lnTo>
                  <a:lnTo>
                    <a:pt x="17" y="7"/>
                  </a:lnTo>
                  <a:lnTo>
                    <a:pt x="17" y="4"/>
                  </a:lnTo>
                  <a:lnTo>
                    <a:pt x="17" y="2"/>
                  </a:lnTo>
                  <a:close/>
                </a:path>
              </a:pathLst>
            </a:custGeom>
            <a:solidFill>
              <a:srgbClr val="7578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7" name="Freeform 255"/>
            <p:cNvSpPr>
              <a:spLocks/>
            </p:cNvSpPr>
            <p:nvPr/>
          </p:nvSpPr>
          <p:spPr bwMode="auto">
            <a:xfrm>
              <a:off x="1081" y="3151"/>
              <a:ext cx="21" cy="28"/>
            </a:xfrm>
            <a:custGeom>
              <a:avLst/>
              <a:gdLst>
                <a:gd name="T0" fmla="*/ 17 w 21"/>
                <a:gd name="T1" fmla="*/ 2 h 28"/>
                <a:gd name="T2" fmla="*/ 19 w 21"/>
                <a:gd name="T3" fmla="*/ 2 h 28"/>
                <a:gd name="T4" fmla="*/ 19 w 21"/>
                <a:gd name="T5" fmla="*/ 0 h 28"/>
                <a:gd name="T6" fmla="*/ 19 w 21"/>
                <a:gd name="T7" fmla="*/ 0 h 28"/>
                <a:gd name="T8" fmla="*/ 21 w 21"/>
                <a:gd name="T9" fmla="*/ 4 h 28"/>
                <a:gd name="T10" fmla="*/ 21 w 21"/>
                <a:gd name="T11" fmla="*/ 21 h 28"/>
                <a:gd name="T12" fmla="*/ 19 w 21"/>
                <a:gd name="T13" fmla="*/ 23 h 28"/>
                <a:gd name="T14" fmla="*/ 19 w 21"/>
                <a:gd name="T15" fmla="*/ 23 h 28"/>
                <a:gd name="T16" fmla="*/ 17 w 21"/>
                <a:gd name="T17" fmla="*/ 23 h 28"/>
                <a:gd name="T18" fmla="*/ 17 w 21"/>
                <a:gd name="T19" fmla="*/ 23 h 28"/>
                <a:gd name="T20" fmla="*/ 14 w 21"/>
                <a:gd name="T21" fmla="*/ 28 h 28"/>
                <a:gd name="T22" fmla="*/ 14 w 21"/>
                <a:gd name="T23" fmla="*/ 26 h 28"/>
                <a:gd name="T24" fmla="*/ 12 w 21"/>
                <a:gd name="T25" fmla="*/ 26 h 28"/>
                <a:gd name="T26" fmla="*/ 12 w 21"/>
                <a:gd name="T27" fmla="*/ 21 h 28"/>
                <a:gd name="T28" fmla="*/ 12 w 21"/>
                <a:gd name="T29" fmla="*/ 23 h 28"/>
                <a:gd name="T30" fmla="*/ 14 w 21"/>
                <a:gd name="T31" fmla="*/ 21 h 28"/>
                <a:gd name="T32" fmla="*/ 12 w 21"/>
                <a:gd name="T33" fmla="*/ 18 h 28"/>
                <a:gd name="T34" fmla="*/ 10 w 21"/>
                <a:gd name="T35" fmla="*/ 18 h 28"/>
                <a:gd name="T36" fmla="*/ 5 w 21"/>
                <a:gd name="T37" fmla="*/ 16 h 28"/>
                <a:gd name="T38" fmla="*/ 3 w 21"/>
                <a:gd name="T39" fmla="*/ 9 h 28"/>
                <a:gd name="T40" fmla="*/ 0 w 21"/>
                <a:gd name="T41" fmla="*/ 9 h 28"/>
                <a:gd name="T42" fmla="*/ 0 w 21"/>
                <a:gd name="T43" fmla="*/ 2 h 28"/>
                <a:gd name="T44" fmla="*/ 7 w 21"/>
                <a:gd name="T45" fmla="*/ 2 h 28"/>
                <a:gd name="T46" fmla="*/ 7 w 21"/>
                <a:gd name="T47" fmla="*/ 2 h 28"/>
                <a:gd name="T48" fmla="*/ 7 w 21"/>
                <a:gd name="T49" fmla="*/ 7 h 28"/>
                <a:gd name="T50" fmla="*/ 7 w 21"/>
                <a:gd name="T51" fmla="*/ 4 h 28"/>
                <a:gd name="T52" fmla="*/ 10 w 21"/>
                <a:gd name="T53" fmla="*/ 2 h 28"/>
                <a:gd name="T54" fmla="*/ 12 w 21"/>
                <a:gd name="T55" fmla="*/ 2 h 28"/>
                <a:gd name="T56" fmla="*/ 12 w 21"/>
                <a:gd name="T57" fmla="*/ 4 h 28"/>
                <a:gd name="T58" fmla="*/ 14 w 21"/>
                <a:gd name="T59" fmla="*/ 9 h 28"/>
                <a:gd name="T60" fmla="*/ 12 w 21"/>
                <a:gd name="T61" fmla="*/ 9 h 28"/>
                <a:gd name="T62" fmla="*/ 10 w 21"/>
                <a:gd name="T63" fmla="*/ 14 h 28"/>
                <a:gd name="T64" fmla="*/ 12 w 21"/>
                <a:gd name="T65" fmla="*/ 14 h 28"/>
                <a:gd name="T66" fmla="*/ 12 w 21"/>
                <a:gd name="T67" fmla="*/ 16 h 28"/>
                <a:gd name="T68" fmla="*/ 14 w 21"/>
                <a:gd name="T69" fmla="*/ 16 h 28"/>
                <a:gd name="T70" fmla="*/ 17 w 21"/>
                <a:gd name="T71" fmla="*/ 7 h 28"/>
                <a:gd name="T72" fmla="*/ 17 w 21"/>
                <a:gd name="T73" fmla="*/ 4 h 28"/>
                <a:gd name="T74" fmla="*/ 17 w 21"/>
                <a:gd name="T75" fmla="*/ 2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 h="28">
                  <a:moveTo>
                    <a:pt x="17" y="2"/>
                  </a:moveTo>
                  <a:lnTo>
                    <a:pt x="19" y="2"/>
                  </a:lnTo>
                  <a:lnTo>
                    <a:pt x="19" y="0"/>
                  </a:lnTo>
                  <a:lnTo>
                    <a:pt x="19" y="0"/>
                  </a:lnTo>
                  <a:lnTo>
                    <a:pt x="21" y="4"/>
                  </a:lnTo>
                  <a:lnTo>
                    <a:pt x="21" y="21"/>
                  </a:lnTo>
                  <a:lnTo>
                    <a:pt x="19" y="23"/>
                  </a:lnTo>
                  <a:lnTo>
                    <a:pt x="19" y="23"/>
                  </a:lnTo>
                  <a:lnTo>
                    <a:pt x="17" y="23"/>
                  </a:lnTo>
                  <a:lnTo>
                    <a:pt x="17" y="23"/>
                  </a:lnTo>
                  <a:lnTo>
                    <a:pt x="14" y="28"/>
                  </a:lnTo>
                  <a:lnTo>
                    <a:pt x="14" y="26"/>
                  </a:lnTo>
                  <a:lnTo>
                    <a:pt x="12" y="26"/>
                  </a:lnTo>
                  <a:lnTo>
                    <a:pt x="12" y="21"/>
                  </a:lnTo>
                  <a:lnTo>
                    <a:pt x="12" y="23"/>
                  </a:lnTo>
                  <a:lnTo>
                    <a:pt x="14" y="21"/>
                  </a:lnTo>
                  <a:lnTo>
                    <a:pt x="12" y="18"/>
                  </a:lnTo>
                  <a:lnTo>
                    <a:pt x="10" y="18"/>
                  </a:lnTo>
                  <a:lnTo>
                    <a:pt x="5" y="16"/>
                  </a:lnTo>
                  <a:lnTo>
                    <a:pt x="3" y="9"/>
                  </a:lnTo>
                  <a:lnTo>
                    <a:pt x="0" y="9"/>
                  </a:lnTo>
                  <a:lnTo>
                    <a:pt x="0" y="2"/>
                  </a:lnTo>
                  <a:lnTo>
                    <a:pt x="7" y="2"/>
                  </a:lnTo>
                  <a:lnTo>
                    <a:pt x="7" y="2"/>
                  </a:lnTo>
                  <a:lnTo>
                    <a:pt x="7" y="7"/>
                  </a:lnTo>
                  <a:lnTo>
                    <a:pt x="7" y="4"/>
                  </a:lnTo>
                  <a:lnTo>
                    <a:pt x="10" y="2"/>
                  </a:lnTo>
                  <a:lnTo>
                    <a:pt x="12" y="2"/>
                  </a:lnTo>
                  <a:lnTo>
                    <a:pt x="12" y="4"/>
                  </a:lnTo>
                  <a:lnTo>
                    <a:pt x="14" y="9"/>
                  </a:lnTo>
                  <a:lnTo>
                    <a:pt x="12" y="9"/>
                  </a:lnTo>
                  <a:lnTo>
                    <a:pt x="10" y="14"/>
                  </a:lnTo>
                  <a:lnTo>
                    <a:pt x="12" y="14"/>
                  </a:lnTo>
                  <a:lnTo>
                    <a:pt x="12" y="16"/>
                  </a:lnTo>
                  <a:lnTo>
                    <a:pt x="14" y="16"/>
                  </a:lnTo>
                  <a:lnTo>
                    <a:pt x="17" y="7"/>
                  </a:lnTo>
                  <a:lnTo>
                    <a:pt x="17" y="4"/>
                  </a:lnTo>
                  <a:lnTo>
                    <a:pt x="17" y="2"/>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48" name="Freeform 256"/>
            <p:cNvSpPr>
              <a:spLocks/>
            </p:cNvSpPr>
            <p:nvPr/>
          </p:nvSpPr>
          <p:spPr bwMode="auto">
            <a:xfrm>
              <a:off x="1095" y="3174"/>
              <a:ext cx="24" cy="26"/>
            </a:xfrm>
            <a:custGeom>
              <a:avLst/>
              <a:gdLst>
                <a:gd name="T0" fmla="*/ 7 w 24"/>
                <a:gd name="T1" fmla="*/ 14 h 26"/>
                <a:gd name="T2" fmla="*/ 7 w 24"/>
                <a:gd name="T3" fmla="*/ 12 h 26"/>
                <a:gd name="T4" fmla="*/ 7 w 24"/>
                <a:gd name="T5" fmla="*/ 7 h 26"/>
                <a:gd name="T6" fmla="*/ 5 w 24"/>
                <a:gd name="T7" fmla="*/ 10 h 26"/>
                <a:gd name="T8" fmla="*/ 3 w 24"/>
                <a:gd name="T9" fmla="*/ 10 h 26"/>
                <a:gd name="T10" fmla="*/ 3 w 24"/>
                <a:gd name="T11" fmla="*/ 7 h 26"/>
                <a:gd name="T12" fmla="*/ 5 w 24"/>
                <a:gd name="T13" fmla="*/ 7 h 26"/>
                <a:gd name="T14" fmla="*/ 0 w 24"/>
                <a:gd name="T15" fmla="*/ 5 h 26"/>
                <a:gd name="T16" fmla="*/ 7 w 24"/>
                <a:gd name="T17" fmla="*/ 0 h 26"/>
                <a:gd name="T18" fmla="*/ 10 w 24"/>
                <a:gd name="T19" fmla="*/ 0 h 26"/>
                <a:gd name="T20" fmla="*/ 12 w 24"/>
                <a:gd name="T21" fmla="*/ 3 h 26"/>
                <a:gd name="T22" fmla="*/ 10 w 24"/>
                <a:gd name="T23" fmla="*/ 5 h 26"/>
                <a:gd name="T24" fmla="*/ 10 w 24"/>
                <a:gd name="T25" fmla="*/ 5 h 26"/>
                <a:gd name="T26" fmla="*/ 12 w 24"/>
                <a:gd name="T27" fmla="*/ 5 h 26"/>
                <a:gd name="T28" fmla="*/ 15 w 24"/>
                <a:gd name="T29" fmla="*/ 7 h 26"/>
                <a:gd name="T30" fmla="*/ 12 w 24"/>
                <a:gd name="T31" fmla="*/ 10 h 26"/>
                <a:gd name="T32" fmla="*/ 12 w 24"/>
                <a:gd name="T33" fmla="*/ 7 h 26"/>
                <a:gd name="T34" fmla="*/ 10 w 24"/>
                <a:gd name="T35" fmla="*/ 10 h 26"/>
                <a:gd name="T36" fmla="*/ 12 w 24"/>
                <a:gd name="T37" fmla="*/ 12 h 26"/>
                <a:gd name="T38" fmla="*/ 10 w 24"/>
                <a:gd name="T39" fmla="*/ 12 h 26"/>
                <a:gd name="T40" fmla="*/ 12 w 24"/>
                <a:gd name="T41" fmla="*/ 17 h 26"/>
                <a:gd name="T42" fmla="*/ 17 w 24"/>
                <a:gd name="T43" fmla="*/ 17 h 26"/>
                <a:gd name="T44" fmla="*/ 17 w 24"/>
                <a:gd name="T45" fmla="*/ 19 h 26"/>
                <a:gd name="T46" fmla="*/ 19 w 24"/>
                <a:gd name="T47" fmla="*/ 19 h 26"/>
                <a:gd name="T48" fmla="*/ 24 w 24"/>
                <a:gd name="T49" fmla="*/ 24 h 26"/>
                <a:gd name="T50" fmla="*/ 24 w 24"/>
                <a:gd name="T51" fmla="*/ 26 h 26"/>
                <a:gd name="T52" fmla="*/ 24 w 24"/>
                <a:gd name="T53" fmla="*/ 26 h 26"/>
                <a:gd name="T54" fmla="*/ 15 w 24"/>
                <a:gd name="T55" fmla="*/ 21 h 26"/>
                <a:gd name="T56" fmla="*/ 15 w 24"/>
                <a:gd name="T57" fmla="*/ 21 h 26"/>
                <a:gd name="T58" fmla="*/ 15 w 24"/>
                <a:gd name="T59" fmla="*/ 19 h 26"/>
                <a:gd name="T60" fmla="*/ 15 w 24"/>
                <a:gd name="T61" fmla="*/ 19 h 26"/>
                <a:gd name="T62" fmla="*/ 15 w 24"/>
                <a:gd name="T63" fmla="*/ 19 h 26"/>
                <a:gd name="T64" fmla="*/ 7 w 24"/>
                <a:gd name="T65" fmla="*/ 14 h 26"/>
                <a:gd name="T66" fmla="*/ 7 w 24"/>
                <a:gd name="T67" fmla="*/ 14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 h="26">
                  <a:moveTo>
                    <a:pt x="7" y="14"/>
                  </a:moveTo>
                  <a:lnTo>
                    <a:pt x="7" y="12"/>
                  </a:lnTo>
                  <a:lnTo>
                    <a:pt x="7" y="7"/>
                  </a:lnTo>
                  <a:lnTo>
                    <a:pt x="5" y="10"/>
                  </a:lnTo>
                  <a:lnTo>
                    <a:pt x="3" y="10"/>
                  </a:lnTo>
                  <a:lnTo>
                    <a:pt x="3" y="7"/>
                  </a:lnTo>
                  <a:lnTo>
                    <a:pt x="5" y="7"/>
                  </a:lnTo>
                  <a:lnTo>
                    <a:pt x="0" y="5"/>
                  </a:lnTo>
                  <a:lnTo>
                    <a:pt x="7" y="0"/>
                  </a:lnTo>
                  <a:lnTo>
                    <a:pt x="10" y="0"/>
                  </a:lnTo>
                  <a:lnTo>
                    <a:pt x="12" y="3"/>
                  </a:lnTo>
                  <a:lnTo>
                    <a:pt x="10" y="5"/>
                  </a:lnTo>
                  <a:lnTo>
                    <a:pt x="10" y="5"/>
                  </a:lnTo>
                  <a:lnTo>
                    <a:pt x="12" y="5"/>
                  </a:lnTo>
                  <a:lnTo>
                    <a:pt x="15" y="7"/>
                  </a:lnTo>
                  <a:lnTo>
                    <a:pt x="12" y="10"/>
                  </a:lnTo>
                  <a:lnTo>
                    <a:pt x="12" y="7"/>
                  </a:lnTo>
                  <a:lnTo>
                    <a:pt x="10" y="10"/>
                  </a:lnTo>
                  <a:lnTo>
                    <a:pt x="12" y="12"/>
                  </a:lnTo>
                  <a:lnTo>
                    <a:pt x="10" y="12"/>
                  </a:lnTo>
                  <a:lnTo>
                    <a:pt x="12" y="17"/>
                  </a:lnTo>
                  <a:lnTo>
                    <a:pt x="17" y="17"/>
                  </a:lnTo>
                  <a:lnTo>
                    <a:pt x="17" y="19"/>
                  </a:lnTo>
                  <a:lnTo>
                    <a:pt x="19" y="19"/>
                  </a:lnTo>
                  <a:lnTo>
                    <a:pt x="24" y="24"/>
                  </a:lnTo>
                  <a:lnTo>
                    <a:pt x="24" y="26"/>
                  </a:lnTo>
                  <a:lnTo>
                    <a:pt x="24" y="26"/>
                  </a:lnTo>
                  <a:lnTo>
                    <a:pt x="15" y="21"/>
                  </a:lnTo>
                  <a:lnTo>
                    <a:pt x="15" y="21"/>
                  </a:lnTo>
                  <a:lnTo>
                    <a:pt x="15" y="19"/>
                  </a:lnTo>
                  <a:lnTo>
                    <a:pt x="15" y="19"/>
                  </a:lnTo>
                  <a:lnTo>
                    <a:pt x="15" y="19"/>
                  </a:lnTo>
                  <a:lnTo>
                    <a:pt x="7" y="14"/>
                  </a:lnTo>
                  <a:lnTo>
                    <a:pt x="7" y="14"/>
                  </a:lnTo>
                  <a:close/>
                </a:path>
              </a:pathLst>
            </a:custGeom>
            <a:solidFill>
              <a:srgbClr val="7578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9" name="Freeform 257"/>
            <p:cNvSpPr>
              <a:spLocks/>
            </p:cNvSpPr>
            <p:nvPr/>
          </p:nvSpPr>
          <p:spPr bwMode="auto">
            <a:xfrm>
              <a:off x="1095" y="3174"/>
              <a:ext cx="24" cy="26"/>
            </a:xfrm>
            <a:custGeom>
              <a:avLst/>
              <a:gdLst>
                <a:gd name="T0" fmla="*/ 7 w 24"/>
                <a:gd name="T1" fmla="*/ 14 h 26"/>
                <a:gd name="T2" fmla="*/ 7 w 24"/>
                <a:gd name="T3" fmla="*/ 12 h 26"/>
                <a:gd name="T4" fmla="*/ 7 w 24"/>
                <a:gd name="T5" fmla="*/ 7 h 26"/>
                <a:gd name="T6" fmla="*/ 5 w 24"/>
                <a:gd name="T7" fmla="*/ 10 h 26"/>
                <a:gd name="T8" fmla="*/ 3 w 24"/>
                <a:gd name="T9" fmla="*/ 10 h 26"/>
                <a:gd name="T10" fmla="*/ 3 w 24"/>
                <a:gd name="T11" fmla="*/ 7 h 26"/>
                <a:gd name="T12" fmla="*/ 5 w 24"/>
                <a:gd name="T13" fmla="*/ 7 h 26"/>
                <a:gd name="T14" fmla="*/ 0 w 24"/>
                <a:gd name="T15" fmla="*/ 5 h 26"/>
                <a:gd name="T16" fmla="*/ 7 w 24"/>
                <a:gd name="T17" fmla="*/ 0 h 26"/>
                <a:gd name="T18" fmla="*/ 10 w 24"/>
                <a:gd name="T19" fmla="*/ 0 h 26"/>
                <a:gd name="T20" fmla="*/ 12 w 24"/>
                <a:gd name="T21" fmla="*/ 3 h 26"/>
                <a:gd name="T22" fmla="*/ 10 w 24"/>
                <a:gd name="T23" fmla="*/ 5 h 26"/>
                <a:gd name="T24" fmla="*/ 10 w 24"/>
                <a:gd name="T25" fmla="*/ 5 h 26"/>
                <a:gd name="T26" fmla="*/ 12 w 24"/>
                <a:gd name="T27" fmla="*/ 5 h 26"/>
                <a:gd name="T28" fmla="*/ 15 w 24"/>
                <a:gd name="T29" fmla="*/ 7 h 26"/>
                <a:gd name="T30" fmla="*/ 12 w 24"/>
                <a:gd name="T31" fmla="*/ 10 h 26"/>
                <a:gd name="T32" fmla="*/ 12 w 24"/>
                <a:gd name="T33" fmla="*/ 7 h 26"/>
                <a:gd name="T34" fmla="*/ 10 w 24"/>
                <a:gd name="T35" fmla="*/ 10 h 26"/>
                <a:gd name="T36" fmla="*/ 12 w 24"/>
                <a:gd name="T37" fmla="*/ 12 h 26"/>
                <a:gd name="T38" fmla="*/ 10 w 24"/>
                <a:gd name="T39" fmla="*/ 12 h 26"/>
                <a:gd name="T40" fmla="*/ 12 w 24"/>
                <a:gd name="T41" fmla="*/ 17 h 26"/>
                <a:gd name="T42" fmla="*/ 17 w 24"/>
                <a:gd name="T43" fmla="*/ 17 h 26"/>
                <a:gd name="T44" fmla="*/ 17 w 24"/>
                <a:gd name="T45" fmla="*/ 19 h 26"/>
                <a:gd name="T46" fmla="*/ 19 w 24"/>
                <a:gd name="T47" fmla="*/ 19 h 26"/>
                <a:gd name="T48" fmla="*/ 24 w 24"/>
                <a:gd name="T49" fmla="*/ 24 h 26"/>
                <a:gd name="T50" fmla="*/ 24 w 24"/>
                <a:gd name="T51" fmla="*/ 26 h 26"/>
                <a:gd name="T52" fmla="*/ 24 w 24"/>
                <a:gd name="T53" fmla="*/ 26 h 26"/>
                <a:gd name="T54" fmla="*/ 15 w 24"/>
                <a:gd name="T55" fmla="*/ 21 h 26"/>
                <a:gd name="T56" fmla="*/ 15 w 24"/>
                <a:gd name="T57" fmla="*/ 21 h 26"/>
                <a:gd name="T58" fmla="*/ 15 w 24"/>
                <a:gd name="T59" fmla="*/ 19 h 26"/>
                <a:gd name="T60" fmla="*/ 15 w 24"/>
                <a:gd name="T61" fmla="*/ 19 h 26"/>
                <a:gd name="T62" fmla="*/ 15 w 24"/>
                <a:gd name="T63" fmla="*/ 19 h 26"/>
                <a:gd name="T64" fmla="*/ 7 w 24"/>
                <a:gd name="T65" fmla="*/ 14 h 26"/>
                <a:gd name="T66" fmla="*/ 7 w 24"/>
                <a:gd name="T67" fmla="*/ 14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 h="26">
                  <a:moveTo>
                    <a:pt x="7" y="14"/>
                  </a:moveTo>
                  <a:lnTo>
                    <a:pt x="7" y="12"/>
                  </a:lnTo>
                  <a:lnTo>
                    <a:pt x="7" y="7"/>
                  </a:lnTo>
                  <a:lnTo>
                    <a:pt x="5" y="10"/>
                  </a:lnTo>
                  <a:lnTo>
                    <a:pt x="3" y="10"/>
                  </a:lnTo>
                  <a:lnTo>
                    <a:pt x="3" y="7"/>
                  </a:lnTo>
                  <a:lnTo>
                    <a:pt x="5" y="7"/>
                  </a:lnTo>
                  <a:lnTo>
                    <a:pt x="0" y="5"/>
                  </a:lnTo>
                  <a:lnTo>
                    <a:pt x="7" y="0"/>
                  </a:lnTo>
                  <a:lnTo>
                    <a:pt x="10" y="0"/>
                  </a:lnTo>
                  <a:lnTo>
                    <a:pt x="12" y="3"/>
                  </a:lnTo>
                  <a:lnTo>
                    <a:pt x="10" y="5"/>
                  </a:lnTo>
                  <a:lnTo>
                    <a:pt x="10" y="5"/>
                  </a:lnTo>
                  <a:lnTo>
                    <a:pt x="12" y="5"/>
                  </a:lnTo>
                  <a:lnTo>
                    <a:pt x="15" y="7"/>
                  </a:lnTo>
                  <a:lnTo>
                    <a:pt x="12" y="10"/>
                  </a:lnTo>
                  <a:lnTo>
                    <a:pt x="12" y="7"/>
                  </a:lnTo>
                  <a:lnTo>
                    <a:pt x="10" y="10"/>
                  </a:lnTo>
                  <a:lnTo>
                    <a:pt x="12" y="12"/>
                  </a:lnTo>
                  <a:lnTo>
                    <a:pt x="10" y="12"/>
                  </a:lnTo>
                  <a:lnTo>
                    <a:pt x="12" y="17"/>
                  </a:lnTo>
                  <a:lnTo>
                    <a:pt x="17" y="17"/>
                  </a:lnTo>
                  <a:lnTo>
                    <a:pt x="17" y="19"/>
                  </a:lnTo>
                  <a:lnTo>
                    <a:pt x="19" y="19"/>
                  </a:lnTo>
                  <a:lnTo>
                    <a:pt x="24" y="24"/>
                  </a:lnTo>
                  <a:lnTo>
                    <a:pt x="24" y="26"/>
                  </a:lnTo>
                  <a:lnTo>
                    <a:pt x="24" y="26"/>
                  </a:lnTo>
                  <a:lnTo>
                    <a:pt x="15" y="21"/>
                  </a:lnTo>
                  <a:lnTo>
                    <a:pt x="15" y="21"/>
                  </a:lnTo>
                  <a:lnTo>
                    <a:pt x="15" y="19"/>
                  </a:lnTo>
                  <a:lnTo>
                    <a:pt x="15" y="19"/>
                  </a:lnTo>
                  <a:lnTo>
                    <a:pt x="15" y="19"/>
                  </a:lnTo>
                  <a:lnTo>
                    <a:pt x="7" y="14"/>
                  </a:lnTo>
                  <a:lnTo>
                    <a:pt x="7" y="14"/>
                  </a:lnTo>
                </a:path>
              </a:pathLst>
            </a:custGeom>
            <a:noFill/>
            <a:ln w="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50" name="Rectangle 258"/>
            <p:cNvSpPr>
              <a:spLocks noChangeArrowheads="1"/>
            </p:cNvSpPr>
            <p:nvPr/>
          </p:nvSpPr>
          <p:spPr bwMode="auto">
            <a:xfrm>
              <a:off x="739" y="2849"/>
              <a:ext cx="144" cy="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500" b="1" i="0" u="none" strike="noStrike" cap="none" normalizeH="0" baseline="0" smtClean="0">
                  <a:ln>
                    <a:noFill/>
                  </a:ln>
                  <a:solidFill>
                    <a:srgbClr val="FFFFFF"/>
                  </a:solidFill>
                  <a:effectLst/>
                  <a:latin typeface="Arial" pitchFamily="34" charset="0"/>
                  <a:cs typeface="Arial" pitchFamily="34" charset="0"/>
                </a:rPr>
                <a:t>Alaska</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5323" name="Title 5322"/>
          <p:cNvSpPr>
            <a:spLocks noGrp="1"/>
          </p:cNvSpPr>
          <p:nvPr>
            <p:ph type="title"/>
          </p:nvPr>
        </p:nvSpPr>
        <p:spPr>
          <a:xfrm>
            <a:off x="76200" y="152400"/>
            <a:ext cx="8991600" cy="1143000"/>
          </a:xfrm>
        </p:spPr>
        <p:txBody>
          <a:bodyPr>
            <a:normAutofit/>
          </a:bodyPr>
          <a:lstStyle/>
          <a:p>
            <a:r>
              <a:rPr lang="en-US" sz="2700" dirty="0">
                <a:latin typeface="Myriad Pro" pitchFamily="34" charset="0"/>
              </a:rPr>
              <a:t>Coverage of 1 of More Doses of HPV among Adolescent Girls 13-17 Years by State, NIS-Teen </a:t>
            </a:r>
            <a:r>
              <a:rPr lang="en-US" sz="2700" dirty="0" smtClean="0">
                <a:latin typeface="Myriad Pro" pitchFamily="34" charset="0"/>
              </a:rPr>
              <a:t>2012</a:t>
            </a:r>
            <a:endParaRPr lang="en-US" dirty="0"/>
          </a:p>
        </p:txBody>
      </p:sp>
    </p:spTree>
    <p:extLst>
      <p:ext uri="{BB962C8B-B14F-4D97-AF65-F5344CB8AC3E}">
        <p14:creationId xmlns:p14="http://schemas.microsoft.com/office/powerpoint/2010/main" val="33533300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p:cNvSpPr>
            <a:spLocks noGrp="1"/>
          </p:cNvSpPr>
          <p:nvPr>
            <p:ph type="title"/>
          </p:nvPr>
        </p:nvSpPr>
        <p:spPr>
          <a:xfrm>
            <a:off x="457200" y="274638"/>
            <a:ext cx="8229600" cy="1143000"/>
          </a:xfrm>
        </p:spPr>
        <p:txBody>
          <a:bodyPr>
            <a:noAutofit/>
          </a:bodyPr>
          <a:lstStyle/>
          <a:p>
            <a:pPr algn="ctr"/>
            <a:r>
              <a:rPr lang="en-US" sz="3200" dirty="0"/>
              <a:t>HPV Vaccination Estimates among </a:t>
            </a:r>
            <a:r>
              <a:rPr lang="en-US" sz="3200" dirty="0" smtClean="0"/>
              <a:t>Adolescents 13-17 Years  by Race/Ethnicity, NIS-Teen 2012</a:t>
            </a:r>
            <a:endParaRPr lang="en-US" sz="3200" dirty="0"/>
          </a:p>
        </p:txBody>
      </p:sp>
      <p:graphicFrame>
        <p:nvGraphicFramePr>
          <p:cNvPr id="18" name="Content Placeholder 4"/>
          <p:cNvGraphicFramePr>
            <a:graphicFrameLocks noGrp="1"/>
          </p:cNvGraphicFramePr>
          <p:nvPr>
            <p:ph idx="1"/>
            <p:extLst>
              <p:ext uri="{D42A27DB-BD31-4B8C-83A1-F6EECF244321}">
                <p14:modId xmlns:p14="http://schemas.microsoft.com/office/powerpoint/2010/main" val="3055210512"/>
              </p:ext>
            </p:extLst>
          </p:nvPr>
        </p:nvGraphicFramePr>
        <p:xfrm>
          <a:off x="457200" y="1600200"/>
          <a:ext cx="8229600" cy="4191000"/>
        </p:xfrm>
        <a:graphic>
          <a:graphicData uri="http://schemas.openxmlformats.org/drawingml/2006/chart">
            <c:chart xmlns:c="http://schemas.openxmlformats.org/drawingml/2006/chart" xmlns:r="http://schemas.openxmlformats.org/officeDocument/2006/relationships" r:id="rId2"/>
          </a:graphicData>
        </a:graphic>
      </p:graphicFrame>
      <p:sp>
        <p:nvSpPr>
          <p:cNvPr id="19" name="Text Placeholder 3"/>
          <p:cNvSpPr>
            <a:spLocks noGrp="1"/>
          </p:cNvSpPr>
          <p:nvPr>
            <p:ph type="body" sz="quarter" idx="4294967295"/>
          </p:nvPr>
        </p:nvSpPr>
        <p:spPr>
          <a:xfrm>
            <a:off x="76200" y="6400800"/>
            <a:ext cx="8229600" cy="381000"/>
          </a:xfrm>
          <a:prstGeom prst="rect">
            <a:avLst/>
          </a:prstGeom>
        </p:spPr>
        <p:txBody>
          <a:bodyPr>
            <a:normAutofit/>
          </a:bodyPr>
          <a:lstStyle/>
          <a:p>
            <a:pPr marL="0" indent="0">
              <a:buNone/>
            </a:pPr>
            <a:r>
              <a:rPr lang="en-US" sz="1000" b="0" dirty="0" smtClean="0"/>
              <a:t>** Statistically different (P&lt;0.05) from White-NH.</a:t>
            </a:r>
          </a:p>
        </p:txBody>
      </p:sp>
      <p:sp>
        <p:nvSpPr>
          <p:cNvPr id="22" name="TextBox 21"/>
          <p:cNvSpPr txBox="1"/>
          <p:nvPr/>
        </p:nvSpPr>
        <p:spPr>
          <a:xfrm>
            <a:off x="6239543" y="4231543"/>
            <a:ext cx="415498" cy="369332"/>
          </a:xfrm>
          <a:prstGeom prst="rect">
            <a:avLst/>
          </a:prstGeom>
          <a:noFill/>
        </p:spPr>
        <p:txBody>
          <a:bodyPr wrap="none" rtlCol="0">
            <a:spAutoFit/>
          </a:bodyPr>
          <a:lstStyle/>
          <a:p>
            <a:r>
              <a:rPr lang="en-US" dirty="0" smtClean="0">
                <a:solidFill>
                  <a:schemeClr val="accent1">
                    <a:lumMod val="50000"/>
                  </a:schemeClr>
                </a:solidFill>
              </a:rPr>
              <a:t>**</a:t>
            </a:r>
            <a:endParaRPr lang="en-US" dirty="0">
              <a:solidFill>
                <a:schemeClr val="accent1">
                  <a:lumMod val="50000"/>
                </a:schemeClr>
              </a:solidFill>
            </a:endParaRPr>
          </a:p>
        </p:txBody>
      </p:sp>
      <p:sp>
        <p:nvSpPr>
          <p:cNvPr id="23" name="TextBox 22"/>
          <p:cNvSpPr txBox="1"/>
          <p:nvPr/>
        </p:nvSpPr>
        <p:spPr>
          <a:xfrm>
            <a:off x="2342950" y="3000675"/>
            <a:ext cx="415498" cy="369332"/>
          </a:xfrm>
          <a:prstGeom prst="rect">
            <a:avLst/>
          </a:prstGeom>
          <a:noFill/>
        </p:spPr>
        <p:txBody>
          <a:bodyPr wrap="none" rtlCol="0">
            <a:spAutoFit/>
          </a:bodyPr>
          <a:lstStyle/>
          <a:p>
            <a:r>
              <a:rPr lang="en-US" dirty="0" smtClean="0">
                <a:solidFill>
                  <a:schemeClr val="accent1">
                    <a:lumMod val="50000"/>
                  </a:schemeClr>
                </a:solidFill>
              </a:rPr>
              <a:t>**</a:t>
            </a:r>
            <a:endParaRPr lang="en-US" dirty="0">
              <a:solidFill>
                <a:schemeClr val="accent1">
                  <a:lumMod val="50000"/>
                </a:schemeClr>
              </a:solidFill>
            </a:endParaRPr>
          </a:p>
        </p:txBody>
      </p:sp>
      <p:sp>
        <p:nvSpPr>
          <p:cNvPr id="24" name="TextBox 23"/>
          <p:cNvSpPr txBox="1"/>
          <p:nvPr/>
        </p:nvSpPr>
        <p:spPr>
          <a:xfrm>
            <a:off x="6554793" y="4014968"/>
            <a:ext cx="415498" cy="369332"/>
          </a:xfrm>
          <a:prstGeom prst="rect">
            <a:avLst/>
          </a:prstGeom>
          <a:noFill/>
        </p:spPr>
        <p:txBody>
          <a:bodyPr wrap="none" rtlCol="0">
            <a:spAutoFit/>
          </a:bodyPr>
          <a:lstStyle/>
          <a:p>
            <a:r>
              <a:rPr lang="en-US" dirty="0" smtClean="0">
                <a:solidFill>
                  <a:schemeClr val="accent1">
                    <a:lumMod val="50000"/>
                  </a:schemeClr>
                </a:solidFill>
              </a:rPr>
              <a:t>**</a:t>
            </a:r>
            <a:endParaRPr lang="en-US" dirty="0">
              <a:solidFill>
                <a:schemeClr val="accent1">
                  <a:lumMod val="50000"/>
                </a:schemeClr>
              </a:solidFill>
            </a:endParaRPr>
          </a:p>
        </p:txBody>
      </p:sp>
      <p:sp>
        <p:nvSpPr>
          <p:cNvPr id="8" name="TextBox 7"/>
          <p:cNvSpPr txBox="1"/>
          <p:nvPr/>
        </p:nvSpPr>
        <p:spPr>
          <a:xfrm>
            <a:off x="7963300" y="4629368"/>
            <a:ext cx="415498" cy="369332"/>
          </a:xfrm>
          <a:prstGeom prst="rect">
            <a:avLst/>
          </a:prstGeom>
          <a:noFill/>
        </p:spPr>
        <p:txBody>
          <a:bodyPr wrap="none" rtlCol="0">
            <a:spAutoFit/>
          </a:bodyPr>
          <a:lstStyle/>
          <a:p>
            <a:r>
              <a:rPr lang="en-US" dirty="0" smtClean="0">
                <a:solidFill>
                  <a:schemeClr val="accent1">
                    <a:lumMod val="50000"/>
                  </a:schemeClr>
                </a:solidFill>
              </a:rPr>
              <a:t>**</a:t>
            </a:r>
            <a:endParaRPr lang="en-US" dirty="0">
              <a:solidFill>
                <a:schemeClr val="accent1">
                  <a:lumMod val="50000"/>
                </a:schemeClr>
              </a:solidFill>
            </a:endParaRPr>
          </a:p>
        </p:txBody>
      </p:sp>
      <p:sp>
        <p:nvSpPr>
          <p:cNvPr id="9" name="TextBox 8"/>
          <p:cNvSpPr txBox="1"/>
          <p:nvPr/>
        </p:nvSpPr>
        <p:spPr>
          <a:xfrm>
            <a:off x="1447801" y="5715000"/>
            <a:ext cx="2895600" cy="369332"/>
          </a:xfrm>
          <a:prstGeom prst="rect">
            <a:avLst/>
          </a:prstGeom>
          <a:noFill/>
        </p:spPr>
        <p:txBody>
          <a:bodyPr wrap="square" rtlCol="0">
            <a:spAutoFit/>
          </a:bodyPr>
          <a:lstStyle/>
          <a:p>
            <a:pPr algn="ctr"/>
            <a:r>
              <a:rPr lang="en-US" b="1" dirty="0" smtClean="0"/>
              <a:t>Girls</a:t>
            </a:r>
            <a:endParaRPr lang="en-US" b="1" dirty="0"/>
          </a:p>
        </p:txBody>
      </p:sp>
      <p:sp>
        <p:nvSpPr>
          <p:cNvPr id="10" name="TextBox 9"/>
          <p:cNvSpPr txBox="1"/>
          <p:nvPr/>
        </p:nvSpPr>
        <p:spPr>
          <a:xfrm>
            <a:off x="5695750" y="5715000"/>
            <a:ext cx="2895600" cy="369332"/>
          </a:xfrm>
          <a:prstGeom prst="rect">
            <a:avLst/>
          </a:prstGeom>
          <a:noFill/>
        </p:spPr>
        <p:txBody>
          <a:bodyPr wrap="square" rtlCol="0">
            <a:spAutoFit/>
          </a:bodyPr>
          <a:lstStyle/>
          <a:p>
            <a:pPr algn="ctr"/>
            <a:r>
              <a:rPr lang="en-US" b="1" dirty="0" smtClean="0"/>
              <a:t>Boys</a:t>
            </a:r>
            <a:endParaRPr lang="en-US" b="1" dirty="0"/>
          </a:p>
        </p:txBody>
      </p:sp>
    </p:spTree>
    <p:extLst>
      <p:ext uri="{BB962C8B-B14F-4D97-AF65-F5344CB8AC3E}">
        <p14:creationId xmlns:p14="http://schemas.microsoft.com/office/powerpoint/2010/main" val="240581668"/>
      </p:ext>
    </p:extLst>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Why </a:t>
            </a:r>
            <a:r>
              <a:rPr lang="en-US" dirty="0" smtClean="0"/>
              <a:t>We Need </a:t>
            </a:r>
            <a:r>
              <a:rPr lang="en-US" dirty="0"/>
              <a:t>to </a:t>
            </a:r>
            <a:r>
              <a:rPr lang="en-US" dirty="0" smtClean="0"/>
              <a:t>Do </a:t>
            </a:r>
            <a:r>
              <a:rPr lang="en-US" dirty="0"/>
              <a:t>Better in HPV Vaccination of 12 year olds</a:t>
            </a:r>
          </a:p>
        </p:txBody>
      </p:sp>
      <p:sp>
        <p:nvSpPr>
          <p:cNvPr id="3" name="Content Placeholder 2"/>
          <p:cNvSpPr>
            <a:spLocks noGrp="1"/>
          </p:cNvSpPr>
          <p:nvPr>
            <p:ph idx="1"/>
          </p:nvPr>
        </p:nvSpPr>
        <p:spPr>
          <a:xfrm>
            <a:off x="609600" y="4876800"/>
            <a:ext cx="8229600" cy="1600199"/>
          </a:xfrm>
        </p:spPr>
        <p:txBody>
          <a:bodyPr>
            <a:normAutofit/>
          </a:bodyPr>
          <a:lstStyle/>
          <a:p>
            <a:pPr marL="0" indent="0" algn="ctr">
              <a:buNone/>
            </a:pPr>
            <a:r>
              <a:rPr lang="en-US" sz="2800" dirty="0">
                <a:solidFill>
                  <a:srgbClr val="722B79"/>
                </a:solidFill>
              </a:rPr>
              <a:t>For each year we stay at 30% coverage instead of achieving 80%, 4,400 future cervical cancer cases and 1400 cervical cancer deaths will occur.</a:t>
            </a:r>
          </a:p>
        </p:txBody>
      </p:sp>
      <p:sp>
        <p:nvSpPr>
          <p:cNvPr id="6" name="Content Placeholder 2"/>
          <p:cNvSpPr txBox="1">
            <a:spLocks/>
          </p:cNvSpPr>
          <p:nvPr/>
        </p:nvSpPr>
        <p:spPr>
          <a:xfrm>
            <a:off x="609600" y="1752601"/>
            <a:ext cx="8229600" cy="1752599"/>
          </a:xfrm>
          <a:prstGeom prst="rect">
            <a:avLst/>
          </a:prstGeom>
        </p:spPr>
        <p:txBody>
          <a:bodyPr vert="horz" lIns="91440" tIns="45720" rIns="91440" bIns="45720" rtlCol="0">
            <a:normAutofit fontScale="85000" lnSpcReduction="20000"/>
          </a:bodyPr>
          <a:lstStyle>
            <a:lvl1pPr marL="342900" indent="-342900" algn="l" defTabSz="914400" rtl="0" eaLnBrk="1" latinLnBrk="0" hangingPunct="1">
              <a:spcBef>
                <a:spcPct val="20000"/>
              </a:spcBef>
              <a:buClr>
                <a:srgbClr val="1993B9"/>
              </a:buClr>
              <a:buSzPct val="110000"/>
              <a:buFont typeface="Wingdings 3" pitchFamily="18" charset="2"/>
              <a:buChar char="´"/>
              <a:defRPr lang="en-US" sz="3200" b="1" kern="1200" dirty="0" smtClean="0">
                <a:solidFill>
                  <a:schemeClr val="accent1">
                    <a:lumMod val="50000"/>
                  </a:schemeClr>
                </a:solidFill>
                <a:latin typeface="+mn-lt"/>
                <a:ea typeface="+mn-ea"/>
                <a:cs typeface="+mn-cs"/>
              </a:defRPr>
            </a:lvl1pPr>
            <a:lvl2pPr marL="742950" indent="-285750" algn="l" defTabSz="914400" rtl="0" eaLnBrk="1" latinLnBrk="0" hangingPunct="1">
              <a:spcBef>
                <a:spcPct val="20000"/>
              </a:spcBef>
              <a:buClr>
                <a:srgbClr val="1993B9"/>
              </a:buClr>
              <a:buSzPct val="90000"/>
              <a:buFont typeface="Wingdings 3" pitchFamily="18" charset="2"/>
              <a:buChar char="´"/>
              <a:defRPr lang="en-US" sz="2800" b="1" kern="1200" dirty="0" smtClean="0">
                <a:solidFill>
                  <a:schemeClr val="accent1">
                    <a:lumMod val="50000"/>
                  </a:schemeClr>
                </a:solidFill>
                <a:latin typeface="+mn-lt"/>
                <a:ea typeface="+mn-ea"/>
                <a:cs typeface="+mn-cs"/>
              </a:defRPr>
            </a:lvl2pPr>
            <a:lvl3pPr marL="1143000" indent="-228600" algn="l" defTabSz="914400" rtl="0" eaLnBrk="1" latinLnBrk="0" hangingPunct="1">
              <a:spcBef>
                <a:spcPct val="20000"/>
              </a:spcBef>
              <a:buClr>
                <a:srgbClr val="1993B9"/>
              </a:buClr>
              <a:buSzPct val="90000"/>
              <a:buFont typeface="Wingdings 3" pitchFamily="18" charset="2"/>
              <a:buChar char="´"/>
              <a:defRPr lang="en-US" sz="2400" b="1" kern="1200" dirty="0" smtClean="0">
                <a:solidFill>
                  <a:schemeClr val="accent1">
                    <a:lumMod val="50000"/>
                  </a:schemeClr>
                </a:solidFill>
                <a:latin typeface="+mn-lt"/>
                <a:ea typeface="+mn-ea"/>
                <a:cs typeface="+mn-cs"/>
              </a:defRPr>
            </a:lvl3pPr>
            <a:lvl4pPr marL="1600200" indent="-228600" algn="l" defTabSz="914400" rtl="0" eaLnBrk="1" latinLnBrk="0" hangingPunct="1">
              <a:spcBef>
                <a:spcPct val="20000"/>
              </a:spcBef>
              <a:buClr>
                <a:srgbClr val="1993B9"/>
              </a:buClr>
              <a:buSzPct val="90000"/>
              <a:buFont typeface="Wingdings 3" pitchFamily="18" charset="2"/>
              <a:buChar char="´"/>
              <a:defRPr lang="en-US" sz="2000" b="1" kern="1200" dirty="0" smtClean="0">
                <a:solidFill>
                  <a:schemeClr val="accent1">
                    <a:lumMod val="50000"/>
                  </a:schemeClr>
                </a:solidFill>
                <a:latin typeface="+mn-lt"/>
                <a:ea typeface="+mn-ea"/>
                <a:cs typeface="+mn-cs"/>
              </a:defRPr>
            </a:lvl4pPr>
            <a:lvl5pPr marL="2057400" indent="-228600" algn="l" defTabSz="914400" rtl="0" eaLnBrk="1" latinLnBrk="0" hangingPunct="1">
              <a:spcBef>
                <a:spcPct val="20000"/>
              </a:spcBef>
              <a:buClr>
                <a:srgbClr val="1993B9"/>
              </a:buClr>
              <a:buSzPct val="90000"/>
              <a:buFont typeface="Wingdings 3" pitchFamily="18" charset="2"/>
              <a:buChar char="´"/>
              <a:defRPr lang="en-US" sz="2000" b="1" kern="1200" dirty="0">
                <a:solidFill>
                  <a:schemeClr val="accent1">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3400" dirty="0" smtClean="0"/>
              <a:t>Currently 26 million girls &lt;13 yo in the US; If </a:t>
            </a:r>
            <a:r>
              <a:rPr lang="en-US" sz="3400" dirty="0"/>
              <a:t>none of these girls are vaccinated </a:t>
            </a:r>
            <a:r>
              <a:rPr lang="en-US" sz="3400" dirty="0" smtClean="0"/>
              <a:t>then:</a:t>
            </a:r>
            <a:endParaRPr lang="en-US" sz="3400" dirty="0"/>
          </a:p>
          <a:p>
            <a:pPr lvl="1"/>
            <a:r>
              <a:rPr lang="en-US" sz="3300" dirty="0"/>
              <a:t>168,400 will develop cervical cancer and</a:t>
            </a:r>
          </a:p>
          <a:p>
            <a:pPr lvl="1"/>
            <a:r>
              <a:rPr lang="en-US" sz="3300" dirty="0"/>
              <a:t>54,100 will die from it</a:t>
            </a:r>
          </a:p>
        </p:txBody>
      </p:sp>
      <p:sp>
        <p:nvSpPr>
          <p:cNvPr id="7" name="Content Placeholder 2"/>
          <p:cNvSpPr txBox="1">
            <a:spLocks/>
          </p:cNvSpPr>
          <p:nvPr/>
        </p:nvSpPr>
        <p:spPr>
          <a:xfrm>
            <a:off x="609600" y="3505200"/>
            <a:ext cx="4114800" cy="15240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rgbClr val="1993B9"/>
              </a:buClr>
              <a:buSzPct val="110000"/>
              <a:buFont typeface="Wingdings 3" pitchFamily="18" charset="2"/>
              <a:buChar char="´"/>
              <a:defRPr lang="en-US" sz="3200" b="1" kern="1200" dirty="0" smtClean="0">
                <a:solidFill>
                  <a:schemeClr val="accent1">
                    <a:lumMod val="50000"/>
                  </a:schemeClr>
                </a:solidFill>
                <a:latin typeface="+mn-lt"/>
                <a:ea typeface="+mn-ea"/>
                <a:cs typeface="+mn-cs"/>
              </a:defRPr>
            </a:lvl1pPr>
            <a:lvl2pPr marL="742950" indent="-285750" algn="l" defTabSz="914400" rtl="0" eaLnBrk="1" latinLnBrk="0" hangingPunct="1">
              <a:spcBef>
                <a:spcPct val="20000"/>
              </a:spcBef>
              <a:buClr>
                <a:srgbClr val="1993B9"/>
              </a:buClr>
              <a:buSzPct val="90000"/>
              <a:buFont typeface="Wingdings 3" pitchFamily="18" charset="2"/>
              <a:buChar char="´"/>
              <a:defRPr lang="en-US" sz="2800" b="1" kern="1200" dirty="0" smtClean="0">
                <a:solidFill>
                  <a:schemeClr val="accent1">
                    <a:lumMod val="50000"/>
                  </a:schemeClr>
                </a:solidFill>
                <a:latin typeface="+mn-lt"/>
                <a:ea typeface="+mn-ea"/>
                <a:cs typeface="+mn-cs"/>
              </a:defRPr>
            </a:lvl2pPr>
            <a:lvl3pPr marL="1143000" indent="-228600" algn="l" defTabSz="914400" rtl="0" eaLnBrk="1" latinLnBrk="0" hangingPunct="1">
              <a:spcBef>
                <a:spcPct val="20000"/>
              </a:spcBef>
              <a:buClr>
                <a:srgbClr val="1993B9"/>
              </a:buClr>
              <a:buSzPct val="90000"/>
              <a:buFont typeface="Wingdings 3" pitchFamily="18" charset="2"/>
              <a:buChar char="´"/>
              <a:defRPr lang="en-US" sz="2400" b="1" kern="1200" dirty="0" smtClean="0">
                <a:solidFill>
                  <a:schemeClr val="accent1">
                    <a:lumMod val="50000"/>
                  </a:schemeClr>
                </a:solidFill>
                <a:latin typeface="+mn-lt"/>
                <a:ea typeface="+mn-ea"/>
                <a:cs typeface="+mn-cs"/>
              </a:defRPr>
            </a:lvl3pPr>
            <a:lvl4pPr marL="1600200" indent="-228600" algn="l" defTabSz="914400" rtl="0" eaLnBrk="1" latinLnBrk="0" hangingPunct="1">
              <a:spcBef>
                <a:spcPct val="20000"/>
              </a:spcBef>
              <a:buClr>
                <a:srgbClr val="1993B9"/>
              </a:buClr>
              <a:buSzPct val="90000"/>
              <a:buFont typeface="Wingdings 3" pitchFamily="18" charset="2"/>
              <a:buChar char="´"/>
              <a:defRPr lang="en-US" sz="2000" b="1" kern="1200" dirty="0" smtClean="0">
                <a:solidFill>
                  <a:schemeClr val="accent1">
                    <a:lumMod val="50000"/>
                  </a:schemeClr>
                </a:solidFill>
                <a:latin typeface="+mn-lt"/>
                <a:ea typeface="+mn-ea"/>
                <a:cs typeface="+mn-cs"/>
              </a:defRPr>
            </a:lvl4pPr>
            <a:lvl5pPr marL="2057400" indent="-228600" algn="l" defTabSz="914400" rtl="0" eaLnBrk="1" latinLnBrk="0" hangingPunct="1">
              <a:spcBef>
                <a:spcPct val="20000"/>
              </a:spcBef>
              <a:buClr>
                <a:srgbClr val="1993B9"/>
              </a:buClr>
              <a:buSzPct val="90000"/>
              <a:buFont typeface="Wingdings 3" pitchFamily="18" charset="2"/>
              <a:buChar char="´"/>
              <a:defRPr lang="en-US" sz="2000" b="1" kern="1200" dirty="0">
                <a:solidFill>
                  <a:schemeClr val="accent1">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600" dirty="0" smtClean="0"/>
              <a:t>Vaccinating </a:t>
            </a:r>
            <a:r>
              <a:rPr lang="en-US" sz="2600" dirty="0"/>
              <a:t>30% </a:t>
            </a:r>
            <a:r>
              <a:rPr lang="en-US" sz="2600" dirty="0" smtClean="0"/>
              <a:t>would </a:t>
            </a:r>
            <a:r>
              <a:rPr lang="en-US" sz="2600" dirty="0"/>
              <a:t>prevent 45,500 of these cases and 14,600 deaths</a:t>
            </a:r>
          </a:p>
        </p:txBody>
      </p:sp>
      <p:sp>
        <p:nvSpPr>
          <p:cNvPr id="8" name="Content Placeholder 2"/>
          <p:cNvSpPr txBox="1">
            <a:spLocks/>
          </p:cNvSpPr>
          <p:nvPr/>
        </p:nvSpPr>
        <p:spPr>
          <a:xfrm>
            <a:off x="4648200" y="3505200"/>
            <a:ext cx="3810000" cy="15240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rgbClr val="1993B9"/>
              </a:buClr>
              <a:buSzPct val="110000"/>
              <a:buFont typeface="Wingdings 3" pitchFamily="18" charset="2"/>
              <a:buChar char="´"/>
              <a:defRPr lang="en-US" sz="3200" b="1" kern="1200" dirty="0" smtClean="0">
                <a:solidFill>
                  <a:schemeClr val="accent1">
                    <a:lumMod val="50000"/>
                  </a:schemeClr>
                </a:solidFill>
                <a:latin typeface="+mn-lt"/>
                <a:ea typeface="+mn-ea"/>
                <a:cs typeface="+mn-cs"/>
              </a:defRPr>
            </a:lvl1pPr>
            <a:lvl2pPr marL="742950" indent="-285750" algn="l" defTabSz="914400" rtl="0" eaLnBrk="1" latinLnBrk="0" hangingPunct="1">
              <a:spcBef>
                <a:spcPct val="20000"/>
              </a:spcBef>
              <a:buClr>
                <a:srgbClr val="1993B9"/>
              </a:buClr>
              <a:buSzPct val="90000"/>
              <a:buFont typeface="Wingdings 3" pitchFamily="18" charset="2"/>
              <a:buChar char="´"/>
              <a:defRPr lang="en-US" sz="2800" b="1" kern="1200" dirty="0" smtClean="0">
                <a:solidFill>
                  <a:schemeClr val="accent1">
                    <a:lumMod val="50000"/>
                  </a:schemeClr>
                </a:solidFill>
                <a:latin typeface="+mn-lt"/>
                <a:ea typeface="+mn-ea"/>
                <a:cs typeface="+mn-cs"/>
              </a:defRPr>
            </a:lvl2pPr>
            <a:lvl3pPr marL="1143000" indent="-228600" algn="l" defTabSz="914400" rtl="0" eaLnBrk="1" latinLnBrk="0" hangingPunct="1">
              <a:spcBef>
                <a:spcPct val="20000"/>
              </a:spcBef>
              <a:buClr>
                <a:srgbClr val="1993B9"/>
              </a:buClr>
              <a:buSzPct val="90000"/>
              <a:buFont typeface="Wingdings 3" pitchFamily="18" charset="2"/>
              <a:buChar char="´"/>
              <a:defRPr lang="en-US" sz="2400" b="1" kern="1200" dirty="0" smtClean="0">
                <a:solidFill>
                  <a:schemeClr val="accent1">
                    <a:lumMod val="50000"/>
                  </a:schemeClr>
                </a:solidFill>
                <a:latin typeface="+mn-lt"/>
                <a:ea typeface="+mn-ea"/>
                <a:cs typeface="+mn-cs"/>
              </a:defRPr>
            </a:lvl3pPr>
            <a:lvl4pPr marL="1600200" indent="-228600" algn="l" defTabSz="914400" rtl="0" eaLnBrk="1" latinLnBrk="0" hangingPunct="1">
              <a:spcBef>
                <a:spcPct val="20000"/>
              </a:spcBef>
              <a:buClr>
                <a:srgbClr val="1993B9"/>
              </a:buClr>
              <a:buSzPct val="90000"/>
              <a:buFont typeface="Wingdings 3" pitchFamily="18" charset="2"/>
              <a:buChar char="´"/>
              <a:defRPr lang="en-US" sz="2000" b="1" kern="1200" dirty="0" smtClean="0">
                <a:solidFill>
                  <a:schemeClr val="accent1">
                    <a:lumMod val="50000"/>
                  </a:schemeClr>
                </a:solidFill>
                <a:latin typeface="+mn-lt"/>
                <a:ea typeface="+mn-ea"/>
                <a:cs typeface="+mn-cs"/>
              </a:defRPr>
            </a:lvl4pPr>
            <a:lvl5pPr marL="2057400" indent="-228600" algn="l" defTabSz="914400" rtl="0" eaLnBrk="1" latinLnBrk="0" hangingPunct="1">
              <a:spcBef>
                <a:spcPct val="20000"/>
              </a:spcBef>
              <a:buClr>
                <a:srgbClr val="1993B9"/>
              </a:buClr>
              <a:buSzPct val="90000"/>
              <a:buFont typeface="Wingdings 3" pitchFamily="18" charset="2"/>
              <a:buChar char="´"/>
              <a:defRPr lang="en-US" sz="2000" b="1" kern="1200" dirty="0">
                <a:solidFill>
                  <a:schemeClr val="accent1">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600" dirty="0"/>
              <a:t>Vaccinating 80% would prevent 98,800 cases and 31,700 deaths</a:t>
            </a:r>
          </a:p>
        </p:txBody>
      </p:sp>
    </p:spTree>
    <p:extLst>
      <p:ext uri="{BB962C8B-B14F-4D97-AF65-F5344CB8AC3E}">
        <p14:creationId xmlns:p14="http://schemas.microsoft.com/office/powerpoint/2010/main" val="2766967739"/>
      </p:ext>
    </p:extLst>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itle 1"/>
          <p:cNvSpPr>
            <a:spLocks noGrp="1"/>
          </p:cNvSpPr>
          <p:nvPr>
            <p:ph type="title"/>
          </p:nvPr>
        </p:nvSpPr>
        <p:spPr>
          <a:xfrm>
            <a:off x="76200" y="304800"/>
            <a:ext cx="8915400" cy="1143000"/>
          </a:xfrm>
        </p:spPr>
        <p:txBody>
          <a:bodyPr>
            <a:noAutofit/>
          </a:bodyPr>
          <a:lstStyle/>
          <a:p>
            <a:pPr algn="ctr" eaLnBrk="1" hangingPunct="1"/>
            <a:r>
              <a:rPr lang="en-US" sz="2400" dirty="0" smtClean="0">
                <a:solidFill>
                  <a:srgbClr val="722B79"/>
                </a:solidFill>
              </a:rPr>
              <a:t>Actual and Achievable Vaccination Coverage if Missed Opportunities </a:t>
            </a:r>
            <a:br>
              <a:rPr lang="en-US" sz="2400" dirty="0" smtClean="0">
                <a:solidFill>
                  <a:srgbClr val="722B79"/>
                </a:solidFill>
              </a:rPr>
            </a:br>
            <a:r>
              <a:rPr lang="en-US" sz="2400" dirty="0" smtClean="0">
                <a:solidFill>
                  <a:srgbClr val="722B79"/>
                </a:solidFill>
              </a:rPr>
              <a:t>Were Eliminated: Adolescents 13-17 Years, NIS-Teen 2012</a:t>
            </a:r>
          </a:p>
        </p:txBody>
      </p:sp>
      <p:graphicFrame>
        <p:nvGraphicFramePr>
          <p:cNvPr id="103427" name="Content Placeholder 3"/>
          <p:cNvGraphicFramePr>
            <a:graphicFrameLocks/>
          </p:cNvGraphicFramePr>
          <p:nvPr>
            <p:extLst>
              <p:ext uri="{D42A27DB-BD31-4B8C-83A1-F6EECF244321}">
                <p14:modId xmlns:p14="http://schemas.microsoft.com/office/powerpoint/2010/main" val="294310799"/>
              </p:ext>
            </p:extLst>
          </p:nvPr>
        </p:nvGraphicFramePr>
        <p:xfrm>
          <a:off x="531813" y="1593850"/>
          <a:ext cx="7967662" cy="4572000"/>
        </p:xfrm>
        <a:graphic>
          <a:graphicData uri="http://schemas.openxmlformats.org/presentationml/2006/ole">
            <mc:AlternateContent xmlns:mc="http://schemas.openxmlformats.org/markup-compatibility/2006">
              <mc:Choice xmlns:v="urn:schemas-microsoft-com:vml" Requires="v">
                <p:oleObj spid="_x0000_s9236" name="Chart" r:id="rId4" imgW="8086641" imgH="4638769" progId="Excel.Chart.8">
                  <p:embed/>
                </p:oleObj>
              </mc:Choice>
              <mc:Fallback>
                <p:oleObj name="Chart" r:id="rId4" imgW="8086641" imgH="4638769" progId="Excel.Chart.8">
                  <p:embed/>
                  <p:pic>
                    <p:nvPicPr>
                      <p:cNvPr id="0" name=""/>
                      <p:cNvPicPr>
                        <a:picLocks noChangeArrowheads="1"/>
                      </p:cNvPicPr>
                      <p:nvPr/>
                    </p:nvPicPr>
                    <p:blipFill>
                      <a:blip r:embed="rId5"/>
                      <a:srcRect/>
                      <a:stretch>
                        <a:fillRect/>
                      </a:stretch>
                    </p:blipFill>
                    <p:spPr bwMode="auto">
                      <a:xfrm>
                        <a:off x="531813" y="1593850"/>
                        <a:ext cx="7967662" cy="4572000"/>
                      </a:xfrm>
                      <a:prstGeom prst="rect">
                        <a:avLst/>
                      </a:prstGeom>
                      <a:noFill/>
                      <a:ln>
                        <a:noFill/>
                      </a:ln>
                      <a:extLst/>
                    </p:spPr>
                  </p:pic>
                </p:oleObj>
              </mc:Fallback>
            </mc:AlternateContent>
          </a:graphicData>
        </a:graphic>
      </p:graphicFrame>
      <p:sp>
        <p:nvSpPr>
          <p:cNvPr id="103428" name="TextBox 1"/>
          <p:cNvSpPr txBox="1">
            <a:spLocks noChangeArrowheads="1"/>
          </p:cNvSpPr>
          <p:nvPr/>
        </p:nvSpPr>
        <p:spPr bwMode="auto">
          <a:xfrm>
            <a:off x="95803" y="6036930"/>
            <a:ext cx="6685997" cy="5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lnSpc>
                <a:spcPct val="150000"/>
              </a:lnSpc>
            </a:pPr>
            <a:r>
              <a:rPr lang="en-US" sz="1300" dirty="0">
                <a:solidFill>
                  <a:schemeClr val="accent1">
                    <a:lumMod val="50000"/>
                  </a:schemeClr>
                </a:solidFill>
                <a:latin typeface="+mn-lt"/>
              </a:rPr>
              <a:t>Missed opportunity: </a:t>
            </a:r>
            <a:r>
              <a:rPr lang="en-US" sz="1300" dirty="0" smtClean="0">
                <a:solidFill>
                  <a:schemeClr val="accent1">
                    <a:lumMod val="50000"/>
                  </a:schemeClr>
                </a:solidFill>
                <a:latin typeface="+mn-lt"/>
              </a:rPr>
              <a:t>Encounter </a:t>
            </a:r>
            <a:r>
              <a:rPr lang="en-US" sz="1300" dirty="0">
                <a:solidFill>
                  <a:schemeClr val="accent1">
                    <a:lumMod val="50000"/>
                  </a:schemeClr>
                </a:solidFill>
                <a:latin typeface="+mn-lt"/>
              </a:rPr>
              <a:t>when </a:t>
            </a:r>
            <a:r>
              <a:rPr lang="en-US" sz="1300" dirty="0" smtClean="0">
                <a:solidFill>
                  <a:schemeClr val="accent1">
                    <a:lumMod val="50000"/>
                  </a:schemeClr>
                </a:solidFill>
                <a:latin typeface="+mn-lt"/>
              </a:rPr>
              <a:t>some, </a:t>
            </a:r>
            <a:r>
              <a:rPr lang="en-US" sz="1300" dirty="0">
                <a:solidFill>
                  <a:schemeClr val="accent1">
                    <a:lumMod val="50000"/>
                  </a:schemeClr>
                </a:solidFill>
                <a:latin typeface="+mn-lt"/>
              </a:rPr>
              <a:t>but not all </a:t>
            </a:r>
            <a:r>
              <a:rPr lang="en-US" sz="1300" dirty="0" smtClean="0">
                <a:solidFill>
                  <a:schemeClr val="accent1">
                    <a:lumMod val="50000"/>
                  </a:schemeClr>
                </a:solidFill>
                <a:latin typeface="+mn-lt"/>
              </a:rPr>
              <a:t>ACIP-recommended vaccines </a:t>
            </a:r>
            <a:r>
              <a:rPr lang="en-US" sz="1300" dirty="0">
                <a:solidFill>
                  <a:schemeClr val="accent1">
                    <a:lumMod val="50000"/>
                  </a:schemeClr>
                </a:solidFill>
                <a:latin typeface="+mn-lt"/>
              </a:rPr>
              <a:t>are </a:t>
            </a:r>
            <a:r>
              <a:rPr lang="en-US" sz="1300" dirty="0" smtClean="0">
                <a:solidFill>
                  <a:schemeClr val="accent1">
                    <a:lumMod val="50000"/>
                  </a:schemeClr>
                </a:solidFill>
                <a:latin typeface="+mn-lt"/>
              </a:rPr>
              <a:t>given.</a:t>
            </a:r>
          </a:p>
          <a:p>
            <a:pPr eaLnBrk="1" hangingPunct="1"/>
            <a:r>
              <a:rPr lang="en-US" sz="1300" dirty="0" smtClean="0">
                <a:solidFill>
                  <a:schemeClr val="accent1">
                    <a:lumMod val="50000"/>
                  </a:schemeClr>
                </a:solidFill>
                <a:latin typeface="+mn-lt"/>
              </a:rPr>
              <a:t>HPV-1: Receipt of at least one dose of HPV.</a:t>
            </a:r>
            <a:endParaRPr lang="en-US" sz="1300" dirty="0">
              <a:solidFill>
                <a:schemeClr val="accent1">
                  <a:lumMod val="50000"/>
                </a:schemeClr>
              </a:solidFill>
              <a:latin typeface="+mn-lt"/>
            </a:endParaRPr>
          </a:p>
        </p:txBody>
      </p:sp>
      <p:sp>
        <p:nvSpPr>
          <p:cNvPr id="3" name="TextBox 2"/>
          <p:cNvSpPr txBox="1"/>
          <p:nvPr/>
        </p:nvSpPr>
        <p:spPr>
          <a:xfrm>
            <a:off x="6096000" y="1524000"/>
            <a:ext cx="2286000" cy="1323439"/>
          </a:xfrm>
          <a:prstGeom prst="rect">
            <a:avLst/>
          </a:prstGeom>
          <a:solidFill>
            <a:schemeClr val="bg1"/>
          </a:solidFill>
          <a:ln>
            <a:noFill/>
          </a:ln>
          <a:effectLst/>
        </p:spPr>
        <p:txBody>
          <a:bodyPr wrap="square">
            <a:spAutoFit/>
          </a:bodyPr>
          <a:lstStyle/>
          <a:p>
            <a:pPr algn="ctr" fontAlgn="auto">
              <a:spcBef>
                <a:spcPts val="0"/>
              </a:spcBef>
              <a:spcAft>
                <a:spcPts val="0"/>
              </a:spcAft>
              <a:defRPr/>
            </a:pPr>
            <a:r>
              <a:rPr lang="en-US" sz="2000" b="1" dirty="0">
                <a:solidFill>
                  <a:srgbClr val="C7380B"/>
                </a:solidFill>
              </a:rPr>
              <a:t>Among girls unvaccinated </a:t>
            </a:r>
            <a:r>
              <a:rPr lang="en-US" sz="2000" b="1" dirty="0" smtClean="0">
                <a:solidFill>
                  <a:srgbClr val="C7380B"/>
                </a:solidFill>
              </a:rPr>
              <a:t>for HPV</a:t>
            </a:r>
            <a:r>
              <a:rPr lang="en-US" sz="2000" b="1" dirty="0">
                <a:solidFill>
                  <a:srgbClr val="C7380B"/>
                </a:solidFill>
              </a:rPr>
              <a:t>, </a:t>
            </a:r>
            <a:r>
              <a:rPr lang="en-US" sz="2000" b="1" dirty="0" smtClean="0">
                <a:solidFill>
                  <a:srgbClr val="C7380B"/>
                </a:solidFill>
              </a:rPr>
              <a:t>84% </a:t>
            </a:r>
            <a:r>
              <a:rPr lang="en-US" sz="2000" b="1" dirty="0">
                <a:solidFill>
                  <a:srgbClr val="C7380B"/>
                </a:solidFill>
              </a:rPr>
              <a:t>had a missed opportunity</a:t>
            </a:r>
          </a:p>
        </p:txBody>
      </p:sp>
    </p:spTree>
    <p:extLst>
      <p:ext uri="{BB962C8B-B14F-4D97-AF65-F5344CB8AC3E}">
        <p14:creationId xmlns:p14="http://schemas.microsoft.com/office/powerpoint/2010/main" val="35117945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Avoid Missed Opportunities</a:t>
            </a:r>
            <a:endParaRPr lang="en-US" sz="4000" dirty="0"/>
          </a:p>
        </p:txBody>
      </p:sp>
      <p:sp>
        <p:nvSpPr>
          <p:cNvPr id="3" name="Content Placeholder 2"/>
          <p:cNvSpPr>
            <a:spLocks noGrp="1"/>
          </p:cNvSpPr>
          <p:nvPr>
            <p:ph idx="1"/>
          </p:nvPr>
        </p:nvSpPr>
        <p:spPr>
          <a:xfrm>
            <a:off x="457200" y="1600200"/>
            <a:ext cx="8229600" cy="4648200"/>
          </a:xfrm>
        </p:spPr>
        <p:txBody>
          <a:bodyPr vert="horz" lIns="91440" tIns="45720" rIns="91440" bIns="45720" rtlCol="0">
            <a:normAutofit fontScale="92500" lnSpcReduction="20000"/>
          </a:bodyPr>
          <a:lstStyle/>
          <a:p>
            <a:pPr>
              <a:spcBef>
                <a:spcPct val="0"/>
              </a:spcBef>
              <a:spcAft>
                <a:spcPts val="1200"/>
              </a:spcAft>
            </a:pPr>
            <a:r>
              <a:rPr lang="en-US" sz="3000" dirty="0"/>
              <a:t>HPV vaccine can safely be given at the same time as the other recommended adolescent </a:t>
            </a:r>
            <a:r>
              <a:rPr lang="en-US" sz="3000" dirty="0" smtClean="0"/>
              <a:t>vaccines</a:t>
            </a:r>
            <a:endParaRPr lang="en-US" sz="3000" dirty="0"/>
          </a:p>
          <a:p>
            <a:pPr>
              <a:spcBef>
                <a:spcPct val="0"/>
              </a:spcBef>
              <a:spcAft>
                <a:spcPts val="1200"/>
              </a:spcAft>
            </a:pPr>
            <a:r>
              <a:rPr lang="en-US" sz="3000" dirty="0"/>
              <a:t>Provide HPV vaccine during routine sports, or camp </a:t>
            </a:r>
            <a:r>
              <a:rPr lang="en-US" sz="3000" dirty="0" smtClean="0"/>
              <a:t>physicals</a:t>
            </a:r>
            <a:endParaRPr lang="en-US" sz="3000" dirty="0"/>
          </a:p>
          <a:p>
            <a:pPr>
              <a:spcBef>
                <a:spcPct val="0"/>
              </a:spcBef>
              <a:spcAft>
                <a:spcPts val="1200"/>
              </a:spcAft>
            </a:pPr>
            <a:r>
              <a:rPr lang="en-US" sz="3000" dirty="0"/>
              <a:t>Review immunization record even at acute care </a:t>
            </a:r>
            <a:r>
              <a:rPr lang="en-US" sz="3000" dirty="0" smtClean="0"/>
              <a:t>visits</a:t>
            </a:r>
            <a:endParaRPr lang="en-US" sz="3000" dirty="0"/>
          </a:p>
          <a:p>
            <a:pPr>
              <a:spcBef>
                <a:spcPct val="0"/>
              </a:spcBef>
              <a:spcAft>
                <a:spcPts val="1200"/>
              </a:spcAft>
            </a:pPr>
            <a:r>
              <a:rPr lang="en-US" sz="3000" dirty="0"/>
              <a:t>Encourage parents to keep accurate vaccination records and to review the immunization </a:t>
            </a:r>
            <a:r>
              <a:rPr lang="en-US" sz="3000" dirty="0" smtClean="0"/>
              <a:t>schedule</a:t>
            </a:r>
            <a:endParaRPr lang="en-US" sz="3000" dirty="0"/>
          </a:p>
          <a:p>
            <a:pPr>
              <a:spcBef>
                <a:spcPct val="0"/>
              </a:spcBef>
              <a:spcAft>
                <a:spcPts val="1200"/>
              </a:spcAft>
            </a:pPr>
            <a:r>
              <a:rPr lang="en-US" sz="3000" dirty="0"/>
              <a:t>Systems interventions depend on clinician commitment- determine what would work best for YOUR practice</a:t>
            </a:r>
          </a:p>
        </p:txBody>
      </p:sp>
    </p:spTree>
    <p:extLst>
      <p:ext uri="{BB962C8B-B14F-4D97-AF65-F5344CB8AC3E}">
        <p14:creationId xmlns:p14="http://schemas.microsoft.com/office/powerpoint/2010/main" val="3816595139"/>
      </p:ext>
    </p:extLst>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The Perfect Storm</a:t>
            </a:r>
            <a:endParaRPr lang="en-US" sz="4000" dirty="0"/>
          </a:p>
        </p:txBody>
      </p:sp>
      <p:sp>
        <p:nvSpPr>
          <p:cNvPr id="3" name="Content Placeholder 2"/>
          <p:cNvSpPr>
            <a:spLocks noGrp="1"/>
          </p:cNvSpPr>
          <p:nvPr>
            <p:ph idx="1"/>
          </p:nvPr>
        </p:nvSpPr>
        <p:spPr/>
        <p:txBody>
          <a:bodyPr>
            <a:normAutofit/>
          </a:bodyPr>
          <a:lstStyle/>
          <a:p>
            <a:r>
              <a:rPr lang="en-US" sz="2800" dirty="0" smtClean="0"/>
              <a:t>Why is HPV vaccine different? </a:t>
            </a:r>
          </a:p>
          <a:p>
            <a:pPr lvl="1"/>
            <a:r>
              <a:rPr lang="en-US" sz="2100" b="0" dirty="0" smtClean="0"/>
              <a:t>HPV vaccine issues sensationalized by popular media</a:t>
            </a:r>
          </a:p>
          <a:p>
            <a:pPr lvl="1"/>
            <a:r>
              <a:rPr lang="en-US" sz="2100" b="0" dirty="0" smtClean="0"/>
              <a:t>Different reasons for why some girls and boys don’t get the first shot and why some don’t finish all 3 shots</a:t>
            </a:r>
          </a:p>
          <a:p>
            <a:pPr lvl="1"/>
            <a:r>
              <a:rPr lang="en-US" sz="2100" b="0" dirty="0" smtClean="0"/>
              <a:t>Parents think sexuality instead of cancer prevention</a:t>
            </a:r>
          </a:p>
          <a:p>
            <a:pPr lvl="1"/>
            <a:r>
              <a:rPr lang="en-US" sz="2100" b="0" dirty="0" smtClean="0"/>
              <a:t>Some clinicians aren’t giving strong recommendations</a:t>
            </a:r>
          </a:p>
          <a:p>
            <a:pPr lvl="1"/>
            <a:r>
              <a:rPr lang="en-US" sz="2100" b="0" dirty="0" smtClean="0"/>
              <a:t>Parents have questions that are seen as hesitation by some doctors</a:t>
            </a:r>
          </a:p>
          <a:p>
            <a:pPr lvl="1"/>
            <a:r>
              <a:rPr lang="en-US" sz="2100" b="0" dirty="0" smtClean="0"/>
              <a:t>Phased girls-then-boys recommendations initially confusing to parents</a:t>
            </a:r>
          </a:p>
          <a:p>
            <a:pPr lvl="1"/>
            <a:r>
              <a:rPr lang="en-US" sz="2100" b="0" dirty="0"/>
              <a:t>Systems interventions to improve coverage rates depend on clinician </a:t>
            </a:r>
            <a:r>
              <a:rPr lang="en-US" sz="2100" b="0" dirty="0" smtClean="0"/>
              <a:t>commitment</a:t>
            </a:r>
            <a:endParaRPr lang="en-US" sz="2100" b="0" dirty="0"/>
          </a:p>
          <a:p>
            <a:pPr marL="0" indent="0">
              <a:buNone/>
            </a:pPr>
            <a:endParaRPr lang="en-US" dirty="0"/>
          </a:p>
        </p:txBody>
      </p:sp>
    </p:spTree>
    <p:extLst>
      <p:ext uri="{BB962C8B-B14F-4D97-AF65-F5344CB8AC3E}">
        <p14:creationId xmlns:p14="http://schemas.microsoft.com/office/powerpoint/2010/main" val="34182543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Framing the conversation</a:t>
            </a:r>
          </a:p>
        </p:txBody>
      </p:sp>
      <p:sp>
        <p:nvSpPr>
          <p:cNvPr id="6" name="Text Placeholder 5"/>
          <p:cNvSpPr>
            <a:spLocks noGrp="1"/>
          </p:cNvSpPr>
          <p:nvPr>
            <p:ph type="body" idx="1"/>
          </p:nvPr>
        </p:nvSpPr>
        <p:spPr/>
        <p:txBody>
          <a:bodyPr>
            <a:normAutofit/>
          </a:bodyPr>
          <a:lstStyle/>
          <a:p>
            <a:r>
              <a:rPr lang="en-US" sz="2800" dirty="0" smtClean="0"/>
              <a:t>Talking about HPV vaccine</a:t>
            </a:r>
            <a:endParaRPr lang="en-US" sz="2800" dirty="0"/>
          </a:p>
        </p:txBody>
      </p:sp>
    </p:spTree>
    <p:extLst>
      <p:ext uri="{BB962C8B-B14F-4D97-AF65-F5344CB8AC3E}">
        <p14:creationId xmlns:p14="http://schemas.microsoft.com/office/powerpoint/2010/main" val="17155964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HPV Infection &amp; Disease</a:t>
            </a:r>
            <a:endParaRPr lang="en-US" dirty="0"/>
          </a:p>
        </p:txBody>
      </p:sp>
      <p:sp>
        <p:nvSpPr>
          <p:cNvPr id="3" name="Text Placeholder 2"/>
          <p:cNvSpPr>
            <a:spLocks noGrp="1"/>
          </p:cNvSpPr>
          <p:nvPr>
            <p:ph type="body" idx="1"/>
          </p:nvPr>
        </p:nvSpPr>
        <p:spPr/>
        <p:txBody>
          <a:bodyPr/>
          <a:lstStyle/>
          <a:p>
            <a:r>
              <a:rPr lang="en-US" dirty="0" smtClean="0"/>
              <a:t>Understanding </a:t>
            </a:r>
            <a:r>
              <a:rPr lang="en-US" dirty="0"/>
              <a:t>the Burden </a:t>
            </a:r>
          </a:p>
        </p:txBody>
      </p:sp>
    </p:spTree>
    <p:extLst>
      <p:ext uri="{BB962C8B-B14F-4D97-AF65-F5344CB8AC3E}">
        <p14:creationId xmlns:p14="http://schemas.microsoft.com/office/powerpoint/2010/main" val="201033332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825" y="0"/>
            <a:ext cx="8896350" cy="6134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623657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What’s in a recommendation?</a:t>
            </a:r>
            <a:endParaRPr lang="en-US" sz="4000" dirty="0"/>
          </a:p>
        </p:txBody>
      </p:sp>
      <p:sp>
        <p:nvSpPr>
          <p:cNvPr id="3" name="Content Placeholder 2"/>
          <p:cNvSpPr>
            <a:spLocks noGrp="1"/>
          </p:cNvSpPr>
          <p:nvPr>
            <p:ph idx="1"/>
          </p:nvPr>
        </p:nvSpPr>
        <p:spPr/>
        <p:txBody>
          <a:bodyPr>
            <a:normAutofit lnSpcReduction="10000"/>
          </a:bodyPr>
          <a:lstStyle/>
          <a:p>
            <a:pPr marL="342900" lvl="1" indent="-342900">
              <a:spcAft>
                <a:spcPts val="1200"/>
              </a:spcAft>
              <a:buSzPct val="110000"/>
            </a:pPr>
            <a:r>
              <a:rPr lang="en-US" sz="3200" dirty="0"/>
              <a:t>Studies </a:t>
            </a:r>
            <a:r>
              <a:rPr lang="en-US" sz="3200" dirty="0" smtClean="0"/>
              <a:t>consistently </a:t>
            </a:r>
            <a:r>
              <a:rPr lang="en-US" sz="3200" dirty="0"/>
              <a:t>show that a strong recommendation from you is the single best predictor of </a:t>
            </a:r>
            <a:r>
              <a:rPr lang="en-US" sz="3200" dirty="0" smtClean="0"/>
              <a:t>vaccination  </a:t>
            </a:r>
          </a:p>
          <a:p>
            <a:pPr marL="742950" lvl="2" indent="-342900">
              <a:spcAft>
                <a:spcPts val="1200"/>
              </a:spcAft>
              <a:buSzPct val="110000"/>
            </a:pPr>
            <a:r>
              <a:rPr lang="en-US" sz="2800" b="0" dirty="0" smtClean="0"/>
              <a:t>In </a:t>
            </a:r>
            <a:r>
              <a:rPr lang="en-US" sz="2800" b="0" dirty="0"/>
              <a:t>focus groups </a:t>
            </a:r>
            <a:r>
              <a:rPr lang="en-US" sz="2800" b="0" dirty="0" smtClean="0"/>
              <a:t>and surveys with </a:t>
            </a:r>
            <a:r>
              <a:rPr lang="en-US" sz="2800" b="0" dirty="0"/>
              <a:t>moms, having a doctor recommend or not recommend the vaccine was an important factor in parents’ decision to vaccinate their child with the HPV </a:t>
            </a:r>
            <a:r>
              <a:rPr lang="en-US" sz="2800" b="0" dirty="0" smtClean="0"/>
              <a:t>vaccine</a:t>
            </a:r>
          </a:p>
          <a:p>
            <a:pPr marL="742950" lvl="2" indent="-342900">
              <a:spcAft>
                <a:spcPts val="1200"/>
              </a:spcAft>
              <a:buSzPct val="110000"/>
            </a:pPr>
            <a:r>
              <a:rPr lang="en-US" sz="2800" b="0" dirty="0"/>
              <a:t>Not receiving a recommendation for HPV vaccine was </a:t>
            </a:r>
            <a:r>
              <a:rPr lang="en-US" sz="2800" b="0" dirty="0" smtClean="0"/>
              <a:t>listed </a:t>
            </a:r>
            <a:r>
              <a:rPr lang="en-US" sz="2800" b="0" dirty="0"/>
              <a:t>a barrier by mothers</a:t>
            </a:r>
          </a:p>
          <a:p>
            <a:pPr lvl="1">
              <a:spcAft>
                <a:spcPts val="1200"/>
              </a:spcAft>
            </a:pPr>
            <a:endParaRPr lang="en-US" i="1" dirty="0">
              <a:solidFill>
                <a:srgbClr val="722B79"/>
              </a:solidFill>
            </a:endParaRPr>
          </a:p>
        </p:txBody>
      </p:sp>
    </p:spTree>
    <p:extLst>
      <p:ext uri="{BB962C8B-B14F-4D97-AF65-F5344CB8AC3E}">
        <p14:creationId xmlns:p14="http://schemas.microsoft.com/office/powerpoint/2010/main" val="146521432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itle 1"/>
          <p:cNvSpPr>
            <a:spLocks noGrp="1"/>
          </p:cNvSpPr>
          <p:nvPr>
            <p:ph type="title"/>
          </p:nvPr>
        </p:nvSpPr>
        <p:spPr/>
        <p:txBody>
          <a:bodyPr>
            <a:noAutofit/>
          </a:bodyPr>
          <a:lstStyle/>
          <a:p>
            <a:pPr eaLnBrk="1" hangingPunct="1">
              <a:lnSpc>
                <a:spcPct val="100000"/>
              </a:lnSpc>
            </a:pPr>
            <a:r>
              <a:rPr lang="en-US" sz="3600" dirty="0" smtClean="0"/>
              <a:t>Strength of HPV Vaccine Recommendation </a:t>
            </a:r>
            <a:br>
              <a:rPr lang="en-US" sz="3600" dirty="0" smtClean="0"/>
            </a:br>
            <a:r>
              <a:rPr lang="en-US" sz="3600" dirty="0" smtClean="0"/>
              <a:t>for Female Patients, Pediatricians and </a:t>
            </a:r>
            <a:br>
              <a:rPr lang="en-US" sz="3600" dirty="0" smtClean="0"/>
            </a:br>
            <a:r>
              <a:rPr lang="en-US" sz="3600" dirty="0" smtClean="0"/>
              <a:t>Family Physicians (N=609)</a:t>
            </a:r>
          </a:p>
        </p:txBody>
      </p:sp>
      <p:graphicFrame>
        <p:nvGraphicFramePr>
          <p:cNvPr id="101379" name="Content Placeholder 3"/>
          <p:cNvGraphicFramePr>
            <a:graphicFrameLocks noGrp="1"/>
          </p:cNvGraphicFramePr>
          <p:nvPr>
            <p:ph type="chart" idx="1"/>
            <p:extLst>
              <p:ext uri="{D42A27DB-BD31-4B8C-83A1-F6EECF244321}">
                <p14:modId xmlns:p14="http://schemas.microsoft.com/office/powerpoint/2010/main" val="2194445500"/>
              </p:ext>
            </p:extLst>
          </p:nvPr>
        </p:nvGraphicFramePr>
        <p:xfrm>
          <a:off x="457200" y="1741488"/>
          <a:ext cx="8229600" cy="4241800"/>
        </p:xfrm>
        <a:graphic>
          <a:graphicData uri="http://schemas.openxmlformats.org/presentationml/2006/ole">
            <mc:AlternateContent xmlns:mc="http://schemas.openxmlformats.org/markup-compatibility/2006">
              <mc:Choice xmlns:v="urn:schemas-microsoft-com:vml" Requires="v">
                <p:oleObj spid="_x0000_s7256" r:id="rId4" imgW="8327858" imgH="4291956" progId="Excel.Chart.8">
                  <p:embed/>
                </p:oleObj>
              </mc:Choice>
              <mc:Fallback>
                <p:oleObj r:id="rId4" imgW="8327858" imgH="4291956" progId="Excel.Chart.8">
                  <p:embed/>
                  <p:pic>
                    <p:nvPicPr>
                      <p:cNvPr id="0" name=""/>
                      <p:cNvPicPr>
                        <a:picLocks noGrp="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 y="1741488"/>
                        <a:ext cx="8229600" cy="424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1380" name="Text Placeholder 2"/>
          <p:cNvSpPr>
            <a:spLocks noGrp="1"/>
          </p:cNvSpPr>
          <p:nvPr>
            <p:ph type="body" sz="quarter" idx="4294967295"/>
          </p:nvPr>
        </p:nvSpPr>
        <p:spPr>
          <a:xfrm>
            <a:off x="914400" y="6073775"/>
            <a:ext cx="8229600" cy="609600"/>
          </a:xfrm>
        </p:spPr>
        <p:txBody>
          <a:bodyPr/>
          <a:lstStyle/>
          <a:p>
            <a:pPr marL="0" indent="0" eaLnBrk="1" hangingPunct="1">
              <a:buNone/>
            </a:pPr>
            <a:r>
              <a:rPr lang="en-US" sz="1000" dirty="0">
                <a:latin typeface="Myriad Pro"/>
              </a:rPr>
              <a:t>Allison et al.  https://cdc.confex.com/cdc/nic2011/webprogram/Paper25181.html</a:t>
            </a:r>
          </a:p>
        </p:txBody>
      </p:sp>
    </p:spTree>
    <p:extLst>
      <p:ext uri="{BB962C8B-B14F-4D97-AF65-F5344CB8AC3E}">
        <p14:creationId xmlns:p14="http://schemas.microsoft.com/office/powerpoint/2010/main" val="8894870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4000" dirty="0" smtClean="0"/>
              <a:t>Just another adolescent vaccine</a:t>
            </a:r>
            <a:endParaRPr lang="en-US" sz="4000" dirty="0"/>
          </a:p>
        </p:txBody>
      </p:sp>
      <p:sp>
        <p:nvSpPr>
          <p:cNvPr id="5" name="Content Placeholder 4"/>
          <p:cNvSpPr>
            <a:spLocks noGrp="1"/>
          </p:cNvSpPr>
          <p:nvPr>
            <p:ph idx="1"/>
          </p:nvPr>
        </p:nvSpPr>
        <p:spPr/>
        <p:txBody>
          <a:bodyPr>
            <a:normAutofit fontScale="92500" lnSpcReduction="20000"/>
          </a:bodyPr>
          <a:lstStyle/>
          <a:p>
            <a:r>
              <a:rPr lang="en-US" dirty="0" smtClean="0"/>
              <a:t>Successful recommendations group all of the adolescent vaccines</a:t>
            </a:r>
          </a:p>
          <a:p>
            <a:pPr lvl="1"/>
            <a:r>
              <a:rPr lang="en-US" b="0" dirty="0" smtClean="0"/>
              <a:t>Recommend the HPV vaccine series the same way you recommend the other adolescent vaccines</a:t>
            </a:r>
          </a:p>
          <a:p>
            <a:pPr lvl="1"/>
            <a:r>
              <a:rPr lang="en-US" b="0" dirty="0" smtClean="0"/>
              <a:t>Moms in </a:t>
            </a:r>
            <a:r>
              <a:rPr lang="en-US" b="0" dirty="0"/>
              <a:t>focus groups </a:t>
            </a:r>
            <a:r>
              <a:rPr lang="en-US" b="0" dirty="0" smtClean="0"/>
              <a:t>who had not received </a:t>
            </a:r>
            <a:r>
              <a:rPr lang="en-US" b="0" dirty="0"/>
              <a:t>a doctor’s recommendation </a:t>
            </a:r>
            <a:r>
              <a:rPr lang="en-US" b="0" dirty="0" smtClean="0"/>
              <a:t>stated that they questioned </a:t>
            </a:r>
            <a:r>
              <a:rPr lang="en-US" b="0" dirty="0"/>
              <a:t>why they had not been told or </a:t>
            </a:r>
            <a:r>
              <a:rPr lang="en-US" b="0" i="1" dirty="0"/>
              <a:t>if the vaccine was truly </a:t>
            </a:r>
            <a:r>
              <a:rPr lang="en-US" b="0" i="1" dirty="0" smtClean="0"/>
              <a:t>necessary</a:t>
            </a:r>
            <a:endParaRPr lang="en-US" b="0" dirty="0" smtClean="0"/>
          </a:p>
          <a:p>
            <a:pPr lvl="1"/>
            <a:r>
              <a:rPr lang="en-US" b="0" dirty="0" smtClean="0"/>
              <a:t>Many parents responded that they trusted their child’s doctor and would get the vaccine for their child as long as they received a recommendation from the doctor </a:t>
            </a:r>
            <a:endParaRPr lang="en-US" b="0" dirty="0"/>
          </a:p>
        </p:txBody>
      </p:sp>
    </p:spTree>
    <p:extLst>
      <p:ext uri="{BB962C8B-B14F-4D97-AF65-F5344CB8AC3E}">
        <p14:creationId xmlns:p14="http://schemas.microsoft.com/office/powerpoint/2010/main" val="196052393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vert="horz" lIns="91440" tIns="45720" rIns="91440" bIns="45720" rtlCol="0" anchor="ctr">
            <a:noAutofit/>
          </a:bodyPr>
          <a:lstStyle/>
          <a:p>
            <a:r>
              <a:rPr lang="en-US" sz="3200" dirty="0"/>
              <a:t>Top 5 reasons for not vaccinating daughter, among parents with no intention to vaccinate in the next 12 months, NIS-Teen 2012</a:t>
            </a:r>
          </a:p>
        </p:txBody>
      </p:sp>
      <p:graphicFrame>
        <p:nvGraphicFramePr>
          <p:cNvPr id="8" name="Content Placeholder 3"/>
          <p:cNvGraphicFramePr>
            <a:graphicFrameLocks noGrp="1"/>
          </p:cNvGraphicFramePr>
          <p:nvPr>
            <p:ph type="chart" idx="1"/>
            <p:extLst>
              <p:ext uri="{D42A27DB-BD31-4B8C-83A1-F6EECF244321}">
                <p14:modId xmlns:p14="http://schemas.microsoft.com/office/powerpoint/2010/main" val="3558528104"/>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 Placeholder 5"/>
          <p:cNvSpPr>
            <a:spLocks noGrp="1"/>
          </p:cNvSpPr>
          <p:nvPr>
            <p:ph type="body" sz="quarter" idx="4294967295"/>
          </p:nvPr>
        </p:nvSpPr>
        <p:spPr>
          <a:xfrm>
            <a:off x="0" y="6096000"/>
            <a:ext cx="6781800" cy="609600"/>
          </a:xfrm>
        </p:spPr>
        <p:txBody>
          <a:bodyPr>
            <a:normAutofit/>
          </a:bodyPr>
          <a:lstStyle/>
          <a:p>
            <a:pPr marL="0" indent="0">
              <a:buNone/>
            </a:pPr>
            <a:r>
              <a:rPr lang="en-US" sz="1100" b="0" dirty="0" smtClean="0"/>
              <a:t>* Not mutually exclusive.</a:t>
            </a:r>
          </a:p>
          <a:p>
            <a:pPr marL="0" indent="0">
              <a:buNone/>
            </a:pPr>
            <a:r>
              <a:rPr lang="en-US" sz="1100" b="0" dirty="0" smtClean="0"/>
              <a:t>** Did not know much about HPV or HPV vaccine.</a:t>
            </a:r>
          </a:p>
          <a:p>
            <a:endParaRPr lang="en-US" sz="2400" b="0" dirty="0" smtClean="0"/>
          </a:p>
        </p:txBody>
      </p:sp>
      <p:sp>
        <p:nvSpPr>
          <p:cNvPr id="2" name="Oval 1"/>
          <p:cNvSpPr/>
          <p:nvPr/>
        </p:nvSpPr>
        <p:spPr>
          <a:xfrm>
            <a:off x="762000" y="3657600"/>
            <a:ext cx="2286000" cy="838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703443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l"/>
            <a:r>
              <a:rPr lang="en-US" b="0" dirty="0" smtClean="0">
                <a:solidFill>
                  <a:srgbClr val="1993B9"/>
                </a:solidFill>
              </a:rPr>
              <a:t>Try saying:</a:t>
            </a:r>
            <a:endParaRPr lang="en-US" b="0" dirty="0">
              <a:solidFill>
                <a:srgbClr val="1993B9"/>
              </a:solidFill>
            </a:endParaRPr>
          </a:p>
        </p:txBody>
      </p:sp>
      <p:sp>
        <p:nvSpPr>
          <p:cNvPr id="3" name="Content Placeholder 2"/>
          <p:cNvSpPr>
            <a:spLocks noGrp="1"/>
          </p:cNvSpPr>
          <p:nvPr>
            <p:ph idx="1"/>
          </p:nvPr>
        </p:nvSpPr>
        <p:spPr/>
        <p:txBody>
          <a:bodyPr>
            <a:normAutofit/>
          </a:bodyPr>
          <a:lstStyle/>
          <a:p>
            <a:pPr marL="0" indent="0" algn="ctr">
              <a:buNone/>
            </a:pPr>
            <a:r>
              <a:rPr lang="en-US" b="0" i="1" dirty="0" smtClean="0">
                <a:solidFill>
                  <a:srgbClr val="722B79"/>
                </a:solidFill>
              </a:rPr>
              <a:t>Your </a:t>
            </a:r>
            <a:r>
              <a:rPr lang="en-US" b="0" i="1" dirty="0">
                <a:solidFill>
                  <a:srgbClr val="722B79"/>
                </a:solidFill>
              </a:rPr>
              <a:t>child needs </a:t>
            </a:r>
            <a:r>
              <a:rPr lang="en-US" b="0" i="1" dirty="0" smtClean="0">
                <a:solidFill>
                  <a:srgbClr val="722B79"/>
                </a:solidFill>
              </a:rPr>
              <a:t>three </a:t>
            </a:r>
            <a:r>
              <a:rPr lang="en-US" b="0" i="1" dirty="0">
                <a:solidFill>
                  <a:srgbClr val="722B79"/>
                </a:solidFill>
              </a:rPr>
              <a:t>shots </a:t>
            </a:r>
            <a:r>
              <a:rPr lang="en-US" b="0" i="1" dirty="0" smtClean="0">
                <a:solidFill>
                  <a:srgbClr val="722B79"/>
                </a:solidFill>
              </a:rPr>
              <a:t>today: HPV vaccine, meningococcal vaccine and </a:t>
            </a:r>
            <a:r>
              <a:rPr lang="en-US" b="0" i="1" dirty="0" err="1" smtClean="0">
                <a:solidFill>
                  <a:srgbClr val="722B79"/>
                </a:solidFill>
              </a:rPr>
              <a:t>Tdap</a:t>
            </a:r>
            <a:r>
              <a:rPr lang="en-US" b="0" i="1" dirty="0" smtClean="0">
                <a:solidFill>
                  <a:srgbClr val="722B79"/>
                </a:solidFill>
              </a:rPr>
              <a:t> vaccine.</a:t>
            </a:r>
          </a:p>
          <a:p>
            <a:pPr marL="0" indent="0" algn="ctr">
              <a:buNone/>
            </a:pPr>
            <a:endParaRPr lang="en-US" b="0" i="1" dirty="0">
              <a:solidFill>
                <a:srgbClr val="722B79"/>
              </a:solidFill>
            </a:endParaRPr>
          </a:p>
          <a:p>
            <a:pPr marL="0" indent="0" algn="ctr">
              <a:buNone/>
            </a:pPr>
            <a:r>
              <a:rPr lang="en-US" b="0" i="1" dirty="0" smtClean="0">
                <a:solidFill>
                  <a:srgbClr val="722B79"/>
                </a:solidFill>
              </a:rPr>
              <a:t>You child will get three shots today that will protect him/her from the cancers caused by HPV, as well as prevent tetanus, diphtheria, pertussis and meningitis.</a:t>
            </a:r>
            <a:endParaRPr lang="en-US" b="0" i="1" dirty="0">
              <a:solidFill>
                <a:srgbClr val="722B79"/>
              </a:solidFill>
            </a:endParaRPr>
          </a:p>
          <a:p>
            <a:pPr marL="0" indent="0">
              <a:buNone/>
            </a:pPr>
            <a:endParaRPr lang="en-US" dirty="0"/>
          </a:p>
        </p:txBody>
      </p:sp>
    </p:spTree>
    <p:extLst>
      <p:ext uri="{BB962C8B-B14F-4D97-AF65-F5344CB8AC3E}">
        <p14:creationId xmlns:p14="http://schemas.microsoft.com/office/powerpoint/2010/main" val="61513497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A case of vaccine hesitancy?</a:t>
            </a:r>
            <a:endParaRPr lang="en-US" sz="4000" dirty="0"/>
          </a:p>
        </p:txBody>
      </p:sp>
      <p:sp>
        <p:nvSpPr>
          <p:cNvPr id="3" name="Content Placeholder 2"/>
          <p:cNvSpPr>
            <a:spLocks noGrp="1"/>
          </p:cNvSpPr>
          <p:nvPr>
            <p:ph idx="1"/>
          </p:nvPr>
        </p:nvSpPr>
        <p:spPr/>
        <p:txBody>
          <a:bodyPr>
            <a:normAutofit fontScale="92500" lnSpcReduction="10000"/>
          </a:bodyPr>
          <a:lstStyle/>
          <a:p>
            <a:r>
              <a:rPr lang="en-US" dirty="0"/>
              <a:t>Parents may be interested in vaccinating, yet still have </a:t>
            </a:r>
            <a:r>
              <a:rPr lang="en-US" dirty="0" smtClean="0"/>
              <a:t>questions</a:t>
            </a:r>
          </a:p>
          <a:p>
            <a:pPr lvl="1"/>
            <a:r>
              <a:rPr lang="en-US" b="0" dirty="0"/>
              <a:t>Many parents didn’t have </a:t>
            </a:r>
            <a:r>
              <a:rPr lang="en-US" b="0" dirty="0" smtClean="0"/>
              <a:t>questions or concerns </a:t>
            </a:r>
            <a:r>
              <a:rPr lang="en-US" b="0" dirty="0"/>
              <a:t>about HPV vaccine</a:t>
            </a:r>
          </a:p>
          <a:p>
            <a:pPr lvl="1"/>
            <a:r>
              <a:rPr lang="en-US" b="0" dirty="0" smtClean="0"/>
              <a:t>A question from a parents does not mean they are refusing or delaying </a:t>
            </a:r>
          </a:p>
          <a:p>
            <a:pPr lvl="1"/>
            <a:r>
              <a:rPr lang="en-US" b="0" dirty="0" smtClean="0"/>
              <a:t>Taking </a:t>
            </a:r>
            <a:r>
              <a:rPr lang="en-US" b="0" dirty="0"/>
              <a:t>the time to listen to </a:t>
            </a:r>
            <a:r>
              <a:rPr lang="en-US" b="0" dirty="0" smtClean="0"/>
              <a:t>parents’ questions </a:t>
            </a:r>
            <a:r>
              <a:rPr lang="en-US" b="0" dirty="0"/>
              <a:t>helps you save time and give an effective </a:t>
            </a:r>
            <a:r>
              <a:rPr lang="en-US" b="0" dirty="0" smtClean="0"/>
              <a:t>response</a:t>
            </a:r>
          </a:p>
          <a:p>
            <a:pPr lvl="1"/>
            <a:r>
              <a:rPr lang="en-US" b="0" dirty="0" smtClean="0"/>
              <a:t>CDC </a:t>
            </a:r>
            <a:r>
              <a:rPr lang="en-US" b="0" dirty="0"/>
              <a:t>research shows these </a:t>
            </a:r>
            <a:r>
              <a:rPr lang="en-US" b="0" dirty="0" smtClean="0"/>
              <a:t>straightforward messages work with parents when discussing HPV vaccine—and are easy for you or your staff to deliver</a:t>
            </a:r>
          </a:p>
          <a:p>
            <a:pPr lvl="1"/>
            <a:endParaRPr lang="en-US" dirty="0"/>
          </a:p>
        </p:txBody>
      </p:sp>
    </p:spTree>
    <p:extLst>
      <p:ext uri="{BB962C8B-B14F-4D97-AF65-F5344CB8AC3E}">
        <p14:creationId xmlns:p14="http://schemas.microsoft.com/office/powerpoint/2010/main" val="153687387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 </a:t>
            </a:r>
            <a:r>
              <a:rPr lang="en-US" sz="4000" dirty="0"/>
              <a:t>A</a:t>
            </a:r>
            <a:r>
              <a:rPr lang="en-US" sz="4000" dirty="0" smtClean="0"/>
              <a:t>n anti-cancer vaccine</a:t>
            </a:r>
            <a:endParaRPr lang="en-US" sz="4000" dirty="0"/>
          </a:p>
        </p:txBody>
      </p:sp>
      <p:sp>
        <p:nvSpPr>
          <p:cNvPr id="3" name="Content Placeholder 2"/>
          <p:cNvSpPr>
            <a:spLocks noGrp="1"/>
          </p:cNvSpPr>
          <p:nvPr>
            <p:ph idx="1"/>
          </p:nvPr>
        </p:nvSpPr>
        <p:spPr/>
        <p:txBody>
          <a:bodyPr>
            <a:normAutofit fontScale="92500"/>
          </a:bodyPr>
          <a:lstStyle/>
          <a:p>
            <a:r>
              <a:rPr lang="en-US" dirty="0"/>
              <a:t>The “HPV vaccine is cancer prevention” message resonates strongly with </a:t>
            </a:r>
            <a:r>
              <a:rPr lang="en-US" dirty="0" smtClean="0"/>
              <a:t>parents</a:t>
            </a:r>
          </a:p>
          <a:p>
            <a:pPr lvl="1"/>
            <a:r>
              <a:rPr lang="en-US" b="0" dirty="0"/>
              <a:t>In focus groups and online panels, mothers wanted </a:t>
            </a:r>
            <a:r>
              <a:rPr lang="en-US" b="0" dirty="0" smtClean="0"/>
              <a:t>more information on the types of HPV cancers</a:t>
            </a:r>
          </a:p>
          <a:p>
            <a:pPr lvl="1"/>
            <a:r>
              <a:rPr lang="en-US" b="0" dirty="0" smtClean="0"/>
              <a:t>In focus groups mothers stated they were influenced to vaccinate their child because HPV </a:t>
            </a:r>
            <a:r>
              <a:rPr lang="en-US" b="0" dirty="0"/>
              <a:t>vaccine prevents </a:t>
            </a:r>
            <a:r>
              <a:rPr lang="en-US" b="0" dirty="0" smtClean="0"/>
              <a:t>cancer, they </a:t>
            </a:r>
            <a:r>
              <a:rPr lang="en-US" b="0" dirty="0"/>
              <a:t>had a family history of </a:t>
            </a:r>
            <a:r>
              <a:rPr lang="en-US" b="0" dirty="0" smtClean="0"/>
              <a:t>gynecological </a:t>
            </a:r>
            <a:r>
              <a:rPr lang="en-US" b="0" dirty="0"/>
              <a:t>cancers (cervical, ovarian</a:t>
            </a:r>
            <a:r>
              <a:rPr lang="en-US" b="0" dirty="0" smtClean="0"/>
              <a:t>), and/or because </a:t>
            </a:r>
            <a:r>
              <a:rPr lang="en-US" b="0" dirty="0"/>
              <a:t>t</a:t>
            </a:r>
            <a:r>
              <a:rPr lang="en-US" b="0" dirty="0" smtClean="0"/>
              <a:t>hey </a:t>
            </a:r>
            <a:r>
              <a:rPr lang="en-US" b="0" dirty="0"/>
              <a:t>had a personal experience with cervical </a:t>
            </a:r>
            <a:r>
              <a:rPr lang="en-US" b="0" dirty="0" smtClean="0"/>
              <a:t>cancer</a:t>
            </a:r>
          </a:p>
          <a:p>
            <a:pPr marL="457200" lvl="1" indent="0">
              <a:buNone/>
            </a:pPr>
            <a:r>
              <a:rPr lang="en-US" dirty="0" smtClean="0"/>
              <a:t> </a:t>
            </a:r>
          </a:p>
          <a:p>
            <a:pPr marL="457200" lvl="1" indent="0">
              <a:spcAft>
                <a:spcPts val="1200"/>
              </a:spcAft>
              <a:buNone/>
            </a:pPr>
            <a:endParaRPr lang="en-US" i="1" dirty="0">
              <a:solidFill>
                <a:srgbClr val="722B79"/>
              </a:solidFill>
            </a:endParaRPr>
          </a:p>
        </p:txBody>
      </p:sp>
    </p:spTree>
    <p:extLst>
      <p:ext uri="{BB962C8B-B14F-4D97-AF65-F5344CB8AC3E}">
        <p14:creationId xmlns:p14="http://schemas.microsoft.com/office/powerpoint/2010/main" val="183124722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l"/>
            <a:r>
              <a:rPr lang="en-US" b="0" dirty="0" smtClean="0">
                <a:solidFill>
                  <a:srgbClr val="1993B9"/>
                </a:solidFill>
              </a:rPr>
              <a:t>Try saying:</a:t>
            </a:r>
            <a:endParaRPr lang="en-US" b="0" dirty="0">
              <a:solidFill>
                <a:srgbClr val="1993B9"/>
              </a:solidFill>
            </a:endParaRPr>
          </a:p>
        </p:txBody>
      </p:sp>
      <p:sp>
        <p:nvSpPr>
          <p:cNvPr id="3" name="Content Placeholder 2"/>
          <p:cNvSpPr>
            <a:spLocks noGrp="1"/>
          </p:cNvSpPr>
          <p:nvPr>
            <p:ph idx="1"/>
          </p:nvPr>
        </p:nvSpPr>
        <p:spPr/>
        <p:txBody>
          <a:bodyPr>
            <a:normAutofit/>
          </a:bodyPr>
          <a:lstStyle/>
          <a:p>
            <a:pPr marL="0" indent="0" algn="ctr">
              <a:buNone/>
            </a:pPr>
            <a:r>
              <a:rPr lang="en-US" b="0" i="1" dirty="0" smtClean="0">
                <a:solidFill>
                  <a:srgbClr val="722B79"/>
                </a:solidFill>
              </a:rPr>
              <a:t>HPV </a:t>
            </a:r>
            <a:r>
              <a:rPr lang="en-US" b="0" i="1" dirty="0">
                <a:solidFill>
                  <a:srgbClr val="722B79"/>
                </a:solidFill>
              </a:rPr>
              <a:t>vaccine is very important because it prevents cancer. </a:t>
            </a:r>
            <a:endParaRPr lang="en-US" b="0" i="1" dirty="0" smtClean="0">
              <a:solidFill>
                <a:srgbClr val="722B79"/>
              </a:solidFill>
            </a:endParaRPr>
          </a:p>
          <a:p>
            <a:pPr marL="0" indent="0" algn="ctr">
              <a:buNone/>
            </a:pPr>
            <a:endParaRPr lang="en-US" sz="1600" b="0" i="1" dirty="0">
              <a:solidFill>
                <a:srgbClr val="722B79"/>
              </a:solidFill>
            </a:endParaRPr>
          </a:p>
          <a:p>
            <a:pPr marL="0" indent="0" algn="ctr">
              <a:buNone/>
            </a:pPr>
            <a:r>
              <a:rPr lang="en-US" b="0" i="1" dirty="0" smtClean="0">
                <a:solidFill>
                  <a:srgbClr val="722B79"/>
                </a:solidFill>
              </a:rPr>
              <a:t>I </a:t>
            </a:r>
            <a:r>
              <a:rPr lang="en-US" b="0" i="1" dirty="0">
                <a:solidFill>
                  <a:srgbClr val="722B79"/>
                </a:solidFill>
              </a:rPr>
              <a:t>want your child to be protected from cancer. </a:t>
            </a:r>
            <a:endParaRPr lang="en-US" b="0" i="1" dirty="0" smtClean="0">
              <a:solidFill>
                <a:srgbClr val="722B79"/>
              </a:solidFill>
            </a:endParaRPr>
          </a:p>
          <a:p>
            <a:pPr marL="0" indent="0" algn="ctr">
              <a:buNone/>
            </a:pPr>
            <a:endParaRPr lang="en-US" sz="1600" b="0" i="1" dirty="0">
              <a:solidFill>
                <a:srgbClr val="722B79"/>
              </a:solidFill>
            </a:endParaRPr>
          </a:p>
          <a:p>
            <a:pPr marL="0" indent="0" algn="ctr">
              <a:buNone/>
            </a:pPr>
            <a:r>
              <a:rPr lang="en-US" b="0" i="1" dirty="0" smtClean="0">
                <a:solidFill>
                  <a:srgbClr val="722B79"/>
                </a:solidFill>
              </a:rPr>
              <a:t>That’s </a:t>
            </a:r>
            <a:r>
              <a:rPr lang="en-US" b="0" i="1" dirty="0">
                <a:solidFill>
                  <a:srgbClr val="722B79"/>
                </a:solidFill>
              </a:rPr>
              <a:t>why I’m recommending that your daughter/son receive the first dose of the HPV vaccine series today.</a:t>
            </a:r>
            <a:endParaRPr lang="en-US" i="1" dirty="0">
              <a:solidFill>
                <a:srgbClr val="722B79"/>
              </a:solidFill>
            </a:endParaRPr>
          </a:p>
          <a:p>
            <a:pPr marL="0" indent="0">
              <a:buNone/>
            </a:pPr>
            <a:endParaRPr lang="en-US" dirty="0"/>
          </a:p>
        </p:txBody>
      </p:sp>
    </p:spTree>
    <p:extLst>
      <p:ext uri="{BB962C8B-B14F-4D97-AF65-F5344CB8AC3E}">
        <p14:creationId xmlns:p14="http://schemas.microsoft.com/office/powerpoint/2010/main" val="238998725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Tell me doctor, how bad is it?</a:t>
            </a:r>
            <a:endParaRPr lang="en-US" sz="4000" dirty="0"/>
          </a:p>
        </p:txBody>
      </p:sp>
      <p:sp>
        <p:nvSpPr>
          <p:cNvPr id="3" name="Content Placeholder 2"/>
          <p:cNvSpPr>
            <a:spLocks noGrp="1"/>
          </p:cNvSpPr>
          <p:nvPr>
            <p:ph idx="1"/>
          </p:nvPr>
        </p:nvSpPr>
        <p:spPr/>
        <p:txBody>
          <a:bodyPr>
            <a:normAutofit/>
          </a:bodyPr>
          <a:lstStyle/>
          <a:p>
            <a:r>
              <a:rPr lang="en-US" dirty="0"/>
              <a:t>Disease prevalence is not understood, and parents are unclear about what the vaccine actually protects </a:t>
            </a:r>
            <a:r>
              <a:rPr lang="en-US" dirty="0" smtClean="0"/>
              <a:t>against</a:t>
            </a:r>
          </a:p>
          <a:p>
            <a:pPr lvl="1"/>
            <a:r>
              <a:rPr lang="en-US" b="0" dirty="0" smtClean="0"/>
              <a:t>Parents in focus groups knew HPV </a:t>
            </a:r>
            <a:r>
              <a:rPr lang="en-US" b="0" dirty="0"/>
              <a:t>vaccine </a:t>
            </a:r>
            <a:r>
              <a:rPr lang="en-US" b="0" dirty="0" smtClean="0"/>
              <a:t>can prevent </a:t>
            </a:r>
            <a:r>
              <a:rPr lang="en-US" b="0" dirty="0"/>
              <a:t>cervical </a:t>
            </a:r>
            <a:r>
              <a:rPr lang="en-US" b="0" dirty="0" smtClean="0"/>
              <a:t>cancers, however they</a:t>
            </a:r>
            <a:r>
              <a:rPr lang="en-US" b="0" dirty="0"/>
              <a:t> </a:t>
            </a:r>
            <a:r>
              <a:rPr lang="en-US" b="0" dirty="0" smtClean="0"/>
              <a:t>lacked </a:t>
            </a:r>
            <a:r>
              <a:rPr lang="en-US" b="0" dirty="0"/>
              <a:t>knowledge about indications for HPV vaccine other than cervical cancer for girls, all HPV vaccine indications for boys, and the recommended ages to receive HPV </a:t>
            </a:r>
            <a:r>
              <a:rPr lang="en-US" b="0" dirty="0" smtClean="0"/>
              <a:t>vaccine</a:t>
            </a:r>
            <a:endParaRPr lang="en-US" b="0" dirty="0"/>
          </a:p>
          <a:p>
            <a:pPr lvl="1"/>
            <a:endParaRPr lang="en-US" dirty="0"/>
          </a:p>
        </p:txBody>
      </p:sp>
    </p:spTree>
    <p:extLst>
      <p:ext uri="{BB962C8B-B14F-4D97-AF65-F5344CB8AC3E}">
        <p14:creationId xmlns:p14="http://schemas.microsoft.com/office/powerpoint/2010/main" val="38578178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t>Personal</a:t>
            </a:r>
            <a:r>
              <a:rPr lang="en-US" sz="4800" dirty="0" smtClean="0"/>
              <a:t> </a:t>
            </a:r>
            <a:r>
              <a:rPr lang="en-US" sz="4000" b="1" dirty="0"/>
              <a:t>story</a:t>
            </a:r>
          </a:p>
        </p:txBody>
      </p:sp>
      <p:sp>
        <p:nvSpPr>
          <p:cNvPr id="3" name="Content Placeholder 2"/>
          <p:cNvSpPr>
            <a:spLocks noGrp="1"/>
          </p:cNvSpPr>
          <p:nvPr>
            <p:ph idx="1"/>
          </p:nvPr>
        </p:nvSpPr>
        <p:spPr/>
        <p:txBody>
          <a:bodyPr/>
          <a:lstStyle/>
          <a:p>
            <a:r>
              <a:rPr lang="en-US" dirty="0" smtClean="0"/>
              <a:t>In my practice, I…</a:t>
            </a:r>
            <a:endParaRPr lang="en-US" dirty="0"/>
          </a:p>
        </p:txBody>
      </p:sp>
    </p:spTree>
    <p:extLst>
      <p:ext uri="{BB962C8B-B14F-4D97-AF65-F5344CB8AC3E}">
        <p14:creationId xmlns:p14="http://schemas.microsoft.com/office/powerpoint/2010/main" val="252139816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l"/>
            <a:r>
              <a:rPr lang="en-US" b="0" dirty="0" smtClean="0">
                <a:solidFill>
                  <a:srgbClr val="1993B9"/>
                </a:solidFill>
              </a:rPr>
              <a:t>Try saying:</a:t>
            </a:r>
            <a:endParaRPr lang="en-US" b="0" dirty="0">
              <a:solidFill>
                <a:srgbClr val="1993B9"/>
              </a:solidFill>
            </a:endParaRPr>
          </a:p>
        </p:txBody>
      </p:sp>
      <p:sp>
        <p:nvSpPr>
          <p:cNvPr id="3" name="Content Placeholder 2"/>
          <p:cNvSpPr>
            <a:spLocks noGrp="1"/>
          </p:cNvSpPr>
          <p:nvPr>
            <p:ph idx="1"/>
          </p:nvPr>
        </p:nvSpPr>
        <p:spPr/>
        <p:txBody>
          <a:bodyPr>
            <a:normAutofit fontScale="92500" lnSpcReduction="20000"/>
          </a:bodyPr>
          <a:lstStyle/>
          <a:p>
            <a:pPr marL="0" indent="0" algn="ctr">
              <a:buNone/>
            </a:pPr>
            <a:r>
              <a:rPr lang="en-US" b="0" i="1" dirty="0">
                <a:solidFill>
                  <a:srgbClr val="722B79"/>
                </a:solidFill>
              </a:rPr>
              <a:t>HPV can cause cancers of the cervix, vagina, and vulva in women, cancer of the penis in men, and cancers of the anus and the mouth or throat in both women and men. </a:t>
            </a:r>
            <a:endParaRPr lang="en-US" b="0" i="1" dirty="0" smtClean="0">
              <a:solidFill>
                <a:srgbClr val="722B79"/>
              </a:solidFill>
            </a:endParaRPr>
          </a:p>
          <a:p>
            <a:pPr marL="0" indent="0" algn="ctr">
              <a:buNone/>
            </a:pPr>
            <a:endParaRPr lang="en-US" sz="1700" b="0" i="1" dirty="0" smtClean="0">
              <a:solidFill>
                <a:srgbClr val="722B79"/>
              </a:solidFill>
            </a:endParaRPr>
          </a:p>
          <a:p>
            <a:pPr marL="0" indent="0" algn="ctr">
              <a:buNone/>
            </a:pPr>
            <a:r>
              <a:rPr lang="en-US" b="0" i="1" dirty="0" smtClean="0">
                <a:solidFill>
                  <a:srgbClr val="722B79"/>
                </a:solidFill>
              </a:rPr>
              <a:t>There </a:t>
            </a:r>
            <a:r>
              <a:rPr lang="en-US" b="0" i="1" dirty="0">
                <a:solidFill>
                  <a:srgbClr val="722B79"/>
                </a:solidFill>
              </a:rPr>
              <a:t>are about 26,000 of these cancers each year—and most could be prevented with HPV vaccine. </a:t>
            </a:r>
            <a:endParaRPr lang="en-US" b="0" i="1" dirty="0" smtClean="0">
              <a:solidFill>
                <a:srgbClr val="722B79"/>
              </a:solidFill>
            </a:endParaRPr>
          </a:p>
          <a:p>
            <a:pPr marL="0" indent="0" algn="ctr">
              <a:buNone/>
            </a:pPr>
            <a:endParaRPr lang="en-US" sz="1900" b="0" i="1" dirty="0" smtClean="0">
              <a:solidFill>
                <a:srgbClr val="722B79"/>
              </a:solidFill>
            </a:endParaRPr>
          </a:p>
          <a:p>
            <a:pPr marL="0" indent="0" algn="ctr">
              <a:buNone/>
            </a:pPr>
            <a:r>
              <a:rPr lang="en-US" b="0" i="1" dirty="0" smtClean="0">
                <a:solidFill>
                  <a:srgbClr val="722B79"/>
                </a:solidFill>
              </a:rPr>
              <a:t>There </a:t>
            </a:r>
            <a:r>
              <a:rPr lang="en-US" b="0" i="1" dirty="0">
                <a:solidFill>
                  <a:srgbClr val="722B79"/>
                </a:solidFill>
              </a:rPr>
              <a:t>are also many more precancerous conditions requiring treatment that can have lasting effects.</a:t>
            </a:r>
            <a:endParaRPr lang="en-US" dirty="0"/>
          </a:p>
        </p:txBody>
      </p:sp>
    </p:spTree>
    <p:extLst>
      <p:ext uri="{BB962C8B-B14F-4D97-AF65-F5344CB8AC3E}">
        <p14:creationId xmlns:p14="http://schemas.microsoft.com/office/powerpoint/2010/main" val="33374528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Why at 11 or 12 years old?</a:t>
            </a:r>
            <a:endParaRPr lang="en-US" sz="4000" dirty="0"/>
          </a:p>
        </p:txBody>
      </p:sp>
      <p:sp>
        <p:nvSpPr>
          <p:cNvPr id="3" name="Content Placeholder 2"/>
          <p:cNvSpPr>
            <a:spLocks noGrp="1"/>
          </p:cNvSpPr>
          <p:nvPr>
            <p:ph idx="1"/>
          </p:nvPr>
        </p:nvSpPr>
        <p:spPr/>
        <p:txBody>
          <a:bodyPr/>
          <a:lstStyle/>
          <a:p>
            <a:r>
              <a:rPr lang="en-US" dirty="0"/>
              <a:t>Parents want a concrete reason why 11-12 year olds should receive HPV </a:t>
            </a:r>
            <a:r>
              <a:rPr lang="en-US" dirty="0" smtClean="0"/>
              <a:t>vaccine</a:t>
            </a:r>
          </a:p>
          <a:p>
            <a:pPr lvl="1"/>
            <a:r>
              <a:rPr lang="en-US" b="0" dirty="0" smtClean="0"/>
              <a:t>In audience </a:t>
            </a:r>
            <a:r>
              <a:rPr lang="en-US" b="0" dirty="0"/>
              <a:t>research with </a:t>
            </a:r>
            <a:r>
              <a:rPr lang="en-US" b="0" dirty="0" smtClean="0"/>
              <a:t>moms, almost </a:t>
            </a:r>
            <a:r>
              <a:rPr lang="en-US" b="0" dirty="0"/>
              <a:t>all respondents were unaware of the correct age range the vaccine was </a:t>
            </a:r>
            <a:r>
              <a:rPr lang="en-US" b="0" dirty="0" smtClean="0"/>
              <a:t>recommended </a:t>
            </a:r>
            <a:endParaRPr lang="en-US" b="0" dirty="0"/>
          </a:p>
          <a:p>
            <a:pPr lvl="1"/>
            <a:r>
              <a:rPr lang="en-US" b="0" dirty="0"/>
              <a:t>Respondents </a:t>
            </a:r>
            <a:r>
              <a:rPr lang="en-US" b="0" dirty="0" smtClean="0"/>
              <a:t>also missed </a:t>
            </a:r>
            <a:r>
              <a:rPr lang="en-US" b="0" dirty="0"/>
              <a:t>the concept of vaccinating before sexual </a:t>
            </a:r>
            <a:r>
              <a:rPr lang="en-US" b="0" dirty="0" smtClean="0"/>
              <a:t>activity</a:t>
            </a:r>
            <a:endParaRPr lang="en-US" b="0" dirty="0"/>
          </a:p>
          <a:p>
            <a:pPr marL="457200" lvl="1" indent="0">
              <a:buNone/>
            </a:pPr>
            <a:endParaRPr lang="en-US" b="0" dirty="0"/>
          </a:p>
        </p:txBody>
      </p:sp>
    </p:spTree>
    <p:extLst>
      <p:ext uri="{BB962C8B-B14F-4D97-AF65-F5344CB8AC3E}">
        <p14:creationId xmlns:p14="http://schemas.microsoft.com/office/powerpoint/2010/main" val="108021291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Autofit/>
          </a:bodyPr>
          <a:lstStyle/>
          <a:p>
            <a:pPr>
              <a:lnSpc>
                <a:spcPct val="100000"/>
              </a:lnSpc>
            </a:pPr>
            <a:r>
              <a:rPr lang="en-US" sz="4000" dirty="0"/>
              <a:t>Rationale for vaccinating early: </a:t>
            </a:r>
            <a:r>
              <a:rPr lang="en-US" sz="4000" dirty="0" smtClean="0"/>
              <a:t/>
            </a:r>
            <a:br>
              <a:rPr lang="en-US" sz="4000" dirty="0" smtClean="0"/>
            </a:br>
            <a:r>
              <a:rPr lang="en-US" sz="4000" dirty="0" smtClean="0"/>
              <a:t>Protection prior </a:t>
            </a:r>
            <a:r>
              <a:rPr lang="en-US" dirty="0" smtClean="0"/>
              <a:t>to</a:t>
            </a:r>
            <a:r>
              <a:rPr lang="en-US" sz="4000" dirty="0" smtClean="0"/>
              <a:t> exposure to HPV</a:t>
            </a:r>
            <a:endParaRPr lang="en-US" sz="4000" dirty="0"/>
          </a:p>
        </p:txBody>
      </p:sp>
      <p:sp>
        <p:nvSpPr>
          <p:cNvPr id="4" name="TextBox 3"/>
          <p:cNvSpPr txBox="1"/>
          <p:nvPr/>
        </p:nvSpPr>
        <p:spPr>
          <a:xfrm>
            <a:off x="381000" y="6172200"/>
            <a:ext cx="8458200" cy="600164"/>
          </a:xfrm>
          <a:prstGeom prst="rect">
            <a:avLst/>
          </a:prstGeom>
          <a:noFill/>
        </p:spPr>
        <p:txBody>
          <a:bodyPr wrap="square" rtlCol="0">
            <a:spAutoFit/>
          </a:bodyPr>
          <a:lstStyle/>
          <a:p>
            <a:r>
              <a:rPr lang="en-US" sz="1100" dirty="0"/>
              <a:t>Markowitz MMWR </a:t>
            </a:r>
            <a:r>
              <a:rPr lang="en-US" sz="1100" dirty="0" smtClean="0"/>
              <a:t>2007; 		   </a:t>
            </a:r>
          </a:p>
          <a:p>
            <a:r>
              <a:rPr lang="en-US" sz="1100" dirty="0" smtClean="0"/>
              <a:t>Holl </a:t>
            </a:r>
            <a:r>
              <a:rPr lang="en-US" sz="1100" dirty="0"/>
              <a:t>Henry J Kaiser Found 2003; </a:t>
            </a:r>
            <a:r>
              <a:rPr lang="en-US" sz="1100" dirty="0" smtClean="0"/>
              <a:t> 		</a:t>
            </a:r>
          </a:p>
          <a:p>
            <a:r>
              <a:rPr lang="en-US" sz="1100" dirty="0" smtClean="0"/>
              <a:t>Mosher </a:t>
            </a:r>
            <a:r>
              <a:rPr lang="en-US" sz="1100" dirty="0"/>
              <a:t>Adv Data 2006 </a:t>
            </a:r>
            <a:endParaRPr lang="en-US" dirty="0"/>
          </a:p>
        </p:txBody>
      </p:sp>
      <p:grpSp>
        <p:nvGrpSpPr>
          <p:cNvPr id="6" name="Group 5"/>
          <p:cNvGrpSpPr/>
          <p:nvPr/>
        </p:nvGrpSpPr>
        <p:grpSpPr>
          <a:xfrm>
            <a:off x="215152" y="1981200"/>
            <a:ext cx="8852648" cy="3541059"/>
            <a:chOff x="215152" y="1981200"/>
            <a:chExt cx="8852648" cy="3541059"/>
          </a:xfrm>
        </p:grpSpPr>
        <p:pic>
          <p:nvPicPr>
            <p:cNvPr id="7" name="Picture 4" descr="SlideImag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15152" y="1981200"/>
              <a:ext cx="8390965" cy="3541059"/>
            </a:xfrm>
            <a:prstGeom prst="rect">
              <a:avLst/>
            </a:prstGeom>
            <a:noFill/>
            <a:ln w="9525">
              <a:noFill/>
              <a:miter lim="800000"/>
              <a:headEnd/>
              <a:tailEnd/>
            </a:ln>
          </p:spPr>
        </p:pic>
        <p:sp>
          <p:nvSpPr>
            <p:cNvPr id="8" name="Rectangle 7"/>
            <p:cNvSpPr/>
            <p:nvPr/>
          </p:nvSpPr>
          <p:spPr>
            <a:xfrm>
              <a:off x="8183251" y="3200400"/>
              <a:ext cx="609600" cy="1371600"/>
            </a:xfrm>
            <a:prstGeom prst="rect">
              <a:avLst/>
            </a:prstGeom>
            <a:solidFill>
              <a:srgbClr val="BD4915"/>
            </a:solidFill>
            <a:ln>
              <a:noFill/>
            </a:ln>
            <a:effectLst>
              <a:softEdge rad="22225"/>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9" name="TextBox 6"/>
            <p:cNvSpPr txBox="1">
              <a:spLocks noChangeArrowheads="1"/>
            </p:cNvSpPr>
            <p:nvPr/>
          </p:nvSpPr>
          <p:spPr bwMode="auto">
            <a:xfrm>
              <a:off x="8222939" y="2923599"/>
              <a:ext cx="479618" cy="307777"/>
            </a:xfrm>
            <a:prstGeom prst="rect">
              <a:avLst/>
            </a:prstGeom>
            <a:noFill/>
            <a:ln w="9525">
              <a:noFill/>
              <a:miter lim="800000"/>
              <a:headEnd/>
              <a:tailEnd/>
            </a:ln>
          </p:spPr>
          <p:txBody>
            <a:bodyPr wrap="none">
              <a:spAutoFit/>
            </a:bodyPr>
            <a:lstStyle/>
            <a:p>
              <a:r>
                <a:rPr lang="en-US" sz="1400" b="1" dirty="0">
                  <a:solidFill>
                    <a:srgbClr val="000000"/>
                  </a:solidFill>
                  <a:latin typeface="Arial Narrow" pitchFamily="34" charset="0"/>
                </a:rPr>
                <a:t>82%</a:t>
              </a:r>
            </a:p>
          </p:txBody>
        </p:sp>
        <p:sp>
          <p:nvSpPr>
            <p:cNvPr id="10" name="TextBox 7"/>
            <p:cNvSpPr txBox="1">
              <a:spLocks noChangeArrowheads="1"/>
            </p:cNvSpPr>
            <p:nvPr/>
          </p:nvSpPr>
          <p:spPr bwMode="auto">
            <a:xfrm>
              <a:off x="8183251" y="4752201"/>
              <a:ext cx="655949" cy="276999"/>
            </a:xfrm>
            <a:prstGeom prst="rect">
              <a:avLst/>
            </a:prstGeom>
            <a:noFill/>
            <a:ln w="9525">
              <a:noFill/>
              <a:miter lim="800000"/>
              <a:headEnd/>
              <a:tailEnd/>
            </a:ln>
          </p:spPr>
          <p:txBody>
            <a:bodyPr wrap="none">
              <a:spAutoFit/>
            </a:bodyPr>
            <a:lstStyle/>
            <a:p>
              <a:r>
                <a:rPr lang="en-US" sz="1200" b="1" dirty="0" smtClean="0">
                  <a:solidFill>
                    <a:srgbClr val="000000"/>
                  </a:solidFill>
                  <a:latin typeface="Arial Narrow" pitchFamily="34" charset="0"/>
                </a:rPr>
                <a:t>18 to 24</a:t>
              </a:r>
              <a:endParaRPr lang="en-US" sz="1200" b="1" dirty="0">
                <a:solidFill>
                  <a:srgbClr val="000000"/>
                </a:solidFill>
                <a:latin typeface="Arial Narrow" pitchFamily="34" charset="0"/>
              </a:endParaRPr>
            </a:p>
          </p:txBody>
        </p:sp>
        <p:cxnSp>
          <p:nvCxnSpPr>
            <p:cNvPr id="11" name="Straight Connector 10"/>
            <p:cNvCxnSpPr/>
            <p:nvPr/>
          </p:nvCxnSpPr>
          <p:spPr>
            <a:xfrm>
              <a:off x="7924800" y="4572000"/>
              <a:ext cx="1143000" cy="0"/>
            </a:xfrm>
            <a:prstGeom prst="line">
              <a:avLst/>
            </a:prstGeom>
            <a:ln w="15875">
              <a:solidFill>
                <a:srgbClr val="515151"/>
              </a:solidFill>
            </a:ln>
            <a:effectLst>
              <a:softEdge rad="0"/>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68310476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l"/>
            <a:r>
              <a:rPr lang="en-US" b="0" dirty="0" smtClean="0">
                <a:solidFill>
                  <a:srgbClr val="1993B9"/>
                </a:solidFill>
              </a:rPr>
              <a:t>Try saying:</a:t>
            </a:r>
            <a:endParaRPr lang="en-US" b="0" dirty="0">
              <a:solidFill>
                <a:srgbClr val="1993B9"/>
              </a:solidFill>
            </a:endParaRPr>
          </a:p>
        </p:txBody>
      </p:sp>
      <p:sp>
        <p:nvSpPr>
          <p:cNvPr id="3" name="Content Placeholder 2"/>
          <p:cNvSpPr>
            <a:spLocks noGrp="1"/>
          </p:cNvSpPr>
          <p:nvPr>
            <p:ph idx="1"/>
          </p:nvPr>
        </p:nvSpPr>
        <p:spPr/>
        <p:txBody>
          <a:bodyPr>
            <a:normAutofit fontScale="92500" lnSpcReduction="10000"/>
          </a:bodyPr>
          <a:lstStyle/>
          <a:p>
            <a:pPr marL="0" indent="0" algn="ctr">
              <a:buNone/>
            </a:pPr>
            <a:r>
              <a:rPr lang="en-US" b="0" i="1" dirty="0">
                <a:solidFill>
                  <a:srgbClr val="722B79"/>
                </a:solidFill>
              </a:rPr>
              <a:t>We're vaccinating today so your child will have the best protection possible long before the start of any kind of sexual activity. </a:t>
            </a:r>
            <a:endParaRPr lang="en-US" b="0" i="1" dirty="0" smtClean="0">
              <a:solidFill>
                <a:srgbClr val="722B79"/>
              </a:solidFill>
            </a:endParaRPr>
          </a:p>
          <a:p>
            <a:pPr marL="0" indent="0" algn="ctr">
              <a:buNone/>
            </a:pPr>
            <a:endParaRPr lang="en-US" sz="1900" b="0" i="1" dirty="0" smtClean="0">
              <a:solidFill>
                <a:srgbClr val="722B79"/>
              </a:solidFill>
            </a:endParaRPr>
          </a:p>
          <a:p>
            <a:pPr marL="0" indent="0" algn="ctr">
              <a:buNone/>
            </a:pPr>
            <a:r>
              <a:rPr lang="en-US" b="0" i="1" dirty="0" smtClean="0">
                <a:solidFill>
                  <a:srgbClr val="722B79"/>
                </a:solidFill>
              </a:rPr>
              <a:t>We </a:t>
            </a:r>
            <a:r>
              <a:rPr lang="en-US" b="0" i="1" dirty="0">
                <a:solidFill>
                  <a:srgbClr val="722B79"/>
                </a:solidFill>
              </a:rPr>
              <a:t>vaccinate people </a:t>
            </a:r>
            <a:r>
              <a:rPr lang="en-US" b="0" i="1" dirty="0" smtClean="0">
                <a:solidFill>
                  <a:srgbClr val="722B79"/>
                </a:solidFill>
              </a:rPr>
              <a:t>well </a:t>
            </a:r>
            <a:r>
              <a:rPr lang="en-US" b="0" i="1" dirty="0">
                <a:solidFill>
                  <a:srgbClr val="722B79"/>
                </a:solidFill>
              </a:rPr>
              <a:t>before they are exposed to an infection, as is the case with measles and the other </a:t>
            </a:r>
            <a:r>
              <a:rPr lang="en-US" b="0" i="1" dirty="0" smtClean="0">
                <a:solidFill>
                  <a:srgbClr val="722B79"/>
                </a:solidFill>
              </a:rPr>
              <a:t>routinely recommended </a:t>
            </a:r>
            <a:r>
              <a:rPr lang="en-US" b="0" i="1" dirty="0">
                <a:solidFill>
                  <a:srgbClr val="722B79"/>
                </a:solidFill>
              </a:rPr>
              <a:t>childhood vaccines. </a:t>
            </a:r>
            <a:endParaRPr lang="en-US" b="0" i="1" dirty="0" smtClean="0">
              <a:solidFill>
                <a:srgbClr val="722B79"/>
              </a:solidFill>
            </a:endParaRPr>
          </a:p>
          <a:p>
            <a:pPr marL="0" indent="0" algn="ctr">
              <a:buNone/>
            </a:pPr>
            <a:endParaRPr lang="en-US" sz="1900" b="0" i="1" dirty="0" smtClean="0">
              <a:solidFill>
                <a:srgbClr val="722B79"/>
              </a:solidFill>
            </a:endParaRPr>
          </a:p>
          <a:p>
            <a:pPr marL="0" indent="0" algn="ctr">
              <a:buNone/>
            </a:pPr>
            <a:r>
              <a:rPr lang="en-US" b="0" i="1" dirty="0" smtClean="0">
                <a:solidFill>
                  <a:srgbClr val="722B79"/>
                </a:solidFill>
              </a:rPr>
              <a:t>Similarly</a:t>
            </a:r>
            <a:r>
              <a:rPr lang="en-US" b="0" i="1" dirty="0">
                <a:solidFill>
                  <a:srgbClr val="722B79"/>
                </a:solidFill>
              </a:rPr>
              <a:t>, we want to vaccinate children </a:t>
            </a:r>
            <a:r>
              <a:rPr lang="en-US" b="0" i="1" dirty="0" smtClean="0">
                <a:solidFill>
                  <a:srgbClr val="722B79"/>
                </a:solidFill>
              </a:rPr>
              <a:t>long before </a:t>
            </a:r>
            <a:r>
              <a:rPr lang="en-US" b="0" i="1" dirty="0">
                <a:solidFill>
                  <a:srgbClr val="722B79"/>
                </a:solidFill>
              </a:rPr>
              <a:t>they </a:t>
            </a:r>
            <a:r>
              <a:rPr lang="en-US" b="0" i="1" dirty="0" smtClean="0">
                <a:solidFill>
                  <a:srgbClr val="722B79"/>
                </a:solidFill>
              </a:rPr>
              <a:t>are </a:t>
            </a:r>
            <a:r>
              <a:rPr lang="en-US" b="0" i="1" dirty="0">
                <a:solidFill>
                  <a:srgbClr val="722B79"/>
                </a:solidFill>
              </a:rPr>
              <a:t>exposed to HPV</a:t>
            </a:r>
            <a:r>
              <a:rPr lang="en-US" b="0" i="1" dirty="0" smtClean="0">
                <a:solidFill>
                  <a:srgbClr val="722B79"/>
                </a:solidFill>
              </a:rPr>
              <a:t>.</a:t>
            </a:r>
            <a:endParaRPr lang="en-US" dirty="0"/>
          </a:p>
        </p:txBody>
      </p:sp>
    </p:spTree>
    <p:extLst>
      <p:ext uri="{BB962C8B-B14F-4D97-AF65-F5344CB8AC3E}">
        <p14:creationId xmlns:p14="http://schemas.microsoft.com/office/powerpoint/2010/main" val="70835450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A green light for sexual activity?</a:t>
            </a:r>
            <a:endParaRPr lang="en-US" sz="4000" dirty="0"/>
          </a:p>
        </p:txBody>
      </p:sp>
      <p:sp>
        <p:nvSpPr>
          <p:cNvPr id="3" name="Content Placeholder 2"/>
          <p:cNvSpPr>
            <a:spLocks noGrp="1"/>
          </p:cNvSpPr>
          <p:nvPr>
            <p:ph idx="1"/>
          </p:nvPr>
        </p:nvSpPr>
        <p:spPr/>
        <p:txBody>
          <a:bodyPr>
            <a:normAutofit fontScale="92500" lnSpcReduction="20000"/>
          </a:bodyPr>
          <a:lstStyle/>
          <a:p>
            <a:r>
              <a:rPr lang="en-US" dirty="0"/>
              <a:t>Parents may be concerned that vaccinating may be perceived by the child as permission to have </a:t>
            </a:r>
            <a:r>
              <a:rPr lang="en-US" dirty="0" smtClean="0"/>
              <a:t>sex</a:t>
            </a:r>
          </a:p>
          <a:p>
            <a:pPr lvl="1"/>
            <a:r>
              <a:rPr lang="en-US" b="0" dirty="0"/>
              <a:t>In focus groups, </a:t>
            </a:r>
            <a:r>
              <a:rPr lang="en-US" b="0" dirty="0" smtClean="0"/>
              <a:t>some parents </a:t>
            </a:r>
            <a:r>
              <a:rPr lang="en-US" b="0" dirty="0"/>
              <a:t>expressed concern that </a:t>
            </a:r>
            <a:r>
              <a:rPr lang="en-US" b="0" dirty="0" smtClean="0"/>
              <a:t>in getting HPV vaccine for their child, they </a:t>
            </a:r>
            <a:r>
              <a:rPr lang="en-US" b="0" dirty="0"/>
              <a:t>would be giving their child permission to have </a:t>
            </a:r>
            <a:r>
              <a:rPr lang="en-US" b="0" dirty="0" smtClean="0"/>
              <a:t>sex</a:t>
            </a:r>
          </a:p>
          <a:p>
            <a:pPr lvl="1"/>
            <a:r>
              <a:rPr lang="en-US" b="0" dirty="0" smtClean="0"/>
              <a:t>This was one of the top four reasons respondednts gave when asked why they would not vaccinate their daughter</a:t>
            </a:r>
            <a:endParaRPr lang="en-US" b="0" dirty="0"/>
          </a:p>
          <a:p>
            <a:pPr lvl="1"/>
            <a:r>
              <a:rPr lang="en-US" b="0" dirty="0" smtClean="0"/>
              <a:t>A few parents expressed that while they wanted their child to “wait to have sex” they understood that might not be the case</a:t>
            </a:r>
            <a:endParaRPr lang="en-US" b="0" dirty="0"/>
          </a:p>
        </p:txBody>
      </p:sp>
    </p:spTree>
    <p:extLst>
      <p:ext uri="{BB962C8B-B14F-4D97-AF65-F5344CB8AC3E}">
        <p14:creationId xmlns:p14="http://schemas.microsoft.com/office/powerpoint/2010/main" val="77600761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76200" y="152400"/>
            <a:ext cx="8915400" cy="1143000"/>
          </a:xfrm>
        </p:spPr>
        <p:txBody>
          <a:bodyPr>
            <a:noAutofit/>
          </a:bodyPr>
          <a:lstStyle/>
          <a:p>
            <a:r>
              <a:rPr lang="en-US" sz="3200" dirty="0" smtClean="0"/>
              <a:t>Receipt of HPV vaccine does not increase sexual activity or decrease age of sexual debut</a:t>
            </a:r>
          </a:p>
        </p:txBody>
      </p:sp>
      <p:sp>
        <p:nvSpPr>
          <p:cNvPr id="23555" name="Content Placeholder 2"/>
          <p:cNvSpPr>
            <a:spLocks noGrp="1"/>
          </p:cNvSpPr>
          <p:nvPr>
            <p:ph idx="1"/>
          </p:nvPr>
        </p:nvSpPr>
        <p:spPr/>
        <p:txBody>
          <a:bodyPr/>
          <a:lstStyle/>
          <a:p>
            <a:r>
              <a:rPr lang="en-US" sz="2800" dirty="0"/>
              <a:t>Kaiser Permanente Center for Health Research </a:t>
            </a:r>
            <a:endParaRPr lang="en-US" sz="2800" dirty="0" smtClean="0"/>
          </a:p>
          <a:p>
            <a:r>
              <a:rPr lang="en-US" sz="2800" dirty="0" smtClean="0"/>
              <a:t>1,398 girls who were 11 or 12 in 2006, 30% of whom were vaccinated, followed through 2010</a:t>
            </a:r>
          </a:p>
          <a:p>
            <a:r>
              <a:rPr lang="en-US" sz="2800" dirty="0" smtClean="0"/>
              <a:t>No difference in markers of sexual activity, including </a:t>
            </a:r>
          </a:p>
          <a:p>
            <a:pPr lvl="1"/>
            <a:r>
              <a:rPr lang="en-US" sz="2600" b="0" dirty="0" smtClean="0"/>
              <a:t>pregnancies</a:t>
            </a:r>
          </a:p>
          <a:p>
            <a:pPr lvl="1"/>
            <a:r>
              <a:rPr lang="en-US" sz="2600" b="0" dirty="0" smtClean="0"/>
              <a:t>counseling on contraceptives</a:t>
            </a:r>
          </a:p>
          <a:p>
            <a:pPr lvl="1"/>
            <a:r>
              <a:rPr lang="en-US" sz="2600" b="0" dirty="0" smtClean="0"/>
              <a:t>testing for, or diagnoses of, sexually transmitted infections</a:t>
            </a:r>
          </a:p>
        </p:txBody>
      </p:sp>
      <p:sp>
        <p:nvSpPr>
          <p:cNvPr id="23556" name="TextBox 3"/>
          <p:cNvSpPr txBox="1">
            <a:spLocks noChangeArrowheads="1"/>
          </p:cNvSpPr>
          <p:nvPr/>
        </p:nvSpPr>
        <p:spPr bwMode="auto">
          <a:xfrm>
            <a:off x="76200" y="6455405"/>
            <a:ext cx="4094163" cy="261610"/>
          </a:xfrm>
          <a:prstGeom prst="rect">
            <a:avLst/>
          </a:prstGeom>
          <a:noFill/>
          <a:ln w="9525">
            <a:noFill/>
            <a:miter lim="800000"/>
            <a:headEnd/>
            <a:tailEnd/>
          </a:ln>
        </p:spPr>
        <p:txBody>
          <a:bodyPr>
            <a:spAutoFit/>
          </a:bodyPr>
          <a:lstStyle/>
          <a:p>
            <a:pPr algn="l" eaLnBrk="0" hangingPunct="0"/>
            <a:r>
              <a:rPr lang="en-US" sz="1100" dirty="0">
                <a:solidFill>
                  <a:schemeClr val="accent1">
                    <a:lumMod val="50000"/>
                  </a:schemeClr>
                </a:solidFill>
              </a:rPr>
              <a:t>Bednarczyk Pediatrics Oct 2012</a:t>
            </a:r>
          </a:p>
        </p:txBody>
      </p:sp>
    </p:spTree>
    <p:extLst>
      <p:ext uri="{BB962C8B-B14F-4D97-AF65-F5344CB8AC3E}">
        <p14:creationId xmlns:p14="http://schemas.microsoft.com/office/powerpoint/2010/main" val="17776957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l"/>
            <a:r>
              <a:rPr lang="en-US" b="0" dirty="0" smtClean="0">
                <a:solidFill>
                  <a:srgbClr val="1993B9"/>
                </a:solidFill>
              </a:rPr>
              <a:t>Try saying:</a:t>
            </a:r>
            <a:endParaRPr lang="en-US" b="0" dirty="0">
              <a:solidFill>
                <a:srgbClr val="1993B9"/>
              </a:solidFill>
            </a:endParaRPr>
          </a:p>
        </p:txBody>
      </p:sp>
      <p:sp>
        <p:nvSpPr>
          <p:cNvPr id="3" name="Content Placeholder 2"/>
          <p:cNvSpPr>
            <a:spLocks noGrp="1"/>
          </p:cNvSpPr>
          <p:nvPr>
            <p:ph idx="1"/>
          </p:nvPr>
        </p:nvSpPr>
        <p:spPr/>
        <p:txBody>
          <a:bodyPr>
            <a:normAutofit/>
          </a:bodyPr>
          <a:lstStyle/>
          <a:p>
            <a:pPr marL="0" indent="0" algn="ctr">
              <a:buNone/>
            </a:pPr>
            <a:r>
              <a:rPr lang="en-US" b="0" i="1" dirty="0" smtClean="0">
                <a:solidFill>
                  <a:srgbClr val="722B79"/>
                </a:solidFill>
              </a:rPr>
              <a:t>Multiple research studies have shown </a:t>
            </a:r>
            <a:r>
              <a:rPr lang="en-US" b="0" i="1" dirty="0">
                <a:solidFill>
                  <a:srgbClr val="722B79"/>
                </a:solidFill>
              </a:rPr>
              <a:t>that getting the HPV vaccine does not make kids more likely to be sexually </a:t>
            </a:r>
            <a:r>
              <a:rPr lang="en-US" b="0" i="1" dirty="0" smtClean="0">
                <a:solidFill>
                  <a:srgbClr val="722B79"/>
                </a:solidFill>
              </a:rPr>
              <a:t>active.</a:t>
            </a:r>
          </a:p>
          <a:p>
            <a:pPr marL="0" indent="0" algn="ctr">
              <a:buNone/>
            </a:pPr>
            <a:endParaRPr lang="en-US" b="0" i="1" dirty="0" smtClean="0">
              <a:solidFill>
                <a:srgbClr val="722B79"/>
              </a:solidFill>
            </a:endParaRPr>
          </a:p>
          <a:p>
            <a:pPr marL="0" indent="0" algn="ctr">
              <a:buNone/>
            </a:pPr>
            <a:r>
              <a:rPr lang="en-US" b="0" i="1" dirty="0" smtClean="0">
                <a:solidFill>
                  <a:srgbClr val="722B79"/>
                </a:solidFill>
              </a:rPr>
              <a:t>These studies have also shown that getting the HPV vaccine does not make kids more likely to </a:t>
            </a:r>
            <a:r>
              <a:rPr lang="en-US" b="0" i="1" dirty="0">
                <a:solidFill>
                  <a:srgbClr val="722B79"/>
                </a:solidFill>
              </a:rPr>
              <a:t>start having sex a younger </a:t>
            </a:r>
            <a:r>
              <a:rPr lang="en-US" b="0" i="1" dirty="0" smtClean="0">
                <a:solidFill>
                  <a:srgbClr val="722B79"/>
                </a:solidFill>
              </a:rPr>
              <a:t>age.</a:t>
            </a:r>
            <a:endParaRPr lang="en-US" dirty="0"/>
          </a:p>
        </p:txBody>
      </p:sp>
    </p:spTree>
    <p:extLst>
      <p:ext uri="{BB962C8B-B14F-4D97-AF65-F5344CB8AC3E}">
        <p14:creationId xmlns:p14="http://schemas.microsoft.com/office/powerpoint/2010/main" val="238863941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But she’s too young!</a:t>
            </a:r>
            <a:endParaRPr lang="en-US" sz="4000" dirty="0"/>
          </a:p>
        </p:txBody>
      </p:sp>
      <p:sp>
        <p:nvSpPr>
          <p:cNvPr id="3" name="Content Placeholder 2"/>
          <p:cNvSpPr>
            <a:spLocks noGrp="1"/>
          </p:cNvSpPr>
          <p:nvPr>
            <p:ph idx="1"/>
          </p:nvPr>
        </p:nvSpPr>
        <p:spPr/>
        <p:txBody>
          <a:bodyPr>
            <a:normAutofit lnSpcReduction="10000"/>
          </a:bodyPr>
          <a:lstStyle/>
          <a:p>
            <a:r>
              <a:rPr lang="en-US" dirty="0"/>
              <a:t>Parents might believe their child won't be exposed to HPV because they aren't sexually active or may not be for a long </a:t>
            </a:r>
            <a:r>
              <a:rPr lang="en-US" dirty="0" smtClean="0"/>
              <a:t>time</a:t>
            </a:r>
          </a:p>
          <a:p>
            <a:pPr lvl="1"/>
            <a:r>
              <a:rPr lang="en-US" b="0" dirty="0" smtClean="0"/>
              <a:t>In focus groups, some moms couldn’t understand how their child could become infected even if they waited until marriage to have sex</a:t>
            </a:r>
          </a:p>
          <a:p>
            <a:pPr lvl="1"/>
            <a:r>
              <a:rPr lang="en-US" b="0" dirty="0" smtClean="0"/>
              <a:t>Some moms stated that they didn’t think HPV infection was very common because they had never heard that it was or didn’t know anyone who had an HPV infection or HPV disease</a:t>
            </a:r>
            <a:endParaRPr lang="en-US" b="0" dirty="0"/>
          </a:p>
        </p:txBody>
      </p:sp>
    </p:spTree>
    <p:extLst>
      <p:ext uri="{BB962C8B-B14F-4D97-AF65-F5344CB8AC3E}">
        <p14:creationId xmlns:p14="http://schemas.microsoft.com/office/powerpoint/2010/main" val="336761039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l"/>
            <a:r>
              <a:rPr lang="en-US" b="0" dirty="0" smtClean="0">
                <a:solidFill>
                  <a:srgbClr val="1993B9"/>
                </a:solidFill>
              </a:rPr>
              <a:t>Try saying:</a:t>
            </a:r>
            <a:endParaRPr lang="en-US" b="0" dirty="0">
              <a:solidFill>
                <a:srgbClr val="1993B9"/>
              </a:solidFill>
            </a:endParaRPr>
          </a:p>
        </p:txBody>
      </p:sp>
      <p:sp>
        <p:nvSpPr>
          <p:cNvPr id="3" name="Content Placeholder 2"/>
          <p:cNvSpPr>
            <a:spLocks noGrp="1"/>
          </p:cNvSpPr>
          <p:nvPr>
            <p:ph idx="1"/>
          </p:nvPr>
        </p:nvSpPr>
        <p:spPr/>
        <p:txBody>
          <a:bodyPr>
            <a:normAutofit fontScale="92500" lnSpcReduction="20000"/>
          </a:bodyPr>
          <a:lstStyle/>
          <a:p>
            <a:pPr marL="0" indent="0" algn="ctr">
              <a:buNone/>
            </a:pPr>
            <a:r>
              <a:rPr lang="en-US" b="0" i="1" dirty="0" smtClean="0">
                <a:solidFill>
                  <a:srgbClr val="722B79"/>
                </a:solidFill>
              </a:rPr>
              <a:t>Even </a:t>
            </a:r>
            <a:r>
              <a:rPr lang="en-US" b="0" i="1" dirty="0">
                <a:solidFill>
                  <a:srgbClr val="722B79"/>
                </a:solidFill>
              </a:rPr>
              <a:t>if your </a:t>
            </a:r>
            <a:r>
              <a:rPr lang="en-US" b="0" i="1" dirty="0" smtClean="0">
                <a:solidFill>
                  <a:srgbClr val="722B79"/>
                </a:solidFill>
              </a:rPr>
              <a:t>child waits </a:t>
            </a:r>
            <a:r>
              <a:rPr lang="en-US" b="0" i="1" dirty="0">
                <a:solidFill>
                  <a:srgbClr val="722B79"/>
                </a:solidFill>
              </a:rPr>
              <a:t>until marriage to have </a:t>
            </a:r>
            <a:r>
              <a:rPr lang="en-US" b="0" i="1" dirty="0" smtClean="0">
                <a:solidFill>
                  <a:srgbClr val="722B79"/>
                </a:solidFill>
              </a:rPr>
              <a:t>sex </a:t>
            </a:r>
            <a:r>
              <a:rPr lang="en-US" b="0" i="1" dirty="0">
                <a:solidFill>
                  <a:srgbClr val="722B79"/>
                </a:solidFill>
              </a:rPr>
              <a:t>or only has one partner in the future, he/she could still be </a:t>
            </a:r>
            <a:r>
              <a:rPr lang="en-US" b="0" i="1" dirty="0" smtClean="0">
                <a:solidFill>
                  <a:srgbClr val="722B79"/>
                </a:solidFill>
              </a:rPr>
              <a:t>exposed if his/her future partner has engaged in any type of sexual activity with another person</a:t>
            </a:r>
            <a:r>
              <a:rPr lang="en-US" b="0" i="1" dirty="0" smtClean="0">
                <a:solidFill>
                  <a:srgbClr val="722B79"/>
                </a:solidFill>
              </a:rPr>
              <a:t>.</a:t>
            </a:r>
          </a:p>
          <a:p>
            <a:pPr marL="0" indent="0" algn="ctr">
              <a:buNone/>
            </a:pPr>
            <a:endParaRPr lang="en-US" b="0" i="1" dirty="0">
              <a:solidFill>
                <a:srgbClr val="722B79"/>
              </a:solidFill>
            </a:endParaRPr>
          </a:p>
          <a:p>
            <a:pPr marL="0" indent="0" algn="ctr">
              <a:buNone/>
            </a:pPr>
            <a:r>
              <a:rPr lang="en-US" b="0" i="1" dirty="0">
                <a:solidFill>
                  <a:srgbClr val="722B79"/>
                </a:solidFill>
              </a:rPr>
              <a:t>We don’t wait until exposure occurs to give any other routinely recommended vaccine. HPV vaccine is also given when kids are 11 or 12 years old because it produces a better immune response at that age. That’s why it is so important to start the shots now and finish them in the next 6 months. </a:t>
            </a:r>
          </a:p>
          <a:p>
            <a:pPr marL="0" indent="0" algn="ctr">
              <a:buNone/>
            </a:pPr>
            <a:endParaRPr lang="en-US" dirty="0"/>
          </a:p>
        </p:txBody>
      </p:sp>
    </p:spTree>
    <p:extLst>
      <p:ext uri="{BB962C8B-B14F-4D97-AF65-F5344CB8AC3E}">
        <p14:creationId xmlns:p14="http://schemas.microsoft.com/office/powerpoint/2010/main" val="378883184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Would you give it to your child?</a:t>
            </a:r>
            <a:endParaRPr lang="en-US" sz="4000" dirty="0"/>
          </a:p>
        </p:txBody>
      </p:sp>
      <p:sp>
        <p:nvSpPr>
          <p:cNvPr id="3" name="Content Placeholder 2"/>
          <p:cNvSpPr>
            <a:spLocks noGrp="1"/>
          </p:cNvSpPr>
          <p:nvPr>
            <p:ph idx="1"/>
          </p:nvPr>
        </p:nvSpPr>
        <p:spPr/>
        <p:txBody>
          <a:bodyPr>
            <a:normAutofit fontScale="92500"/>
          </a:bodyPr>
          <a:lstStyle/>
          <a:p>
            <a:r>
              <a:rPr lang="en-US" dirty="0"/>
              <a:t>Emphasizing your personal belief in the importance of HPV vaccine helps parents feel secure in their </a:t>
            </a:r>
            <a:r>
              <a:rPr lang="en-US" dirty="0" smtClean="0"/>
              <a:t>decision</a:t>
            </a:r>
          </a:p>
          <a:p>
            <a:pPr lvl="1"/>
            <a:r>
              <a:rPr lang="en-US" b="0" dirty="0" smtClean="0"/>
              <a:t>Some respondents in focus groups stated that they would feel more comfortable knowing that the doctor had vaccinated their own child or was planning to (if the child was &lt;11)</a:t>
            </a:r>
          </a:p>
          <a:p>
            <a:pPr lvl="1"/>
            <a:r>
              <a:rPr lang="en-US" b="0" dirty="0" smtClean="0"/>
              <a:t>Respondents in an online survey stated that knowing that oncologists supported the recommendation made them more likely to get their child vaccinated</a:t>
            </a:r>
          </a:p>
          <a:p>
            <a:pPr marL="457200" lvl="1" indent="0">
              <a:buNone/>
            </a:pPr>
            <a:endParaRPr lang="en-US" dirty="0"/>
          </a:p>
        </p:txBody>
      </p:sp>
    </p:spTree>
    <p:extLst>
      <p:ext uri="{BB962C8B-B14F-4D97-AF65-F5344CB8AC3E}">
        <p14:creationId xmlns:p14="http://schemas.microsoft.com/office/powerpoint/2010/main" val="5414064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HPV Infection</a:t>
            </a:r>
            <a:endParaRPr lang="en-US" sz="4000" b="1" dirty="0"/>
          </a:p>
        </p:txBody>
      </p:sp>
      <p:sp>
        <p:nvSpPr>
          <p:cNvPr id="3" name="Content Placeholder 2"/>
          <p:cNvSpPr>
            <a:spLocks noGrp="1"/>
          </p:cNvSpPr>
          <p:nvPr>
            <p:ph idx="1"/>
          </p:nvPr>
        </p:nvSpPr>
        <p:spPr/>
        <p:txBody>
          <a:bodyPr>
            <a:normAutofit/>
          </a:bodyPr>
          <a:lstStyle/>
          <a:p>
            <a:r>
              <a:rPr lang="en-US" dirty="0" smtClean="0"/>
              <a:t>Almost females and males will be infected with at least one type of HPV at some point in their lives</a:t>
            </a:r>
          </a:p>
          <a:p>
            <a:pPr lvl="1">
              <a:lnSpc>
                <a:spcPct val="120000"/>
              </a:lnSpc>
              <a:spcBef>
                <a:spcPts val="600"/>
              </a:spcBef>
            </a:pPr>
            <a:r>
              <a:rPr lang="en-US" sz="2900" b="0" dirty="0"/>
              <a:t>Estimated 79 million </a:t>
            </a:r>
            <a:r>
              <a:rPr lang="en-US" sz="2900" b="0" dirty="0" smtClean="0"/>
              <a:t>Americans currently infected </a:t>
            </a:r>
          </a:p>
          <a:p>
            <a:pPr lvl="1">
              <a:lnSpc>
                <a:spcPct val="120000"/>
              </a:lnSpc>
              <a:spcBef>
                <a:spcPts val="600"/>
              </a:spcBef>
            </a:pPr>
            <a:r>
              <a:rPr lang="en-US" sz="2900" b="0" dirty="0" smtClean="0"/>
              <a:t>14 </a:t>
            </a:r>
            <a:r>
              <a:rPr lang="en-US" sz="2900" b="0" dirty="0"/>
              <a:t>million new infections/year in the US</a:t>
            </a:r>
          </a:p>
          <a:p>
            <a:pPr lvl="1">
              <a:lnSpc>
                <a:spcPct val="120000"/>
              </a:lnSpc>
              <a:spcBef>
                <a:spcPts val="600"/>
              </a:spcBef>
            </a:pPr>
            <a:r>
              <a:rPr lang="en-US" sz="2900" b="0" dirty="0"/>
              <a:t>HPV infection is most common in people in their teens </a:t>
            </a:r>
            <a:r>
              <a:rPr lang="en-US" sz="2900" b="0" dirty="0" smtClean="0"/>
              <a:t>and </a:t>
            </a:r>
            <a:r>
              <a:rPr lang="en-US" sz="2900" b="0" dirty="0"/>
              <a:t>early </a:t>
            </a:r>
            <a:r>
              <a:rPr lang="en-US" sz="2900" b="0" dirty="0" smtClean="0"/>
              <a:t>20s</a:t>
            </a:r>
          </a:p>
        </p:txBody>
      </p:sp>
      <p:sp>
        <p:nvSpPr>
          <p:cNvPr id="4" name="TextBox 2"/>
          <p:cNvSpPr txBox="1">
            <a:spLocks noChangeArrowheads="1"/>
          </p:cNvSpPr>
          <p:nvPr/>
        </p:nvSpPr>
        <p:spPr bwMode="auto">
          <a:xfrm>
            <a:off x="76200" y="6480693"/>
            <a:ext cx="3047629"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sz="1100" dirty="0">
                <a:solidFill>
                  <a:schemeClr val="accent1">
                    <a:lumMod val="50000"/>
                  </a:schemeClr>
                </a:solidFill>
                <a:latin typeface="+mn-lt"/>
              </a:rPr>
              <a:t>Jemal A et al. J Natl Cancer </a:t>
            </a:r>
            <a:r>
              <a:rPr lang="en-GB" sz="1100" dirty="0" err="1">
                <a:solidFill>
                  <a:schemeClr val="accent1">
                    <a:lumMod val="50000"/>
                  </a:schemeClr>
                </a:solidFill>
                <a:latin typeface="+mn-lt"/>
              </a:rPr>
              <a:t>Inst</a:t>
            </a:r>
            <a:r>
              <a:rPr lang="en-GB" sz="1100" dirty="0">
                <a:solidFill>
                  <a:schemeClr val="accent1">
                    <a:lumMod val="50000"/>
                  </a:schemeClr>
                </a:solidFill>
                <a:latin typeface="+mn-lt"/>
              </a:rPr>
              <a:t> </a:t>
            </a:r>
            <a:r>
              <a:rPr lang="en-GB" sz="1100" dirty="0" smtClean="0">
                <a:solidFill>
                  <a:schemeClr val="accent1">
                    <a:lumMod val="50000"/>
                  </a:schemeClr>
                </a:solidFill>
                <a:latin typeface="+mn-lt"/>
              </a:rPr>
              <a:t>2013;105:175-201</a:t>
            </a:r>
            <a:endParaRPr lang="en-GB" sz="1100" dirty="0">
              <a:solidFill>
                <a:schemeClr val="accent1">
                  <a:lumMod val="50000"/>
                </a:schemeClr>
              </a:solidFill>
              <a:latin typeface="+mn-lt"/>
            </a:endParaRPr>
          </a:p>
        </p:txBody>
      </p:sp>
    </p:spTree>
    <p:extLst>
      <p:ext uri="{BB962C8B-B14F-4D97-AF65-F5344CB8AC3E}">
        <p14:creationId xmlns:p14="http://schemas.microsoft.com/office/powerpoint/2010/main" val="86147638"/>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l"/>
            <a:r>
              <a:rPr lang="en-US" b="0" dirty="0" smtClean="0">
                <a:solidFill>
                  <a:srgbClr val="1993B9"/>
                </a:solidFill>
              </a:rPr>
              <a:t>Try saying:</a:t>
            </a:r>
            <a:endParaRPr lang="en-US" b="0" dirty="0">
              <a:solidFill>
                <a:srgbClr val="1993B9"/>
              </a:solidFill>
            </a:endParaRPr>
          </a:p>
        </p:txBody>
      </p:sp>
      <p:sp>
        <p:nvSpPr>
          <p:cNvPr id="3" name="Content Placeholder 2"/>
          <p:cNvSpPr>
            <a:spLocks noGrp="1"/>
          </p:cNvSpPr>
          <p:nvPr>
            <p:ph idx="1"/>
          </p:nvPr>
        </p:nvSpPr>
        <p:spPr/>
        <p:txBody>
          <a:bodyPr>
            <a:normAutofit lnSpcReduction="10000"/>
          </a:bodyPr>
          <a:lstStyle/>
          <a:p>
            <a:pPr marL="0" indent="0" algn="ctr">
              <a:buNone/>
            </a:pPr>
            <a:r>
              <a:rPr lang="en-US" b="0" i="1" dirty="0">
                <a:solidFill>
                  <a:srgbClr val="722B79"/>
                </a:solidFill>
              </a:rPr>
              <a:t>I strongly believe in the importance of this cancer-preventing </a:t>
            </a:r>
            <a:r>
              <a:rPr lang="en-US" b="0" i="1" dirty="0" smtClean="0">
                <a:solidFill>
                  <a:srgbClr val="722B79"/>
                </a:solidFill>
              </a:rPr>
              <a:t>vaccine. </a:t>
            </a:r>
          </a:p>
          <a:p>
            <a:pPr marL="0" indent="0" algn="ctr">
              <a:buNone/>
            </a:pPr>
            <a:endParaRPr lang="en-US" sz="1900" b="0" i="1" dirty="0" smtClean="0">
              <a:solidFill>
                <a:srgbClr val="722B79"/>
              </a:solidFill>
            </a:endParaRPr>
          </a:p>
          <a:p>
            <a:pPr marL="0" indent="0" algn="ctr">
              <a:buNone/>
            </a:pPr>
            <a:r>
              <a:rPr lang="en-US" b="0" i="1" dirty="0" smtClean="0">
                <a:solidFill>
                  <a:srgbClr val="722B79"/>
                </a:solidFill>
              </a:rPr>
              <a:t>I </a:t>
            </a:r>
            <a:r>
              <a:rPr lang="en-US" b="0" i="1" dirty="0">
                <a:solidFill>
                  <a:srgbClr val="722B79"/>
                </a:solidFill>
              </a:rPr>
              <a:t>have given HPV vaccine to my </a:t>
            </a:r>
            <a:r>
              <a:rPr lang="en-US" b="0" i="1" dirty="0" smtClean="0">
                <a:solidFill>
                  <a:srgbClr val="722B79"/>
                </a:solidFill>
              </a:rPr>
              <a:t>son/daughter (or grandchild/niece/nephew/friend's children).</a:t>
            </a:r>
            <a:endParaRPr lang="en-US" sz="1900" b="0" i="1" dirty="0" smtClean="0">
              <a:solidFill>
                <a:srgbClr val="722B79"/>
              </a:solidFill>
            </a:endParaRPr>
          </a:p>
          <a:p>
            <a:pPr marL="0" indent="0" algn="ctr">
              <a:buNone/>
            </a:pPr>
            <a:r>
              <a:rPr lang="en-US" sz="1900" b="0" i="1" dirty="0" smtClean="0">
                <a:solidFill>
                  <a:srgbClr val="722B79"/>
                </a:solidFill>
              </a:rPr>
              <a:t> </a:t>
            </a:r>
          </a:p>
          <a:p>
            <a:pPr marL="0" indent="0" algn="ctr">
              <a:buNone/>
            </a:pPr>
            <a:r>
              <a:rPr lang="en-US" b="0" i="1" dirty="0" smtClean="0">
                <a:solidFill>
                  <a:srgbClr val="722B79"/>
                </a:solidFill>
              </a:rPr>
              <a:t>Experts, such as the </a:t>
            </a:r>
            <a:r>
              <a:rPr lang="en-US" b="0" i="1" dirty="0">
                <a:solidFill>
                  <a:srgbClr val="722B79"/>
                </a:solidFill>
              </a:rPr>
              <a:t>American Academy of Pediatrics, cancer doctors, and the </a:t>
            </a:r>
            <a:r>
              <a:rPr lang="en-US" b="0" i="1" dirty="0" smtClean="0">
                <a:solidFill>
                  <a:srgbClr val="722B79"/>
                </a:solidFill>
              </a:rPr>
              <a:t>CDC, </a:t>
            </a:r>
            <a:r>
              <a:rPr lang="en-US" b="0" i="1" dirty="0">
                <a:solidFill>
                  <a:srgbClr val="722B79"/>
                </a:solidFill>
              </a:rPr>
              <a:t>also agree that </a:t>
            </a:r>
            <a:r>
              <a:rPr lang="en-US" b="0" i="1" dirty="0" smtClean="0">
                <a:solidFill>
                  <a:srgbClr val="722B79"/>
                </a:solidFill>
              </a:rPr>
              <a:t>getting the HPV </a:t>
            </a:r>
            <a:r>
              <a:rPr lang="en-US" b="0" i="1" dirty="0">
                <a:solidFill>
                  <a:srgbClr val="722B79"/>
                </a:solidFill>
              </a:rPr>
              <a:t>vaccine is very important for your child.</a:t>
            </a:r>
            <a:endParaRPr lang="en-US" dirty="0"/>
          </a:p>
        </p:txBody>
      </p:sp>
    </p:spTree>
    <p:extLst>
      <p:ext uri="{BB962C8B-B14F-4D97-AF65-F5344CB8AC3E}">
        <p14:creationId xmlns:p14="http://schemas.microsoft.com/office/powerpoint/2010/main" val="38324864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Scared of side effects</a:t>
            </a:r>
            <a:endParaRPr lang="en-US" sz="4000" dirty="0"/>
          </a:p>
        </p:txBody>
      </p:sp>
      <p:sp>
        <p:nvSpPr>
          <p:cNvPr id="3" name="Content Placeholder 2"/>
          <p:cNvSpPr>
            <a:spLocks noGrp="1"/>
          </p:cNvSpPr>
          <p:nvPr>
            <p:ph idx="1"/>
          </p:nvPr>
        </p:nvSpPr>
        <p:spPr/>
        <p:txBody>
          <a:bodyPr>
            <a:normAutofit fontScale="92500" lnSpcReduction="10000"/>
          </a:bodyPr>
          <a:lstStyle/>
          <a:p>
            <a:r>
              <a:rPr lang="en-US" dirty="0"/>
              <a:t>Understanding that the side effects are minor and emphasizing the extensive research that vaccines must undergo can help parents feel </a:t>
            </a:r>
            <a:r>
              <a:rPr lang="en-US" dirty="0" smtClean="0"/>
              <a:t>reassured</a:t>
            </a:r>
            <a:endParaRPr lang="en-US" dirty="0"/>
          </a:p>
          <a:p>
            <a:pPr lvl="1"/>
            <a:r>
              <a:rPr lang="en-US" b="0" dirty="0" smtClean="0"/>
              <a:t>Moms in focus groups stated concerns about both short term and long term vaccine safety as a reason that they would not vaccinate their child</a:t>
            </a:r>
          </a:p>
          <a:p>
            <a:pPr lvl="1"/>
            <a:r>
              <a:rPr lang="en-US" b="0" dirty="0" smtClean="0"/>
              <a:t>Respondents were not aware that HPV vaccine was tested in adolescents and adults and were concerned that their child’s fertility could be affected by the vaccine</a:t>
            </a:r>
          </a:p>
          <a:p>
            <a:pPr lvl="1"/>
            <a:endParaRPr lang="en-US" b="0" dirty="0" smtClean="0"/>
          </a:p>
          <a:p>
            <a:pPr lvl="1"/>
            <a:endParaRPr lang="en-US" b="0" dirty="0"/>
          </a:p>
        </p:txBody>
      </p:sp>
    </p:spTree>
    <p:extLst>
      <p:ext uri="{BB962C8B-B14F-4D97-AF65-F5344CB8AC3E}">
        <p14:creationId xmlns:p14="http://schemas.microsoft.com/office/powerpoint/2010/main" val="322732104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l"/>
            <a:r>
              <a:rPr lang="en-US" b="0" dirty="0" smtClean="0">
                <a:solidFill>
                  <a:srgbClr val="1993B9"/>
                </a:solidFill>
              </a:rPr>
              <a:t>Try saying:</a:t>
            </a:r>
            <a:endParaRPr lang="en-US" b="0" dirty="0">
              <a:solidFill>
                <a:srgbClr val="1993B9"/>
              </a:solidFill>
            </a:endParaRPr>
          </a:p>
        </p:txBody>
      </p:sp>
      <p:sp>
        <p:nvSpPr>
          <p:cNvPr id="3" name="Content Placeholder 2"/>
          <p:cNvSpPr>
            <a:spLocks noGrp="1"/>
          </p:cNvSpPr>
          <p:nvPr>
            <p:ph idx="1"/>
          </p:nvPr>
        </p:nvSpPr>
        <p:spPr/>
        <p:txBody>
          <a:bodyPr>
            <a:normAutofit fontScale="70000" lnSpcReduction="20000"/>
          </a:bodyPr>
          <a:lstStyle/>
          <a:p>
            <a:pPr marL="0" indent="0" algn="ctr">
              <a:buNone/>
            </a:pPr>
            <a:r>
              <a:rPr lang="en-US" sz="4000" b="0" i="1" dirty="0">
                <a:solidFill>
                  <a:srgbClr val="722B79"/>
                </a:solidFill>
              </a:rPr>
              <a:t>HPV vaccine has been </a:t>
            </a:r>
            <a:r>
              <a:rPr lang="en-US" sz="4000" b="0" i="1" dirty="0" smtClean="0">
                <a:solidFill>
                  <a:srgbClr val="722B79"/>
                </a:solidFill>
              </a:rPr>
              <a:t>very carefully </a:t>
            </a:r>
            <a:r>
              <a:rPr lang="en-US" sz="4000" b="0" i="1" dirty="0">
                <a:solidFill>
                  <a:srgbClr val="722B79"/>
                </a:solidFill>
              </a:rPr>
              <a:t>studied by scientific </a:t>
            </a:r>
            <a:r>
              <a:rPr lang="en-US" sz="4000" b="0" i="1" dirty="0" smtClean="0">
                <a:solidFill>
                  <a:srgbClr val="722B79"/>
                </a:solidFill>
              </a:rPr>
              <a:t>experts and it’s safety is continually monitored. </a:t>
            </a:r>
          </a:p>
          <a:p>
            <a:pPr marL="0" indent="0" algn="ctr">
              <a:buNone/>
            </a:pPr>
            <a:endParaRPr lang="en-US" sz="2600" b="0" i="1" dirty="0">
              <a:solidFill>
                <a:srgbClr val="722B79"/>
              </a:solidFill>
            </a:endParaRPr>
          </a:p>
          <a:p>
            <a:pPr marL="0" indent="0" algn="ctr">
              <a:buNone/>
            </a:pPr>
            <a:r>
              <a:rPr lang="en-US" sz="4000" b="0" i="1" dirty="0" smtClean="0">
                <a:solidFill>
                  <a:srgbClr val="722B79"/>
                </a:solidFill>
              </a:rPr>
              <a:t>This </a:t>
            </a:r>
            <a:r>
              <a:rPr lang="en-US" sz="4000" b="0" i="1" dirty="0">
                <a:solidFill>
                  <a:srgbClr val="722B79"/>
                </a:solidFill>
              </a:rPr>
              <a:t>is not a new vaccine and for years HPV vaccine has been shown to be very effective and very safe. </a:t>
            </a:r>
            <a:r>
              <a:rPr lang="en-US" sz="4000" b="0" i="1" dirty="0" smtClean="0">
                <a:solidFill>
                  <a:srgbClr val="722B79"/>
                </a:solidFill>
              </a:rPr>
              <a:t>HPV vaccine has a similar safety profile to the meningococcal and </a:t>
            </a:r>
            <a:r>
              <a:rPr lang="en-US" sz="4000" b="0" i="1" dirty="0" err="1" smtClean="0">
                <a:solidFill>
                  <a:srgbClr val="722B79"/>
                </a:solidFill>
              </a:rPr>
              <a:t>Tdap</a:t>
            </a:r>
            <a:r>
              <a:rPr lang="en-US" sz="4000" b="0" i="1" dirty="0" smtClean="0">
                <a:solidFill>
                  <a:srgbClr val="722B79"/>
                </a:solidFill>
              </a:rPr>
              <a:t> vaccines.</a:t>
            </a:r>
          </a:p>
          <a:p>
            <a:pPr marL="0" indent="0" algn="ctr">
              <a:buNone/>
            </a:pPr>
            <a:endParaRPr lang="en-US" sz="2600" b="0" i="1" dirty="0" smtClean="0">
              <a:solidFill>
                <a:srgbClr val="722B79"/>
              </a:solidFill>
            </a:endParaRPr>
          </a:p>
          <a:p>
            <a:pPr marL="0" indent="0" algn="ctr">
              <a:buNone/>
            </a:pPr>
            <a:r>
              <a:rPr lang="en-US" sz="4000" b="0" i="1" dirty="0" smtClean="0">
                <a:solidFill>
                  <a:srgbClr val="722B79"/>
                </a:solidFill>
              </a:rPr>
              <a:t>Like </a:t>
            </a:r>
            <a:r>
              <a:rPr lang="en-US" sz="4000" b="0" i="1" dirty="0">
                <a:solidFill>
                  <a:srgbClr val="722B79"/>
                </a:solidFill>
              </a:rPr>
              <a:t>other shots, side effects can happen, but most are mild, primarily pain or redness in the arm. This should go away quickly, and HPV vaccine has not been associated with any long-term side effects. </a:t>
            </a:r>
            <a:endParaRPr lang="en-US" sz="4000" b="0" i="1" dirty="0" smtClean="0">
              <a:solidFill>
                <a:srgbClr val="722B79"/>
              </a:solidFill>
            </a:endParaRPr>
          </a:p>
          <a:p>
            <a:pPr marL="0" indent="0" algn="ctr">
              <a:buNone/>
            </a:pPr>
            <a:endParaRPr lang="en-US" sz="2100" b="0" i="1" dirty="0">
              <a:solidFill>
                <a:srgbClr val="722B79"/>
              </a:solidFill>
            </a:endParaRPr>
          </a:p>
        </p:txBody>
      </p:sp>
    </p:spTree>
    <p:extLst>
      <p:ext uri="{BB962C8B-B14F-4D97-AF65-F5344CB8AC3E}">
        <p14:creationId xmlns:p14="http://schemas.microsoft.com/office/powerpoint/2010/main" val="248520523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l"/>
            <a:r>
              <a:rPr lang="en-US" b="0" dirty="0" smtClean="0">
                <a:solidFill>
                  <a:srgbClr val="1993B9"/>
                </a:solidFill>
              </a:rPr>
              <a:t>Try saying:</a:t>
            </a:r>
            <a:endParaRPr lang="en-US" b="0" dirty="0">
              <a:solidFill>
                <a:srgbClr val="1993B9"/>
              </a:solidFill>
            </a:endParaRPr>
          </a:p>
        </p:txBody>
      </p:sp>
      <p:sp>
        <p:nvSpPr>
          <p:cNvPr id="3" name="Content Placeholder 2"/>
          <p:cNvSpPr>
            <a:spLocks noGrp="1"/>
          </p:cNvSpPr>
          <p:nvPr>
            <p:ph idx="1"/>
          </p:nvPr>
        </p:nvSpPr>
        <p:spPr>
          <a:xfrm>
            <a:off x="228600" y="1371600"/>
            <a:ext cx="8686800" cy="5105400"/>
          </a:xfrm>
        </p:spPr>
        <p:txBody>
          <a:bodyPr>
            <a:normAutofit fontScale="62500" lnSpcReduction="20000"/>
          </a:bodyPr>
          <a:lstStyle/>
          <a:p>
            <a:pPr marL="0" indent="0" algn="ctr">
              <a:buNone/>
            </a:pPr>
            <a:endParaRPr lang="en-US" sz="2100" b="0" i="1" dirty="0">
              <a:solidFill>
                <a:srgbClr val="722B79"/>
              </a:solidFill>
            </a:endParaRPr>
          </a:p>
          <a:p>
            <a:pPr marL="0" indent="0" algn="ctr">
              <a:buNone/>
            </a:pPr>
            <a:r>
              <a:rPr lang="en-US" sz="4500" b="0" i="1" dirty="0" smtClean="0">
                <a:solidFill>
                  <a:srgbClr val="722B79"/>
                </a:solidFill>
              </a:rPr>
              <a:t>Since </a:t>
            </a:r>
            <a:r>
              <a:rPr lang="en-US" sz="4500" b="0" i="1" dirty="0">
                <a:solidFill>
                  <a:srgbClr val="722B79"/>
                </a:solidFill>
              </a:rPr>
              <a:t>2006, about 57 million doses of HPV vaccine have been distributed in the U.S., and in the years of HPV vaccine safety studies and monitoring, no serious safety concerns have been identified</a:t>
            </a:r>
            <a:r>
              <a:rPr lang="en-US" sz="4500" b="0" i="1" dirty="0" smtClean="0">
                <a:solidFill>
                  <a:srgbClr val="722B79"/>
                </a:solidFill>
              </a:rPr>
              <a:t>.</a:t>
            </a:r>
            <a:r>
              <a:rPr lang="en-US" sz="4500" b="0" i="1" dirty="0">
                <a:solidFill>
                  <a:srgbClr val="722B79"/>
                </a:solidFill>
              </a:rPr>
              <a:t> </a:t>
            </a:r>
            <a:endParaRPr lang="en-US" sz="4500" b="0" i="1" dirty="0" smtClean="0">
              <a:solidFill>
                <a:srgbClr val="722B79"/>
              </a:solidFill>
            </a:endParaRPr>
          </a:p>
          <a:p>
            <a:pPr marL="0" indent="0" algn="ctr">
              <a:buNone/>
            </a:pPr>
            <a:endParaRPr lang="en-US" sz="2600" b="0" i="1" dirty="0" smtClean="0">
              <a:solidFill>
                <a:srgbClr val="722B79"/>
              </a:solidFill>
            </a:endParaRPr>
          </a:p>
          <a:p>
            <a:pPr marL="0" indent="0" algn="ctr">
              <a:buNone/>
            </a:pPr>
            <a:r>
              <a:rPr lang="en-US" sz="4500" b="0" i="1" dirty="0" smtClean="0">
                <a:solidFill>
                  <a:srgbClr val="722B79"/>
                </a:solidFill>
              </a:rPr>
              <a:t>There </a:t>
            </a:r>
            <a:r>
              <a:rPr lang="en-US" sz="4500" b="0" i="1" dirty="0">
                <a:solidFill>
                  <a:srgbClr val="722B79"/>
                </a:solidFill>
              </a:rPr>
              <a:t>is no data to suggest that </a:t>
            </a:r>
            <a:r>
              <a:rPr lang="en-US" sz="4500" b="0" i="1" dirty="0" smtClean="0">
                <a:solidFill>
                  <a:srgbClr val="722B79"/>
                </a:solidFill>
              </a:rPr>
              <a:t>getting </a:t>
            </a:r>
            <a:r>
              <a:rPr lang="en-US" sz="4500" b="0" i="1" dirty="0">
                <a:solidFill>
                  <a:srgbClr val="722B79"/>
                </a:solidFill>
              </a:rPr>
              <a:t>HPV vaccine will have an effect on future fertility.  </a:t>
            </a:r>
            <a:r>
              <a:rPr lang="en-US" sz="4500" b="0" i="1" dirty="0" smtClean="0">
                <a:solidFill>
                  <a:srgbClr val="722B79"/>
                </a:solidFill>
              </a:rPr>
              <a:t>However, HPV </a:t>
            </a:r>
            <a:r>
              <a:rPr lang="en-US" sz="4500" b="0" i="1" dirty="0">
                <a:solidFill>
                  <a:srgbClr val="722B79"/>
                </a:solidFill>
              </a:rPr>
              <a:t>can cause cervical </a:t>
            </a:r>
            <a:r>
              <a:rPr lang="en-US" sz="4500" b="0" i="1" dirty="0" smtClean="0">
                <a:solidFill>
                  <a:srgbClr val="722B79"/>
                </a:solidFill>
              </a:rPr>
              <a:t>cancer and the treatment of cervical cancer can leave women unable to have children.</a:t>
            </a:r>
          </a:p>
          <a:p>
            <a:pPr marL="0" indent="0" algn="ctr">
              <a:buNone/>
            </a:pPr>
            <a:r>
              <a:rPr lang="en-US" sz="2900" b="0" i="1" dirty="0" smtClean="0">
                <a:solidFill>
                  <a:srgbClr val="722B79"/>
                </a:solidFill>
              </a:rPr>
              <a:t>  </a:t>
            </a:r>
          </a:p>
          <a:p>
            <a:pPr marL="0" indent="0" algn="ctr">
              <a:buNone/>
            </a:pPr>
            <a:r>
              <a:rPr lang="en-US" sz="4500" b="0" i="1" dirty="0" smtClean="0">
                <a:solidFill>
                  <a:srgbClr val="722B79"/>
                </a:solidFill>
              </a:rPr>
              <a:t>Even </a:t>
            </a:r>
            <a:r>
              <a:rPr lang="en-US" sz="4500" b="0" i="1" dirty="0">
                <a:solidFill>
                  <a:srgbClr val="722B79"/>
                </a:solidFill>
              </a:rPr>
              <a:t>treatment for </a:t>
            </a:r>
            <a:r>
              <a:rPr lang="en-US" sz="4500" b="0" i="1" dirty="0" smtClean="0">
                <a:solidFill>
                  <a:srgbClr val="722B79"/>
                </a:solidFill>
              </a:rPr>
              <a:t>cervical pre-cancer can </a:t>
            </a:r>
            <a:r>
              <a:rPr lang="en-US" sz="4500" b="0" i="1" dirty="0">
                <a:solidFill>
                  <a:srgbClr val="722B79"/>
                </a:solidFill>
              </a:rPr>
              <a:t>put a woman at risk for </a:t>
            </a:r>
            <a:r>
              <a:rPr lang="en-US" sz="4500" b="0" i="1" dirty="0" smtClean="0">
                <a:solidFill>
                  <a:srgbClr val="722B79"/>
                </a:solidFill>
              </a:rPr>
              <a:t>problems with her cervix during pregnancy which could cause preterm delivery or problems.  </a:t>
            </a:r>
            <a:endParaRPr lang="en-US" sz="4500" b="0" i="1" dirty="0">
              <a:solidFill>
                <a:srgbClr val="722B79"/>
              </a:solidFill>
            </a:endParaRPr>
          </a:p>
          <a:p>
            <a:pPr marL="0" indent="0" algn="ctr">
              <a:buNone/>
            </a:pPr>
            <a:endParaRPr lang="en-US" sz="4000" b="0" i="1" dirty="0" smtClean="0">
              <a:solidFill>
                <a:srgbClr val="722B79"/>
              </a:solidFill>
            </a:endParaRPr>
          </a:p>
          <a:p>
            <a:pPr marL="0" indent="0" algn="ctr">
              <a:buNone/>
            </a:pPr>
            <a:endParaRPr lang="en-US" sz="4000" dirty="0"/>
          </a:p>
        </p:txBody>
      </p:sp>
    </p:spTree>
    <p:extLst>
      <p:ext uri="{BB962C8B-B14F-4D97-AF65-F5344CB8AC3E}">
        <p14:creationId xmlns:p14="http://schemas.microsoft.com/office/powerpoint/2010/main" val="342221901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When do we come back?</a:t>
            </a:r>
            <a:endParaRPr lang="en-US" dirty="0"/>
          </a:p>
        </p:txBody>
      </p:sp>
      <p:sp>
        <p:nvSpPr>
          <p:cNvPr id="3" name="Content Placeholder 2"/>
          <p:cNvSpPr>
            <a:spLocks noGrp="1"/>
          </p:cNvSpPr>
          <p:nvPr>
            <p:ph idx="1"/>
          </p:nvPr>
        </p:nvSpPr>
        <p:spPr/>
        <p:txBody>
          <a:bodyPr/>
          <a:lstStyle/>
          <a:p>
            <a:r>
              <a:rPr lang="en-US" dirty="0"/>
              <a:t>Many parents do not know that the full vaccine series requires 3 </a:t>
            </a:r>
            <a:r>
              <a:rPr lang="en-US" dirty="0" smtClean="0"/>
              <a:t>shots</a:t>
            </a:r>
          </a:p>
          <a:p>
            <a:r>
              <a:rPr lang="en-US" dirty="0" smtClean="0"/>
              <a:t>Your </a:t>
            </a:r>
            <a:r>
              <a:rPr lang="en-US" dirty="0"/>
              <a:t>reminder will help them to complete the </a:t>
            </a:r>
            <a:r>
              <a:rPr lang="en-US" dirty="0" smtClean="0"/>
              <a:t>series</a:t>
            </a:r>
          </a:p>
          <a:p>
            <a:pPr lvl="1"/>
            <a:r>
              <a:rPr lang="en-US" b="0" dirty="0" smtClean="0"/>
              <a:t>In focus groups, most respondents did </a:t>
            </a:r>
            <a:r>
              <a:rPr lang="en-US" b="0" smtClean="0"/>
              <a:t>not know the </a:t>
            </a:r>
            <a:r>
              <a:rPr lang="en-US" b="0" dirty="0" smtClean="0"/>
              <a:t>dosing schedule for HPV vaccine</a:t>
            </a:r>
          </a:p>
        </p:txBody>
      </p:sp>
    </p:spTree>
    <p:extLst>
      <p:ext uri="{BB962C8B-B14F-4D97-AF65-F5344CB8AC3E}">
        <p14:creationId xmlns:p14="http://schemas.microsoft.com/office/powerpoint/2010/main" val="3682700620"/>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l"/>
            <a:r>
              <a:rPr lang="en-US" b="0" dirty="0" smtClean="0">
                <a:solidFill>
                  <a:srgbClr val="1993B9"/>
                </a:solidFill>
              </a:rPr>
              <a:t>Try saying:</a:t>
            </a:r>
            <a:endParaRPr lang="en-US" b="0" dirty="0">
              <a:solidFill>
                <a:srgbClr val="1993B9"/>
              </a:solidFill>
            </a:endParaRPr>
          </a:p>
        </p:txBody>
      </p:sp>
      <p:sp>
        <p:nvSpPr>
          <p:cNvPr id="3" name="Content Placeholder 2"/>
          <p:cNvSpPr>
            <a:spLocks noGrp="1"/>
          </p:cNvSpPr>
          <p:nvPr>
            <p:ph idx="1"/>
          </p:nvPr>
        </p:nvSpPr>
        <p:spPr/>
        <p:txBody>
          <a:bodyPr>
            <a:normAutofit fontScale="77500" lnSpcReduction="20000"/>
          </a:bodyPr>
          <a:lstStyle/>
          <a:p>
            <a:pPr marL="0" indent="0" algn="ctr">
              <a:buNone/>
            </a:pPr>
            <a:endParaRPr lang="en-US" sz="2100" b="0" i="1" dirty="0">
              <a:solidFill>
                <a:srgbClr val="722B79"/>
              </a:solidFill>
            </a:endParaRPr>
          </a:p>
          <a:p>
            <a:pPr marL="0" indent="0" algn="ctr">
              <a:buNone/>
            </a:pPr>
            <a:r>
              <a:rPr lang="en-US" sz="4500" b="0" i="1" dirty="0">
                <a:solidFill>
                  <a:srgbClr val="722B79"/>
                </a:solidFill>
              </a:rPr>
              <a:t>I want to make sure that your son/daughter receives all 3 shots of HPV vaccine to give them the best possible protection from cancer caused by HPV. </a:t>
            </a:r>
            <a:endParaRPr lang="en-US" sz="4500" b="0" i="1" dirty="0" smtClean="0">
              <a:solidFill>
                <a:srgbClr val="722B79"/>
              </a:solidFill>
            </a:endParaRPr>
          </a:p>
          <a:p>
            <a:pPr marL="0" indent="0" algn="ctr">
              <a:buNone/>
            </a:pPr>
            <a:endParaRPr lang="en-US" sz="2300" b="0" i="1" dirty="0">
              <a:solidFill>
                <a:srgbClr val="722B79"/>
              </a:solidFill>
            </a:endParaRPr>
          </a:p>
          <a:p>
            <a:pPr marL="0" indent="0" algn="ctr">
              <a:buNone/>
            </a:pPr>
            <a:r>
              <a:rPr lang="en-US" sz="4500" b="0" i="1" dirty="0" smtClean="0">
                <a:solidFill>
                  <a:srgbClr val="722B79"/>
                </a:solidFill>
              </a:rPr>
              <a:t>Please </a:t>
            </a:r>
            <a:r>
              <a:rPr lang="en-US" sz="4500" b="0" i="1" dirty="0">
                <a:solidFill>
                  <a:srgbClr val="722B79"/>
                </a:solidFill>
              </a:rPr>
              <a:t>make sure to make appointments </a:t>
            </a:r>
            <a:r>
              <a:rPr lang="en-US" sz="4500" b="0" i="1" dirty="0" smtClean="0">
                <a:solidFill>
                  <a:srgbClr val="722B79"/>
                </a:solidFill>
              </a:rPr>
              <a:t>for the second and third shots on </a:t>
            </a:r>
            <a:r>
              <a:rPr lang="en-US" sz="4500" b="0" i="1" dirty="0">
                <a:solidFill>
                  <a:srgbClr val="722B79"/>
                </a:solidFill>
              </a:rPr>
              <a:t>the way out, and put those appointments on your calendar before you leave the office today!</a:t>
            </a:r>
            <a:endParaRPr lang="en-US" sz="4000" b="0" i="1" dirty="0" smtClean="0">
              <a:solidFill>
                <a:srgbClr val="722B79"/>
              </a:solidFill>
            </a:endParaRPr>
          </a:p>
          <a:p>
            <a:pPr marL="0" indent="0" algn="ctr">
              <a:buNone/>
            </a:pPr>
            <a:endParaRPr lang="en-US" sz="4000" dirty="0"/>
          </a:p>
        </p:txBody>
      </p:sp>
    </p:spTree>
    <p:extLst>
      <p:ext uri="{BB962C8B-B14F-4D97-AF65-F5344CB8AC3E}">
        <p14:creationId xmlns:p14="http://schemas.microsoft.com/office/powerpoint/2010/main" val="176598210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How Can Clinicians Help?</a:t>
            </a:r>
            <a:endParaRPr lang="en-US" sz="4000" dirty="0">
              <a:solidFill>
                <a:schemeClr val="tx1"/>
              </a:solidFill>
            </a:endParaRPr>
          </a:p>
        </p:txBody>
      </p:sp>
      <p:sp>
        <p:nvSpPr>
          <p:cNvPr id="3" name="Content Placeholder 2"/>
          <p:cNvSpPr>
            <a:spLocks noGrp="1"/>
          </p:cNvSpPr>
          <p:nvPr>
            <p:ph idx="1"/>
          </p:nvPr>
        </p:nvSpPr>
        <p:spPr/>
        <p:txBody>
          <a:bodyPr>
            <a:normAutofit fontScale="92500" lnSpcReduction="20000"/>
          </a:bodyPr>
          <a:lstStyle/>
          <a:p>
            <a:pPr marL="514350" indent="-514350">
              <a:spcBef>
                <a:spcPts val="1200"/>
              </a:spcBef>
              <a:buSzPct val="100000"/>
              <a:buFont typeface="+mj-lt"/>
              <a:buAutoNum type="arabicPeriod"/>
            </a:pPr>
            <a:r>
              <a:rPr lang="en-US" sz="2700" dirty="0"/>
              <a:t>Give a </a:t>
            </a:r>
            <a:r>
              <a:rPr lang="en-US" sz="2700" dirty="0">
                <a:solidFill>
                  <a:srgbClr val="7030A0"/>
                </a:solidFill>
              </a:rPr>
              <a:t>STRONG</a:t>
            </a:r>
            <a:r>
              <a:rPr lang="en-US" sz="2700" dirty="0"/>
              <a:t> </a:t>
            </a:r>
            <a:r>
              <a:rPr lang="en-US" sz="2700" dirty="0" smtClean="0"/>
              <a:t>recommendation</a:t>
            </a:r>
          </a:p>
          <a:p>
            <a:pPr lvl="1"/>
            <a:r>
              <a:rPr lang="en-US" sz="2200" b="0" dirty="0"/>
              <a:t>Ask yourself, how often do you get a chance to prevent cancer? </a:t>
            </a:r>
          </a:p>
          <a:p>
            <a:pPr marL="514350" indent="-514350">
              <a:spcBef>
                <a:spcPts val="1200"/>
              </a:spcBef>
              <a:buSzPct val="100000"/>
              <a:buFont typeface="+mj-lt"/>
              <a:buAutoNum type="arabicPeriod"/>
            </a:pPr>
            <a:r>
              <a:rPr lang="en-US" sz="2700" dirty="0"/>
              <a:t>Start conversation early and  focus on </a:t>
            </a:r>
            <a:r>
              <a:rPr lang="en-US" sz="2700" dirty="0">
                <a:solidFill>
                  <a:srgbClr val="7030A0"/>
                </a:solidFill>
              </a:rPr>
              <a:t>cancer prevention</a:t>
            </a:r>
          </a:p>
          <a:p>
            <a:pPr lvl="1"/>
            <a:r>
              <a:rPr lang="en-US" sz="2200" b="0" dirty="0"/>
              <a:t>Vaccination given well before sexual experimentation begins</a:t>
            </a:r>
          </a:p>
          <a:p>
            <a:pPr lvl="1"/>
            <a:r>
              <a:rPr lang="en-US" sz="2200" b="0" dirty="0"/>
              <a:t>Better antibody response in </a:t>
            </a:r>
            <a:r>
              <a:rPr lang="en-US" sz="2200" b="0" dirty="0" smtClean="0"/>
              <a:t>preteens</a:t>
            </a:r>
            <a:endParaRPr lang="en-US" sz="2200" b="0" dirty="0"/>
          </a:p>
          <a:p>
            <a:pPr marL="514350" indent="-514350">
              <a:spcBef>
                <a:spcPts val="1200"/>
              </a:spcBef>
              <a:buSzPct val="100000"/>
              <a:buFont typeface="+mj-lt"/>
              <a:buAutoNum type="arabicPeriod"/>
            </a:pPr>
            <a:r>
              <a:rPr lang="en-US" sz="2700" dirty="0"/>
              <a:t>Offer a </a:t>
            </a:r>
            <a:r>
              <a:rPr lang="en-US" sz="2700" dirty="0">
                <a:solidFill>
                  <a:srgbClr val="7030A0"/>
                </a:solidFill>
              </a:rPr>
              <a:t>personal story</a:t>
            </a:r>
          </a:p>
          <a:p>
            <a:pPr lvl="1"/>
            <a:r>
              <a:rPr lang="en-US" sz="2200" b="0" dirty="0"/>
              <a:t>Own children/Grandchildren/Close friends’ children</a:t>
            </a:r>
          </a:p>
          <a:p>
            <a:pPr lvl="1"/>
            <a:r>
              <a:rPr lang="en-US" sz="2200" b="0" dirty="0"/>
              <a:t>HPV-related cancer </a:t>
            </a:r>
            <a:r>
              <a:rPr lang="en-US" sz="2200" b="0" dirty="0" smtClean="0"/>
              <a:t>case</a:t>
            </a:r>
          </a:p>
          <a:p>
            <a:pPr marL="514350" indent="-514350">
              <a:spcBef>
                <a:spcPts val="1200"/>
              </a:spcBef>
              <a:buSzPct val="100000"/>
              <a:buFont typeface="+mj-lt"/>
              <a:buAutoNum type="arabicPeriod"/>
            </a:pPr>
            <a:r>
              <a:rPr lang="en-US" sz="2700" dirty="0"/>
              <a:t>Welcome </a:t>
            </a:r>
            <a:r>
              <a:rPr lang="en-US" sz="2700" dirty="0">
                <a:solidFill>
                  <a:srgbClr val="7030A0"/>
                </a:solidFill>
              </a:rPr>
              <a:t>questions</a:t>
            </a:r>
            <a:r>
              <a:rPr lang="en-US" sz="2700" dirty="0"/>
              <a:t> from parents, especially about safety</a:t>
            </a:r>
          </a:p>
          <a:p>
            <a:pPr lvl="1"/>
            <a:r>
              <a:rPr lang="en-US" sz="2200" b="0" dirty="0"/>
              <a:t>Remind parents that </a:t>
            </a:r>
            <a:r>
              <a:rPr lang="en-US" sz="2200" b="0" dirty="0" smtClean="0"/>
              <a:t>the HPV </a:t>
            </a:r>
            <a:r>
              <a:rPr lang="en-US" sz="2200" b="0" dirty="0"/>
              <a:t>vaccine </a:t>
            </a:r>
            <a:r>
              <a:rPr lang="en-US" sz="2200" b="0" dirty="0" smtClean="0"/>
              <a:t>is safe and not </a:t>
            </a:r>
            <a:r>
              <a:rPr lang="en-US" sz="2200" b="0" dirty="0"/>
              <a:t>associated with increased sexual </a:t>
            </a:r>
            <a:r>
              <a:rPr lang="en-US" sz="2200" b="0" dirty="0" smtClean="0"/>
              <a:t>activity</a:t>
            </a:r>
            <a:endParaRPr lang="en-US" sz="2200" b="0" dirty="0"/>
          </a:p>
        </p:txBody>
      </p:sp>
    </p:spTree>
    <p:extLst>
      <p:ext uri="{BB962C8B-B14F-4D97-AF65-F5344CB8AC3E}">
        <p14:creationId xmlns:p14="http://schemas.microsoft.com/office/powerpoint/2010/main" val="1978853960"/>
      </p:ext>
    </p:extLst>
  </p:cSld>
  <p:clrMapOvr>
    <a:masterClrMapping/>
  </p:clrMapOvr>
  <p:transition>
    <p:fad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smtClean="0"/>
              <a:t>HPV Vaccine Conversations</a:t>
            </a:r>
            <a:endParaRPr lang="en-US" dirty="0"/>
          </a:p>
        </p:txBody>
      </p:sp>
      <p:sp>
        <p:nvSpPr>
          <p:cNvPr id="6" name="Text Placeholder 5"/>
          <p:cNvSpPr>
            <a:spLocks noGrp="1"/>
          </p:cNvSpPr>
          <p:nvPr>
            <p:ph type="body" idx="1"/>
          </p:nvPr>
        </p:nvSpPr>
        <p:spPr/>
        <p:txBody>
          <a:bodyPr>
            <a:normAutofit/>
          </a:bodyPr>
          <a:lstStyle/>
          <a:p>
            <a:r>
              <a:rPr lang="en-US" sz="2800" dirty="0" smtClean="0"/>
              <a:t>Provider and Parent</a:t>
            </a:r>
            <a:endParaRPr lang="en-US" sz="2800" dirty="0"/>
          </a:p>
        </p:txBody>
      </p:sp>
    </p:spTree>
    <p:extLst>
      <p:ext uri="{BB962C8B-B14F-4D97-AF65-F5344CB8AC3E}">
        <p14:creationId xmlns:p14="http://schemas.microsoft.com/office/powerpoint/2010/main" val="2603911581"/>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Is she really too young? Take 1</a:t>
            </a:r>
            <a:br>
              <a:rPr lang="en-US" dirty="0" smtClean="0"/>
            </a:br>
            <a:r>
              <a:rPr lang="en-US" sz="2800" dirty="0" smtClean="0"/>
              <a:t>(a conversation you may be familiar with)</a:t>
            </a:r>
            <a:endParaRPr lang="en-US" sz="2800" dirty="0"/>
          </a:p>
        </p:txBody>
      </p:sp>
      <p:sp>
        <p:nvSpPr>
          <p:cNvPr id="3" name="Content Placeholder 2"/>
          <p:cNvSpPr>
            <a:spLocks noGrp="1"/>
          </p:cNvSpPr>
          <p:nvPr>
            <p:ph idx="1"/>
          </p:nvPr>
        </p:nvSpPr>
        <p:spPr/>
        <p:txBody>
          <a:bodyPr>
            <a:normAutofit/>
          </a:bodyPr>
          <a:lstStyle/>
          <a:p>
            <a:pPr marL="0" lvl="0" indent="0">
              <a:spcBef>
                <a:spcPts val="0"/>
              </a:spcBef>
              <a:spcAft>
                <a:spcPts val="600"/>
              </a:spcAft>
              <a:buClrTx/>
              <a:buSzTx/>
              <a:buNone/>
            </a:pPr>
            <a:r>
              <a:rPr lang="en-US" sz="2600" dirty="0" smtClean="0">
                <a:solidFill>
                  <a:srgbClr val="1993B9"/>
                </a:solidFill>
                <a:latin typeface="Calibri"/>
              </a:rPr>
              <a:t>Doctor: </a:t>
            </a:r>
            <a:r>
              <a:rPr lang="en-US" sz="2600" b="0" dirty="0">
                <a:latin typeface="Calibri"/>
              </a:rPr>
              <a:t>Meghan is due for some shots today: </a:t>
            </a:r>
            <a:r>
              <a:rPr lang="en-US" sz="2600" b="0" dirty="0" smtClean="0">
                <a:latin typeface="Calibri"/>
              </a:rPr>
              <a:t>Tdap and  the meningococcal vaccine. There is also the HPV vaccine…</a:t>
            </a:r>
            <a:endParaRPr lang="en-US" sz="2600" b="0" dirty="0">
              <a:latin typeface="Calibri"/>
            </a:endParaRPr>
          </a:p>
          <a:p>
            <a:pPr marL="0" lvl="0" indent="0">
              <a:spcBef>
                <a:spcPts val="0"/>
              </a:spcBef>
              <a:spcAft>
                <a:spcPts val="600"/>
              </a:spcAft>
              <a:buClrTx/>
              <a:buSzTx/>
              <a:buNone/>
            </a:pPr>
            <a:r>
              <a:rPr lang="en-US" sz="2600" dirty="0">
                <a:solidFill>
                  <a:srgbClr val="BD4915"/>
                </a:solidFill>
                <a:latin typeface="Calibri"/>
              </a:rPr>
              <a:t>Parent: </a:t>
            </a:r>
            <a:r>
              <a:rPr lang="en-US" sz="2600" b="0" dirty="0">
                <a:latin typeface="Calibri"/>
              </a:rPr>
              <a:t>Why does she need an HPV vaccine?  She’s only 11!</a:t>
            </a:r>
          </a:p>
          <a:p>
            <a:pPr marL="0" lvl="0" indent="0">
              <a:spcBef>
                <a:spcPts val="0"/>
              </a:spcBef>
              <a:spcAft>
                <a:spcPts val="600"/>
              </a:spcAft>
              <a:buClrTx/>
              <a:buSzTx/>
              <a:buNone/>
            </a:pPr>
            <a:r>
              <a:rPr lang="en-US" sz="2600" dirty="0" smtClean="0">
                <a:solidFill>
                  <a:srgbClr val="1993B9"/>
                </a:solidFill>
                <a:latin typeface="Calibri"/>
              </a:rPr>
              <a:t>Doctor: </a:t>
            </a:r>
            <a:r>
              <a:rPr lang="en-US" sz="2600" b="0" dirty="0">
                <a:latin typeface="Calibri"/>
              </a:rPr>
              <a:t>We want to make sure she gets the shots before she becomes sexually active.</a:t>
            </a:r>
          </a:p>
          <a:p>
            <a:pPr marL="0" lvl="0" indent="0">
              <a:spcBef>
                <a:spcPts val="0"/>
              </a:spcBef>
              <a:spcAft>
                <a:spcPts val="600"/>
              </a:spcAft>
              <a:buClrTx/>
              <a:buSzTx/>
              <a:buNone/>
            </a:pPr>
            <a:r>
              <a:rPr lang="en-US" sz="2600" dirty="0">
                <a:solidFill>
                  <a:srgbClr val="BD4915"/>
                </a:solidFill>
                <a:latin typeface="Calibri"/>
              </a:rPr>
              <a:t>Parent: </a:t>
            </a:r>
            <a:r>
              <a:rPr lang="en-US" sz="2600" b="0" dirty="0">
                <a:latin typeface="Calibri"/>
              </a:rPr>
              <a:t>Well I can assure you Meghan is not like other girls- she’s a long way off from that!</a:t>
            </a:r>
          </a:p>
          <a:p>
            <a:pPr marL="0" lvl="0" indent="0">
              <a:spcBef>
                <a:spcPts val="0"/>
              </a:spcBef>
              <a:spcAft>
                <a:spcPts val="600"/>
              </a:spcAft>
              <a:buClrTx/>
              <a:buSzTx/>
              <a:buNone/>
            </a:pPr>
            <a:r>
              <a:rPr lang="en-US" sz="2600" dirty="0">
                <a:solidFill>
                  <a:srgbClr val="1993B9"/>
                </a:solidFill>
                <a:latin typeface="Calibri"/>
              </a:rPr>
              <a:t>Doctor: </a:t>
            </a:r>
            <a:r>
              <a:rPr lang="en-US" sz="2600" b="0" dirty="0">
                <a:latin typeface="Calibri"/>
              </a:rPr>
              <a:t>We can </a:t>
            </a:r>
            <a:r>
              <a:rPr lang="en-US" sz="2600" b="0" dirty="0" smtClean="0">
                <a:latin typeface="Calibri"/>
              </a:rPr>
              <a:t>certainly wait if </a:t>
            </a:r>
            <a:r>
              <a:rPr lang="en-US" sz="2600" b="0" dirty="0">
                <a:latin typeface="Calibri"/>
              </a:rPr>
              <a:t>that would make you feel more comfortable.</a:t>
            </a:r>
          </a:p>
          <a:p>
            <a:pPr marL="0" indent="0">
              <a:buNone/>
            </a:pPr>
            <a:endParaRPr lang="en-US" dirty="0"/>
          </a:p>
        </p:txBody>
      </p:sp>
    </p:spTree>
    <p:extLst>
      <p:ext uri="{BB962C8B-B14F-4D97-AF65-F5344CB8AC3E}">
        <p14:creationId xmlns:p14="http://schemas.microsoft.com/office/powerpoint/2010/main" val="1028343335"/>
      </p:ext>
    </p:extLst>
  </p:cSld>
  <p:clrMapOvr>
    <a:masterClrMapping/>
  </p:clrMapOvr>
  <p:transition>
    <p:fad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A Strong Recommendation at 11</a:t>
            </a:r>
            <a:endParaRPr lang="en-US" sz="4000" dirty="0"/>
          </a:p>
        </p:txBody>
      </p:sp>
      <p:sp>
        <p:nvSpPr>
          <p:cNvPr id="3" name="Content Placeholder 2"/>
          <p:cNvSpPr>
            <a:spLocks noGrp="1"/>
          </p:cNvSpPr>
          <p:nvPr>
            <p:ph idx="1"/>
          </p:nvPr>
        </p:nvSpPr>
        <p:spPr/>
        <p:txBody>
          <a:bodyPr vert="horz" lIns="91440" tIns="45720" rIns="91440" bIns="45720" rtlCol="0">
            <a:normAutofit fontScale="85000" lnSpcReduction="20000"/>
          </a:bodyPr>
          <a:lstStyle/>
          <a:p>
            <a:pPr marL="0" indent="0">
              <a:spcBef>
                <a:spcPts val="0"/>
              </a:spcBef>
              <a:spcAft>
                <a:spcPts val="1200"/>
              </a:spcAft>
              <a:buNone/>
            </a:pPr>
            <a:r>
              <a:rPr lang="en-US" sz="2800" dirty="0">
                <a:solidFill>
                  <a:srgbClr val="1993B9"/>
                </a:solidFill>
              </a:rPr>
              <a:t>Doctor: </a:t>
            </a:r>
            <a:r>
              <a:rPr lang="en-US" sz="2800" b="0" dirty="0"/>
              <a:t>Meghan is due for some shots today: </a:t>
            </a:r>
            <a:r>
              <a:rPr lang="en-US" sz="2800" b="0" dirty="0" smtClean="0"/>
              <a:t>HPV, meningococcal </a:t>
            </a:r>
            <a:r>
              <a:rPr lang="en-US" sz="2800" b="0" dirty="0"/>
              <a:t>vaccine, </a:t>
            </a:r>
            <a:r>
              <a:rPr lang="en-US" sz="2800" b="0" dirty="0" smtClean="0"/>
              <a:t>and Tdap</a:t>
            </a:r>
            <a:r>
              <a:rPr lang="en-US" sz="2800" b="0" dirty="0"/>
              <a:t>.</a:t>
            </a:r>
          </a:p>
          <a:p>
            <a:pPr marL="0" indent="0">
              <a:spcBef>
                <a:spcPts val="0"/>
              </a:spcBef>
              <a:spcAft>
                <a:spcPts val="1200"/>
              </a:spcAft>
              <a:buNone/>
            </a:pPr>
            <a:r>
              <a:rPr lang="en-US" sz="2800" dirty="0">
                <a:solidFill>
                  <a:srgbClr val="BD4915"/>
                </a:solidFill>
              </a:rPr>
              <a:t>Parent: </a:t>
            </a:r>
            <a:r>
              <a:rPr lang="en-US" sz="2800" b="0" dirty="0"/>
              <a:t>Why does she need an HPV vaccine?  She’s only 11!</a:t>
            </a:r>
          </a:p>
          <a:p>
            <a:pPr marL="0" indent="0">
              <a:spcBef>
                <a:spcPts val="0"/>
              </a:spcBef>
              <a:spcAft>
                <a:spcPts val="1200"/>
              </a:spcAft>
              <a:buNone/>
            </a:pPr>
            <a:r>
              <a:rPr lang="en-US" sz="2800" dirty="0">
                <a:solidFill>
                  <a:srgbClr val="1993B9"/>
                </a:solidFill>
              </a:rPr>
              <a:t>Doctor: </a:t>
            </a:r>
            <a:r>
              <a:rPr lang="en-US" sz="2800" b="0" dirty="0"/>
              <a:t>HPV vaccine will help protect Meghan from cancer caused by HPV infection. And I want to make sure Meghan receives all 3 doses and develops protection long before she becomes sexually active.</a:t>
            </a:r>
          </a:p>
          <a:p>
            <a:pPr marL="0" indent="0">
              <a:spcBef>
                <a:spcPts val="0"/>
              </a:spcBef>
              <a:spcAft>
                <a:spcPts val="1200"/>
              </a:spcAft>
              <a:buNone/>
            </a:pPr>
            <a:r>
              <a:rPr lang="en-US" sz="2800" dirty="0">
                <a:solidFill>
                  <a:srgbClr val="BD4915"/>
                </a:solidFill>
              </a:rPr>
              <a:t>Parent: </a:t>
            </a:r>
            <a:r>
              <a:rPr lang="en-US" sz="2800" b="0" dirty="0"/>
              <a:t>But it just seems so young…</a:t>
            </a:r>
          </a:p>
          <a:p>
            <a:pPr marL="0" indent="0">
              <a:spcBef>
                <a:spcPts val="0"/>
              </a:spcBef>
              <a:spcAft>
                <a:spcPts val="1200"/>
              </a:spcAft>
              <a:buNone/>
            </a:pPr>
            <a:r>
              <a:rPr lang="en-US" sz="2800" dirty="0">
                <a:solidFill>
                  <a:srgbClr val="1993B9"/>
                </a:solidFill>
              </a:rPr>
              <a:t>Doctor</a:t>
            </a:r>
            <a:r>
              <a:rPr lang="en-US" sz="2800" dirty="0" smtClean="0">
                <a:solidFill>
                  <a:srgbClr val="1993B9"/>
                </a:solidFill>
              </a:rPr>
              <a:t>: </a:t>
            </a:r>
            <a:r>
              <a:rPr lang="en-US" sz="2800" b="0" dirty="0"/>
              <a:t>We don’t wait until exposure occurs to give any other routinely recommended vaccine</a:t>
            </a:r>
            <a:r>
              <a:rPr lang="en-US" sz="2800" b="0" dirty="0" smtClean="0"/>
              <a:t>. HPV vaccine is also given when kids are 11 or 12 years old because it produces a better immune response at that age. That’s why it is so important to start the shots now and finish them in the next 6 months. </a:t>
            </a:r>
          </a:p>
        </p:txBody>
      </p:sp>
    </p:spTree>
    <p:extLst>
      <p:ext uri="{BB962C8B-B14F-4D97-AF65-F5344CB8AC3E}">
        <p14:creationId xmlns:p14="http://schemas.microsoft.com/office/powerpoint/2010/main" val="19908760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HPV Transmission</a:t>
            </a:r>
            <a:endParaRPr lang="en-US" sz="4000" b="1" dirty="0"/>
          </a:p>
        </p:txBody>
      </p:sp>
      <p:sp>
        <p:nvSpPr>
          <p:cNvPr id="3" name="Content Placeholder 2"/>
          <p:cNvSpPr>
            <a:spLocks noGrp="1"/>
          </p:cNvSpPr>
          <p:nvPr>
            <p:ph idx="1"/>
          </p:nvPr>
        </p:nvSpPr>
        <p:spPr/>
        <p:txBody>
          <a:bodyPr>
            <a:normAutofit fontScale="92500" lnSpcReduction="10000"/>
          </a:bodyPr>
          <a:lstStyle/>
          <a:p>
            <a:pPr>
              <a:lnSpc>
                <a:spcPct val="110000"/>
              </a:lnSpc>
              <a:spcBef>
                <a:spcPts val="600"/>
              </a:spcBef>
            </a:pPr>
            <a:r>
              <a:rPr lang="en-US" dirty="0" smtClean="0"/>
              <a:t>HPV exposure can occur with any type of intimate sexual contact</a:t>
            </a:r>
            <a:endParaRPr lang="en-US" dirty="0">
              <a:sym typeface="Symbol"/>
            </a:endParaRPr>
          </a:p>
          <a:p>
            <a:pPr>
              <a:lnSpc>
                <a:spcPct val="110000"/>
              </a:lnSpc>
              <a:spcBef>
                <a:spcPts val="600"/>
              </a:spcBef>
            </a:pPr>
            <a:r>
              <a:rPr lang="en-US" dirty="0">
                <a:sym typeface="Symbol"/>
              </a:rPr>
              <a:t>I</a:t>
            </a:r>
            <a:r>
              <a:rPr lang="en-US" dirty="0" smtClean="0">
                <a:sym typeface="Symbol"/>
              </a:rPr>
              <a:t>ntercourse is not necessary to become infected</a:t>
            </a:r>
          </a:p>
          <a:p>
            <a:pPr>
              <a:lnSpc>
                <a:spcPct val="110000"/>
              </a:lnSpc>
              <a:spcBef>
                <a:spcPts val="600"/>
              </a:spcBef>
            </a:pPr>
            <a:r>
              <a:rPr lang="en-US" dirty="0">
                <a:sym typeface="Symbol"/>
              </a:rPr>
              <a:t>Nearly 50% of high school students have already engaged in </a:t>
            </a:r>
            <a:r>
              <a:rPr lang="en-US" dirty="0" smtClean="0">
                <a:sym typeface="Symbol"/>
              </a:rPr>
              <a:t>sexual (vaginal-penile) intercourse</a:t>
            </a:r>
          </a:p>
          <a:p>
            <a:pPr lvl="1">
              <a:lnSpc>
                <a:spcPct val="120000"/>
              </a:lnSpc>
              <a:spcBef>
                <a:spcPts val="600"/>
              </a:spcBef>
            </a:pPr>
            <a:r>
              <a:rPr lang="en-US" b="0" dirty="0" smtClean="0"/>
              <a:t>1/3 </a:t>
            </a:r>
            <a:r>
              <a:rPr lang="en-US" b="0" dirty="0"/>
              <a:t>of 9th graders and 2/3 of 12th graders have </a:t>
            </a:r>
            <a:r>
              <a:rPr lang="en-US" b="0" dirty="0" smtClean="0"/>
              <a:t>engaged in </a:t>
            </a:r>
            <a:r>
              <a:rPr lang="en-US" b="0" dirty="0"/>
              <a:t>sexual intercourse </a:t>
            </a:r>
            <a:endParaRPr lang="en-US" b="0" dirty="0">
              <a:sym typeface="Symbol"/>
            </a:endParaRPr>
          </a:p>
          <a:p>
            <a:pPr lvl="1">
              <a:lnSpc>
                <a:spcPct val="110000"/>
              </a:lnSpc>
              <a:spcBef>
                <a:spcPts val="600"/>
              </a:spcBef>
            </a:pPr>
            <a:r>
              <a:rPr lang="en-US" b="0" dirty="0" smtClean="0">
                <a:sym typeface="Symbol"/>
              </a:rPr>
              <a:t>24% of high school seniors have had sexual intercourse with 4 or more partners</a:t>
            </a:r>
            <a:endParaRPr lang="en-US" b="0" dirty="0"/>
          </a:p>
        </p:txBody>
      </p:sp>
      <p:sp>
        <p:nvSpPr>
          <p:cNvPr id="4" name="TextBox 2"/>
          <p:cNvSpPr txBox="1">
            <a:spLocks noChangeArrowheads="1"/>
          </p:cNvSpPr>
          <p:nvPr/>
        </p:nvSpPr>
        <p:spPr bwMode="auto">
          <a:xfrm>
            <a:off x="152771" y="6477000"/>
            <a:ext cx="3047629"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sz="1100" dirty="0">
                <a:solidFill>
                  <a:schemeClr val="accent1">
                    <a:lumMod val="50000"/>
                  </a:schemeClr>
                </a:solidFill>
                <a:latin typeface="+mn-lt"/>
              </a:rPr>
              <a:t>Jemal A et al. J Natl Cancer </a:t>
            </a:r>
            <a:r>
              <a:rPr lang="en-GB" sz="1100" dirty="0" err="1">
                <a:solidFill>
                  <a:schemeClr val="accent1">
                    <a:lumMod val="50000"/>
                  </a:schemeClr>
                </a:solidFill>
                <a:latin typeface="+mn-lt"/>
              </a:rPr>
              <a:t>Inst</a:t>
            </a:r>
            <a:r>
              <a:rPr lang="en-GB" sz="1100" dirty="0">
                <a:solidFill>
                  <a:schemeClr val="accent1">
                    <a:lumMod val="50000"/>
                  </a:schemeClr>
                </a:solidFill>
                <a:latin typeface="+mn-lt"/>
              </a:rPr>
              <a:t> </a:t>
            </a:r>
            <a:r>
              <a:rPr lang="en-GB" sz="1100" dirty="0" smtClean="0">
                <a:solidFill>
                  <a:schemeClr val="accent1">
                    <a:lumMod val="50000"/>
                  </a:schemeClr>
                </a:solidFill>
                <a:latin typeface="+mn-lt"/>
              </a:rPr>
              <a:t>2013;105:175-201</a:t>
            </a:r>
            <a:endParaRPr lang="en-GB" sz="1100" dirty="0">
              <a:solidFill>
                <a:schemeClr val="accent1">
                  <a:lumMod val="50000"/>
                </a:schemeClr>
              </a:solidFill>
              <a:latin typeface="+mn-lt"/>
            </a:endParaRPr>
          </a:p>
        </p:txBody>
      </p:sp>
    </p:spTree>
    <p:extLst>
      <p:ext uri="{BB962C8B-B14F-4D97-AF65-F5344CB8AC3E}">
        <p14:creationId xmlns:p14="http://schemas.microsoft.com/office/powerpoint/2010/main" val="3145027446"/>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nSpc>
                <a:spcPct val="100000"/>
              </a:lnSpc>
            </a:pPr>
            <a:r>
              <a:rPr lang="en-US" sz="4000" dirty="0"/>
              <a:t>Questions Should Be Encouraged, </a:t>
            </a:r>
            <a:r>
              <a:rPr lang="en-US" sz="4000" dirty="0" smtClean="0"/>
              <a:t>       </a:t>
            </a:r>
            <a:br>
              <a:rPr lang="en-US" sz="4000" dirty="0" smtClean="0"/>
            </a:br>
            <a:r>
              <a:rPr lang="en-US" sz="4000" dirty="0" smtClean="0"/>
              <a:t>Not </a:t>
            </a:r>
            <a:r>
              <a:rPr lang="en-US" sz="4000" dirty="0"/>
              <a:t>Interpreted as Refusal</a:t>
            </a:r>
          </a:p>
        </p:txBody>
      </p:sp>
      <p:sp>
        <p:nvSpPr>
          <p:cNvPr id="3" name="Content Placeholder 2"/>
          <p:cNvSpPr>
            <a:spLocks noGrp="1"/>
          </p:cNvSpPr>
          <p:nvPr>
            <p:ph idx="1"/>
          </p:nvPr>
        </p:nvSpPr>
        <p:spPr/>
        <p:txBody>
          <a:bodyPr vert="horz" lIns="91440" tIns="45720" rIns="91440" bIns="45720" rtlCol="0">
            <a:normAutofit/>
          </a:bodyPr>
          <a:lstStyle/>
          <a:p>
            <a:pPr marL="0" indent="0">
              <a:spcBef>
                <a:spcPts val="0"/>
              </a:spcBef>
              <a:spcAft>
                <a:spcPts val="1200"/>
              </a:spcAft>
              <a:buNone/>
            </a:pPr>
            <a:r>
              <a:rPr lang="en-US" sz="2800" dirty="0">
                <a:solidFill>
                  <a:srgbClr val="1993B9"/>
                </a:solidFill>
              </a:rPr>
              <a:t>Doctor: </a:t>
            </a:r>
            <a:r>
              <a:rPr lang="en-US" sz="2800" b="0" dirty="0"/>
              <a:t>Olivia needs her Tdap and meningococcal vaccines today. We could also give her the HPV vaccine.</a:t>
            </a:r>
          </a:p>
          <a:p>
            <a:pPr marL="0" indent="0">
              <a:spcBef>
                <a:spcPts val="0"/>
              </a:spcBef>
              <a:spcAft>
                <a:spcPts val="1200"/>
              </a:spcAft>
              <a:buNone/>
            </a:pPr>
            <a:r>
              <a:rPr lang="en-US" sz="2800" dirty="0">
                <a:solidFill>
                  <a:srgbClr val="BD4915"/>
                </a:solidFill>
              </a:rPr>
              <a:t>Parent: </a:t>
            </a:r>
            <a:r>
              <a:rPr lang="en-US" sz="2800" b="0" dirty="0"/>
              <a:t>Do you think she needs all of those today? Can’t we just skip the HPV one? I’m not sure she really needs that anyway.</a:t>
            </a:r>
          </a:p>
          <a:p>
            <a:pPr marL="0" indent="0">
              <a:spcBef>
                <a:spcPts val="0"/>
              </a:spcBef>
              <a:spcAft>
                <a:spcPts val="1200"/>
              </a:spcAft>
              <a:buNone/>
            </a:pPr>
            <a:r>
              <a:rPr lang="en-US" sz="2800" dirty="0">
                <a:solidFill>
                  <a:srgbClr val="1993B9"/>
                </a:solidFill>
              </a:rPr>
              <a:t>Doctor: </a:t>
            </a:r>
            <a:r>
              <a:rPr lang="en-US" sz="2800" b="0" dirty="0"/>
              <a:t>Sure, we can wait until her next visit to give her that one. </a:t>
            </a:r>
          </a:p>
          <a:p>
            <a:pPr marL="0" indent="0">
              <a:spcBef>
                <a:spcPts val="0"/>
              </a:spcBef>
              <a:spcAft>
                <a:spcPts val="1200"/>
              </a:spcAft>
              <a:buNone/>
            </a:pPr>
            <a:endParaRPr lang="en-US" sz="2800" dirty="0">
              <a:solidFill>
                <a:srgbClr val="1993B9"/>
              </a:solidFill>
            </a:endParaRPr>
          </a:p>
          <a:p>
            <a:pPr marL="0" indent="0">
              <a:spcBef>
                <a:spcPts val="0"/>
              </a:spcBef>
              <a:spcAft>
                <a:spcPts val="1200"/>
              </a:spcAft>
              <a:buNone/>
            </a:pPr>
            <a:endParaRPr lang="en-US" sz="2800" dirty="0">
              <a:solidFill>
                <a:srgbClr val="1993B9"/>
              </a:solidFill>
            </a:endParaRPr>
          </a:p>
          <a:p>
            <a:pPr marL="0" indent="0">
              <a:spcBef>
                <a:spcPts val="0"/>
              </a:spcBef>
              <a:spcAft>
                <a:spcPts val="1200"/>
              </a:spcAft>
              <a:buNone/>
            </a:pPr>
            <a:endParaRPr lang="en-US" sz="2800" dirty="0">
              <a:solidFill>
                <a:srgbClr val="1993B9"/>
              </a:solidFill>
            </a:endParaRPr>
          </a:p>
          <a:p>
            <a:pPr marL="0" indent="0">
              <a:spcBef>
                <a:spcPts val="0"/>
              </a:spcBef>
              <a:spcAft>
                <a:spcPts val="1200"/>
              </a:spcAft>
              <a:buNone/>
            </a:pPr>
            <a:endParaRPr lang="en-US" sz="2800" dirty="0">
              <a:solidFill>
                <a:srgbClr val="1993B9"/>
              </a:solidFill>
            </a:endParaRPr>
          </a:p>
          <a:p>
            <a:pPr marL="0" indent="0">
              <a:spcBef>
                <a:spcPts val="0"/>
              </a:spcBef>
              <a:spcAft>
                <a:spcPts val="1200"/>
              </a:spcAft>
              <a:buNone/>
            </a:pPr>
            <a:endParaRPr lang="en-US" sz="2800" dirty="0">
              <a:solidFill>
                <a:srgbClr val="1993B9"/>
              </a:solidFill>
            </a:endParaRPr>
          </a:p>
          <a:p>
            <a:pPr marL="0" indent="0">
              <a:spcBef>
                <a:spcPts val="0"/>
              </a:spcBef>
              <a:spcAft>
                <a:spcPts val="1200"/>
              </a:spcAft>
              <a:buNone/>
            </a:pPr>
            <a:endParaRPr lang="en-US" sz="2800" dirty="0">
              <a:solidFill>
                <a:srgbClr val="1993B9"/>
              </a:solidFill>
            </a:endParaRPr>
          </a:p>
          <a:p>
            <a:pPr marL="0" indent="0">
              <a:spcBef>
                <a:spcPts val="0"/>
              </a:spcBef>
              <a:spcAft>
                <a:spcPts val="1200"/>
              </a:spcAft>
              <a:buNone/>
            </a:pPr>
            <a:endParaRPr lang="en-US" sz="2800" dirty="0">
              <a:solidFill>
                <a:srgbClr val="1993B9"/>
              </a:solidFill>
            </a:endParaRPr>
          </a:p>
          <a:p>
            <a:pPr marL="0" indent="0">
              <a:spcBef>
                <a:spcPts val="0"/>
              </a:spcBef>
              <a:spcAft>
                <a:spcPts val="1200"/>
              </a:spcAft>
              <a:buNone/>
            </a:pPr>
            <a:endParaRPr lang="en-US" sz="2800" dirty="0">
              <a:solidFill>
                <a:srgbClr val="1993B9"/>
              </a:solidFill>
            </a:endParaRPr>
          </a:p>
          <a:p>
            <a:pPr marL="0" indent="0">
              <a:spcBef>
                <a:spcPts val="0"/>
              </a:spcBef>
              <a:spcAft>
                <a:spcPts val="1200"/>
              </a:spcAft>
              <a:buNone/>
            </a:pPr>
            <a:endParaRPr lang="en-US" sz="2800" dirty="0">
              <a:solidFill>
                <a:srgbClr val="1993B9"/>
              </a:solidFill>
            </a:endParaRPr>
          </a:p>
          <a:p>
            <a:pPr marL="0" indent="0">
              <a:spcBef>
                <a:spcPts val="0"/>
              </a:spcBef>
              <a:spcAft>
                <a:spcPts val="1200"/>
              </a:spcAft>
              <a:buNone/>
            </a:pPr>
            <a:endParaRPr lang="en-US" sz="2800" dirty="0">
              <a:solidFill>
                <a:srgbClr val="1993B9"/>
              </a:solidFill>
            </a:endParaRPr>
          </a:p>
        </p:txBody>
      </p:sp>
    </p:spTree>
    <p:extLst>
      <p:ext uri="{BB962C8B-B14F-4D97-AF65-F5344CB8AC3E}">
        <p14:creationId xmlns:p14="http://schemas.microsoft.com/office/powerpoint/2010/main" val="3778997158"/>
      </p:ext>
    </p:extLst>
  </p:cSld>
  <p:clrMapOvr>
    <a:masterClrMapping/>
  </p:clrMapOvr>
  <p:transition>
    <p:fade/>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How to respond to Mom</a:t>
            </a:r>
            <a:endParaRPr lang="en-US" sz="4000" dirty="0"/>
          </a:p>
        </p:txBody>
      </p:sp>
      <p:sp>
        <p:nvSpPr>
          <p:cNvPr id="3" name="Content Placeholder 2"/>
          <p:cNvSpPr>
            <a:spLocks noGrp="1"/>
          </p:cNvSpPr>
          <p:nvPr>
            <p:ph idx="1"/>
          </p:nvPr>
        </p:nvSpPr>
        <p:spPr>
          <a:xfrm>
            <a:off x="457200" y="1600200"/>
            <a:ext cx="8229600" cy="4876799"/>
          </a:xfrm>
        </p:spPr>
        <p:txBody>
          <a:bodyPr>
            <a:normAutofit fontScale="77500" lnSpcReduction="20000"/>
          </a:bodyPr>
          <a:lstStyle/>
          <a:p>
            <a:pPr marL="0" lvl="0" indent="0">
              <a:spcBef>
                <a:spcPts val="0"/>
              </a:spcBef>
              <a:spcAft>
                <a:spcPts val="900"/>
              </a:spcAft>
              <a:buClrTx/>
              <a:buSzTx/>
              <a:buNone/>
              <a:defRPr/>
            </a:pPr>
            <a:r>
              <a:rPr lang="en-US" sz="3100" dirty="0" smtClean="0">
                <a:solidFill>
                  <a:srgbClr val="1993B9"/>
                </a:solidFill>
                <a:latin typeface="Calibri"/>
              </a:rPr>
              <a:t>Doctor</a:t>
            </a:r>
            <a:r>
              <a:rPr lang="en-US" sz="3100" dirty="0">
                <a:solidFill>
                  <a:srgbClr val="1993B9"/>
                </a:solidFill>
                <a:latin typeface="Calibri"/>
              </a:rPr>
              <a:t>: </a:t>
            </a:r>
            <a:r>
              <a:rPr lang="en-US" sz="3100" b="0" dirty="0" smtClean="0">
                <a:latin typeface="Calibri"/>
              </a:rPr>
              <a:t>Olivia needs the HPV, meningococcal, and Tdap vaccines today. </a:t>
            </a:r>
          </a:p>
          <a:p>
            <a:pPr marL="0" lvl="0" indent="0">
              <a:spcBef>
                <a:spcPts val="0"/>
              </a:spcBef>
              <a:spcAft>
                <a:spcPts val="900"/>
              </a:spcAft>
              <a:buClrTx/>
              <a:buSzTx/>
              <a:buNone/>
            </a:pPr>
            <a:r>
              <a:rPr lang="en-US" sz="3100" dirty="0">
                <a:solidFill>
                  <a:srgbClr val="BD4915"/>
                </a:solidFill>
                <a:latin typeface="Calibri"/>
              </a:rPr>
              <a:t>Parent: </a:t>
            </a:r>
            <a:r>
              <a:rPr lang="en-US" sz="3100" b="0" dirty="0">
                <a:latin typeface="Calibri"/>
              </a:rPr>
              <a:t>Do you think she needs all of those today? Can’t we just skip the HPV one? I’m not sure she really needs that anyway.</a:t>
            </a:r>
          </a:p>
          <a:p>
            <a:pPr marL="0" lvl="0" indent="0">
              <a:spcBef>
                <a:spcPts val="0"/>
              </a:spcBef>
              <a:spcAft>
                <a:spcPts val="900"/>
              </a:spcAft>
              <a:buClrTx/>
              <a:buSzTx/>
              <a:buNone/>
            </a:pPr>
            <a:r>
              <a:rPr lang="en-US" sz="3100" dirty="0" smtClean="0">
                <a:solidFill>
                  <a:srgbClr val="1993B9"/>
                </a:solidFill>
                <a:latin typeface="Calibri"/>
              </a:rPr>
              <a:t>Doctor: </a:t>
            </a:r>
            <a:r>
              <a:rPr lang="en-US" sz="3100" b="0" dirty="0" smtClean="0">
                <a:latin typeface="Calibri"/>
              </a:rPr>
              <a:t>HPV </a:t>
            </a:r>
            <a:r>
              <a:rPr lang="en-US" sz="3100" b="0" dirty="0">
                <a:latin typeface="Calibri"/>
              </a:rPr>
              <a:t>vaccination </a:t>
            </a:r>
            <a:r>
              <a:rPr lang="en-US" sz="3100" b="0" dirty="0" smtClean="0">
                <a:latin typeface="Calibri"/>
              </a:rPr>
              <a:t>is very important to </a:t>
            </a:r>
            <a:r>
              <a:rPr lang="en-US" sz="3100" b="0" dirty="0">
                <a:latin typeface="Calibri"/>
              </a:rPr>
              <a:t>help prevent </a:t>
            </a:r>
            <a:r>
              <a:rPr lang="en-US" sz="3100" b="0" dirty="0" smtClean="0">
                <a:latin typeface="Calibri"/>
              </a:rPr>
              <a:t>cancer caused by HPV infection. </a:t>
            </a:r>
            <a:r>
              <a:rPr lang="en-US" sz="3100" b="0" dirty="0">
                <a:latin typeface="Calibri"/>
              </a:rPr>
              <a:t>I want </a:t>
            </a:r>
            <a:r>
              <a:rPr lang="en-US" sz="3100" b="0" dirty="0" smtClean="0">
                <a:latin typeface="Calibri"/>
              </a:rPr>
              <a:t>to help protect Olivia from </a:t>
            </a:r>
            <a:r>
              <a:rPr lang="en-US" sz="3100" b="0" dirty="0">
                <a:latin typeface="Calibri"/>
              </a:rPr>
              <a:t>cancer and I know you want that too.  That’s why I’m recommending that </a:t>
            </a:r>
            <a:r>
              <a:rPr lang="en-US" sz="3100" b="0" dirty="0" smtClean="0">
                <a:latin typeface="Calibri"/>
              </a:rPr>
              <a:t>Olivia receive the </a:t>
            </a:r>
            <a:r>
              <a:rPr lang="en-US" sz="3100" b="0" dirty="0">
                <a:latin typeface="Calibri"/>
              </a:rPr>
              <a:t>first dose of HPV vaccine today. </a:t>
            </a:r>
          </a:p>
          <a:p>
            <a:pPr marL="0" lvl="0" indent="0">
              <a:spcBef>
                <a:spcPts val="0"/>
              </a:spcBef>
              <a:spcAft>
                <a:spcPts val="900"/>
              </a:spcAft>
              <a:buClrTx/>
              <a:buSzTx/>
              <a:buNone/>
            </a:pPr>
            <a:r>
              <a:rPr lang="en-US" sz="3100" dirty="0">
                <a:solidFill>
                  <a:srgbClr val="BD4915"/>
                </a:solidFill>
                <a:latin typeface="Calibri"/>
              </a:rPr>
              <a:t>Parent: </a:t>
            </a:r>
            <a:r>
              <a:rPr lang="en-US" sz="3100" b="0" dirty="0" smtClean="0">
                <a:latin typeface="Calibri"/>
              </a:rPr>
              <a:t>I didn’t realize that.</a:t>
            </a:r>
          </a:p>
          <a:p>
            <a:pPr marL="0" lvl="0" indent="0">
              <a:spcBef>
                <a:spcPts val="0"/>
              </a:spcBef>
              <a:spcAft>
                <a:spcPts val="900"/>
              </a:spcAft>
              <a:buClrTx/>
              <a:buSzTx/>
              <a:buNone/>
            </a:pPr>
            <a:r>
              <a:rPr lang="en-US" sz="3100" dirty="0">
                <a:solidFill>
                  <a:srgbClr val="1993B9"/>
                </a:solidFill>
                <a:latin typeface="Calibri"/>
              </a:rPr>
              <a:t>Doctor: </a:t>
            </a:r>
            <a:r>
              <a:rPr lang="en-US" sz="3100" b="0" dirty="0" smtClean="0">
                <a:latin typeface="Calibri"/>
              </a:rPr>
              <a:t>She’ll need to come back in for the next 2 doses of </a:t>
            </a:r>
            <a:r>
              <a:rPr lang="en-US" sz="3100" b="0" dirty="0">
                <a:latin typeface="Calibri"/>
              </a:rPr>
              <a:t>the HPV vaccine for full protection. Please make your appointments at the front desk for the 2</a:t>
            </a:r>
            <a:r>
              <a:rPr lang="en-US" sz="3100" b="0" baseline="30000" dirty="0">
                <a:latin typeface="Calibri"/>
              </a:rPr>
              <a:t>nd</a:t>
            </a:r>
            <a:r>
              <a:rPr lang="en-US" sz="3100" b="0" dirty="0">
                <a:latin typeface="Calibri"/>
              </a:rPr>
              <a:t> and 3</a:t>
            </a:r>
            <a:r>
              <a:rPr lang="en-US" sz="3100" b="0" baseline="30000" dirty="0">
                <a:latin typeface="Calibri"/>
              </a:rPr>
              <a:t>rd</a:t>
            </a:r>
            <a:r>
              <a:rPr lang="en-US" sz="3100" b="0" dirty="0">
                <a:latin typeface="Calibri"/>
              </a:rPr>
              <a:t> doses of the HPV vaccine. </a:t>
            </a:r>
            <a:endParaRPr lang="en-US" sz="1300" dirty="0">
              <a:latin typeface="Calibri"/>
            </a:endParaRPr>
          </a:p>
          <a:p>
            <a:pPr marL="0" lvl="0" indent="0">
              <a:spcBef>
                <a:spcPts val="0"/>
              </a:spcBef>
              <a:buClrTx/>
              <a:buSzTx/>
              <a:buNone/>
              <a:defRPr/>
            </a:pPr>
            <a:endParaRPr lang="en-US" sz="1200" dirty="0">
              <a:solidFill>
                <a:prstClr val="black"/>
              </a:solidFill>
              <a:latin typeface="Calibri"/>
            </a:endParaRPr>
          </a:p>
          <a:p>
            <a:pPr marL="0" lvl="0" indent="0">
              <a:spcBef>
                <a:spcPts val="0"/>
              </a:spcBef>
              <a:buClrTx/>
              <a:buSzTx/>
              <a:buNone/>
              <a:defRPr/>
            </a:pPr>
            <a:endParaRPr lang="en-US" sz="1200" dirty="0">
              <a:solidFill>
                <a:prstClr val="black"/>
              </a:solidFill>
              <a:latin typeface="Calibri"/>
            </a:endParaRPr>
          </a:p>
          <a:p>
            <a:pPr marL="0" lvl="0" indent="0">
              <a:spcBef>
                <a:spcPts val="0"/>
              </a:spcBef>
              <a:buClrTx/>
              <a:buSzTx/>
              <a:buNone/>
              <a:defRPr/>
            </a:pPr>
            <a:endParaRPr lang="en-US" sz="1200" dirty="0">
              <a:solidFill>
                <a:prstClr val="black"/>
              </a:solidFill>
              <a:latin typeface="Calibri"/>
            </a:endParaRPr>
          </a:p>
          <a:p>
            <a:endParaRPr lang="en-US" dirty="0"/>
          </a:p>
        </p:txBody>
      </p:sp>
    </p:spTree>
    <p:extLst>
      <p:ext uri="{BB962C8B-B14F-4D97-AF65-F5344CB8AC3E}">
        <p14:creationId xmlns:p14="http://schemas.microsoft.com/office/powerpoint/2010/main" val="2104684788"/>
      </p:ext>
    </p:extLst>
  </p:cSld>
  <p:clrMapOvr>
    <a:masterClrMapping/>
  </p:clrMapOvr>
  <p:transition>
    <p:fade/>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What about boys?</a:t>
            </a:r>
            <a:br>
              <a:rPr lang="en-US" sz="4000" dirty="0" smtClean="0"/>
            </a:br>
            <a:r>
              <a:rPr lang="en-US" sz="4000" dirty="0" smtClean="0"/>
              <a:t>Take 1</a:t>
            </a:r>
            <a:endParaRPr lang="en-US" sz="4000" dirty="0"/>
          </a:p>
        </p:txBody>
      </p:sp>
      <p:sp>
        <p:nvSpPr>
          <p:cNvPr id="3" name="Content Placeholder 2"/>
          <p:cNvSpPr>
            <a:spLocks noGrp="1"/>
          </p:cNvSpPr>
          <p:nvPr>
            <p:ph idx="1"/>
          </p:nvPr>
        </p:nvSpPr>
        <p:spPr/>
        <p:txBody>
          <a:bodyPr>
            <a:normAutofit/>
          </a:bodyPr>
          <a:lstStyle/>
          <a:p>
            <a:pPr marL="0" indent="0">
              <a:spcBef>
                <a:spcPts val="0"/>
              </a:spcBef>
              <a:spcAft>
                <a:spcPts val="900"/>
              </a:spcAft>
              <a:buClrTx/>
              <a:buSzTx/>
              <a:buNone/>
            </a:pPr>
            <a:r>
              <a:rPr lang="en-US" sz="2600" dirty="0">
                <a:solidFill>
                  <a:srgbClr val="1993B9"/>
                </a:solidFill>
                <a:latin typeface="Calibri"/>
              </a:rPr>
              <a:t>Doctor: </a:t>
            </a:r>
            <a:r>
              <a:rPr lang="en-US" sz="2600" b="0" dirty="0" smtClean="0">
                <a:latin typeface="Calibri"/>
              </a:rPr>
              <a:t>Henry </a:t>
            </a:r>
            <a:r>
              <a:rPr lang="en-US" sz="2600" b="0" dirty="0">
                <a:latin typeface="Calibri"/>
              </a:rPr>
              <a:t>is due for 3 vaccinations today: Tdap, MCV4 and HPV vaccine.</a:t>
            </a:r>
          </a:p>
          <a:p>
            <a:pPr marL="0" indent="0">
              <a:spcBef>
                <a:spcPts val="0"/>
              </a:spcBef>
              <a:spcAft>
                <a:spcPts val="900"/>
              </a:spcAft>
              <a:buClrTx/>
              <a:buSzTx/>
              <a:buNone/>
            </a:pPr>
            <a:r>
              <a:rPr lang="en-US" sz="2600" dirty="0">
                <a:solidFill>
                  <a:srgbClr val="BD4915"/>
                </a:solidFill>
                <a:latin typeface="Calibri"/>
              </a:rPr>
              <a:t>Parent: </a:t>
            </a:r>
            <a:r>
              <a:rPr lang="en-US" sz="2600" b="0" dirty="0">
                <a:latin typeface="Calibri"/>
              </a:rPr>
              <a:t>Why does he need HPV vaccine- isn’t that just for girls?</a:t>
            </a:r>
          </a:p>
          <a:p>
            <a:pPr marL="0" indent="0">
              <a:spcBef>
                <a:spcPts val="0"/>
              </a:spcBef>
              <a:spcAft>
                <a:spcPts val="900"/>
              </a:spcAft>
              <a:buClrTx/>
              <a:buSzTx/>
              <a:buNone/>
            </a:pPr>
            <a:r>
              <a:rPr lang="en-US" sz="2600" dirty="0">
                <a:solidFill>
                  <a:srgbClr val="1993B9"/>
                </a:solidFill>
                <a:latin typeface="Calibri"/>
              </a:rPr>
              <a:t>Doctor: </a:t>
            </a:r>
            <a:r>
              <a:rPr lang="en-US" sz="2600" b="0" dirty="0">
                <a:latin typeface="Calibri"/>
              </a:rPr>
              <a:t>It could help protect his partners in the future.</a:t>
            </a:r>
          </a:p>
          <a:p>
            <a:pPr marL="0" indent="0">
              <a:spcBef>
                <a:spcPts val="0"/>
              </a:spcBef>
              <a:spcAft>
                <a:spcPts val="900"/>
              </a:spcAft>
              <a:buClrTx/>
              <a:buSzTx/>
              <a:buNone/>
            </a:pPr>
            <a:r>
              <a:rPr lang="en-US" sz="2600" dirty="0">
                <a:solidFill>
                  <a:srgbClr val="BD4915"/>
                </a:solidFill>
                <a:latin typeface="Calibri"/>
              </a:rPr>
              <a:t>Parent: </a:t>
            </a:r>
            <a:r>
              <a:rPr lang="en-US" sz="2600" b="0" dirty="0">
                <a:latin typeface="Calibri"/>
              </a:rPr>
              <a:t>That seems like the girl’s responsibility.  </a:t>
            </a:r>
            <a:r>
              <a:rPr lang="en-US" sz="2600" b="0" dirty="0" smtClean="0">
                <a:latin typeface="Calibri"/>
              </a:rPr>
              <a:t>Henry is a nice boy—if nothing will happen to him, </a:t>
            </a:r>
            <a:r>
              <a:rPr lang="en-US" sz="2600" b="0" dirty="0">
                <a:latin typeface="Calibri"/>
              </a:rPr>
              <a:t>then why bother?</a:t>
            </a:r>
          </a:p>
          <a:p>
            <a:pPr marL="0" indent="0">
              <a:spcBef>
                <a:spcPts val="0"/>
              </a:spcBef>
              <a:spcAft>
                <a:spcPts val="900"/>
              </a:spcAft>
              <a:buClrTx/>
              <a:buSzTx/>
              <a:buNone/>
            </a:pPr>
            <a:r>
              <a:rPr lang="en-US" sz="2600" dirty="0">
                <a:solidFill>
                  <a:srgbClr val="1993B9"/>
                </a:solidFill>
                <a:latin typeface="Calibri"/>
              </a:rPr>
              <a:t>Doctor: </a:t>
            </a:r>
            <a:r>
              <a:rPr lang="en-US" sz="2600" b="0" dirty="0">
                <a:latin typeface="Calibri"/>
              </a:rPr>
              <a:t>It’s completely up to you.</a:t>
            </a:r>
          </a:p>
          <a:p>
            <a:endParaRPr lang="en-US" dirty="0"/>
          </a:p>
        </p:txBody>
      </p:sp>
    </p:spTree>
    <p:extLst>
      <p:ext uri="{BB962C8B-B14F-4D97-AF65-F5344CB8AC3E}">
        <p14:creationId xmlns:p14="http://schemas.microsoft.com/office/powerpoint/2010/main" val="604795529"/>
      </p:ext>
    </p:extLst>
  </p:cSld>
  <p:clrMapOvr>
    <a:masterClrMapping/>
  </p:clrMapOvr>
  <p:transition>
    <p:fad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Get it for your son, take 2</a:t>
            </a:r>
            <a:endParaRPr lang="en-US" sz="4000" dirty="0"/>
          </a:p>
        </p:txBody>
      </p:sp>
      <p:sp>
        <p:nvSpPr>
          <p:cNvPr id="3" name="Content Placeholder 2"/>
          <p:cNvSpPr>
            <a:spLocks noGrp="1"/>
          </p:cNvSpPr>
          <p:nvPr>
            <p:ph idx="1"/>
          </p:nvPr>
        </p:nvSpPr>
        <p:spPr/>
        <p:txBody>
          <a:bodyPr>
            <a:normAutofit fontScale="77500" lnSpcReduction="20000"/>
          </a:bodyPr>
          <a:lstStyle/>
          <a:p>
            <a:pPr marL="0" indent="0">
              <a:spcBef>
                <a:spcPts val="0"/>
              </a:spcBef>
              <a:spcAft>
                <a:spcPts val="900"/>
              </a:spcAft>
              <a:buClrTx/>
              <a:buSzTx/>
              <a:buNone/>
            </a:pPr>
            <a:r>
              <a:rPr lang="en-US" dirty="0">
                <a:solidFill>
                  <a:srgbClr val="1993B9"/>
                </a:solidFill>
                <a:latin typeface="Calibri"/>
              </a:rPr>
              <a:t>Doctor: </a:t>
            </a:r>
            <a:r>
              <a:rPr lang="en-US" b="0" dirty="0">
                <a:latin typeface="Calibri"/>
              </a:rPr>
              <a:t>Henry is due for 3 vaccinations today: Tdap, MCV4 and HPV vaccines.</a:t>
            </a:r>
          </a:p>
          <a:p>
            <a:pPr marL="0" indent="0">
              <a:spcBef>
                <a:spcPts val="0"/>
              </a:spcBef>
              <a:spcAft>
                <a:spcPts val="900"/>
              </a:spcAft>
              <a:buClrTx/>
              <a:buSzTx/>
              <a:buNone/>
            </a:pPr>
            <a:r>
              <a:rPr lang="en-US" dirty="0">
                <a:solidFill>
                  <a:srgbClr val="BD4915"/>
                </a:solidFill>
                <a:latin typeface="Calibri"/>
              </a:rPr>
              <a:t>Parent: </a:t>
            </a:r>
            <a:r>
              <a:rPr lang="en-US" b="0" dirty="0">
                <a:latin typeface="Calibri"/>
              </a:rPr>
              <a:t>Why does he need HPV vaccine- isn’t it just for girls?</a:t>
            </a:r>
          </a:p>
          <a:p>
            <a:pPr marL="0" indent="0">
              <a:spcBef>
                <a:spcPts val="0"/>
              </a:spcBef>
              <a:spcAft>
                <a:spcPts val="900"/>
              </a:spcAft>
              <a:buClrTx/>
              <a:buSzTx/>
              <a:buNone/>
            </a:pPr>
            <a:r>
              <a:rPr lang="en-US" dirty="0">
                <a:solidFill>
                  <a:srgbClr val="1993B9"/>
                </a:solidFill>
                <a:latin typeface="Calibri"/>
              </a:rPr>
              <a:t>Doctor: </a:t>
            </a:r>
            <a:r>
              <a:rPr lang="en-US" b="0" dirty="0">
                <a:latin typeface="Calibri"/>
              </a:rPr>
              <a:t>Boys should also get HPV vaccine when they are 11 or 12 years </a:t>
            </a:r>
            <a:r>
              <a:rPr lang="en-US" b="0" dirty="0" smtClean="0">
                <a:latin typeface="Calibri"/>
              </a:rPr>
              <a:t>old. </a:t>
            </a:r>
            <a:r>
              <a:rPr lang="en-US" b="0" dirty="0"/>
              <a:t>HPV causes cancers in men too. Over 7000 men each year develop a cancer of the mouth, tongue or throat that is caused by HPV, and this number is rising. HPV also causes cancer of the penis and anus. </a:t>
            </a:r>
            <a:endParaRPr lang="en-US" b="0" dirty="0" smtClean="0">
              <a:latin typeface="Calibri"/>
            </a:endParaRPr>
          </a:p>
          <a:p>
            <a:pPr marL="0" indent="0">
              <a:spcBef>
                <a:spcPts val="0"/>
              </a:spcBef>
              <a:spcAft>
                <a:spcPts val="900"/>
              </a:spcAft>
              <a:buClrTx/>
              <a:buSzTx/>
              <a:buNone/>
            </a:pPr>
            <a:r>
              <a:rPr lang="en-US" dirty="0" smtClean="0">
                <a:solidFill>
                  <a:srgbClr val="BD4915"/>
                </a:solidFill>
                <a:latin typeface="Calibri"/>
              </a:rPr>
              <a:t>Parent</a:t>
            </a:r>
            <a:r>
              <a:rPr lang="en-US" dirty="0">
                <a:solidFill>
                  <a:srgbClr val="BD4915"/>
                </a:solidFill>
                <a:latin typeface="Calibri"/>
              </a:rPr>
              <a:t>: </a:t>
            </a:r>
            <a:r>
              <a:rPr lang="en-US" b="0" dirty="0">
                <a:latin typeface="Calibri"/>
              </a:rPr>
              <a:t>Wow, I had no idea</a:t>
            </a:r>
            <a:r>
              <a:rPr lang="en-US" b="0" dirty="0" smtClean="0">
                <a:latin typeface="Calibri"/>
              </a:rPr>
              <a:t>. Yes, lets him that one too!</a:t>
            </a:r>
            <a:endParaRPr lang="en-US" b="0" dirty="0">
              <a:latin typeface="Calibri"/>
            </a:endParaRPr>
          </a:p>
          <a:p>
            <a:pPr marL="0" indent="0">
              <a:spcBef>
                <a:spcPts val="0"/>
              </a:spcBef>
              <a:spcAft>
                <a:spcPts val="900"/>
              </a:spcAft>
              <a:buClrTx/>
              <a:buSzTx/>
              <a:buNone/>
            </a:pPr>
            <a:r>
              <a:rPr lang="en-US" dirty="0">
                <a:solidFill>
                  <a:srgbClr val="1993B9"/>
                </a:solidFill>
                <a:latin typeface="Calibri"/>
              </a:rPr>
              <a:t>Doctor: </a:t>
            </a:r>
            <a:r>
              <a:rPr lang="en-US" b="0" dirty="0" smtClean="0"/>
              <a:t>Henry will need to come back for the second and third shots- make an appointment today for those visits.</a:t>
            </a:r>
            <a:endParaRPr lang="en-US" b="0" dirty="0">
              <a:latin typeface="Calibri"/>
            </a:endParaRPr>
          </a:p>
          <a:p>
            <a:pPr marL="0" indent="0">
              <a:buNone/>
            </a:pPr>
            <a:endParaRPr lang="en-US" dirty="0">
              <a:solidFill>
                <a:schemeClr val="tx1"/>
              </a:solidFill>
            </a:endParaRPr>
          </a:p>
          <a:p>
            <a:endParaRPr lang="en-US" dirty="0"/>
          </a:p>
        </p:txBody>
      </p:sp>
    </p:spTree>
    <p:extLst>
      <p:ext uri="{BB962C8B-B14F-4D97-AF65-F5344CB8AC3E}">
        <p14:creationId xmlns:p14="http://schemas.microsoft.com/office/powerpoint/2010/main" val="1451438010"/>
      </p:ext>
    </p:extLst>
  </p:cSld>
  <p:clrMapOvr>
    <a:masterClrMapping/>
  </p:clrMapOvr>
  <p:transition>
    <p:fade/>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28600" y="990600"/>
            <a:ext cx="8610600" cy="2743200"/>
          </a:xfrm>
        </p:spPr>
        <p:txBody>
          <a:bodyPr>
            <a:normAutofit fontScale="90000"/>
          </a:bodyPr>
          <a:lstStyle/>
          <a:p>
            <a:r>
              <a:rPr lang="en-US" dirty="0" smtClean="0">
                <a:solidFill>
                  <a:srgbClr val="1993B9"/>
                </a:solidFill>
              </a:rPr>
              <a:t>For more information, </a:t>
            </a:r>
            <a:br>
              <a:rPr lang="en-US" dirty="0" smtClean="0">
                <a:solidFill>
                  <a:srgbClr val="1993B9"/>
                </a:solidFill>
              </a:rPr>
            </a:br>
            <a:r>
              <a:rPr lang="en-US" dirty="0" smtClean="0">
                <a:solidFill>
                  <a:srgbClr val="1993B9"/>
                </a:solidFill>
              </a:rPr>
              <a:t>including free resources for yourself and your patients, visit: </a:t>
            </a:r>
            <a:r>
              <a:rPr lang="en-US" dirty="0" smtClean="0"/>
              <a:t/>
            </a:r>
            <a:br>
              <a:rPr lang="en-US" dirty="0" smtClean="0"/>
            </a:br>
            <a:r>
              <a:rPr lang="en-US" dirty="0" smtClean="0">
                <a:solidFill>
                  <a:schemeClr val="tx2">
                    <a:lumMod val="60000"/>
                    <a:lumOff val="40000"/>
                  </a:schemeClr>
                </a:solidFill>
              </a:rPr>
              <a:t>cdc.gov</a:t>
            </a:r>
            <a:r>
              <a:rPr lang="en-US" dirty="0">
                <a:solidFill>
                  <a:schemeClr val="tx2">
                    <a:lumMod val="60000"/>
                    <a:lumOff val="40000"/>
                  </a:schemeClr>
                </a:solidFill>
              </a:rPr>
              <a:t>/vaccines/teens</a:t>
            </a:r>
            <a:br>
              <a:rPr lang="en-US" dirty="0">
                <a:solidFill>
                  <a:schemeClr val="tx2">
                    <a:lumMod val="60000"/>
                    <a:lumOff val="40000"/>
                  </a:schemeClr>
                </a:solidFill>
              </a:rPr>
            </a:br>
            <a:endParaRPr lang="en-US" dirty="0"/>
          </a:p>
        </p:txBody>
      </p:sp>
      <p:sp>
        <p:nvSpPr>
          <p:cNvPr id="6" name="Content Placeholder 5"/>
          <p:cNvSpPr>
            <a:spLocks noGrp="1"/>
          </p:cNvSpPr>
          <p:nvPr>
            <p:ph idx="1"/>
          </p:nvPr>
        </p:nvSpPr>
        <p:spPr>
          <a:xfrm>
            <a:off x="381000" y="3886200"/>
            <a:ext cx="8305800" cy="1782763"/>
          </a:xfrm>
        </p:spPr>
        <p:txBody>
          <a:bodyPr/>
          <a:lstStyle/>
          <a:p>
            <a:pPr marL="0" indent="0" algn="ctr">
              <a:buNone/>
            </a:pPr>
            <a:r>
              <a:rPr lang="en-US" dirty="0">
                <a:solidFill>
                  <a:srgbClr val="722B79"/>
                </a:solidFill>
              </a:rPr>
              <a:t>Email questions or </a:t>
            </a:r>
            <a:r>
              <a:rPr lang="en-US" dirty="0" smtClean="0">
                <a:solidFill>
                  <a:srgbClr val="722B79"/>
                </a:solidFill>
              </a:rPr>
              <a:t>comments to         </a:t>
            </a:r>
          </a:p>
          <a:p>
            <a:pPr marL="0" indent="0" algn="ctr">
              <a:buNone/>
            </a:pPr>
            <a:r>
              <a:rPr lang="en-US" dirty="0" smtClean="0">
                <a:solidFill>
                  <a:srgbClr val="722B79"/>
                </a:solidFill>
              </a:rPr>
              <a:t>CDC Vaccines for Preteens and Teens:</a:t>
            </a:r>
            <a:endParaRPr lang="en-US" dirty="0">
              <a:solidFill>
                <a:srgbClr val="722B79"/>
              </a:solidFill>
            </a:endParaRPr>
          </a:p>
          <a:p>
            <a:pPr marL="0" indent="0" algn="ctr">
              <a:buNone/>
            </a:pPr>
            <a:r>
              <a:rPr lang="en-US" dirty="0" smtClean="0">
                <a:solidFill>
                  <a:schemeClr val="tx2">
                    <a:lumMod val="60000"/>
                    <a:lumOff val="40000"/>
                  </a:schemeClr>
                </a:solidFill>
              </a:rPr>
              <a:t>PreteenVaccines@cdc.gov</a:t>
            </a:r>
            <a:endParaRPr lang="en-US" dirty="0">
              <a:solidFill>
                <a:schemeClr val="tx2">
                  <a:lumMod val="60000"/>
                  <a:lumOff val="40000"/>
                </a:schemeClr>
              </a:solidFill>
            </a:endParaRPr>
          </a:p>
        </p:txBody>
      </p:sp>
    </p:spTree>
    <p:extLst>
      <p:ext uri="{BB962C8B-B14F-4D97-AF65-F5344CB8AC3E}">
        <p14:creationId xmlns:p14="http://schemas.microsoft.com/office/powerpoint/2010/main" val="24355010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457200" y="1752600"/>
            <a:ext cx="8382000" cy="4495800"/>
          </a:xfrm>
          <a:prstGeom prst="rect">
            <a:avLst/>
          </a:prstGeom>
        </p:spPr>
        <p:txBody>
          <a:bodyPr vert="horz" lIns="91440" tIns="45720" rIns="91440" bIns="45720" rtlCol="0">
            <a:normAutofit fontScale="92500" lnSpcReduction="20000"/>
          </a:bodyPr>
          <a:lstStyle>
            <a:lvl1pPr marL="0" indent="0" algn="ctr" defTabSz="914400" rtl="0" eaLnBrk="1" latinLnBrk="0" hangingPunct="1">
              <a:spcBef>
                <a:spcPct val="20000"/>
              </a:spcBef>
              <a:buClr>
                <a:srgbClr val="1993B9"/>
              </a:buClr>
              <a:buSzPct val="110000"/>
              <a:buFont typeface="Wingdings 3" pitchFamily="18" charset="2"/>
              <a:buNone/>
              <a:defRPr sz="3200" b="1" kern="1200">
                <a:solidFill>
                  <a:schemeClr val="tx1">
                    <a:tint val="75000"/>
                  </a:schemeClr>
                </a:solidFill>
                <a:latin typeface="+mn-lt"/>
                <a:ea typeface="+mn-ea"/>
                <a:cs typeface="+mn-cs"/>
              </a:defRPr>
            </a:lvl1pPr>
            <a:lvl2pPr marL="457200" indent="0" algn="ctr" defTabSz="914400" rtl="0" eaLnBrk="1" latinLnBrk="0" hangingPunct="1">
              <a:spcBef>
                <a:spcPct val="20000"/>
              </a:spcBef>
              <a:buClr>
                <a:srgbClr val="1993B9"/>
              </a:buClr>
              <a:buSzPct val="90000"/>
              <a:buFont typeface="Wingdings 3" pitchFamily="18" charset="2"/>
              <a:buNone/>
              <a:defRPr sz="2800" b="1"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rgbClr val="1993B9"/>
              </a:buClr>
              <a:buSzPct val="90000"/>
              <a:buFont typeface="Wingdings 3" pitchFamily="18" charset="2"/>
              <a:buNone/>
              <a:defRPr sz="2400" b="1"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rgbClr val="1993B9"/>
              </a:buClr>
              <a:buSzPct val="90000"/>
              <a:buFont typeface="Wingdings 3" pitchFamily="18" charset="2"/>
              <a:buNone/>
              <a:defRPr sz="2000" b="1"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rgbClr val="1993B9"/>
              </a:buClr>
              <a:buSzPct val="90000"/>
              <a:buFont typeface="Wingdings 3" pitchFamily="18" charset="2"/>
              <a:buNone/>
              <a:defRPr sz="2000" b="1"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spcBef>
                <a:spcPts val="0"/>
              </a:spcBef>
              <a:spcAft>
                <a:spcPts val="3000"/>
              </a:spcAft>
            </a:pPr>
            <a:r>
              <a:rPr lang="en-US" b="0" dirty="0" smtClean="0">
                <a:solidFill>
                  <a:schemeClr val="tx1"/>
                </a:solidFill>
              </a:rPr>
              <a:t>Tell parents that </a:t>
            </a:r>
            <a:r>
              <a:rPr lang="en-US" dirty="0" smtClean="0">
                <a:solidFill>
                  <a:srgbClr val="7030A0"/>
                </a:solidFill>
              </a:rPr>
              <a:t>almost everyone gets HPV </a:t>
            </a:r>
            <a:r>
              <a:rPr lang="en-US" b="0" dirty="0" smtClean="0">
                <a:solidFill>
                  <a:schemeClr val="tx1"/>
                </a:solidFill>
              </a:rPr>
              <a:t>and HPV can cause a variety of cancers in women and men</a:t>
            </a:r>
          </a:p>
          <a:p>
            <a:pPr>
              <a:spcBef>
                <a:spcPts val="0"/>
              </a:spcBef>
              <a:spcAft>
                <a:spcPts val="3000"/>
              </a:spcAft>
            </a:pPr>
            <a:r>
              <a:rPr lang="en-US" b="0" dirty="0" smtClean="0">
                <a:solidFill>
                  <a:schemeClr val="tx1"/>
                </a:solidFill>
              </a:rPr>
              <a:t>Remind parents that                                                         </a:t>
            </a:r>
            <a:r>
              <a:rPr lang="en-US" dirty="0" smtClean="0">
                <a:solidFill>
                  <a:srgbClr val="BD4915"/>
                </a:solidFill>
              </a:rPr>
              <a:t>HPV vaccine is for cancer prevention</a:t>
            </a:r>
          </a:p>
          <a:p>
            <a:pPr>
              <a:spcBef>
                <a:spcPts val="0"/>
              </a:spcBef>
              <a:spcAft>
                <a:spcPts val="3000"/>
              </a:spcAft>
            </a:pPr>
            <a:r>
              <a:rPr lang="en-US" b="0" dirty="0" smtClean="0">
                <a:solidFill>
                  <a:schemeClr val="tx1"/>
                </a:solidFill>
              </a:rPr>
              <a:t>Provide a </a:t>
            </a:r>
            <a:r>
              <a:rPr lang="en-US" dirty="0" smtClean="0">
                <a:solidFill>
                  <a:srgbClr val="1993B9"/>
                </a:solidFill>
              </a:rPr>
              <a:t>strong recommendation for HPV vaccine </a:t>
            </a:r>
            <a:r>
              <a:rPr lang="en-US" b="0" dirty="0" smtClean="0">
                <a:solidFill>
                  <a:schemeClr val="tx1"/>
                </a:solidFill>
              </a:rPr>
              <a:t>when patients are 11 or 12 years old</a:t>
            </a:r>
          </a:p>
          <a:p>
            <a:pPr>
              <a:spcBef>
                <a:spcPts val="0"/>
              </a:spcBef>
              <a:spcAft>
                <a:spcPts val="3000"/>
              </a:spcAft>
            </a:pPr>
            <a:r>
              <a:rPr lang="en-US" b="0" dirty="0" smtClean="0">
                <a:solidFill>
                  <a:schemeClr val="tx1"/>
                </a:solidFill>
              </a:rPr>
              <a:t>Listen carefully to and </a:t>
            </a:r>
            <a:r>
              <a:rPr lang="en-US" dirty="0" smtClean="0">
                <a:solidFill>
                  <a:srgbClr val="C7380B"/>
                </a:solidFill>
              </a:rPr>
              <a:t>welcome patient and parent questions</a:t>
            </a:r>
            <a:r>
              <a:rPr lang="en-US" b="0" dirty="0" smtClean="0">
                <a:solidFill>
                  <a:srgbClr val="C7380B"/>
                </a:solidFill>
              </a:rPr>
              <a:t> </a:t>
            </a:r>
            <a:r>
              <a:rPr lang="en-US" b="0" dirty="0" smtClean="0">
                <a:solidFill>
                  <a:schemeClr val="tx1"/>
                </a:solidFill>
              </a:rPr>
              <a:t>especially about safety</a:t>
            </a:r>
            <a:endParaRPr lang="en-US" b="0" dirty="0">
              <a:solidFill>
                <a:schemeClr val="tx1"/>
              </a:solidFill>
            </a:endParaRPr>
          </a:p>
        </p:txBody>
      </p:sp>
    </p:spTree>
    <p:extLst>
      <p:ext uri="{BB962C8B-B14F-4D97-AF65-F5344CB8AC3E}">
        <p14:creationId xmlns:p14="http://schemas.microsoft.com/office/powerpoint/2010/main" val="37391865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l="5826" t="15712" r="10124"/>
          <a:stretch>
            <a:fillRect/>
          </a:stretch>
        </p:blipFill>
        <p:spPr bwMode="auto">
          <a:xfrm>
            <a:off x="980" y="817562"/>
            <a:ext cx="9143020" cy="6192838"/>
          </a:xfrm>
          <a:prstGeom prst="rect">
            <a:avLst/>
          </a:prstGeom>
          <a:solidFill>
            <a:schemeClr val="accent2"/>
          </a:solidFill>
          <a:ln w="9525">
            <a:noFill/>
            <a:miter lim="800000"/>
            <a:headEnd/>
            <a:tailEnd/>
          </a:ln>
        </p:spPr>
      </p:pic>
      <p:sp>
        <p:nvSpPr>
          <p:cNvPr id="13315" name="Rectangle 5"/>
          <p:cNvSpPr>
            <a:spLocks noGrp="1" noChangeArrowheads="1"/>
          </p:cNvSpPr>
          <p:nvPr>
            <p:ph type="title" idx="4294967295"/>
          </p:nvPr>
        </p:nvSpPr>
        <p:spPr>
          <a:xfrm>
            <a:off x="0" y="0"/>
            <a:ext cx="9144000" cy="838200"/>
          </a:xfrm>
          <a:solidFill>
            <a:schemeClr val="accent2"/>
          </a:solidFill>
        </p:spPr>
        <p:txBody>
          <a:bodyPr>
            <a:normAutofit fontScale="90000"/>
          </a:bodyPr>
          <a:lstStyle/>
          <a:p>
            <a:pPr eaLnBrk="1" hangingPunct="1"/>
            <a:r>
              <a:rPr lang="en-US" sz="2600" dirty="0" smtClean="0">
                <a:solidFill>
                  <a:schemeClr val="tx1"/>
                </a:solidFill>
              </a:rPr>
              <a:t>Rapid acquisition of HPV in following sexual debut</a:t>
            </a:r>
            <a:r>
              <a:rPr lang="en-US" sz="2600" dirty="0" smtClean="0">
                <a:solidFill>
                  <a:schemeClr val="bg1"/>
                </a:solidFill>
              </a:rPr>
              <a:t/>
            </a:r>
            <a:br>
              <a:rPr lang="en-US" sz="2600" dirty="0" smtClean="0">
                <a:solidFill>
                  <a:schemeClr val="bg1"/>
                </a:solidFill>
              </a:rPr>
            </a:br>
            <a:endParaRPr lang="en-US" sz="2600" dirty="0" smtClean="0">
              <a:solidFill>
                <a:schemeClr val="bg1"/>
              </a:solidFill>
            </a:endParaRPr>
          </a:p>
        </p:txBody>
      </p:sp>
      <p:sp>
        <p:nvSpPr>
          <p:cNvPr id="7" name="Freeform 6"/>
          <p:cNvSpPr/>
          <p:nvPr/>
        </p:nvSpPr>
        <p:spPr>
          <a:xfrm>
            <a:off x="2109788" y="2674938"/>
            <a:ext cx="2792412" cy="2530475"/>
          </a:xfrm>
          <a:custGeom>
            <a:avLst/>
            <a:gdLst>
              <a:gd name="connsiteX0" fmla="*/ 0 w 2792436"/>
              <a:gd name="connsiteY0" fmla="*/ 2529840 h 2529840"/>
              <a:gd name="connsiteX1" fmla="*/ 436098 w 2792436"/>
              <a:gd name="connsiteY1" fmla="*/ 2037471 h 2529840"/>
              <a:gd name="connsiteX2" fmla="*/ 942535 w 2792436"/>
              <a:gd name="connsiteY2" fmla="*/ 1967132 h 2529840"/>
              <a:gd name="connsiteX3" fmla="*/ 1336431 w 2792436"/>
              <a:gd name="connsiteY3" fmla="*/ 1249680 h 2529840"/>
              <a:gd name="connsiteX4" fmla="*/ 1350498 w 2792436"/>
              <a:gd name="connsiteY4" fmla="*/ 1249680 h 2529840"/>
              <a:gd name="connsiteX5" fmla="*/ 1885071 w 2792436"/>
              <a:gd name="connsiteY5" fmla="*/ 532228 h 2529840"/>
              <a:gd name="connsiteX6" fmla="*/ 2264898 w 2792436"/>
              <a:gd name="connsiteY6" fmla="*/ 447822 h 2529840"/>
              <a:gd name="connsiteX7" fmla="*/ 2715064 w 2792436"/>
              <a:gd name="connsiteY7" fmla="*/ 67994 h 2529840"/>
              <a:gd name="connsiteX8" fmla="*/ 2729132 w 2792436"/>
              <a:gd name="connsiteY8" fmla="*/ 39859 h 2529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92436" h="2529840">
                <a:moveTo>
                  <a:pt x="0" y="2529840"/>
                </a:moveTo>
                <a:cubicBezTo>
                  <a:pt x="139504" y="2330548"/>
                  <a:pt x="279009" y="2131256"/>
                  <a:pt x="436098" y="2037471"/>
                </a:cubicBezTo>
                <a:cubicBezTo>
                  <a:pt x="593187" y="1943686"/>
                  <a:pt x="792480" y="2098431"/>
                  <a:pt x="942535" y="1967132"/>
                </a:cubicBezTo>
                <a:cubicBezTo>
                  <a:pt x="1092591" y="1835834"/>
                  <a:pt x="1268437" y="1369255"/>
                  <a:pt x="1336431" y="1249680"/>
                </a:cubicBezTo>
                <a:cubicBezTo>
                  <a:pt x="1404425" y="1130105"/>
                  <a:pt x="1259058" y="1369255"/>
                  <a:pt x="1350498" y="1249680"/>
                </a:cubicBezTo>
                <a:cubicBezTo>
                  <a:pt x="1441938" y="1130105"/>
                  <a:pt x="1732671" y="665871"/>
                  <a:pt x="1885071" y="532228"/>
                </a:cubicBezTo>
                <a:cubicBezTo>
                  <a:pt x="2037471" y="398585"/>
                  <a:pt x="2126566" y="525194"/>
                  <a:pt x="2264898" y="447822"/>
                </a:cubicBezTo>
                <a:cubicBezTo>
                  <a:pt x="2403230" y="370450"/>
                  <a:pt x="2637692" y="135988"/>
                  <a:pt x="2715064" y="67994"/>
                </a:cubicBezTo>
                <a:cubicBezTo>
                  <a:pt x="2792436" y="0"/>
                  <a:pt x="2760784" y="19929"/>
                  <a:pt x="2729132" y="39859"/>
                </a:cubicBezTo>
              </a:path>
            </a:pathLst>
          </a:custGeom>
          <a:ln w="38100">
            <a:solidFill>
              <a:srgbClr val="FFFF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dirty="0">
              <a:ln>
                <a:solidFill>
                  <a:srgbClr val="FFFF00"/>
                </a:solidFill>
              </a:ln>
            </a:endParaRPr>
          </a:p>
        </p:txBody>
      </p:sp>
      <p:sp>
        <p:nvSpPr>
          <p:cNvPr id="8" name="Rectangle 7"/>
          <p:cNvSpPr/>
          <p:nvPr/>
        </p:nvSpPr>
        <p:spPr>
          <a:xfrm>
            <a:off x="2209800" y="990600"/>
            <a:ext cx="152400" cy="152400"/>
          </a:xfrm>
          <a:prstGeom prst="rect">
            <a:avLst/>
          </a:prstGeom>
          <a:solidFill>
            <a:srgbClr val="A5F49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9" name="Rectangle 8"/>
          <p:cNvSpPr/>
          <p:nvPr/>
        </p:nvSpPr>
        <p:spPr>
          <a:xfrm>
            <a:off x="2362200" y="685800"/>
            <a:ext cx="152400" cy="1524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3321" name="TextBox 9"/>
          <p:cNvSpPr txBox="1">
            <a:spLocks noChangeArrowheads="1"/>
          </p:cNvSpPr>
          <p:nvPr/>
        </p:nvSpPr>
        <p:spPr bwMode="auto">
          <a:xfrm>
            <a:off x="2463800" y="590550"/>
            <a:ext cx="4775200" cy="400050"/>
          </a:xfrm>
          <a:prstGeom prst="rect">
            <a:avLst/>
          </a:prstGeom>
          <a:noFill/>
          <a:ln w="9525">
            <a:noFill/>
            <a:miter lim="800000"/>
            <a:headEnd/>
            <a:tailEnd/>
          </a:ln>
        </p:spPr>
        <p:txBody>
          <a:bodyPr wrap="none">
            <a:spAutoFit/>
          </a:bodyPr>
          <a:lstStyle/>
          <a:p>
            <a:r>
              <a:rPr lang="en-US" sz="2000" b="1" dirty="0">
                <a:solidFill>
                  <a:schemeClr val="bg1"/>
                </a:solidFill>
              </a:rPr>
              <a:t>Study of 18-23 year-old males (n=240)</a:t>
            </a:r>
          </a:p>
        </p:txBody>
      </p:sp>
    </p:spTree>
    <p:extLst>
      <p:ext uri="{BB962C8B-B14F-4D97-AF65-F5344CB8AC3E}">
        <p14:creationId xmlns:p14="http://schemas.microsoft.com/office/powerpoint/2010/main" val="11286416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normAutofit/>
          </a:bodyPr>
          <a:lstStyle/>
          <a:p>
            <a:r>
              <a:rPr lang="en-US" sz="4000" dirty="0" smtClean="0"/>
              <a:t>HPV is found in virgins</a:t>
            </a:r>
          </a:p>
        </p:txBody>
      </p:sp>
      <p:sp>
        <p:nvSpPr>
          <p:cNvPr id="23555" name="Content Placeholder 2"/>
          <p:cNvSpPr>
            <a:spLocks noGrp="1"/>
          </p:cNvSpPr>
          <p:nvPr>
            <p:ph idx="1"/>
          </p:nvPr>
        </p:nvSpPr>
        <p:spPr/>
        <p:txBody>
          <a:bodyPr>
            <a:normAutofit/>
          </a:bodyPr>
          <a:lstStyle/>
          <a:p>
            <a:r>
              <a:rPr lang="en-US" sz="2800" dirty="0" smtClean="0"/>
              <a:t>Study examined </a:t>
            </a:r>
            <a:r>
              <a:rPr lang="en-US" sz="2800" dirty="0"/>
              <a:t>the frequency of </a:t>
            </a:r>
            <a:r>
              <a:rPr lang="en-US" sz="2800" dirty="0" smtClean="0"/>
              <a:t>vaginal </a:t>
            </a:r>
            <a:r>
              <a:rPr lang="en-US" sz="2800" dirty="0"/>
              <a:t>HPV and the association with non-coital sexual </a:t>
            </a:r>
            <a:r>
              <a:rPr lang="en-US" sz="2800" dirty="0" smtClean="0"/>
              <a:t>behavior in longitudinally </a:t>
            </a:r>
            <a:r>
              <a:rPr lang="en-US" sz="2800" dirty="0"/>
              <a:t>followed cohort of adolescent women without prior vaginal </a:t>
            </a:r>
            <a:r>
              <a:rPr lang="en-US" sz="2800" dirty="0" smtClean="0"/>
              <a:t>intercourse</a:t>
            </a:r>
          </a:p>
          <a:p>
            <a:r>
              <a:rPr lang="en-US" sz="2800" dirty="0" smtClean="0"/>
              <a:t>HPV </a:t>
            </a:r>
            <a:r>
              <a:rPr lang="en-US" sz="2800" dirty="0"/>
              <a:t>was detected in </a:t>
            </a:r>
            <a:r>
              <a:rPr lang="en-US" sz="2800" dirty="0" smtClean="0"/>
              <a:t>46% </a:t>
            </a:r>
            <a:r>
              <a:rPr lang="en-US" sz="2800" dirty="0"/>
              <a:t>of women </a:t>
            </a:r>
            <a:r>
              <a:rPr lang="en-US" sz="2800" dirty="0" smtClean="0"/>
              <a:t>prior </a:t>
            </a:r>
            <a:r>
              <a:rPr lang="en-US" sz="2800" dirty="0"/>
              <a:t>to first vaginal </a:t>
            </a:r>
            <a:r>
              <a:rPr lang="en-US" sz="2800" dirty="0" smtClean="0"/>
              <a:t>sex</a:t>
            </a:r>
          </a:p>
          <a:p>
            <a:r>
              <a:rPr lang="en-US" sz="2800" dirty="0" smtClean="0"/>
              <a:t>70% of these women </a:t>
            </a:r>
            <a:r>
              <a:rPr lang="en-US" sz="2800" dirty="0"/>
              <a:t>reported non-coital behaviors that may in part explain </a:t>
            </a:r>
            <a:r>
              <a:rPr lang="en-US" sz="2800" dirty="0" smtClean="0"/>
              <a:t>genital transmission</a:t>
            </a:r>
          </a:p>
          <a:p>
            <a:endParaRPr lang="en-US" sz="2800" dirty="0"/>
          </a:p>
        </p:txBody>
      </p:sp>
      <p:sp>
        <p:nvSpPr>
          <p:cNvPr id="23556" name="TextBox 3"/>
          <p:cNvSpPr txBox="1">
            <a:spLocks noChangeArrowheads="1"/>
          </p:cNvSpPr>
          <p:nvPr/>
        </p:nvSpPr>
        <p:spPr bwMode="auto">
          <a:xfrm>
            <a:off x="96837" y="6443990"/>
            <a:ext cx="4094163" cy="261610"/>
          </a:xfrm>
          <a:prstGeom prst="rect">
            <a:avLst/>
          </a:prstGeom>
          <a:noFill/>
          <a:ln w="9525">
            <a:noFill/>
            <a:miter lim="800000"/>
            <a:headEnd/>
            <a:tailEnd/>
          </a:ln>
        </p:spPr>
        <p:txBody>
          <a:bodyPr>
            <a:spAutoFit/>
          </a:bodyPr>
          <a:lstStyle/>
          <a:p>
            <a:pPr algn="l" eaLnBrk="0" hangingPunct="0"/>
            <a:r>
              <a:rPr lang="en-US" sz="1100" dirty="0" smtClean="0">
                <a:solidFill>
                  <a:schemeClr val="accent1">
                    <a:lumMod val="50000"/>
                  </a:schemeClr>
                </a:solidFill>
                <a:latin typeface="Myriad Pro"/>
              </a:rPr>
              <a:t>Shew, </a:t>
            </a:r>
            <a:r>
              <a:rPr lang="en-US" sz="1100" dirty="0">
                <a:solidFill>
                  <a:schemeClr val="accent1">
                    <a:lumMod val="50000"/>
                  </a:schemeClr>
                </a:solidFill>
                <a:latin typeface="Myriad Pro"/>
              </a:rPr>
              <a:t>J Infect Dis. 2012 </a:t>
            </a:r>
          </a:p>
        </p:txBody>
      </p:sp>
    </p:spTree>
    <p:extLst>
      <p:ext uri="{BB962C8B-B14F-4D97-AF65-F5344CB8AC3E}">
        <p14:creationId xmlns:p14="http://schemas.microsoft.com/office/powerpoint/2010/main" val="2361119036"/>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1462</TotalTime>
  <Words>7171</Words>
  <Application>Microsoft Office PowerPoint</Application>
  <PresentationFormat>On-screen Show (4:3)</PresentationFormat>
  <Paragraphs>657</Paragraphs>
  <Slides>75</Slides>
  <Notes>47</Notes>
  <HiddenSlides>0</HiddenSlides>
  <MMClips>0</MMClips>
  <ScaleCrop>false</ScaleCrop>
  <HeadingPairs>
    <vt:vector size="6" baseType="variant">
      <vt:variant>
        <vt:lpstr>Theme</vt:lpstr>
      </vt:variant>
      <vt:variant>
        <vt:i4>1</vt:i4>
      </vt:variant>
      <vt:variant>
        <vt:lpstr>Embedded OLE Servers</vt:lpstr>
      </vt:variant>
      <vt:variant>
        <vt:i4>3</vt:i4>
      </vt:variant>
      <vt:variant>
        <vt:lpstr>Slide Titles</vt:lpstr>
      </vt:variant>
      <vt:variant>
        <vt:i4>75</vt:i4>
      </vt:variant>
    </vt:vector>
  </HeadingPairs>
  <TitlesOfParts>
    <vt:vector size="79" baseType="lpstr">
      <vt:lpstr>Office Theme</vt:lpstr>
      <vt:lpstr>Microsoft Excel Chart</vt:lpstr>
      <vt:lpstr>Worksheet</vt:lpstr>
      <vt:lpstr>Chart</vt:lpstr>
      <vt:lpstr>You are the Key to HPV Cancer Prevention   Understanding the Burden of HPV Disease and the Importance of the HPV Vaccine Recommendation </vt:lpstr>
      <vt:lpstr>Disclosure Slide</vt:lpstr>
      <vt:lpstr>Objectives</vt:lpstr>
      <vt:lpstr>HPV Infection &amp; Disease</vt:lpstr>
      <vt:lpstr>Personal story</vt:lpstr>
      <vt:lpstr>HPV Infection</vt:lpstr>
      <vt:lpstr>HPV Transmission</vt:lpstr>
      <vt:lpstr>Rapid acquisition of HPV in following sexual debut </vt:lpstr>
      <vt:lpstr>HPV is found in virgins</vt:lpstr>
      <vt:lpstr>Cervical Cancer</vt:lpstr>
      <vt:lpstr>HPV-Associated Cervical Cancer Rates by State, United States, 2009</vt:lpstr>
      <vt:lpstr>HPV-Associated Cervical Cancer Rates by         Race and Ethnicity, United States, 2004–2008</vt:lpstr>
      <vt:lpstr>Annual Report to the Nation on the Status of Cancer: HPV-Associated Cancers</vt:lpstr>
      <vt:lpstr>Average Number of New HPV-Associated Cancers by Sex, in the United States, 2005-2009</vt:lpstr>
      <vt:lpstr>HPV-Associated Oropharyngeal Cancers</vt:lpstr>
      <vt:lpstr>Economic Impact Related to                     HPV-Associated Disease, 2010 </vt:lpstr>
      <vt:lpstr>Complications related to current methods of cervical cancer prevention</vt:lpstr>
      <vt:lpstr>HPV Vaccine</vt:lpstr>
      <vt:lpstr>HPV Prophylactic Vaccines</vt:lpstr>
      <vt:lpstr>HPV Vaccine</vt:lpstr>
      <vt:lpstr>Evolution of recommendations for  HPV vaccination in the United States</vt:lpstr>
      <vt:lpstr>ACIP Recommendation and  AAP Guidelines for HPV Vaccine</vt:lpstr>
      <vt:lpstr>Recommendation for Females</vt:lpstr>
      <vt:lpstr>Recommendation for Males</vt:lpstr>
      <vt:lpstr>HPV Vaccine Safety</vt:lpstr>
      <vt:lpstr>HPV Vaccine Safety Data Sources</vt:lpstr>
      <vt:lpstr>HPV Vaccine Impact: HPV Prevalence Studies</vt:lpstr>
      <vt:lpstr>HPV Vaccine Impact: HPV Prevalence Studies, continued</vt:lpstr>
      <vt:lpstr>HPV Vaccine Impact: Genital Warts Studies</vt:lpstr>
      <vt:lpstr>HPV Vaccine Impact: High HPV Vaccine Coverage in Australia</vt:lpstr>
      <vt:lpstr>International uptake                                          of 3 doses HPV vaccine</vt:lpstr>
      <vt:lpstr>National Estimated Vaccination Coverage Levels among Adolescents 13-17 Years,  National Immunization Survey-Teen, 2006-2012</vt:lpstr>
      <vt:lpstr>Coverage of 1 of More Doses of HPV among Adolescent Girls 13-17 Years by State, NIS-Teen 2012</vt:lpstr>
      <vt:lpstr>HPV Vaccination Estimates among Adolescents 13-17 Years  by Race/Ethnicity, NIS-Teen 2012</vt:lpstr>
      <vt:lpstr>Why We Need to Do Better in HPV Vaccination of 12 year olds</vt:lpstr>
      <vt:lpstr>Actual and Achievable Vaccination Coverage if Missed Opportunities  Were Eliminated: Adolescents 13-17 Years, NIS-Teen 2012</vt:lpstr>
      <vt:lpstr>Avoid Missed Opportunities</vt:lpstr>
      <vt:lpstr>The Perfect Storm</vt:lpstr>
      <vt:lpstr>Framing the conversation</vt:lpstr>
      <vt:lpstr>PowerPoint Presentation</vt:lpstr>
      <vt:lpstr>What’s in a recommendation?</vt:lpstr>
      <vt:lpstr>Strength of HPV Vaccine Recommendation  for Female Patients, Pediatricians and  Family Physicians (N=609)</vt:lpstr>
      <vt:lpstr>Just another adolescent vaccine</vt:lpstr>
      <vt:lpstr>Top 5 reasons for not vaccinating daughter, among parents with no intention to vaccinate in the next 12 months, NIS-Teen 2012</vt:lpstr>
      <vt:lpstr>Try saying:</vt:lpstr>
      <vt:lpstr>A case of vaccine hesitancy?</vt:lpstr>
      <vt:lpstr> An anti-cancer vaccine</vt:lpstr>
      <vt:lpstr>Try saying:</vt:lpstr>
      <vt:lpstr>Tell me doctor, how bad is it?</vt:lpstr>
      <vt:lpstr>Try saying:</vt:lpstr>
      <vt:lpstr>Why at 11 or 12 years old?</vt:lpstr>
      <vt:lpstr>Rationale for vaccinating early:  Protection prior to exposure to HPV</vt:lpstr>
      <vt:lpstr>Try saying:</vt:lpstr>
      <vt:lpstr>A green light for sexual activity?</vt:lpstr>
      <vt:lpstr>Receipt of HPV vaccine does not increase sexual activity or decrease age of sexual debut</vt:lpstr>
      <vt:lpstr>Try saying:</vt:lpstr>
      <vt:lpstr>But she’s too young!</vt:lpstr>
      <vt:lpstr>Try saying:</vt:lpstr>
      <vt:lpstr>Would you give it to your child?</vt:lpstr>
      <vt:lpstr>Try saying:</vt:lpstr>
      <vt:lpstr>Scared of side effects</vt:lpstr>
      <vt:lpstr>Try saying:</vt:lpstr>
      <vt:lpstr>Try saying:</vt:lpstr>
      <vt:lpstr>When do we come back?</vt:lpstr>
      <vt:lpstr>Try saying:</vt:lpstr>
      <vt:lpstr>How Can Clinicians Help?</vt:lpstr>
      <vt:lpstr>HPV Vaccine Conversations</vt:lpstr>
      <vt:lpstr>Is she really too young? Take 1 (a conversation you may be familiar with)</vt:lpstr>
      <vt:lpstr>A Strong Recommendation at 11</vt:lpstr>
      <vt:lpstr>Questions Should Be Encouraged,         Not Interpreted as Refusal</vt:lpstr>
      <vt:lpstr>How to respond to Mom</vt:lpstr>
      <vt:lpstr>What about boys? Take 1</vt:lpstr>
      <vt:lpstr>Get it for your son, take 2</vt:lpstr>
      <vt:lpstr>For more information,  including free resources for yourself and your patients, visit:  cdc.gov/vaccines/teens </vt:lpstr>
      <vt:lpstr>PowerPoint Presentation</vt:lpstr>
    </vt:vector>
  </TitlesOfParts>
  <Company>Centers for Disease Control and Prevention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CDC User</dc:creator>
  <cp:lastModifiedBy>Roark, Jill </cp:lastModifiedBy>
  <cp:revision>104</cp:revision>
  <cp:lastPrinted>2013-04-19T13:49:06Z</cp:lastPrinted>
  <dcterms:created xsi:type="dcterms:W3CDTF">2013-03-11T19:51:24Z</dcterms:created>
  <dcterms:modified xsi:type="dcterms:W3CDTF">2013-08-30T17:37:33Z</dcterms:modified>
</cp:coreProperties>
</file>