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5"/>
  </p:notesMasterIdLst>
  <p:sldIdLst>
    <p:sldId id="256" r:id="rId3"/>
    <p:sldId id="257" r:id="rId4"/>
    <p:sldId id="258" r:id="rId5"/>
    <p:sldId id="260" r:id="rId6"/>
    <p:sldId id="275"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312" r:id="rId23"/>
    <p:sldId id="276" r:id="rId24"/>
    <p:sldId id="278" r:id="rId25"/>
    <p:sldId id="277" r:id="rId26"/>
    <p:sldId id="279" r:id="rId27"/>
    <p:sldId id="280" r:id="rId28"/>
    <p:sldId id="281" r:id="rId29"/>
    <p:sldId id="282" r:id="rId30"/>
    <p:sldId id="283" r:id="rId31"/>
    <p:sldId id="284" r:id="rId32"/>
    <p:sldId id="285" r:id="rId33"/>
    <p:sldId id="363" r:id="rId34"/>
    <p:sldId id="287" r:id="rId35"/>
    <p:sldId id="288" r:id="rId36"/>
    <p:sldId id="306" r:id="rId37"/>
    <p:sldId id="291" r:id="rId38"/>
    <p:sldId id="290" r:id="rId39"/>
    <p:sldId id="305" r:id="rId40"/>
    <p:sldId id="303" r:id="rId41"/>
    <p:sldId id="304" r:id="rId42"/>
    <p:sldId id="294" r:id="rId43"/>
    <p:sldId id="295" r:id="rId44"/>
    <p:sldId id="307" r:id="rId45"/>
    <p:sldId id="308" r:id="rId46"/>
    <p:sldId id="309" r:id="rId47"/>
    <p:sldId id="310" r:id="rId48"/>
    <p:sldId id="364" r:id="rId49"/>
    <p:sldId id="311" r:id="rId50"/>
    <p:sldId id="313" r:id="rId51"/>
    <p:sldId id="314" r:id="rId52"/>
    <p:sldId id="296" r:id="rId53"/>
    <p:sldId id="315" r:id="rId54"/>
    <p:sldId id="365" r:id="rId55"/>
    <p:sldId id="366" r:id="rId56"/>
    <p:sldId id="367" r:id="rId57"/>
    <p:sldId id="368" r:id="rId58"/>
    <p:sldId id="369" r:id="rId59"/>
    <p:sldId id="370" r:id="rId60"/>
    <p:sldId id="292" r:id="rId61"/>
    <p:sldId id="293" r:id="rId62"/>
    <p:sldId id="359" r:id="rId63"/>
    <p:sldId id="298" r:id="rId64"/>
    <p:sldId id="332" r:id="rId65"/>
    <p:sldId id="321" r:id="rId66"/>
    <p:sldId id="333" r:id="rId67"/>
    <p:sldId id="334" r:id="rId68"/>
    <p:sldId id="335" r:id="rId69"/>
    <p:sldId id="326" r:id="rId70"/>
    <p:sldId id="327" r:id="rId71"/>
    <p:sldId id="336" r:id="rId72"/>
    <p:sldId id="337" r:id="rId73"/>
    <p:sldId id="330" r:id="rId74"/>
    <p:sldId id="331" r:id="rId75"/>
    <p:sldId id="323" r:id="rId76"/>
    <p:sldId id="286" r:id="rId77"/>
    <p:sldId id="361"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60" r:id="rId100"/>
    <p:sldId id="300" r:id="rId101"/>
    <p:sldId id="301" r:id="rId102"/>
    <p:sldId id="362" r:id="rId103"/>
    <p:sldId id="302"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F7FE3C-1BFF-4B0D-ABE6-759CF38F9537}">
          <p14:sldIdLst>
            <p14:sldId id="256"/>
            <p14:sldId id="257"/>
            <p14:sldId id="258"/>
            <p14:sldId id="260"/>
          </p14:sldIdLst>
        </p14:section>
        <p14:section name="Social Media Strategy Review" id="{5D2975F4-D589-4469-8CFE-A10A34D7A998}">
          <p14:sldIdLst>
            <p14:sldId id="275"/>
            <p14:sldId id="259"/>
            <p14:sldId id="261"/>
            <p14:sldId id="262"/>
            <p14:sldId id="263"/>
            <p14:sldId id="264"/>
            <p14:sldId id="265"/>
            <p14:sldId id="266"/>
            <p14:sldId id="267"/>
            <p14:sldId id="268"/>
            <p14:sldId id="269"/>
            <p14:sldId id="270"/>
            <p14:sldId id="271"/>
            <p14:sldId id="272"/>
            <p14:sldId id="273"/>
            <p14:sldId id="274"/>
            <p14:sldId id="312"/>
          </p14:sldIdLst>
        </p14:section>
        <p14:section name="Channel Best Practices Review" id="{A1AFE73D-39F2-4993-AF10-E92D83D56709}">
          <p14:sldIdLst>
            <p14:sldId id="276"/>
            <p14:sldId id="278"/>
            <p14:sldId id="277"/>
            <p14:sldId id="279"/>
            <p14:sldId id="280"/>
            <p14:sldId id="281"/>
            <p14:sldId id="282"/>
            <p14:sldId id="283"/>
            <p14:sldId id="284"/>
          </p14:sldIdLst>
        </p14:section>
        <p14:section name="Break" id="{0659ECFE-514A-4CEB-85A6-E0803DE2C57D}">
          <p14:sldIdLst>
            <p14:sldId id="285"/>
          </p14:sldIdLst>
        </p14:section>
        <p14:section name="Overcoming Obstacles to Implementing a Social Media Strategy" id="{57FE5A85-1292-4B5A-A1A6-235EDE4A97D7}">
          <p14:sldIdLst>
            <p14:sldId id="363"/>
          </p14:sldIdLst>
        </p14:section>
        <p14:section name="Updates to Channels" id="{3ABD8B67-9493-4D7B-9CD3-C13DEC53DC8C}">
          <p14:sldIdLst>
            <p14:sldId id="287"/>
            <p14:sldId id="288"/>
            <p14:sldId id="306"/>
            <p14:sldId id="291"/>
            <p14:sldId id="290"/>
            <p14:sldId id="305"/>
            <p14:sldId id="303"/>
            <p14:sldId id="304"/>
            <p14:sldId id="294"/>
            <p14:sldId id="295"/>
            <p14:sldId id="307"/>
            <p14:sldId id="308"/>
            <p14:sldId id="309"/>
            <p14:sldId id="310"/>
            <p14:sldId id="364"/>
            <p14:sldId id="311"/>
            <p14:sldId id="313"/>
            <p14:sldId id="314"/>
            <p14:sldId id="296"/>
            <p14:sldId id="315"/>
            <p14:sldId id="365"/>
            <p14:sldId id="366"/>
            <p14:sldId id="367"/>
            <p14:sldId id="368"/>
            <p14:sldId id="369"/>
            <p14:sldId id="370"/>
          </p14:sldIdLst>
        </p14:section>
        <p14:section name="New Strategies" id="{5A4A58D1-9F4B-409E-B34A-BFC26DC53A89}">
          <p14:sldIdLst>
            <p14:sldId id="292"/>
            <p14:sldId id="293"/>
            <p14:sldId id="359"/>
            <p14:sldId id="298"/>
            <p14:sldId id="332"/>
            <p14:sldId id="321"/>
            <p14:sldId id="333"/>
            <p14:sldId id="334"/>
            <p14:sldId id="335"/>
            <p14:sldId id="326"/>
            <p14:sldId id="327"/>
            <p14:sldId id="336"/>
            <p14:sldId id="337"/>
            <p14:sldId id="330"/>
            <p14:sldId id="331"/>
            <p14:sldId id="323"/>
          </p14:sldIdLst>
        </p14:section>
        <p14:section name="Lunch" id="{7DFA9845-9FB7-48B5-B5AF-837CC32FBBF4}">
          <p14:sldIdLst>
            <p14:sldId id="286"/>
          </p14:sldIdLst>
        </p14:section>
        <p14:section name="Implementing a SM Campaign" id="{1DB1C535-D120-4932-BFE5-0AF917AD5D1D}">
          <p14:sldIdLst>
            <p14:sldId id="361"/>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60"/>
          </p14:sldIdLst>
        </p14:section>
        <p14:section name="Break" id="{E8C6F74A-3C9A-489D-B31E-8127EDEDD8C6}">
          <p14:sldIdLst>
            <p14:sldId id="300"/>
          </p14:sldIdLst>
        </p14:section>
        <p14:section name="Practice Planning and Implementing a SM Campaign" id="{8B6F944F-731A-4BCB-9A55-7F3BA736C7CA}">
          <p14:sldIdLst>
            <p14:sldId id="301"/>
            <p14:sldId id="362"/>
          </p14:sldIdLst>
        </p14:section>
        <p14:section name="Q&amp;A and Eval" id="{81662B29-54EB-4252-96E1-F7A42EC09616}">
          <p14:sldIdLst>
            <p14:sldId id="3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0" autoAdjust="0"/>
    <p:restoredTop sz="67662" autoAdjust="0"/>
  </p:normalViewPr>
  <p:slideViewPr>
    <p:cSldViewPr snapToGrid="0">
      <p:cViewPr varScale="1">
        <p:scale>
          <a:sx n="39" d="100"/>
          <a:sy n="39"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_rels/data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svg"/><Relationship Id="rId1" Type="http://schemas.openxmlformats.org/officeDocument/2006/relationships/image" Target="../media/image56.png"/><Relationship Id="rId6" Type="http://schemas.openxmlformats.org/officeDocument/2006/relationships/image" Target="../media/image41.svg"/><Relationship Id="rId5" Type="http://schemas.openxmlformats.org/officeDocument/2006/relationships/image" Target="../media/image58.png"/><Relationship Id="rId4" Type="http://schemas.openxmlformats.org/officeDocument/2006/relationships/image" Target="../media/image39.svg"/></Relationships>
</file>

<file path=ppt/diagrams/_rels/data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svg"/><Relationship Id="rId1" Type="http://schemas.openxmlformats.org/officeDocument/2006/relationships/image" Target="../media/image61.png"/><Relationship Id="rId6" Type="http://schemas.openxmlformats.org/officeDocument/2006/relationships/image" Target="../media/image51.svg"/><Relationship Id="rId5" Type="http://schemas.openxmlformats.org/officeDocument/2006/relationships/image" Target="../media/image63.png"/><Relationship Id="rId4" Type="http://schemas.openxmlformats.org/officeDocument/2006/relationships/image" Target="../media/image49.svg"/></Relationships>
</file>

<file path=ppt/diagrams/_rels/data5.xml.rels><?xml version="1.0" encoding="UTF-8" standalone="yes"?>
<Relationships xmlns="http://schemas.openxmlformats.org/package/2006/relationships"><Relationship Id="rId3" Type="http://schemas.openxmlformats.org/officeDocument/2006/relationships/hyperlink" Target="https://www.shortstack.com/examples/" TargetMode="External"/><Relationship Id="rId2" Type="http://schemas.openxmlformats.org/officeDocument/2006/relationships/hyperlink" Target="https://www.facebook.com/policies/pages_groups_events/" TargetMode="External"/><Relationship Id="rId1" Type="http://schemas.openxmlformats.org/officeDocument/2006/relationships/hyperlink" Target="https://adespresso.com/blog/social-media-ads-image-sizes/" TargetMode="External"/><Relationship Id="rId4" Type="http://schemas.openxmlformats.org/officeDocument/2006/relationships/hyperlink" Target="https://unbounce.com/social-media/how-to-create-social-landing-pages/"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3.svg"/><Relationship Id="rId1" Type="http://schemas.openxmlformats.org/officeDocument/2006/relationships/image" Target="../media/image92.png"/><Relationship Id="rId6" Type="http://schemas.openxmlformats.org/officeDocument/2006/relationships/image" Target="../media/image47.svg"/><Relationship Id="rId5" Type="http://schemas.openxmlformats.org/officeDocument/2006/relationships/image" Target="../media/image61.png"/><Relationship Id="rId4" Type="http://schemas.openxmlformats.org/officeDocument/2006/relationships/image" Target="../media/image49.svg"/></Relationships>
</file>

<file path=ppt/diagrams/_rels/data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3.svg"/><Relationship Id="rId1" Type="http://schemas.openxmlformats.org/officeDocument/2006/relationships/image" Target="../media/image92.png"/><Relationship Id="rId6" Type="http://schemas.openxmlformats.org/officeDocument/2006/relationships/image" Target="../media/image91.svg"/><Relationship Id="rId5" Type="http://schemas.openxmlformats.org/officeDocument/2006/relationships/image" Target="../media/image96.png"/><Relationship Id="rId4" Type="http://schemas.openxmlformats.org/officeDocument/2006/relationships/image" Target="../media/image89.svg"/></Relationships>
</file>

<file path=ppt/diagrams/_rels/data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3.svg"/><Relationship Id="rId1" Type="http://schemas.openxmlformats.org/officeDocument/2006/relationships/image" Target="../media/image97.png"/><Relationship Id="rId6" Type="http://schemas.openxmlformats.org/officeDocument/2006/relationships/image" Target="../media/image97.svg"/><Relationship Id="rId5" Type="http://schemas.openxmlformats.org/officeDocument/2006/relationships/image" Target="../media/image99.png"/><Relationship Id="rId4" Type="http://schemas.openxmlformats.org/officeDocument/2006/relationships/image" Target="../media/image9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svg"/><Relationship Id="rId1" Type="http://schemas.openxmlformats.org/officeDocument/2006/relationships/image" Target="../media/image56.png"/><Relationship Id="rId6" Type="http://schemas.openxmlformats.org/officeDocument/2006/relationships/image" Target="../media/image41.svg"/><Relationship Id="rId5" Type="http://schemas.openxmlformats.org/officeDocument/2006/relationships/image" Target="../media/image58.png"/><Relationship Id="rId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svg"/><Relationship Id="rId1" Type="http://schemas.openxmlformats.org/officeDocument/2006/relationships/image" Target="../media/image61.png"/><Relationship Id="rId6" Type="http://schemas.openxmlformats.org/officeDocument/2006/relationships/image" Target="../media/image51.svg"/><Relationship Id="rId5" Type="http://schemas.openxmlformats.org/officeDocument/2006/relationships/image" Target="../media/image63.png"/><Relationship Id="rId4" Type="http://schemas.openxmlformats.org/officeDocument/2006/relationships/image" Target="../media/image49.svg"/></Relationships>
</file>

<file path=ppt/diagrams/_rels/drawing5.xml.rels><?xml version="1.0" encoding="UTF-8" standalone="yes"?>
<Relationships xmlns="http://schemas.openxmlformats.org/package/2006/relationships"><Relationship Id="rId3" Type="http://schemas.openxmlformats.org/officeDocument/2006/relationships/hyperlink" Target="https://www.shortstack.com/examples/" TargetMode="External"/><Relationship Id="rId2" Type="http://schemas.openxmlformats.org/officeDocument/2006/relationships/hyperlink" Target="https://www.facebook.com/policies/pages_groups_events/" TargetMode="External"/><Relationship Id="rId1" Type="http://schemas.openxmlformats.org/officeDocument/2006/relationships/hyperlink" Target="https://adespresso.com/blog/social-media-ads-image-sizes/" TargetMode="External"/><Relationship Id="rId4" Type="http://schemas.openxmlformats.org/officeDocument/2006/relationships/hyperlink" Target="https://unbounce.com/social-media/how-to-create-social-landing-pages/"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3.svg"/><Relationship Id="rId1" Type="http://schemas.openxmlformats.org/officeDocument/2006/relationships/image" Target="../media/image92.png"/><Relationship Id="rId6" Type="http://schemas.openxmlformats.org/officeDocument/2006/relationships/image" Target="../media/image47.svg"/><Relationship Id="rId5" Type="http://schemas.openxmlformats.org/officeDocument/2006/relationships/image" Target="../media/image61.png"/><Relationship Id="rId4" Type="http://schemas.openxmlformats.org/officeDocument/2006/relationships/image" Target="../media/image4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3.svg"/><Relationship Id="rId1" Type="http://schemas.openxmlformats.org/officeDocument/2006/relationships/image" Target="../media/image92.png"/><Relationship Id="rId6" Type="http://schemas.openxmlformats.org/officeDocument/2006/relationships/image" Target="../media/image91.svg"/><Relationship Id="rId5" Type="http://schemas.openxmlformats.org/officeDocument/2006/relationships/image" Target="../media/image96.png"/><Relationship Id="rId4" Type="http://schemas.openxmlformats.org/officeDocument/2006/relationships/image" Target="../media/image8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3.svg"/><Relationship Id="rId1" Type="http://schemas.openxmlformats.org/officeDocument/2006/relationships/image" Target="../media/image97.png"/><Relationship Id="rId6" Type="http://schemas.openxmlformats.org/officeDocument/2006/relationships/image" Target="../media/image97.svg"/><Relationship Id="rId5" Type="http://schemas.openxmlformats.org/officeDocument/2006/relationships/image" Target="../media/image99.png"/><Relationship Id="rId4" Type="http://schemas.openxmlformats.org/officeDocument/2006/relationships/image" Target="../media/image9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F6AC179-C455-40BD-AD0A-62A2F75107E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B1828478-41CA-4DDA-B107-0C1BDA4D1B3B}">
      <dgm:prSet/>
      <dgm:spPr/>
      <dgm:t>
        <a:bodyPr/>
        <a:lstStyle/>
        <a:p>
          <a:r>
            <a:rPr lang="en-US"/>
            <a:t>1. </a:t>
          </a:r>
          <a:r>
            <a:rPr lang="en-US" b="1"/>
            <a:t>Public</a:t>
          </a:r>
          <a:endParaRPr lang="en-US"/>
        </a:p>
      </dgm:t>
    </dgm:pt>
    <dgm:pt modelId="{872DEF61-FCEE-452D-8464-7768E374A9CA}" type="parTrans" cxnId="{E529A252-A5E0-4192-973D-F9EE0523CC27}">
      <dgm:prSet/>
      <dgm:spPr/>
      <dgm:t>
        <a:bodyPr/>
        <a:lstStyle/>
        <a:p>
          <a:endParaRPr lang="en-US"/>
        </a:p>
      </dgm:t>
    </dgm:pt>
    <dgm:pt modelId="{44CFA23C-DF84-47DE-8C27-0229F83F32B2}" type="sibTrans" cxnId="{E529A252-A5E0-4192-973D-F9EE0523CC27}">
      <dgm:prSet/>
      <dgm:spPr/>
      <dgm:t>
        <a:bodyPr/>
        <a:lstStyle/>
        <a:p>
          <a:endParaRPr lang="en-US"/>
        </a:p>
      </dgm:t>
    </dgm:pt>
    <dgm:pt modelId="{C4208893-0327-4CB4-80BA-98451C7A1569}">
      <dgm:prSet/>
      <dgm:spPr/>
      <dgm:t>
        <a:bodyPr/>
        <a:lstStyle/>
        <a:p>
          <a:r>
            <a:rPr lang="en-US" dirty="0"/>
            <a:t>Everyone can find your group</a:t>
          </a:r>
        </a:p>
      </dgm:t>
    </dgm:pt>
    <dgm:pt modelId="{6AD2FF5B-A7E3-42F7-8E72-1C8390CD5233}" type="parTrans" cxnId="{7025278F-1D3C-4D17-B4D6-5B9DD63D0049}">
      <dgm:prSet/>
      <dgm:spPr/>
      <dgm:t>
        <a:bodyPr/>
        <a:lstStyle/>
        <a:p>
          <a:endParaRPr lang="en-US"/>
        </a:p>
      </dgm:t>
    </dgm:pt>
    <dgm:pt modelId="{9424A4B4-72EE-4B15-BC8A-8327D1E7FCDE}" type="sibTrans" cxnId="{7025278F-1D3C-4D17-B4D6-5B9DD63D0049}">
      <dgm:prSet/>
      <dgm:spPr/>
      <dgm:t>
        <a:bodyPr/>
        <a:lstStyle/>
        <a:p>
          <a:endParaRPr lang="en-US"/>
        </a:p>
      </dgm:t>
    </dgm:pt>
    <dgm:pt modelId="{BC82DCCE-4F3D-40F7-BE13-92463263F9FC}">
      <dgm:prSet/>
      <dgm:spPr/>
      <dgm:t>
        <a:bodyPr/>
        <a:lstStyle/>
        <a:p>
          <a:r>
            <a:rPr lang="en-US" dirty="0"/>
            <a:t>Everyone can join</a:t>
          </a:r>
        </a:p>
      </dgm:t>
    </dgm:pt>
    <dgm:pt modelId="{E3CA121E-BD04-4E0F-8811-8241AE7439B2}" type="parTrans" cxnId="{D7C44997-FCE9-473B-8545-95D40C87765A}">
      <dgm:prSet/>
      <dgm:spPr/>
      <dgm:t>
        <a:bodyPr/>
        <a:lstStyle/>
        <a:p>
          <a:endParaRPr lang="en-US"/>
        </a:p>
      </dgm:t>
    </dgm:pt>
    <dgm:pt modelId="{65E21E87-9318-490F-8F2E-B3653593B267}" type="sibTrans" cxnId="{D7C44997-FCE9-473B-8545-95D40C87765A}">
      <dgm:prSet/>
      <dgm:spPr/>
      <dgm:t>
        <a:bodyPr/>
        <a:lstStyle/>
        <a:p>
          <a:endParaRPr lang="en-US"/>
        </a:p>
      </dgm:t>
    </dgm:pt>
    <dgm:pt modelId="{FBA2BCA7-ABC3-48F7-BC72-A38DBEE48E7D}">
      <dgm:prSet/>
      <dgm:spPr/>
      <dgm:t>
        <a:bodyPr/>
        <a:lstStyle/>
        <a:p>
          <a:r>
            <a:rPr lang="en-US" dirty="0"/>
            <a:t>Everyone can view your content</a:t>
          </a:r>
        </a:p>
      </dgm:t>
    </dgm:pt>
    <dgm:pt modelId="{B3D0BDD9-FB33-47F2-8B90-18E4604DA769}" type="parTrans" cxnId="{C9035DAB-9A4D-49FA-8044-C7F57222E806}">
      <dgm:prSet/>
      <dgm:spPr/>
      <dgm:t>
        <a:bodyPr/>
        <a:lstStyle/>
        <a:p>
          <a:endParaRPr lang="en-US"/>
        </a:p>
      </dgm:t>
    </dgm:pt>
    <dgm:pt modelId="{1C95F277-3C7B-4331-AF4D-DF74DBC81D55}" type="sibTrans" cxnId="{C9035DAB-9A4D-49FA-8044-C7F57222E806}">
      <dgm:prSet/>
      <dgm:spPr/>
      <dgm:t>
        <a:bodyPr/>
        <a:lstStyle/>
        <a:p>
          <a:endParaRPr lang="en-US"/>
        </a:p>
      </dgm:t>
    </dgm:pt>
    <dgm:pt modelId="{12E0F71D-E525-4FB5-8CD5-B44F06416117}">
      <dgm:prSet/>
      <dgm:spPr/>
      <dgm:t>
        <a:bodyPr/>
        <a:lstStyle/>
        <a:p>
          <a:r>
            <a:rPr lang="en-US" dirty="0"/>
            <a:t>2. </a:t>
          </a:r>
          <a:r>
            <a:rPr lang="en-US" b="1" dirty="0"/>
            <a:t>Closed</a:t>
          </a:r>
          <a:r>
            <a:rPr lang="en-US" dirty="0"/>
            <a:t> </a:t>
          </a:r>
        </a:p>
      </dgm:t>
    </dgm:pt>
    <dgm:pt modelId="{44F1EB11-035B-467E-94C9-73104E7BD7F4}" type="parTrans" cxnId="{14906BA2-5CCF-4513-A5EB-0FFF65CFA61E}">
      <dgm:prSet/>
      <dgm:spPr/>
      <dgm:t>
        <a:bodyPr/>
        <a:lstStyle/>
        <a:p>
          <a:endParaRPr lang="en-US"/>
        </a:p>
      </dgm:t>
    </dgm:pt>
    <dgm:pt modelId="{A8C64EDF-0A37-41E4-814E-4146B4B83B6D}" type="sibTrans" cxnId="{14906BA2-5CCF-4513-A5EB-0FFF65CFA61E}">
      <dgm:prSet/>
      <dgm:spPr/>
      <dgm:t>
        <a:bodyPr/>
        <a:lstStyle/>
        <a:p>
          <a:endParaRPr lang="en-US"/>
        </a:p>
      </dgm:t>
    </dgm:pt>
    <dgm:pt modelId="{59908217-F5A1-4A21-81C1-E8B673592964}">
      <dgm:prSet/>
      <dgm:spPr/>
      <dgm:t>
        <a:bodyPr/>
        <a:lstStyle/>
        <a:p>
          <a:r>
            <a:rPr lang="en-US"/>
            <a:t>Everyone can find your group (name, description, member list)</a:t>
          </a:r>
        </a:p>
      </dgm:t>
    </dgm:pt>
    <dgm:pt modelId="{22504859-3388-45DB-84E9-FF2A2CE0B194}" type="parTrans" cxnId="{D9CB11AC-C33D-4E34-B483-DFDDE93D744F}">
      <dgm:prSet/>
      <dgm:spPr/>
      <dgm:t>
        <a:bodyPr/>
        <a:lstStyle/>
        <a:p>
          <a:endParaRPr lang="en-US"/>
        </a:p>
      </dgm:t>
    </dgm:pt>
    <dgm:pt modelId="{8946C505-4181-44EC-A084-8A38E0496234}" type="sibTrans" cxnId="{D9CB11AC-C33D-4E34-B483-DFDDE93D744F}">
      <dgm:prSet/>
      <dgm:spPr/>
      <dgm:t>
        <a:bodyPr/>
        <a:lstStyle/>
        <a:p>
          <a:endParaRPr lang="en-US"/>
        </a:p>
      </dgm:t>
    </dgm:pt>
    <dgm:pt modelId="{A68ADC66-AE74-440A-80AE-F1FD718D2106}">
      <dgm:prSet/>
      <dgm:spPr/>
      <dgm:t>
        <a:bodyPr/>
        <a:lstStyle/>
        <a:p>
          <a:r>
            <a:rPr lang="en-US" dirty="0"/>
            <a:t>Must be approved by an administrator or invited by a current member to join</a:t>
          </a:r>
        </a:p>
      </dgm:t>
    </dgm:pt>
    <dgm:pt modelId="{84C19F77-7C87-47BB-88FB-EFF2BFD1114A}" type="parTrans" cxnId="{96C1BAE6-0843-4D14-9B13-CC0AD5C41FB0}">
      <dgm:prSet/>
      <dgm:spPr/>
      <dgm:t>
        <a:bodyPr/>
        <a:lstStyle/>
        <a:p>
          <a:endParaRPr lang="en-US"/>
        </a:p>
      </dgm:t>
    </dgm:pt>
    <dgm:pt modelId="{00ADD685-3A61-4A79-8A33-EB6F9E509C52}" type="sibTrans" cxnId="{96C1BAE6-0843-4D14-9B13-CC0AD5C41FB0}">
      <dgm:prSet/>
      <dgm:spPr/>
      <dgm:t>
        <a:bodyPr/>
        <a:lstStyle/>
        <a:p>
          <a:endParaRPr lang="en-US"/>
        </a:p>
      </dgm:t>
    </dgm:pt>
    <dgm:pt modelId="{974ABCD8-6C24-4F91-8185-83AE6E98926A}">
      <dgm:prSet/>
      <dgm:spPr/>
      <dgm:t>
        <a:bodyPr/>
        <a:lstStyle/>
        <a:p>
          <a:r>
            <a:rPr lang="en-US" dirty="0"/>
            <a:t>Only members can view your content</a:t>
          </a:r>
        </a:p>
      </dgm:t>
    </dgm:pt>
    <dgm:pt modelId="{6D5A45AD-08AE-4037-8828-358028BB2C0D}" type="parTrans" cxnId="{D3C6A2F6-ADE0-4BC3-9083-92B9E6E40321}">
      <dgm:prSet/>
      <dgm:spPr/>
      <dgm:t>
        <a:bodyPr/>
        <a:lstStyle/>
        <a:p>
          <a:endParaRPr lang="en-US"/>
        </a:p>
      </dgm:t>
    </dgm:pt>
    <dgm:pt modelId="{665C0C27-025C-46AA-B40B-10771D860F17}" type="sibTrans" cxnId="{D3C6A2F6-ADE0-4BC3-9083-92B9E6E40321}">
      <dgm:prSet/>
      <dgm:spPr/>
      <dgm:t>
        <a:bodyPr/>
        <a:lstStyle/>
        <a:p>
          <a:endParaRPr lang="en-US"/>
        </a:p>
      </dgm:t>
    </dgm:pt>
    <dgm:pt modelId="{DA88D4F8-03C1-42AC-B735-C43A6102C9F3}">
      <dgm:prSet/>
      <dgm:spPr/>
      <dgm:t>
        <a:bodyPr/>
        <a:lstStyle/>
        <a:p>
          <a:r>
            <a:rPr lang="en-US" dirty="0"/>
            <a:t>3. </a:t>
          </a:r>
          <a:r>
            <a:rPr lang="en-US" b="1" dirty="0"/>
            <a:t>Secret </a:t>
          </a:r>
          <a:endParaRPr lang="en-US" dirty="0"/>
        </a:p>
      </dgm:t>
    </dgm:pt>
    <dgm:pt modelId="{6C0C3051-0685-4193-9538-B13210286222}" type="parTrans" cxnId="{67A47D01-A5DB-4363-B4CF-77B455F4F392}">
      <dgm:prSet/>
      <dgm:spPr/>
      <dgm:t>
        <a:bodyPr/>
        <a:lstStyle/>
        <a:p>
          <a:endParaRPr lang="en-US"/>
        </a:p>
      </dgm:t>
    </dgm:pt>
    <dgm:pt modelId="{1821E2B9-62B2-4FA9-A97E-566B0F93235E}" type="sibTrans" cxnId="{67A47D01-A5DB-4363-B4CF-77B455F4F392}">
      <dgm:prSet/>
      <dgm:spPr/>
      <dgm:t>
        <a:bodyPr/>
        <a:lstStyle/>
        <a:p>
          <a:endParaRPr lang="en-US"/>
        </a:p>
      </dgm:t>
    </dgm:pt>
    <dgm:pt modelId="{EB33CABC-88A9-47CF-8297-77D1D80B81B4}">
      <dgm:prSet/>
      <dgm:spPr/>
      <dgm:t>
        <a:bodyPr/>
        <a:lstStyle/>
        <a:p>
          <a:r>
            <a:rPr lang="en-US" dirty="0"/>
            <a:t>No one can find your group</a:t>
          </a:r>
        </a:p>
      </dgm:t>
    </dgm:pt>
    <dgm:pt modelId="{D86F25B9-5CF7-4C4F-AF33-2F7507E1B05A}" type="parTrans" cxnId="{BD531033-F9AD-4943-BEDA-3D46C74B0C2D}">
      <dgm:prSet/>
      <dgm:spPr/>
      <dgm:t>
        <a:bodyPr/>
        <a:lstStyle/>
        <a:p>
          <a:endParaRPr lang="en-US"/>
        </a:p>
      </dgm:t>
    </dgm:pt>
    <dgm:pt modelId="{7D5DE20C-CAC8-4755-987B-D2C10E640B48}" type="sibTrans" cxnId="{BD531033-F9AD-4943-BEDA-3D46C74B0C2D}">
      <dgm:prSet/>
      <dgm:spPr/>
      <dgm:t>
        <a:bodyPr/>
        <a:lstStyle/>
        <a:p>
          <a:endParaRPr lang="en-US"/>
        </a:p>
      </dgm:t>
    </dgm:pt>
    <dgm:pt modelId="{5DBCC8DB-331C-465A-A8F1-5862D864C4FE}">
      <dgm:prSet/>
      <dgm:spPr/>
      <dgm:t>
        <a:bodyPr/>
        <a:lstStyle/>
        <a:p>
          <a:r>
            <a:rPr lang="en-US" dirty="0"/>
            <a:t>Only those invited by a current member can join</a:t>
          </a:r>
        </a:p>
      </dgm:t>
    </dgm:pt>
    <dgm:pt modelId="{F95F86C3-044D-4755-B21B-CC3D62FD0343}" type="parTrans" cxnId="{55F6BDE5-FF8C-43CC-B0DB-DA531E0CEB85}">
      <dgm:prSet/>
      <dgm:spPr/>
      <dgm:t>
        <a:bodyPr/>
        <a:lstStyle/>
        <a:p>
          <a:endParaRPr lang="en-US"/>
        </a:p>
      </dgm:t>
    </dgm:pt>
    <dgm:pt modelId="{147F0B13-1373-4E03-83CF-B8BAD04DE010}" type="sibTrans" cxnId="{55F6BDE5-FF8C-43CC-B0DB-DA531E0CEB85}">
      <dgm:prSet/>
      <dgm:spPr/>
      <dgm:t>
        <a:bodyPr/>
        <a:lstStyle/>
        <a:p>
          <a:endParaRPr lang="en-US"/>
        </a:p>
      </dgm:t>
    </dgm:pt>
    <dgm:pt modelId="{36EF02C9-843F-49B6-8C4C-159B1581DFFD}">
      <dgm:prSet/>
      <dgm:spPr/>
      <dgm:t>
        <a:bodyPr/>
        <a:lstStyle/>
        <a:p>
          <a:r>
            <a:rPr lang="en-US" dirty="0"/>
            <a:t>Only members can view your content</a:t>
          </a:r>
        </a:p>
      </dgm:t>
    </dgm:pt>
    <dgm:pt modelId="{5A3E5C4A-0DA5-4D45-9B81-D881D523514B}" type="parTrans" cxnId="{68975CE4-BEBF-4631-B23B-7FEF6BD80E00}">
      <dgm:prSet/>
      <dgm:spPr/>
      <dgm:t>
        <a:bodyPr/>
        <a:lstStyle/>
        <a:p>
          <a:endParaRPr lang="en-US"/>
        </a:p>
      </dgm:t>
    </dgm:pt>
    <dgm:pt modelId="{48A522A0-7CEE-4E40-8DE2-06FC500B785A}" type="sibTrans" cxnId="{68975CE4-BEBF-4631-B23B-7FEF6BD80E00}">
      <dgm:prSet/>
      <dgm:spPr/>
      <dgm:t>
        <a:bodyPr/>
        <a:lstStyle/>
        <a:p>
          <a:endParaRPr lang="en-US"/>
        </a:p>
      </dgm:t>
    </dgm:pt>
    <dgm:pt modelId="{5742FF79-031D-4F38-A42D-8141EB1CB75A}" type="pres">
      <dgm:prSet presAssocID="{6F6AC179-C455-40BD-AD0A-62A2F75107E0}" presName="linear" presStyleCnt="0">
        <dgm:presLayoutVars>
          <dgm:dir/>
          <dgm:animLvl val="lvl"/>
          <dgm:resizeHandles val="exact"/>
        </dgm:presLayoutVars>
      </dgm:prSet>
      <dgm:spPr/>
      <dgm:t>
        <a:bodyPr/>
        <a:lstStyle/>
        <a:p>
          <a:endParaRPr lang="en-US"/>
        </a:p>
      </dgm:t>
    </dgm:pt>
    <dgm:pt modelId="{9585C7B9-ECF8-4F75-94BE-2E899660DFEA}" type="pres">
      <dgm:prSet presAssocID="{B1828478-41CA-4DDA-B107-0C1BDA4D1B3B}" presName="parentLin" presStyleCnt="0"/>
      <dgm:spPr/>
    </dgm:pt>
    <dgm:pt modelId="{00046CDA-56D8-4F35-B93B-B4500FA2EFBF}" type="pres">
      <dgm:prSet presAssocID="{B1828478-41CA-4DDA-B107-0C1BDA4D1B3B}" presName="parentLeftMargin" presStyleLbl="node1" presStyleIdx="0" presStyleCnt="3"/>
      <dgm:spPr/>
      <dgm:t>
        <a:bodyPr/>
        <a:lstStyle/>
        <a:p>
          <a:endParaRPr lang="en-US"/>
        </a:p>
      </dgm:t>
    </dgm:pt>
    <dgm:pt modelId="{834D0E30-24BD-47AF-B80D-ABBCB34FE157}" type="pres">
      <dgm:prSet presAssocID="{B1828478-41CA-4DDA-B107-0C1BDA4D1B3B}" presName="parentText" presStyleLbl="node1" presStyleIdx="0" presStyleCnt="3">
        <dgm:presLayoutVars>
          <dgm:chMax val="0"/>
          <dgm:bulletEnabled val="1"/>
        </dgm:presLayoutVars>
      </dgm:prSet>
      <dgm:spPr/>
      <dgm:t>
        <a:bodyPr/>
        <a:lstStyle/>
        <a:p>
          <a:endParaRPr lang="en-US"/>
        </a:p>
      </dgm:t>
    </dgm:pt>
    <dgm:pt modelId="{F26A1DA2-C40D-4C6F-A175-149812E1C888}" type="pres">
      <dgm:prSet presAssocID="{B1828478-41CA-4DDA-B107-0C1BDA4D1B3B}" presName="negativeSpace" presStyleCnt="0"/>
      <dgm:spPr/>
    </dgm:pt>
    <dgm:pt modelId="{2F7B047D-0A5F-48F9-A18B-23D1216CF2AB}" type="pres">
      <dgm:prSet presAssocID="{B1828478-41CA-4DDA-B107-0C1BDA4D1B3B}" presName="childText" presStyleLbl="conFgAcc1" presStyleIdx="0" presStyleCnt="3">
        <dgm:presLayoutVars>
          <dgm:bulletEnabled val="1"/>
        </dgm:presLayoutVars>
      </dgm:prSet>
      <dgm:spPr/>
      <dgm:t>
        <a:bodyPr/>
        <a:lstStyle/>
        <a:p>
          <a:endParaRPr lang="en-US"/>
        </a:p>
      </dgm:t>
    </dgm:pt>
    <dgm:pt modelId="{8FB3F229-F26C-4775-9AB9-07F9EFD6DBBA}" type="pres">
      <dgm:prSet presAssocID="{44CFA23C-DF84-47DE-8C27-0229F83F32B2}" presName="spaceBetweenRectangles" presStyleCnt="0"/>
      <dgm:spPr/>
    </dgm:pt>
    <dgm:pt modelId="{2E4E9266-3921-42A2-B8CA-66FE30141349}" type="pres">
      <dgm:prSet presAssocID="{12E0F71D-E525-4FB5-8CD5-B44F06416117}" presName="parentLin" presStyleCnt="0"/>
      <dgm:spPr/>
    </dgm:pt>
    <dgm:pt modelId="{1CC61AC6-117F-43CF-B8D8-B852A6D2FE85}" type="pres">
      <dgm:prSet presAssocID="{12E0F71D-E525-4FB5-8CD5-B44F06416117}" presName="parentLeftMargin" presStyleLbl="node1" presStyleIdx="0" presStyleCnt="3"/>
      <dgm:spPr/>
      <dgm:t>
        <a:bodyPr/>
        <a:lstStyle/>
        <a:p>
          <a:endParaRPr lang="en-US"/>
        </a:p>
      </dgm:t>
    </dgm:pt>
    <dgm:pt modelId="{FC654471-D211-4E94-B536-D23AF8B67922}" type="pres">
      <dgm:prSet presAssocID="{12E0F71D-E525-4FB5-8CD5-B44F06416117}" presName="parentText" presStyleLbl="node1" presStyleIdx="1" presStyleCnt="3">
        <dgm:presLayoutVars>
          <dgm:chMax val="0"/>
          <dgm:bulletEnabled val="1"/>
        </dgm:presLayoutVars>
      </dgm:prSet>
      <dgm:spPr/>
      <dgm:t>
        <a:bodyPr/>
        <a:lstStyle/>
        <a:p>
          <a:endParaRPr lang="en-US"/>
        </a:p>
      </dgm:t>
    </dgm:pt>
    <dgm:pt modelId="{98F56094-ADC6-42E4-92B1-DE65D8AAC5E9}" type="pres">
      <dgm:prSet presAssocID="{12E0F71D-E525-4FB5-8CD5-B44F06416117}" presName="negativeSpace" presStyleCnt="0"/>
      <dgm:spPr/>
    </dgm:pt>
    <dgm:pt modelId="{393E0B86-2F93-4B9A-9F50-82D5115E46B1}" type="pres">
      <dgm:prSet presAssocID="{12E0F71D-E525-4FB5-8CD5-B44F06416117}" presName="childText" presStyleLbl="conFgAcc1" presStyleIdx="1" presStyleCnt="3">
        <dgm:presLayoutVars>
          <dgm:bulletEnabled val="1"/>
        </dgm:presLayoutVars>
      </dgm:prSet>
      <dgm:spPr/>
      <dgm:t>
        <a:bodyPr/>
        <a:lstStyle/>
        <a:p>
          <a:endParaRPr lang="en-US"/>
        </a:p>
      </dgm:t>
    </dgm:pt>
    <dgm:pt modelId="{F80EFA69-DC7B-4360-BB82-2820D3E1BCAA}" type="pres">
      <dgm:prSet presAssocID="{A8C64EDF-0A37-41E4-814E-4146B4B83B6D}" presName="spaceBetweenRectangles" presStyleCnt="0"/>
      <dgm:spPr/>
    </dgm:pt>
    <dgm:pt modelId="{CA7AB230-DEC1-4FE0-8A0A-1891131D4AC0}" type="pres">
      <dgm:prSet presAssocID="{DA88D4F8-03C1-42AC-B735-C43A6102C9F3}" presName="parentLin" presStyleCnt="0"/>
      <dgm:spPr/>
    </dgm:pt>
    <dgm:pt modelId="{3B14AD56-1BA4-4FD8-B39D-CC5C7FC8EDE5}" type="pres">
      <dgm:prSet presAssocID="{DA88D4F8-03C1-42AC-B735-C43A6102C9F3}" presName="parentLeftMargin" presStyleLbl="node1" presStyleIdx="1" presStyleCnt="3"/>
      <dgm:spPr/>
      <dgm:t>
        <a:bodyPr/>
        <a:lstStyle/>
        <a:p>
          <a:endParaRPr lang="en-US"/>
        </a:p>
      </dgm:t>
    </dgm:pt>
    <dgm:pt modelId="{03898770-0562-4EA3-902A-FC1C6C4AB4AC}" type="pres">
      <dgm:prSet presAssocID="{DA88D4F8-03C1-42AC-B735-C43A6102C9F3}" presName="parentText" presStyleLbl="node1" presStyleIdx="2" presStyleCnt="3">
        <dgm:presLayoutVars>
          <dgm:chMax val="0"/>
          <dgm:bulletEnabled val="1"/>
        </dgm:presLayoutVars>
      </dgm:prSet>
      <dgm:spPr/>
      <dgm:t>
        <a:bodyPr/>
        <a:lstStyle/>
        <a:p>
          <a:endParaRPr lang="en-US"/>
        </a:p>
      </dgm:t>
    </dgm:pt>
    <dgm:pt modelId="{3DCF18D8-6CF9-4B2A-922B-74692BEB562C}" type="pres">
      <dgm:prSet presAssocID="{DA88D4F8-03C1-42AC-B735-C43A6102C9F3}" presName="negativeSpace" presStyleCnt="0"/>
      <dgm:spPr/>
    </dgm:pt>
    <dgm:pt modelId="{FE034B45-E34F-4D45-A13F-48041F05F4CA}" type="pres">
      <dgm:prSet presAssocID="{DA88D4F8-03C1-42AC-B735-C43A6102C9F3}" presName="childText" presStyleLbl="conFgAcc1" presStyleIdx="2" presStyleCnt="3">
        <dgm:presLayoutVars>
          <dgm:bulletEnabled val="1"/>
        </dgm:presLayoutVars>
      </dgm:prSet>
      <dgm:spPr/>
      <dgm:t>
        <a:bodyPr/>
        <a:lstStyle/>
        <a:p>
          <a:endParaRPr lang="en-US"/>
        </a:p>
      </dgm:t>
    </dgm:pt>
  </dgm:ptLst>
  <dgm:cxnLst>
    <dgm:cxn modelId="{05E59A22-A24F-49C3-B9E5-DFCBC693135B}" type="presOf" srcId="{12E0F71D-E525-4FB5-8CD5-B44F06416117}" destId="{FC654471-D211-4E94-B536-D23AF8B67922}" srcOrd="1" destOrd="0" presId="urn:microsoft.com/office/officeart/2005/8/layout/list1"/>
    <dgm:cxn modelId="{BD531033-F9AD-4943-BEDA-3D46C74B0C2D}" srcId="{DA88D4F8-03C1-42AC-B735-C43A6102C9F3}" destId="{EB33CABC-88A9-47CF-8297-77D1D80B81B4}" srcOrd="0" destOrd="0" parTransId="{D86F25B9-5CF7-4C4F-AF33-2F7507E1B05A}" sibTransId="{7D5DE20C-CAC8-4755-987B-D2C10E640B48}"/>
    <dgm:cxn modelId="{FCC26598-4818-4806-9E93-2FEFB161BB18}" type="presOf" srcId="{DA88D4F8-03C1-42AC-B735-C43A6102C9F3}" destId="{3B14AD56-1BA4-4FD8-B39D-CC5C7FC8EDE5}" srcOrd="0" destOrd="0" presId="urn:microsoft.com/office/officeart/2005/8/layout/list1"/>
    <dgm:cxn modelId="{717E6B38-2089-44A9-B9E6-41B6FB62984B}" type="presOf" srcId="{DA88D4F8-03C1-42AC-B735-C43A6102C9F3}" destId="{03898770-0562-4EA3-902A-FC1C6C4AB4AC}" srcOrd="1" destOrd="0" presId="urn:microsoft.com/office/officeart/2005/8/layout/list1"/>
    <dgm:cxn modelId="{ED2DCB3C-27A4-40B7-BF9A-263BD0C117AF}" type="presOf" srcId="{36EF02C9-843F-49B6-8C4C-159B1581DFFD}" destId="{FE034B45-E34F-4D45-A13F-48041F05F4CA}" srcOrd="0" destOrd="2" presId="urn:microsoft.com/office/officeart/2005/8/layout/list1"/>
    <dgm:cxn modelId="{7025278F-1D3C-4D17-B4D6-5B9DD63D0049}" srcId="{B1828478-41CA-4DDA-B107-0C1BDA4D1B3B}" destId="{C4208893-0327-4CB4-80BA-98451C7A1569}" srcOrd="0" destOrd="0" parTransId="{6AD2FF5B-A7E3-42F7-8E72-1C8390CD5233}" sibTransId="{9424A4B4-72EE-4B15-BC8A-8327D1E7FCDE}"/>
    <dgm:cxn modelId="{6F6221DF-31BA-45D6-944D-C9317D599B71}" type="presOf" srcId="{C4208893-0327-4CB4-80BA-98451C7A1569}" destId="{2F7B047D-0A5F-48F9-A18B-23D1216CF2AB}" srcOrd="0" destOrd="0" presId="urn:microsoft.com/office/officeart/2005/8/layout/list1"/>
    <dgm:cxn modelId="{053B3025-4913-4A95-8729-E7DF7A9971A5}" type="presOf" srcId="{FBA2BCA7-ABC3-48F7-BC72-A38DBEE48E7D}" destId="{2F7B047D-0A5F-48F9-A18B-23D1216CF2AB}" srcOrd="0" destOrd="2" presId="urn:microsoft.com/office/officeart/2005/8/layout/list1"/>
    <dgm:cxn modelId="{65E25075-2F82-4A84-85F5-F37746AEDB21}" type="presOf" srcId="{6F6AC179-C455-40BD-AD0A-62A2F75107E0}" destId="{5742FF79-031D-4F38-A42D-8141EB1CB75A}" srcOrd="0" destOrd="0" presId="urn:microsoft.com/office/officeart/2005/8/layout/list1"/>
    <dgm:cxn modelId="{FF5BBA7C-79F4-4F90-ADDA-016BD7B10E8C}" type="presOf" srcId="{974ABCD8-6C24-4F91-8185-83AE6E98926A}" destId="{393E0B86-2F93-4B9A-9F50-82D5115E46B1}" srcOrd="0" destOrd="2" presId="urn:microsoft.com/office/officeart/2005/8/layout/list1"/>
    <dgm:cxn modelId="{67A47D01-A5DB-4363-B4CF-77B455F4F392}" srcId="{6F6AC179-C455-40BD-AD0A-62A2F75107E0}" destId="{DA88D4F8-03C1-42AC-B735-C43A6102C9F3}" srcOrd="2" destOrd="0" parTransId="{6C0C3051-0685-4193-9538-B13210286222}" sibTransId="{1821E2B9-62B2-4FA9-A97E-566B0F93235E}"/>
    <dgm:cxn modelId="{770F6FE1-E1D6-4066-800C-3032EA4FCFA4}" type="presOf" srcId="{B1828478-41CA-4DDA-B107-0C1BDA4D1B3B}" destId="{834D0E30-24BD-47AF-B80D-ABBCB34FE157}" srcOrd="1" destOrd="0" presId="urn:microsoft.com/office/officeart/2005/8/layout/list1"/>
    <dgm:cxn modelId="{D3C6A2F6-ADE0-4BC3-9083-92B9E6E40321}" srcId="{12E0F71D-E525-4FB5-8CD5-B44F06416117}" destId="{974ABCD8-6C24-4F91-8185-83AE6E98926A}" srcOrd="2" destOrd="0" parTransId="{6D5A45AD-08AE-4037-8828-358028BB2C0D}" sibTransId="{665C0C27-025C-46AA-B40B-10771D860F17}"/>
    <dgm:cxn modelId="{6F4DF5E1-E015-49BD-BC6A-32A040F00AF6}" type="presOf" srcId="{EB33CABC-88A9-47CF-8297-77D1D80B81B4}" destId="{FE034B45-E34F-4D45-A13F-48041F05F4CA}" srcOrd="0" destOrd="0" presId="urn:microsoft.com/office/officeart/2005/8/layout/list1"/>
    <dgm:cxn modelId="{74F0FDE7-0FD1-42DC-900D-D3274926DF9A}" type="presOf" srcId="{A68ADC66-AE74-440A-80AE-F1FD718D2106}" destId="{393E0B86-2F93-4B9A-9F50-82D5115E46B1}" srcOrd="0" destOrd="1" presId="urn:microsoft.com/office/officeart/2005/8/layout/list1"/>
    <dgm:cxn modelId="{D7C44997-FCE9-473B-8545-95D40C87765A}" srcId="{B1828478-41CA-4DDA-B107-0C1BDA4D1B3B}" destId="{BC82DCCE-4F3D-40F7-BE13-92463263F9FC}" srcOrd="1" destOrd="0" parTransId="{E3CA121E-BD04-4E0F-8811-8241AE7439B2}" sibTransId="{65E21E87-9318-490F-8F2E-B3653593B267}"/>
    <dgm:cxn modelId="{B13F4EDA-F698-4616-9833-3C57A7E226C3}" type="presOf" srcId="{BC82DCCE-4F3D-40F7-BE13-92463263F9FC}" destId="{2F7B047D-0A5F-48F9-A18B-23D1216CF2AB}" srcOrd="0" destOrd="1" presId="urn:microsoft.com/office/officeart/2005/8/layout/list1"/>
    <dgm:cxn modelId="{14906BA2-5CCF-4513-A5EB-0FFF65CFA61E}" srcId="{6F6AC179-C455-40BD-AD0A-62A2F75107E0}" destId="{12E0F71D-E525-4FB5-8CD5-B44F06416117}" srcOrd="1" destOrd="0" parTransId="{44F1EB11-035B-467E-94C9-73104E7BD7F4}" sibTransId="{A8C64EDF-0A37-41E4-814E-4146B4B83B6D}"/>
    <dgm:cxn modelId="{0B8F46EB-117F-42A2-9C29-2E82C6439C74}" type="presOf" srcId="{59908217-F5A1-4A21-81C1-E8B673592964}" destId="{393E0B86-2F93-4B9A-9F50-82D5115E46B1}" srcOrd="0" destOrd="0" presId="urn:microsoft.com/office/officeart/2005/8/layout/list1"/>
    <dgm:cxn modelId="{3E842163-2713-4D5A-9057-6397678D37DD}" type="presOf" srcId="{B1828478-41CA-4DDA-B107-0C1BDA4D1B3B}" destId="{00046CDA-56D8-4F35-B93B-B4500FA2EFBF}" srcOrd="0" destOrd="0" presId="urn:microsoft.com/office/officeart/2005/8/layout/list1"/>
    <dgm:cxn modelId="{C9035DAB-9A4D-49FA-8044-C7F57222E806}" srcId="{B1828478-41CA-4DDA-B107-0C1BDA4D1B3B}" destId="{FBA2BCA7-ABC3-48F7-BC72-A38DBEE48E7D}" srcOrd="2" destOrd="0" parTransId="{B3D0BDD9-FB33-47F2-8B90-18E4604DA769}" sibTransId="{1C95F277-3C7B-4331-AF4D-DF74DBC81D55}"/>
    <dgm:cxn modelId="{51203A65-70F4-4278-A5E4-134FF9831844}" type="presOf" srcId="{12E0F71D-E525-4FB5-8CD5-B44F06416117}" destId="{1CC61AC6-117F-43CF-B8D8-B852A6D2FE85}" srcOrd="0" destOrd="0" presId="urn:microsoft.com/office/officeart/2005/8/layout/list1"/>
    <dgm:cxn modelId="{E529A252-A5E0-4192-973D-F9EE0523CC27}" srcId="{6F6AC179-C455-40BD-AD0A-62A2F75107E0}" destId="{B1828478-41CA-4DDA-B107-0C1BDA4D1B3B}" srcOrd="0" destOrd="0" parTransId="{872DEF61-FCEE-452D-8464-7768E374A9CA}" sibTransId="{44CFA23C-DF84-47DE-8C27-0229F83F32B2}"/>
    <dgm:cxn modelId="{55F6BDE5-FF8C-43CC-B0DB-DA531E0CEB85}" srcId="{DA88D4F8-03C1-42AC-B735-C43A6102C9F3}" destId="{5DBCC8DB-331C-465A-A8F1-5862D864C4FE}" srcOrd="1" destOrd="0" parTransId="{F95F86C3-044D-4755-B21B-CC3D62FD0343}" sibTransId="{147F0B13-1373-4E03-83CF-B8BAD04DE010}"/>
    <dgm:cxn modelId="{D9CB11AC-C33D-4E34-B483-DFDDE93D744F}" srcId="{12E0F71D-E525-4FB5-8CD5-B44F06416117}" destId="{59908217-F5A1-4A21-81C1-E8B673592964}" srcOrd="0" destOrd="0" parTransId="{22504859-3388-45DB-84E9-FF2A2CE0B194}" sibTransId="{8946C505-4181-44EC-A084-8A38E0496234}"/>
    <dgm:cxn modelId="{68975CE4-BEBF-4631-B23B-7FEF6BD80E00}" srcId="{DA88D4F8-03C1-42AC-B735-C43A6102C9F3}" destId="{36EF02C9-843F-49B6-8C4C-159B1581DFFD}" srcOrd="2" destOrd="0" parTransId="{5A3E5C4A-0DA5-4D45-9B81-D881D523514B}" sibTransId="{48A522A0-7CEE-4E40-8DE2-06FC500B785A}"/>
    <dgm:cxn modelId="{96C1BAE6-0843-4D14-9B13-CC0AD5C41FB0}" srcId="{12E0F71D-E525-4FB5-8CD5-B44F06416117}" destId="{A68ADC66-AE74-440A-80AE-F1FD718D2106}" srcOrd="1" destOrd="0" parTransId="{84C19F77-7C87-47BB-88FB-EFF2BFD1114A}" sibTransId="{00ADD685-3A61-4A79-8A33-EB6F9E509C52}"/>
    <dgm:cxn modelId="{D716C4AE-70DE-46F9-B9AB-A7CA01EAA702}" type="presOf" srcId="{5DBCC8DB-331C-465A-A8F1-5862D864C4FE}" destId="{FE034B45-E34F-4D45-A13F-48041F05F4CA}" srcOrd="0" destOrd="1" presId="urn:microsoft.com/office/officeart/2005/8/layout/list1"/>
    <dgm:cxn modelId="{8A88EFAE-6E10-4307-B278-1DE2AF0CD2BC}" type="presParOf" srcId="{5742FF79-031D-4F38-A42D-8141EB1CB75A}" destId="{9585C7B9-ECF8-4F75-94BE-2E899660DFEA}" srcOrd="0" destOrd="0" presId="urn:microsoft.com/office/officeart/2005/8/layout/list1"/>
    <dgm:cxn modelId="{0D785F50-90BD-4B3D-8B69-AA3F94A322B0}" type="presParOf" srcId="{9585C7B9-ECF8-4F75-94BE-2E899660DFEA}" destId="{00046CDA-56D8-4F35-B93B-B4500FA2EFBF}" srcOrd="0" destOrd="0" presId="urn:microsoft.com/office/officeart/2005/8/layout/list1"/>
    <dgm:cxn modelId="{44B937D0-85EF-4A90-AF70-F586EA837FB9}" type="presParOf" srcId="{9585C7B9-ECF8-4F75-94BE-2E899660DFEA}" destId="{834D0E30-24BD-47AF-B80D-ABBCB34FE157}" srcOrd="1" destOrd="0" presId="urn:microsoft.com/office/officeart/2005/8/layout/list1"/>
    <dgm:cxn modelId="{AE96F1F9-4A3A-4840-9947-736FC6F2983C}" type="presParOf" srcId="{5742FF79-031D-4F38-A42D-8141EB1CB75A}" destId="{F26A1DA2-C40D-4C6F-A175-149812E1C888}" srcOrd="1" destOrd="0" presId="urn:microsoft.com/office/officeart/2005/8/layout/list1"/>
    <dgm:cxn modelId="{33DC52CE-5013-4A93-AF02-0609CA842C16}" type="presParOf" srcId="{5742FF79-031D-4F38-A42D-8141EB1CB75A}" destId="{2F7B047D-0A5F-48F9-A18B-23D1216CF2AB}" srcOrd="2" destOrd="0" presId="urn:microsoft.com/office/officeart/2005/8/layout/list1"/>
    <dgm:cxn modelId="{288B65B3-34AA-4929-B684-2EDCCE9099B3}" type="presParOf" srcId="{5742FF79-031D-4F38-A42D-8141EB1CB75A}" destId="{8FB3F229-F26C-4775-9AB9-07F9EFD6DBBA}" srcOrd="3" destOrd="0" presId="urn:microsoft.com/office/officeart/2005/8/layout/list1"/>
    <dgm:cxn modelId="{6AACDFF5-5008-4133-AC45-DCD151D0C9D7}" type="presParOf" srcId="{5742FF79-031D-4F38-A42D-8141EB1CB75A}" destId="{2E4E9266-3921-42A2-B8CA-66FE30141349}" srcOrd="4" destOrd="0" presId="urn:microsoft.com/office/officeart/2005/8/layout/list1"/>
    <dgm:cxn modelId="{1CE4A9B3-F9BC-4ED4-B832-1F3774BD05CD}" type="presParOf" srcId="{2E4E9266-3921-42A2-B8CA-66FE30141349}" destId="{1CC61AC6-117F-43CF-B8D8-B852A6D2FE85}" srcOrd="0" destOrd="0" presId="urn:microsoft.com/office/officeart/2005/8/layout/list1"/>
    <dgm:cxn modelId="{37B85877-D8F2-4326-9558-121F18756A4E}" type="presParOf" srcId="{2E4E9266-3921-42A2-B8CA-66FE30141349}" destId="{FC654471-D211-4E94-B536-D23AF8B67922}" srcOrd="1" destOrd="0" presId="urn:microsoft.com/office/officeart/2005/8/layout/list1"/>
    <dgm:cxn modelId="{0B1D8FEC-5223-48F7-B88F-F17427898EFA}" type="presParOf" srcId="{5742FF79-031D-4F38-A42D-8141EB1CB75A}" destId="{98F56094-ADC6-42E4-92B1-DE65D8AAC5E9}" srcOrd="5" destOrd="0" presId="urn:microsoft.com/office/officeart/2005/8/layout/list1"/>
    <dgm:cxn modelId="{3F87D1E7-6EA2-42A7-9F16-BE850F3F148C}" type="presParOf" srcId="{5742FF79-031D-4F38-A42D-8141EB1CB75A}" destId="{393E0B86-2F93-4B9A-9F50-82D5115E46B1}" srcOrd="6" destOrd="0" presId="urn:microsoft.com/office/officeart/2005/8/layout/list1"/>
    <dgm:cxn modelId="{EEFA5CB3-7138-41D4-B78B-EED0ED787E82}" type="presParOf" srcId="{5742FF79-031D-4F38-A42D-8141EB1CB75A}" destId="{F80EFA69-DC7B-4360-BB82-2820D3E1BCAA}" srcOrd="7" destOrd="0" presId="urn:microsoft.com/office/officeart/2005/8/layout/list1"/>
    <dgm:cxn modelId="{81FA54AE-19DE-4FA2-82CA-154C53F6C0A9}" type="presParOf" srcId="{5742FF79-031D-4F38-A42D-8141EB1CB75A}" destId="{CA7AB230-DEC1-4FE0-8A0A-1891131D4AC0}" srcOrd="8" destOrd="0" presId="urn:microsoft.com/office/officeart/2005/8/layout/list1"/>
    <dgm:cxn modelId="{72A3D7B7-2935-476F-B574-A5AC3F5F3783}" type="presParOf" srcId="{CA7AB230-DEC1-4FE0-8A0A-1891131D4AC0}" destId="{3B14AD56-1BA4-4FD8-B39D-CC5C7FC8EDE5}" srcOrd="0" destOrd="0" presId="urn:microsoft.com/office/officeart/2005/8/layout/list1"/>
    <dgm:cxn modelId="{739538A5-0251-4567-AAA9-149C272A35EB}" type="presParOf" srcId="{CA7AB230-DEC1-4FE0-8A0A-1891131D4AC0}" destId="{03898770-0562-4EA3-902A-FC1C6C4AB4AC}" srcOrd="1" destOrd="0" presId="urn:microsoft.com/office/officeart/2005/8/layout/list1"/>
    <dgm:cxn modelId="{1372252D-16EF-40DE-BD90-DDFD5D6599A8}" type="presParOf" srcId="{5742FF79-031D-4F38-A42D-8141EB1CB75A}" destId="{3DCF18D8-6CF9-4B2A-922B-74692BEB562C}" srcOrd="9" destOrd="0" presId="urn:microsoft.com/office/officeart/2005/8/layout/list1"/>
    <dgm:cxn modelId="{19BCACAB-FFA3-42AF-BBDF-6F78D786D049}" type="presParOf" srcId="{5742FF79-031D-4F38-A42D-8141EB1CB75A}" destId="{FE034B45-E34F-4D45-A13F-48041F05F4C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95A948-01B9-4908-9990-EBA4B6FEA98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4BBED52-40D9-4048-B7F8-128C821CC20D}">
      <dgm:prSet/>
      <dgm:spPr/>
      <dgm:t>
        <a:bodyPr/>
        <a:lstStyle/>
        <a:p>
          <a:r>
            <a:rPr lang="en-US"/>
            <a:t>Who are you trying to reach? (Target Audience)</a:t>
          </a:r>
        </a:p>
      </dgm:t>
    </dgm:pt>
    <dgm:pt modelId="{C8867DA2-3B18-4721-9EB1-C5F74AB8F8F2}" type="parTrans" cxnId="{1E0E8DE1-6292-4E2E-BCE2-F5861847EE23}">
      <dgm:prSet/>
      <dgm:spPr/>
      <dgm:t>
        <a:bodyPr/>
        <a:lstStyle/>
        <a:p>
          <a:endParaRPr lang="en-US"/>
        </a:p>
      </dgm:t>
    </dgm:pt>
    <dgm:pt modelId="{C233D405-059D-4959-B269-5FDEA196E7AE}" type="sibTrans" cxnId="{1E0E8DE1-6292-4E2E-BCE2-F5861847EE23}">
      <dgm:prSet/>
      <dgm:spPr/>
      <dgm:t>
        <a:bodyPr/>
        <a:lstStyle/>
        <a:p>
          <a:endParaRPr lang="en-US"/>
        </a:p>
      </dgm:t>
    </dgm:pt>
    <dgm:pt modelId="{B6805431-E89F-4B74-BDBC-78EDFCCAE893}">
      <dgm:prSet/>
      <dgm:spPr/>
      <dgm:t>
        <a:bodyPr/>
        <a:lstStyle/>
        <a:p>
          <a:r>
            <a:rPr lang="en-US"/>
            <a:t>What are you hoping the audience will know, feel, or do because of the campaign? (Campaign Goals)</a:t>
          </a:r>
        </a:p>
      </dgm:t>
    </dgm:pt>
    <dgm:pt modelId="{E1CA8B05-9F2B-4175-9DFB-B3391DB0947B}" type="parTrans" cxnId="{F746CA3B-F4BC-44A4-888E-83EE1A21C9C2}">
      <dgm:prSet/>
      <dgm:spPr/>
      <dgm:t>
        <a:bodyPr/>
        <a:lstStyle/>
        <a:p>
          <a:endParaRPr lang="en-US"/>
        </a:p>
      </dgm:t>
    </dgm:pt>
    <dgm:pt modelId="{977A7AAE-4F9A-490F-A9BF-614A33FC2926}" type="sibTrans" cxnId="{F746CA3B-F4BC-44A4-888E-83EE1A21C9C2}">
      <dgm:prSet/>
      <dgm:spPr/>
      <dgm:t>
        <a:bodyPr/>
        <a:lstStyle/>
        <a:p>
          <a:endParaRPr lang="en-US"/>
        </a:p>
      </dgm:t>
    </dgm:pt>
    <dgm:pt modelId="{4E8E007A-BE2E-405B-992F-567F4977882A}">
      <dgm:prSet/>
      <dgm:spPr/>
      <dgm:t>
        <a:bodyPr/>
        <a:lstStyle/>
        <a:p>
          <a:r>
            <a:rPr lang="en-US"/>
            <a:t>What resources do you have to give to the campaign? </a:t>
          </a:r>
        </a:p>
      </dgm:t>
    </dgm:pt>
    <dgm:pt modelId="{2BF385C6-663B-48FB-B16D-14B1755DEC76}" type="parTrans" cxnId="{1F221AAC-6A41-4CD3-B5E5-664CF7CBA942}">
      <dgm:prSet/>
      <dgm:spPr/>
      <dgm:t>
        <a:bodyPr/>
        <a:lstStyle/>
        <a:p>
          <a:endParaRPr lang="en-US"/>
        </a:p>
      </dgm:t>
    </dgm:pt>
    <dgm:pt modelId="{DEAA142E-B795-48C8-B617-45BCB3EC4A8D}" type="sibTrans" cxnId="{1F221AAC-6A41-4CD3-B5E5-664CF7CBA942}">
      <dgm:prSet/>
      <dgm:spPr/>
      <dgm:t>
        <a:bodyPr/>
        <a:lstStyle/>
        <a:p>
          <a:endParaRPr lang="en-US"/>
        </a:p>
      </dgm:t>
    </dgm:pt>
    <dgm:pt modelId="{EB109E20-F200-4B0B-938F-5DF8C6E91C0A}">
      <dgm:prSet/>
      <dgm:spPr/>
      <dgm:t>
        <a:bodyPr/>
        <a:lstStyle/>
        <a:p>
          <a:r>
            <a:rPr lang="en-US"/>
            <a:t>Budget</a:t>
          </a:r>
        </a:p>
      </dgm:t>
    </dgm:pt>
    <dgm:pt modelId="{13F2C40D-EA5D-46C6-9AB1-AA3193ED2267}" type="parTrans" cxnId="{D8364F46-6FD3-4CE7-BBE3-FC484BB8BE42}">
      <dgm:prSet/>
      <dgm:spPr/>
      <dgm:t>
        <a:bodyPr/>
        <a:lstStyle/>
        <a:p>
          <a:endParaRPr lang="en-US"/>
        </a:p>
      </dgm:t>
    </dgm:pt>
    <dgm:pt modelId="{0DC1F143-EB4E-4B46-8448-77E4C16C947E}" type="sibTrans" cxnId="{D8364F46-6FD3-4CE7-BBE3-FC484BB8BE42}">
      <dgm:prSet/>
      <dgm:spPr/>
      <dgm:t>
        <a:bodyPr/>
        <a:lstStyle/>
        <a:p>
          <a:endParaRPr lang="en-US"/>
        </a:p>
      </dgm:t>
    </dgm:pt>
    <dgm:pt modelId="{014B5E75-8C7D-4278-A66D-9DCC3E407459}">
      <dgm:prSet/>
      <dgm:spPr/>
      <dgm:t>
        <a:bodyPr/>
        <a:lstStyle/>
        <a:p>
          <a:r>
            <a:rPr lang="en-US"/>
            <a:t>Donations</a:t>
          </a:r>
        </a:p>
      </dgm:t>
    </dgm:pt>
    <dgm:pt modelId="{150D5E1F-0C20-40D8-9AF7-C25FD605BADC}" type="parTrans" cxnId="{E88DDD45-69A6-4BCC-A7D1-A1A57FC136FB}">
      <dgm:prSet/>
      <dgm:spPr/>
      <dgm:t>
        <a:bodyPr/>
        <a:lstStyle/>
        <a:p>
          <a:endParaRPr lang="en-US"/>
        </a:p>
      </dgm:t>
    </dgm:pt>
    <dgm:pt modelId="{7C4F86FE-81FB-4A57-BDB9-391B90642DFC}" type="sibTrans" cxnId="{E88DDD45-69A6-4BCC-A7D1-A1A57FC136FB}">
      <dgm:prSet/>
      <dgm:spPr/>
      <dgm:t>
        <a:bodyPr/>
        <a:lstStyle/>
        <a:p>
          <a:endParaRPr lang="en-US"/>
        </a:p>
      </dgm:t>
    </dgm:pt>
    <dgm:pt modelId="{3F7551A8-A589-4D98-ADB0-A93FD441B3C6}">
      <dgm:prSet/>
      <dgm:spPr/>
      <dgm:t>
        <a:bodyPr/>
        <a:lstStyle/>
        <a:p>
          <a:r>
            <a:rPr lang="en-US"/>
            <a:t>Staff time and skills</a:t>
          </a:r>
        </a:p>
      </dgm:t>
    </dgm:pt>
    <dgm:pt modelId="{936BA3A1-F1DA-45D1-947E-06F86D7AE85F}" type="parTrans" cxnId="{825B52F9-786A-44F4-8340-D62B18E07033}">
      <dgm:prSet/>
      <dgm:spPr/>
      <dgm:t>
        <a:bodyPr/>
        <a:lstStyle/>
        <a:p>
          <a:endParaRPr lang="en-US"/>
        </a:p>
      </dgm:t>
    </dgm:pt>
    <dgm:pt modelId="{BBDDB7EC-2C57-469D-8430-1D2CD50ABDA9}" type="sibTrans" cxnId="{825B52F9-786A-44F4-8340-D62B18E07033}">
      <dgm:prSet/>
      <dgm:spPr/>
      <dgm:t>
        <a:bodyPr/>
        <a:lstStyle/>
        <a:p>
          <a:endParaRPr lang="en-US"/>
        </a:p>
      </dgm:t>
    </dgm:pt>
    <dgm:pt modelId="{B4C8AC6E-236E-40CB-A5D9-2EF5DEF40A69}">
      <dgm:prSet/>
      <dgm:spPr/>
      <dgm:t>
        <a:bodyPr/>
        <a:lstStyle/>
        <a:p>
          <a:r>
            <a:rPr lang="en-US"/>
            <a:t>Volunteer time and skills </a:t>
          </a:r>
        </a:p>
      </dgm:t>
    </dgm:pt>
    <dgm:pt modelId="{96FFE834-449D-4E2A-B2EC-5068668932E6}" type="parTrans" cxnId="{27301DAE-E115-4185-A87A-CCAEC19295D4}">
      <dgm:prSet/>
      <dgm:spPr/>
      <dgm:t>
        <a:bodyPr/>
        <a:lstStyle/>
        <a:p>
          <a:endParaRPr lang="en-US"/>
        </a:p>
      </dgm:t>
    </dgm:pt>
    <dgm:pt modelId="{CF495645-9E69-4CDC-9037-6A4EA44DF24A}" type="sibTrans" cxnId="{27301DAE-E115-4185-A87A-CCAEC19295D4}">
      <dgm:prSet/>
      <dgm:spPr/>
      <dgm:t>
        <a:bodyPr/>
        <a:lstStyle/>
        <a:p>
          <a:endParaRPr lang="en-US"/>
        </a:p>
      </dgm:t>
    </dgm:pt>
    <dgm:pt modelId="{16853A47-89C8-4957-BD66-D0786AB7F94B}" type="pres">
      <dgm:prSet presAssocID="{C695A948-01B9-4908-9990-EBA4B6FEA980}" presName="root" presStyleCnt="0">
        <dgm:presLayoutVars>
          <dgm:dir/>
          <dgm:resizeHandles val="exact"/>
        </dgm:presLayoutVars>
      </dgm:prSet>
      <dgm:spPr/>
      <dgm:t>
        <a:bodyPr/>
        <a:lstStyle/>
        <a:p>
          <a:endParaRPr lang="en-US"/>
        </a:p>
      </dgm:t>
    </dgm:pt>
    <dgm:pt modelId="{913D02A3-E894-4057-A3F0-43E16C434094}" type="pres">
      <dgm:prSet presAssocID="{44BBED52-40D9-4048-B7F8-128C821CC20D}" presName="compNode" presStyleCnt="0"/>
      <dgm:spPr/>
    </dgm:pt>
    <dgm:pt modelId="{6ED7D2B1-6A16-42C0-B374-7A1761A50132}" type="pres">
      <dgm:prSet presAssocID="{44BBED52-40D9-4048-B7F8-128C821CC20D}" presName="bgRect" presStyleLbl="bgShp" presStyleIdx="0" presStyleCnt="3"/>
      <dgm:spPr>
        <a:solidFill>
          <a:schemeClr val="accent5"/>
        </a:solidFill>
      </dgm:spPr>
    </dgm:pt>
    <dgm:pt modelId="{EE9D48CD-B537-4FFD-A89E-F77297C439F3}" type="pres">
      <dgm:prSet presAssocID="{44BBED52-40D9-4048-B7F8-128C821CC20D}"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ullseye"/>
        </a:ext>
      </dgm:extLst>
    </dgm:pt>
    <dgm:pt modelId="{60F16753-ED5A-4222-BF09-335DCB7205F8}" type="pres">
      <dgm:prSet presAssocID="{44BBED52-40D9-4048-B7F8-128C821CC20D}" presName="spaceRect" presStyleCnt="0"/>
      <dgm:spPr/>
    </dgm:pt>
    <dgm:pt modelId="{B2E328DC-41E2-4A26-B6BD-3106F00E1A15}" type="pres">
      <dgm:prSet presAssocID="{44BBED52-40D9-4048-B7F8-128C821CC20D}" presName="parTx" presStyleLbl="revTx" presStyleIdx="0" presStyleCnt="4">
        <dgm:presLayoutVars>
          <dgm:chMax val="0"/>
          <dgm:chPref val="0"/>
        </dgm:presLayoutVars>
      </dgm:prSet>
      <dgm:spPr/>
      <dgm:t>
        <a:bodyPr/>
        <a:lstStyle/>
        <a:p>
          <a:endParaRPr lang="en-US"/>
        </a:p>
      </dgm:t>
    </dgm:pt>
    <dgm:pt modelId="{2D54200B-2502-436D-B547-BC5B176BBB21}" type="pres">
      <dgm:prSet presAssocID="{C233D405-059D-4959-B269-5FDEA196E7AE}" presName="sibTrans" presStyleCnt="0"/>
      <dgm:spPr/>
    </dgm:pt>
    <dgm:pt modelId="{506E15DC-B2E0-4A65-96D7-BFB5482D1EA6}" type="pres">
      <dgm:prSet presAssocID="{B6805431-E89F-4B74-BDBC-78EDFCCAE893}" presName="compNode" presStyleCnt="0"/>
      <dgm:spPr/>
    </dgm:pt>
    <dgm:pt modelId="{8908CDD2-B3AB-4BA6-A325-A4EF6079E4E2}" type="pres">
      <dgm:prSet presAssocID="{B6805431-E89F-4B74-BDBC-78EDFCCAE893}" presName="bgRect" presStyleLbl="bgShp" presStyleIdx="1" presStyleCnt="3"/>
      <dgm:spPr>
        <a:solidFill>
          <a:srgbClr val="43BB8D"/>
        </a:solidFill>
      </dgm:spPr>
    </dgm:pt>
    <dgm:pt modelId="{CC37CCBD-F78C-4C4E-B9F3-A00176B1F0AC}" type="pres">
      <dgm:prSet presAssocID="{B6805431-E89F-4B74-BDBC-78EDFCCAE893}" presName="iconRect" presStyleLbl="node1" presStyleIdx="1" presStyleCnt="3" custLinFactNeighborX="-37932" custLinFactNeighborY="-4399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Graduation cap"/>
        </a:ext>
      </dgm:extLst>
    </dgm:pt>
    <dgm:pt modelId="{C64D1E0F-CAC7-401C-83CB-D7F1E5B795C6}" type="pres">
      <dgm:prSet presAssocID="{B6805431-E89F-4B74-BDBC-78EDFCCAE893}" presName="spaceRect" presStyleCnt="0"/>
      <dgm:spPr/>
    </dgm:pt>
    <dgm:pt modelId="{DEAC7E6F-2A90-4F77-A676-A2A9F86EAFD4}" type="pres">
      <dgm:prSet presAssocID="{B6805431-E89F-4B74-BDBC-78EDFCCAE893}" presName="parTx" presStyleLbl="revTx" presStyleIdx="1" presStyleCnt="4">
        <dgm:presLayoutVars>
          <dgm:chMax val="0"/>
          <dgm:chPref val="0"/>
        </dgm:presLayoutVars>
      </dgm:prSet>
      <dgm:spPr/>
      <dgm:t>
        <a:bodyPr/>
        <a:lstStyle/>
        <a:p>
          <a:endParaRPr lang="en-US"/>
        </a:p>
      </dgm:t>
    </dgm:pt>
    <dgm:pt modelId="{B3ED2E2D-DB37-4AD0-9F47-0740039A3D2F}" type="pres">
      <dgm:prSet presAssocID="{977A7AAE-4F9A-490F-A9BF-614A33FC2926}" presName="sibTrans" presStyleCnt="0"/>
      <dgm:spPr/>
    </dgm:pt>
    <dgm:pt modelId="{0F212DED-58AB-4C70-A4F1-6396D5416B0D}" type="pres">
      <dgm:prSet presAssocID="{4E8E007A-BE2E-405B-992F-567F4977882A}" presName="compNode" presStyleCnt="0"/>
      <dgm:spPr/>
    </dgm:pt>
    <dgm:pt modelId="{9EDC9CB0-3F79-49B7-9F47-3AFCB91DB39B}" type="pres">
      <dgm:prSet presAssocID="{4E8E007A-BE2E-405B-992F-567F4977882A}" presName="bgRect" presStyleLbl="bgShp" presStyleIdx="2" presStyleCnt="3"/>
      <dgm:spPr>
        <a:solidFill>
          <a:srgbClr val="70AD47"/>
        </a:solidFill>
      </dgm:spPr>
    </dgm:pt>
    <dgm:pt modelId="{EDF1C7C4-D147-4FBC-ACAD-2A455D395F34}" type="pres">
      <dgm:prSet presAssocID="{4E8E007A-BE2E-405B-992F-567F4977882A}"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Money"/>
        </a:ext>
      </dgm:extLst>
    </dgm:pt>
    <dgm:pt modelId="{9A8F15F7-1EEC-4B0F-BBBB-7AF05854C4E8}" type="pres">
      <dgm:prSet presAssocID="{4E8E007A-BE2E-405B-992F-567F4977882A}" presName="spaceRect" presStyleCnt="0"/>
      <dgm:spPr/>
    </dgm:pt>
    <dgm:pt modelId="{E0857E18-511E-41B8-A03C-BF696DBB1A8C}" type="pres">
      <dgm:prSet presAssocID="{4E8E007A-BE2E-405B-992F-567F4977882A}" presName="parTx" presStyleLbl="revTx" presStyleIdx="2" presStyleCnt="4">
        <dgm:presLayoutVars>
          <dgm:chMax val="0"/>
          <dgm:chPref val="0"/>
        </dgm:presLayoutVars>
      </dgm:prSet>
      <dgm:spPr/>
      <dgm:t>
        <a:bodyPr/>
        <a:lstStyle/>
        <a:p>
          <a:endParaRPr lang="en-US"/>
        </a:p>
      </dgm:t>
    </dgm:pt>
    <dgm:pt modelId="{77E6869D-3024-4F44-806F-50F33DBF3105}" type="pres">
      <dgm:prSet presAssocID="{4E8E007A-BE2E-405B-992F-567F4977882A}" presName="desTx" presStyleLbl="revTx" presStyleIdx="3" presStyleCnt="4">
        <dgm:presLayoutVars/>
      </dgm:prSet>
      <dgm:spPr/>
      <dgm:t>
        <a:bodyPr/>
        <a:lstStyle/>
        <a:p>
          <a:endParaRPr lang="en-US"/>
        </a:p>
      </dgm:t>
    </dgm:pt>
  </dgm:ptLst>
  <dgm:cxnLst>
    <dgm:cxn modelId="{4EA9348D-5951-4378-832A-8219FB445242}" type="presOf" srcId="{3F7551A8-A589-4D98-ADB0-A93FD441B3C6}" destId="{77E6869D-3024-4F44-806F-50F33DBF3105}" srcOrd="0" destOrd="2" presId="urn:microsoft.com/office/officeart/2018/2/layout/IconVerticalSolidList"/>
    <dgm:cxn modelId="{1F221AAC-6A41-4CD3-B5E5-664CF7CBA942}" srcId="{C695A948-01B9-4908-9990-EBA4B6FEA980}" destId="{4E8E007A-BE2E-405B-992F-567F4977882A}" srcOrd="2" destOrd="0" parTransId="{2BF385C6-663B-48FB-B16D-14B1755DEC76}" sibTransId="{DEAA142E-B795-48C8-B617-45BCB3EC4A8D}"/>
    <dgm:cxn modelId="{825B52F9-786A-44F4-8340-D62B18E07033}" srcId="{4E8E007A-BE2E-405B-992F-567F4977882A}" destId="{3F7551A8-A589-4D98-ADB0-A93FD441B3C6}" srcOrd="2" destOrd="0" parTransId="{936BA3A1-F1DA-45D1-947E-06F86D7AE85F}" sibTransId="{BBDDB7EC-2C57-469D-8430-1D2CD50ABDA9}"/>
    <dgm:cxn modelId="{E88DDD45-69A6-4BCC-A7D1-A1A57FC136FB}" srcId="{4E8E007A-BE2E-405B-992F-567F4977882A}" destId="{014B5E75-8C7D-4278-A66D-9DCC3E407459}" srcOrd="1" destOrd="0" parTransId="{150D5E1F-0C20-40D8-9AF7-C25FD605BADC}" sibTransId="{7C4F86FE-81FB-4A57-BDB9-391B90642DFC}"/>
    <dgm:cxn modelId="{1E0E8DE1-6292-4E2E-BCE2-F5861847EE23}" srcId="{C695A948-01B9-4908-9990-EBA4B6FEA980}" destId="{44BBED52-40D9-4048-B7F8-128C821CC20D}" srcOrd="0" destOrd="0" parTransId="{C8867DA2-3B18-4721-9EB1-C5F74AB8F8F2}" sibTransId="{C233D405-059D-4959-B269-5FDEA196E7AE}"/>
    <dgm:cxn modelId="{18FF42BA-F5B1-405E-86FC-D2DE3B8A512F}" type="presOf" srcId="{4E8E007A-BE2E-405B-992F-567F4977882A}" destId="{E0857E18-511E-41B8-A03C-BF696DBB1A8C}" srcOrd="0" destOrd="0" presId="urn:microsoft.com/office/officeart/2018/2/layout/IconVerticalSolidList"/>
    <dgm:cxn modelId="{4EA2F8C1-A88E-4F1A-95B1-0EA4142E9F58}" type="presOf" srcId="{EB109E20-F200-4B0B-938F-5DF8C6E91C0A}" destId="{77E6869D-3024-4F44-806F-50F33DBF3105}" srcOrd="0" destOrd="0" presId="urn:microsoft.com/office/officeart/2018/2/layout/IconVerticalSolidList"/>
    <dgm:cxn modelId="{F746CA3B-F4BC-44A4-888E-83EE1A21C9C2}" srcId="{C695A948-01B9-4908-9990-EBA4B6FEA980}" destId="{B6805431-E89F-4B74-BDBC-78EDFCCAE893}" srcOrd="1" destOrd="0" parTransId="{E1CA8B05-9F2B-4175-9DFB-B3391DB0947B}" sibTransId="{977A7AAE-4F9A-490F-A9BF-614A33FC2926}"/>
    <dgm:cxn modelId="{2B3A601F-93A1-416F-8C63-EE9037EB6DDB}" type="presOf" srcId="{B4C8AC6E-236E-40CB-A5D9-2EF5DEF40A69}" destId="{77E6869D-3024-4F44-806F-50F33DBF3105}" srcOrd="0" destOrd="3" presId="urn:microsoft.com/office/officeart/2018/2/layout/IconVerticalSolidList"/>
    <dgm:cxn modelId="{73D62B60-89E6-49EB-BECC-E716B3A0F394}" type="presOf" srcId="{014B5E75-8C7D-4278-A66D-9DCC3E407459}" destId="{77E6869D-3024-4F44-806F-50F33DBF3105}" srcOrd="0" destOrd="1" presId="urn:microsoft.com/office/officeart/2018/2/layout/IconVerticalSolidList"/>
    <dgm:cxn modelId="{D8364F46-6FD3-4CE7-BBE3-FC484BB8BE42}" srcId="{4E8E007A-BE2E-405B-992F-567F4977882A}" destId="{EB109E20-F200-4B0B-938F-5DF8C6E91C0A}" srcOrd="0" destOrd="0" parTransId="{13F2C40D-EA5D-46C6-9AB1-AA3193ED2267}" sibTransId="{0DC1F143-EB4E-4B46-8448-77E4C16C947E}"/>
    <dgm:cxn modelId="{532FF793-7A77-43DD-8067-83C9608CCF53}" type="presOf" srcId="{B6805431-E89F-4B74-BDBC-78EDFCCAE893}" destId="{DEAC7E6F-2A90-4F77-A676-A2A9F86EAFD4}" srcOrd="0" destOrd="0" presId="urn:microsoft.com/office/officeart/2018/2/layout/IconVerticalSolidList"/>
    <dgm:cxn modelId="{2F385A9B-1F8A-43AB-B1A4-45C9C190EDB5}" type="presOf" srcId="{C695A948-01B9-4908-9990-EBA4B6FEA980}" destId="{16853A47-89C8-4957-BD66-D0786AB7F94B}" srcOrd="0" destOrd="0" presId="urn:microsoft.com/office/officeart/2018/2/layout/IconVerticalSolidList"/>
    <dgm:cxn modelId="{27301DAE-E115-4185-A87A-CCAEC19295D4}" srcId="{4E8E007A-BE2E-405B-992F-567F4977882A}" destId="{B4C8AC6E-236E-40CB-A5D9-2EF5DEF40A69}" srcOrd="3" destOrd="0" parTransId="{96FFE834-449D-4E2A-B2EC-5068668932E6}" sibTransId="{CF495645-9E69-4CDC-9037-6A4EA44DF24A}"/>
    <dgm:cxn modelId="{D7EDD4A3-8F1F-4A82-AE1A-9E70E9EC289E}" type="presOf" srcId="{44BBED52-40D9-4048-B7F8-128C821CC20D}" destId="{B2E328DC-41E2-4A26-B6BD-3106F00E1A15}" srcOrd="0" destOrd="0" presId="urn:microsoft.com/office/officeart/2018/2/layout/IconVerticalSolidList"/>
    <dgm:cxn modelId="{F62A154C-CF21-4880-8091-63F3ECC23E98}" type="presParOf" srcId="{16853A47-89C8-4957-BD66-D0786AB7F94B}" destId="{913D02A3-E894-4057-A3F0-43E16C434094}" srcOrd="0" destOrd="0" presId="urn:microsoft.com/office/officeart/2018/2/layout/IconVerticalSolidList"/>
    <dgm:cxn modelId="{58B240C9-777B-487A-B1F6-4DDB606D1E53}" type="presParOf" srcId="{913D02A3-E894-4057-A3F0-43E16C434094}" destId="{6ED7D2B1-6A16-42C0-B374-7A1761A50132}" srcOrd="0" destOrd="0" presId="urn:microsoft.com/office/officeart/2018/2/layout/IconVerticalSolidList"/>
    <dgm:cxn modelId="{A286B6C7-B318-4951-93D7-1E6B7ACB45A8}" type="presParOf" srcId="{913D02A3-E894-4057-A3F0-43E16C434094}" destId="{EE9D48CD-B537-4FFD-A89E-F77297C439F3}" srcOrd="1" destOrd="0" presId="urn:microsoft.com/office/officeart/2018/2/layout/IconVerticalSolidList"/>
    <dgm:cxn modelId="{B41F8526-22F6-4F04-B308-FD24B8B6CAFC}" type="presParOf" srcId="{913D02A3-E894-4057-A3F0-43E16C434094}" destId="{60F16753-ED5A-4222-BF09-335DCB7205F8}" srcOrd="2" destOrd="0" presId="urn:microsoft.com/office/officeart/2018/2/layout/IconVerticalSolidList"/>
    <dgm:cxn modelId="{D971A1D0-E134-4730-8A64-349AFFCEF95C}" type="presParOf" srcId="{913D02A3-E894-4057-A3F0-43E16C434094}" destId="{B2E328DC-41E2-4A26-B6BD-3106F00E1A15}" srcOrd="3" destOrd="0" presId="urn:microsoft.com/office/officeart/2018/2/layout/IconVerticalSolidList"/>
    <dgm:cxn modelId="{8360386E-AF99-47FA-98E2-D96F1FE3332E}" type="presParOf" srcId="{16853A47-89C8-4957-BD66-D0786AB7F94B}" destId="{2D54200B-2502-436D-B547-BC5B176BBB21}" srcOrd="1" destOrd="0" presId="urn:microsoft.com/office/officeart/2018/2/layout/IconVerticalSolidList"/>
    <dgm:cxn modelId="{16E369F3-3423-4C8A-994B-9D5377307A9C}" type="presParOf" srcId="{16853A47-89C8-4957-BD66-D0786AB7F94B}" destId="{506E15DC-B2E0-4A65-96D7-BFB5482D1EA6}" srcOrd="2" destOrd="0" presId="urn:microsoft.com/office/officeart/2018/2/layout/IconVerticalSolidList"/>
    <dgm:cxn modelId="{B9A27645-7028-4AF0-B6C2-F5F46744428D}" type="presParOf" srcId="{506E15DC-B2E0-4A65-96D7-BFB5482D1EA6}" destId="{8908CDD2-B3AB-4BA6-A325-A4EF6079E4E2}" srcOrd="0" destOrd="0" presId="urn:microsoft.com/office/officeart/2018/2/layout/IconVerticalSolidList"/>
    <dgm:cxn modelId="{805A755B-EA45-4176-80C7-6F92A6297F06}" type="presParOf" srcId="{506E15DC-B2E0-4A65-96D7-BFB5482D1EA6}" destId="{CC37CCBD-F78C-4C4E-B9F3-A00176B1F0AC}" srcOrd="1" destOrd="0" presId="urn:microsoft.com/office/officeart/2018/2/layout/IconVerticalSolidList"/>
    <dgm:cxn modelId="{BE487D6A-35D5-45B2-A05A-6D2B06DA42A4}" type="presParOf" srcId="{506E15DC-B2E0-4A65-96D7-BFB5482D1EA6}" destId="{C64D1E0F-CAC7-401C-83CB-D7F1E5B795C6}" srcOrd="2" destOrd="0" presId="urn:microsoft.com/office/officeart/2018/2/layout/IconVerticalSolidList"/>
    <dgm:cxn modelId="{1DC9B7CB-A17F-41BA-BCD8-5B0764AD333B}" type="presParOf" srcId="{506E15DC-B2E0-4A65-96D7-BFB5482D1EA6}" destId="{DEAC7E6F-2A90-4F77-A676-A2A9F86EAFD4}" srcOrd="3" destOrd="0" presId="urn:microsoft.com/office/officeart/2018/2/layout/IconVerticalSolidList"/>
    <dgm:cxn modelId="{48CC8D39-04F8-457A-ACA5-F9A5219E06BB}" type="presParOf" srcId="{16853A47-89C8-4957-BD66-D0786AB7F94B}" destId="{B3ED2E2D-DB37-4AD0-9F47-0740039A3D2F}" srcOrd="3" destOrd="0" presId="urn:microsoft.com/office/officeart/2018/2/layout/IconVerticalSolidList"/>
    <dgm:cxn modelId="{D6619090-5E85-47A9-A2C1-673FD25EA14D}" type="presParOf" srcId="{16853A47-89C8-4957-BD66-D0786AB7F94B}" destId="{0F212DED-58AB-4C70-A4F1-6396D5416B0D}" srcOrd="4" destOrd="0" presId="urn:microsoft.com/office/officeart/2018/2/layout/IconVerticalSolidList"/>
    <dgm:cxn modelId="{816637FB-41F6-48FC-8CD1-7C3D99006885}" type="presParOf" srcId="{0F212DED-58AB-4C70-A4F1-6396D5416B0D}" destId="{9EDC9CB0-3F79-49B7-9F47-3AFCB91DB39B}" srcOrd="0" destOrd="0" presId="urn:microsoft.com/office/officeart/2018/2/layout/IconVerticalSolidList"/>
    <dgm:cxn modelId="{494214D8-D377-4819-98A8-E1DF570AC8EA}" type="presParOf" srcId="{0F212DED-58AB-4C70-A4F1-6396D5416B0D}" destId="{EDF1C7C4-D147-4FBC-ACAD-2A455D395F34}" srcOrd="1" destOrd="0" presId="urn:microsoft.com/office/officeart/2018/2/layout/IconVerticalSolidList"/>
    <dgm:cxn modelId="{714163AD-F663-4892-85B1-0F67C2C14E42}" type="presParOf" srcId="{0F212DED-58AB-4C70-A4F1-6396D5416B0D}" destId="{9A8F15F7-1EEC-4B0F-BBBB-7AF05854C4E8}" srcOrd="2" destOrd="0" presId="urn:microsoft.com/office/officeart/2018/2/layout/IconVerticalSolidList"/>
    <dgm:cxn modelId="{2E302EB0-E5C2-4489-BEC1-68D9CC67DD69}" type="presParOf" srcId="{0F212DED-58AB-4C70-A4F1-6396D5416B0D}" destId="{E0857E18-511E-41B8-A03C-BF696DBB1A8C}" srcOrd="3" destOrd="0" presId="urn:microsoft.com/office/officeart/2018/2/layout/IconVerticalSolidList"/>
    <dgm:cxn modelId="{ECF860E4-CE7A-467E-A1FC-71960DDB910A}" type="presParOf" srcId="{0F212DED-58AB-4C70-A4F1-6396D5416B0D}" destId="{77E6869D-3024-4F44-806F-50F33DBF310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4E4911-08F4-4322-90FA-15128D2BFC2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6B5CEB3-6167-4823-8259-B7FE0E15A43F}">
      <dgm:prSet/>
      <dgm:spPr/>
      <dgm:t>
        <a:bodyPr/>
        <a:lstStyle/>
        <a:p>
          <a:r>
            <a:rPr lang="en-US" dirty="0"/>
            <a:t>What are the main messages we want to convey?</a:t>
          </a:r>
        </a:p>
      </dgm:t>
    </dgm:pt>
    <dgm:pt modelId="{D96F8FB6-19A1-459E-B426-ADDE3A3B6253}" type="parTrans" cxnId="{5459B092-05A9-4F1C-96C8-FC4A5AB677E3}">
      <dgm:prSet/>
      <dgm:spPr/>
      <dgm:t>
        <a:bodyPr/>
        <a:lstStyle/>
        <a:p>
          <a:endParaRPr lang="en-US"/>
        </a:p>
      </dgm:t>
    </dgm:pt>
    <dgm:pt modelId="{EE8C9507-310A-4A6E-BE9B-B175DE39FB3F}" type="sibTrans" cxnId="{5459B092-05A9-4F1C-96C8-FC4A5AB677E3}">
      <dgm:prSet/>
      <dgm:spPr/>
      <dgm:t>
        <a:bodyPr/>
        <a:lstStyle/>
        <a:p>
          <a:endParaRPr lang="en-US"/>
        </a:p>
      </dgm:t>
    </dgm:pt>
    <dgm:pt modelId="{6D642ADD-252A-47B5-A785-4C8CE14268DF}">
      <dgm:prSet/>
      <dgm:spPr/>
      <dgm:t>
        <a:bodyPr/>
        <a:lstStyle/>
        <a:p>
          <a:r>
            <a:rPr lang="en-US"/>
            <a:t>Campaign name</a:t>
          </a:r>
        </a:p>
      </dgm:t>
    </dgm:pt>
    <dgm:pt modelId="{5E91199A-BF9F-4199-933D-AD4F94B5E352}" type="parTrans" cxnId="{26EC36F6-F7BB-4F4E-BB7B-17DB443A509D}">
      <dgm:prSet/>
      <dgm:spPr/>
      <dgm:t>
        <a:bodyPr/>
        <a:lstStyle/>
        <a:p>
          <a:endParaRPr lang="en-US"/>
        </a:p>
      </dgm:t>
    </dgm:pt>
    <dgm:pt modelId="{76880FEC-3312-4EA0-8086-451C2AA68755}" type="sibTrans" cxnId="{26EC36F6-F7BB-4F4E-BB7B-17DB443A509D}">
      <dgm:prSet/>
      <dgm:spPr/>
      <dgm:t>
        <a:bodyPr/>
        <a:lstStyle/>
        <a:p>
          <a:endParaRPr lang="en-US"/>
        </a:p>
      </dgm:t>
    </dgm:pt>
    <dgm:pt modelId="{0805C4AD-7F04-44E3-B890-D79FACF11365}">
      <dgm:prSet/>
      <dgm:spPr/>
      <dgm:t>
        <a:bodyPr/>
        <a:lstStyle/>
        <a:p>
          <a:r>
            <a:rPr lang="en-US"/>
            <a:t>Campaign hashtag</a:t>
          </a:r>
        </a:p>
      </dgm:t>
    </dgm:pt>
    <dgm:pt modelId="{246030BE-4667-44C5-9921-16ABA3CBA962}" type="parTrans" cxnId="{D155EA78-1878-4CC5-9DA9-564B97210CF4}">
      <dgm:prSet/>
      <dgm:spPr/>
      <dgm:t>
        <a:bodyPr/>
        <a:lstStyle/>
        <a:p>
          <a:endParaRPr lang="en-US"/>
        </a:p>
      </dgm:t>
    </dgm:pt>
    <dgm:pt modelId="{BF18CBCA-5348-4E94-9CD2-3DDAAD2DDF56}" type="sibTrans" cxnId="{D155EA78-1878-4CC5-9DA9-564B97210CF4}">
      <dgm:prSet/>
      <dgm:spPr/>
      <dgm:t>
        <a:bodyPr/>
        <a:lstStyle/>
        <a:p>
          <a:endParaRPr lang="en-US"/>
        </a:p>
      </dgm:t>
    </dgm:pt>
    <dgm:pt modelId="{3D01C591-7D6D-43A5-9B67-A5B38A205E24}">
      <dgm:prSet/>
      <dgm:spPr/>
      <dgm:t>
        <a:bodyPr/>
        <a:lstStyle/>
        <a:p>
          <a:r>
            <a:rPr lang="en-US"/>
            <a:t>Main messages</a:t>
          </a:r>
        </a:p>
      </dgm:t>
    </dgm:pt>
    <dgm:pt modelId="{C6290BD0-A9E1-4E6F-83BB-F7E3E073D831}" type="parTrans" cxnId="{8BD27A71-9623-4D4D-8713-F3A03B6F522B}">
      <dgm:prSet/>
      <dgm:spPr/>
      <dgm:t>
        <a:bodyPr/>
        <a:lstStyle/>
        <a:p>
          <a:endParaRPr lang="en-US"/>
        </a:p>
      </dgm:t>
    </dgm:pt>
    <dgm:pt modelId="{48642C0B-5411-42B7-8BD7-8400D831D60D}" type="sibTrans" cxnId="{8BD27A71-9623-4D4D-8713-F3A03B6F522B}">
      <dgm:prSet/>
      <dgm:spPr/>
      <dgm:t>
        <a:bodyPr/>
        <a:lstStyle/>
        <a:p>
          <a:endParaRPr lang="en-US"/>
        </a:p>
      </dgm:t>
    </dgm:pt>
    <dgm:pt modelId="{11EE6988-5285-4D99-BBB1-06BBD5258E84}">
      <dgm:prSet/>
      <dgm:spPr/>
      <dgm:t>
        <a:bodyPr/>
        <a:lstStyle/>
        <a:p>
          <a:r>
            <a:rPr lang="en-US" dirty="0"/>
            <a:t>What social media channels will best deliver this message?</a:t>
          </a:r>
        </a:p>
      </dgm:t>
    </dgm:pt>
    <dgm:pt modelId="{02A892FE-51E7-4512-8854-FEB34528E8B1}" type="parTrans" cxnId="{CE2D1DF0-91F8-4FCB-923F-3F806AFFFB88}">
      <dgm:prSet/>
      <dgm:spPr/>
      <dgm:t>
        <a:bodyPr/>
        <a:lstStyle/>
        <a:p>
          <a:endParaRPr lang="en-US"/>
        </a:p>
      </dgm:t>
    </dgm:pt>
    <dgm:pt modelId="{DFE128EC-82B4-4395-B01B-8AA4A4117AC0}" type="sibTrans" cxnId="{CE2D1DF0-91F8-4FCB-923F-3F806AFFFB88}">
      <dgm:prSet/>
      <dgm:spPr/>
      <dgm:t>
        <a:bodyPr/>
        <a:lstStyle/>
        <a:p>
          <a:endParaRPr lang="en-US"/>
        </a:p>
      </dgm:t>
    </dgm:pt>
    <dgm:pt modelId="{21ADE7C6-7868-490F-8E89-C29D81A010C5}">
      <dgm:prSet/>
      <dgm:spPr/>
      <dgm:t>
        <a:bodyPr/>
        <a:lstStyle/>
        <a:p>
          <a:r>
            <a:rPr lang="en-US" dirty="0"/>
            <a:t>What tone will work best with the audience, message, and channel? </a:t>
          </a:r>
        </a:p>
      </dgm:t>
    </dgm:pt>
    <dgm:pt modelId="{A19C439D-CD0D-49B9-A739-67FFDB99FC2A}" type="parTrans" cxnId="{EDD258AD-C51B-49DB-B29D-9D39FB48F98A}">
      <dgm:prSet/>
      <dgm:spPr/>
      <dgm:t>
        <a:bodyPr/>
        <a:lstStyle/>
        <a:p>
          <a:endParaRPr lang="en-US"/>
        </a:p>
      </dgm:t>
    </dgm:pt>
    <dgm:pt modelId="{942B9D1B-451E-4129-9A7B-6AF3D7DCF8D1}" type="sibTrans" cxnId="{EDD258AD-C51B-49DB-B29D-9D39FB48F98A}">
      <dgm:prSet/>
      <dgm:spPr/>
      <dgm:t>
        <a:bodyPr/>
        <a:lstStyle/>
        <a:p>
          <a:endParaRPr lang="en-US"/>
        </a:p>
      </dgm:t>
    </dgm:pt>
    <dgm:pt modelId="{B1112B6F-D83A-4291-B221-64A1E39BB25A}" type="pres">
      <dgm:prSet presAssocID="{B14E4911-08F4-4322-90FA-15128D2BFC2D}" presName="root" presStyleCnt="0">
        <dgm:presLayoutVars>
          <dgm:dir/>
          <dgm:resizeHandles val="exact"/>
        </dgm:presLayoutVars>
      </dgm:prSet>
      <dgm:spPr/>
      <dgm:t>
        <a:bodyPr/>
        <a:lstStyle/>
        <a:p>
          <a:endParaRPr lang="en-US"/>
        </a:p>
      </dgm:t>
    </dgm:pt>
    <dgm:pt modelId="{744AB623-610E-460A-99E8-6665575DBB7C}" type="pres">
      <dgm:prSet presAssocID="{A6B5CEB3-6167-4823-8259-B7FE0E15A43F}" presName="compNode" presStyleCnt="0"/>
      <dgm:spPr/>
    </dgm:pt>
    <dgm:pt modelId="{284A5C5F-7AC3-4BF0-AA48-9B55B96592F1}" type="pres">
      <dgm:prSet presAssocID="{A6B5CEB3-6167-4823-8259-B7FE0E15A43F}" presName="bgRect" presStyleLbl="bgShp" presStyleIdx="0" presStyleCnt="3"/>
      <dgm:spPr>
        <a:solidFill>
          <a:schemeClr val="accent5"/>
        </a:solidFill>
      </dgm:spPr>
    </dgm:pt>
    <dgm:pt modelId="{FC7B9544-AAEF-43C1-8FB5-214A03F6CC00}" type="pres">
      <dgm:prSet presAssocID="{A6B5CEB3-6167-4823-8259-B7FE0E15A43F}"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egaphone"/>
        </a:ext>
      </dgm:extLst>
    </dgm:pt>
    <dgm:pt modelId="{B188CF51-6423-4EC5-8AA4-3C50DD3F1789}" type="pres">
      <dgm:prSet presAssocID="{A6B5CEB3-6167-4823-8259-B7FE0E15A43F}" presName="spaceRect" presStyleCnt="0"/>
      <dgm:spPr/>
    </dgm:pt>
    <dgm:pt modelId="{82ACBE16-7CBC-4991-8B85-971F0AC5BEF2}" type="pres">
      <dgm:prSet presAssocID="{A6B5CEB3-6167-4823-8259-B7FE0E15A43F}" presName="parTx" presStyleLbl="revTx" presStyleIdx="0" presStyleCnt="4">
        <dgm:presLayoutVars>
          <dgm:chMax val="0"/>
          <dgm:chPref val="0"/>
        </dgm:presLayoutVars>
      </dgm:prSet>
      <dgm:spPr/>
      <dgm:t>
        <a:bodyPr/>
        <a:lstStyle/>
        <a:p>
          <a:endParaRPr lang="en-US"/>
        </a:p>
      </dgm:t>
    </dgm:pt>
    <dgm:pt modelId="{95F620AE-7444-453F-AC57-A60A88829508}" type="pres">
      <dgm:prSet presAssocID="{A6B5CEB3-6167-4823-8259-B7FE0E15A43F}" presName="desTx" presStyleLbl="revTx" presStyleIdx="1" presStyleCnt="4">
        <dgm:presLayoutVars/>
      </dgm:prSet>
      <dgm:spPr/>
      <dgm:t>
        <a:bodyPr/>
        <a:lstStyle/>
        <a:p>
          <a:endParaRPr lang="en-US"/>
        </a:p>
      </dgm:t>
    </dgm:pt>
    <dgm:pt modelId="{D783BF4B-6B0F-4B34-BAA7-B56EE0E89B49}" type="pres">
      <dgm:prSet presAssocID="{EE8C9507-310A-4A6E-BE9B-B175DE39FB3F}" presName="sibTrans" presStyleCnt="0"/>
      <dgm:spPr/>
    </dgm:pt>
    <dgm:pt modelId="{4930B551-28AF-42C2-B797-BE0C375ECC0F}" type="pres">
      <dgm:prSet presAssocID="{11EE6988-5285-4D99-BBB1-06BBD5258E84}" presName="compNode" presStyleCnt="0"/>
      <dgm:spPr/>
    </dgm:pt>
    <dgm:pt modelId="{1375A19D-1EA0-4D9C-896B-D716E2B13F0E}" type="pres">
      <dgm:prSet presAssocID="{11EE6988-5285-4D99-BBB1-06BBD5258E84}" presName="bgRect" presStyleLbl="bgShp" presStyleIdx="1" presStyleCnt="3"/>
      <dgm:spPr>
        <a:solidFill>
          <a:srgbClr val="43BB8D"/>
        </a:solidFill>
      </dgm:spPr>
    </dgm:pt>
    <dgm:pt modelId="{DEEA0988-44C3-4DB3-B4D4-010847865A2B}" type="pres">
      <dgm:prSet presAssocID="{11EE6988-5285-4D99-BBB1-06BBD5258E84}"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Marketing"/>
        </a:ext>
      </dgm:extLst>
    </dgm:pt>
    <dgm:pt modelId="{63B5899E-E37B-4FD7-A482-FB4A99134F3C}" type="pres">
      <dgm:prSet presAssocID="{11EE6988-5285-4D99-BBB1-06BBD5258E84}" presName="spaceRect" presStyleCnt="0"/>
      <dgm:spPr/>
    </dgm:pt>
    <dgm:pt modelId="{DD21F862-3BB9-4FD3-B4E1-47888BD91B23}" type="pres">
      <dgm:prSet presAssocID="{11EE6988-5285-4D99-BBB1-06BBD5258E84}" presName="parTx" presStyleLbl="revTx" presStyleIdx="2" presStyleCnt="4">
        <dgm:presLayoutVars>
          <dgm:chMax val="0"/>
          <dgm:chPref val="0"/>
        </dgm:presLayoutVars>
      </dgm:prSet>
      <dgm:spPr/>
      <dgm:t>
        <a:bodyPr/>
        <a:lstStyle/>
        <a:p>
          <a:endParaRPr lang="en-US"/>
        </a:p>
      </dgm:t>
    </dgm:pt>
    <dgm:pt modelId="{0D40A00C-5C3D-47E4-AE19-E56FEC140E5B}" type="pres">
      <dgm:prSet presAssocID="{DFE128EC-82B4-4395-B01B-8AA4A4117AC0}" presName="sibTrans" presStyleCnt="0"/>
      <dgm:spPr/>
    </dgm:pt>
    <dgm:pt modelId="{57DC03AC-E7AA-46C7-883E-D3919C8015CB}" type="pres">
      <dgm:prSet presAssocID="{21ADE7C6-7868-490F-8E89-C29D81A010C5}" presName="compNode" presStyleCnt="0"/>
      <dgm:spPr/>
    </dgm:pt>
    <dgm:pt modelId="{91ED1A57-42F1-4654-8C80-25EDDA3A7440}" type="pres">
      <dgm:prSet presAssocID="{21ADE7C6-7868-490F-8E89-C29D81A010C5}" presName="bgRect" presStyleLbl="bgShp" presStyleIdx="2" presStyleCnt="3"/>
      <dgm:spPr>
        <a:solidFill>
          <a:srgbClr val="70AD47"/>
        </a:solidFill>
      </dgm:spPr>
    </dgm:pt>
    <dgm:pt modelId="{5E21CDDB-1CFC-4A47-8D58-6EEAF5526C17}" type="pres">
      <dgm:prSet presAssocID="{21ADE7C6-7868-490F-8E89-C29D81A010C5}"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Moustache Face with Solid Fill"/>
        </a:ext>
      </dgm:extLst>
    </dgm:pt>
    <dgm:pt modelId="{B8216801-AF9E-4DBA-85AD-20A537CBE12D}" type="pres">
      <dgm:prSet presAssocID="{21ADE7C6-7868-490F-8E89-C29D81A010C5}" presName="spaceRect" presStyleCnt="0"/>
      <dgm:spPr/>
    </dgm:pt>
    <dgm:pt modelId="{73F5C61D-5C50-49E9-9ED8-9126CCD50F7D}" type="pres">
      <dgm:prSet presAssocID="{21ADE7C6-7868-490F-8E89-C29D81A010C5}" presName="parTx" presStyleLbl="revTx" presStyleIdx="3" presStyleCnt="4">
        <dgm:presLayoutVars>
          <dgm:chMax val="0"/>
          <dgm:chPref val="0"/>
        </dgm:presLayoutVars>
      </dgm:prSet>
      <dgm:spPr/>
      <dgm:t>
        <a:bodyPr/>
        <a:lstStyle/>
        <a:p>
          <a:endParaRPr lang="en-US"/>
        </a:p>
      </dgm:t>
    </dgm:pt>
  </dgm:ptLst>
  <dgm:cxnLst>
    <dgm:cxn modelId="{E6C6069D-D8EA-4F2B-A458-557FECD6FDF8}" type="presOf" srcId="{A6B5CEB3-6167-4823-8259-B7FE0E15A43F}" destId="{82ACBE16-7CBC-4991-8B85-971F0AC5BEF2}" srcOrd="0" destOrd="0" presId="urn:microsoft.com/office/officeart/2018/2/layout/IconVerticalSolidList"/>
    <dgm:cxn modelId="{6A3F9171-67F3-4D7F-93B2-BB158E489B81}" type="presOf" srcId="{21ADE7C6-7868-490F-8E89-C29D81A010C5}" destId="{73F5C61D-5C50-49E9-9ED8-9126CCD50F7D}" srcOrd="0" destOrd="0" presId="urn:microsoft.com/office/officeart/2018/2/layout/IconVerticalSolidList"/>
    <dgm:cxn modelId="{CE2D1DF0-91F8-4FCB-923F-3F806AFFFB88}" srcId="{B14E4911-08F4-4322-90FA-15128D2BFC2D}" destId="{11EE6988-5285-4D99-BBB1-06BBD5258E84}" srcOrd="1" destOrd="0" parTransId="{02A892FE-51E7-4512-8854-FEB34528E8B1}" sibTransId="{DFE128EC-82B4-4395-B01B-8AA4A4117AC0}"/>
    <dgm:cxn modelId="{26EC36F6-F7BB-4F4E-BB7B-17DB443A509D}" srcId="{A6B5CEB3-6167-4823-8259-B7FE0E15A43F}" destId="{6D642ADD-252A-47B5-A785-4C8CE14268DF}" srcOrd="0" destOrd="0" parTransId="{5E91199A-BF9F-4199-933D-AD4F94B5E352}" sibTransId="{76880FEC-3312-4EA0-8086-451C2AA68755}"/>
    <dgm:cxn modelId="{190DE865-5D2A-471B-A40C-BF737641E5BD}" type="presOf" srcId="{3D01C591-7D6D-43A5-9B67-A5B38A205E24}" destId="{95F620AE-7444-453F-AC57-A60A88829508}" srcOrd="0" destOrd="2" presId="urn:microsoft.com/office/officeart/2018/2/layout/IconVerticalSolidList"/>
    <dgm:cxn modelId="{BC1A4E3A-9006-4860-98BD-81F08BCE5908}" type="presOf" srcId="{6D642ADD-252A-47B5-A785-4C8CE14268DF}" destId="{95F620AE-7444-453F-AC57-A60A88829508}" srcOrd="0" destOrd="0" presId="urn:microsoft.com/office/officeart/2018/2/layout/IconVerticalSolidList"/>
    <dgm:cxn modelId="{D1735D7B-6B38-4240-8E14-8451F9FB0EE3}" type="presOf" srcId="{0805C4AD-7F04-44E3-B890-D79FACF11365}" destId="{95F620AE-7444-453F-AC57-A60A88829508}" srcOrd="0" destOrd="1" presId="urn:microsoft.com/office/officeart/2018/2/layout/IconVerticalSolidList"/>
    <dgm:cxn modelId="{EDD258AD-C51B-49DB-B29D-9D39FB48F98A}" srcId="{B14E4911-08F4-4322-90FA-15128D2BFC2D}" destId="{21ADE7C6-7868-490F-8E89-C29D81A010C5}" srcOrd="2" destOrd="0" parTransId="{A19C439D-CD0D-49B9-A739-67FFDB99FC2A}" sibTransId="{942B9D1B-451E-4129-9A7B-6AF3D7DCF8D1}"/>
    <dgm:cxn modelId="{EA578963-CD80-4997-B1C1-374C75CDA154}" type="presOf" srcId="{B14E4911-08F4-4322-90FA-15128D2BFC2D}" destId="{B1112B6F-D83A-4291-B221-64A1E39BB25A}" srcOrd="0" destOrd="0" presId="urn:microsoft.com/office/officeart/2018/2/layout/IconVerticalSolidList"/>
    <dgm:cxn modelId="{8BD27A71-9623-4D4D-8713-F3A03B6F522B}" srcId="{A6B5CEB3-6167-4823-8259-B7FE0E15A43F}" destId="{3D01C591-7D6D-43A5-9B67-A5B38A205E24}" srcOrd="2" destOrd="0" parTransId="{C6290BD0-A9E1-4E6F-83BB-F7E3E073D831}" sibTransId="{48642C0B-5411-42B7-8BD7-8400D831D60D}"/>
    <dgm:cxn modelId="{5459B092-05A9-4F1C-96C8-FC4A5AB677E3}" srcId="{B14E4911-08F4-4322-90FA-15128D2BFC2D}" destId="{A6B5CEB3-6167-4823-8259-B7FE0E15A43F}" srcOrd="0" destOrd="0" parTransId="{D96F8FB6-19A1-459E-B426-ADDE3A3B6253}" sibTransId="{EE8C9507-310A-4A6E-BE9B-B175DE39FB3F}"/>
    <dgm:cxn modelId="{D155EA78-1878-4CC5-9DA9-564B97210CF4}" srcId="{A6B5CEB3-6167-4823-8259-B7FE0E15A43F}" destId="{0805C4AD-7F04-44E3-B890-D79FACF11365}" srcOrd="1" destOrd="0" parTransId="{246030BE-4667-44C5-9921-16ABA3CBA962}" sibTransId="{BF18CBCA-5348-4E94-9CD2-3DDAAD2DDF56}"/>
    <dgm:cxn modelId="{EE732B18-F18C-4F29-81E7-F0F18FD7DB1F}" type="presOf" srcId="{11EE6988-5285-4D99-BBB1-06BBD5258E84}" destId="{DD21F862-3BB9-4FD3-B4E1-47888BD91B23}" srcOrd="0" destOrd="0" presId="urn:microsoft.com/office/officeart/2018/2/layout/IconVerticalSolidList"/>
    <dgm:cxn modelId="{83B3D645-EB0C-4DE2-AF97-69057CD21B4E}" type="presParOf" srcId="{B1112B6F-D83A-4291-B221-64A1E39BB25A}" destId="{744AB623-610E-460A-99E8-6665575DBB7C}" srcOrd="0" destOrd="0" presId="urn:microsoft.com/office/officeart/2018/2/layout/IconVerticalSolidList"/>
    <dgm:cxn modelId="{0063A2CB-8540-43AD-AC13-73C9AE3FFD8A}" type="presParOf" srcId="{744AB623-610E-460A-99E8-6665575DBB7C}" destId="{284A5C5F-7AC3-4BF0-AA48-9B55B96592F1}" srcOrd="0" destOrd="0" presId="urn:microsoft.com/office/officeart/2018/2/layout/IconVerticalSolidList"/>
    <dgm:cxn modelId="{79D5BE75-A297-49DA-8DD0-F6E011266FD8}" type="presParOf" srcId="{744AB623-610E-460A-99E8-6665575DBB7C}" destId="{FC7B9544-AAEF-43C1-8FB5-214A03F6CC00}" srcOrd="1" destOrd="0" presId="urn:microsoft.com/office/officeart/2018/2/layout/IconVerticalSolidList"/>
    <dgm:cxn modelId="{469BABDE-52CD-46F4-828C-980FA99E271E}" type="presParOf" srcId="{744AB623-610E-460A-99E8-6665575DBB7C}" destId="{B188CF51-6423-4EC5-8AA4-3C50DD3F1789}" srcOrd="2" destOrd="0" presId="urn:microsoft.com/office/officeart/2018/2/layout/IconVerticalSolidList"/>
    <dgm:cxn modelId="{DBC51ED2-1A95-4F5B-8B78-02C97F4709F0}" type="presParOf" srcId="{744AB623-610E-460A-99E8-6665575DBB7C}" destId="{82ACBE16-7CBC-4991-8B85-971F0AC5BEF2}" srcOrd="3" destOrd="0" presId="urn:microsoft.com/office/officeart/2018/2/layout/IconVerticalSolidList"/>
    <dgm:cxn modelId="{8DB545A6-81E4-466A-A77B-B79AAC6DE285}" type="presParOf" srcId="{744AB623-610E-460A-99E8-6665575DBB7C}" destId="{95F620AE-7444-453F-AC57-A60A88829508}" srcOrd="4" destOrd="0" presId="urn:microsoft.com/office/officeart/2018/2/layout/IconVerticalSolidList"/>
    <dgm:cxn modelId="{7BF284C0-B358-4044-B27B-E068857A0BA3}" type="presParOf" srcId="{B1112B6F-D83A-4291-B221-64A1E39BB25A}" destId="{D783BF4B-6B0F-4B34-BAA7-B56EE0E89B49}" srcOrd="1" destOrd="0" presId="urn:microsoft.com/office/officeart/2018/2/layout/IconVerticalSolidList"/>
    <dgm:cxn modelId="{1B390F4F-BEFD-4E3E-AC13-C9A5C527B787}" type="presParOf" srcId="{B1112B6F-D83A-4291-B221-64A1E39BB25A}" destId="{4930B551-28AF-42C2-B797-BE0C375ECC0F}" srcOrd="2" destOrd="0" presId="urn:microsoft.com/office/officeart/2018/2/layout/IconVerticalSolidList"/>
    <dgm:cxn modelId="{C1530922-7F77-485C-A3D0-6BED05696A46}" type="presParOf" srcId="{4930B551-28AF-42C2-B797-BE0C375ECC0F}" destId="{1375A19D-1EA0-4D9C-896B-D716E2B13F0E}" srcOrd="0" destOrd="0" presId="urn:microsoft.com/office/officeart/2018/2/layout/IconVerticalSolidList"/>
    <dgm:cxn modelId="{963B379D-940A-4B48-B207-BD9E1DD4C642}" type="presParOf" srcId="{4930B551-28AF-42C2-B797-BE0C375ECC0F}" destId="{DEEA0988-44C3-4DB3-B4D4-010847865A2B}" srcOrd="1" destOrd="0" presId="urn:microsoft.com/office/officeart/2018/2/layout/IconVerticalSolidList"/>
    <dgm:cxn modelId="{943172D9-E8D3-41E1-9994-06DC00761313}" type="presParOf" srcId="{4930B551-28AF-42C2-B797-BE0C375ECC0F}" destId="{63B5899E-E37B-4FD7-A482-FB4A99134F3C}" srcOrd="2" destOrd="0" presId="urn:microsoft.com/office/officeart/2018/2/layout/IconVerticalSolidList"/>
    <dgm:cxn modelId="{3672A985-B630-46DC-89D2-96ED4BAD3384}" type="presParOf" srcId="{4930B551-28AF-42C2-B797-BE0C375ECC0F}" destId="{DD21F862-3BB9-4FD3-B4E1-47888BD91B23}" srcOrd="3" destOrd="0" presId="urn:microsoft.com/office/officeart/2018/2/layout/IconVerticalSolidList"/>
    <dgm:cxn modelId="{9E9B4943-A199-4E80-B8C1-A9C8D39DB0ED}" type="presParOf" srcId="{B1112B6F-D83A-4291-B221-64A1E39BB25A}" destId="{0D40A00C-5C3D-47E4-AE19-E56FEC140E5B}" srcOrd="3" destOrd="0" presId="urn:microsoft.com/office/officeart/2018/2/layout/IconVerticalSolidList"/>
    <dgm:cxn modelId="{F9D5CB97-3986-40C3-9A16-EFFFD9012F96}" type="presParOf" srcId="{B1112B6F-D83A-4291-B221-64A1E39BB25A}" destId="{57DC03AC-E7AA-46C7-883E-D3919C8015CB}" srcOrd="4" destOrd="0" presId="urn:microsoft.com/office/officeart/2018/2/layout/IconVerticalSolidList"/>
    <dgm:cxn modelId="{FBEAA3F2-5217-4E34-BE35-4EA481E010BD}" type="presParOf" srcId="{57DC03AC-E7AA-46C7-883E-D3919C8015CB}" destId="{91ED1A57-42F1-4654-8C80-25EDDA3A7440}" srcOrd="0" destOrd="0" presId="urn:microsoft.com/office/officeart/2018/2/layout/IconVerticalSolidList"/>
    <dgm:cxn modelId="{C8C96801-EF5B-4A77-AACF-65CF20D9F432}" type="presParOf" srcId="{57DC03AC-E7AA-46C7-883E-D3919C8015CB}" destId="{5E21CDDB-1CFC-4A47-8D58-6EEAF5526C17}" srcOrd="1" destOrd="0" presId="urn:microsoft.com/office/officeart/2018/2/layout/IconVerticalSolidList"/>
    <dgm:cxn modelId="{9C5EC84C-3038-4BD1-BB04-6955F906E040}" type="presParOf" srcId="{57DC03AC-E7AA-46C7-883E-D3919C8015CB}" destId="{B8216801-AF9E-4DBA-85AD-20A537CBE12D}" srcOrd="2" destOrd="0" presId="urn:microsoft.com/office/officeart/2018/2/layout/IconVerticalSolidList"/>
    <dgm:cxn modelId="{75A65603-C376-4C0F-8394-DE979511431D}" type="presParOf" srcId="{57DC03AC-E7AA-46C7-883E-D3919C8015CB}" destId="{73F5C61D-5C50-49E9-9ED8-9126CCD50F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DAF7EA-4E82-4436-A36C-E0E442A83E2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FB6B6E9-DFE2-4711-8AE1-3B23D661BB0F}">
      <dgm:prSet/>
      <dgm:spPr/>
      <dgm:t>
        <a:bodyPr/>
        <a:lstStyle/>
        <a:p>
          <a:pPr>
            <a:lnSpc>
              <a:spcPct val="100000"/>
            </a:lnSpc>
          </a:pPr>
          <a:r>
            <a:rPr lang="en-US" dirty="0">
              <a:solidFill>
                <a:schemeClr val="bg1"/>
              </a:solidFill>
            </a:rPr>
            <a:t>What content and tactics will you use to convey messages on your channels?</a:t>
          </a:r>
        </a:p>
      </dgm:t>
    </dgm:pt>
    <dgm:pt modelId="{8F455B69-8022-478F-9320-B4F1E3C40E9D}" type="parTrans" cxnId="{89C08F37-6883-4F4B-8B99-DBF9D5C92CF6}">
      <dgm:prSet/>
      <dgm:spPr/>
      <dgm:t>
        <a:bodyPr/>
        <a:lstStyle/>
        <a:p>
          <a:endParaRPr lang="en-US"/>
        </a:p>
      </dgm:t>
    </dgm:pt>
    <dgm:pt modelId="{3505E68E-ABE4-4736-9D6F-187038EB6F03}" type="sibTrans" cxnId="{89C08F37-6883-4F4B-8B99-DBF9D5C92CF6}">
      <dgm:prSet/>
      <dgm:spPr/>
      <dgm:t>
        <a:bodyPr/>
        <a:lstStyle/>
        <a:p>
          <a:endParaRPr lang="en-US"/>
        </a:p>
      </dgm:t>
    </dgm:pt>
    <dgm:pt modelId="{FA66510B-168E-41FF-82B7-EDED2FB0EE34}">
      <dgm:prSet/>
      <dgm:spPr/>
      <dgm:t>
        <a:bodyPr/>
        <a:lstStyle/>
        <a:p>
          <a:pPr>
            <a:lnSpc>
              <a:spcPct val="100000"/>
            </a:lnSpc>
          </a:pPr>
          <a:r>
            <a:rPr lang="en-US" dirty="0">
              <a:solidFill>
                <a:schemeClr val="bg1"/>
              </a:solidFill>
            </a:rPr>
            <a:t>What metrics will you monitor to assess progress and final performance?  </a:t>
          </a:r>
        </a:p>
      </dgm:t>
    </dgm:pt>
    <dgm:pt modelId="{02C3B19E-9F3C-48A1-A6B9-64AAE8D8C792}" type="parTrans" cxnId="{5E2D99E5-83C2-46BF-90DA-BC01F535B7E6}">
      <dgm:prSet/>
      <dgm:spPr/>
      <dgm:t>
        <a:bodyPr/>
        <a:lstStyle/>
        <a:p>
          <a:endParaRPr lang="en-US"/>
        </a:p>
      </dgm:t>
    </dgm:pt>
    <dgm:pt modelId="{BAC5B6F5-6C2C-4EBB-99D2-F87C4B899E3F}" type="sibTrans" cxnId="{5E2D99E5-83C2-46BF-90DA-BC01F535B7E6}">
      <dgm:prSet/>
      <dgm:spPr/>
      <dgm:t>
        <a:bodyPr/>
        <a:lstStyle/>
        <a:p>
          <a:endParaRPr lang="en-US"/>
        </a:p>
      </dgm:t>
    </dgm:pt>
    <dgm:pt modelId="{0F5A9524-B00A-4FCD-B405-1381A1F457EB}" type="pres">
      <dgm:prSet presAssocID="{C2DAF7EA-4E82-4436-A36C-E0E442A83E29}" presName="root" presStyleCnt="0">
        <dgm:presLayoutVars>
          <dgm:dir/>
          <dgm:resizeHandles val="exact"/>
        </dgm:presLayoutVars>
      </dgm:prSet>
      <dgm:spPr/>
      <dgm:t>
        <a:bodyPr/>
        <a:lstStyle/>
        <a:p>
          <a:endParaRPr lang="en-US"/>
        </a:p>
      </dgm:t>
    </dgm:pt>
    <dgm:pt modelId="{26737F42-F162-40E3-8FEC-B9CAB11BBD35}" type="pres">
      <dgm:prSet presAssocID="{6FB6B6E9-DFE2-4711-8AE1-3B23D661BB0F}" presName="compNode" presStyleCnt="0"/>
      <dgm:spPr/>
    </dgm:pt>
    <dgm:pt modelId="{EF19D4C2-AB3C-43DD-97BC-58A4449230B0}" type="pres">
      <dgm:prSet presAssocID="{6FB6B6E9-DFE2-4711-8AE1-3B23D661BB0F}" presName="bgRect" presStyleLbl="bgShp" presStyleIdx="0" presStyleCnt="2"/>
      <dgm:spPr>
        <a:solidFill>
          <a:schemeClr val="accent5"/>
        </a:solidFill>
      </dgm:spPr>
    </dgm:pt>
    <dgm:pt modelId="{B2FD5DD5-B9BD-4853-BB93-6C1FA1E7618C}" type="pres">
      <dgm:prSet presAssocID="{6FB6B6E9-DFE2-4711-8AE1-3B23D661BB0F}" presName="iconRect" presStyleLbl="node1" presStyleIdx="0" presStyleCnt="2" custFlipVert="1" custScaleX="4708" custScaleY="9597" custLinFactX="300000" custLinFactY="200000" custLinFactNeighborX="317953" custLinFactNeighborY="272536"/>
      <dgm:spPr>
        <a:noFill/>
        <a:ln>
          <a:solidFill>
            <a:schemeClr val="bg1"/>
          </a:solidFill>
        </a:ln>
      </dgm:spPr>
      <dgm:extLst/>
    </dgm:pt>
    <dgm:pt modelId="{E74AD720-3AE9-4392-9E2B-E51FB036AC60}" type="pres">
      <dgm:prSet presAssocID="{6FB6B6E9-DFE2-4711-8AE1-3B23D661BB0F}" presName="spaceRect" presStyleCnt="0"/>
      <dgm:spPr/>
    </dgm:pt>
    <dgm:pt modelId="{263F5324-A2B0-4BDC-AA4E-2A2F54771A80}" type="pres">
      <dgm:prSet presAssocID="{6FB6B6E9-DFE2-4711-8AE1-3B23D661BB0F}" presName="parTx" presStyleLbl="revTx" presStyleIdx="0" presStyleCnt="2">
        <dgm:presLayoutVars>
          <dgm:chMax val="0"/>
          <dgm:chPref val="0"/>
        </dgm:presLayoutVars>
      </dgm:prSet>
      <dgm:spPr/>
      <dgm:t>
        <a:bodyPr/>
        <a:lstStyle/>
        <a:p>
          <a:endParaRPr lang="en-US"/>
        </a:p>
      </dgm:t>
    </dgm:pt>
    <dgm:pt modelId="{4412A554-C4BB-404E-931F-4BD5C11F56A8}" type="pres">
      <dgm:prSet presAssocID="{3505E68E-ABE4-4736-9D6F-187038EB6F03}" presName="sibTrans" presStyleCnt="0"/>
      <dgm:spPr/>
    </dgm:pt>
    <dgm:pt modelId="{0D8DA63C-48D2-4D8F-8843-02FA23FBDD3A}" type="pres">
      <dgm:prSet presAssocID="{FA66510B-168E-41FF-82B7-EDED2FB0EE34}" presName="compNode" presStyleCnt="0"/>
      <dgm:spPr/>
    </dgm:pt>
    <dgm:pt modelId="{A067F554-319F-49D9-AC99-1368D5E2A31F}" type="pres">
      <dgm:prSet presAssocID="{FA66510B-168E-41FF-82B7-EDED2FB0EE34}" presName="bgRect" presStyleLbl="bgShp" presStyleIdx="1" presStyleCnt="2"/>
      <dgm:spPr>
        <a:solidFill>
          <a:srgbClr val="43BB8D"/>
        </a:solidFill>
      </dgm:spPr>
    </dgm:pt>
    <dgm:pt modelId="{7E5354DB-E4F5-4662-9A48-49C840C09F3D}" type="pres">
      <dgm:prSet presAssocID="{FA66510B-168E-41FF-82B7-EDED2FB0EE34}" presName="iconRect" presStyleLbl="node1" presStyleIdx="1" presStyleCnt="2" custFlipVert="1" custScaleX="13112" custScaleY="5520" custLinFactX="300000" custLinFactY="100000" custLinFactNeighborX="322155" custLinFactNeighborY="138292"/>
      <dgm:spPr>
        <a:gradFill rotWithShape="0">
          <a:gsLst>
            <a:gs pos="8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dgm:spPr>
      <dgm:extLst/>
    </dgm:pt>
    <dgm:pt modelId="{90C75703-2A16-4311-AD15-B149E9DADDD9}" type="pres">
      <dgm:prSet presAssocID="{FA66510B-168E-41FF-82B7-EDED2FB0EE34}" presName="spaceRect" presStyleCnt="0"/>
      <dgm:spPr/>
    </dgm:pt>
    <dgm:pt modelId="{E54EBB9B-EAB9-4F49-B95E-EB211739F559}" type="pres">
      <dgm:prSet presAssocID="{FA66510B-168E-41FF-82B7-EDED2FB0EE34}" presName="parTx" presStyleLbl="revTx" presStyleIdx="1" presStyleCnt="2">
        <dgm:presLayoutVars>
          <dgm:chMax val="0"/>
          <dgm:chPref val="0"/>
        </dgm:presLayoutVars>
      </dgm:prSet>
      <dgm:spPr/>
      <dgm:t>
        <a:bodyPr/>
        <a:lstStyle/>
        <a:p>
          <a:endParaRPr lang="en-US"/>
        </a:p>
      </dgm:t>
    </dgm:pt>
  </dgm:ptLst>
  <dgm:cxnLst>
    <dgm:cxn modelId="{7A352324-80DD-4F93-9641-F692AF4C5737}" type="presOf" srcId="{C2DAF7EA-4E82-4436-A36C-E0E442A83E29}" destId="{0F5A9524-B00A-4FCD-B405-1381A1F457EB}" srcOrd="0" destOrd="0" presId="urn:microsoft.com/office/officeart/2018/2/layout/IconVerticalSolidList"/>
    <dgm:cxn modelId="{26DAA5B9-3692-44D6-BA15-CD2CD826E757}" type="presOf" srcId="{FA66510B-168E-41FF-82B7-EDED2FB0EE34}" destId="{E54EBB9B-EAB9-4F49-B95E-EB211739F559}" srcOrd="0" destOrd="0" presId="urn:microsoft.com/office/officeart/2018/2/layout/IconVerticalSolidList"/>
    <dgm:cxn modelId="{5E2D99E5-83C2-46BF-90DA-BC01F535B7E6}" srcId="{C2DAF7EA-4E82-4436-A36C-E0E442A83E29}" destId="{FA66510B-168E-41FF-82B7-EDED2FB0EE34}" srcOrd="1" destOrd="0" parTransId="{02C3B19E-9F3C-48A1-A6B9-64AAE8D8C792}" sibTransId="{BAC5B6F5-6C2C-4EBB-99D2-F87C4B899E3F}"/>
    <dgm:cxn modelId="{89C08F37-6883-4F4B-8B99-DBF9D5C92CF6}" srcId="{C2DAF7EA-4E82-4436-A36C-E0E442A83E29}" destId="{6FB6B6E9-DFE2-4711-8AE1-3B23D661BB0F}" srcOrd="0" destOrd="0" parTransId="{8F455B69-8022-478F-9320-B4F1E3C40E9D}" sibTransId="{3505E68E-ABE4-4736-9D6F-187038EB6F03}"/>
    <dgm:cxn modelId="{184AA6DE-5FF3-49D6-9F16-9134EFFB80D4}" type="presOf" srcId="{6FB6B6E9-DFE2-4711-8AE1-3B23D661BB0F}" destId="{263F5324-A2B0-4BDC-AA4E-2A2F54771A80}" srcOrd="0" destOrd="0" presId="urn:microsoft.com/office/officeart/2018/2/layout/IconVerticalSolidList"/>
    <dgm:cxn modelId="{28EFA244-DDFD-4D21-90D4-56D1C518FAD4}" type="presParOf" srcId="{0F5A9524-B00A-4FCD-B405-1381A1F457EB}" destId="{26737F42-F162-40E3-8FEC-B9CAB11BBD35}" srcOrd="0" destOrd="0" presId="urn:microsoft.com/office/officeart/2018/2/layout/IconVerticalSolidList"/>
    <dgm:cxn modelId="{B43C469A-925A-4879-BAB1-5BF858FED001}" type="presParOf" srcId="{26737F42-F162-40E3-8FEC-B9CAB11BBD35}" destId="{EF19D4C2-AB3C-43DD-97BC-58A4449230B0}" srcOrd="0" destOrd="0" presId="urn:microsoft.com/office/officeart/2018/2/layout/IconVerticalSolidList"/>
    <dgm:cxn modelId="{A123265D-F510-440B-A9F3-F02E7959D352}" type="presParOf" srcId="{26737F42-F162-40E3-8FEC-B9CAB11BBD35}" destId="{B2FD5DD5-B9BD-4853-BB93-6C1FA1E7618C}" srcOrd="1" destOrd="0" presId="urn:microsoft.com/office/officeart/2018/2/layout/IconVerticalSolidList"/>
    <dgm:cxn modelId="{D8E1E3F5-E492-4E3D-8600-2FD20DA2B40D}" type="presParOf" srcId="{26737F42-F162-40E3-8FEC-B9CAB11BBD35}" destId="{E74AD720-3AE9-4392-9E2B-E51FB036AC60}" srcOrd="2" destOrd="0" presId="urn:microsoft.com/office/officeart/2018/2/layout/IconVerticalSolidList"/>
    <dgm:cxn modelId="{F5F3511A-D1D6-40DC-A0A8-640B402D9A61}" type="presParOf" srcId="{26737F42-F162-40E3-8FEC-B9CAB11BBD35}" destId="{263F5324-A2B0-4BDC-AA4E-2A2F54771A80}" srcOrd="3" destOrd="0" presId="urn:microsoft.com/office/officeart/2018/2/layout/IconVerticalSolidList"/>
    <dgm:cxn modelId="{47C04935-EC8D-4BBF-BFE8-74458B4DF54D}" type="presParOf" srcId="{0F5A9524-B00A-4FCD-B405-1381A1F457EB}" destId="{4412A554-C4BB-404E-931F-4BD5C11F56A8}" srcOrd="1" destOrd="0" presId="urn:microsoft.com/office/officeart/2018/2/layout/IconVerticalSolidList"/>
    <dgm:cxn modelId="{080F2C2E-748F-438C-970C-4C6CD835E03B}" type="presParOf" srcId="{0F5A9524-B00A-4FCD-B405-1381A1F457EB}" destId="{0D8DA63C-48D2-4D8F-8843-02FA23FBDD3A}" srcOrd="2" destOrd="0" presId="urn:microsoft.com/office/officeart/2018/2/layout/IconVerticalSolidList"/>
    <dgm:cxn modelId="{130B710A-7F00-41B1-BFA3-7373BF6B6F42}" type="presParOf" srcId="{0D8DA63C-48D2-4D8F-8843-02FA23FBDD3A}" destId="{A067F554-319F-49D9-AC99-1368D5E2A31F}" srcOrd="0" destOrd="0" presId="urn:microsoft.com/office/officeart/2018/2/layout/IconVerticalSolidList"/>
    <dgm:cxn modelId="{0AC62A4D-93CA-43FD-95E5-BF653792F8FC}" type="presParOf" srcId="{0D8DA63C-48D2-4D8F-8843-02FA23FBDD3A}" destId="{7E5354DB-E4F5-4662-9A48-49C840C09F3D}" srcOrd="1" destOrd="0" presId="urn:microsoft.com/office/officeart/2018/2/layout/IconVerticalSolidList"/>
    <dgm:cxn modelId="{2514C61F-DA15-4C02-992F-F187B1E70DE9}" type="presParOf" srcId="{0D8DA63C-48D2-4D8F-8843-02FA23FBDD3A}" destId="{90C75703-2A16-4311-AD15-B149E9DADDD9}" srcOrd="2" destOrd="0" presId="urn:microsoft.com/office/officeart/2018/2/layout/IconVerticalSolidList"/>
    <dgm:cxn modelId="{036323B0-C754-4929-969F-AC59B4F6AFC4}" type="presParOf" srcId="{0D8DA63C-48D2-4D8F-8843-02FA23FBDD3A}" destId="{E54EBB9B-EAB9-4F49-B95E-EB211739F559}"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FBB2CE-447C-43F0-9D3C-1A850495867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1110090-683F-44A2-A009-E23F46DB71D4}">
      <dgm:prSet/>
      <dgm:spPr/>
      <dgm:t>
        <a:bodyPr/>
        <a:lstStyle/>
        <a:p>
          <a:r>
            <a:rPr lang="en-US" dirty="0"/>
            <a:t>Cheat-Sheets for Ad Types and Image Sizes</a:t>
          </a:r>
        </a:p>
      </dgm:t>
    </dgm:pt>
    <dgm:pt modelId="{39A031A5-898E-4DDB-88D6-88DDFA97C552}" type="parTrans" cxnId="{DEF3F510-7F86-4B8C-AA9F-E5F2B69B8516}">
      <dgm:prSet/>
      <dgm:spPr/>
      <dgm:t>
        <a:bodyPr/>
        <a:lstStyle/>
        <a:p>
          <a:endParaRPr lang="en-US"/>
        </a:p>
      </dgm:t>
    </dgm:pt>
    <dgm:pt modelId="{80FAA654-9844-4F13-B2DD-8EFA0B405D88}" type="sibTrans" cxnId="{DEF3F510-7F86-4B8C-AA9F-E5F2B69B8516}">
      <dgm:prSet/>
      <dgm:spPr/>
      <dgm:t>
        <a:bodyPr/>
        <a:lstStyle/>
        <a:p>
          <a:endParaRPr lang="en-US"/>
        </a:p>
      </dgm:t>
    </dgm:pt>
    <dgm:pt modelId="{15DEC3F7-C428-4AFE-AA17-8C91980DEF34}">
      <dgm:prSet/>
      <dgm:spPr/>
      <dgm:t>
        <a:bodyPr/>
        <a:lstStyle/>
        <a:p>
          <a:r>
            <a:rPr lang="en-US" dirty="0">
              <a:hlinkClick xmlns:r="http://schemas.openxmlformats.org/officeDocument/2006/relationships" r:id="rId1"/>
            </a:rPr>
            <a:t>https://adespresso.com/blog/social-media-ads-image-sizes/</a:t>
          </a:r>
          <a:endParaRPr lang="en-US" dirty="0"/>
        </a:p>
      </dgm:t>
    </dgm:pt>
    <dgm:pt modelId="{50C7A602-2885-458B-9B57-A13E2D417490}" type="parTrans" cxnId="{DDEFCF0D-493C-4F03-8DAB-A605E214A98F}">
      <dgm:prSet/>
      <dgm:spPr/>
      <dgm:t>
        <a:bodyPr/>
        <a:lstStyle/>
        <a:p>
          <a:endParaRPr lang="en-US"/>
        </a:p>
      </dgm:t>
    </dgm:pt>
    <dgm:pt modelId="{415A6855-3AD6-47F4-84CC-EAC596B17011}" type="sibTrans" cxnId="{DDEFCF0D-493C-4F03-8DAB-A605E214A98F}">
      <dgm:prSet/>
      <dgm:spPr/>
      <dgm:t>
        <a:bodyPr/>
        <a:lstStyle/>
        <a:p>
          <a:endParaRPr lang="en-US"/>
        </a:p>
      </dgm:t>
    </dgm:pt>
    <dgm:pt modelId="{4A8398F2-F43F-4046-8D91-15AD86536AE1}">
      <dgm:prSet/>
      <dgm:spPr/>
      <dgm:t>
        <a:bodyPr/>
        <a:lstStyle/>
        <a:p>
          <a:r>
            <a:rPr lang="en-US"/>
            <a:t>Facebook (and Instagram) Promotion Guidelines</a:t>
          </a:r>
        </a:p>
      </dgm:t>
    </dgm:pt>
    <dgm:pt modelId="{B5D0D35C-B3B3-4277-88E1-0BD070B6F422}" type="parTrans" cxnId="{63014997-B9BF-4D80-A326-24FADD585B72}">
      <dgm:prSet/>
      <dgm:spPr/>
      <dgm:t>
        <a:bodyPr/>
        <a:lstStyle/>
        <a:p>
          <a:endParaRPr lang="en-US"/>
        </a:p>
      </dgm:t>
    </dgm:pt>
    <dgm:pt modelId="{79BB563F-5750-46BF-AA37-259B460D3469}" type="sibTrans" cxnId="{63014997-B9BF-4D80-A326-24FADD585B72}">
      <dgm:prSet/>
      <dgm:spPr/>
      <dgm:t>
        <a:bodyPr/>
        <a:lstStyle/>
        <a:p>
          <a:endParaRPr lang="en-US"/>
        </a:p>
      </dgm:t>
    </dgm:pt>
    <dgm:pt modelId="{EC204531-F6E8-4B54-8134-5F58E91359E5}">
      <dgm:prSet custT="1"/>
      <dgm:spPr/>
      <dgm:t>
        <a:bodyPr/>
        <a:lstStyle/>
        <a:p>
          <a:r>
            <a:rPr lang="en-US" sz="2000" dirty="0">
              <a:hlinkClick xmlns:r="http://schemas.openxmlformats.org/officeDocument/2006/relationships" r:id="rId2"/>
            </a:rPr>
            <a:t>https://www.facebook.com/policies/pages_groups_events/#</a:t>
          </a:r>
          <a:r>
            <a:rPr lang="en-US" sz="2000" dirty="0"/>
            <a:t> </a:t>
          </a:r>
        </a:p>
      </dgm:t>
    </dgm:pt>
    <dgm:pt modelId="{C33914A6-AE02-4D92-A45D-EBEA5270D739}" type="parTrans" cxnId="{4B31310B-935E-4B36-A379-762A4E41494C}">
      <dgm:prSet/>
      <dgm:spPr/>
      <dgm:t>
        <a:bodyPr/>
        <a:lstStyle/>
        <a:p>
          <a:endParaRPr lang="en-US"/>
        </a:p>
      </dgm:t>
    </dgm:pt>
    <dgm:pt modelId="{EE4D80FD-E633-4132-87C4-4199516E7117}" type="sibTrans" cxnId="{4B31310B-935E-4B36-A379-762A4E41494C}">
      <dgm:prSet/>
      <dgm:spPr/>
      <dgm:t>
        <a:bodyPr/>
        <a:lstStyle/>
        <a:p>
          <a:endParaRPr lang="en-US"/>
        </a:p>
      </dgm:t>
    </dgm:pt>
    <dgm:pt modelId="{6A8A3F94-8B56-472B-BFAC-B06332507923}">
      <dgm:prSet/>
      <dgm:spPr/>
      <dgm:t>
        <a:bodyPr/>
        <a:lstStyle/>
        <a:p>
          <a:r>
            <a:rPr lang="en-US"/>
            <a:t>App to help run photo contests, create landing pages, and promote giveaways </a:t>
          </a:r>
        </a:p>
      </dgm:t>
    </dgm:pt>
    <dgm:pt modelId="{F14A81DD-4B48-4702-9CB8-B4CB149C36EC}" type="parTrans" cxnId="{EF59D915-37B1-4E71-8E27-BDBCE612C7DB}">
      <dgm:prSet/>
      <dgm:spPr/>
      <dgm:t>
        <a:bodyPr/>
        <a:lstStyle/>
        <a:p>
          <a:endParaRPr lang="en-US"/>
        </a:p>
      </dgm:t>
    </dgm:pt>
    <dgm:pt modelId="{21E72B0B-BAF3-4343-99DA-46954A4C9BA1}" type="sibTrans" cxnId="{EF59D915-37B1-4E71-8E27-BDBCE612C7DB}">
      <dgm:prSet/>
      <dgm:spPr/>
      <dgm:t>
        <a:bodyPr/>
        <a:lstStyle/>
        <a:p>
          <a:endParaRPr lang="en-US"/>
        </a:p>
      </dgm:t>
    </dgm:pt>
    <dgm:pt modelId="{E242EBF8-EF64-473E-A1C5-B2384F750482}">
      <dgm:prSet custT="1"/>
      <dgm:spPr/>
      <dgm:t>
        <a:bodyPr/>
        <a:lstStyle/>
        <a:p>
          <a:r>
            <a:rPr lang="en-US" sz="2000" dirty="0">
              <a:hlinkClick xmlns:r="http://schemas.openxmlformats.org/officeDocument/2006/relationships" r:id="rId3"/>
            </a:rPr>
            <a:t>https://www.shortstack.com/examples/</a:t>
          </a:r>
          <a:r>
            <a:rPr lang="en-US" sz="2000" dirty="0"/>
            <a:t>  </a:t>
          </a:r>
        </a:p>
      </dgm:t>
    </dgm:pt>
    <dgm:pt modelId="{7DD7BDD2-F344-466F-9DC8-D7572CDF1365}" type="parTrans" cxnId="{499912C4-1A00-407A-B6A9-318319FA1DF5}">
      <dgm:prSet/>
      <dgm:spPr/>
      <dgm:t>
        <a:bodyPr/>
        <a:lstStyle/>
        <a:p>
          <a:endParaRPr lang="en-US"/>
        </a:p>
      </dgm:t>
    </dgm:pt>
    <dgm:pt modelId="{13723A6E-13D5-418F-8241-8110FB9C928F}" type="sibTrans" cxnId="{499912C4-1A00-407A-B6A9-318319FA1DF5}">
      <dgm:prSet/>
      <dgm:spPr/>
      <dgm:t>
        <a:bodyPr/>
        <a:lstStyle/>
        <a:p>
          <a:endParaRPr lang="en-US"/>
        </a:p>
      </dgm:t>
    </dgm:pt>
    <dgm:pt modelId="{A7D24BC3-4039-428E-81C5-268123577FD9}">
      <dgm:prSet/>
      <dgm:spPr/>
      <dgm:t>
        <a:bodyPr/>
        <a:lstStyle/>
        <a:p>
          <a:r>
            <a:rPr lang="en-US" dirty="0"/>
            <a:t>Tutorial for setting up a social landing page</a:t>
          </a:r>
        </a:p>
      </dgm:t>
    </dgm:pt>
    <dgm:pt modelId="{56A0C969-E6A7-4C68-A3AF-DE6CBB451381}" type="parTrans" cxnId="{43BA572E-6844-4E7E-98CA-E47A669CC193}">
      <dgm:prSet/>
      <dgm:spPr/>
      <dgm:t>
        <a:bodyPr/>
        <a:lstStyle/>
        <a:p>
          <a:endParaRPr lang="en-US"/>
        </a:p>
      </dgm:t>
    </dgm:pt>
    <dgm:pt modelId="{4364F61D-B8DC-4385-B216-1D8A7FCDF8A7}" type="sibTrans" cxnId="{43BA572E-6844-4E7E-98CA-E47A669CC193}">
      <dgm:prSet/>
      <dgm:spPr/>
      <dgm:t>
        <a:bodyPr/>
        <a:lstStyle/>
        <a:p>
          <a:endParaRPr lang="en-US"/>
        </a:p>
      </dgm:t>
    </dgm:pt>
    <dgm:pt modelId="{1F9FB00B-90D5-4D96-908C-990F1CB5631F}">
      <dgm:prSet custT="1"/>
      <dgm:spPr/>
      <dgm:t>
        <a:bodyPr/>
        <a:lstStyle/>
        <a:p>
          <a:r>
            <a:rPr lang="en-US" sz="2000" dirty="0">
              <a:hlinkClick xmlns:r="http://schemas.openxmlformats.org/officeDocument/2006/relationships" r:id="rId4"/>
            </a:rPr>
            <a:t>https://unbounce.com/social-media/how-to-create-social-landing-pages/</a:t>
          </a:r>
          <a:r>
            <a:rPr lang="en-US" sz="2000" dirty="0"/>
            <a:t> </a:t>
          </a:r>
        </a:p>
      </dgm:t>
    </dgm:pt>
    <dgm:pt modelId="{02CDE141-18E4-4EC0-A01F-D834247682D3}" type="parTrans" cxnId="{94C574A0-967D-4639-BC30-638EA861D6AE}">
      <dgm:prSet/>
      <dgm:spPr/>
      <dgm:t>
        <a:bodyPr/>
        <a:lstStyle/>
        <a:p>
          <a:endParaRPr lang="en-US"/>
        </a:p>
      </dgm:t>
    </dgm:pt>
    <dgm:pt modelId="{BD67C283-F78D-4B8D-8BA2-A5E3DB00BBA7}" type="sibTrans" cxnId="{94C574A0-967D-4639-BC30-638EA861D6AE}">
      <dgm:prSet/>
      <dgm:spPr/>
      <dgm:t>
        <a:bodyPr/>
        <a:lstStyle/>
        <a:p>
          <a:endParaRPr lang="en-US"/>
        </a:p>
      </dgm:t>
    </dgm:pt>
    <dgm:pt modelId="{2EE25697-E7C6-4ECA-BECA-23315D01EAE1}" type="pres">
      <dgm:prSet presAssocID="{64FBB2CE-447C-43F0-9D3C-1A850495867C}" presName="linear" presStyleCnt="0">
        <dgm:presLayoutVars>
          <dgm:animLvl val="lvl"/>
          <dgm:resizeHandles val="exact"/>
        </dgm:presLayoutVars>
      </dgm:prSet>
      <dgm:spPr/>
      <dgm:t>
        <a:bodyPr/>
        <a:lstStyle/>
        <a:p>
          <a:endParaRPr lang="en-US"/>
        </a:p>
      </dgm:t>
    </dgm:pt>
    <dgm:pt modelId="{26BE9C9D-47BE-41A8-8B52-38551EF8F5B5}" type="pres">
      <dgm:prSet presAssocID="{01110090-683F-44A2-A009-E23F46DB71D4}" presName="parentText" presStyleLbl="node1" presStyleIdx="0" presStyleCnt="4">
        <dgm:presLayoutVars>
          <dgm:chMax val="0"/>
          <dgm:bulletEnabled val="1"/>
        </dgm:presLayoutVars>
      </dgm:prSet>
      <dgm:spPr/>
      <dgm:t>
        <a:bodyPr/>
        <a:lstStyle/>
        <a:p>
          <a:endParaRPr lang="en-US"/>
        </a:p>
      </dgm:t>
    </dgm:pt>
    <dgm:pt modelId="{8C2E4F88-6557-4EDF-856A-8BE281ECC48D}" type="pres">
      <dgm:prSet presAssocID="{01110090-683F-44A2-A009-E23F46DB71D4}" presName="childText" presStyleLbl="revTx" presStyleIdx="0" presStyleCnt="4">
        <dgm:presLayoutVars>
          <dgm:bulletEnabled val="1"/>
        </dgm:presLayoutVars>
      </dgm:prSet>
      <dgm:spPr/>
      <dgm:t>
        <a:bodyPr/>
        <a:lstStyle/>
        <a:p>
          <a:endParaRPr lang="en-US"/>
        </a:p>
      </dgm:t>
    </dgm:pt>
    <dgm:pt modelId="{0D1E5E84-196F-42BC-8F33-E4AF31F8485E}" type="pres">
      <dgm:prSet presAssocID="{4A8398F2-F43F-4046-8D91-15AD86536AE1}" presName="parentText" presStyleLbl="node1" presStyleIdx="1" presStyleCnt="4">
        <dgm:presLayoutVars>
          <dgm:chMax val="0"/>
          <dgm:bulletEnabled val="1"/>
        </dgm:presLayoutVars>
      </dgm:prSet>
      <dgm:spPr/>
      <dgm:t>
        <a:bodyPr/>
        <a:lstStyle/>
        <a:p>
          <a:endParaRPr lang="en-US"/>
        </a:p>
      </dgm:t>
    </dgm:pt>
    <dgm:pt modelId="{AF0F9EA4-31D8-413D-8D4B-FC9F7776B7F2}" type="pres">
      <dgm:prSet presAssocID="{4A8398F2-F43F-4046-8D91-15AD86536AE1}" presName="childText" presStyleLbl="revTx" presStyleIdx="1" presStyleCnt="4">
        <dgm:presLayoutVars>
          <dgm:bulletEnabled val="1"/>
        </dgm:presLayoutVars>
      </dgm:prSet>
      <dgm:spPr/>
      <dgm:t>
        <a:bodyPr/>
        <a:lstStyle/>
        <a:p>
          <a:endParaRPr lang="en-US"/>
        </a:p>
      </dgm:t>
    </dgm:pt>
    <dgm:pt modelId="{DD844C2E-CFD2-4DE9-BF14-5FE91CA60AE0}" type="pres">
      <dgm:prSet presAssocID="{6A8A3F94-8B56-472B-BFAC-B06332507923}" presName="parentText" presStyleLbl="node1" presStyleIdx="2" presStyleCnt="4" custLinFactNeighborX="747" custLinFactNeighborY="28984">
        <dgm:presLayoutVars>
          <dgm:chMax val="0"/>
          <dgm:bulletEnabled val="1"/>
        </dgm:presLayoutVars>
      </dgm:prSet>
      <dgm:spPr/>
      <dgm:t>
        <a:bodyPr/>
        <a:lstStyle/>
        <a:p>
          <a:endParaRPr lang="en-US"/>
        </a:p>
      </dgm:t>
    </dgm:pt>
    <dgm:pt modelId="{4EB1D4DD-2C55-495E-B358-BCF0B2A08A3C}" type="pres">
      <dgm:prSet presAssocID="{6A8A3F94-8B56-472B-BFAC-B06332507923}" presName="childText" presStyleLbl="revTx" presStyleIdx="2" presStyleCnt="4" custLinFactNeighborX="747" custLinFactNeighborY="19595">
        <dgm:presLayoutVars>
          <dgm:bulletEnabled val="1"/>
        </dgm:presLayoutVars>
      </dgm:prSet>
      <dgm:spPr/>
      <dgm:t>
        <a:bodyPr/>
        <a:lstStyle/>
        <a:p>
          <a:endParaRPr lang="en-US"/>
        </a:p>
      </dgm:t>
    </dgm:pt>
    <dgm:pt modelId="{9736998D-C8EC-44FC-878E-0A0B84CA7AD0}" type="pres">
      <dgm:prSet presAssocID="{A7D24BC3-4039-428E-81C5-268123577FD9}" presName="parentText" presStyleLbl="node1" presStyleIdx="3" presStyleCnt="4" custLinFactNeighborX="0" custLinFactNeighborY="12990">
        <dgm:presLayoutVars>
          <dgm:chMax val="0"/>
          <dgm:bulletEnabled val="1"/>
        </dgm:presLayoutVars>
      </dgm:prSet>
      <dgm:spPr/>
      <dgm:t>
        <a:bodyPr/>
        <a:lstStyle/>
        <a:p>
          <a:endParaRPr lang="en-US"/>
        </a:p>
      </dgm:t>
    </dgm:pt>
    <dgm:pt modelId="{81621F65-7AE2-4A61-BDF3-5539EF7D5282}" type="pres">
      <dgm:prSet presAssocID="{A7D24BC3-4039-428E-81C5-268123577FD9}" presName="childText" presStyleLbl="revTx" presStyleIdx="3" presStyleCnt="4" custLinFactNeighborX="0" custLinFactNeighborY="18961">
        <dgm:presLayoutVars>
          <dgm:bulletEnabled val="1"/>
        </dgm:presLayoutVars>
      </dgm:prSet>
      <dgm:spPr/>
      <dgm:t>
        <a:bodyPr/>
        <a:lstStyle/>
        <a:p>
          <a:endParaRPr lang="en-US"/>
        </a:p>
      </dgm:t>
    </dgm:pt>
  </dgm:ptLst>
  <dgm:cxnLst>
    <dgm:cxn modelId="{1A6365BB-3573-48BD-9E03-E6019E9738A2}" type="presOf" srcId="{64FBB2CE-447C-43F0-9D3C-1A850495867C}" destId="{2EE25697-E7C6-4ECA-BECA-23315D01EAE1}" srcOrd="0" destOrd="0" presId="urn:microsoft.com/office/officeart/2005/8/layout/vList2"/>
    <dgm:cxn modelId="{5F7C6088-7AA8-4208-81A5-3979011D4EEC}" type="presOf" srcId="{EC204531-F6E8-4B54-8134-5F58E91359E5}" destId="{AF0F9EA4-31D8-413D-8D4B-FC9F7776B7F2}" srcOrd="0" destOrd="0" presId="urn:microsoft.com/office/officeart/2005/8/layout/vList2"/>
    <dgm:cxn modelId="{4B31310B-935E-4B36-A379-762A4E41494C}" srcId="{4A8398F2-F43F-4046-8D91-15AD86536AE1}" destId="{EC204531-F6E8-4B54-8134-5F58E91359E5}" srcOrd="0" destOrd="0" parTransId="{C33914A6-AE02-4D92-A45D-EBEA5270D739}" sibTransId="{EE4D80FD-E633-4132-87C4-4199516E7117}"/>
    <dgm:cxn modelId="{EF59D915-37B1-4E71-8E27-BDBCE612C7DB}" srcId="{64FBB2CE-447C-43F0-9D3C-1A850495867C}" destId="{6A8A3F94-8B56-472B-BFAC-B06332507923}" srcOrd="2" destOrd="0" parTransId="{F14A81DD-4B48-4702-9CB8-B4CB149C36EC}" sibTransId="{21E72B0B-BAF3-4343-99DA-46954A4C9BA1}"/>
    <dgm:cxn modelId="{63014997-B9BF-4D80-A326-24FADD585B72}" srcId="{64FBB2CE-447C-43F0-9D3C-1A850495867C}" destId="{4A8398F2-F43F-4046-8D91-15AD86536AE1}" srcOrd="1" destOrd="0" parTransId="{B5D0D35C-B3B3-4277-88E1-0BD070B6F422}" sibTransId="{79BB563F-5750-46BF-AA37-259B460D3469}"/>
    <dgm:cxn modelId="{FC6295A0-2CE6-4567-9CA4-582EC1E9D1E2}" type="presOf" srcId="{01110090-683F-44A2-A009-E23F46DB71D4}" destId="{26BE9C9D-47BE-41A8-8B52-38551EF8F5B5}" srcOrd="0" destOrd="0" presId="urn:microsoft.com/office/officeart/2005/8/layout/vList2"/>
    <dgm:cxn modelId="{499912C4-1A00-407A-B6A9-318319FA1DF5}" srcId="{6A8A3F94-8B56-472B-BFAC-B06332507923}" destId="{E242EBF8-EF64-473E-A1C5-B2384F750482}" srcOrd="0" destOrd="0" parTransId="{7DD7BDD2-F344-466F-9DC8-D7572CDF1365}" sibTransId="{13723A6E-13D5-418F-8241-8110FB9C928F}"/>
    <dgm:cxn modelId="{AFEB555F-311B-4366-9A50-88728414A890}" type="presOf" srcId="{A7D24BC3-4039-428E-81C5-268123577FD9}" destId="{9736998D-C8EC-44FC-878E-0A0B84CA7AD0}" srcOrd="0" destOrd="0" presId="urn:microsoft.com/office/officeart/2005/8/layout/vList2"/>
    <dgm:cxn modelId="{DEF3F510-7F86-4B8C-AA9F-E5F2B69B8516}" srcId="{64FBB2CE-447C-43F0-9D3C-1A850495867C}" destId="{01110090-683F-44A2-A009-E23F46DB71D4}" srcOrd="0" destOrd="0" parTransId="{39A031A5-898E-4DDB-88D6-88DDFA97C552}" sibTransId="{80FAA654-9844-4F13-B2DD-8EFA0B405D88}"/>
    <dgm:cxn modelId="{A3CE3CD0-1644-4332-BC06-089AB7FE2A5D}" type="presOf" srcId="{4A8398F2-F43F-4046-8D91-15AD86536AE1}" destId="{0D1E5E84-196F-42BC-8F33-E4AF31F8485E}" srcOrd="0" destOrd="0" presId="urn:microsoft.com/office/officeart/2005/8/layout/vList2"/>
    <dgm:cxn modelId="{DDEFCF0D-493C-4F03-8DAB-A605E214A98F}" srcId="{01110090-683F-44A2-A009-E23F46DB71D4}" destId="{15DEC3F7-C428-4AFE-AA17-8C91980DEF34}" srcOrd="0" destOrd="0" parTransId="{50C7A602-2885-458B-9B57-A13E2D417490}" sibTransId="{415A6855-3AD6-47F4-84CC-EAC596B17011}"/>
    <dgm:cxn modelId="{41FBA7B7-2A04-416C-A778-6E06B7637173}" type="presOf" srcId="{E242EBF8-EF64-473E-A1C5-B2384F750482}" destId="{4EB1D4DD-2C55-495E-B358-BCF0B2A08A3C}" srcOrd="0" destOrd="0" presId="urn:microsoft.com/office/officeart/2005/8/layout/vList2"/>
    <dgm:cxn modelId="{94C574A0-967D-4639-BC30-638EA861D6AE}" srcId="{A7D24BC3-4039-428E-81C5-268123577FD9}" destId="{1F9FB00B-90D5-4D96-908C-990F1CB5631F}" srcOrd="0" destOrd="0" parTransId="{02CDE141-18E4-4EC0-A01F-D834247682D3}" sibTransId="{BD67C283-F78D-4B8D-8BA2-A5E3DB00BBA7}"/>
    <dgm:cxn modelId="{19B10D46-5360-42F2-9441-BFDDD20FD03E}" type="presOf" srcId="{1F9FB00B-90D5-4D96-908C-990F1CB5631F}" destId="{81621F65-7AE2-4A61-BDF3-5539EF7D5282}" srcOrd="0" destOrd="0" presId="urn:microsoft.com/office/officeart/2005/8/layout/vList2"/>
    <dgm:cxn modelId="{76B7FB5E-6D63-4F2C-8E6F-882E3DD8957E}" type="presOf" srcId="{15DEC3F7-C428-4AFE-AA17-8C91980DEF34}" destId="{8C2E4F88-6557-4EDF-856A-8BE281ECC48D}" srcOrd="0" destOrd="0" presId="urn:microsoft.com/office/officeart/2005/8/layout/vList2"/>
    <dgm:cxn modelId="{43BA572E-6844-4E7E-98CA-E47A669CC193}" srcId="{64FBB2CE-447C-43F0-9D3C-1A850495867C}" destId="{A7D24BC3-4039-428E-81C5-268123577FD9}" srcOrd="3" destOrd="0" parTransId="{56A0C969-E6A7-4C68-A3AF-DE6CBB451381}" sibTransId="{4364F61D-B8DC-4385-B216-1D8A7FCDF8A7}"/>
    <dgm:cxn modelId="{10BD2C84-C4B7-4157-9627-CB2307CB05F5}" type="presOf" srcId="{6A8A3F94-8B56-472B-BFAC-B06332507923}" destId="{DD844C2E-CFD2-4DE9-BF14-5FE91CA60AE0}" srcOrd="0" destOrd="0" presId="urn:microsoft.com/office/officeart/2005/8/layout/vList2"/>
    <dgm:cxn modelId="{0BE34393-4020-4D39-A70A-D2A3E30AAFD7}" type="presParOf" srcId="{2EE25697-E7C6-4ECA-BECA-23315D01EAE1}" destId="{26BE9C9D-47BE-41A8-8B52-38551EF8F5B5}" srcOrd="0" destOrd="0" presId="urn:microsoft.com/office/officeart/2005/8/layout/vList2"/>
    <dgm:cxn modelId="{6E616B66-40A3-4E78-A54A-D1F9ED267C12}" type="presParOf" srcId="{2EE25697-E7C6-4ECA-BECA-23315D01EAE1}" destId="{8C2E4F88-6557-4EDF-856A-8BE281ECC48D}" srcOrd="1" destOrd="0" presId="urn:microsoft.com/office/officeart/2005/8/layout/vList2"/>
    <dgm:cxn modelId="{69816B6D-039F-4419-9CE8-423276B5BA6F}" type="presParOf" srcId="{2EE25697-E7C6-4ECA-BECA-23315D01EAE1}" destId="{0D1E5E84-196F-42BC-8F33-E4AF31F8485E}" srcOrd="2" destOrd="0" presId="urn:microsoft.com/office/officeart/2005/8/layout/vList2"/>
    <dgm:cxn modelId="{973169F4-1A81-4FDE-92A1-0F8E3A57CF99}" type="presParOf" srcId="{2EE25697-E7C6-4ECA-BECA-23315D01EAE1}" destId="{AF0F9EA4-31D8-413D-8D4B-FC9F7776B7F2}" srcOrd="3" destOrd="0" presId="urn:microsoft.com/office/officeart/2005/8/layout/vList2"/>
    <dgm:cxn modelId="{F62ADE04-E171-40C2-98CE-FD5455A36489}" type="presParOf" srcId="{2EE25697-E7C6-4ECA-BECA-23315D01EAE1}" destId="{DD844C2E-CFD2-4DE9-BF14-5FE91CA60AE0}" srcOrd="4" destOrd="0" presId="urn:microsoft.com/office/officeart/2005/8/layout/vList2"/>
    <dgm:cxn modelId="{C55DC4AC-53E4-4BF3-81E4-B060F72381D8}" type="presParOf" srcId="{2EE25697-E7C6-4ECA-BECA-23315D01EAE1}" destId="{4EB1D4DD-2C55-495E-B358-BCF0B2A08A3C}" srcOrd="5" destOrd="0" presId="urn:microsoft.com/office/officeart/2005/8/layout/vList2"/>
    <dgm:cxn modelId="{379B9D1E-CCEA-4188-B9C7-90CBEB2C9E65}" type="presParOf" srcId="{2EE25697-E7C6-4ECA-BECA-23315D01EAE1}" destId="{9736998D-C8EC-44FC-878E-0A0B84CA7AD0}" srcOrd="6" destOrd="0" presId="urn:microsoft.com/office/officeart/2005/8/layout/vList2"/>
    <dgm:cxn modelId="{5C0AC77B-E755-4890-ABFF-2A504B6D7845}" type="presParOf" srcId="{2EE25697-E7C6-4ECA-BECA-23315D01EAE1}" destId="{81621F65-7AE2-4A61-BDF3-5539EF7D5282}"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D31DED-0F97-4B5A-9133-C81FA67E9C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8099A6B-5423-4EC1-B915-1DDC63A47E62}">
      <dgm:prSet/>
      <dgm:spPr/>
      <dgm:t>
        <a:bodyPr/>
        <a:lstStyle/>
        <a:p>
          <a:r>
            <a:rPr lang="en-US"/>
            <a:t>Schedule your Posts </a:t>
          </a:r>
        </a:p>
      </dgm:t>
    </dgm:pt>
    <dgm:pt modelId="{51B6AC40-F44E-49DF-8EA4-ADDE9067BD23}" type="parTrans" cxnId="{444941C2-4045-45AB-B947-AD5D783C6D12}">
      <dgm:prSet/>
      <dgm:spPr/>
      <dgm:t>
        <a:bodyPr/>
        <a:lstStyle/>
        <a:p>
          <a:endParaRPr lang="en-US"/>
        </a:p>
      </dgm:t>
    </dgm:pt>
    <dgm:pt modelId="{BEC2BDEA-52EB-4CEC-A19F-E6BBD7AB762E}" type="sibTrans" cxnId="{444941C2-4045-45AB-B947-AD5D783C6D12}">
      <dgm:prSet/>
      <dgm:spPr/>
      <dgm:t>
        <a:bodyPr/>
        <a:lstStyle/>
        <a:p>
          <a:endParaRPr lang="en-US"/>
        </a:p>
      </dgm:t>
    </dgm:pt>
    <dgm:pt modelId="{65BF1F59-344E-4A86-A228-4BCDE23BB367}">
      <dgm:prSet/>
      <dgm:spPr/>
      <dgm:t>
        <a:bodyPr/>
        <a:lstStyle/>
        <a:p>
          <a:r>
            <a:rPr lang="en-US"/>
            <a:t>Identify and reach out to influencers </a:t>
          </a:r>
        </a:p>
      </dgm:t>
    </dgm:pt>
    <dgm:pt modelId="{A3D39126-CE9C-40DD-BF7F-E274E2FD9037}" type="parTrans" cxnId="{B84FCCCE-18DE-45E9-8AB7-F8258C803431}">
      <dgm:prSet/>
      <dgm:spPr/>
      <dgm:t>
        <a:bodyPr/>
        <a:lstStyle/>
        <a:p>
          <a:endParaRPr lang="en-US"/>
        </a:p>
      </dgm:t>
    </dgm:pt>
    <dgm:pt modelId="{7A0E6C64-1F96-4E60-9D3B-0C6E6B79C1D4}" type="sibTrans" cxnId="{B84FCCCE-18DE-45E9-8AB7-F8258C803431}">
      <dgm:prSet/>
      <dgm:spPr/>
      <dgm:t>
        <a:bodyPr/>
        <a:lstStyle/>
        <a:p>
          <a:endParaRPr lang="en-US"/>
        </a:p>
      </dgm:t>
    </dgm:pt>
    <dgm:pt modelId="{DB39B22A-E52D-4BF9-B484-6F9385C37B0C}">
      <dgm:prSet/>
      <dgm:spPr/>
      <dgm:t>
        <a:bodyPr/>
        <a:lstStyle/>
        <a:p>
          <a:r>
            <a:rPr lang="en-US"/>
            <a:t>Who in your community would people love to see participate in your campaign?</a:t>
          </a:r>
        </a:p>
      </dgm:t>
    </dgm:pt>
    <dgm:pt modelId="{7EB6529B-D6FE-4174-8578-657DBC18FB2D}" type="parTrans" cxnId="{62CDAA48-128D-4B7C-8622-956B53A02C55}">
      <dgm:prSet/>
      <dgm:spPr/>
      <dgm:t>
        <a:bodyPr/>
        <a:lstStyle/>
        <a:p>
          <a:endParaRPr lang="en-US"/>
        </a:p>
      </dgm:t>
    </dgm:pt>
    <dgm:pt modelId="{FB8A0900-093E-407A-8B97-2E591B76AE34}" type="sibTrans" cxnId="{62CDAA48-128D-4B7C-8622-956B53A02C55}">
      <dgm:prSet/>
      <dgm:spPr/>
      <dgm:t>
        <a:bodyPr/>
        <a:lstStyle/>
        <a:p>
          <a:endParaRPr lang="en-US"/>
        </a:p>
      </dgm:t>
    </dgm:pt>
    <dgm:pt modelId="{D3DD887F-26EF-471E-824C-E66807FC3485}">
      <dgm:prSet/>
      <dgm:spPr/>
      <dgm:t>
        <a:bodyPr/>
        <a:lstStyle/>
        <a:p>
          <a:r>
            <a:rPr lang="en-US" dirty="0"/>
            <a:t>Identify and reach out to local media outlets</a:t>
          </a:r>
        </a:p>
      </dgm:t>
    </dgm:pt>
    <dgm:pt modelId="{87E8FC40-788D-45B1-BBF1-6F9200CDF868}" type="parTrans" cxnId="{E6096D74-2547-41DA-BC1E-933FC88BCCC1}">
      <dgm:prSet/>
      <dgm:spPr/>
      <dgm:t>
        <a:bodyPr/>
        <a:lstStyle/>
        <a:p>
          <a:endParaRPr lang="en-US"/>
        </a:p>
      </dgm:t>
    </dgm:pt>
    <dgm:pt modelId="{91AFFCDC-4F21-49C1-BB2C-9B50BB3B659E}" type="sibTrans" cxnId="{E6096D74-2547-41DA-BC1E-933FC88BCCC1}">
      <dgm:prSet/>
      <dgm:spPr/>
      <dgm:t>
        <a:bodyPr/>
        <a:lstStyle/>
        <a:p>
          <a:endParaRPr lang="en-US"/>
        </a:p>
      </dgm:t>
    </dgm:pt>
    <dgm:pt modelId="{86C945A1-4EB4-4B38-86FA-ECD3BB585A90}">
      <dgm:prSet/>
      <dgm:spPr/>
      <dgm:t>
        <a:bodyPr/>
        <a:lstStyle/>
        <a:p>
          <a:r>
            <a:rPr lang="en-US"/>
            <a:t>Make it easy for them!</a:t>
          </a:r>
        </a:p>
      </dgm:t>
    </dgm:pt>
    <dgm:pt modelId="{D0205A6A-91E6-4EBB-8861-C4DBE827CD75}" type="parTrans" cxnId="{11A336C7-B8DB-4BD8-A76C-42D911A3FE80}">
      <dgm:prSet/>
      <dgm:spPr/>
      <dgm:t>
        <a:bodyPr/>
        <a:lstStyle/>
        <a:p>
          <a:endParaRPr lang="en-US"/>
        </a:p>
      </dgm:t>
    </dgm:pt>
    <dgm:pt modelId="{7E4BE4C0-7B54-4E82-ABD2-69586FF43026}" type="sibTrans" cxnId="{11A336C7-B8DB-4BD8-A76C-42D911A3FE80}">
      <dgm:prSet/>
      <dgm:spPr/>
      <dgm:t>
        <a:bodyPr/>
        <a:lstStyle/>
        <a:p>
          <a:endParaRPr lang="en-US"/>
        </a:p>
      </dgm:t>
    </dgm:pt>
    <dgm:pt modelId="{CDDC8471-4046-455D-BED7-439B4DBBFD42}" type="pres">
      <dgm:prSet presAssocID="{63D31DED-0F97-4B5A-9133-C81FA67E9C2E}" presName="root" presStyleCnt="0">
        <dgm:presLayoutVars>
          <dgm:dir/>
          <dgm:resizeHandles val="exact"/>
        </dgm:presLayoutVars>
      </dgm:prSet>
      <dgm:spPr/>
      <dgm:t>
        <a:bodyPr/>
        <a:lstStyle/>
        <a:p>
          <a:endParaRPr lang="en-US"/>
        </a:p>
      </dgm:t>
    </dgm:pt>
    <dgm:pt modelId="{18BEB9E8-385A-42B0-8CDB-1BDB5D1D257F}" type="pres">
      <dgm:prSet presAssocID="{D8099A6B-5423-4EC1-B915-1DDC63A47E62}" presName="compNode" presStyleCnt="0"/>
      <dgm:spPr/>
    </dgm:pt>
    <dgm:pt modelId="{2D426642-9E03-4D57-B0AA-2ED8EF42795D}" type="pres">
      <dgm:prSet presAssocID="{D8099A6B-5423-4EC1-B915-1DDC63A47E62}" presName="bgRect" presStyleLbl="bgShp" presStyleIdx="0" presStyleCnt="3"/>
      <dgm:spPr>
        <a:solidFill>
          <a:schemeClr val="accent5"/>
        </a:solidFill>
      </dgm:spPr>
    </dgm:pt>
    <dgm:pt modelId="{F9B15C40-6961-494E-8AB2-AC4976CF4391}" type="pres">
      <dgm:prSet presAssocID="{D8099A6B-5423-4EC1-B915-1DDC63A47E62}"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onthly calendar"/>
        </a:ext>
      </dgm:extLst>
    </dgm:pt>
    <dgm:pt modelId="{84276010-47EA-4C5F-A3D5-4B7CE96BCE8C}" type="pres">
      <dgm:prSet presAssocID="{D8099A6B-5423-4EC1-B915-1DDC63A47E62}" presName="spaceRect" presStyleCnt="0"/>
      <dgm:spPr/>
    </dgm:pt>
    <dgm:pt modelId="{459D6FB7-703D-4B3C-9F61-46B853B53667}" type="pres">
      <dgm:prSet presAssocID="{D8099A6B-5423-4EC1-B915-1DDC63A47E62}" presName="parTx" presStyleLbl="revTx" presStyleIdx="0" presStyleCnt="5">
        <dgm:presLayoutVars>
          <dgm:chMax val="0"/>
          <dgm:chPref val="0"/>
        </dgm:presLayoutVars>
      </dgm:prSet>
      <dgm:spPr/>
      <dgm:t>
        <a:bodyPr/>
        <a:lstStyle/>
        <a:p>
          <a:endParaRPr lang="en-US"/>
        </a:p>
      </dgm:t>
    </dgm:pt>
    <dgm:pt modelId="{2E2DDA79-9FA3-424C-9741-F1861D3DAA94}" type="pres">
      <dgm:prSet presAssocID="{BEC2BDEA-52EB-4CEC-A19F-E6BBD7AB762E}" presName="sibTrans" presStyleCnt="0"/>
      <dgm:spPr/>
    </dgm:pt>
    <dgm:pt modelId="{F9D0CC2B-360C-48C3-BCD0-A81AABE25064}" type="pres">
      <dgm:prSet presAssocID="{65BF1F59-344E-4A86-A228-4BCDE23BB367}" presName="compNode" presStyleCnt="0"/>
      <dgm:spPr/>
    </dgm:pt>
    <dgm:pt modelId="{7708EE85-944B-4AF3-9DDE-5A86E5C09D81}" type="pres">
      <dgm:prSet presAssocID="{65BF1F59-344E-4A86-A228-4BCDE23BB367}" presName="bgRect" presStyleLbl="bgShp" presStyleIdx="1" presStyleCnt="3"/>
      <dgm:spPr>
        <a:solidFill>
          <a:srgbClr val="43BB8D"/>
        </a:solidFill>
      </dgm:spPr>
    </dgm:pt>
    <dgm:pt modelId="{A2252B3C-DC3D-434D-9542-BA513753926D}" type="pres">
      <dgm:prSet presAssocID="{65BF1F59-344E-4A86-A228-4BCDE23BB367}"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Marketing"/>
        </a:ext>
      </dgm:extLst>
    </dgm:pt>
    <dgm:pt modelId="{C16C0014-BE2E-4077-9BE6-2A2ADED8D550}" type="pres">
      <dgm:prSet presAssocID="{65BF1F59-344E-4A86-A228-4BCDE23BB367}" presName="spaceRect" presStyleCnt="0"/>
      <dgm:spPr/>
    </dgm:pt>
    <dgm:pt modelId="{4D4E0589-2476-44E1-9E41-B80E90F56545}" type="pres">
      <dgm:prSet presAssocID="{65BF1F59-344E-4A86-A228-4BCDE23BB367}" presName="parTx" presStyleLbl="revTx" presStyleIdx="1" presStyleCnt="5">
        <dgm:presLayoutVars>
          <dgm:chMax val="0"/>
          <dgm:chPref val="0"/>
        </dgm:presLayoutVars>
      </dgm:prSet>
      <dgm:spPr/>
      <dgm:t>
        <a:bodyPr/>
        <a:lstStyle/>
        <a:p>
          <a:endParaRPr lang="en-US"/>
        </a:p>
      </dgm:t>
    </dgm:pt>
    <dgm:pt modelId="{3070B78A-6EC9-4D7F-A1B5-9D91C82AA57E}" type="pres">
      <dgm:prSet presAssocID="{65BF1F59-344E-4A86-A228-4BCDE23BB367}" presName="desTx" presStyleLbl="revTx" presStyleIdx="2" presStyleCnt="5">
        <dgm:presLayoutVars/>
      </dgm:prSet>
      <dgm:spPr/>
      <dgm:t>
        <a:bodyPr/>
        <a:lstStyle/>
        <a:p>
          <a:endParaRPr lang="en-US"/>
        </a:p>
      </dgm:t>
    </dgm:pt>
    <dgm:pt modelId="{813B6516-B126-4851-BBE8-FA3DC7DEDEF2}" type="pres">
      <dgm:prSet presAssocID="{7A0E6C64-1F96-4E60-9D3B-0C6E6B79C1D4}" presName="sibTrans" presStyleCnt="0"/>
      <dgm:spPr/>
    </dgm:pt>
    <dgm:pt modelId="{2DAFF1DA-09CD-420F-967D-739AED5EC4E3}" type="pres">
      <dgm:prSet presAssocID="{D3DD887F-26EF-471E-824C-E66807FC3485}" presName="compNode" presStyleCnt="0"/>
      <dgm:spPr/>
    </dgm:pt>
    <dgm:pt modelId="{9B99DA8E-D6B4-41CD-956F-7D4E80475E74}" type="pres">
      <dgm:prSet presAssocID="{D3DD887F-26EF-471E-824C-E66807FC3485}" presName="bgRect" presStyleLbl="bgShp" presStyleIdx="2" presStyleCnt="3"/>
      <dgm:spPr>
        <a:solidFill>
          <a:srgbClr val="70AD47"/>
        </a:solidFill>
      </dgm:spPr>
    </dgm:pt>
    <dgm:pt modelId="{16834588-ED03-405C-AFAF-93FE14997620}" type="pres">
      <dgm:prSet presAssocID="{D3DD887F-26EF-471E-824C-E66807FC3485}"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Megaphone"/>
        </a:ext>
      </dgm:extLst>
    </dgm:pt>
    <dgm:pt modelId="{CA38730B-0D6F-43B4-983B-4F0BE7700216}" type="pres">
      <dgm:prSet presAssocID="{D3DD887F-26EF-471E-824C-E66807FC3485}" presName="spaceRect" presStyleCnt="0"/>
      <dgm:spPr/>
    </dgm:pt>
    <dgm:pt modelId="{08B3B90E-04DE-4843-ACDB-2BF989BF2922}" type="pres">
      <dgm:prSet presAssocID="{D3DD887F-26EF-471E-824C-E66807FC3485}" presName="parTx" presStyleLbl="revTx" presStyleIdx="3" presStyleCnt="5">
        <dgm:presLayoutVars>
          <dgm:chMax val="0"/>
          <dgm:chPref val="0"/>
        </dgm:presLayoutVars>
      </dgm:prSet>
      <dgm:spPr/>
      <dgm:t>
        <a:bodyPr/>
        <a:lstStyle/>
        <a:p>
          <a:endParaRPr lang="en-US"/>
        </a:p>
      </dgm:t>
    </dgm:pt>
    <dgm:pt modelId="{C5224D72-8B30-45EF-AE1A-B2FB6B070003}" type="pres">
      <dgm:prSet presAssocID="{D3DD887F-26EF-471E-824C-E66807FC3485}" presName="desTx" presStyleLbl="revTx" presStyleIdx="4" presStyleCnt="5">
        <dgm:presLayoutVars/>
      </dgm:prSet>
      <dgm:spPr/>
      <dgm:t>
        <a:bodyPr/>
        <a:lstStyle/>
        <a:p>
          <a:endParaRPr lang="en-US"/>
        </a:p>
      </dgm:t>
    </dgm:pt>
  </dgm:ptLst>
  <dgm:cxnLst>
    <dgm:cxn modelId="{11A336C7-B8DB-4BD8-A76C-42D911A3FE80}" srcId="{D3DD887F-26EF-471E-824C-E66807FC3485}" destId="{86C945A1-4EB4-4B38-86FA-ECD3BB585A90}" srcOrd="0" destOrd="0" parTransId="{D0205A6A-91E6-4EBB-8861-C4DBE827CD75}" sibTransId="{7E4BE4C0-7B54-4E82-ABD2-69586FF43026}"/>
    <dgm:cxn modelId="{8D20413D-2E89-4979-8DF9-9722B6B69B0C}" type="presOf" srcId="{65BF1F59-344E-4A86-A228-4BCDE23BB367}" destId="{4D4E0589-2476-44E1-9E41-B80E90F56545}" srcOrd="0" destOrd="0" presId="urn:microsoft.com/office/officeart/2018/2/layout/IconVerticalSolidList"/>
    <dgm:cxn modelId="{225B6CDF-9D2F-498C-A80E-7DA2EE9F0F7E}" type="presOf" srcId="{63D31DED-0F97-4B5A-9133-C81FA67E9C2E}" destId="{CDDC8471-4046-455D-BED7-439B4DBBFD42}" srcOrd="0" destOrd="0" presId="urn:microsoft.com/office/officeart/2018/2/layout/IconVerticalSolidList"/>
    <dgm:cxn modelId="{9549E3FD-569E-4340-8239-DD31590C7DC5}" type="presOf" srcId="{D3DD887F-26EF-471E-824C-E66807FC3485}" destId="{08B3B90E-04DE-4843-ACDB-2BF989BF2922}" srcOrd="0" destOrd="0" presId="urn:microsoft.com/office/officeart/2018/2/layout/IconVerticalSolidList"/>
    <dgm:cxn modelId="{B84FCCCE-18DE-45E9-8AB7-F8258C803431}" srcId="{63D31DED-0F97-4B5A-9133-C81FA67E9C2E}" destId="{65BF1F59-344E-4A86-A228-4BCDE23BB367}" srcOrd="1" destOrd="0" parTransId="{A3D39126-CE9C-40DD-BF7F-E274E2FD9037}" sibTransId="{7A0E6C64-1F96-4E60-9D3B-0C6E6B79C1D4}"/>
    <dgm:cxn modelId="{AB244F73-7380-450F-82A7-44F8428E4B28}" type="presOf" srcId="{D8099A6B-5423-4EC1-B915-1DDC63A47E62}" destId="{459D6FB7-703D-4B3C-9F61-46B853B53667}" srcOrd="0" destOrd="0" presId="urn:microsoft.com/office/officeart/2018/2/layout/IconVerticalSolidList"/>
    <dgm:cxn modelId="{FC248B6F-D13C-4F47-A44A-AC6C93E491C1}" type="presOf" srcId="{DB39B22A-E52D-4BF9-B484-6F9385C37B0C}" destId="{3070B78A-6EC9-4D7F-A1B5-9D91C82AA57E}" srcOrd="0" destOrd="0" presId="urn:microsoft.com/office/officeart/2018/2/layout/IconVerticalSolidList"/>
    <dgm:cxn modelId="{62CDAA48-128D-4B7C-8622-956B53A02C55}" srcId="{65BF1F59-344E-4A86-A228-4BCDE23BB367}" destId="{DB39B22A-E52D-4BF9-B484-6F9385C37B0C}" srcOrd="0" destOrd="0" parTransId="{7EB6529B-D6FE-4174-8578-657DBC18FB2D}" sibTransId="{FB8A0900-093E-407A-8B97-2E591B76AE34}"/>
    <dgm:cxn modelId="{444941C2-4045-45AB-B947-AD5D783C6D12}" srcId="{63D31DED-0F97-4B5A-9133-C81FA67E9C2E}" destId="{D8099A6B-5423-4EC1-B915-1DDC63A47E62}" srcOrd="0" destOrd="0" parTransId="{51B6AC40-F44E-49DF-8EA4-ADDE9067BD23}" sibTransId="{BEC2BDEA-52EB-4CEC-A19F-E6BBD7AB762E}"/>
    <dgm:cxn modelId="{E6096D74-2547-41DA-BC1E-933FC88BCCC1}" srcId="{63D31DED-0F97-4B5A-9133-C81FA67E9C2E}" destId="{D3DD887F-26EF-471E-824C-E66807FC3485}" srcOrd="2" destOrd="0" parTransId="{87E8FC40-788D-45B1-BBF1-6F9200CDF868}" sibTransId="{91AFFCDC-4F21-49C1-BB2C-9B50BB3B659E}"/>
    <dgm:cxn modelId="{4DD69FED-004F-4DB8-8A63-58DDFA0D22FB}" type="presOf" srcId="{86C945A1-4EB4-4B38-86FA-ECD3BB585A90}" destId="{C5224D72-8B30-45EF-AE1A-B2FB6B070003}" srcOrd="0" destOrd="0" presId="urn:microsoft.com/office/officeart/2018/2/layout/IconVerticalSolidList"/>
    <dgm:cxn modelId="{CB9080F7-1F37-4E0C-8DAC-3A2588400F5C}" type="presParOf" srcId="{CDDC8471-4046-455D-BED7-439B4DBBFD42}" destId="{18BEB9E8-385A-42B0-8CDB-1BDB5D1D257F}" srcOrd="0" destOrd="0" presId="urn:microsoft.com/office/officeart/2018/2/layout/IconVerticalSolidList"/>
    <dgm:cxn modelId="{80A5A56B-5A40-4C02-AC42-B0FBEF3E08B2}" type="presParOf" srcId="{18BEB9E8-385A-42B0-8CDB-1BDB5D1D257F}" destId="{2D426642-9E03-4D57-B0AA-2ED8EF42795D}" srcOrd="0" destOrd="0" presId="urn:microsoft.com/office/officeart/2018/2/layout/IconVerticalSolidList"/>
    <dgm:cxn modelId="{B6C20A6C-B205-4028-843B-EC6F71E14739}" type="presParOf" srcId="{18BEB9E8-385A-42B0-8CDB-1BDB5D1D257F}" destId="{F9B15C40-6961-494E-8AB2-AC4976CF4391}" srcOrd="1" destOrd="0" presId="urn:microsoft.com/office/officeart/2018/2/layout/IconVerticalSolidList"/>
    <dgm:cxn modelId="{8E7F7BBA-3819-4CD1-AF4A-41E5F3BD0170}" type="presParOf" srcId="{18BEB9E8-385A-42B0-8CDB-1BDB5D1D257F}" destId="{84276010-47EA-4C5F-A3D5-4B7CE96BCE8C}" srcOrd="2" destOrd="0" presId="urn:microsoft.com/office/officeart/2018/2/layout/IconVerticalSolidList"/>
    <dgm:cxn modelId="{8BCD036A-E37E-4C31-9065-7C7F37E33BCC}" type="presParOf" srcId="{18BEB9E8-385A-42B0-8CDB-1BDB5D1D257F}" destId="{459D6FB7-703D-4B3C-9F61-46B853B53667}" srcOrd="3" destOrd="0" presId="urn:microsoft.com/office/officeart/2018/2/layout/IconVerticalSolidList"/>
    <dgm:cxn modelId="{CDB1F75E-6FDC-47DD-ABE9-E2D9832B9419}" type="presParOf" srcId="{CDDC8471-4046-455D-BED7-439B4DBBFD42}" destId="{2E2DDA79-9FA3-424C-9741-F1861D3DAA94}" srcOrd="1" destOrd="0" presId="urn:microsoft.com/office/officeart/2018/2/layout/IconVerticalSolidList"/>
    <dgm:cxn modelId="{CD80BB8F-1020-4BAE-B3F1-72FA80DB3E9A}" type="presParOf" srcId="{CDDC8471-4046-455D-BED7-439B4DBBFD42}" destId="{F9D0CC2B-360C-48C3-BCD0-A81AABE25064}" srcOrd="2" destOrd="0" presId="urn:microsoft.com/office/officeart/2018/2/layout/IconVerticalSolidList"/>
    <dgm:cxn modelId="{190CDC81-1348-4549-87C3-86152FAAA361}" type="presParOf" srcId="{F9D0CC2B-360C-48C3-BCD0-A81AABE25064}" destId="{7708EE85-944B-4AF3-9DDE-5A86E5C09D81}" srcOrd="0" destOrd="0" presId="urn:microsoft.com/office/officeart/2018/2/layout/IconVerticalSolidList"/>
    <dgm:cxn modelId="{F8087AD9-1ACF-481F-B0B7-81C00DF9F192}" type="presParOf" srcId="{F9D0CC2B-360C-48C3-BCD0-A81AABE25064}" destId="{A2252B3C-DC3D-434D-9542-BA513753926D}" srcOrd="1" destOrd="0" presId="urn:microsoft.com/office/officeart/2018/2/layout/IconVerticalSolidList"/>
    <dgm:cxn modelId="{EAD78F65-4C54-4100-8708-F3BF967F2898}" type="presParOf" srcId="{F9D0CC2B-360C-48C3-BCD0-A81AABE25064}" destId="{C16C0014-BE2E-4077-9BE6-2A2ADED8D550}" srcOrd="2" destOrd="0" presId="urn:microsoft.com/office/officeart/2018/2/layout/IconVerticalSolidList"/>
    <dgm:cxn modelId="{93B8260F-B2D8-47F0-9904-B0DF03B9D7EA}" type="presParOf" srcId="{F9D0CC2B-360C-48C3-BCD0-A81AABE25064}" destId="{4D4E0589-2476-44E1-9E41-B80E90F56545}" srcOrd="3" destOrd="0" presId="urn:microsoft.com/office/officeart/2018/2/layout/IconVerticalSolidList"/>
    <dgm:cxn modelId="{167F10F0-AB34-443D-8B00-F790DCD3622D}" type="presParOf" srcId="{F9D0CC2B-360C-48C3-BCD0-A81AABE25064}" destId="{3070B78A-6EC9-4D7F-A1B5-9D91C82AA57E}" srcOrd="4" destOrd="0" presId="urn:microsoft.com/office/officeart/2018/2/layout/IconVerticalSolidList"/>
    <dgm:cxn modelId="{FF403148-91CF-410E-9123-9B997C1D773C}" type="presParOf" srcId="{CDDC8471-4046-455D-BED7-439B4DBBFD42}" destId="{813B6516-B126-4851-BBE8-FA3DC7DEDEF2}" srcOrd="3" destOrd="0" presId="urn:microsoft.com/office/officeart/2018/2/layout/IconVerticalSolidList"/>
    <dgm:cxn modelId="{22039373-C69D-43A2-9724-DFF26597DC5A}" type="presParOf" srcId="{CDDC8471-4046-455D-BED7-439B4DBBFD42}" destId="{2DAFF1DA-09CD-420F-967D-739AED5EC4E3}" srcOrd="4" destOrd="0" presId="urn:microsoft.com/office/officeart/2018/2/layout/IconVerticalSolidList"/>
    <dgm:cxn modelId="{880CD460-E7A9-4D65-9C27-65EFAF1C8125}" type="presParOf" srcId="{2DAFF1DA-09CD-420F-967D-739AED5EC4E3}" destId="{9B99DA8E-D6B4-41CD-956F-7D4E80475E74}" srcOrd="0" destOrd="0" presId="urn:microsoft.com/office/officeart/2018/2/layout/IconVerticalSolidList"/>
    <dgm:cxn modelId="{2DD0E303-03BF-4778-90E1-0445ECAD527B}" type="presParOf" srcId="{2DAFF1DA-09CD-420F-967D-739AED5EC4E3}" destId="{16834588-ED03-405C-AFAF-93FE14997620}" srcOrd="1" destOrd="0" presId="urn:microsoft.com/office/officeart/2018/2/layout/IconVerticalSolidList"/>
    <dgm:cxn modelId="{8F934C3E-8ADF-4A24-A9C7-2D73BF15CF1D}" type="presParOf" srcId="{2DAFF1DA-09CD-420F-967D-739AED5EC4E3}" destId="{CA38730B-0D6F-43B4-983B-4F0BE7700216}" srcOrd="2" destOrd="0" presId="urn:microsoft.com/office/officeart/2018/2/layout/IconVerticalSolidList"/>
    <dgm:cxn modelId="{0FE6FFC0-3464-4330-9BD5-D37760439429}" type="presParOf" srcId="{2DAFF1DA-09CD-420F-967D-739AED5EC4E3}" destId="{08B3B90E-04DE-4843-ACDB-2BF989BF2922}" srcOrd="3" destOrd="0" presId="urn:microsoft.com/office/officeart/2018/2/layout/IconVerticalSolidList"/>
    <dgm:cxn modelId="{392145E3-3D28-4FE1-B264-08D0A51F77CA}" type="presParOf" srcId="{2DAFF1DA-09CD-420F-967D-739AED5EC4E3}" destId="{C5224D72-8B30-45EF-AE1A-B2FB6B07000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9B29F1-57F6-4B40-8310-0383CDF94287}"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B7B07EB4-7369-40AD-968C-B759D7EB5932}">
      <dgm:prSet/>
      <dgm:spPr>
        <a:solidFill>
          <a:schemeClr val="accent5"/>
        </a:solidFill>
      </dgm:spPr>
      <dgm:t>
        <a:bodyPr/>
        <a:lstStyle/>
        <a:p>
          <a:r>
            <a:rPr lang="en-US" dirty="0"/>
            <a:t>Draft emails asking volunteers and board members to promote your posts </a:t>
          </a:r>
        </a:p>
      </dgm:t>
    </dgm:pt>
    <dgm:pt modelId="{F1B7F247-BCA8-4029-96C3-F3418625B4D9}" type="parTrans" cxnId="{3E8B58E3-D34C-4ACB-80A7-A715AE67542D}">
      <dgm:prSet/>
      <dgm:spPr/>
      <dgm:t>
        <a:bodyPr/>
        <a:lstStyle/>
        <a:p>
          <a:endParaRPr lang="en-US"/>
        </a:p>
      </dgm:t>
    </dgm:pt>
    <dgm:pt modelId="{43515DC1-0C94-4553-8AAB-5C4621AD681B}" type="sibTrans" cxnId="{3E8B58E3-D34C-4ACB-80A7-A715AE67542D}">
      <dgm:prSet/>
      <dgm:spPr/>
      <dgm:t>
        <a:bodyPr/>
        <a:lstStyle/>
        <a:p>
          <a:endParaRPr lang="en-US"/>
        </a:p>
      </dgm:t>
    </dgm:pt>
    <dgm:pt modelId="{A61FE5F2-0164-4619-9681-2057272F98DF}">
      <dgm:prSet/>
      <dgm:spPr>
        <a:solidFill>
          <a:srgbClr val="43BB8D"/>
        </a:solidFill>
      </dgm:spPr>
      <dgm:t>
        <a:bodyPr/>
        <a:lstStyle/>
        <a:p>
          <a:r>
            <a:rPr lang="en-US" dirty="0"/>
            <a:t>Prepare flyers for local businesses (and ask if they will support the campaign on social </a:t>
          </a:r>
          <a:r>
            <a:rPr lang="en-US" dirty="0" smtClean="0"/>
            <a:t>media) </a:t>
          </a:r>
          <a:endParaRPr lang="en-US" dirty="0"/>
        </a:p>
      </dgm:t>
    </dgm:pt>
    <dgm:pt modelId="{727E8E6D-317F-4190-A791-552C067F5156}" type="parTrans" cxnId="{C5884435-49F3-400A-B516-7C1263830813}">
      <dgm:prSet/>
      <dgm:spPr/>
      <dgm:t>
        <a:bodyPr/>
        <a:lstStyle/>
        <a:p>
          <a:endParaRPr lang="en-US"/>
        </a:p>
      </dgm:t>
    </dgm:pt>
    <dgm:pt modelId="{565C95A8-C858-4948-884A-BB875D6723B7}" type="sibTrans" cxnId="{C5884435-49F3-400A-B516-7C1263830813}">
      <dgm:prSet/>
      <dgm:spPr/>
      <dgm:t>
        <a:bodyPr/>
        <a:lstStyle/>
        <a:p>
          <a:endParaRPr lang="en-US"/>
        </a:p>
      </dgm:t>
    </dgm:pt>
    <dgm:pt modelId="{87FBBE4F-F23E-43F2-AFB3-E9E44ED59370}" type="pres">
      <dgm:prSet presAssocID="{729B29F1-57F6-4B40-8310-0383CDF94287}" presName="linear" presStyleCnt="0">
        <dgm:presLayoutVars>
          <dgm:animLvl val="lvl"/>
          <dgm:resizeHandles val="exact"/>
        </dgm:presLayoutVars>
      </dgm:prSet>
      <dgm:spPr/>
      <dgm:t>
        <a:bodyPr/>
        <a:lstStyle/>
        <a:p>
          <a:endParaRPr lang="en-US"/>
        </a:p>
      </dgm:t>
    </dgm:pt>
    <dgm:pt modelId="{3C004B39-1EC2-48BB-9C88-86DBDF8E474A}" type="pres">
      <dgm:prSet presAssocID="{B7B07EB4-7369-40AD-968C-B759D7EB5932}" presName="parentText" presStyleLbl="node1" presStyleIdx="0" presStyleCnt="2" custLinFactY="-15879" custLinFactNeighborX="0" custLinFactNeighborY="-100000">
        <dgm:presLayoutVars>
          <dgm:chMax val="0"/>
          <dgm:bulletEnabled val="1"/>
        </dgm:presLayoutVars>
      </dgm:prSet>
      <dgm:spPr/>
      <dgm:t>
        <a:bodyPr/>
        <a:lstStyle/>
        <a:p>
          <a:endParaRPr lang="en-US"/>
        </a:p>
      </dgm:t>
    </dgm:pt>
    <dgm:pt modelId="{EC350526-3104-4CB8-AB1B-8F476B43D3A7}" type="pres">
      <dgm:prSet presAssocID="{43515DC1-0C94-4553-8AAB-5C4621AD681B}" presName="spacer" presStyleCnt="0"/>
      <dgm:spPr/>
    </dgm:pt>
    <dgm:pt modelId="{4FDBA7F3-6AE4-43CF-8AFF-98E495D2E672}" type="pres">
      <dgm:prSet presAssocID="{A61FE5F2-0164-4619-9681-2057272F98DF}" presName="parentText" presStyleLbl="node1" presStyleIdx="1" presStyleCnt="2" custLinFactY="-1156" custLinFactNeighborX="0" custLinFactNeighborY="-100000">
        <dgm:presLayoutVars>
          <dgm:chMax val="0"/>
          <dgm:bulletEnabled val="1"/>
        </dgm:presLayoutVars>
      </dgm:prSet>
      <dgm:spPr/>
      <dgm:t>
        <a:bodyPr/>
        <a:lstStyle/>
        <a:p>
          <a:endParaRPr lang="en-US"/>
        </a:p>
      </dgm:t>
    </dgm:pt>
  </dgm:ptLst>
  <dgm:cxnLst>
    <dgm:cxn modelId="{52C3903A-3034-4AF5-A0FC-23B9F1370731}" type="presOf" srcId="{B7B07EB4-7369-40AD-968C-B759D7EB5932}" destId="{3C004B39-1EC2-48BB-9C88-86DBDF8E474A}" srcOrd="0" destOrd="0" presId="urn:microsoft.com/office/officeart/2005/8/layout/vList2"/>
    <dgm:cxn modelId="{F10513F7-AC2E-40FF-AD1A-581F5EA7F016}" type="presOf" srcId="{A61FE5F2-0164-4619-9681-2057272F98DF}" destId="{4FDBA7F3-6AE4-43CF-8AFF-98E495D2E672}" srcOrd="0" destOrd="0" presId="urn:microsoft.com/office/officeart/2005/8/layout/vList2"/>
    <dgm:cxn modelId="{3E8B58E3-D34C-4ACB-80A7-A715AE67542D}" srcId="{729B29F1-57F6-4B40-8310-0383CDF94287}" destId="{B7B07EB4-7369-40AD-968C-B759D7EB5932}" srcOrd="0" destOrd="0" parTransId="{F1B7F247-BCA8-4029-96C3-F3418625B4D9}" sibTransId="{43515DC1-0C94-4553-8AAB-5C4621AD681B}"/>
    <dgm:cxn modelId="{C5884435-49F3-400A-B516-7C1263830813}" srcId="{729B29F1-57F6-4B40-8310-0383CDF94287}" destId="{A61FE5F2-0164-4619-9681-2057272F98DF}" srcOrd="1" destOrd="0" parTransId="{727E8E6D-317F-4190-A791-552C067F5156}" sibTransId="{565C95A8-C858-4948-884A-BB875D6723B7}"/>
    <dgm:cxn modelId="{35779134-C5D5-4E34-AF19-797BA3B83BEF}" type="presOf" srcId="{729B29F1-57F6-4B40-8310-0383CDF94287}" destId="{87FBBE4F-F23E-43F2-AFB3-E9E44ED59370}" srcOrd="0" destOrd="0" presId="urn:microsoft.com/office/officeart/2005/8/layout/vList2"/>
    <dgm:cxn modelId="{2A9DAD0E-926B-4D3E-8EB1-9B6A083618D0}" type="presParOf" srcId="{87FBBE4F-F23E-43F2-AFB3-E9E44ED59370}" destId="{3C004B39-1EC2-48BB-9C88-86DBDF8E474A}" srcOrd="0" destOrd="0" presId="urn:microsoft.com/office/officeart/2005/8/layout/vList2"/>
    <dgm:cxn modelId="{364AC44D-57F0-4BEA-83E2-4F5ED1D82F33}" type="presParOf" srcId="{87FBBE4F-F23E-43F2-AFB3-E9E44ED59370}" destId="{EC350526-3104-4CB8-AB1B-8F476B43D3A7}" srcOrd="1" destOrd="0" presId="urn:microsoft.com/office/officeart/2005/8/layout/vList2"/>
    <dgm:cxn modelId="{4C2BA736-FF89-464F-9075-B73DAF45EEC9}" type="presParOf" srcId="{87FBBE4F-F23E-43F2-AFB3-E9E44ED59370}" destId="{4FDBA7F3-6AE4-43CF-8AFF-98E495D2E672}"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D31DED-0F97-4B5A-9133-C81FA67E9C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8099A6B-5423-4EC1-B915-1DDC63A47E62}">
      <dgm:prSet/>
      <dgm:spPr/>
      <dgm:t>
        <a:bodyPr/>
        <a:lstStyle/>
        <a:p>
          <a:pPr>
            <a:lnSpc>
              <a:spcPct val="100000"/>
            </a:lnSpc>
          </a:pPr>
          <a:r>
            <a:rPr lang="en-US" dirty="0"/>
            <a:t>Set aside time each day to monitor, answer questions, “like” comments, and respond to feedback </a:t>
          </a:r>
        </a:p>
      </dgm:t>
    </dgm:pt>
    <dgm:pt modelId="{51B6AC40-F44E-49DF-8EA4-ADDE9067BD23}" type="parTrans" cxnId="{444941C2-4045-45AB-B947-AD5D783C6D12}">
      <dgm:prSet/>
      <dgm:spPr/>
      <dgm:t>
        <a:bodyPr/>
        <a:lstStyle/>
        <a:p>
          <a:endParaRPr lang="en-US"/>
        </a:p>
      </dgm:t>
    </dgm:pt>
    <dgm:pt modelId="{BEC2BDEA-52EB-4CEC-A19F-E6BBD7AB762E}" type="sibTrans" cxnId="{444941C2-4045-45AB-B947-AD5D783C6D12}">
      <dgm:prSet/>
      <dgm:spPr/>
      <dgm:t>
        <a:bodyPr/>
        <a:lstStyle/>
        <a:p>
          <a:endParaRPr lang="en-US"/>
        </a:p>
      </dgm:t>
    </dgm:pt>
    <dgm:pt modelId="{65BF1F59-344E-4A86-A228-4BCDE23BB367}">
      <dgm:prSet/>
      <dgm:spPr/>
      <dgm:t>
        <a:bodyPr/>
        <a:lstStyle/>
        <a:p>
          <a:pPr>
            <a:lnSpc>
              <a:spcPct val="100000"/>
            </a:lnSpc>
          </a:pPr>
          <a:r>
            <a:rPr lang="en-US" dirty="0"/>
            <a:t>Don’t be afraid to “get personal”</a:t>
          </a:r>
        </a:p>
      </dgm:t>
    </dgm:pt>
    <dgm:pt modelId="{A3D39126-CE9C-40DD-BF7F-E274E2FD9037}" type="parTrans" cxnId="{B84FCCCE-18DE-45E9-8AB7-F8258C803431}">
      <dgm:prSet/>
      <dgm:spPr/>
      <dgm:t>
        <a:bodyPr/>
        <a:lstStyle/>
        <a:p>
          <a:endParaRPr lang="en-US"/>
        </a:p>
      </dgm:t>
    </dgm:pt>
    <dgm:pt modelId="{7A0E6C64-1F96-4E60-9D3B-0C6E6B79C1D4}" type="sibTrans" cxnId="{B84FCCCE-18DE-45E9-8AB7-F8258C803431}">
      <dgm:prSet/>
      <dgm:spPr/>
      <dgm:t>
        <a:bodyPr/>
        <a:lstStyle/>
        <a:p>
          <a:endParaRPr lang="en-US"/>
        </a:p>
      </dgm:t>
    </dgm:pt>
    <dgm:pt modelId="{D3DD887F-26EF-471E-824C-E66807FC3485}">
      <dgm:prSet/>
      <dgm:spPr/>
      <dgm:t>
        <a:bodyPr/>
        <a:lstStyle/>
        <a:p>
          <a:pPr>
            <a:lnSpc>
              <a:spcPct val="100000"/>
            </a:lnSpc>
          </a:pPr>
          <a:r>
            <a:rPr lang="en-US" dirty="0"/>
            <a:t>Prepare a plan ahead of time for how your organization will respond to different kinds of comments</a:t>
          </a:r>
        </a:p>
      </dgm:t>
    </dgm:pt>
    <dgm:pt modelId="{87E8FC40-788D-45B1-BBF1-6F9200CDF868}" type="parTrans" cxnId="{E6096D74-2547-41DA-BC1E-933FC88BCCC1}">
      <dgm:prSet/>
      <dgm:spPr/>
      <dgm:t>
        <a:bodyPr/>
        <a:lstStyle/>
        <a:p>
          <a:endParaRPr lang="en-US"/>
        </a:p>
      </dgm:t>
    </dgm:pt>
    <dgm:pt modelId="{91AFFCDC-4F21-49C1-BB2C-9B50BB3B659E}" type="sibTrans" cxnId="{E6096D74-2547-41DA-BC1E-933FC88BCCC1}">
      <dgm:prSet/>
      <dgm:spPr/>
      <dgm:t>
        <a:bodyPr/>
        <a:lstStyle/>
        <a:p>
          <a:endParaRPr lang="en-US"/>
        </a:p>
      </dgm:t>
    </dgm:pt>
    <dgm:pt modelId="{CDDC8471-4046-455D-BED7-439B4DBBFD42}" type="pres">
      <dgm:prSet presAssocID="{63D31DED-0F97-4B5A-9133-C81FA67E9C2E}" presName="root" presStyleCnt="0">
        <dgm:presLayoutVars>
          <dgm:dir/>
          <dgm:resizeHandles val="exact"/>
        </dgm:presLayoutVars>
      </dgm:prSet>
      <dgm:spPr/>
      <dgm:t>
        <a:bodyPr/>
        <a:lstStyle/>
        <a:p>
          <a:endParaRPr lang="en-US"/>
        </a:p>
      </dgm:t>
    </dgm:pt>
    <dgm:pt modelId="{18BEB9E8-385A-42B0-8CDB-1BDB5D1D257F}" type="pres">
      <dgm:prSet presAssocID="{D8099A6B-5423-4EC1-B915-1DDC63A47E62}" presName="compNode" presStyleCnt="0"/>
      <dgm:spPr/>
    </dgm:pt>
    <dgm:pt modelId="{2D426642-9E03-4D57-B0AA-2ED8EF42795D}" type="pres">
      <dgm:prSet presAssocID="{D8099A6B-5423-4EC1-B915-1DDC63A47E62}" presName="bgRect" presStyleLbl="bgShp" presStyleIdx="0" presStyleCnt="3"/>
      <dgm:spPr>
        <a:solidFill>
          <a:schemeClr val="accent5"/>
        </a:solidFill>
      </dgm:spPr>
    </dgm:pt>
    <dgm:pt modelId="{F9B15C40-6961-494E-8AB2-AC4976CF4391}" type="pres">
      <dgm:prSet presAssocID="{D8099A6B-5423-4EC1-B915-1DDC63A47E62}"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onthly calendar"/>
        </a:ext>
      </dgm:extLst>
    </dgm:pt>
    <dgm:pt modelId="{84276010-47EA-4C5F-A3D5-4B7CE96BCE8C}" type="pres">
      <dgm:prSet presAssocID="{D8099A6B-5423-4EC1-B915-1DDC63A47E62}" presName="spaceRect" presStyleCnt="0"/>
      <dgm:spPr/>
    </dgm:pt>
    <dgm:pt modelId="{459D6FB7-703D-4B3C-9F61-46B853B53667}" type="pres">
      <dgm:prSet presAssocID="{D8099A6B-5423-4EC1-B915-1DDC63A47E62}" presName="parTx" presStyleLbl="revTx" presStyleIdx="0" presStyleCnt="3" custScaleX="104935">
        <dgm:presLayoutVars>
          <dgm:chMax val="0"/>
          <dgm:chPref val="0"/>
        </dgm:presLayoutVars>
      </dgm:prSet>
      <dgm:spPr/>
      <dgm:t>
        <a:bodyPr/>
        <a:lstStyle/>
        <a:p>
          <a:endParaRPr lang="en-US"/>
        </a:p>
      </dgm:t>
    </dgm:pt>
    <dgm:pt modelId="{2E2DDA79-9FA3-424C-9741-F1861D3DAA94}" type="pres">
      <dgm:prSet presAssocID="{BEC2BDEA-52EB-4CEC-A19F-E6BBD7AB762E}" presName="sibTrans" presStyleCnt="0"/>
      <dgm:spPr/>
    </dgm:pt>
    <dgm:pt modelId="{F9D0CC2B-360C-48C3-BCD0-A81AABE25064}" type="pres">
      <dgm:prSet presAssocID="{65BF1F59-344E-4A86-A228-4BCDE23BB367}" presName="compNode" presStyleCnt="0"/>
      <dgm:spPr/>
    </dgm:pt>
    <dgm:pt modelId="{7708EE85-944B-4AF3-9DDE-5A86E5C09D81}" type="pres">
      <dgm:prSet presAssocID="{65BF1F59-344E-4A86-A228-4BCDE23BB367}" presName="bgRect" presStyleLbl="bgShp" presStyleIdx="1" presStyleCnt="3"/>
      <dgm:spPr>
        <a:solidFill>
          <a:srgbClr val="43BB8D"/>
        </a:solidFill>
      </dgm:spPr>
    </dgm:pt>
    <dgm:pt modelId="{A2252B3C-DC3D-434D-9542-BA513753926D}" type="pres">
      <dgm:prSet presAssocID="{65BF1F59-344E-4A86-A228-4BCDE23BB36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Heart"/>
        </a:ext>
      </dgm:extLst>
    </dgm:pt>
    <dgm:pt modelId="{C16C0014-BE2E-4077-9BE6-2A2ADED8D550}" type="pres">
      <dgm:prSet presAssocID="{65BF1F59-344E-4A86-A228-4BCDE23BB367}" presName="spaceRect" presStyleCnt="0"/>
      <dgm:spPr/>
    </dgm:pt>
    <dgm:pt modelId="{4D4E0589-2476-44E1-9E41-B80E90F56545}" type="pres">
      <dgm:prSet presAssocID="{65BF1F59-344E-4A86-A228-4BCDE23BB367}" presName="parTx" presStyleLbl="revTx" presStyleIdx="1" presStyleCnt="3" custScaleX="108218">
        <dgm:presLayoutVars>
          <dgm:chMax val="0"/>
          <dgm:chPref val="0"/>
        </dgm:presLayoutVars>
      </dgm:prSet>
      <dgm:spPr/>
      <dgm:t>
        <a:bodyPr/>
        <a:lstStyle/>
        <a:p>
          <a:endParaRPr lang="en-US"/>
        </a:p>
      </dgm:t>
    </dgm:pt>
    <dgm:pt modelId="{813B6516-B126-4851-BBE8-FA3DC7DEDEF2}" type="pres">
      <dgm:prSet presAssocID="{7A0E6C64-1F96-4E60-9D3B-0C6E6B79C1D4}" presName="sibTrans" presStyleCnt="0"/>
      <dgm:spPr/>
    </dgm:pt>
    <dgm:pt modelId="{2DAFF1DA-09CD-420F-967D-739AED5EC4E3}" type="pres">
      <dgm:prSet presAssocID="{D3DD887F-26EF-471E-824C-E66807FC3485}" presName="compNode" presStyleCnt="0"/>
      <dgm:spPr/>
    </dgm:pt>
    <dgm:pt modelId="{9B99DA8E-D6B4-41CD-956F-7D4E80475E74}" type="pres">
      <dgm:prSet presAssocID="{D3DD887F-26EF-471E-824C-E66807FC3485}" presName="bgRect" presStyleLbl="bgShp" presStyleIdx="2" presStyleCnt="3"/>
      <dgm:spPr>
        <a:solidFill>
          <a:srgbClr val="70AD47"/>
        </a:solidFill>
      </dgm:spPr>
    </dgm:pt>
    <dgm:pt modelId="{16834588-ED03-405C-AFAF-93FE14997620}" type="pres">
      <dgm:prSet presAssocID="{D3DD887F-26EF-471E-824C-E66807FC348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a:noFill/>
        </a:ln>
      </dgm:spPr>
      <dgm:extLst>
        <a:ext uri="{E40237B7-FDA0-4F09-8148-C483321AD2D9}">
          <dgm14:cNvPr xmlns:dgm14="http://schemas.microsoft.com/office/drawing/2010/diagram" id="0" name="" descr="Checklist"/>
        </a:ext>
      </dgm:extLst>
    </dgm:pt>
    <dgm:pt modelId="{CA38730B-0D6F-43B4-983B-4F0BE7700216}" type="pres">
      <dgm:prSet presAssocID="{D3DD887F-26EF-471E-824C-E66807FC3485}" presName="spaceRect" presStyleCnt="0"/>
      <dgm:spPr/>
    </dgm:pt>
    <dgm:pt modelId="{08B3B90E-04DE-4843-ACDB-2BF989BF2922}" type="pres">
      <dgm:prSet presAssocID="{D3DD887F-26EF-471E-824C-E66807FC3485}" presName="parTx" presStyleLbl="revTx" presStyleIdx="2" presStyleCnt="3" custScaleX="112296">
        <dgm:presLayoutVars>
          <dgm:chMax val="0"/>
          <dgm:chPref val="0"/>
        </dgm:presLayoutVars>
      </dgm:prSet>
      <dgm:spPr/>
      <dgm:t>
        <a:bodyPr/>
        <a:lstStyle/>
        <a:p>
          <a:endParaRPr lang="en-US"/>
        </a:p>
      </dgm:t>
    </dgm:pt>
  </dgm:ptLst>
  <dgm:cxnLst>
    <dgm:cxn modelId="{B84FCCCE-18DE-45E9-8AB7-F8258C803431}" srcId="{63D31DED-0F97-4B5A-9133-C81FA67E9C2E}" destId="{65BF1F59-344E-4A86-A228-4BCDE23BB367}" srcOrd="1" destOrd="0" parTransId="{A3D39126-CE9C-40DD-BF7F-E274E2FD9037}" sibTransId="{7A0E6C64-1F96-4E60-9D3B-0C6E6B79C1D4}"/>
    <dgm:cxn modelId="{225B6CDF-9D2F-498C-A80E-7DA2EE9F0F7E}" type="presOf" srcId="{63D31DED-0F97-4B5A-9133-C81FA67E9C2E}" destId="{CDDC8471-4046-455D-BED7-439B4DBBFD42}" srcOrd="0" destOrd="0" presId="urn:microsoft.com/office/officeart/2018/2/layout/IconVerticalSolidList"/>
    <dgm:cxn modelId="{9549E3FD-569E-4340-8239-DD31590C7DC5}" type="presOf" srcId="{D3DD887F-26EF-471E-824C-E66807FC3485}" destId="{08B3B90E-04DE-4843-ACDB-2BF989BF2922}" srcOrd="0" destOrd="0" presId="urn:microsoft.com/office/officeart/2018/2/layout/IconVerticalSolidList"/>
    <dgm:cxn modelId="{8D20413D-2E89-4979-8DF9-9722B6B69B0C}" type="presOf" srcId="{65BF1F59-344E-4A86-A228-4BCDE23BB367}" destId="{4D4E0589-2476-44E1-9E41-B80E90F56545}" srcOrd="0" destOrd="0" presId="urn:microsoft.com/office/officeart/2018/2/layout/IconVerticalSolidList"/>
    <dgm:cxn modelId="{AB244F73-7380-450F-82A7-44F8428E4B28}" type="presOf" srcId="{D8099A6B-5423-4EC1-B915-1DDC63A47E62}" destId="{459D6FB7-703D-4B3C-9F61-46B853B53667}" srcOrd="0" destOrd="0" presId="urn:microsoft.com/office/officeart/2018/2/layout/IconVerticalSolidList"/>
    <dgm:cxn modelId="{E6096D74-2547-41DA-BC1E-933FC88BCCC1}" srcId="{63D31DED-0F97-4B5A-9133-C81FA67E9C2E}" destId="{D3DD887F-26EF-471E-824C-E66807FC3485}" srcOrd="2" destOrd="0" parTransId="{87E8FC40-788D-45B1-BBF1-6F9200CDF868}" sibTransId="{91AFFCDC-4F21-49C1-BB2C-9B50BB3B659E}"/>
    <dgm:cxn modelId="{444941C2-4045-45AB-B947-AD5D783C6D12}" srcId="{63D31DED-0F97-4B5A-9133-C81FA67E9C2E}" destId="{D8099A6B-5423-4EC1-B915-1DDC63A47E62}" srcOrd="0" destOrd="0" parTransId="{51B6AC40-F44E-49DF-8EA4-ADDE9067BD23}" sibTransId="{BEC2BDEA-52EB-4CEC-A19F-E6BBD7AB762E}"/>
    <dgm:cxn modelId="{CB9080F7-1F37-4E0C-8DAC-3A2588400F5C}" type="presParOf" srcId="{CDDC8471-4046-455D-BED7-439B4DBBFD42}" destId="{18BEB9E8-385A-42B0-8CDB-1BDB5D1D257F}" srcOrd="0" destOrd="0" presId="urn:microsoft.com/office/officeart/2018/2/layout/IconVerticalSolidList"/>
    <dgm:cxn modelId="{80A5A56B-5A40-4C02-AC42-B0FBEF3E08B2}" type="presParOf" srcId="{18BEB9E8-385A-42B0-8CDB-1BDB5D1D257F}" destId="{2D426642-9E03-4D57-B0AA-2ED8EF42795D}" srcOrd="0" destOrd="0" presId="urn:microsoft.com/office/officeart/2018/2/layout/IconVerticalSolidList"/>
    <dgm:cxn modelId="{B6C20A6C-B205-4028-843B-EC6F71E14739}" type="presParOf" srcId="{18BEB9E8-385A-42B0-8CDB-1BDB5D1D257F}" destId="{F9B15C40-6961-494E-8AB2-AC4976CF4391}" srcOrd="1" destOrd="0" presId="urn:microsoft.com/office/officeart/2018/2/layout/IconVerticalSolidList"/>
    <dgm:cxn modelId="{8E7F7BBA-3819-4CD1-AF4A-41E5F3BD0170}" type="presParOf" srcId="{18BEB9E8-385A-42B0-8CDB-1BDB5D1D257F}" destId="{84276010-47EA-4C5F-A3D5-4B7CE96BCE8C}" srcOrd="2" destOrd="0" presId="urn:microsoft.com/office/officeart/2018/2/layout/IconVerticalSolidList"/>
    <dgm:cxn modelId="{8BCD036A-E37E-4C31-9065-7C7F37E33BCC}" type="presParOf" srcId="{18BEB9E8-385A-42B0-8CDB-1BDB5D1D257F}" destId="{459D6FB7-703D-4B3C-9F61-46B853B53667}" srcOrd="3" destOrd="0" presId="urn:microsoft.com/office/officeart/2018/2/layout/IconVerticalSolidList"/>
    <dgm:cxn modelId="{CDB1F75E-6FDC-47DD-ABE9-E2D9832B9419}" type="presParOf" srcId="{CDDC8471-4046-455D-BED7-439B4DBBFD42}" destId="{2E2DDA79-9FA3-424C-9741-F1861D3DAA94}" srcOrd="1" destOrd="0" presId="urn:microsoft.com/office/officeart/2018/2/layout/IconVerticalSolidList"/>
    <dgm:cxn modelId="{CD80BB8F-1020-4BAE-B3F1-72FA80DB3E9A}" type="presParOf" srcId="{CDDC8471-4046-455D-BED7-439B4DBBFD42}" destId="{F9D0CC2B-360C-48C3-BCD0-A81AABE25064}" srcOrd="2" destOrd="0" presId="urn:microsoft.com/office/officeart/2018/2/layout/IconVerticalSolidList"/>
    <dgm:cxn modelId="{190CDC81-1348-4549-87C3-86152FAAA361}" type="presParOf" srcId="{F9D0CC2B-360C-48C3-BCD0-A81AABE25064}" destId="{7708EE85-944B-4AF3-9DDE-5A86E5C09D81}" srcOrd="0" destOrd="0" presId="urn:microsoft.com/office/officeart/2018/2/layout/IconVerticalSolidList"/>
    <dgm:cxn modelId="{F8087AD9-1ACF-481F-B0B7-81C00DF9F192}" type="presParOf" srcId="{F9D0CC2B-360C-48C3-BCD0-A81AABE25064}" destId="{A2252B3C-DC3D-434D-9542-BA513753926D}" srcOrd="1" destOrd="0" presId="urn:microsoft.com/office/officeart/2018/2/layout/IconVerticalSolidList"/>
    <dgm:cxn modelId="{EAD78F65-4C54-4100-8708-F3BF967F2898}" type="presParOf" srcId="{F9D0CC2B-360C-48C3-BCD0-A81AABE25064}" destId="{C16C0014-BE2E-4077-9BE6-2A2ADED8D550}" srcOrd="2" destOrd="0" presId="urn:microsoft.com/office/officeart/2018/2/layout/IconVerticalSolidList"/>
    <dgm:cxn modelId="{93B8260F-B2D8-47F0-9904-B0DF03B9D7EA}" type="presParOf" srcId="{F9D0CC2B-360C-48C3-BCD0-A81AABE25064}" destId="{4D4E0589-2476-44E1-9E41-B80E90F56545}" srcOrd="3" destOrd="0" presId="urn:microsoft.com/office/officeart/2018/2/layout/IconVerticalSolidList"/>
    <dgm:cxn modelId="{FF403148-91CF-410E-9123-9B997C1D773C}" type="presParOf" srcId="{CDDC8471-4046-455D-BED7-439B4DBBFD42}" destId="{813B6516-B126-4851-BBE8-FA3DC7DEDEF2}" srcOrd="3" destOrd="0" presId="urn:microsoft.com/office/officeart/2018/2/layout/IconVerticalSolidList"/>
    <dgm:cxn modelId="{22039373-C69D-43A2-9724-DFF26597DC5A}" type="presParOf" srcId="{CDDC8471-4046-455D-BED7-439B4DBBFD42}" destId="{2DAFF1DA-09CD-420F-967D-739AED5EC4E3}" srcOrd="4" destOrd="0" presId="urn:microsoft.com/office/officeart/2018/2/layout/IconVerticalSolidList"/>
    <dgm:cxn modelId="{880CD460-E7A9-4D65-9C27-65EFAF1C8125}" type="presParOf" srcId="{2DAFF1DA-09CD-420F-967D-739AED5EC4E3}" destId="{9B99DA8E-D6B4-41CD-956F-7D4E80475E74}" srcOrd="0" destOrd="0" presId="urn:microsoft.com/office/officeart/2018/2/layout/IconVerticalSolidList"/>
    <dgm:cxn modelId="{2DD0E303-03BF-4778-90E1-0445ECAD527B}" type="presParOf" srcId="{2DAFF1DA-09CD-420F-967D-739AED5EC4E3}" destId="{16834588-ED03-405C-AFAF-93FE14997620}" srcOrd="1" destOrd="0" presId="urn:microsoft.com/office/officeart/2018/2/layout/IconVerticalSolidList"/>
    <dgm:cxn modelId="{8F934C3E-8ADF-4A24-A9C7-2D73BF15CF1D}" type="presParOf" srcId="{2DAFF1DA-09CD-420F-967D-739AED5EC4E3}" destId="{CA38730B-0D6F-43B4-983B-4F0BE7700216}" srcOrd="2" destOrd="0" presId="urn:microsoft.com/office/officeart/2018/2/layout/IconVerticalSolidList"/>
    <dgm:cxn modelId="{0FE6FFC0-3464-4330-9BD5-D37760439429}" type="presParOf" srcId="{2DAFF1DA-09CD-420F-967D-739AED5EC4E3}" destId="{08B3B90E-04DE-4843-ACDB-2BF989BF292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D31DED-0F97-4B5A-9133-C81FA67E9C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8099A6B-5423-4EC1-B915-1DDC63A47E62}">
      <dgm:prSet/>
      <dgm:spPr/>
      <dgm:t>
        <a:bodyPr/>
        <a:lstStyle/>
        <a:p>
          <a:pPr>
            <a:lnSpc>
              <a:spcPct val="100000"/>
            </a:lnSpc>
          </a:pPr>
          <a:r>
            <a:rPr lang="en-US"/>
            <a:t>Analyze campaign metrics</a:t>
          </a:r>
        </a:p>
      </dgm:t>
    </dgm:pt>
    <dgm:pt modelId="{51B6AC40-F44E-49DF-8EA4-ADDE9067BD23}" type="parTrans" cxnId="{444941C2-4045-45AB-B947-AD5D783C6D12}">
      <dgm:prSet/>
      <dgm:spPr/>
      <dgm:t>
        <a:bodyPr/>
        <a:lstStyle/>
        <a:p>
          <a:endParaRPr lang="en-US"/>
        </a:p>
      </dgm:t>
    </dgm:pt>
    <dgm:pt modelId="{BEC2BDEA-52EB-4CEC-A19F-E6BBD7AB762E}" type="sibTrans" cxnId="{444941C2-4045-45AB-B947-AD5D783C6D12}">
      <dgm:prSet/>
      <dgm:spPr/>
      <dgm:t>
        <a:bodyPr/>
        <a:lstStyle/>
        <a:p>
          <a:endParaRPr lang="en-US"/>
        </a:p>
      </dgm:t>
    </dgm:pt>
    <dgm:pt modelId="{65BF1F59-344E-4A86-A228-4BCDE23BB367}">
      <dgm:prSet/>
      <dgm:spPr/>
      <dgm:t>
        <a:bodyPr/>
        <a:lstStyle/>
        <a:p>
          <a:pPr>
            <a:lnSpc>
              <a:spcPct val="100000"/>
            </a:lnSpc>
          </a:pPr>
          <a:r>
            <a:rPr lang="en-US"/>
            <a:t>Consider conducting interviews or focus groups</a:t>
          </a:r>
        </a:p>
      </dgm:t>
    </dgm:pt>
    <dgm:pt modelId="{A3D39126-CE9C-40DD-BF7F-E274E2FD9037}" type="parTrans" cxnId="{B84FCCCE-18DE-45E9-8AB7-F8258C803431}">
      <dgm:prSet/>
      <dgm:spPr/>
      <dgm:t>
        <a:bodyPr/>
        <a:lstStyle/>
        <a:p>
          <a:endParaRPr lang="en-US"/>
        </a:p>
      </dgm:t>
    </dgm:pt>
    <dgm:pt modelId="{7A0E6C64-1F96-4E60-9D3B-0C6E6B79C1D4}" type="sibTrans" cxnId="{B84FCCCE-18DE-45E9-8AB7-F8258C803431}">
      <dgm:prSet/>
      <dgm:spPr/>
      <dgm:t>
        <a:bodyPr/>
        <a:lstStyle/>
        <a:p>
          <a:endParaRPr lang="en-US"/>
        </a:p>
      </dgm:t>
    </dgm:pt>
    <dgm:pt modelId="{D3DD887F-26EF-471E-824C-E66807FC3485}">
      <dgm:prSet/>
      <dgm:spPr/>
      <dgm:t>
        <a:bodyPr/>
        <a:lstStyle/>
        <a:p>
          <a:pPr>
            <a:lnSpc>
              <a:spcPct val="100000"/>
            </a:lnSpc>
          </a:pPr>
          <a:r>
            <a:rPr lang="en-US"/>
            <a:t>Debrief with staff and relevant stakeholders and record lessons learned</a:t>
          </a:r>
        </a:p>
      </dgm:t>
    </dgm:pt>
    <dgm:pt modelId="{87E8FC40-788D-45B1-BBF1-6F9200CDF868}" type="parTrans" cxnId="{E6096D74-2547-41DA-BC1E-933FC88BCCC1}">
      <dgm:prSet/>
      <dgm:spPr/>
      <dgm:t>
        <a:bodyPr/>
        <a:lstStyle/>
        <a:p>
          <a:endParaRPr lang="en-US"/>
        </a:p>
      </dgm:t>
    </dgm:pt>
    <dgm:pt modelId="{91AFFCDC-4F21-49C1-BB2C-9B50BB3B659E}" type="sibTrans" cxnId="{E6096D74-2547-41DA-BC1E-933FC88BCCC1}">
      <dgm:prSet/>
      <dgm:spPr/>
      <dgm:t>
        <a:bodyPr/>
        <a:lstStyle/>
        <a:p>
          <a:endParaRPr lang="en-US"/>
        </a:p>
      </dgm:t>
    </dgm:pt>
    <dgm:pt modelId="{CDDC8471-4046-455D-BED7-439B4DBBFD42}" type="pres">
      <dgm:prSet presAssocID="{63D31DED-0F97-4B5A-9133-C81FA67E9C2E}" presName="root" presStyleCnt="0">
        <dgm:presLayoutVars>
          <dgm:dir/>
          <dgm:resizeHandles val="exact"/>
        </dgm:presLayoutVars>
      </dgm:prSet>
      <dgm:spPr/>
      <dgm:t>
        <a:bodyPr/>
        <a:lstStyle/>
        <a:p>
          <a:endParaRPr lang="en-US"/>
        </a:p>
      </dgm:t>
    </dgm:pt>
    <dgm:pt modelId="{18BEB9E8-385A-42B0-8CDB-1BDB5D1D257F}" type="pres">
      <dgm:prSet presAssocID="{D8099A6B-5423-4EC1-B915-1DDC63A47E62}" presName="compNode" presStyleCnt="0"/>
      <dgm:spPr/>
    </dgm:pt>
    <dgm:pt modelId="{2D426642-9E03-4D57-B0AA-2ED8EF42795D}" type="pres">
      <dgm:prSet presAssocID="{D8099A6B-5423-4EC1-B915-1DDC63A47E62}" presName="bgRect" presStyleLbl="bgShp" presStyleIdx="0" presStyleCnt="3"/>
      <dgm:spPr>
        <a:solidFill>
          <a:schemeClr val="accent5"/>
        </a:solidFill>
      </dgm:spPr>
    </dgm:pt>
    <dgm:pt modelId="{F9B15C40-6961-494E-8AB2-AC4976CF4391}" type="pres">
      <dgm:prSet presAssocID="{D8099A6B-5423-4EC1-B915-1DDC63A47E6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Bar chart"/>
        </a:ext>
      </dgm:extLst>
    </dgm:pt>
    <dgm:pt modelId="{84276010-47EA-4C5F-A3D5-4B7CE96BCE8C}" type="pres">
      <dgm:prSet presAssocID="{D8099A6B-5423-4EC1-B915-1DDC63A47E62}" presName="spaceRect" presStyleCnt="0"/>
      <dgm:spPr/>
    </dgm:pt>
    <dgm:pt modelId="{459D6FB7-703D-4B3C-9F61-46B853B53667}" type="pres">
      <dgm:prSet presAssocID="{D8099A6B-5423-4EC1-B915-1DDC63A47E62}" presName="parTx" presStyleLbl="revTx" presStyleIdx="0" presStyleCnt="3" custScaleX="104935">
        <dgm:presLayoutVars>
          <dgm:chMax val="0"/>
          <dgm:chPref val="0"/>
        </dgm:presLayoutVars>
      </dgm:prSet>
      <dgm:spPr/>
      <dgm:t>
        <a:bodyPr/>
        <a:lstStyle/>
        <a:p>
          <a:endParaRPr lang="en-US"/>
        </a:p>
      </dgm:t>
    </dgm:pt>
    <dgm:pt modelId="{2E2DDA79-9FA3-424C-9741-F1861D3DAA94}" type="pres">
      <dgm:prSet presAssocID="{BEC2BDEA-52EB-4CEC-A19F-E6BBD7AB762E}" presName="sibTrans" presStyleCnt="0"/>
      <dgm:spPr/>
    </dgm:pt>
    <dgm:pt modelId="{F9D0CC2B-360C-48C3-BCD0-A81AABE25064}" type="pres">
      <dgm:prSet presAssocID="{65BF1F59-344E-4A86-A228-4BCDE23BB367}" presName="compNode" presStyleCnt="0"/>
      <dgm:spPr/>
    </dgm:pt>
    <dgm:pt modelId="{7708EE85-944B-4AF3-9DDE-5A86E5C09D81}" type="pres">
      <dgm:prSet presAssocID="{65BF1F59-344E-4A86-A228-4BCDE23BB367}" presName="bgRect" presStyleLbl="bgShp" presStyleIdx="1" presStyleCnt="3"/>
      <dgm:spPr>
        <a:solidFill>
          <a:srgbClr val="43BB8D"/>
        </a:solidFill>
      </dgm:spPr>
    </dgm:pt>
    <dgm:pt modelId="{A2252B3C-DC3D-434D-9542-BA513753926D}" type="pres">
      <dgm:prSet presAssocID="{65BF1F59-344E-4A86-A228-4BCDE23BB367}"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oard Room"/>
        </a:ext>
      </dgm:extLst>
    </dgm:pt>
    <dgm:pt modelId="{C16C0014-BE2E-4077-9BE6-2A2ADED8D550}" type="pres">
      <dgm:prSet presAssocID="{65BF1F59-344E-4A86-A228-4BCDE23BB367}" presName="spaceRect" presStyleCnt="0"/>
      <dgm:spPr/>
    </dgm:pt>
    <dgm:pt modelId="{4D4E0589-2476-44E1-9E41-B80E90F56545}" type="pres">
      <dgm:prSet presAssocID="{65BF1F59-344E-4A86-A228-4BCDE23BB367}" presName="parTx" presStyleLbl="revTx" presStyleIdx="1" presStyleCnt="3" custScaleX="108218">
        <dgm:presLayoutVars>
          <dgm:chMax val="0"/>
          <dgm:chPref val="0"/>
        </dgm:presLayoutVars>
      </dgm:prSet>
      <dgm:spPr/>
      <dgm:t>
        <a:bodyPr/>
        <a:lstStyle/>
        <a:p>
          <a:endParaRPr lang="en-US"/>
        </a:p>
      </dgm:t>
    </dgm:pt>
    <dgm:pt modelId="{813B6516-B126-4851-BBE8-FA3DC7DEDEF2}" type="pres">
      <dgm:prSet presAssocID="{7A0E6C64-1F96-4E60-9D3B-0C6E6B79C1D4}" presName="sibTrans" presStyleCnt="0"/>
      <dgm:spPr/>
    </dgm:pt>
    <dgm:pt modelId="{2DAFF1DA-09CD-420F-967D-739AED5EC4E3}" type="pres">
      <dgm:prSet presAssocID="{D3DD887F-26EF-471E-824C-E66807FC3485}" presName="compNode" presStyleCnt="0"/>
      <dgm:spPr/>
    </dgm:pt>
    <dgm:pt modelId="{9B99DA8E-D6B4-41CD-956F-7D4E80475E74}" type="pres">
      <dgm:prSet presAssocID="{D3DD887F-26EF-471E-824C-E66807FC3485}" presName="bgRect" presStyleLbl="bgShp" presStyleIdx="2" presStyleCnt="3"/>
      <dgm:spPr>
        <a:solidFill>
          <a:srgbClr val="70AD47"/>
        </a:solidFill>
      </dgm:spPr>
    </dgm:pt>
    <dgm:pt modelId="{16834588-ED03-405C-AFAF-93FE14997620}" type="pres">
      <dgm:prSet presAssocID="{D3DD887F-26EF-471E-824C-E66807FC34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Meeting"/>
        </a:ext>
      </dgm:extLst>
    </dgm:pt>
    <dgm:pt modelId="{CA38730B-0D6F-43B4-983B-4F0BE7700216}" type="pres">
      <dgm:prSet presAssocID="{D3DD887F-26EF-471E-824C-E66807FC3485}" presName="spaceRect" presStyleCnt="0"/>
      <dgm:spPr/>
    </dgm:pt>
    <dgm:pt modelId="{08B3B90E-04DE-4843-ACDB-2BF989BF2922}" type="pres">
      <dgm:prSet presAssocID="{D3DD887F-26EF-471E-824C-E66807FC3485}" presName="parTx" presStyleLbl="revTx" presStyleIdx="2" presStyleCnt="3" custScaleX="112296">
        <dgm:presLayoutVars>
          <dgm:chMax val="0"/>
          <dgm:chPref val="0"/>
        </dgm:presLayoutVars>
      </dgm:prSet>
      <dgm:spPr/>
      <dgm:t>
        <a:bodyPr/>
        <a:lstStyle/>
        <a:p>
          <a:endParaRPr lang="en-US"/>
        </a:p>
      </dgm:t>
    </dgm:pt>
  </dgm:ptLst>
  <dgm:cxnLst>
    <dgm:cxn modelId="{B84FCCCE-18DE-45E9-8AB7-F8258C803431}" srcId="{63D31DED-0F97-4B5A-9133-C81FA67E9C2E}" destId="{65BF1F59-344E-4A86-A228-4BCDE23BB367}" srcOrd="1" destOrd="0" parTransId="{A3D39126-CE9C-40DD-BF7F-E274E2FD9037}" sibTransId="{7A0E6C64-1F96-4E60-9D3B-0C6E6B79C1D4}"/>
    <dgm:cxn modelId="{225B6CDF-9D2F-498C-A80E-7DA2EE9F0F7E}" type="presOf" srcId="{63D31DED-0F97-4B5A-9133-C81FA67E9C2E}" destId="{CDDC8471-4046-455D-BED7-439B4DBBFD42}" srcOrd="0" destOrd="0" presId="urn:microsoft.com/office/officeart/2018/2/layout/IconVerticalSolidList"/>
    <dgm:cxn modelId="{9549E3FD-569E-4340-8239-DD31590C7DC5}" type="presOf" srcId="{D3DD887F-26EF-471E-824C-E66807FC3485}" destId="{08B3B90E-04DE-4843-ACDB-2BF989BF2922}" srcOrd="0" destOrd="0" presId="urn:microsoft.com/office/officeart/2018/2/layout/IconVerticalSolidList"/>
    <dgm:cxn modelId="{8D20413D-2E89-4979-8DF9-9722B6B69B0C}" type="presOf" srcId="{65BF1F59-344E-4A86-A228-4BCDE23BB367}" destId="{4D4E0589-2476-44E1-9E41-B80E90F56545}" srcOrd="0" destOrd="0" presId="urn:microsoft.com/office/officeart/2018/2/layout/IconVerticalSolidList"/>
    <dgm:cxn modelId="{AB244F73-7380-450F-82A7-44F8428E4B28}" type="presOf" srcId="{D8099A6B-5423-4EC1-B915-1DDC63A47E62}" destId="{459D6FB7-703D-4B3C-9F61-46B853B53667}" srcOrd="0" destOrd="0" presId="urn:microsoft.com/office/officeart/2018/2/layout/IconVerticalSolidList"/>
    <dgm:cxn modelId="{E6096D74-2547-41DA-BC1E-933FC88BCCC1}" srcId="{63D31DED-0F97-4B5A-9133-C81FA67E9C2E}" destId="{D3DD887F-26EF-471E-824C-E66807FC3485}" srcOrd="2" destOrd="0" parTransId="{87E8FC40-788D-45B1-BBF1-6F9200CDF868}" sibTransId="{91AFFCDC-4F21-49C1-BB2C-9B50BB3B659E}"/>
    <dgm:cxn modelId="{444941C2-4045-45AB-B947-AD5D783C6D12}" srcId="{63D31DED-0F97-4B5A-9133-C81FA67E9C2E}" destId="{D8099A6B-5423-4EC1-B915-1DDC63A47E62}" srcOrd="0" destOrd="0" parTransId="{51B6AC40-F44E-49DF-8EA4-ADDE9067BD23}" sibTransId="{BEC2BDEA-52EB-4CEC-A19F-E6BBD7AB762E}"/>
    <dgm:cxn modelId="{CB9080F7-1F37-4E0C-8DAC-3A2588400F5C}" type="presParOf" srcId="{CDDC8471-4046-455D-BED7-439B4DBBFD42}" destId="{18BEB9E8-385A-42B0-8CDB-1BDB5D1D257F}" srcOrd="0" destOrd="0" presId="urn:microsoft.com/office/officeart/2018/2/layout/IconVerticalSolidList"/>
    <dgm:cxn modelId="{80A5A56B-5A40-4C02-AC42-B0FBEF3E08B2}" type="presParOf" srcId="{18BEB9E8-385A-42B0-8CDB-1BDB5D1D257F}" destId="{2D426642-9E03-4D57-B0AA-2ED8EF42795D}" srcOrd="0" destOrd="0" presId="urn:microsoft.com/office/officeart/2018/2/layout/IconVerticalSolidList"/>
    <dgm:cxn modelId="{B6C20A6C-B205-4028-843B-EC6F71E14739}" type="presParOf" srcId="{18BEB9E8-385A-42B0-8CDB-1BDB5D1D257F}" destId="{F9B15C40-6961-494E-8AB2-AC4976CF4391}" srcOrd="1" destOrd="0" presId="urn:microsoft.com/office/officeart/2018/2/layout/IconVerticalSolidList"/>
    <dgm:cxn modelId="{8E7F7BBA-3819-4CD1-AF4A-41E5F3BD0170}" type="presParOf" srcId="{18BEB9E8-385A-42B0-8CDB-1BDB5D1D257F}" destId="{84276010-47EA-4C5F-A3D5-4B7CE96BCE8C}" srcOrd="2" destOrd="0" presId="urn:microsoft.com/office/officeart/2018/2/layout/IconVerticalSolidList"/>
    <dgm:cxn modelId="{8BCD036A-E37E-4C31-9065-7C7F37E33BCC}" type="presParOf" srcId="{18BEB9E8-385A-42B0-8CDB-1BDB5D1D257F}" destId="{459D6FB7-703D-4B3C-9F61-46B853B53667}" srcOrd="3" destOrd="0" presId="urn:microsoft.com/office/officeart/2018/2/layout/IconVerticalSolidList"/>
    <dgm:cxn modelId="{CDB1F75E-6FDC-47DD-ABE9-E2D9832B9419}" type="presParOf" srcId="{CDDC8471-4046-455D-BED7-439B4DBBFD42}" destId="{2E2DDA79-9FA3-424C-9741-F1861D3DAA94}" srcOrd="1" destOrd="0" presId="urn:microsoft.com/office/officeart/2018/2/layout/IconVerticalSolidList"/>
    <dgm:cxn modelId="{CD80BB8F-1020-4BAE-B3F1-72FA80DB3E9A}" type="presParOf" srcId="{CDDC8471-4046-455D-BED7-439B4DBBFD42}" destId="{F9D0CC2B-360C-48C3-BCD0-A81AABE25064}" srcOrd="2" destOrd="0" presId="urn:microsoft.com/office/officeart/2018/2/layout/IconVerticalSolidList"/>
    <dgm:cxn modelId="{190CDC81-1348-4549-87C3-86152FAAA361}" type="presParOf" srcId="{F9D0CC2B-360C-48C3-BCD0-A81AABE25064}" destId="{7708EE85-944B-4AF3-9DDE-5A86E5C09D81}" srcOrd="0" destOrd="0" presId="urn:microsoft.com/office/officeart/2018/2/layout/IconVerticalSolidList"/>
    <dgm:cxn modelId="{F8087AD9-1ACF-481F-B0B7-81C00DF9F192}" type="presParOf" srcId="{F9D0CC2B-360C-48C3-BCD0-A81AABE25064}" destId="{A2252B3C-DC3D-434D-9542-BA513753926D}" srcOrd="1" destOrd="0" presId="urn:microsoft.com/office/officeart/2018/2/layout/IconVerticalSolidList"/>
    <dgm:cxn modelId="{EAD78F65-4C54-4100-8708-F3BF967F2898}" type="presParOf" srcId="{F9D0CC2B-360C-48C3-BCD0-A81AABE25064}" destId="{C16C0014-BE2E-4077-9BE6-2A2ADED8D550}" srcOrd="2" destOrd="0" presId="urn:microsoft.com/office/officeart/2018/2/layout/IconVerticalSolidList"/>
    <dgm:cxn modelId="{93B8260F-B2D8-47F0-9904-B0DF03B9D7EA}" type="presParOf" srcId="{F9D0CC2B-360C-48C3-BCD0-A81AABE25064}" destId="{4D4E0589-2476-44E1-9E41-B80E90F56545}" srcOrd="3" destOrd="0" presId="urn:microsoft.com/office/officeart/2018/2/layout/IconVerticalSolidList"/>
    <dgm:cxn modelId="{FF403148-91CF-410E-9123-9B997C1D773C}" type="presParOf" srcId="{CDDC8471-4046-455D-BED7-439B4DBBFD42}" destId="{813B6516-B126-4851-BBE8-FA3DC7DEDEF2}" srcOrd="3" destOrd="0" presId="urn:microsoft.com/office/officeart/2018/2/layout/IconVerticalSolidList"/>
    <dgm:cxn modelId="{22039373-C69D-43A2-9724-DFF26597DC5A}" type="presParOf" srcId="{CDDC8471-4046-455D-BED7-439B4DBBFD42}" destId="{2DAFF1DA-09CD-420F-967D-739AED5EC4E3}" srcOrd="4" destOrd="0" presId="urn:microsoft.com/office/officeart/2018/2/layout/IconVerticalSolidList"/>
    <dgm:cxn modelId="{880CD460-E7A9-4D65-9C27-65EFAF1C8125}" type="presParOf" srcId="{2DAFF1DA-09CD-420F-967D-739AED5EC4E3}" destId="{9B99DA8E-D6B4-41CD-956F-7D4E80475E74}" srcOrd="0" destOrd="0" presId="urn:microsoft.com/office/officeart/2018/2/layout/IconVerticalSolidList"/>
    <dgm:cxn modelId="{2DD0E303-03BF-4778-90E1-0445ECAD527B}" type="presParOf" srcId="{2DAFF1DA-09CD-420F-967D-739AED5EC4E3}" destId="{16834588-ED03-405C-AFAF-93FE14997620}" srcOrd="1" destOrd="0" presId="urn:microsoft.com/office/officeart/2018/2/layout/IconVerticalSolidList"/>
    <dgm:cxn modelId="{8F934C3E-8ADF-4A24-A9C7-2D73BF15CF1D}" type="presParOf" srcId="{2DAFF1DA-09CD-420F-967D-739AED5EC4E3}" destId="{CA38730B-0D6F-43B4-983B-4F0BE7700216}" srcOrd="2" destOrd="0" presId="urn:microsoft.com/office/officeart/2018/2/layout/IconVerticalSolidList"/>
    <dgm:cxn modelId="{0FE6FFC0-3464-4330-9BD5-D37760439429}" type="presParOf" srcId="{2DAFF1DA-09CD-420F-967D-739AED5EC4E3}" destId="{08B3B90E-04DE-4843-ACDB-2BF989BF292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B047D-0A5F-48F9-A18B-23D1216CF2AB}">
      <dsp:nvSpPr>
        <dsp:cNvPr id="0" name=""/>
        <dsp:cNvSpPr/>
      </dsp:nvSpPr>
      <dsp:spPr>
        <a:xfrm>
          <a:off x="0" y="380705"/>
          <a:ext cx="6513603" cy="13765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95732" rIns="5055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Everyone can find your group</a:t>
          </a:r>
        </a:p>
        <a:p>
          <a:pPr marL="171450" lvl="1" indent="-171450" algn="l" defTabSz="844550">
            <a:lnSpc>
              <a:spcPct val="90000"/>
            </a:lnSpc>
            <a:spcBef>
              <a:spcPct val="0"/>
            </a:spcBef>
            <a:spcAft>
              <a:spcPct val="15000"/>
            </a:spcAft>
            <a:buChar char="••"/>
          </a:pPr>
          <a:r>
            <a:rPr lang="en-US" sz="1900" kern="1200" dirty="0"/>
            <a:t>Everyone can join</a:t>
          </a:r>
        </a:p>
        <a:p>
          <a:pPr marL="171450" lvl="1" indent="-171450" algn="l" defTabSz="844550">
            <a:lnSpc>
              <a:spcPct val="90000"/>
            </a:lnSpc>
            <a:spcBef>
              <a:spcPct val="0"/>
            </a:spcBef>
            <a:spcAft>
              <a:spcPct val="15000"/>
            </a:spcAft>
            <a:buChar char="••"/>
          </a:pPr>
          <a:r>
            <a:rPr lang="en-US" sz="1900" kern="1200" dirty="0"/>
            <a:t>Everyone can view your content</a:t>
          </a:r>
        </a:p>
      </dsp:txBody>
      <dsp:txXfrm>
        <a:off x="0" y="380705"/>
        <a:ext cx="6513603" cy="1376550"/>
      </dsp:txXfrm>
    </dsp:sp>
    <dsp:sp modelId="{834D0E30-24BD-47AF-B80D-ABBCB34FE157}">
      <dsp:nvSpPr>
        <dsp:cNvPr id="0" name=""/>
        <dsp:cNvSpPr/>
      </dsp:nvSpPr>
      <dsp:spPr>
        <a:xfrm>
          <a:off x="325680" y="100265"/>
          <a:ext cx="4559522"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lvl="0" algn="l" defTabSz="844550">
            <a:lnSpc>
              <a:spcPct val="90000"/>
            </a:lnSpc>
            <a:spcBef>
              <a:spcPct val="0"/>
            </a:spcBef>
            <a:spcAft>
              <a:spcPct val="35000"/>
            </a:spcAft>
          </a:pPr>
          <a:r>
            <a:rPr lang="en-US" sz="1900" kern="1200"/>
            <a:t>1. </a:t>
          </a:r>
          <a:r>
            <a:rPr lang="en-US" sz="1900" b="1" kern="1200"/>
            <a:t>Public</a:t>
          </a:r>
          <a:endParaRPr lang="en-US" sz="1900" kern="1200"/>
        </a:p>
      </dsp:txBody>
      <dsp:txXfrm>
        <a:off x="353060" y="127645"/>
        <a:ext cx="4504762" cy="506120"/>
      </dsp:txXfrm>
    </dsp:sp>
    <dsp:sp modelId="{393E0B86-2F93-4B9A-9F50-82D5115E46B1}">
      <dsp:nvSpPr>
        <dsp:cNvPr id="0" name=""/>
        <dsp:cNvSpPr/>
      </dsp:nvSpPr>
      <dsp:spPr>
        <a:xfrm>
          <a:off x="0" y="2140295"/>
          <a:ext cx="6513603" cy="1885275"/>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95732" rIns="5055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Everyone can find your group (name, description, member list)</a:t>
          </a:r>
        </a:p>
        <a:p>
          <a:pPr marL="171450" lvl="1" indent="-171450" algn="l" defTabSz="844550">
            <a:lnSpc>
              <a:spcPct val="90000"/>
            </a:lnSpc>
            <a:spcBef>
              <a:spcPct val="0"/>
            </a:spcBef>
            <a:spcAft>
              <a:spcPct val="15000"/>
            </a:spcAft>
            <a:buChar char="••"/>
          </a:pPr>
          <a:r>
            <a:rPr lang="en-US" sz="1900" kern="1200" dirty="0"/>
            <a:t>Must be approved by an administrator or invited by a current member to join</a:t>
          </a:r>
        </a:p>
        <a:p>
          <a:pPr marL="171450" lvl="1" indent="-171450" algn="l" defTabSz="844550">
            <a:lnSpc>
              <a:spcPct val="90000"/>
            </a:lnSpc>
            <a:spcBef>
              <a:spcPct val="0"/>
            </a:spcBef>
            <a:spcAft>
              <a:spcPct val="15000"/>
            </a:spcAft>
            <a:buChar char="••"/>
          </a:pPr>
          <a:r>
            <a:rPr lang="en-US" sz="1900" kern="1200" dirty="0"/>
            <a:t>Only members can view your content</a:t>
          </a:r>
        </a:p>
      </dsp:txBody>
      <dsp:txXfrm>
        <a:off x="0" y="2140295"/>
        <a:ext cx="6513603" cy="1885275"/>
      </dsp:txXfrm>
    </dsp:sp>
    <dsp:sp modelId="{FC654471-D211-4E94-B536-D23AF8B67922}">
      <dsp:nvSpPr>
        <dsp:cNvPr id="0" name=""/>
        <dsp:cNvSpPr/>
      </dsp:nvSpPr>
      <dsp:spPr>
        <a:xfrm>
          <a:off x="325680" y="1859855"/>
          <a:ext cx="4559522" cy="56088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lvl="0" algn="l" defTabSz="844550">
            <a:lnSpc>
              <a:spcPct val="90000"/>
            </a:lnSpc>
            <a:spcBef>
              <a:spcPct val="0"/>
            </a:spcBef>
            <a:spcAft>
              <a:spcPct val="35000"/>
            </a:spcAft>
          </a:pPr>
          <a:r>
            <a:rPr lang="en-US" sz="1900" kern="1200" dirty="0"/>
            <a:t>2. </a:t>
          </a:r>
          <a:r>
            <a:rPr lang="en-US" sz="1900" b="1" kern="1200" dirty="0"/>
            <a:t>Closed</a:t>
          </a:r>
          <a:r>
            <a:rPr lang="en-US" sz="1900" kern="1200" dirty="0"/>
            <a:t> </a:t>
          </a:r>
        </a:p>
      </dsp:txBody>
      <dsp:txXfrm>
        <a:off x="353060" y="1887235"/>
        <a:ext cx="4504762" cy="506120"/>
      </dsp:txXfrm>
    </dsp:sp>
    <dsp:sp modelId="{FE034B45-E34F-4D45-A13F-48041F05F4CA}">
      <dsp:nvSpPr>
        <dsp:cNvPr id="0" name=""/>
        <dsp:cNvSpPr/>
      </dsp:nvSpPr>
      <dsp:spPr>
        <a:xfrm>
          <a:off x="0" y="4408610"/>
          <a:ext cx="6513603" cy="137655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95732" rIns="5055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No one can find your group</a:t>
          </a:r>
        </a:p>
        <a:p>
          <a:pPr marL="171450" lvl="1" indent="-171450" algn="l" defTabSz="844550">
            <a:lnSpc>
              <a:spcPct val="90000"/>
            </a:lnSpc>
            <a:spcBef>
              <a:spcPct val="0"/>
            </a:spcBef>
            <a:spcAft>
              <a:spcPct val="15000"/>
            </a:spcAft>
            <a:buChar char="••"/>
          </a:pPr>
          <a:r>
            <a:rPr lang="en-US" sz="1900" kern="1200" dirty="0"/>
            <a:t>Only those invited by a current member can join</a:t>
          </a:r>
        </a:p>
        <a:p>
          <a:pPr marL="171450" lvl="1" indent="-171450" algn="l" defTabSz="844550">
            <a:lnSpc>
              <a:spcPct val="90000"/>
            </a:lnSpc>
            <a:spcBef>
              <a:spcPct val="0"/>
            </a:spcBef>
            <a:spcAft>
              <a:spcPct val="15000"/>
            </a:spcAft>
            <a:buChar char="••"/>
          </a:pPr>
          <a:r>
            <a:rPr lang="en-US" sz="1900" kern="1200" dirty="0"/>
            <a:t>Only members can view your content</a:t>
          </a:r>
        </a:p>
      </dsp:txBody>
      <dsp:txXfrm>
        <a:off x="0" y="4408610"/>
        <a:ext cx="6513603" cy="1376550"/>
      </dsp:txXfrm>
    </dsp:sp>
    <dsp:sp modelId="{03898770-0562-4EA3-902A-FC1C6C4AB4AC}">
      <dsp:nvSpPr>
        <dsp:cNvPr id="0" name=""/>
        <dsp:cNvSpPr/>
      </dsp:nvSpPr>
      <dsp:spPr>
        <a:xfrm>
          <a:off x="325680" y="4128170"/>
          <a:ext cx="4559522" cy="5608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lvl="0" algn="l" defTabSz="844550">
            <a:lnSpc>
              <a:spcPct val="90000"/>
            </a:lnSpc>
            <a:spcBef>
              <a:spcPct val="0"/>
            </a:spcBef>
            <a:spcAft>
              <a:spcPct val="35000"/>
            </a:spcAft>
          </a:pPr>
          <a:r>
            <a:rPr lang="en-US" sz="1900" kern="1200" dirty="0"/>
            <a:t>3. </a:t>
          </a:r>
          <a:r>
            <a:rPr lang="en-US" sz="1900" b="1" kern="1200" dirty="0"/>
            <a:t>Secret </a:t>
          </a:r>
          <a:endParaRPr lang="en-US" sz="1900" kern="1200" dirty="0"/>
        </a:p>
      </dsp:txBody>
      <dsp:txXfrm>
        <a:off x="353060" y="4155550"/>
        <a:ext cx="4504762"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7D2B1-6A16-42C0-B374-7A1761A50132}">
      <dsp:nvSpPr>
        <dsp:cNvPr id="0" name=""/>
        <dsp:cNvSpPr/>
      </dsp:nvSpPr>
      <dsp:spPr>
        <a:xfrm>
          <a:off x="0" y="718"/>
          <a:ext cx="6513603" cy="1681139"/>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EE9D48CD-B537-4FFD-A89E-F77297C439F3}">
      <dsp:nvSpPr>
        <dsp:cNvPr id="0" name=""/>
        <dsp:cNvSpPr/>
      </dsp:nvSpPr>
      <dsp:spPr>
        <a:xfrm>
          <a:off x="508544" y="378974"/>
          <a:ext cx="924626" cy="924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E328DC-41E2-4A26-B6BD-3106F00E1A15}">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066800">
            <a:lnSpc>
              <a:spcPct val="90000"/>
            </a:lnSpc>
            <a:spcBef>
              <a:spcPct val="0"/>
            </a:spcBef>
            <a:spcAft>
              <a:spcPct val="35000"/>
            </a:spcAft>
          </a:pPr>
          <a:r>
            <a:rPr lang="en-US" sz="2400" kern="1200"/>
            <a:t>Who are you trying to reach? (Target Audience)</a:t>
          </a:r>
        </a:p>
      </dsp:txBody>
      <dsp:txXfrm>
        <a:off x="1941716" y="718"/>
        <a:ext cx="4571887" cy="1681139"/>
      </dsp:txXfrm>
    </dsp:sp>
    <dsp:sp modelId="{8908CDD2-B3AB-4BA6-A325-A4EF6079E4E2}">
      <dsp:nvSpPr>
        <dsp:cNvPr id="0" name=""/>
        <dsp:cNvSpPr/>
      </dsp:nvSpPr>
      <dsp:spPr>
        <a:xfrm>
          <a:off x="0" y="2102143"/>
          <a:ext cx="6513603" cy="1681139"/>
        </a:xfrm>
        <a:prstGeom prst="roundRect">
          <a:avLst>
            <a:gd name="adj" fmla="val 10000"/>
          </a:avLst>
        </a:prstGeom>
        <a:solidFill>
          <a:srgbClr val="43BB8D"/>
        </a:solidFill>
        <a:ln>
          <a:noFill/>
        </a:ln>
        <a:effectLst/>
      </dsp:spPr>
      <dsp:style>
        <a:lnRef idx="0">
          <a:scrgbClr r="0" g="0" b="0"/>
        </a:lnRef>
        <a:fillRef idx="1">
          <a:scrgbClr r="0" g="0" b="0"/>
        </a:fillRef>
        <a:effectRef idx="0">
          <a:scrgbClr r="0" g="0" b="0"/>
        </a:effectRef>
        <a:fontRef idx="minor"/>
      </dsp:style>
    </dsp:sp>
    <dsp:sp modelId="{CC37CCBD-F78C-4C4E-B9F3-A00176B1F0AC}">
      <dsp:nvSpPr>
        <dsp:cNvPr id="0" name=""/>
        <dsp:cNvSpPr/>
      </dsp:nvSpPr>
      <dsp:spPr>
        <a:xfrm>
          <a:off x="157815" y="2073656"/>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AC7E6F-2A90-4F77-A676-A2A9F86EAFD4}">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066800">
            <a:lnSpc>
              <a:spcPct val="90000"/>
            </a:lnSpc>
            <a:spcBef>
              <a:spcPct val="0"/>
            </a:spcBef>
            <a:spcAft>
              <a:spcPct val="35000"/>
            </a:spcAft>
          </a:pPr>
          <a:r>
            <a:rPr lang="en-US" sz="2400" kern="1200"/>
            <a:t>What are you hoping the audience will know, feel, or do because of the campaign? (Campaign Goals)</a:t>
          </a:r>
        </a:p>
      </dsp:txBody>
      <dsp:txXfrm>
        <a:off x="1941716" y="2102143"/>
        <a:ext cx="4571887" cy="1681139"/>
      </dsp:txXfrm>
    </dsp:sp>
    <dsp:sp modelId="{9EDC9CB0-3F79-49B7-9F47-3AFCB91DB39B}">
      <dsp:nvSpPr>
        <dsp:cNvPr id="0" name=""/>
        <dsp:cNvSpPr/>
      </dsp:nvSpPr>
      <dsp:spPr>
        <a:xfrm>
          <a:off x="0" y="4203567"/>
          <a:ext cx="6513603" cy="1681139"/>
        </a:xfrm>
        <a:prstGeom prst="roundRect">
          <a:avLst>
            <a:gd name="adj" fmla="val 10000"/>
          </a:avLst>
        </a:prstGeom>
        <a:solidFill>
          <a:srgbClr val="70AD47"/>
        </a:solidFill>
        <a:ln>
          <a:noFill/>
        </a:ln>
        <a:effectLst/>
      </dsp:spPr>
      <dsp:style>
        <a:lnRef idx="0">
          <a:scrgbClr r="0" g="0" b="0"/>
        </a:lnRef>
        <a:fillRef idx="1">
          <a:scrgbClr r="0" g="0" b="0"/>
        </a:fillRef>
        <a:effectRef idx="0">
          <a:scrgbClr r="0" g="0" b="0"/>
        </a:effectRef>
        <a:fontRef idx="minor"/>
      </dsp:style>
    </dsp:sp>
    <dsp:sp modelId="{EDF1C7C4-D147-4FBC-ACAD-2A455D395F34}">
      <dsp:nvSpPr>
        <dsp:cNvPr id="0" name=""/>
        <dsp:cNvSpPr/>
      </dsp:nvSpPr>
      <dsp:spPr>
        <a:xfrm>
          <a:off x="508544" y="4581824"/>
          <a:ext cx="924626" cy="924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857E18-511E-41B8-A03C-BF696DBB1A8C}">
      <dsp:nvSpPr>
        <dsp:cNvPr id="0" name=""/>
        <dsp:cNvSpPr/>
      </dsp:nvSpPr>
      <dsp:spPr>
        <a:xfrm>
          <a:off x="1941716" y="4203567"/>
          <a:ext cx="2931121"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066800">
            <a:lnSpc>
              <a:spcPct val="90000"/>
            </a:lnSpc>
            <a:spcBef>
              <a:spcPct val="0"/>
            </a:spcBef>
            <a:spcAft>
              <a:spcPct val="35000"/>
            </a:spcAft>
          </a:pPr>
          <a:r>
            <a:rPr lang="en-US" sz="2400" kern="1200"/>
            <a:t>What resources do you have to give to the campaign? </a:t>
          </a:r>
        </a:p>
      </dsp:txBody>
      <dsp:txXfrm>
        <a:off x="1941716" y="4203567"/>
        <a:ext cx="2931121" cy="1681139"/>
      </dsp:txXfrm>
    </dsp:sp>
    <dsp:sp modelId="{77E6869D-3024-4F44-806F-50F33DBF3105}">
      <dsp:nvSpPr>
        <dsp:cNvPr id="0" name=""/>
        <dsp:cNvSpPr/>
      </dsp:nvSpPr>
      <dsp:spPr>
        <a:xfrm>
          <a:off x="4872838" y="4203567"/>
          <a:ext cx="1640765"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622300">
            <a:lnSpc>
              <a:spcPct val="90000"/>
            </a:lnSpc>
            <a:spcBef>
              <a:spcPct val="0"/>
            </a:spcBef>
            <a:spcAft>
              <a:spcPct val="35000"/>
            </a:spcAft>
          </a:pPr>
          <a:r>
            <a:rPr lang="en-US" sz="1400" kern="1200"/>
            <a:t>Budget</a:t>
          </a:r>
        </a:p>
        <a:p>
          <a:pPr lvl="0" algn="l" defTabSz="622300">
            <a:lnSpc>
              <a:spcPct val="90000"/>
            </a:lnSpc>
            <a:spcBef>
              <a:spcPct val="0"/>
            </a:spcBef>
            <a:spcAft>
              <a:spcPct val="35000"/>
            </a:spcAft>
          </a:pPr>
          <a:r>
            <a:rPr lang="en-US" sz="1400" kern="1200"/>
            <a:t>Donations</a:t>
          </a:r>
        </a:p>
        <a:p>
          <a:pPr lvl="0" algn="l" defTabSz="622300">
            <a:lnSpc>
              <a:spcPct val="90000"/>
            </a:lnSpc>
            <a:spcBef>
              <a:spcPct val="0"/>
            </a:spcBef>
            <a:spcAft>
              <a:spcPct val="35000"/>
            </a:spcAft>
          </a:pPr>
          <a:r>
            <a:rPr lang="en-US" sz="1400" kern="1200"/>
            <a:t>Staff time and skills</a:t>
          </a:r>
        </a:p>
        <a:p>
          <a:pPr lvl="0" algn="l" defTabSz="622300">
            <a:lnSpc>
              <a:spcPct val="90000"/>
            </a:lnSpc>
            <a:spcBef>
              <a:spcPct val="0"/>
            </a:spcBef>
            <a:spcAft>
              <a:spcPct val="35000"/>
            </a:spcAft>
          </a:pPr>
          <a:r>
            <a:rPr lang="en-US" sz="1400" kern="1200"/>
            <a:t>Volunteer time and skills </a:t>
          </a:r>
        </a:p>
      </dsp:txBody>
      <dsp:txXfrm>
        <a:off x="4872838" y="4203567"/>
        <a:ext cx="1640765" cy="1681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A5C5F-7AC3-4BF0-AA48-9B55B96592F1}">
      <dsp:nvSpPr>
        <dsp:cNvPr id="0" name=""/>
        <dsp:cNvSpPr/>
      </dsp:nvSpPr>
      <dsp:spPr>
        <a:xfrm>
          <a:off x="0" y="718"/>
          <a:ext cx="6513603" cy="1681139"/>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FC7B9544-AAEF-43C1-8FB5-214A03F6CC00}">
      <dsp:nvSpPr>
        <dsp:cNvPr id="0" name=""/>
        <dsp:cNvSpPr/>
      </dsp:nvSpPr>
      <dsp:spPr>
        <a:xfrm>
          <a:off x="508544" y="378974"/>
          <a:ext cx="924626" cy="924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ACBE16-7CBC-4991-8B85-971F0AC5BEF2}">
      <dsp:nvSpPr>
        <dsp:cNvPr id="0" name=""/>
        <dsp:cNvSpPr/>
      </dsp:nvSpPr>
      <dsp:spPr>
        <a:xfrm>
          <a:off x="1941716" y="718"/>
          <a:ext cx="2931121"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kern="1200" dirty="0"/>
            <a:t>What are the main messages we want to convey?</a:t>
          </a:r>
        </a:p>
      </dsp:txBody>
      <dsp:txXfrm>
        <a:off x="1941716" y="718"/>
        <a:ext cx="2931121" cy="1681139"/>
      </dsp:txXfrm>
    </dsp:sp>
    <dsp:sp modelId="{95F620AE-7444-453F-AC57-A60A88829508}">
      <dsp:nvSpPr>
        <dsp:cNvPr id="0" name=""/>
        <dsp:cNvSpPr/>
      </dsp:nvSpPr>
      <dsp:spPr>
        <a:xfrm>
          <a:off x="4872838" y="718"/>
          <a:ext cx="1640765"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622300">
            <a:lnSpc>
              <a:spcPct val="90000"/>
            </a:lnSpc>
            <a:spcBef>
              <a:spcPct val="0"/>
            </a:spcBef>
            <a:spcAft>
              <a:spcPct val="35000"/>
            </a:spcAft>
          </a:pPr>
          <a:r>
            <a:rPr lang="en-US" sz="1400" kern="1200"/>
            <a:t>Campaign name</a:t>
          </a:r>
        </a:p>
        <a:p>
          <a:pPr lvl="0" algn="l" defTabSz="622300">
            <a:lnSpc>
              <a:spcPct val="90000"/>
            </a:lnSpc>
            <a:spcBef>
              <a:spcPct val="0"/>
            </a:spcBef>
            <a:spcAft>
              <a:spcPct val="35000"/>
            </a:spcAft>
          </a:pPr>
          <a:r>
            <a:rPr lang="en-US" sz="1400" kern="1200"/>
            <a:t>Campaign hashtag</a:t>
          </a:r>
        </a:p>
        <a:p>
          <a:pPr lvl="0" algn="l" defTabSz="622300">
            <a:lnSpc>
              <a:spcPct val="90000"/>
            </a:lnSpc>
            <a:spcBef>
              <a:spcPct val="0"/>
            </a:spcBef>
            <a:spcAft>
              <a:spcPct val="35000"/>
            </a:spcAft>
          </a:pPr>
          <a:r>
            <a:rPr lang="en-US" sz="1400" kern="1200"/>
            <a:t>Main messages</a:t>
          </a:r>
        </a:p>
      </dsp:txBody>
      <dsp:txXfrm>
        <a:off x="4872838" y="718"/>
        <a:ext cx="1640765" cy="1681139"/>
      </dsp:txXfrm>
    </dsp:sp>
    <dsp:sp modelId="{1375A19D-1EA0-4D9C-896B-D716E2B13F0E}">
      <dsp:nvSpPr>
        <dsp:cNvPr id="0" name=""/>
        <dsp:cNvSpPr/>
      </dsp:nvSpPr>
      <dsp:spPr>
        <a:xfrm>
          <a:off x="0" y="2102143"/>
          <a:ext cx="6513603" cy="1681139"/>
        </a:xfrm>
        <a:prstGeom prst="roundRect">
          <a:avLst>
            <a:gd name="adj" fmla="val 10000"/>
          </a:avLst>
        </a:prstGeom>
        <a:solidFill>
          <a:srgbClr val="43BB8D"/>
        </a:solidFill>
        <a:ln>
          <a:noFill/>
        </a:ln>
        <a:effectLst/>
      </dsp:spPr>
      <dsp:style>
        <a:lnRef idx="0">
          <a:scrgbClr r="0" g="0" b="0"/>
        </a:lnRef>
        <a:fillRef idx="1">
          <a:scrgbClr r="0" g="0" b="0"/>
        </a:fillRef>
        <a:effectRef idx="0">
          <a:scrgbClr r="0" g="0" b="0"/>
        </a:effectRef>
        <a:fontRef idx="minor"/>
      </dsp:style>
    </dsp:sp>
    <dsp:sp modelId="{DEEA0988-44C3-4DB3-B4D4-010847865A2B}">
      <dsp:nvSpPr>
        <dsp:cNvPr id="0" name=""/>
        <dsp:cNvSpPr/>
      </dsp:nvSpPr>
      <dsp:spPr>
        <a:xfrm>
          <a:off x="508544" y="2480399"/>
          <a:ext cx="924626" cy="92462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21F862-3BB9-4FD3-B4E1-47888BD91B23}">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kern="1200" dirty="0"/>
            <a:t>What social media channels will best deliver this message?</a:t>
          </a:r>
        </a:p>
      </dsp:txBody>
      <dsp:txXfrm>
        <a:off x="1941716" y="2102143"/>
        <a:ext cx="4571887" cy="1681139"/>
      </dsp:txXfrm>
    </dsp:sp>
    <dsp:sp modelId="{91ED1A57-42F1-4654-8C80-25EDDA3A7440}">
      <dsp:nvSpPr>
        <dsp:cNvPr id="0" name=""/>
        <dsp:cNvSpPr/>
      </dsp:nvSpPr>
      <dsp:spPr>
        <a:xfrm>
          <a:off x="0" y="4203567"/>
          <a:ext cx="6513603" cy="1681139"/>
        </a:xfrm>
        <a:prstGeom prst="roundRect">
          <a:avLst>
            <a:gd name="adj" fmla="val 10000"/>
          </a:avLst>
        </a:prstGeom>
        <a:solidFill>
          <a:srgbClr val="70AD47"/>
        </a:solidFill>
        <a:ln>
          <a:noFill/>
        </a:ln>
        <a:effectLst/>
      </dsp:spPr>
      <dsp:style>
        <a:lnRef idx="0">
          <a:scrgbClr r="0" g="0" b="0"/>
        </a:lnRef>
        <a:fillRef idx="1">
          <a:scrgbClr r="0" g="0" b="0"/>
        </a:fillRef>
        <a:effectRef idx="0">
          <a:scrgbClr r="0" g="0" b="0"/>
        </a:effectRef>
        <a:fontRef idx="minor"/>
      </dsp:style>
    </dsp:sp>
    <dsp:sp modelId="{5E21CDDB-1CFC-4A47-8D58-6EEAF5526C17}">
      <dsp:nvSpPr>
        <dsp:cNvPr id="0" name=""/>
        <dsp:cNvSpPr/>
      </dsp:nvSpPr>
      <dsp:spPr>
        <a:xfrm>
          <a:off x="508544" y="4581824"/>
          <a:ext cx="924626" cy="924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F5C61D-5C50-49E9-9ED8-9126CCD50F7D}">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kern="1200" dirty="0"/>
            <a:t>What tone will work best with the audience, message, and channel? </a:t>
          </a:r>
        </a:p>
      </dsp:txBody>
      <dsp:txXfrm>
        <a:off x="1941716" y="4203567"/>
        <a:ext cx="4571887" cy="1681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9D4C2-AB3C-43DD-97BC-58A4449230B0}">
      <dsp:nvSpPr>
        <dsp:cNvPr id="0" name=""/>
        <dsp:cNvSpPr/>
      </dsp:nvSpPr>
      <dsp:spPr>
        <a:xfrm>
          <a:off x="0" y="911320"/>
          <a:ext cx="6354697" cy="1682438"/>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B2FD5DD5-B9BD-4853-BB93-6C1FA1E7618C}">
      <dsp:nvSpPr>
        <dsp:cNvPr id="0" name=""/>
        <dsp:cNvSpPr/>
      </dsp:nvSpPr>
      <dsp:spPr>
        <a:xfrm flipV="1">
          <a:off x="6311131" y="5519323"/>
          <a:ext cx="43565" cy="88804"/>
        </a:xfrm>
        <a:prstGeom prst="rect">
          <a:avLst/>
        </a:prstGeom>
        <a:no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F5324-A2B0-4BDC-AA4E-2A2F54771A80}">
      <dsp:nvSpPr>
        <dsp:cNvPr id="0" name=""/>
        <dsp:cNvSpPr/>
      </dsp:nvSpPr>
      <dsp:spPr>
        <a:xfrm>
          <a:off x="1943216" y="911320"/>
          <a:ext cx="4411480" cy="1682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058" tIns="178058" rIns="178058" bIns="178058" numCol="1" spcCol="1270" anchor="ctr" anchorCtr="0">
          <a:noAutofit/>
        </a:bodyPr>
        <a:lstStyle/>
        <a:p>
          <a:pPr lvl="0" algn="l" defTabSz="1066800">
            <a:lnSpc>
              <a:spcPct val="100000"/>
            </a:lnSpc>
            <a:spcBef>
              <a:spcPct val="0"/>
            </a:spcBef>
            <a:spcAft>
              <a:spcPct val="35000"/>
            </a:spcAft>
          </a:pPr>
          <a:r>
            <a:rPr lang="en-US" sz="2400" kern="1200" dirty="0">
              <a:solidFill>
                <a:schemeClr val="bg1"/>
              </a:solidFill>
            </a:rPr>
            <a:t>What content and tactics will you use to convey messages on your channels?</a:t>
          </a:r>
        </a:p>
      </dsp:txBody>
      <dsp:txXfrm>
        <a:off x="1943216" y="911320"/>
        <a:ext cx="4411480" cy="1682438"/>
      </dsp:txXfrm>
    </dsp:sp>
    <dsp:sp modelId="{A067F554-319F-49D9-AC99-1368D5E2A31F}">
      <dsp:nvSpPr>
        <dsp:cNvPr id="0" name=""/>
        <dsp:cNvSpPr/>
      </dsp:nvSpPr>
      <dsp:spPr>
        <a:xfrm>
          <a:off x="0" y="3014368"/>
          <a:ext cx="6354697" cy="1682438"/>
        </a:xfrm>
        <a:prstGeom prst="roundRect">
          <a:avLst>
            <a:gd name="adj" fmla="val 10000"/>
          </a:avLst>
        </a:prstGeom>
        <a:solidFill>
          <a:srgbClr val="43BB8D"/>
        </a:solidFill>
        <a:ln>
          <a:noFill/>
        </a:ln>
        <a:effectLst/>
      </dsp:spPr>
      <dsp:style>
        <a:lnRef idx="0">
          <a:scrgbClr r="0" g="0" b="0"/>
        </a:lnRef>
        <a:fillRef idx="1">
          <a:scrgbClr r="0" g="0" b="0"/>
        </a:fillRef>
        <a:effectRef idx="0">
          <a:scrgbClr r="0" g="0" b="0"/>
        </a:effectRef>
        <a:fontRef idx="minor"/>
      </dsp:style>
    </dsp:sp>
    <dsp:sp modelId="{7E5354DB-E4F5-4662-9A48-49C840C09F3D}">
      <dsp:nvSpPr>
        <dsp:cNvPr id="0" name=""/>
        <dsp:cNvSpPr/>
      </dsp:nvSpPr>
      <dsp:spPr>
        <a:xfrm flipV="1">
          <a:off x="6233366" y="5557049"/>
          <a:ext cx="121330" cy="51078"/>
        </a:xfrm>
        <a:prstGeom prst="rect">
          <a:avLst/>
        </a:prstGeom>
        <a:gradFill rotWithShape="0">
          <a:gsLst>
            <a:gs pos="8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4EBB9B-EAB9-4F49-B95E-EB211739F559}">
      <dsp:nvSpPr>
        <dsp:cNvPr id="0" name=""/>
        <dsp:cNvSpPr/>
      </dsp:nvSpPr>
      <dsp:spPr>
        <a:xfrm>
          <a:off x="1943216" y="3014368"/>
          <a:ext cx="4411480" cy="1682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058" tIns="178058" rIns="178058" bIns="178058" numCol="1" spcCol="1270" anchor="ctr" anchorCtr="0">
          <a:noAutofit/>
        </a:bodyPr>
        <a:lstStyle/>
        <a:p>
          <a:pPr lvl="0" algn="l" defTabSz="1066800">
            <a:lnSpc>
              <a:spcPct val="100000"/>
            </a:lnSpc>
            <a:spcBef>
              <a:spcPct val="0"/>
            </a:spcBef>
            <a:spcAft>
              <a:spcPct val="35000"/>
            </a:spcAft>
          </a:pPr>
          <a:r>
            <a:rPr lang="en-US" sz="2400" kern="1200" dirty="0">
              <a:solidFill>
                <a:schemeClr val="bg1"/>
              </a:solidFill>
            </a:rPr>
            <a:t>What metrics will you monitor to assess progress and final performance?  </a:t>
          </a:r>
        </a:p>
      </dsp:txBody>
      <dsp:txXfrm>
        <a:off x="1943216" y="3014368"/>
        <a:ext cx="4411480" cy="16824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E9C9D-47BE-41A8-8B52-38551EF8F5B5}">
      <dsp:nvSpPr>
        <dsp:cNvPr id="0" name=""/>
        <dsp:cNvSpPr/>
      </dsp:nvSpPr>
      <dsp:spPr>
        <a:xfrm>
          <a:off x="0" y="91851"/>
          <a:ext cx="6655322" cy="10424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Cheat-Sheets for Ad Types and Image Sizes</a:t>
          </a:r>
        </a:p>
      </dsp:txBody>
      <dsp:txXfrm>
        <a:off x="50889" y="142740"/>
        <a:ext cx="6553544" cy="940692"/>
      </dsp:txXfrm>
    </dsp:sp>
    <dsp:sp modelId="{8C2E4F88-6557-4EDF-856A-8BE281ECC48D}">
      <dsp:nvSpPr>
        <dsp:cNvPr id="0" name=""/>
        <dsp:cNvSpPr/>
      </dsp:nvSpPr>
      <dsp:spPr>
        <a:xfrm>
          <a:off x="0" y="1134321"/>
          <a:ext cx="6655322" cy="628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0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hlinkClick xmlns:r="http://schemas.openxmlformats.org/officeDocument/2006/relationships" r:id="rId1"/>
            </a:rPr>
            <a:t>https://adespresso.com/blog/social-media-ads-image-sizes/</a:t>
          </a:r>
          <a:endParaRPr lang="en-US" sz="2100" kern="1200" dirty="0"/>
        </a:p>
      </dsp:txBody>
      <dsp:txXfrm>
        <a:off x="0" y="1134321"/>
        <a:ext cx="6655322" cy="628762"/>
      </dsp:txXfrm>
    </dsp:sp>
    <dsp:sp modelId="{0D1E5E84-196F-42BC-8F33-E4AF31F8485E}">
      <dsp:nvSpPr>
        <dsp:cNvPr id="0" name=""/>
        <dsp:cNvSpPr/>
      </dsp:nvSpPr>
      <dsp:spPr>
        <a:xfrm>
          <a:off x="0" y="1763083"/>
          <a:ext cx="6655322" cy="104247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a:t>Facebook (and Instagram) Promotion Guidelines</a:t>
          </a:r>
        </a:p>
      </dsp:txBody>
      <dsp:txXfrm>
        <a:off x="50889" y="1813972"/>
        <a:ext cx="6553544" cy="940692"/>
      </dsp:txXfrm>
    </dsp:sp>
    <dsp:sp modelId="{AF0F9EA4-31D8-413D-8D4B-FC9F7776B7F2}">
      <dsp:nvSpPr>
        <dsp:cNvPr id="0" name=""/>
        <dsp:cNvSpPr/>
      </dsp:nvSpPr>
      <dsp:spPr>
        <a:xfrm>
          <a:off x="0" y="2805553"/>
          <a:ext cx="6655322"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0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hlinkClick xmlns:r="http://schemas.openxmlformats.org/officeDocument/2006/relationships" r:id="rId2"/>
            </a:rPr>
            <a:t>https://www.facebook.com/policies/pages_groups_events/#</a:t>
          </a:r>
          <a:r>
            <a:rPr lang="en-US" sz="2000" kern="1200" dirty="0"/>
            <a:t> </a:t>
          </a:r>
        </a:p>
      </dsp:txBody>
      <dsp:txXfrm>
        <a:off x="0" y="2805553"/>
        <a:ext cx="6655322" cy="447120"/>
      </dsp:txXfrm>
    </dsp:sp>
    <dsp:sp modelId="{DD844C2E-CFD2-4DE9-BF14-5FE91CA60AE0}">
      <dsp:nvSpPr>
        <dsp:cNvPr id="0" name=""/>
        <dsp:cNvSpPr/>
      </dsp:nvSpPr>
      <dsp:spPr>
        <a:xfrm>
          <a:off x="0" y="3382267"/>
          <a:ext cx="6655322" cy="104247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a:t>App to help run photo contests, create landing pages, and promote giveaways </a:t>
          </a:r>
        </a:p>
      </dsp:txBody>
      <dsp:txXfrm>
        <a:off x="50889" y="3433156"/>
        <a:ext cx="6553544" cy="940692"/>
      </dsp:txXfrm>
    </dsp:sp>
    <dsp:sp modelId="{4EB1D4DD-2C55-495E-B358-BCF0B2A08A3C}">
      <dsp:nvSpPr>
        <dsp:cNvPr id="0" name=""/>
        <dsp:cNvSpPr/>
      </dsp:nvSpPr>
      <dsp:spPr>
        <a:xfrm>
          <a:off x="0" y="4499415"/>
          <a:ext cx="6655322"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0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hlinkClick xmlns:r="http://schemas.openxmlformats.org/officeDocument/2006/relationships" r:id="rId3"/>
            </a:rPr>
            <a:t>https://www.shortstack.com/examples/</a:t>
          </a:r>
          <a:r>
            <a:rPr lang="en-US" sz="2000" kern="1200" dirty="0"/>
            <a:t>  </a:t>
          </a:r>
        </a:p>
      </dsp:txBody>
      <dsp:txXfrm>
        <a:off x="0" y="4499415"/>
        <a:ext cx="6655322" cy="447120"/>
      </dsp:txXfrm>
    </dsp:sp>
    <dsp:sp modelId="{9736998D-C8EC-44FC-878E-0A0B84CA7AD0}">
      <dsp:nvSpPr>
        <dsp:cNvPr id="0" name=""/>
        <dsp:cNvSpPr/>
      </dsp:nvSpPr>
      <dsp:spPr>
        <a:xfrm>
          <a:off x="0" y="4818494"/>
          <a:ext cx="6655322" cy="104247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Tutorial for setting up a social landing page</a:t>
          </a:r>
        </a:p>
      </dsp:txBody>
      <dsp:txXfrm>
        <a:off x="50889" y="4869383"/>
        <a:ext cx="6553544" cy="940692"/>
      </dsp:txXfrm>
    </dsp:sp>
    <dsp:sp modelId="{81621F65-7AE2-4A61-BDF3-5539EF7D5282}">
      <dsp:nvSpPr>
        <dsp:cNvPr id="0" name=""/>
        <dsp:cNvSpPr/>
      </dsp:nvSpPr>
      <dsp:spPr>
        <a:xfrm>
          <a:off x="0" y="5876585"/>
          <a:ext cx="6655322" cy="586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0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hlinkClick xmlns:r="http://schemas.openxmlformats.org/officeDocument/2006/relationships" r:id="rId4"/>
            </a:rPr>
            <a:t>https://unbounce.com/social-media/how-to-create-social-landing-pages/</a:t>
          </a:r>
          <a:r>
            <a:rPr lang="en-US" sz="2000" kern="1200" dirty="0"/>
            <a:t> </a:t>
          </a:r>
        </a:p>
      </dsp:txBody>
      <dsp:txXfrm>
        <a:off x="0" y="5876585"/>
        <a:ext cx="6655322" cy="586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26642-9E03-4D57-B0AA-2ED8EF42795D}">
      <dsp:nvSpPr>
        <dsp:cNvPr id="0" name=""/>
        <dsp:cNvSpPr/>
      </dsp:nvSpPr>
      <dsp:spPr>
        <a:xfrm>
          <a:off x="0" y="718"/>
          <a:ext cx="6513603" cy="1681139"/>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F9B15C40-6961-494E-8AB2-AC4976CF4391}">
      <dsp:nvSpPr>
        <dsp:cNvPr id="0" name=""/>
        <dsp:cNvSpPr/>
      </dsp:nvSpPr>
      <dsp:spPr>
        <a:xfrm>
          <a:off x="508544" y="378974"/>
          <a:ext cx="924626" cy="924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9D6FB7-703D-4B3C-9F61-46B853B53667}">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kern="1200"/>
            <a:t>Schedule your Posts </a:t>
          </a:r>
        </a:p>
      </dsp:txBody>
      <dsp:txXfrm>
        <a:off x="1941716" y="718"/>
        <a:ext cx="4571887" cy="1681139"/>
      </dsp:txXfrm>
    </dsp:sp>
    <dsp:sp modelId="{7708EE85-944B-4AF3-9DDE-5A86E5C09D81}">
      <dsp:nvSpPr>
        <dsp:cNvPr id="0" name=""/>
        <dsp:cNvSpPr/>
      </dsp:nvSpPr>
      <dsp:spPr>
        <a:xfrm>
          <a:off x="0" y="2102143"/>
          <a:ext cx="6513603" cy="1681139"/>
        </a:xfrm>
        <a:prstGeom prst="roundRect">
          <a:avLst>
            <a:gd name="adj" fmla="val 10000"/>
          </a:avLst>
        </a:prstGeom>
        <a:solidFill>
          <a:srgbClr val="43BB8D"/>
        </a:solidFill>
        <a:ln>
          <a:noFill/>
        </a:ln>
        <a:effectLst/>
      </dsp:spPr>
      <dsp:style>
        <a:lnRef idx="0">
          <a:scrgbClr r="0" g="0" b="0"/>
        </a:lnRef>
        <a:fillRef idx="1">
          <a:scrgbClr r="0" g="0" b="0"/>
        </a:fillRef>
        <a:effectRef idx="0">
          <a:scrgbClr r="0" g="0" b="0"/>
        </a:effectRef>
        <a:fontRef idx="minor"/>
      </dsp:style>
    </dsp:sp>
    <dsp:sp modelId="{A2252B3C-DC3D-434D-9542-BA513753926D}">
      <dsp:nvSpPr>
        <dsp:cNvPr id="0" name=""/>
        <dsp:cNvSpPr/>
      </dsp:nvSpPr>
      <dsp:spPr>
        <a:xfrm>
          <a:off x="508544" y="2480399"/>
          <a:ext cx="924626" cy="92462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4E0589-2476-44E1-9E41-B80E90F56545}">
      <dsp:nvSpPr>
        <dsp:cNvPr id="0" name=""/>
        <dsp:cNvSpPr/>
      </dsp:nvSpPr>
      <dsp:spPr>
        <a:xfrm>
          <a:off x="1941716" y="2102143"/>
          <a:ext cx="2931121"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kern="1200"/>
            <a:t>Identify and reach out to influencers </a:t>
          </a:r>
        </a:p>
      </dsp:txBody>
      <dsp:txXfrm>
        <a:off x="1941716" y="2102143"/>
        <a:ext cx="2931121" cy="1681139"/>
      </dsp:txXfrm>
    </dsp:sp>
    <dsp:sp modelId="{3070B78A-6EC9-4D7F-A1B5-9D91C82AA57E}">
      <dsp:nvSpPr>
        <dsp:cNvPr id="0" name=""/>
        <dsp:cNvSpPr/>
      </dsp:nvSpPr>
      <dsp:spPr>
        <a:xfrm>
          <a:off x="4872838" y="2102143"/>
          <a:ext cx="1640765"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622300">
            <a:lnSpc>
              <a:spcPct val="90000"/>
            </a:lnSpc>
            <a:spcBef>
              <a:spcPct val="0"/>
            </a:spcBef>
            <a:spcAft>
              <a:spcPct val="35000"/>
            </a:spcAft>
          </a:pPr>
          <a:r>
            <a:rPr lang="en-US" sz="1400" kern="1200"/>
            <a:t>Who in your community would people love to see participate in your campaign?</a:t>
          </a:r>
        </a:p>
      </dsp:txBody>
      <dsp:txXfrm>
        <a:off x="4872838" y="2102143"/>
        <a:ext cx="1640765" cy="1681139"/>
      </dsp:txXfrm>
    </dsp:sp>
    <dsp:sp modelId="{9B99DA8E-D6B4-41CD-956F-7D4E80475E74}">
      <dsp:nvSpPr>
        <dsp:cNvPr id="0" name=""/>
        <dsp:cNvSpPr/>
      </dsp:nvSpPr>
      <dsp:spPr>
        <a:xfrm>
          <a:off x="0" y="4203567"/>
          <a:ext cx="6513603" cy="1681139"/>
        </a:xfrm>
        <a:prstGeom prst="roundRect">
          <a:avLst>
            <a:gd name="adj" fmla="val 10000"/>
          </a:avLst>
        </a:prstGeom>
        <a:solidFill>
          <a:srgbClr val="70AD47"/>
        </a:solidFill>
        <a:ln>
          <a:noFill/>
        </a:ln>
        <a:effectLst/>
      </dsp:spPr>
      <dsp:style>
        <a:lnRef idx="0">
          <a:scrgbClr r="0" g="0" b="0"/>
        </a:lnRef>
        <a:fillRef idx="1">
          <a:scrgbClr r="0" g="0" b="0"/>
        </a:fillRef>
        <a:effectRef idx="0">
          <a:scrgbClr r="0" g="0" b="0"/>
        </a:effectRef>
        <a:fontRef idx="minor"/>
      </dsp:style>
    </dsp:sp>
    <dsp:sp modelId="{16834588-ED03-405C-AFAF-93FE14997620}">
      <dsp:nvSpPr>
        <dsp:cNvPr id="0" name=""/>
        <dsp:cNvSpPr/>
      </dsp:nvSpPr>
      <dsp:spPr>
        <a:xfrm>
          <a:off x="508544" y="4581824"/>
          <a:ext cx="924626" cy="924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B3B90E-04DE-4843-ACDB-2BF989BF2922}">
      <dsp:nvSpPr>
        <dsp:cNvPr id="0" name=""/>
        <dsp:cNvSpPr/>
      </dsp:nvSpPr>
      <dsp:spPr>
        <a:xfrm>
          <a:off x="1941716" y="4203567"/>
          <a:ext cx="2931121"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kern="1200" dirty="0"/>
            <a:t>Identify and reach out to local media outlets</a:t>
          </a:r>
        </a:p>
      </dsp:txBody>
      <dsp:txXfrm>
        <a:off x="1941716" y="4203567"/>
        <a:ext cx="2931121" cy="1681139"/>
      </dsp:txXfrm>
    </dsp:sp>
    <dsp:sp modelId="{C5224D72-8B30-45EF-AE1A-B2FB6B070003}">
      <dsp:nvSpPr>
        <dsp:cNvPr id="0" name=""/>
        <dsp:cNvSpPr/>
      </dsp:nvSpPr>
      <dsp:spPr>
        <a:xfrm>
          <a:off x="4872838" y="4203567"/>
          <a:ext cx="1640765"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622300">
            <a:lnSpc>
              <a:spcPct val="90000"/>
            </a:lnSpc>
            <a:spcBef>
              <a:spcPct val="0"/>
            </a:spcBef>
            <a:spcAft>
              <a:spcPct val="35000"/>
            </a:spcAft>
          </a:pPr>
          <a:r>
            <a:rPr lang="en-US" sz="1400" kern="1200"/>
            <a:t>Make it easy for them!</a:t>
          </a:r>
        </a:p>
      </dsp:txBody>
      <dsp:txXfrm>
        <a:off x="4872838" y="4203567"/>
        <a:ext cx="1640765" cy="16811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04B39-1EC2-48BB-9C88-86DBDF8E474A}">
      <dsp:nvSpPr>
        <dsp:cNvPr id="0" name=""/>
        <dsp:cNvSpPr/>
      </dsp:nvSpPr>
      <dsp:spPr>
        <a:xfrm>
          <a:off x="0" y="0"/>
          <a:ext cx="6422848" cy="1632150"/>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a:t>Draft emails asking volunteers and board members to promote your posts </a:t>
          </a:r>
        </a:p>
      </dsp:txBody>
      <dsp:txXfrm>
        <a:off x="79675" y="79675"/>
        <a:ext cx="6263498" cy="1472800"/>
      </dsp:txXfrm>
    </dsp:sp>
    <dsp:sp modelId="{4FDBA7F3-6AE4-43CF-8AFF-98E495D2E672}">
      <dsp:nvSpPr>
        <dsp:cNvPr id="0" name=""/>
        <dsp:cNvSpPr/>
      </dsp:nvSpPr>
      <dsp:spPr>
        <a:xfrm>
          <a:off x="0" y="1829201"/>
          <a:ext cx="6422848" cy="1632150"/>
        </a:xfrm>
        <a:prstGeom prst="roundRect">
          <a:avLst/>
        </a:prstGeom>
        <a:solidFill>
          <a:srgbClr val="43BB8D"/>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a:t>Prepare flyers for local businesses (and ask if they will support the campaign on social </a:t>
          </a:r>
          <a:r>
            <a:rPr lang="en-US" sz="3100" kern="1200" dirty="0" smtClean="0"/>
            <a:t>media) </a:t>
          </a:r>
          <a:endParaRPr lang="en-US" sz="3100" kern="1200" dirty="0"/>
        </a:p>
      </dsp:txBody>
      <dsp:txXfrm>
        <a:off x="79675" y="1908876"/>
        <a:ext cx="6263498" cy="1472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26642-9E03-4D57-B0AA-2ED8EF42795D}">
      <dsp:nvSpPr>
        <dsp:cNvPr id="0" name=""/>
        <dsp:cNvSpPr/>
      </dsp:nvSpPr>
      <dsp:spPr>
        <a:xfrm>
          <a:off x="-138704" y="9329"/>
          <a:ext cx="6513603" cy="1676219"/>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F9B15C40-6961-494E-8AB2-AC4976CF4391}">
      <dsp:nvSpPr>
        <dsp:cNvPr id="0" name=""/>
        <dsp:cNvSpPr/>
      </dsp:nvSpPr>
      <dsp:spPr>
        <a:xfrm>
          <a:off x="368351" y="386478"/>
          <a:ext cx="921920" cy="92192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9D6FB7-703D-4B3C-9F61-46B853B53667}">
      <dsp:nvSpPr>
        <dsp:cNvPr id="0" name=""/>
        <dsp:cNvSpPr/>
      </dsp:nvSpPr>
      <dsp:spPr>
        <a:xfrm>
          <a:off x="1684470" y="9329"/>
          <a:ext cx="4799500"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lvl="0" algn="l" defTabSz="977900">
            <a:lnSpc>
              <a:spcPct val="100000"/>
            </a:lnSpc>
            <a:spcBef>
              <a:spcPct val="0"/>
            </a:spcBef>
            <a:spcAft>
              <a:spcPct val="35000"/>
            </a:spcAft>
          </a:pPr>
          <a:r>
            <a:rPr lang="en-US" sz="2200" kern="1200" dirty="0"/>
            <a:t>Set aside time each day to monitor, answer questions, “like” comments, and respond to feedback </a:t>
          </a:r>
        </a:p>
      </dsp:txBody>
      <dsp:txXfrm>
        <a:off x="1684470" y="9329"/>
        <a:ext cx="4799500" cy="1676219"/>
      </dsp:txXfrm>
    </dsp:sp>
    <dsp:sp modelId="{7708EE85-944B-4AF3-9DDE-5A86E5C09D81}">
      <dsp:nvSpPr>
        <dsp:cNvPr id="0" name=""/>
        <dsp:cNvSpPr/>
      </dsp:nvSpPr>
      <dsp:spPr>
        <a:xfrm>
          <a:off x="-138704" y="2104603"/>
          <a:ext cx="6513603" cy="1676219"/>
        </a:xfrm>
        <a:prstGeom prst="roundRect">
          <a:avLst>
            <a:gd name="adj" fmla="val 10000"/>
          </a:avLst>
        </a:prstGeom>
        <a:solidFill>
          <a:srgbClr val="43BB8D"/>
        </a:solidFill>
        <a:ln>
          <a:noFill/>
        </a:ln>
        <a:effectLst/>
      </dsp:spPr>
      <dsp:style>
        <a:lnRef idx="0">
          <a:scrgbClr r="0" g="0" b="0"/>
        </a:lnRef>
        <a:fillRef idx="1">
          <a:scrgbClr r="0" g="0" b="0"/>
        </a:fillRef>
        <a:effectRef idx="0">
          <a:scrgbClr r="0" g="0" b="0"/>
        </a:effectRef>
        <a:fontRef idx="minor"/>
      </dsp:style>
    </dsp:sp>
    <dsp:sp modelId="{A2252B3C-DC3D-434D-9542-BA513753926D}">
      <dsp:nvSpPr>
        <dsp:cNvPr id="0" name=""/>
        <dsp:cNvSpPr/>
      </dsp:nvSpPr>
      <dsp:spPr>
        <a:xfrm>
          <a:off x="368351" y="2481752"/>
          <a:ext cx="921920" cy="9219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4E0589-2476-44E1-9E41-B80E90F56545}">
      <dsp:nvSpPr>
        <dsp:cNvPr id="0" name=""/>
        <dsp:cNvSpPr/>
      </dsp:nvSpPr>
      <dsp:spPr>
        <a:xfrm>
          <a:off x="1609391" y="2104603"/>
          <a:ext cx="4949657"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lvl="0" algn="l" defTabSz="977900">
            <a:lnSpc>
              <a:spcPct val="100000"/>
            </a:lnSpc>
            <a:spcBef>
              <a:spcPct val="0"/>
            </a:spcBef>
            <a:spcAft>
              <a:spcPct val="35000"/>
            </a:spcAft>
          </a:pPr>
          <a:r>
            <a:rPr lang="en-US" sz="2200" kern="1200" dirty="0"/>
            <a:t>Don’t be afraid to “get personal”</a:t>
          </a:r>
        </a:p>
      </dsp:txBody>
      <dsp:txXfrm>
        <a:off x="1609391" y="2104603"/>
        <a:ext cx="4949657" cy="1676219"/>
      </dsp:txXfrm>
    </dsp:sp>
    <dsp:sp modelId="{9B99DA8E-D6B4-41CD-956F-7D4E80475E74}">
      <dsp:nvSpPr>
        <dsp:cNvPr id="0" name=""/>
        <dsp:cNvSpPr/>
      </dsp:nvSpPr>
      <dsp:spPr>
        <a:xfrm>
          <a:off x="-138704" y="4199877"/>
          <a:ext cx="6513603" cy="1676219"/>
        </a:xfrm>
        <a:prstGeom prst="roundRect">
          <a:avLst>
            <a:gd name="adj" fmla="val 10000"/>
          </a:avLst>
        </a:prstGeom>
        <a:solidFill>
          <a:srgbClr val="70AD47"/>
        </a:solidFill>
        <a:ln>
          <a:noFill/>
        </a:ln>
        <a:effectLst/>
      </dsp:spPr>
      <dsp:style>
        <a:lnRef idx="0">
          <a:scrgbClr r="0" g="0" b="0"/>
        </a:lnRef>
        <a:fillRef idx="1">
          <a:scrgbClr r="0" g="0" b="0"/>
        </a:fillRef>
        <a:effectRef idx="0">
          <a:scrgbClr r="0" g="0" b="0"/>
        </a:effectRef>
        <a:fontRef idx="minor"/>
      </dsp:style>
    </dsp:sp>
    <dsp:sp modelId="{16834588-ED03-405C-AFAF-93FE14997620}">
      <dsp:nvSpPr>
        <dsp:cNvPr id="0" name=""/>
        <dsp:cNvSpPr/>
      </dsp:nvSpPr>
      <dsp:spPr>
        <a:xfrm>
          <a:off x="368351" y="4577026"/>
          <a:ext cx="921920" cy="921920"/>
        </a:xfrm>
        <a:prstGeom prst="rect">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B3B90E-04DE-4843-ACDB-2BF989BF2922}">
      <dsp:nvSpPr>
        <dsp:cNvPr id="0" name=""/>
        <dsp:cNvSpPr/>
      </dsp:nvSpPr>
      <dsp:spPr>
        <a:xfrm>
          <a:off x="1516132" y="4199877"/>
          <a:ext cx="5136176"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lvl="0" algn="l" defTabSz="977900">
            <a:lnSpc>
              <a:spcPct val="100000"/>
            </a:lnSpc>
            <a:spcBef>
              <a:spcPct val="0"/>
            </a:spcBef>
            <a:spcAft>
              <a:spcPct val="35000"/>
            </a:spcAft>
          </a:pPr>
          <a:r>
            <a:rPr lang="en-US" sz="2200" kern="1200" dirty="0"/>
            <a:t>Prepare a plan ahead of time for how your organization will respond to different kinds of comments</a:t>
          </a:r>
        </a:p>
      </dsp:txBody>
      <dsp:txXfrm>
        <a:off x="1516132" y="4199877"/>
        <a:ext cx="5136176" cy="16762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26642-9E03-4D57-B0AA-2ED8EF42795D}">
      <dsp:nvSpPr>
        <dsp:cNvPr id="0" name=""/>
        <dsp:cNvSpPr/>
      </dsp:nvSpPr>
      <dsp:spPr>
        <a:xfrm>
          <a:off x="-138704" y="9329"/>
          <a:ext cx="6513603" cy="1676219"/>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F9B15C40-6961-494E-8AB2-AC4976CF4391}">
      <dsp:nvSpPr>
        <dsp:cNvPr id="0" name=""/>
        <dsp:cNvSpPr/>
      </dsp:nvSpPr>
      <dsp:spPr>
        <a:xfrm>
          <a:off x="368351" y="386478"/>
          <a:ext cx="921920" cy="9219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9D6FB7-703D-4B3C-9F61-46B853B53667}">
      <dsp:nvSpPr>
        <dsp:cNvPr id="0" name=""/>
        <dsp:cNvSpPr/>
      </dsp:nvSpPr>
      <dsp:spPr>
        <a:xfrm>
          <a:off x="1684470" y="9329"/>
          <a:ext cx="4799500"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lvl="0" algn="l" defTabSz="1111250">
            <a:lnSpc>
              <a:spcPct val="100000"/>
            </a:lnSpc>
            <a:spcBef>
              <a:spcPct val="0"/>
            </a:spcBef>
            <a:spcAft>
              <a:spcPct val="35000"/>
            </a:spcAft>
          </a:pPr>
          <a:r>
            <a:rPr lang="en-US" sz="2500" kern="1200"/>
            <a:t>Analyze campaign metrics</a:t>
          </a:r>
        </a:p>
      </dsp:txBody>
      <dsp:txXfrm>
        <a:off x="1684470" y="9329"/>
        <a:ext cx="4799500" cy="1676219"/>
      </dsp:txXfrm>
    </dsp:sp>
    <dsp:sp modelId="{7708EE85-944B-4AF3-9DDE-5A86E5C09D81}">
      <dsp:nvSpPr>
        <dsp:cNvPr id="0" name=""/>
        <dsp:cNvSpPr/>
      </dsp:nvSpPr>
      <dsp:spPr>
        <a:xfrm>
          <a:off x="-138704" y="2104603"/>
          <a:ext cx="6513603" cy="1676219"/>
        </a:xfrm>
        <a:prstGeom prst="roundRect">
          <a:avLst>
            <a:gd name="adj" fmla="val 10000"/>
          </a:avLst>
        </a:prstGeom>
        <a:solidFill>
          <a:srgbClr val="43BB8D"/>
        </a:solidFill>
        <a:ln>
          <a:noFill/>
        </a:ln>
        <a:effectLst/>
      </dsp:spPr>
      <dsp:style>
        <a:lnRef idx="0">
          <a:scrgbClr r="0" g="0" b="0"/>
        </a:lnRef>
        <a:fillRef idx="1">
          <a:scrgbClr r="0" g="0" b="0"/>
        </a:fillRef>
        <a:effectRef idx="0">
          <a:scrgbClr r="0" g="0" b="0"/>
        </a:effectRef>
        <a:fontRef idx="minor"/>
      </dsp:style>
    </dsp:sp>
    <dsp:sp modelId="{A2252B3C-DC3D-434D-9542-BA513753926D}">
      <dsp:nvSpPr>
        <dsp:cNvPr id="0" name=""/>
        <dsp:cNvSpPr/>
      </dsp:nvSpPr>
      <dsp:spPr>
        <a:xfrm>
          <a:off x="368351" y="2481752"/>
          <a:ext cx="921920" cy="92192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4E0589-2476-44E1-9E41-B80E90F56545}">
      <dsp:nvSpPr>
        <dsp:cNvPr id="0" name=""/>
        <dsp:cNvSpPr/>
      </dsp:nvSpPr>
      <dsp:spPr>
        <a:xfrm>
          <a:off x="1609391" y="2104603"/>
          <a:ext cx="4949657"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lvl="0" algn="l" defTabSz="1111250">
            <a:lnSpc>
              <a:spcPct val="100000"/>
            </a:lnSpc>
            <a:spcBef>
              <a:spcPct val="0"/>
            </a:spcBef>
            <a:spcAft>
              <a:spcPct val="35000"/>
            </a:spcAft>
          </a:pPr>
          <a:r>
            <a:rPr lang="en-US" sz="2500" kern="1200"/>
            <a:t>Consider conducting interviews or focus groups</a:t>
          </a:r>
        </a:p>
      </dsp:txBody>
      <dsp:txXfrm>
        <a:off x="1609391" y="2104603"/>
        <a:ext cx="4949657" cy="1676219"/>
      </dsp:txXfrm>
    </dsp:sp>
    <dsp:sp modelId="{9B99DA8E-D6B4-41CD-956F-7D4E80475E74}">
      <dsp:nvSpPr>
        <dsp:cNvPr id="0" name=""/>
        <dsp:cNvSpPr/>
      </dsp:nvSpPr>
      <dsp:spPr>
        <a:xfrm>
          <a:off x="-138704" y="4199877"/>
          <a:ext cx="6513603" cy="1676219"/>
        </a:xfrm>
        <a:prstGeom prst="roundRect">
          <a:avLst>
            <a:gd name="adj" fmla="val 10000"/>
          </a:avLst>
        </a:prstGeom>
        <a:solidFill>
          <a:srgbClr val="70AD47"/>
        </a:solidFill>
        <a:ln>
          <a:noFill/>
        </a:ln>
        <a:effectLst/>
      </dsp:spPr>
      <dsp:style>
        <a:lnRef idx="0">
          <a:scrgbClr r="0" g="0" b="0"/>
        </a:lnRef>
        <a:fillRef idx="1">
          <a:scrgbClr r="0" g="0" b="0"/>
        </a:fillRef>
        <a:effectRef idx="0">
          <a:scrgbClr r="0" g="0" b="0"/>
        </a:effectRef>
        <a:fontRef idx="minor"/>
      </dsp:style>
    </dsp:sp>
    <dsp:sp modelId="{16834588-ED03-405C-AFAF-93FE14997620}">
      <dsp:nvSpPr>
        <dsp:cNvPr id="0" name=""/>
        <dsp:cNvSpPr/>
      </dsp:nvSpPr>
      <dsp:spPr>
        <a:xfrm>
          <a:off x="368351" y="4577026"/>
          <a:ext cx="921920" cy="9219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B3B90E-04DE-4843-ACDB-2BF989BF2922}">
      <dsp:nvSpPr>
        <dsp:cNvPr id="0" name=""/>
        <dsp:cNvSpPr/>
      </dsp:nvSpPr>
      <dsp:spPr>
        <a:xfrm>
          <a:off x="1516132" y="4199877"/>
          <a:ext cx="5136176"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lvl="0" algn="l" defTabSz="1111250">
            <a:lnSpc>
              <a:spcPct val="100000"/>
            </a:lnSpc>
            <a:spcBef>
              <a:spcPct val="0"/>
            </a:spcBef>
            <a:spcAft>
              <a:spcPct val="35000"/>
            </a:spcAft>
          </a:pPr>
          <a:r>
            <a:rPr lang="en-US" sz="2500" kern="1200"/>
            <a:t>Debrief with staff and relevant stakeholders and record lessons learned</a:t>
          </a:r>
        </a:p>
      </dsp:txBody>
      <dsp:txXfrm>
        <a:off x="1516132" y="4199877"/>
        <a:ext cx="5136176" cy="167621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A9CE9-280A-48BF-9405-2AE151DB7A23}" type="datetimeFigureOut">
              <a:rPr lang="en-US" smtClean="0"/>
              <a:t>5/7/2019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EBA5C2-803D-459B-A037-DED32DD43838}" type="slidenum">
              <a:rPr lang="en-US" smtClean="0"/>
              <a:t>‹#›</a:t>
            </a:fld>
            <a:endParaRPr lang="en-US"/>
          </a:p>
        </p:txBody>
      </p:sp>
    </p:spTree>
    <p:extLst>
      <p:ext uri="{BB962C8B-B14F-4D97-AF65-F5344CB8AC3E}">
        <p14:creationId xmlns:p14="http://schemas.microsoft.com/office/powerpoint/2010/main" val="240110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ostcron.com/en/blog/8-surprising-twitter-statistics-get-more-engagement/"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sproutsocial.com/features/social-media-engagemen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squire.com/news-politics/news/a54440/twitter-ratio-repl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newsroom.fb.com/news/2019/05/updates-to-video-ranki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uscreen.tv/blog/how-to-make-a-good-youtube-video/"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makeuseof.com/tag/21-amazingly-interesting-youtube-facts-2016/"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blog.hootsuite.com/youtube-marketin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lassy.org/blog/youtube-for-nonprofits-need-to-know/"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blog.hootsuite.com/youtube-marketin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dn2.hubspot.net/hubfs/190333/_misc-resources/2017-01_youtube-cheat-sheet/classy-youtube-cheat-sheet.pdf?t=1485364428928"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blog.hootsuite.com/youtube-marketing/"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creatoracademy.youtube.com/page/lesson/descriptions" TargetMode="External"/><Relationship Id="rId5" Type="http://schemas.openxmlformats.org/officeDocument/2006/relationships/hyperlink" Target="https://blog.hubspot.com/marketing/youtube-seo" TargetMode="External"/><Relationship Id="rId4" Type="http://schemas.openxmlformats.org/officeDocument/2006/relationships/hyperlink" Target="https://www.socialmediatoday.com/news/5-tips-for-effective-youtube-marketing-in-2019/546708/"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log.hootsuite.com/youtube-marketing/"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socialmediatoday.com/news/5-tips-for-effective-youtube-marketing-in-2019/546708/"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sk=2361831622"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newsroom.fb.com/news/2018/04/restricting-data-access/"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agorapulse.com/blog/facebook-group-community-management"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www.facebook.com/community/education/blog/group-rules/" TargetMode="External"/><Relationship Id="rId4" Type="http://schemas.openxmlformats.org/officeDocument/2006/relationships/hyperlink" Target="https://www.facebook.com/community/education/membership-and-rules/writing-great-group-rules/"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agorapulse.com/blog/facebook-group-community-management"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ww.facebook.com/community/education/blog/group-rules/" TargetMode="External"/><Relationship Id="rId4" Type="http://schemas.openxmlformats.org/officeDocument/2006/relationships/hyperlink" Target="https://www.facebook.com/community/education/membership-and-rules/writing-great-group-rules/"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gorapulse.com/blog/facebook-group-community-management"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www.facebook.com/community/education/blog/group-rules/" TargetMode="External"/><Relationship Id="rId4" Type="http://schemas.openxmlformats.org/officeDocument/2006/relationships/hyperlink" Target="https://www.facebook.com/community/education/membership-and-rules/writing-great-group-rule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thefinancialbrand.com/42323/advertising-marketing-messages-effective-frequency/"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unbounce.com/social-media/how-to-create-social-landing-pages/"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unbounce.com/social-media/how-to-create-social-landing-pages/"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unbounce.com/social-media/how-to-create-social-landing-pages/"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arketingprofs.com/chirp/2015/28123/how-to-supercharge-your-marketing-with-visual-storytelling-infographic"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brainrules.net/vision"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facebook.com/help/389849807718635"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www.nimble.com/blog/10-successful-social-media-campaign-tips/" TargetMode="External"/><Relationship Id="rId4" Type="http://schemas.openxmlformats.org/officeDocument/2006/relationships/hyperlink" Target="https://business.twitter.com/en/help/campaign-editing-and-optimization/scheduled-tweets.html"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blog.hubspot.com/marketing/social-media-campaigns"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blog.hubspot.com/marketing/social-media-campaign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preventmedabuse.org/facts-tools/doseofpreventionchallenge/#.XMG722hKg2x"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lot of “social media experts” out there, but the truth is, social media is constantly changing. </a:t>
            </a:r>
          </a:p>
          <a:p>
            <a:r>
              <a:rPr lang="en-US" dirty="0" smtClean="0"/>
              <a:t>The best, most successful social media strategists know that every organization and audience is different. </a:t>
            </a:r>
          </a:p>
          <a:p>
            <a:r>
              <a:rPr lang="en-US" dirty="0" smtClean="0"/>
              <a:t>The key is to put in the effort to learn what resonates with your audience and do more of that.</a:t>
            </a:r>
          </a:p>
          <a:p>
            <a:r>
              <a:rPr lang="en-US" dirty="0" smtClean="0"/>
              <a:t>In order to tell your nonprofit’s story effectively in the past, it required 30 second TV or radio spots, glossy brochures, and big, expensive galas. Now you can tell your story with every Facebook post, LinkedIn article and tweet. </a:t>
            </a:r>
          </a:p>
          <a:p>
            <a:r>
              <a:rPr lang="en-US" dirty="0" smtClean="0"/>
              <a:t>Despite the difference social media can make for your organization, don’t expect your website, social media pages, and blog to be hits over night. Social media and content marketing take time and patience—so does building an audience. </a:t>
            </a:r>
          </a:p>
          <a:p>
            <a:r>
              <a:rPr lang="en-US" dirty="0" smtClean="0"/>
              <a:t>Many digital thought leaders believe that it takes several months to see results from social media marketing. </a:t>
            </a:r>
          </a:p>
          <a:p>
            <a:r>
              <a:rPr lang="en-US" dirty="0" smtClean="0"/>
              <a:t>Integrating social media into your overall communications and marketing strategy is a potentially powerful force, if you’re willing to put in the time and effort.</a:t>
            </a:r>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5</a:t>
            </a:fld>
            <a:endParaRPr lang="en-US"/>
          </a:p>
        </p:txBody>
      </p:sp>
    </p:spTree>
    <p:extLst>
      <p:ext uri="{BB962C8B-B14F-4D97-AF65-F5344CB8AC3E}">
        <p14:creationId xmlns:p14="http://schemas.microsoft.com/office/powerpoint/2010/main" val="368434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Videos on Facebook see an average of</a:t>
            </a:r>
            <a:r>
              <a:rPr lang="en-US" sz="1200" u="sng" dirty="0" smtClean="0"/>
              <a:t> 135% more organic reach</a:t>
            </a:r>
            <a:r>
              <a:rPr lang="en-US" sz="1200" dirty="0" smtClean="0"/>
              <a:t> than images. </a:t>
            </a:r>
            <a:r>
              <a:rPr lang="en-US" dirty="0" smtClean="0"/>
              <a:t>85% of video is watched with the sound off so those captions are essential</a:t>
            </a:r>
          </a:p>
          <a:p>
            <a:endParaRPr lang="en-US" sz="1200" dirty="0" smtClean="0"/>
          </a:p>
          <a:p>
            <a:r>
              <a:rPr lang="en-US" dirty="0" smtClean="0"/>
              <a:t>When you upload directly into FB, it will be uploaded in a format that provides a bigger thumbnail, auto-plays, and is prioritized in the algorithm. Native gets 100% higher reach and 1055% more shares. </a:t>
            </a:r>
          </a:p>
          <a:p>
            <a:r>
              <a:rPr lang="en-US" dirty="0" smtClean="0"/>
              <a:t>YouTube</a:t>
            </a:r>
            <a:r>
              <a:rPr lang="en-US" baseline="0" dirty="0" smtClean="0"/>
              <a:t> is one of Facebook’s biggest competitors so FB does not want you leaving FB to go watch videos on YouTube. These posts are treated as Link posts so are no good! </a:t>
            </a:r>
          </a:p>
          <a:p>
            <a:endParaRPr lang="en-US" dirty="0" smtClean="0"/>
          </a:p>
          <a:p>
            <a:r>
              <a:rPr lang="en-US" sz="1200" dirty="0" smtClean="0"/>
              <a:t>Facebook users spend </a:t>
            </a:r>
            <a:r>
              <a:rPr lang="en-US" sz="1200" u="sng" dirty="0" smtClean="0"/>
              <a:t>3x more time watching </a:t>
            </a:r>
            <a:r>
              <a:rPr lang="en-US" sz="1200" dirty="0" smtClean="0"/>
              <a:t>live videos than a video that’s no longer live.</a:t>
            </a:r>
          </a:p>
          <a:p>
            <a:r>
              <a:rPr lang="en-US" sz="1200" dirty="0" smtClean="0"/>
              <a:t>They also comment more than </a:t>
            </a:r>
            <a:r>
              <a:rPr lang="en-US" sz="1200" u="sng" dirty="0" smtClean="0"/>
              <a:t>10x more</a:t>
            </a:r>
            <a:r>
              <a:rPr lang="en-US" sz="1200" dirty="0" smtClean="0"/>
              <a:t> during live videos.</a:t>
            </a:r>
          </a:p>
          <a:p>
            <a:r>
              <a:rPr lang="en-US" sz="1200" dirty="0" smtClean="0"/>
              <a:t>80% of respondents said they would rather tune into a live video than read a blog post.</a:t>
            </a:r>
          </a:p>
          <a:p>
            <a:r>
              <a:rPr lang="en-US" sz="1200" dirty="0" smtClean="0"/>
              <a:t>82% of respondents were more interested in watching live video from a brand than reading social media posts.</a:t>
            </a:r>
          </a:p>
          <a:p>
            <a:endParaRPr lang="en-US" sz="1200" dirty="0" smtClean="0"/>
          </a:p>
          <a:p>
            <a:endParaRPr lang="en-US" sz="1200" dirty="0"/>
          </a:p>
        </p:txBody>
      </p:sp>
      <p:sp>
        <p:nvSpPr>
          <p:cNvPr id="4" name="Slide Number Placeholder 3"/>
          <p:cNvSpPr>
            <a:spLocks noGrp="1"/>
          </p:cNvSpPr>
          <p:nvPr>
            <p:ph type="sldNum" sz="quarter" idx="10"/>
          </p:nvPr>
        </p:nvSpPr>
        <p:spPr/>
        <p:txBody>
          <a:bodyPr/>
          <a:lstStyle/>
          <a:p>
            <a:fld id="{3BEBA5C2-803D-459B-A037-DED32DD43838}" type="slidenum">
              <a:rPr lang="en-US" smtClean="0"/>
              <a:t>23</a:t>
            </a:fld>
            <a:endParaRPr lang="en-US"/>
          </a:p>
        </p:txBody>
      </p:sp>
    </p:spTree>
    <p:extLst>
      <p:ext uri="{BB962C8B-B14F-4D97-AF65-F5344CB8AC3E}">
        <p14:creationId xmlns:p14="http://schemas.microsoft.com/office/powerpoint/2010/main" val="3036955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called engagement bait and you’ll actually result in a demotion of your posts in the newsfeed.</a:t>
            </a:r>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24</a:t>
            </a:fld>
            <a:endParaRPr lang="en-US"/>
          </a:p>
        </p:txBody>
      </p:sp>
    </p:spTree>
    <p:extLst>
      <p:ext uri="{BB962C8B-B14F-4D97-AF65-F5344CB8AC3E}">
        <p14:creationId xmlns:p14="http://schemas.microsoft.com/office/powerpoint/2010/main" val="2598484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Switching to a business profile</a:t>
            </a:r>
            <a:r>
              <a:rPr lang="en-US" baseline="0" dirty="0" smtClean="0"/>
              <a:t> gives you access to analytics and a contact button</a:t>
            </a:r>
          </a:p>
          <a:p>
            <a:r>
              <a:rPr lang="en-US" baseline="0" dirty="0" smtClean="0"/>
              <a:t>Include a keyword in your name to appear in search results</a:t>
            </a:r>
          </a:p>
          <a:p>
            <a:r>
              <a:rPr lang="en-US" sz="1200" baseline="0" dirty="0" smtClean="0"/>
              <a:t>emojis in your captions and comments – they are searchable and </a:t>
            </a:r>
            <a:r>
              <a:rPr lang="en-US" sz="1200" baseline="0" dirty="0" err="1" smtClean="0"/>
              <a:t>hashtagable</a:t>
            </a:r>
            <a:r>
              <a:rPr lang="en-US" sz="1200" baseline="0" dirty="0" smtClean="0"/>
              <a:t> too)</a:t>
            </a:r>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25</a:t>
            </a:fld>
            <a:endParaRPr lang="en-US"/>
          </a:p>
        </p:txBody>
      </p:sp>
    </p:spTree>
    <p:extLst>
      <p:ext uri="{BB962C8B-B14F-4D97-AF65-F5344CB8AC3E}">
        <p14:creationId xmlns:p14="http://schemas.microsoft.com/office/powerpoint/2010/main" val="3769536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anose="020B0604020202020204" pitchFamily="34" charset="0"/>
              <a:buNone/>
            </a:pPr>
            <a:r>
              <a:rPr lang="en-US" sz="1200" baseline="0" dirty="0" smtClean="0"/>
              <a:t>Story Highlights</a:t>
            </a:r>
          </a:p>
          <a:p>
            <a:pPr marL="171450" indent="-171450">
              <a:spcBef>
                <a:spcPts val="600"/>
              </a:spcBef>
              <a:buFont typeface="Arial" panose="020B0604020202020204" pitchFamily="34" charset="0"/>
              <a:buChar char="•"/>
            </a:pPr>
            <a:r>
              <a:rPr lang="en-US" sz="1200" baseline="0" dirty="0" smtClean="0"/>
              <a:t>Allows you to combine multiple stories into long-term content to show on your profile in albums</a:t>
            </a:r>
          </a:p>
          <a:p>
            <a:pPr marL="628650" lvl="1" indent="-171450">
              <a:spcBef>
                <a:spcPts val="600"/>
              </a:spcBef>
              <a:buFont typeface="Arial" panose="020B0604020202020204" pitchFamily="34" charset="0"/>
              <a:buChar char="•"/>
            </a:pPr>
            <a:r>
              <a:rPr lang="en-US" sz="1200" baseline="0" dirty="0" smtClean="0"/>
              <a:t>Create a unique highlight for each of your service areas to showcase stories pertaining to that content category</a:t>
            </a:r>
          </a:p>
          <a:p>
            <a:pPr marL="628650" lvl="1" indent="-171450">
              <a:spcBef>
                <a:spcPts val="600"/>
              </a:spcBef>
              <a:buFont typeface="Arial" panose="020B0604020202020204" pitchFamily="34" charset="0"/>
              <a:buChar char="•"/>
            </a:pPr>
            <a:r>
              <a:rPr lang="en-US" sz="1200" baseline="0" dirty="0" smtClean="0"/>
              <a:t>Highlights for events</a:t>
            </a:r>
          </a:p>
          <a:p>
            <a:pPr marL="171450" indent="-171450">
              <a:spcBef>
                <a:spcPts val="600"/>
              </a:spcBef>
              <a:buFont typeface="Arial" panose="020B0604020202020204" pitchFamily="34" charset="0"/>
              <a:buChar char="•"/>
            </a:pPr>
            <a:r>
              <a:rPr lang="en-US" sz="1200" baseline="0" dirty="0" smtClean="0"/>
              <a:t>Add from archive or from an active story</a:t>
            </a:r>
          </a:p>
          <a:p>
            <a:pPr marL="628650" lvl="1" indent="-171450">
              <a:spcBef>
                <a:spcPts val="600"/>
              </a:spcBef>
              <a:buFont typeface="Arial" panose="020B0604020202020204" pitchFamily="34" charset="0"/>
              <a:buChar char="•"/>
            </a:pPr>
            <a:r>
              <a:rPr lang="en-US" sz="1200" baseline="0" dirty="0" smtClean="0"/>
              <a:t>To add from archive click + button on profile screen</a:t>
            </a:r>
          </a:p>
          <a:p>
            <a:pPr marL="628650" lvl="1" indent="-171450">
              <a:spcBef>
                <a:spcPts val="600"/>
              </a:spcBef>
              <a:buFont typeface="Arial" panose="020B0604020202020204" pitchFamily="34" charset="0"/>
              <a:buChar char="•"/>
            </a:pPr>
            <a:r>
              <a:rPr lang="en-US" sz="1200" baseline="0" dirty="0" smtClean="0"/>
              <a:t>To add from active, open story and tap highlight icon with heart</a:t>
            </a:r>
          </a:p>
          <a:p>
            <a:pPr marL="171450" lvl="0" indent="-171450">
              <a:spcBef>
                <a:spcPts val="600"/>
              </a:spcBef>
              <a:buFont typeface="Arial" panose="020B0604020202020204" pitchFamily="34" charset="0"/>
              <a:buChar char="•"/>
            </a:pPr>
            <a:r>
              <a:rPr lang="en-US" sz="1200" baseline="0" dirty="0" smtClean="0"/>
              <a:t>Name your highlight album (max 16 characters, but will cut off after 11 or 12)</a:t>
            </a:r>
          </a:p>
          <a:p>
            <a:pPr marL="171450" lvl="0" indent="-171450">
              <a:spcBef>
                <a:spcPts val="600"/>
              </a:spcBef>
              <a:buFont typeface="Arial" panose="020B0604020202020204" pitchFamily="34" charset="0"/>
              <a:buChar char="•"/>
            </a:pPr>
            <a:r>
              <a:rPr lang="en-US" sz="1200" baseline="0" dirty="0" smtClean="0"/>
              <a:t>Create cover image (first image you uploaded to the highlight) TIP: create in </a:t>
            </a:r>
            <a:r>
              <a:rPr lang="en-US" sz="1200" baseline="0" dirty="0" err="1" smtClean="0"/>
              <a:t>Canva</a:t>
            </a:r>
            <a:r>
              <a:rPr lang="en-US" sz="1200" baseline="0" dirty="0" smtClean="0"/>
              <a:t> and upload them to stories via camera roll</a:t>
            </a:r>
          </a:p>
          <a:p>
            <a:pPr marL="171450" lvl="0" indent="-171450">
              <a:spcBef>
                <a:spcPts val="600"/>
              </a:spcBef>
              <a:buFont typeface="Arial" panose="020B0604020202020204" pitchFamily="34" charset="0"/>
              <a:buChar char="•"/>
            </a:pPr>
            <a:r>
              <a:rPr lang="en-US" sz="1200" baseline="0" dirty="0" smtClean="0"/>
              <a:t>Can have more than 20 albums – keep to 4 to 5</a:t>
            </a:r>
          </a:p>
          <a:p>
            <a:pPr marL="171450" lvl="0" indent="-171450">
              <a:spcBef>
                <a:spcPts val="600"/>
              </a:spcBef>
              <a:buFont typeface="Arial" panose="020B0604020202020204" pitchFamily="34" charset="0"/>
              <a:buChar char="•"/>
            </a:pPr>
            <a:r>
              <a:rPr lang="en-US" sz="1200" baseline="0" dirty="0" smtClean="0"/>
              <a:t>Most recently created will appear first</a:t>
            </a:r>
          </a:p>
          <a:p>
            <a:pPr marL="171450" lvl="0" indent="-171450">
              <a:spcBef>
                <a:spcPts val="600"/>
              </a:spcBef>
              <a:buFont typeface="Arial" panose="020B0604020202020204" pitchFamily="34" charset="0"/>
              <a:buChar char="•"/>
            </a:pPr>
            <a:endParaRPr lang="en-US" sz="1200" baseline="0" dirty="0" smtClean="0"/>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dirty="0" smtClean="0"/>
              <a:t>Follow at least 200 people to start</a:t>
            </a:r>
          </a:p>
          <a:p>
            <a:pPr marL="171450" lvl="0" indent="-171450">
              <a:spcBef>
                <a:spcPts val="600"/>
              </a:spcBef>
              <a:buFont typeface="Arial" panose="020B0604020202020204" pitchFamily="34" charset="0"/>
              <a:buChar char="•"/>
            </a:pPr>
            <a:endParaRPr lang="en-US" sz="1200" baseline="0" dirty="0" smtClean="0"/>
          </a:p>
        </p:txBody>
      </p:sp>
      <p:sp>
        <p:nvSpPr>
          <p:cNvPr id="4" name="Slide Number Placeholder 3"/>
          <p:cNvSpPr>
            <a:spLocks noGrp="1"/>
          </p:cNvSpPr>
          <p:nvPr>
            <p:ph type="sldNum" sz="quarter" idx="10"/>
          </p:nvPr>
        </p:nvSpPr>
        <p:spPr/>
        <p:txBody>
          <a:bodyPr/>
          <a:lstStyle/>
          <a:p>
            <a:fld id="{3BEBA5C2-803D-459B-A037-DED32DD43838}" type="slidenum">
              <a:rPr lang="en-US" smtClean="0"/>
              <a:t>26</a:t>
            </a:fld>
            <a:endParaRPr lang="en-US"/>
          </a:p>
        </p:txBody>
      </p:sp>
    </p:spTree>
    <p:extLst>
      <p:ext uri="{BB962C8B-B14F-4D97-AF65-F5344CB8AC3E}">
        <p14:creationId xmlns:p14="http://schemas.microsoft.com/office/powerpoint/2010/main" val="609011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Follow these rules to greatly increase the odds of your posts appearing as a “top post” in searches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Tip: Search hashtags in the app to see how many posts are associated with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super popular hashtags should help give you some quick engagement, which will increase the likelihood of your content being a top post for your niche hashtags (less competition)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27</a:t>
            </a:fld>
            <a:endParaRPr lang="en-US"/>
          </a:p>
        </p:txBody>
      </p:sp>
    </p:spTree>
    <p:extLst>
      <p:ext uri="{BB962C8B-B14F-4D97-AF65-F5344CB8AC3E}">
        <p14:creationId xmlns:p14="http://schemas.microsoft.com/office/powerpoint/2010/main" val="1653632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native video on Twitter tends to drive significantly more engagement than those from third party players (resulting in 2.5x more replies, 2.8x more retweets, and 1.9x more favorites).</a:t>
            </a:r>
            <a:endParaRPr lang="en-US"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Tweets with hashtags </a:t>
            </a:r>
            <a:r>
              <a:rPr lang="en-US" sz="1200" b="0" i="0" u="none" strike="noStrike" kern="1200" dirty="0" smtClean="0">
                <a:solidFill>
                  <a:schemeClr val="tx1"/>
                </a:solidFill>
                <a:effectLst/>
                <a:latin typeface="+mn-lt"/>
                <a:ea typeface="+mn-ea"/>
                <a:cs typeface="+mn-cs"/>
                <a:hlinkClick r:id="rId3"/>
              </a:rPr>
              <a:t>are 33% more likely to get retweeted</a:t>
            </a:r>
            <a:r>
              <a:rPr lang="en-US" sz="1200" b="0" i="0" kern="1200" dirty="0" smtClean="0">
                <a:solidFill>
                  <a:schemeClr val="tx1"/>
                </a:solidFill>
                <a:effectLst/>
                <a:latin typeface="+mn-lt"/>
                <a:ea typeface="+mn-ea"/>
                <a:cs typeface="+mn-cs"/>
              </a:rPr>
              <a:t> than those without them.</a:t>
            </a:r>
          </a:p>
          <a:p>
            <a:r>
              <a:rPr lang="en-US" dirty="0" smtClean="0"/>
              <a:t>However, less can also be more: tweets with only one hashtag are 69% more likely to get retweeted than those with two hashtags.</a:t>
            </a:r>
          </a:p>
          <a:p>
            <a:r>
              <a:rPr lang="en-US" dirty="0" smtClean="0"/>
              <a:t>https://adespresso.com/academy/blog/23-strategies-increase-twitter-engagement/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 </a:t>
            </a:r>
            <a:r>
              <a:rPr lang="en-US" sz="1200" b="1" i="0" kern="1200" dirty="0" smtClean="0">
                <a:solidFill>
                  <a:schemeClr val="tx1"/>
                </a:solidFill>
                <a:effectLst/>
                <a:latin typeface="+mn-lt"/>
                <a:ea typeface="+mn-ea"/>
                <a:cs typeface="+mn-cs"/>
              </a:rPr>
              <a:t>Twitter</a:t>
            </a:r>
            <a:r>
              <a:rPr lang="en-US" sz="1200" b="0" i="0" kern="1200" dirty="0" smtClean="0">
                <a:solidFill>
                  <a:schemeClr val="tx1"/>
                </a:solidFill>
                <a:effectLst/>
                <a:latin typeface="+mn-lt"/>
                <a:ea typeface="+mn-ea"/>
                <a:cs typeface="+mn-cs"/>
              </a:rPr>
              <a:t> chat is a public </a:t>
            </a:r>
            <a:r>
              <a:rPr lang="en-US" sz="1200" b="1" i="0" kern="1200" dirty="0" smtClean="0">
                <a:solidFill>
                  <a:schemeClr val="tx1"/>
                </a:solidFill>
                <a:effectLst/>
                <a:latin typeface="+mn-lt"/>
                <a:ea typeface="+mn-ea"/>
                <a:cs typeface="+mn-cs"/>
              </a:rPr>
              <a:t>Twitter</a:t>
            </a:r>
            <a:r>
              <a:rPr lang="en-US" sz="1200" b="0" i="0" kern="1200" dirty="0" smtClean="0">
                <a:solidFill>
                  <a:schemeClr val="tx1"/>
                </a:solidFill>
                <a:effectLst/>
                <a:latin typeface="+mn-lt"/>
                <a:ea typeface="+mn-ea"/>
                <a:cs typeface="+mn-cs"/>
              </a:rPr>
              <a:t> conversation around one unique hashtag. This hashtag allows you to follow the discussion and participate in it. </a:t>
            </a:r>
            <a:r>
              <a:rPr lang="en-US" sz="1200" b="1" i="0" kern="1200" dirty="0" smtClean="0">
                <a:solidFill>
                  <a:schemeClr val="tx1"/>
                </a:solidFill>
                <a:effectLst/>
                <a:latin typeface="+mn-lt"/>
                <a:ea typeface="+mn-ea"/>
                <a:cs typeface="+mn-cs"/>
              </a:rPr>
              <a:t>Twitter chats</a:t>
            </a:r>
            <a:r>
              <a:rPr lang="en-US" sz="1200" b="0" i="0" kern="1200" dirty="0" smtClean="0">
                <a:solidFill>
                  <a:schemeClr val="tx1"/>
                </a:solidFill>
                <a:effectLst/>
                <a:latin typeface="+mn-lt"/>
                <a:ea typeface="+mn-ea"/>
                <a:cs typeface="+mn-cs"/>
              </a:rPr>
              <a:t> are usually recurring and on specific topics to regularly connect people with these interests. Twitter chats are a great way to gain exposure, grow your following and </a:t>
            </a:r>
            <a:r>
              <a:rPr lang="en-US" sz="1200" b="1" i="0" u="none" strike="noStrike" kern="1200" dirty="0" smtClean="0">
                <a:solidFill>
                  <a:schemeClr val="tx1"/>
                </a:solidFill>
                <a:effectLst/>
                <a:latin typeface="+mn-lt"/>
                <a:ea typeface="+mn-ea"/>
                <a:cs typeface="+mn-cs"/>
                <a:hlinkClick r:id="rId4"/>
              </a:rPr>
              <a:t>engage with your audience</a:t>
            </a:r>
            <a:r>
              <a:rPr lang="en-US" sz="1200" b="0" i="0" kern="1200" dirty="0" smtClean="0">
                <a:solidFill>
                  <a:schemeClr val="tx1"/>
                </a:solidFill>
                <a:effectLst/>
                <a:latin typeface="+mn-lt"/>
                <a:ea typeface="+mn-ea"/>
                <a:cs typeface="+mn-cs"/>
              </a:rPr>
              <a: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28</a:t>
            </a:fld>
            <a:endParaRPr lang="en-US"/>
          </a:p>
        </p:txBody>
      </p:sp>
    </p:spTree>
    <p:extLst>
      <p:ext uri="{BB962C8B-B14F-4D97-AF65-F5344CB8AC3E}">
        <p14:creationId xmlns:p14="http://schemas.microsoft.com/office/powerpoint/2010/main" val="2466585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Although you can Tweet any sized image, Twitter automatically crops a section and displays it as 440 pixels wide and 220 pixels tall (2:1 ratio) in the Twitter stream; anything not</a:t>
            </a:r>
            <a:r>
              <a:rPr lang="en-US" baseline="0" dirty="0" smtClean="0"/>
              <a:t> meeting this ratio will be cut off in the newsfeed.</a:t>
            </a:r>
            <a:endParaRPr lang="en-US" dirty="0" smtClean="0"/>
          </a:p>
          <a:p>
            <a:endParaRPr lang="en-US" dirty="0" smtClean="0"/>
          </a:p>
          <a:p>
            <a:r>
              <a:rPr lang="en-US" dirty="0" smtClean="0"/>
              <a:t>Pin</a:t>
            </a:r>
            <a:r>
              <a:rPr lang="en-US" baseline="0" dirty="0" smtClean="0"/>
              <a:t> your favorite, or most engaging tweets, or tweet to promote an upcoming event, blog post, or other.</a:t>
            </a:r>
            <a:endParaRPr lang="en-US" dirty="0" smtClean="0"/>
          </a:p>
          <a:p>
            <a:r>
              <a:rPr lang="en-US" dirty="0" smtClean="0"/>
              <a:t>https://adespresso.com/academy/blog/23-strategies-increase-twitter-engagement/</a:t>
            </a:r>
          </a:p>
          <a:p>
            <a:r>
              <a:rPr lang="en-US" dirty="0" smtClean="0"/>
              <a:t>Public and Private lists-private lists will not notify</a:t>
            </a:r>
            <a:r>
              <a:rPr lang="en-US" baseline="0" dirty="0" smtClean="0"/>
              <a:t> people they’ve been added to a group.</a:t>
            </a:r>
          </a:p>
          <a:p>
            <a:endParaRPr lang="en-US" baseline="0" dirty="0" smtClean="0"/>
          </a:p>
          <a:p>
            <a:r>
              <a:rPr lang="en-US" baseline="0" dirty="0" smtClean="0"/>
              <a:t>Twitter polls allow you to have up to 4 options in your poll and set it for between 5 minutes and 7 days.</a:t>
            </a:r>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29</a:t>
            </a:fld>
            <a:endParaRPr lang="en-US"/>
          </a:p>
        </p:txBody>
      </p:sp>
    </p:spTree>
    <p:extLst>
      <p:ext uri="{BB962C8B-B14F-4D97-AF65-F5344CB8AC3E}">
        <p14:creationId xmlns:p14="http://schemas.microsoft.com/office/powerpoint/2010/main" val="3727494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 young</a:t>
            </a:r>
            <a:r>
              <a:rPr lang="en-US" b="1" baseline="0" dirty="0" smtClean="0"/>
              <a:t> is too young to talk about underage drinking?” </a:t>
            </a:r>
          </a:p>
          <a:p>
            <a:r>
              <a:rPr lang="en-US" b="1" baseline="0" dirty="0" smtClean="0"/>
              <a:t>E.g., Why you should be talking to your kids about underage drinking.</a:t>
            </a:r>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30</a:t>
            </a:fld>
            <a:endParaRPr lang="en-US"/>
          </a:p>
        </p:txBody>
      </p:sp>
    </p:spTree>
    <p:extLst>
      <p:ext uri="{BB962C8B-B14F-4D97-AF65-F5344CB8AC3E}">
        <p14:creationId xmlns:p14="http://schemas.microsoft.com/office/powerpoint/2010/main" val="41677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 break!</a:t>
            </a:r>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31</a:t>
            </a:fld>
            <a:endParaRPr lang="en-US"/>
          </a:p>
        </p:txBody>
      </p:sp>
    </p:spTree>
    <p:extLst>
      <p:ext uri="{BB962C8B-B14F-4D97-AF65-F5344CB8AC3E}">
        <p14:creationId xmlns:p14="http://schemas.microsoft.com/office/powerpoint/2010/main" val="1836231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33</a:t>
            </a:fld>
            <a:endParaRPr lang="en-US"/>
          </a:p>
        </p:txBody>
      </p:sp>
    </p:spTree>
    <p:extLst>
      <p:ext uri="{BB962C8B-B14F-4D97-AF65-F5344CB8AC3E}">
        <p14:creationId xmlns:p14="http://schemas.microsoft.com/office/powerpoint/2010/main" val="2699517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biggest mistakes you can make on social media. </a:t>
            </a:r>
            <a:r>
              <a:rPr lang="en-US" dirty="0" smtClean="0"/>
              <a:t>DO NOT DO THIS!</a:t>
            </a:r>
            <a:endParaRPr lang="en-US" dirty="0"/>
          </a:p>
        </p:txBody>
      </p:sp>
      <p:sp>
        <p:nvSpPr>
          <p:cNvPr id="4" name="Slide Number Placeholder 3"/>
          <p:cNvSpPr>
            <a:spLocks noGrp="1"/>
          </p:cNvSpPr>
          <p:nvPr>
            <p:ph type="sldNum" sz="quarter" idx="10"/>
          </p:nvPr>
        </p:nvSpPr>
        <p:spPr/>
        <p:txBody>
          <a:bodyPr/>
          <a:lstStyle/>
          <a:p>
            <a:fld id="{D6D3F55C-94D0-45B3-8DF0-027BB3F68F3A}" type="slidenum">
              <a:rPr lang="en-US" smtClean="0"/>
              <a:t>6</a:t>
            </a:fld>
            <a:endParaRPr lang="en-US"/>
          </a:p>
        </p:txBody>
      </p:sp>
    </p:spTree>
    <p:extLst>
      <p:ext uri="{BB962C8B-B14F-4D97-AF65-F5344CB8AC3E}">
        <p14:creationId xmlns:p14="http://schemas.microsoft.com/office/powerpoint/2010/main" val="2034212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app camera similar to Instagram.</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new prototype version of Twitter debuted at SXSW in March highlighting potential changes. Twitter announced this prototype</a:t>
            </a:r>
            <a:r>
              <a:rPr lang="en-US" sz="1200" b="0" i="0" kern="1200" baseline="0" dirty="0" smtClean="0">
                <a:solidFill>
                  <a:schemeClr val="tx1"/>
                </a:solidFill>
                <a:effectLst/>
                <a:latin typeface="+mn-lt"/>
                <a:ea typeface="+mn-ea"/>
                <a:cs typeface="+mn-cs"/>
              </a:rPr>
              <a:t> app would be where they would try out potential changes before rolling them all out to Twitter.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Hiding metrics to eliminate “the Ratio.” Generally speaking, the more replies a tweet gets over likes or retweets, there’s an increased perception that it’s a bad tweet. </a:t>
            </a:r>
            <a:r>
              <a:rPr lang="en-US" sz="1200" b="0" i="0" kern="1200" dirty="0" smtClean="0">
                <a:solidFill>
                  <a:schemeClr val="tx1"/>
                </a:solidFill>
                <a:effectLst/>
                <a:latin typeface="+mn-lt"/>
                <a:ea typeface="+mn-ea"/>
                <a:cs typeface="+mn-cs"/>
              </a:rPr>
              <a:t>The Ratio or “getting </a:t>
            </a:r>
            <a:r>
              <a:rPr lang="en-US" sz="1200" b="0" i="0" kern="1200" dirty="0" err="1" smtClean="0">
                <a:solidFill>
                  <a:schemeClr val="tx1"/>
                </a:solidFill>
                <a:effectLst/>
                <a:latin typeface="+mn-lt"/>
                <a:ea typeface="+mn-ea"/>
                <a:cs typeface="+mn-cs"/>
              </a:rPr>
              <a:t>ratio’d</a:t>
            </a:r>
            <a:r>
              <a:rPr lang="en-US" sz="1200" b="0" i="0" kern="1200" dirty="0" smtClean="0">
                <a:solidFill>
                  <a:schemeClr val="tx1"/>
                </a:solidFill>
                <a:effectLst/>
                <a:latin typeface="+mn-lt"/>
                <a:ea typeface="+mn-ea"/>
                <a:cs typeface="+mn-cs"/>
              </a:rPr>
              <a:t>” has since become shorthand for obviously bad tweets—in 2017, </a:t>
            </a:r>
            <a:r>
              <a:rPr lang="en-US" sz="1200" b="0" i="1" kern="1200" dirty="0" smtClean="0">
                <a:solidFill>
                  <a:schemeClr val="tx1"/>
                </a:solidFill>
                <a:effectLst/>
                <a:latin typeface="+mn-lt"/>
                <a:ea typeface="+mn-ea"/>
                <a:cs typeface="+mn-cs"/>
              </a:rPr>
              <a:t>Esquire </a:t>
            </a:r>
            <a:r>
              <a:rPr lang="en-US" sz="1200" b="0" i="0" kern="1200" dirty="0" smtClean="0">
                <a:solidFill>
                  <a:schemeClr val="tx1"/>
                </a:solidFill>
                <a:effectLst/>
                <a:latin typeface="+mn-lt"/>
                <a:ea typeface="+mn-ea"/>
                <a:cs typeface="+mn-cs"/>
              </a:rPr>
              <a:t>published “</a:t>
            </a:r>
            <a:r>
              <a:rPr lang="en-US" sz="1200" b="0" i="0" u="none" strike="noStrike" kern="1200" dirty="0" smtClean="0">
                <a:solidFill>
                  <a:schemeClr val="tx1"/>
                </a:solidFill>
                <a:effectLst/>
                <a:latin typeface="+mn-lt"/>
                <a:ea typeface="+mn-ea"/>
                <a:cs typeface="+mn-cs"/>
                <a:hlinkClick r:id="rId3"/>
              </a:rPr>
              <a:t>How to Know If You’ve Sent a Horrible Tweet</a:t>
            </a:r>
            <a:r>
              <a:rPr lang="en-US" sz="1200" b="0" i="0" kern="1200" dirty="0" smtClean="0">
                <a:solidFill>
                  <a:schemeClr val="tx1"/>
                </a:solidFill>
                <a:effectLst/>
                <a:latin typeface="+mn-lt"/>
                <a:ea typeface="+mn-ea"/>
                <a:cs typeface="+mn-cs"/>
              </a:rPr>
              <a:t>” explaining how The Ratio works. Twitter-famous Ratios have been logged against politicians, pundits and corporate social media accounts</a:t>
            </a:r>
            <a:r>
              <a:rPr lang="en-US" sz="1200" b="0" i="0" kern="1200" baseline="0" dirty="0" smtClean="0">
                <a:solidFill>
                  <a:schemeClr val="tx1"/>
                </a:solidFill>
                <a:effectLst/>
                <a:latin typeface="+mn-lt"/>
                <a:ea typeface="+mn-ea"/>
                <a:cs typeface="+mn-cs"/>
              </a:rPr>
              <a:t> as a demonstration.</a:t>
            </a:r>
          </a:p>
        </p:txBody>
      </p:sp>
      <p:sp>
        <p:nvSpPr>
          <p:cNvPr id="4" name="Slide Number Placeholder 3"/>
          <p:cNvSpPr>
            <a:spLocks noGrp="1"/>
          </p:cNvSpPr>
          <p:nvPr>
            <p:ph type="sldNum" sz="quarter" idx="10"/>
          </p:nvPr>
        </p:nvSpPr>
        <p:spPr/>
        <p:txBody>
          <a:bodyPr/>
          <a:lstStyle/>
          <a:p>
            <a:fld id="{3BEBA5C2-803D-459B-A037-DED32DD43838}" type="slidenum">
              <a:rPr lang="en-US" smtClean="0"/>
              <a:t>34</a:t>
            </a:fld>
            <a:endParaRPr lang="en-US"/>
          </a:p>
        </p:txBody>
      </p:sp>
    </p:spTree>
    <p:extLst>
      <p:ext uri="{BB962C8B-B14F-4D97-AF65-F5344CB8AC3E}">
        <p14:creationId xmlns:p14="http://schemas.microsoft.com/office/powerpoint/2010/main" val="746822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Removing tweets, banning certain</a:t>
            </a:r>
            <a:r>
              <a:rPr lang="en-US" baseline="0" dirty="0" smtClean="0"/>
              <a:t> content,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But also promoting public health information! HUGE FOR YOU! USE THIS HASHTAG!</a:t>
            </a:r>
          </a:p>
        </p:txBody>
      </p:sp>
      <p:sp>
        <p:nvSpPr>
          <p:cNvPr id="4" name="Slide Number Placeholder 3"/>
          <p:cNvSpPr>
            <a:spLocks noGrp="1"/>
          </p:cNvSpPr>
          <p:nvPr>
            <p:ph type="sldNum" sz="quarter" idx="10"/>
          </p:nvPr>
        </p:nvSpPr>
        <p:spPr/>
        <p:txBody>
          <a:bodyPr/>
          <a:lstStyle/>
          <a:p>
            <a:fld id="{3BEBA5C2-803D-459B-A037-DED32DD43838}" type="slidenum">
              <a:rPr lang="en-US" smtClean="0"/>
              <a:t>35</a:t>
            </a:fld>
            <a:endParaRPr lang="en-US"/>
          </a:p>
        </p:txBody>
      </p:sp>
    </p:spTree>
    <p:extLst>
      <p:ext uri="{BB962C8B-B14F-4D97-AF65-F5344CB8AC3E}">
        <p14:creationId xmlns:p14="http://schemas.microsoft.com/office/powerpoint/2010/main" val="1137380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36</a:t>
            </a:fld>
            <a:endParaRPr lang="en-US"/>
          </a:p>
        </p:txBody>
      </p:sp>
    </p:spTree>
    <p:extLst>
      <p:ext uri="{BB962C8B-B14F-4D97-AF65-F5344CB8AC3E}">
        <p14:creationId xmlns:p14="http://schemas.microsoft.com/office/powerpoint/2010/main" val="2305890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Interest: Instagram looks at the type of content you interact with (e.g., home décor, dogs, photos, videos, food).</a:t>
            </a:r>
            <a:r>
              <a:rPr lang="en-US" baseline="0" dirty="0" smtClean="0"/>
              <a:t> What you interact most with will rank higher.</a:t>
            </a:r>
          </a:p>
          <a:p>
            <a:pPr marL="171450" indent="-171450">
              <a:buFont typeface="Arial" panose="020B0604020202020204" pitchFamily="34" charset="0"/>
              <a:buChar char="•"/>
            </a:pPr>
            <a:r>
              <a:rPr lang="en-US" baseline="0" dirty="0" smtClean="0"/>
              <a:t>Timeliness: </a:t>
            </a:r>
            <a:r>
              <a:rPr lang="en-US" baseline="0" dirty="0" err="1" smtClean="0"/>
              <a:t>Recency</a:t>
            </a:r>
            <a:r>
              <a:rPr lang="en-US" baseline="0" dirty="0" smtClean="0"/>
              <a:t> of posts from those you follow is now a more important factor. </a:t>
            </a:r>
          </a:p>
          <a:p>
            <a:pPr marL="171450" indent="-171450">
              <a:buFont typeface="Arial" panose="020B0604020202020204" pitchFamily="34" charset="0"/>
              <a:buChar char="•"/>
            </a:pPr>
            <a:r>
              <a:rPr lang="en-US" baseline="0" dirty="0" smtClean="0"/>
              <a:t>Relationships: Who do you interact with the most? </a:t>
            </a:r>
          </a:p>
          <a:p>
            <a:endParaRPr lang="en-US" baseline="0" dirty="0" smtClean="0"/>
          </a:p>
          <a:p>
            <a:pPr marL="628650" lvl="1" indent="-171450">
              <a:buFont typeface="Arial" panose="020B0604020202020204" pitchFamily="34" charset="0"/>
              <a:buChar char="•"/>
            </a:pPr>
            <a:r>
              <a:rPr lang="en-US" baseline="0" dirty="0" smtClean="0"/>
              <a:t>What does this mean for you? </a:t>
            </a:r>
          </a:p>
          <a:p>
            <a:pPr marL="1085850" lvl="2" indent="-171450">
              <a:buFont typeface="Arial" panose="020B0604020202020204" pitchFamily="34" charset="0"/>
              <a:buChar char="•"/>
            </a:pPr>
            <a:r>
              <a:rPr lang="en-US" baseline="0" dirty="0" smtClean="0"/>
              <a:t>Need to work harder to develop that relationship. Creating posts and stories that spark conversations and REPLYING thoughtfully when people comment.</a:t>
            </a:r>
          </a:p>
          <a:p>
            <a:pPr marL="1085850" lvl="2" indent="-171450">
              <a:buFont typeface="Arial" panose="020B0604020202020204" pitchFamily="34" charset="0"/>
              <a:buChar char="•"/>
            </a:pPr>
            <a:r>
              <a:rPr lang="en-US" baseline="0" dirty="0" smtClean="0"/>
              <a:t>Start posting more often, but only if you have quality content. And post when your followers are online.</a:t>
            </a:r>
          </a:p>
          <a:p>
            <a:pPr marL="1085850" lvl="2" indent="-171450">
              <a:buFont typeface="Arial" panose="020B0604020202020204" pitchFamily="34" charset="0"/>
              <a:buChar char="•"/>
            </a:pPr>
            <a:r>
              <a:rPr lang="en-US" baseline="0" dirty="0" smtClean="0"/>
              <a:t>Post more video – although video isn’t prioritized, video consumption on IG is increasing so more people prefer video than not.</a:t>
            </a:r>
          </a:p>
          <a:p>
            <a:pPr marL="628650" lvl="1" indent="-171450">
              <a:buFont typeface="Arial" panose="020B0604020202020204" pitchFamily="34" charset="0"/>
              <a:buChar char="•"/>
            </a:pPr>
            <a:endParaRPr lang="en-US" baseline="0" dirty="0" smtClean="0"/>
          </a:p>
          <a:p>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someone watches every single one of your Stories but never interacts with your regular content, your regular content will be buried lower in that person’s feed.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What does this mean for you? You should be cross promoting content between stories and feed</a:t>
            </a:r>
            <a:r>
              <a:rPr lang="en-US" sz="1200" kern="1200" baseline="0" dirty="0" smtClean="0">
                <a:solidFill>
                  <a:schemeClr val="tx1"/>
                </a:solidFill>
                <a:effectLst/>
                <a:latin typeface="+mn-lt"/>
                <a:ea typeface="+mn-ea"/>
                <a:cs typeface="+mn-cs"/>
              </a:rPr>
              <a:t> (e.g., go check out my most recent post…)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37</a:t>
            </a:fld>
            <a:endParaRPr lang="en-US"/>
          </a:p>
        </p:txBody>
      </p:sp>
    </p:spTree>
    <p:extLst>
      <p:ext uri="{BB962C8B-B14F-4D97-AF65-F5344CB8AC3E}">
        <p14:creationId xmlns:p14="http://schemas.microsoft.com/office/powerpoint/2010/main" val="973984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users search</a:t>
            </a:r>
            <a:r>
              <a:rPr lang="en-US" baseline="0" dirty="0" smtClean="0"/>
              <a:t> for opioid related hashtags (#opioids, #uppers) a message appears asking if they would like to see information about substance use, prevention, treatment, and recovery.</a:t>
            </a:r>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38</a:t>
            </a:fld>
            <a:endParaRPr lang="en-US"/>
          </a:p>
        </p:txBody>
      </p:sp>
    </p:spTree>
    <p:extLst>
      <p:ext uri="{BB962C8B-B14F-4D97-AF65-F5344CB8AC3E}">
        <p14:creationId xmlns:p14="http://schemas.microsoft.com/office/powerpoint/2010/main" val="3583677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sticker – allows</a:t>
            </a:r>
            <a:r>
              <a:rPr lang="en-US" baseline="0" dirty="0" smtClean="0"/>
              <a:t> you to pose a question and get qualitative responses back from people in the form of a DM. You can then share the responses back as another sticker to your stories</a:t>
            </a:r>
          </a:p>
          <a:p>
            <a:endParaRPr lang="en-US" baseline="0" dirty="0" smtClean="0"/>
          </a:p>
          <a:p>
            <a:r>
              <a:rPr lang="en-US" baseline="0" dirty="0" smtClean="0"/>
              <a:t>Countdown – Released in December, allows you to put a countdown clock on stories and people can subscribe to be notified with the countdown expires. Countdown can be longer than 24 hour life of the story. This is great for contents, announcements, right before an event, etc.</a:t>
            </a:r>
          </a:p>
          <a:p>
            <a:endParaRPr lang="en-US" baseline="0" dirty="0" smtClean="0"/>
          </a:p>
          <a:p>
            <a:r>
              <a:rPr lang="en-US" baseline="0" dirty="0" smtClean="0"/>
              <a:t>Quiz – JUST announced at the end of April, this allows for multiple choice responses beyond the 2 option poll sticker. This would be a GREAT educational tool to have some interesting trivia and a way to increase engagement.</a:t>
            </a:r>
          </a:p>
          <a:p>
            <a:endParaRPr lang="en-US" baseline="0" dirty="0" smtClean="0"/>
          </a:p>
          <a:p>
            <a:r>
              <a:rPr lang="en-US" baseline="0" dirty="0" smtClean="0"/>
              <a:t>Donate- </a:t>
            </a:r>
            <a:r>
              <a:rPr lang="en-US" sz="1200" b="0" i="0" kern="1200" dirty="0" smtClean="0">
                <a:solidFill>
                  <a:schemeClr val="tx1"/>
                </a:solidFill>
                <a:effectLst/>
                <a:latin typeface="+mn-lt"/>
                <a:ea typeface="+mn-ea"/>
                <a:cs typeface="+mn-cs"/>
              </a:rPr>
              <a:t>All of the money raised on the platform will go to the nonprofit a user chooses to support, an Instagram spokesman said, adding that Instagram’s owner, Facebook, will cover the credit-card processing fees and costs of operating the feature.</a:t>
            </a:r>
          </a:p>
          <a:p>
            <a:endParaRPr lang="en-US" sz="1200" b="0" i="0" kern="1200" baseline="0" smtClean="0">
              <a:solidFill>
                <a:schemeClr val="tx1"/>
              </a:solidFill>
              <a:effectLst/>
              <a:latin typeface="+mn-lt"/>
              <a:ea typeface="+mn-ea"/>
              <a:cs typeface="+mn-cs"/>
            </a:endParaRPr>
          </a:p>
          <a:p>
            <a:r>
              <a:rPr lang="en-US" baseline="0" smtClean="0"/>
              <a:t>Bulk </a:t>
            </a:r>
            <a:r>
              <a:rPr lang="en-US" baseline="0" dirty="0" smtClean="0"/>
              <a:t>story uploads: select multiple photos and videos at once to add to stories, edit each one before doing the full upload. This allows you to post an entire story sequence at once without having delays in between posting each segment.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Close friends – allows you to choose a single segmented list of people to share content with. Perhaps you have content you just want to send to colleagues, a planning team, or volunteers, or some other audience segment. You can set this up in advance and update as often as you want.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Does anyone have to worry about 508 compliance? A lot of government grants are now requiring that content be made accessible to people with visual impairments. Alt Text allows people with a special screen reading tool to hear that text. Alt text can also help your content rank in Google searches. </a:t>
            </a:r>
            <a:r>
              <a:rPr lang="en-US" sz="1200" kern="1200" dirty="0" smtClean="0">
                <a:solidFill>
                  <a:schemeClr val="tx1"/>
                </a:solidFill>
                <a:effectLst/>
                <a:latin typeface="+mn-lt"/>
                <a:ea typeface="+mn-ea"/>
                <a:cs typeface="+mn-cs"/>
              </a:rPr>
              <a:t>Instagram has capped the alt text description at 100 characters. Must explain</a:t>
            </a:r>
            <a:r>
              <a:rPr lang="en-US" sz="1200" kern="1200" baseline="0" dirty="0" smtClean="0">
                <a:solidFill>
                  <a:schemeClr val="tx1"/>
                </a:solidFill>
                <a:effectLst/>
                <a:latin typeface="+mn-lt"/>
                <a:ea typeface="+mn-ea"/>
                <a:cs typeface="+mn-cs"/>
              </a:rPr>
              <a:t> in detail what is in the image.</a:t>
            </a:r>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39</a:t>
            </a:fld>
            <a:endParaRPr lang="en-US"/>
          </a:p>
        </p:txBody>
      </p:sp>
    </p:spTree>
    <p:extLst>
      <p:ext uri="{BB962C8B-B14F-4D97-AF65-F5344CB8AC3E}">
        <p14:creationId xmlns:p14="http://schemas.microsoft.com/office/powerpoint/2010/main" val="2987969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Think of how powerful this could be. You could create a slide deck in advance, save as a jpg and essentially give a presentation or provide other educational information to people.</a:t>
            </a:r>
          </a:p>
          <a:p>
            <a:endParaRPr lang="en-US" baseline="0" dirty="0" smtClean="0"/>
          </a:p>
          <a:p>
            <a:r>
              <a:rPr lang="en-US" baseline="0" dirty="0" smtClean="0"/>
              <a:t>Remember, you go live through the stories section of IG.</a:t>
            </a:r>
          </a:p>
          <a:p>
            <a:endParaRPr lang="en-US" baseline="0" dirty="0" smtClean="0"/>
          </a:p>
          <a:p>
            <a:r>
              <a:rPr lang="en-US" baseline="0" dirty="0" smtClean="0"/>
              <a:t>Nametags is a visual image that can be scanned (like a QR code) with the Instagram camera to be taken to or allow you to follow another Instagram account. These can be saved and printed on fliers, posters, etc. at events. Snapchat came up with this first…at a social media marketing conference someone was wearing their snap code printed on a t-shirt. </a:t>
            </a:r>
          </a:p>
          <a:p>
            <a:endParaRPr lang="en-US" baseline="0" dirty="0" smtClean="0"/>
          </a:p>
          <a:p>
            <a:r>
              <a:rPr lang="en-US" baseline="0" dirty="0" smtClean="0"/>
              <a:t>IGTV launched at the end of June</a:t>
            </a:r>
          </a:p>
        </p:txBody>
      </p:sp>
      <p:sp>
        <p:nvSpPr>
          <p:cNvPr id="4" name="Slide Number Placeholder 3"/>
          <p:cNvSpPr>
            <a:spLocks noGrp="1"/>
          </p:cNvSpPr>
          <p:nvPr>
            <p:ph type="sldNum" sz="quarter" idx="10"/>
          </p:nvPr>
        </p:nvSpPr>
        <p:spPr/>
        <p:txBody>
          <a:bodyPr/>
          <a:lstStyle/>
          <a:p>
            <a:fld id="{3BEBA5C2-803D-459B-A037-DED32DD43838}" type="slidenum">
              <a:rPr lang="en-US" smtClean="0"/>
              <a:t>40</a:t>
            </a:fld>
            <a:endParaRPr lang="en-US"/>
          </a:p>
        </p:txBody>
      </p:sp>
    </p:spTree>
    <p:extLst>
      <p:ext uri="{BB962C8B-B14F-4D97-AF65-F5344CB8AC3E}">
        <p14:creationId xmlns:p14="http://schemas.microsoft.com/office/powerpoint/2010/main" val="141271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41</a:t>
            </a:fld>
            <a:endParaRPr lang="en-US"/>
          </a:p>
        </p:txBody>
      </p:sp>
    </p:spTree>
    <p:extLst>
      <p:ext uri="{BB962C8B-B14F-4D97-AF65-F5344CB8AC3E}">
        <p14:creationId xmlns:p14="http://schemas.microsoft.com/office/powerpoint/2010/main" val="3547719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Arguably</a:t>
            </a:r>
            <a:r>
              <a:rPr lang="en-US" dirty="0" smtClean="0"/>
              <a:t>, FB has had a rough year with privacy breaches and bad press concerning its negative impacts on everything from individual mental health to its roles in influencing elections, inflaming hate speech, and more recently – influencing vaccination rates. They have paid out 3 Billion in fines for privacy violations. </a:t>
            </a:r>
          </a:p>
          <a:p>
            <a:endParaRPr lang="en-US" dirty="0" smtClean="0"/>
          </a:p>
          <a:p>
            <a:r>
              <a:rPr lang="en-US" dirty="0" smtClean="0"/>
              <a:t>Facebook says the mobile redesign will start rolling out immediately on iOS and Android around the world. It’s also working on a desktop redesign that will arrive in the coming months.</a:t>
            </a:r>
          </a:p>
          <a:p>
            <a:endParaRPr lang="en-US" dirty="0" smtClean="0"/>
          </a:p>
          <a:p>
            <a:r>
              <a:rPr lang="en-US" dirty="0" smtClean="0"/>
              <a:t>Facebook is making a concerted effort to ensure groups are visible in every part of the app, so it’ll start promoting groups in areas like Marketplace and Watch.</a:t>
            </a:r>
          </a:p>
          <a:p>
            <a:endParaRPr lang="en-US" dirty="0" smtClean="0"/>
          </a:p>
          <a:p>
            <a:r>
              <a:rPr lang="en-US" dirty="0" smtClean="0"/>
              <a:t>It’s also building specific tools tailored to group types, like a new listing format for groups focused on finding new jobs or buying buttons built into live broadcasts for groups that focus on selling used products. With the new design, the company says you’ll also be able to post to any group you’re a part of from the News Feed as if you were posting to your own profile. </a:t>
            </a:r>
          </a:p>
          <a:p>
            <a:endParaRPr lang="en-US" dirty="0" smtClean="0"/>
          </a:p>
          <a:p>
            <a:r>
              <a:rPr lang="en-US" dirty="0" smtClean="0"/>
              <a:t>The new events tab, which now sits next to the groups tab in the new menu bar layout, has a richer map view for seeing where the events you’re interested in are in proximity to one another. There’s also a much more intuitive look and feel to the design that makes it easy to find new events, organize your calendar, and quickly sift through events your friends are hosting and public ones, like concerts, that you may be interested in checking out. </a:t>
            </a:r>
          </a:p>
          <a:p>
            <a:endParaRPr lang="en-US" dirty="0" smtClean="0"/>
          </a:p>
          <a:p>
            <a:r>
              <a:rPr lang="en-US" dirty="0" smtClean="0"/>
              <a:t>Source: https://www.theverge.com/2019/4/30/18524068/facebook-f8-2019-keynote-highlights-summary-news-feed-messenger-instagram-oculus  </a:t>
            </a:r>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42</a:t>
            </a:fld>
            <a:endParaRPr lang="en-US"/>
          </a:p>
        </p:txBody>
      </p:sp>
    </p:spTree>
    <p:extLst>
      <p:ext uri="{BB962C8B-B14F-4D97-AF65-F5344CB8AC3E}">
        <p14:creationId xmlns:p14="http://schemas.microsoft.com/office/powerpoint/2010/main" val="1347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changes rolled out last week, coming to desktop in the next few months</a:t>
            </a:r>
          </a:p>
        </p:txBody>
      </p:sp>
      <p:sp>
        <p:nvSpPr>
          <p:cNvPr id="4" name="Slide Number Placeholder 3"/>
          <p:cNvSpPr>
            <a:spLocks noGrp="1"/>
          </p:cNvSpPr>
          <p:nvPr>
            <p:ph type="sldNum" sz="quarter" idx="5"/>
          </p:nvPr>
        </p:nvSpPr>
        <p:spPr/>
        <p:txBody>
          <a:bodyPr/>
          <a:lstStyle/>
          <a:p>
            <a:fld id="{3BEBA5C2-803D-459B-A037-DED32DD43838}" type="slidenum">
              <a:rPr lang="en-US" smtClean="0"/>
              <a:t>43</a:t>
            </a:fld>
            <a:endParaRPr lang="en-US"/>
          </a:p>
        </p:txBody>
      </p:sp>
    </p:spTree>
    <p:extLst>
      <p:ext uri="{BB962C8B-B14F-4D97-AF65-F5344CB8AC3E}">
        <p14:creationId xmlns:p14="http://schemas.microsoft.com/office/powerpoint/2010/main" val="304076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Goals should be aligned with the overall mission of the organization</a:t>
            </a:r>
          </a:p>
          <a:p>
            <a:pPr marL="171450" indent="-171450">
              <a:buFont typeface="Arial" panose="020B0604020202020204" pitchFamily="34" charset="0"/>
              <a:buChar char="•"/>
            </a:pPr>
            <a:r>
              <a:rPr lang="en-US" dirty="0" smtClean="0"/>
              <a:t>Make sure goals and objectives are reasonable for your organization</a:t>
            </a:r>
          </a:p>
          <a:p>
            <a:pPr marL="628650" lvl="1" indent="-171450">
              <a:buFont typeface="Arial" panose="020B0604020202020204" pitchFamily="34" charset="0"/>
              <a:buChar char="•"/>
            </a:pPr>
            <a:r>
              <a:rPr lang="en-US" dirty="0" smtClean="0"/>
              <a:t>How many hours are you willing to commit each week?</a:t>
            </a:r>
          </a:p>
          <a:p>
            <a:pPr marL="628650" lvl="1" indent="-171450">
              <a:buFont typeface="Arial" panose="020B0604020202020204" pitchFamily="34" charset="0"/>
              <a:buChar char="•"/>
            </a:pPr>
            <a:r>
              <a:rPr lang="en-US" dirty="0" smtClean="0"/>
              <a:t>How much budget do you have for social media efforts?</a:t>
            </a:r>
          </a:p>
          <a:p>
            <a:pPr marL="628650" lvl="1" indent="-171450">
              <a:buFont typeface="Arial" panose="020B0604020202020204" pitchFamily="34" charset="0"/>
              <a:buChar char="•"/>
            </a:pPr>
            <a:r>
              <a:rPr lang="en-US" dirty="0" smtClean="0"/>
              <a:t>Who from your organization is invested in your social media strategy?</a:t>
            </a:r>
          </a:p>
          <a:p>
            <a:pPr marL="628650" lvl="1" indent="-171450">
              <a:buFont typeface="Arial" panose="020B0604020202020204" pitchFamily="34" charset="0"/>
              <a:buChar char="•"/>
            </a:pPr>
            <a:r>
              <a:rPr lang="en-US" dirty="0" smtClean="0"/>
              <a:t>Who will handle social media for your organization?</a:t>
            </a:r>
          </a:p>
          <a:p>
            <a:pPr marL="628650" lvl="1" indent="-171450">
              <a:buFont typeface="Arial" panose="020B0604020202020204" pitchFamily="34" charset="0"/>
              <a:buChar char="•"/>
            </a:pPr>
            <a:r>
              <a:rPr lang="en-US" dirty="0" smtClean="0"/>
              <a:t>Can staff and volunteers share the responsibilities?</a:t>
            </a:r>
          </a:p>
          <a:p>
            <a:pPr marL="628650" lvl="1" indent="-171450">
              <a:buFont typeface="Arial" panose="020B0604020202020204" pitchFamily="34" charset="0"/>
              <a:buChar char="•"/>
            </a:pPr>
            <a:r>
              <a:rPr lang="en-US" dirty="0" smtClean="0"/>
              <a:t>Which channels are you able to support now and in the future?</a:t>
            </a:r>
          </a:p>
          <a:p>
            <a:pPr marL="171450" indent="-171450">
              <a:buFont typeface="Arial" panose="020B0604020202020204" pitchFamily="34" charset="0"/>
              <a:buChar char="•"/>
            </a:pPr>
            <a:r>
              <a:rPr lang="en-US" dirty="0" smtClean="0"/>
              <a:t>Content should always relate back to your goals</a:t>
            </a:r>
            <a:r>
              <a:rPr lang="en-US" baseline="0" dirty="0" smtClean="0"/>
              <a:t> and objectives. Be purposeful with your posting.</a:t>
            </a:r>
            <a:endParaRPr lang="en-US" dirty="0" smtClean="0"/>
          </a:p>
          <a:p>
            <a:pPr marL="171450" indent="-171450">
              <a:buFont typeface="Arial" panose="020B0604020202020204" pitchFamily="34" charset="0"/>
              <a:buChar char="•"/>
            </a:pPr>
            <a:r>
              <a:rPr lang="en-US" dirty="0" smtClean="0"/>
              <a:t>Evaluation is not just of your efforts, but also reviewing</a:t>
            </a:r>
            <a:r>
              <a:rPr lang="en-US" baseline="0" dirty="0" smtClean="0"/>
              <a:t> and revising strategy</a:t>
            </a:r>
            <a:endParaRPr lang="en-US" dirty="0" smtClean="0"/>
          </a:p>
          <a:p>
            <a:endParaRPr lang="en-US" dirty="0"/>
          </a:p>
        </p:txBody>
      </p:sp>
      <p:sp>
        <p:nvSpPr>
          <p:cNvPr id="4" name="Slide Number Placeholder 3"/>
          <p:cNvSpPr>
            <a:spLocks noGrp="1"/>
          </p:cNvSpPr>
          <p:nvPr>
            <p:ph type="sldNum" sz="quarter" idx="10"/>
          </p:nvPr>
        </p:nvSpPr>
        <p:spPr/>
        <p:txBody>
          <a:bodyPr/>
          <a:lstStyle/>
          <a:p>
            <a:fld id="{D6D3F55C-94D0-45B3-8DF0-027BB3F68F3A}" type="slidenum">
              <a:rPr lang="en-US" smtClean="0"/>
              <a:t>8</a:t>
            </a:fld>
            <a:endParaRPr lang="en-US"/>
          </a:p>
        </p:txBody>
      </p:sp>
    </p:spTree>
    <p:extLst>
      <p:ext uri="{BB962C8B-B14F-4D97-AF65-F5344CB8AC3E}">
        <p14:creationId xmlns:p14="http://schemas.microsoft.com/office/powerpoint/2010/main" val="1166650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End-to-end encryption means that conversations between two users on messenger are safe from hackers, government, and Facebook</a:t>
            </a:r>
          </a:p>
          <a:p>
            <a:endParaRPr lang="en-US" dirty="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44</a:t>
            </a:fld>
            <a:endParaRPr lang="en-US"/>
          </a:p>
        </p:txBody>
      </p:sp>
    </p:spTree>
    <p:extLst>
      <p:ext uri="{BB962C8B-B14F-4D97-AF65-F5344CB8AC3E}">
        <p14:creationId xmlns:p14="http://schemas.microsoft.com/office/powerpoint/2010/main" val="3784374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dating will launch in the US later this year. Same with “Secret Crush”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919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https://www.facebook.com/brandmerrycoaching/photos/a.581249555244718/1667998093236520/?type=3&amp;theater </a:t>
            </a:r>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46</a:t>
            </a:fld>
            <a:endParaRPr lang="en-US"/>
          </a:p>
        </p:txBody>
      </p:sp>
    </p:spTree>
    <p:extLst>
      <p:ext uri="{BB962C8B-B14F-4D97-AF65-F5344CB8AC3E}">
        <p14:creationId xmlns:p14="http://schemas.microsoft.com/office/powerpoint/2010/main" val="3608949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https://newsroom.fb.com/news/2019/05/updates-to-video-ranking/</a:t>
            </a:r>
            <a:r>
              <a:rPr lang="en-US" dirty="0" smtClean="0"/>
              <a:t> </a:t>
            </a:r>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47</a:t>
            </a:fld>
            <a:endParaRPr lang="en-US"/>
          </a:p>
        </p:txBody>
      </p:sp>
    </p:spTree>
    <p:extLst>
      <p:ext uri="{BB962C8B-B14F-4D97-AF65-F5344CB8AC3E}">
        <p14:creationId xmlns:p14="http://schemas.microsoft.com/office/powerpoint/2010/main" val="410851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576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51</a:t>
            </a:fld>
            <a:endParaRPr lang="en-US"/>
          </a:p>
        </p:txBody>
      </p:sp>
    </p:spTree>
    <p:extLst>
      <p:ext uri="{BB962C8B-B14F-4D97-AF65-F5344CB8AC3E}">
        <p14:creationId xmlns:p14="http://schemas.microsoft.com/office/powerpoint/2010/main" val="308046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most important thing to know about YouTube is that its parent company is Google. And that, behind Google, it is the most popular search engine. Which means that SEARCH ENGINE OPTIMIZATION IS KEY. Those keywords and descriptors really matter.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YouTube is the second largest search engine, right after Google. It's bigger than Bing, Yahoo!, and Ask combined.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Source: </a:t>
            </a:r>
            <a:r>
              <a:rPr lang="en-US" dirty="0" smtClean="0">
                <a:hlinkClick r:id="rId3"/>
              </a:rPr>
              <a:t>https://www.uscreen.tv/blog/how-to-make-a-good-youtube-video/</a:t>
            </a:r>
            <a:r>
              <a:rPr lang="en-US" dirty="0" smtClean="0"/>
              <a:t>; </a:t>
            </a:r>
            <a:r>
              <a:rPr lang="en-US" dirty="0" smtClean="0">
                <a:hlinkClick r:id="rId4"/>
              </a:rPr>
              <a:t>https://www.makeuseof.com/tag/21-amazingly-interesting-youtube-facts-2016/</a:t>
            </a:r>
            <a:r>
              <a:rPr lang="en-US" dirty="0" smtClean="0"/>
              <a:t> </a:t>
            </a:r>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52</a:t>
            </a:fld>
            <a:endParaRPr lang="en-US"/>
          </a:p>
        </p:txBody>
      </p:sp>
    </p:spTree>
    <p:extLst>
      <p:ext uri="{BB962C8B-B14F-4D97-AF65-F5344CB8AC3E}">
        <p14:creationId xmlns:p14="http://schemas.microsoft.com/office/powerpoint/2010/main" val="694220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dirty="0" smtClean="0">
                <a:hlinkClick r:id="rId3"/>
              </a:rPr>
              <a:t>https://blog.hootsuite.com/youtube-marketing/</a:t>
            </a:r>
            <a:r>
              <a:rPr lang="en-US" dirty="0" smtClean="0"/>
              <a:t> </a:t>
            </a:r>
          </a:p>
          <a:p>
            <a:endParaRPr lang="en-US" dirty="0" smtClean="0"/>
          </a:p>
          <a:p>
            <a:r>
              <a:rPr lang="en-US" sz="1200" b="0" i="0" kern="1200" dirty="0" smtClean="0">
                <a:solidFill>
                  <a:schemeClr val="tx1"/>
                </a:solidFill>
                <a:effectLst/>
                <a:latin typeface="+mn-lt"/>
                <a:ea typeface="+mn-ea"/>
                <a:cs typeface="+mn-cs"/>
              </a:rPr>
              <a:t>When you create your YouTube channel using a regular Google account, only one person—the Google Account holder—can log into that channel. By creating your YouTube channel using a Brand Account, multiple authorized Google Accounts can log in simultaneously.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you upload a video you can choose a freeze-frame to use as the thumbnail. However, we strongly recommend making your own custom thumbnail, as it’ll help your content stand out.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a:t>
            </a:r>
            <a:r>
              <a:rPr lang="en-US" sz="1200" b="0" i="0" kern="1200" baseline="0" dirty="0" smtClean="0">
                <a:solidFill>
                  <a:schemeClr val="tx1"/>
                </a:solidFill>
                <a:effectLst/>
                <a:latin typeface="+mn-lt"/>
                <a:ea typeface="+mn-ea"/>
                <a:cs typeface="+mn-cs"/>
              </a:rPr>
              <a:t> word on verification – when you first sign up for a channel, you will be limited to posting videos 15 mins or under. Once verified, you can post any length up to 20 MB. </a:t>
            </a:r>
            <a:endParaRPr lang="en-US" dirty="0" smtClean="0"/>
          </a:p>
        </p:txBody>
      </p:sp>
      <p:sp>
        <p:nvSpPr>
          <p:cNvPr id="4" name="Slide Number Placeholder 3"/>
          <p:cNvSpPr>
            <a:spLocks noGrp="1"/>
          </p:cNvSpPr>
          <p:nvPr>
            <p:ph type="sldNum" sz="quarter" idx="10"/>
          </p:nvPr>
        </p:nvSpPr>
        <p:spPr/>
        <p:txBody>
          <a:bodyPr/>
          <a:lstStyle/>
          <a:p>
            <a:fld id="{3BEBA5C2-803D-459B-A037-DED32DD43838}" type="slidenum">
              <a:rPr lang="en-US" smtClean="0"/>
              <a:t>53</a:t>
            </a:fld>
            <a:endParaRPr lang="en-US"/>
          </a:p>
        </p:txBody>
      </p:sp>
    </p:spTree>
    <p:extLst>
      <p:ext uri="{BB962C8B-B14F-4D97-AF65-F5344CB8AC3E}">
        <p14:creationId xmlns:p14="http://schemas.microsoft.com/office/powerpoint/2010/main" val="83617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https://www.classy.org/blog/youtube-for-nonprofits-need-to-know/</a:t>
            </a:r>
            <a:r>
              <a:rPr lang="en-US" dirty="0" smtClean="0"/>
              <a:t> - download YouTube Cheat Sheet for Non Profits</a:t>
            </a:r>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54</a:t>
            </a:fld>
            <a:endParaRPr lang="en-US"/>
          </a:p>
        </p:txBody>
      </p:sp>
    </p:spTree>
    <p:extLst>
      <p:ext uri="{BB962C8B-B14F-4D97-AF65-F5344CB8AC3E}">
        <p14:creationId xmlns:p14="http://schemas.microsoft.com/office/powerpoint/2010/main" val="240817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dirty="0" smtClean="0">
                <a:hlinkClick r:id="rId3"/>
              </a:rPr>
              <a:t>https://blog.hootsuite.com/youtube-marketing/</a:t>
            </a:r>
            <a:r>
              <a:rPr lang="en-US" dirty="0" smtClean="0"/>
              <a:t> </a:t>
            </a:r>
          </a:p>
          <a:p>
            <a:endParaRPr lang="en-US" dirty="0" smtClean="0"/>
          </a:p>
          <a:p>
            <a:r>
              <a:rPr lang="en-US" sz="1200" b="0" i="0" kern="1200" dirty="0" smtClean="0">
                <a:solidFill>
                  <a:schemeClr val="tx1"/>
                </a:solidFill>
                <a:effectLst/>
                <a:latin typeface="+mn-lt"/>
                <a:ea typeface="+mn-ea"/>
                <a:cs typeface="+mn-cs"/>
              </a:rPr>
              <a:t>When you create your YouTube channel using a regular Google account, only one person—the Google Account holder—can log into that channel. By creating your YouTube channel using a Brand Account, multiple authorized Google Accounts can log in simultaneously.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you upload a video you can choose a freeze-frame to use as the thumbnail. However, we strongly recommend making your own custom thumbnail, as it’ll help your content stand out.</a:t>
            </a:r>
            <a:endParaRPr lang="en-US" dirty="0" smtClean="0"/>
          </a:p>
        </p:txBody>
      </p:sp>
      <p:sp>
        <p:nvSpPr>
          <p:cNvPr id="4" name="Slide Number Placeholder 3"/>
          <p:cNvSpPr>
            <a:spLocks noGrp="1"/>
          </p:cNvSpPr>
          <p:nvPr>
            <p:ph type="sldNum" sz="quarter" idx="10"/>
          </p:nvPr>
        </p:nvSpPr>
        <p:spPr/>
        <p:txBody>
          <a:bodyPr/>
          <a:lstStyle/>
          <a:p>
            <a:fld id="{3BEBA5C2-803D-459B-A037-DED32DD43838}" type="slidenum">
              <a:rPr lang="en-US" smtClean="0"/>
              <a:t>55</a:t>
            </a:fld>
            <a:endParaRPr lang="en-US"/>
          </a:p>
        </p:txBody>
      </p:sp>
    </p:spTree>
    <p:extLst>
      <p:ext uri="{BB962C8B-B14F-4D97-AF65-F5344CB8AC3E}">
        <p14:creationId xmlns:p14="http://schemas.microsoft.com/office/powerpoint/2010/main" val="1044989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SMART Objectives:</a:t>
            </a:r>
          </a:p>
          <a:p>
            <a:pPr lvl="0"/>
            <a:r>
              <a:rPr lang="en-US" sz="1200" b="1" dirty="0" smtClean="0"/>
              <a:t>S</a:t>
            </a:r>
            <a:r>
              <a:rPr lang="en-US" sz="1200" dirty="0" smtClean="0"/>
              <a:t>pecific</a:t>
            </a:r>
          </a:p>
          <a:p>
            <a:pPr lvl="0"/>
            <a:r>
              <a:rPr lang="en-US" sz="1200" b="1" dirty="0" smtClean="0"/>
              <a:t>M</a:t>
            </a:r>
            <a:r>
              <a:rPr lang="en-US" sz="1200" dirty="0" smtClean="0"/>
              <a:t>easurable</a:t>
            </a:r>
          </a:p>
          <a:p>
            <a:pPr lvl="0"/>
            <a:r>
              <a:rPr lang="en-US" sz="1200" b="1" dirty="0" smtClean="0"/>
              <a:t>A</a:t>
            </a:r>
            <a:r>
              <a:rPr lang="en-US" sz="1200" dirty="0" smtClean="0"/>
              <a:t>ttainable/</a:t>
            </a:r>
            <a:r>
              <a:rPr lang="en-US" sz="1200" b="1" dirty="0" smtClean="0"/>
              <a:t>A</a:t>
            </a:r>
            <a:r>
              <a:rPr lang="en-US" sz="1200" dirty="0" smtClean="0"/>
              <a:t>udience-centered</a:t>
            </a:r>
          </a:p>
          <a:p>
            <a:pPr lvl="0"/>
            <a:r>
              <a:rPr lang="en-US" sz="1200" b="1" dirty="0" smtClean="0"/>
              <a:t>R</a:t>
            </a:r>
            <a:r>
              <a:rPr lang="en-US" sz="1200" dirty="0" smtClean="0"/>
              <a:t>ealistic</a:t>
            </a:r>
          </a:p>
          <a:p>
            <a:pPr lvl="0"/>
            <a:r>
              <a:rPr lang="en-US" sz="1200" b="1" dirty="0" smtClean="0"/>
              <a:t>T</a:t>
            </a:r>
            <a:r>
              <a:rPr lang="en-US" sz="1200" dirty="0" smtClean="0"/>
              <a:t>ime-oriented</a:t>
            </a:r>
          </a:p>
          <a:p>
            <a:endParaRPr lang="en-US" dirty="0"/>
          </a:p>
        </p:txBody>
      </p:sp>
      <p:sp>
        <p:nvSpPr>
          <p:cNvPr id="4" name="Slide Number Placeholder 3"/>
          <p:cNvSpPr>
            <a:spLocks noGrp="1"/>
          </p:cNvSpPr>
          <p:nvPr>
            <p:ph type="sldNum" sz="quarter" idx="10"/>
          </p:nvPr>
        </p:nvSpPr>
        <p:spPr/>
        <p:txBody>
          <a:bodyPr/>
          <a:lstStyle/>
          <a:p>
            <a:fld id="{D6D3F55C-94D0-45B3-8DF0-027BB3F68F3A}" type="slidenum">
              <a:rPr lang="en-US" smtClean="0"/>
              <a:t>9</a:t>
            </a:fld>
            <a:endParaRPr lang="en-US"/>
          </a:p>
        </p:txBody>
      </p:sp>
    </p:spTree>
    <p:extLst>
      <p:ext uri="{BB962C8B-B14F-4D97-AF65-F5344CB8AC3E}">
        <p14:creationId xmlns:p14="http://schemas.microsoft.com/office/powerpoint/2010/main" val="3907079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hlinkClick r:id="rId3"/>
              </a:rPr>
              <a:t>https://cdn2.hubspot.net/hubfs/190333/_misc-resources/2017-01_youtube-cheat-sheet/classy-youtube-cheat-sheet.pdf?t=1485364428928</a:t>
            </a:r>
            <a:r>
              <a:rPr lang="en-US" dirty="0" smtClean="0"/>
              <a:t> </a:t>
            </a:r>
          </a:p>
          <a:p>
            <a:endParaRPr lang="en-US" dirty="0" smtClean="0"/>
          </a:p>
          <a:p>
            <a:r>
              <a:rPr lang="en-US" sz="1200" b="0" i="0" kern="1200" dirty="0" smtClean="0">
                <a:solidFill>
                  <a:schemeClr val="tx1"/>
                </a:solidFill>
                <a:effectLst/>
                <a:latin typeface="+mn-lt"/>
                <a:ea typeface="+mn-ea"/>
                <a:cs typeface="+mn-cs"/>
              </a:rPr>
              <a:t>When you first sign up with YouTube, your account will be limited to videos under 15 minutes, until the account has been “verified.” </a:t>
            </a:r>
            <a:endParaRPr lang="en-US" dirty="0" smtClean="0"/>
          </a:p>
        </p:txBody>
      </p:sp>
      <p:sp>
        <p:nvSpPr>
          <p:cNvPr id="4" name="Slide Number Placeholder 3"/>
          <p:cNvSpPr>
            <a:spLocks noGrp="1"/>
          </p:cNvSpPr>
          <p:nvPr>
            <p:ph type="sldNum" sz="quarter" idx="10"/>
          </p:nvPr>
        </p:nvSpPr>
        <p:spPr/>
        <p:txBody>
          <a:bodyPr/>
          <a:lstStyle/>
          <a:p>
            <a:fld id="{3BEBA5C2-803D-459B-A037-DED32DD43838}" type="slidenum">
              <a:rPr lang="en-US" smtClean="0"/>
              <a:t>56</a:t>
            </a:fld>
            <a:endParaRPr lang="en-US"/>
          </a:p>
        </p:txBody>
      </p:sp>
    </p:spTree>
    <p:extLst>
      <p:ext uri="{BB962C8B-B14F-4D97-AF65-F5344CB8AC3E}">
        <p14:creationId xmlns:p14="http://schemas.microsoft.com/office/powerpoint/2010/main" val="1198108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dirty="0" smtClean="0">
                <a:hlinkClick r:id="rId3"/>
              </a:rPr>
              <a:t>https://blog.hootsuite.com/youtube-marketing/</a:t>
            </a:r>
            <a:r>
              <a:rPr lang="en-US" dirty="0" smtClean="0"/>
              <a:t>; </a:t>
            </a:r>
            <a:r>
              <a:rPr lang="en-US" dirty="0" smtClean="0">
                <a:hlinkClick r:id="rId4"/>
              </a:rPr>
              <a:t>https://www.socialmediatoday.com/news/5-tips-for-effective-youtube-marketing-in-2019/546708/</a:t>
            </a:r>
            <a:r>
              <a:rPr lang="en-US" dirty="0" smtClean="0"/>
              <a:t>; </a:t>
            </a:r>
            <a:r>
              <a:rPr lang="en-US" dirty="0" smtClean="0">
                <a:hlinkClick r:id="rId5"/>
              </a:rPr>
              <a:t>https://blog.hubspot.com/marketing/youtube-seo</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When you upload a video you can choose a freeze-frame to use as the thumbnail. However, we strongly recommend making your own custom thumbnail, as it’ll help your content stand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Instructions for great descriptions - </a:t>
            </a:r>
            <a:r>
              <a:rPr lang="en-US" sz="1200" dirty="0" smtClean="0">
                <a:hlinkClick r:id="rId6"/>
              </a:rPr>
              <a:t>https://creatoracademy.youtube.com/page/lesson/descriptions</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BEBA5C2-803D-459B-A037-DED32DD43838}" type="slidenum">
              <a:rPr lang="en-US" smtClean="0"/>
              <a:t>57</a:t>
            </a:fld>
            <a:endParaRPr lang="en-US"/>
          </a:p>
        </p:txBody>
      </p:sp>
    </p:spTree>
    <p:extLst>
      <p:ext uri="{BB962C8B-B14F-4D97-AF65-F5344CB8AC3E}">
        <p14:creationId xmlns:p14="http://schemas.microsoft.com/office/powerpoint/2010/main" val="439349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dirty="0" smtClean="0">
                <a:hlinkClick r:id="rId3"/>
              </a:rPr>
              <a:t>https://blog.hootsuite.com/youtube-marketing/</a:t>
            </a:r>
            <a:r>
              <a:rPr lang="en-US" dirty="0" smtClean="0"/>
              <a:t>; </a:t>
            </a:r>
            <a:r>
              <a:rPr lang="en-US" dirty="0" smtClean="0">
                <a:hlinkClick r:id="rId4"/>
              </a:rPr>
              <a:t>https://www.socialmediatoday.com/news/5-tips-for-effective-youtube-marketing-in-2019/546708/</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When you upload a video you can choose a freeze-frame to use as the thumbnail. However, we strongly recommend making your own custom thumbnail, as it’ll help your content stand out.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BEBA5C2-803D-459B-A037-DED32DD43838}" type="slidenum">
              <a:rPr lang="en-US" smtClean="0"/>
              <a:t>58</a:t>
            </a:fld>
            <a:endParaRPr lang="en-US"/>
          </a:p>
        </p:txBody>
      </p:sp>
    </p:spTree>
    <p:extLst>
      <p:ext uri="{BB962C8B-B14F-4D97-AF65-F5344CB8AC3E}">
        <p14:creationId xmlns:p14="http://schemas.microsoft.com/office/powerpoint/2010/main" val="280950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59</a:t>
            </a:fld>
            <a:endParaRPr lang="en-US"/>
          </a:p>
        </p:txBody>
      </p:sp>
    </p:spTree>
    <p:extLst>
      <p:ext uri="{BB962C8B-B14F-4D97-AF65-F5344CB8AC3E}">
        <p14:creationId xmlns:p14="http://schemas.microsoft.com/office/powerpoint/2010/main" val="519894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Launched at the end of June</a:t>
            </a:r>
          </a:p>
          <a:p>
            <a:pPr marL="171450" indent="-171450">
              <a:buFont typeface="Arial" panose="020B0604020202020204" pitchFamily="34" charset="0"/>
              <a:buChar char="•"/>
            </a:pPr>
            <a:r>
              <a:rPr lang="en-US" dirty="0" smtClean="0"/>
              <a:t>Desktop friendly, videos over 10 minutes can ONLY be uploaded</a:t>
            </a:r>
            <a:r>
              <a:rPr lang="en-US" baseline="0" dirty="0" smtClean="0"/>
              <a:t> via desktop site.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You’ll log in with your Instagram account, thereby connecting the two immediately, importing your Instagram bio and details into your IGTV channel.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Anyone who is following your Instagram account is automatically following your IGTV channel.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After posting, you can only edit title and description</a:t>
            </a:r>
            <a:r>
              <a:rPr lang="en-US" sz="1200" kern="1200" baseline="0" dirty="0" smtClean="0">
                <a:solidFill>
                  <a:schemeClr val="tx1"/>
                </a:solidFill>
                <a:effectLst/>
                <a:latin typeface="+mn-lt"/>
                <a:ea typeface="+mn-ea"/>
                <a:cs typeface="+mn-cs"/>
              </a:rPr>
              <a:t> on desktop</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IGTV allows you to put clickable links in your video description! Some people are even getting access to swipe</a:t>
            </a:r>
            <a:r>
              <a:rPr lang="en-US" sz="1200" kern="1200" baseline="0" dirty="0" smtClean="0">
                <a:solidFill>
                  <a:schemeClr val="tx1"/>
                </a:solidFill>
                <a:effectLst/>
                <a:latin typeface="+mn-lt"/>
                <a:ea typeface="+mn-ea"/>
                <a:cs typeface="+mn-cs"/>
              </a:rPr>
              <a:t> up links in their videos (even without the 10k follower requirement of stories)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Insights are available for each video – you can like, comment, and send videos to friends in direct message</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Instagram is really pouring a lot of energy into IGTV. Now is the time to get on board.</a:t>
            </a: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What will be your IGTV strategy? Content can’t be organized in categories and this is not meant to be a place to save all your stories. It’s meant for longer-form meaningful content. Think about television programming that adds VALUE. Teaching, how-</a:t>
            </a:r>
            <a:r>
              <a:rPr lang="en-US" sz="1200" kern="1200" baseline="0" dirty="0" err="1" smtClean="0">
                <a:solidFill>
                  <a:schemeClr val="tx1"/>
                </a:solidFill>
                <a:effectLst/>
                <a:latin typeface="+mn-lt"/>
                <a:ea typeface="+mn-ea"/>
                <a:cs typeface="+mn-cs"/>
              </a:rPr>
              <a:t>to’s</a:t>
            </a:r>
            <a:r>
              <a:rPr lang="en-US" sz="1200" kern="1200" baseline="0" dirty="0" smtClean="0">
                <a:solidFill>
                  <a:schemeClr val="tx1"/>
                </a:solidFill>
                <a:effectLst/>
                <a:latin typeface="+mn-lt"/>
                <a:ea typeface="+mn-ea"/>
                <a:cs typeface="+mn-cs"/>
              </a:rPr>
              <a:t>, talk-show-like segments with experts (think news interviews). A place to save your live videos? Think about how you can INSPIRE, EDUCATE, or ENTERTAIN</a:t>
            </a:r>
          </a:p>
        </p:txBody>
      </p:sp>
      <p:sp>
        <p:nvSpPr>
          <p:cNvPr id="4" name="Slide Number Placeholder 3"/>
          <p:cNvSpPr>
            <a:spLocks noGrp="1"/>
          </p:cNvSpPr>
          <p:nvPr>
            <p:ph type="sldNum" sz="quarter" idx="10"/>
          </p:nvPr>
        </p:nvSpPr>
        <p:spPr/>
        <p:txBody>
          <a:bodyPr/>
          <a:lstStyle/>
          <a:p>
            <a:fld id="{3BEBA5C2-803D-459B-A037-DED32DD43838}" type="slidenum">
              <a:rPr lang="en-US" smtClean="0"/>
              <a:t>60</a:t>
            </a:fld>
            <a:endParaRPr lang="en-US"/>
          </a:p>
        </p:txBody>
      </p:sp>
    </p:spTree>
    <p:extLst>
      <p:ext uri="{BB962C8B-B14F-4D97-AF65-F5344CB8AC3E}">
        <p14:creationId xmlns:p14="http://schemas.microsoft.com/office/powerpoint/2010/main" val="4072744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EBA5C2-803D-459B-A037-DED32DD43838}" type="slidenum">
              <a:rPr lang="en-US" smtClean="0"/>
              <a:t>61</a:t>
            </a:fld>
            <a:endParaRPr lang="en-US"/>
          </a:p>
        </p:txBody>
      </p:sp>
    </p:spTree>
    <p:extLst>
      <p:ext uri="{BB962C8B-B14F-4D97-AF65-F5344CB8AC3E}">
        <p14:creationId xmlns:p14="http://schemas.microsoft.com/office/powerpoint/2010/main" val="1577697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62</a:t>
            </a:fld>
            <a:endParaRPr lang="en-US"/>
          </a:p>
        </p:txBody>
      </p:sp>
    </p:spTree>
    <p:extLst>
      <p:ext uri="{BB962C8B-B14F-4D97-AF65-F5344CB8AC3E}">
        <p14:creationId xmlns:p14="http://schemas.microsoft.com/office/powerpoint/2010/main" val="3528266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Would you host a BBQ or a pool party in your front yard for everyone in the world to see? No! </a:t>
            </a:r>
          </a:p>
          <a:p>
            <a:pPr marL="171450" indent="-171450">
              <a:buFont typeface="Arial" panose="020B0604020202020204" pitchFamily="34" charset="0"/>
              <a:buChar char="•"/>
            </a:pPr>
            <a:r>
              <a:rPr lang="en-US" dirty="0"/>
              <a:t>Pages are like your front yard – you keep them appealing and professional and open to anyone wandering by in the neighborhood. </a:t>
            </a:r>
          </a:p>
          <a:p>
            <a:pPr marL="171450" indent="-171450">
              <a:buFont typeface="Arial" panose="020B0604020202020204" pitchFamily="34" charset="0"/>
              <a:buChar char="•"/>
            </a:pPr>
            <a:r>
              <a:rPr lang="en-US" dirty="0"/>
              <a:t>But your backyard is the place where you invite people in that share a common interest. You provide an atmosphere and food/drinks to facilitate networking and conversation. But remember - you have to play the role of host when you invite people to your backyard! You would never invite people over and then go take a nap.  </a:t>
            </a:r>
          </a:p>
          <a:p>
            <a:r>
              <a:rPr lang="en-US" dirty="0"/>
              <a:t>Analogy from Bella Vista during Casual Friday’s Podcast Episode 224: Facebook Groups for Business: A Secret Weapon for Facebook Marketing </a:t>
            </a:r>
          </a:p>
          <a:p>
            <a:endParaRPr lang="en-US" dirty="0"/>
          </a:p>
          <a:p>
            <a:endParaRPr lang="en-US" dirty="0"/>
          </a:p>
          <a:p>
            <a:r>
              <a:rPr lang="en-US" dirty="0"/>
              <a:t>From Facebook: While Pages were designed to be the official profiles for entities, such as celebrities, brands or businesses, </a:t>
            </a:r>
            <a:r>
              <a:rPr lang="en-US" dirty="0">
                <a:hlinkClick r:id="rId3"/>
              </a:rPr>
              <a:t>Facebook Groups</a:t>
            </a:r>
            <a:r>
              <a:rPr lang="en-US" dirty="0"/>
              <a:t> are the place for small group communication and for people to share their common interests and express their opinion. Groups allow people to come together around a common cause, issue or activity to organize, express objectives, discuss issues, post photos and share related content. https://www.facebook.com/notes/facebook/facebook-tips-whats-the-difference-between-a-facebook-page-and-group/324706977130/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05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https://neilpatel.com/blog/an-eye-opening-guide-on-how-to-grow-a-facebook-group/ </a:t>
            </a:r>
          </a:p>
          <a:p>
            <a:r>
              <a:rPr lang="en-US" dirty="0"/>
              <a:t>https://blog.hootsuite.com/facebook-secret-groups/</a:t>
            </a:r>
          </a:p>
          <a:p>
            <a:r>
              <a:rPr lang="en-US" dirty="0"/>
              <a:t>Casual Fridays Podcast Episode 224 </a:t>
            </a:r>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64</a:t>
            </a:fld>
            <a:endParaRPr lang="en-US"/>
          </a:p>
        </p:txBody>
      </p:sp>
    </p:spTree>
    <p:extLst>
      <p:ext uri="{BB962C8B-B14F-4D97-AF65-F5344CB8AC3E}">
        <p14:creationId xmlns:p14="http://schemas.microsoft.com/office/powerpoint/2010/main" val="3602813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https://blog.hootsuite.com/facebook-secret-groups/ </a:t>
            </a:r>
          </a:p>
          <a:p>
            <a:endParaRPr lang="en-US" dirty="0"/>
          </a:p>
          <a:p>
            <a:r>
              <a:rPr lang="en-US" dirty="0"/>
              <a:t>Our recommendation is to set your group up as ‘Closed’. If done correctly, people will want to join to be able to see your “exclusive content”. This allows you to collect information on members as they enter and keep more control over the audience. You want to protect people from trolls (especially when discussing controversial topics) and this is much harder to do in a public group. </a:t>
            </a:r>
          </a:p>
          <a:p>
            <a:endParaRPr lang="en-US" dirty="0"/>
          </a:p>
          <a:p>
            <a:r>
              <a:rPr lang="en-US" dirty="0"/>
              <a:t>You can still promote a ‘closed’ group which is useful for getting new members. I recommend only doing a secret group if you have a strong reason for doing so (e.g., private, internal conversations that you do not want others to be aware of). </a:t>
            </a:r>
          </a:p>
          <a:p>
            <a:endParaRPr lang="en-US" dirty="0"/>
          </a:p>
          <a:p>
            <a:r>
              <a:rPr lang="en-US" dirty="0"/>
              <a:t>One question we sometimes hear is – how private are closed and secret groups? </a:t>
            </a:r>
          </a:p>
          <a:p>
            <a:r>
              <a:rPr lang="en-US" dirty="0"/>
              <a:t>Answer: Following the fallout of the Cambridge Analytica data breach scandal, Facebook announced plans to </a:t>
            </a:r>
            <a:r>
              <a:rPr lang="en-US" dirty="0">
                <a:hlinkClick r:id="rId3"/>
              </a:rPr>
              <a:t>restrict third-party data access</a:t>
            </a:r>
            <a:r>
              <a:rPr lang="en-US" dirty="0"/>
              <a:t> to groups. Currently, third-party apps need permission from an administrator to access group content for secret groups.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83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 lot of nonprofits say, “our audience is everyone,” but if you think you’re speaking to everyone, you’re probably speaking to no one” </a:t>
            </a:r>
          </a:p>
          <a:p>
            <a:endParaRPr lang="en-US" dirty="0" smtClean="0"/>
          </a:p>
          <a:p>
            <a:r>
              <a:rPr lang="en-US" dirty="0" smtClean="0"/>
              <a:t>Take a look at who your current audience is. Is that the audience you’re trying to reach? If</a:t>
            </a:r>
            <a:r>
              <a:rPr lang="en-US" baseline="0" dirty="0" smtClean="0"/>
              <a:t> not, what are you going to do to reach them?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you know your audience you can shape messages and communications to connect with these individuals’ wants, habits and values. What do they care about?</a:t>
            </a:r>
          </a:p>
          <a:p>
            <a:endParaRPr lang="en-US" dirty="0"/>
          </a:p>
        </p:txBody>
      </p:sp>
      <p:sp>
        <p:nvSpPr>
          <p:cNvPr id="4" name="Slide Number Placeholder 3"/>
          <p:cNvSpPr>
            <a:spLocks noGrp="1"/>
          </p:cNvSpPr>
          <p:nvPr>
            <p:ph type="sldNum" sz="quarter" idx="10"/>
          </p:nvPr>
        </p:nvSpPr>
        <p:spPr/>
        <p:txBody>
          <a:bodyPr/>
          <a:lstStyle/>
          <a:p>
            <a:fld id="{D6D3F55C-94D0-45B3-8DF0-027BB3F68F3A}" type="slidenum">
              <a:rPr lang="en-US" smtClean="0"/>
              <a:t>12</a:t>
            </a:fld>
            <a:endParaRPr lang="en-US"/>
          </a:p>
        </p:txBody>
      </p:sp>
    </p:spTree>
    <p:extLst>
      <p:ext uri="{BB962C8B-B14F-4D97-AF65-F5344CB8AC3E}">
        <p14:creationId xmlns:p14="http://schemas.microsoft.com/office/powerpoint/2010/main" val="56610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Advice on Setting Up Community Guidelines: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https://www.agorapulse.com/blog/facebook-group-community-management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https://www.facebook.com/community/education/membership-and-rules/writing-great-group-rules/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https://www.facebook.com/community/education/blog/group-rules/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http://fbadvance.com/15-smart-ways-to-run-a-successful-facebook-group/   </a:t>
            </a:r>
          </a:p>
          <a:p>
            <a:r>
              <a:rPr lang="en-US" dirty="0"/>
              <a:t>https://neilpatel.com/blog/an-eye-opening-guide-on-how-to-grow-a-facebook-group/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747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Advice on Setting Up Community Guidelines: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https://www.agorapulse.com/blog/facebook-group-community-management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https://www.facebook.com/community/education/membership-and-rules/writing-great-group-rules/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https://www.facebook.com/community/education/blog/group-rules/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http://fbadvance.com/15-smart-ways-to-run-a-successful-facebook-group/   </a:t>
            </a:r>
          </a:p>
          <a:p>
            <a:r>
              <a:rPr lang="en-US" dirty="0"/>
              <a:t>https://neilpatel.com/blog/an-eye-opening-guide-on-how-to-grow-a-facebook-group/  </a:t>
            </a:r>
          </a:p>
          <a:p>
            <a:r>
              <a:rPr lang="en-US" dirty="0"/>
              <a:t>m/</a:t>
            </a:r>
            <a:r>
              <a:rPr lang="en-US" dirty="0" err="1"/>
              <a:t>facebook</a:t>
            </a:r>
            <a:r>
              <a:rPr lang="en-US" dirty="0"/>
              <a:t>-secret-groups/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https://blog.hootsuite.com/facebook-secret-groups/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506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https://blog.hootsuite.com/facebook-secret-groups/ </a:t>
            </a:r>
          </a:p>
        </p:txBody>
      </p:sp>
      <p:sp>
        <p:nvSpPr>
          <p:cNvPr id="4" name="Slide Number Placeholder 3"/>
          <p:cNvSpPr>
            <a:spLocks noGrp="1"/>
          </p:cNvSpPr>
          <p:nvPr>
            <p:ph type="sldNum" sz="quarter" idx="5"/>
          </p:nvPr>
        </p:nvSpPr>
        <p:spPr/>
        <p:txBody>
          <a:bodyPr/>
          <a:lstStyle/>
          <a:p>
            <a:fld id="{3BEBA5C2-803D-459B-A037-DED32DD43838}" type="slidenum">
              <a:rPr lang="en-US" smtClean="0"/>
              <a:t>68</a:t>
            </a:fld>
            <a:endParaRPr lang="en-US"/>
          </a:p>
        </p:txBody>
      </p:sp>
    </p:spTree>
    <p:extLst>
      <p:ext uri="{BB962C8B-B14F-4D97-AF65-F5344CB8AC3E}">
        <p14:creationId xmlns:p14="http://schemas.microsoft.com/office/powerpoint/2010/main" val="31392581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examples of Community Guidelines = Dog Training Advice and Support Group and Jenn’s Trends in Social Media</a:t>
            </a:r>
          </a:p>
        </p:txBody>
      </p:sp>
      <p:sp>
        <p:nvSpPr>
          <p:cNvPr id="4" name="Slide Number Placeholder 3"/>
          <p:cNvSpPr>
            <a:spLocks noGrp="1"/>
          </p:cNvSpPr>
          <p:nvPr>
            <p:ph type="sldNum" sz="quarter" idx="5"/>
          </p:nvPr>
        </p:nvSpPr>
        <p:spPr/>
        <p:txBody>
          <a:bodyPr/>
          <a:lstStyle/>
          <a:p>
            <a:fld id="{3BEBA5C2-803D-459B-A037-DED32DD43838}" type="slidenum">
              <a:rPr lang="en-US" smtClean="0"/>
              <a:t>69</a:t>
            </a:fld>
            <a:endParaRPr lang="en-US"/>
          </a:p>
        </p:txBody>
      </p:sp>
    </p:spTree>
    <p:extLst>
      <p:ext uri="{BB962C8B-B14F-4D97-AF65-F5344CB8AC3E}">
        <p14:creationId xmlns:p14="http://schemas.microsoft.com/office/powerpoint/2010/main" val="8021471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Advice on Setting Up Community Guidelines: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https://www.agorapulse.com/blog/facebook-group-community-management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https://www.facebook.com/community/education/membership-and-rules/writing-great-group-rules/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https://www.facebook.com/community/education/blog/group-rules/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http://fbadvance.com/15-smart-ways-to-run-a-successful-facebook-group/   </a:t>
            </a:r>
          </a:p>
          <a:p>
            <a:r>
              <a:rPr lang="en-US" dirty="0"/>
              <a:t>https://neilpatel.com/blog/an-eye-opening-guide-on-how-to-grow-a-facebook-group/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468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https://neilpatel.com/blog/an-eye-opening-guide-on-how-to-grow-a-facebook-group/ </a:t>
            </a:r>
          </a:p>
          <a:p>
            <a:endParaRPr lang="en-US" dirty="0"/>
          </a:p>
        </p:txBody>
      </p:sp>
      <p:sp>
        <p:nvSpPr>
          <p:cNvPr id="4" name="Slide Number Placeholder 3"/>
          <p:cNvSpPr>
            <a:spLocks noGrp="1"/>
          </p:cNvSpPr>
          <p:nvPr>
            <p:ph type="sldNum" sz="quarter" idx="5"/>
          </p:nvPr>
        </p:nvSpPr>
        <p:spPr/>
        <p:txBody>
          <a:bodyPr/>
          <a:lstStyle/>
          <a:p>
            <a:fld id="{3BEBA5C2-803D-459B-A037-DED32DD43838}" type="slidenum">
              <a:rPr lang="en-US" smtClean="0"/>
              <a:t>72</a:t>
            </a:fld>
            <a:endParaRPr lang="en-US"/>
          </a:p>
        </p:txBody>
      </p:sp>
    </p:spTree>
    <p:extLst>
      <p:ext uri="{BB962C8B-B14F-4D97-AF65-F5344CB8AC3E}">
        <p14:creationId xmlns:p14="http://schemas.microsoft.com/office/powerpoint/2010/main" val="8074537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https://neilpatel.com/blog/an-eye-opening-guide-on-how-to-grow-a-facebook-group/ </a:t>
            </a:r>
          </a:p>
          <a:p>
            <a:endParaRPr lang="en-US" dirty="0"/>
          </a:p>
        </p:txBody>
      </p:sp>
      <p:sp>
        <p:nvSpPr>
          <p:cNvPr id="4" name="Slide Number Placeholder 3"/>
          <p:cNvSpPr>
            <a:spLocks noGrp="1"/>
          </p:cNvSpPr>
          <p:nvPr>
            <p:ph type="sldNum" sz="quarter" idx="5"/>
          </p:nvPr>
        </p:nvSpPr>
        <p:spPr/>
        <p:txBody>
          <a:bodyPr/>
          <a:lstStyle/>
          <a:p>
            <a:fld id="{3BEBA5C2-803D-459B-A037-DED32DD43838}" type="slidenum">
              <a:rPr lang="en-US" smtClean="0"/>
              <a:t>73</a:t>
            </a:fld>
            <a:endParaRPr lang="en-US"/>
          </a:p>
        </p:txBody>
      </p:sp>
    </p:spTree>
    <p:extLst>
      <p:ext uri="{BB962C8B-B14F-4D97-AF65-F5344CB8AC3E}">
        <p14:creationId xmlns:p14="http://schemas.microsoft.com/office/powerpoint/2010/main" val="2367919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EBA5C2-803D-459B-A037-DED32DD43838}" type="slidenum">
              <a:rPr lang="en-US" smtClean="0"/>
              <a:t>74</a:t>
            </a:fld>
            <a:endParaRPr lang="en-US"/>
          </a:p>
        </p:txBody>
      </p:sp>
    </p:spTree>
    <p:extLst>
      <p:ext uri="{BB962C8B-B14F-4D97-AF65-F5344CB8AC3E}">
        <p14:creationId xmlns:p14="http://schemas.microsoft.com/office/powerpoint/2010/main" val="2099830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hour lunch!</a:t>
            </a:r>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75</a:t>
            </a:fld>
            <a:endParaRPr lang="en-US"/>
          </a:p>
        </p:txBody>
      </p:sp>
    </p:spTree>
    <p:extLst>
      <p:ext uri="{BB962C8B-B14F-4D97-AF65-F5344CB8AC3E}">
        <p14:creationId xmlns:p14="http://schemas.microsoft.com/office/powerpoint/2010/main" val="36665182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walk through our recommended steps for a successful social media campaign and then walk you through a series of fun examples. </a:t>
            </a:r>
          </a:p>
        </p:txBody>
      </p:sp>
      <p:sp>
        <p:nvSpPr>
          <p:cNvPr id="4" name="Slide Number Placeholder 3"/>
          <p:cNvSpPr>
            <a:spLocks noGrp="1"/>
          </p:cNvSpPr>
          <p:nvPr>
            <p:ph type="sldNum" sz="quarter" idx="5"/>
          </p:nvPr>
        </p:nvSpPr>
        <p:spPr/>
        <p:txBody>
          <a:bodyPr/>
          <a:lstStyle/>
          <a:p>
            <a:fld id="{3BEBA5C2-803D-459B-A037-DED32DD43838}" type="slidenum">
              <a:rPr lang="en-US" smtClean="0"/>
              <a:t>76</a:t>
            </a:fld>
            <a:endParaRPr lang="en-US"/>
          </a:p>
        </p:txBody>
      </p:sp>
    </p:spTree>
    <p:extLst>
      <p:ext uri="{BB962C8B-B14F-4D97-AF65-F5344CB8AC3E}">
        <p14:creationId xmlns:p14="http://schemas.microsoft.com/office/powerpoint/2010/main" val="410077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big mistake people make on social media is being on the wrong channel for their audience or being on more channels than they can effectively manage.</a:t>
            </a:r>
            <a:endParaRPr lang="en-US" dirty="0"/>
          </a:p>
        </p:txBody>
      </p:sp>
      <p:sp>
        <p:nvSpPr>
          <p:cNvPr id="4" name="Slide Number Placeholder 3"/>
          <p:cNvSpPr>
            <a:spLocks noGrp="1"/>
          </p:cNvSpPr>
          <p:nvPr>
            <p:ph type="sldNum" sz="quarter" idx="10"/>
          </p:nvPr>
        </p:nvSpPr>
        <p:spPr/>
        <p:txBody>
          <a:bodyPr/>
          <a:lstStyle/>
          <a:p>
            <a:fld id="{D6D3F55C-94D0-45B3-8DF0-027BB3F68F3A}" type="slidenum">
              <a:rPr lang="en-US" smtClean="0"/>
              <a:t>13</a:t>
            </a:fld>
            <a:endParaRPr lang="en-US"/>
          </a:p>
        </p:txBody>
      </p:sp>
    </p:spTree>
    <p:extLst>
      <p:ext uri="{BB962C8B-B14F-4D97-AF65-F5344CB8AC3E}">
        <p14:creationId xmlns:p14="http://schemas.microsoft.com/office/powerpoint/2010/main" val="2477846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biggest questions to ask before you begin a campaign are why are we doing this (what do we hope to accomplish), who are we doing this for, and what resources do we have to devote to this effort? There three questions are so important as they will determine much of what you want to do.</a:t>
            </a:r>
          </a:p>
          <a:p>
            <a:endParaRPr lang="en-US" dirty="0"/>
          </a:p>
          <a:p>
            <a:r>
              <a:rPr lang="en-US" dirty="0"/>
              <a:t>For example, if you have money to pay for ads or boosted posts, you likely want to focus on developing 2-3 high-quality eye catching graphic ads or videos. If you don’t have money, you may want to consider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9813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it is best to have one key message:</a:t>
            </a:r>
          </a:p>
          <a:p>
            <a:r>
              <a:rPr lang="en-US" dirty="0"/>
              <a:t>You should start by promoting one message on multiple different platforms using content that fits the chosen platform. By consistently sharing the same message across your campaign, your followers will hear the same information over and over again, which will allow them to retain your message.</a:t>
            </a:r>
          </a:p>
          <a:p>
            <a:r>
              <a:rPr lang="en-US" dirty="0"/>
              <a:t>In fact, marketing campaigns in the past have proven that </a:t>
            </a:r>
            <a:r>
              <a:rPr lang="en-US" dirty="0">
                <a:hlinkClick r:id="rId3"/>
              </a:rPr>
              <a:t>messages are most effective when repeated</a:t>
            </a:r>
            <a:r>
              <a:rPr lang="en-US" dirty="0"/>
              <a:t>.</a:t>
            </a:r>
          </a:p>
          <a:p>
            <a:r>
              <a:rPr lang="en-US" dirty="0"/>
              <a:t>Source: https://blog.hubspot.com/marketing/social-media-campaigns </a:t>
            </a:r>
          </a:p>
          <a:p>
            <a:endParaRPr lang="en-US" dirty="0"/>
          </a:p>
          <a:p>
            <a:r>
              <a:rPr lang="en-US" dirty="0"/>
              <a:t>DON’T FORGET TO SEARCH YOUR HASHTAGS AND CAMPAIGN NAMES BEFORE YOU DECIDE!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0735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Tactics might include: video, live video, photos, infographics, graphics, memes, events, advertisements, question posts, GIFs, GIF videos, user-generated contests (photo, art, quotes, </a:t>
            </a:r>
            <a:r>
              <a:rPr lang="en-US" dirty="0" err="1"/>
              <a:t>etc</a:t>
            </a:r>
            <a:r>
              <a:rPr lang="en-US" dirty="0"/>
              <a:t>), social media landing pages, influencer marketing/promotion, volunteer promotion, no or low-cost traditional media, giveaways, quizzes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56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9516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1082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related idea: Create a graphic providing words of encouragement or affirmation for someone in treatment for opioid abuse disorder and post on social media. Include a hashtag. #treatmentworks #Buncombcountystrong </a:t>
            </a:r>
          </a:p>
          <a:p>
            <a:endParaRPr lang="en-US" dirty="0"/>
          </a:p>
          <a:p>
            <a:r>
              <a:rPr lang="en-US" dirty="0"/>
              <a:t>And least we all forget #</a:t>
            </a:r>
            <a:r>
              <a:rPr lang="en-US" dirty="0" err="1"/>
              <a:t>icebucketchallenge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7628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a simple landing page for their campaign</a:t>
            </a:r>
          </a:p>
          <a:p>
            <a:endParaRPr lang="en-US" dirty="0"/>
          </a:p>
          <a:p>
            <a:r>
              <a:rPr lang="en-US" dirty="0"/>
              <a:t>Want help building a social landing page? </a:t>
            </a:r>
          </a:p>
          <a:p>
            <a:r>
              <a:rPr lang="en-US" sz="1200" kern="1200" dirty="0">
                <a:solidFill>
                  <a:schemeClr val="tx1"/>
                </a:solidFill>
                <a:effectLst/>
                <a:latin typeface="+mn-lt"/>
                <a:ea typeface="+mn-ea"/>
                <a:cs typeface="+mn-cs"/>
              </a:rPr>
              <a:t>(Social) Landing Page</a:t>
            </a:r>
          </a:p>
          <a:p>
            <a:r>
              <a:rPr lang="en-US" sz="1200" u="sng" kern="1200" dirty="0">
                <a:solidFill>
                  <a:schemeClr val="tx1"/>
                </a:solidFill>
                <a:effectLst/>
                <a:latin typeface="+mn-lt"/>
                <a:ea typeface="+mn-ea"/>
                <a:cs typeface="+mn-cs"/>
                <a:hlinkClick r:id="rId3"/>
              </a:rPr>
              <a:t>https://unbounce.com/social-media/how-to-create-social-landing-pages/</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2656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a simple landing page for their campaign</a:t>
            </a:r>
          </a:p>
          <a:p>
            <a:endParaRPr lang="en-US" dirty="0"/>
          </a:p>
          <a:p>
            <a:r>
              <a:rPr lang="en-US" dirty="0"/>
              <a:t>Want help building a social landing page? </a:t>
            </a:r>
          </a:p>
          <a:p>
            <a:r>
              <a:rPr lang="en-US" sz="1200" kern="1200" dirty="0">
                <a:solidFill>
                  <a:schemeClr val="tx1"/>
                </a:solidFill>
                <a:effectLst/>
                <a:latin typeface="+mn-lt"/>
                <a:ea typeface="+mn-ea"/>
                <a:cs typeface="+mn-cs"/>
              </a:rPr>
              <a:t>(Social) Landing Page</a:t>
            </a:r>
          </a:p>
          <a:p>
            <a:r>
              <a:rPr lang="en-US" sz="1200" u="sng" kern="1200" dirty="0">
                <a:solidFill>
                  <a:schemeClr val="tx1"/>
                </a:solidFill>
                <a:effectLst/>
                <a:latin typeface="+mn-lt"/>
                <a:ea typeface="+mn-ea"/>
                <a:cs typeface="+mn-cs"/>
                <a:hlinkClick r:id="rId3"/>
              </a:rPr>
              <a:t>https://unbounce.com/social-media/how-to-create-social-landing-pages/</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2948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a simple landing page for their campaign</a:t>
            </a:r>
          </a:p>
          <a:p>
            <a:endParaRPr lang="en-US" dirty="0"/>
          </a:p>
          <a:p>
            <a:r>
              <a:rPr lang="en-US" dirty="0"/>
              <a:t>Want help building a social landing page? </a:t>
            </a:r>
          </a:p>
          <a:p>
            <a:r>
              <a:rPr lang="en-US" sz="1200" kern="1200" dirty="0">
                <a:solidFill>
                  <a:schemeClr val="tx1"/>
                </a:solidFill>
                <a:effectLst/>
                <a:latin typeface="+mn-lt"/>
                <a:ea typeface="+mn-ea"/>
                <a:cs typeface="+mn-cs"/>
              </a:rPr>
              <a:t>(Social) Landing Page</a:t>
            </a:r>
          </a:p>
          <a:p>
            <a:r>
              <a:rPr lang="en-US" sz="1200" u="sng" kern="1200" dirty="0">
                <a:solidFill>
                  <a:schemeClr val="tx1"/>
                </a:solidFill>
                <a:effectLst/>
                <a:latin typeface="+mn-lt"/>
                <a:ea typeface="+mn-ea"/>
                <a:cs typeface="+mn-cs"/>
                <a:hlinkClick r:id="rId3"/>
              </a:rPr>
              <a:t>https://unbounce.com/social-media/how-to-create-social-landing-pages/</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3601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6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live in an increasingly visual-first world. People’s attention spans are getting shorter and a text-only post just isn’t going to cut it these days. </a:t>
            </a:r>
            <a:r>
              <a:rPr lang="en-US" sz="1200" b="0" i="0" kern="1200" dirty="0" smtClean="0">
                <a:solidFill>
                  <a:schemeClr val="tx1"/>
                </a:solidFill>
                <a:effectLst/>
                <a:latin typeface="+mn-lt"/>
                <a:ea typeface="+mn-ea"/>
                <a:cs typeface="+mn-cs"/>
              </a:rPr>
              <a:t>Social media posts with visuals deliver </a:t>
            </a:r>
            <a:r>
              <a:rPr lang="en-US" sz="1200" b="0" i="0" u="none" strike="noStrike" kern="1200" dirty="0" smtClean="0">
                <a:solidFill>
                  <a:schemeClr val="tx1"/>
                </a:solidFill>
                <a:effectLst/>
                <a:latin typeface="+mn-lt"/>
                <a:ea typeface="+mn-ea"/>
                <a:cs typeface="+mn-cs"/>
                <a:hlinkClick r:id="rId3"/>
              </a:rPr>
              <a:t>180 percent greater engagement.</a:t>
            </a:r>
            <a:r>
              <a:rPr lang="en-US" sz="1200" b="0" i="0" u="none" strike="noStrik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Try a mixture of stock photos, candid cell-phone pictures, graphics made with </a:t>
            </a:r>
            <a:r>
              <a:rPr lang="en-US" sz="1200" b="0" i="0" kern="1200" dirty="0" err="1" smtClean="0">
                <a:solidFill>
                  <a:schemeClr val="tx1"/>
                </a:solidFill>
                <a:effectLst/>
                <a:latin typeface="+mn-lt"/>
                <a:ea typeface="+mn-ea"/>
                <a:cs typeface="+mn-cs"/>
              </a:rPr>
              <a:t>Canva</a:t>
            </a:r>
            <a:r>
              <a:rPr lang="en-US" sz="1200" b="0" i="0" kern="1200" dirty="0" smtClean="0">
                <a:solidFill>
                  <a:schemeClr val="tx1"/>
                </a:solidFill>
                <a:effectLst/>
                <a:latin typeface="+mn-lt"/>
                <a:ea typeface="+mn-ea"/>
                <a:cs typeface="+mn-cs"/>
              </a:rPr>
              <a:t> or Adobe spark, infographics, memes and more.</a:t>
            </a:r>
          </a:p>
          <a:p>
            <a:r>
              <a:rPr lang="en-US" sz="1200" b="0" i="0" kern="1200" dirty="0" smtClean="0">
                <a:solidFill>
                  <a:schemeClr val="tx1"/>
                </a:solidFill>
                <a:effectLst/>
                <a:latin typeface="+mn-lt"/>
                <a:ea typeface="+mn-ea"/>
                <a:cs typeface="+mn-cs"/>
              </a:rPr>
              <a:t>Studies show that people </a:t>
            </a:r>
            <a:r>
              <a:rPr lang="en-US" sz="1200" b="0" i="0" u="none" strike="noStrike" kern="1200" dirty="0" smtClean="0">
                <a:solidFill>
                  <a:schemeClr val="tx1"/>
                </a:solidFill>
                <a:effectLst/>
                <a:latin typeface="+mn-lt"/>
                <a:ea typeface="+mn-ea"/>
                <a:cs typeface="+mn-cs"/>
                <a:hlinkClick r:id="rId4"/>
              </a:rPr>
              <a:t>only remember 10%</a:t>
            </a:r>
            <a:r>
              <a:rPr lang="en-US" sz="1200" b="0" i="0" kern="1200" dirty="0" smtClean="0">
                <a:solidFill>
                  <a:schemeClr val="tx1"/>
                </a:solidFill>
                <a:effectLst/>
                <a:latin typeface="+mn-lt"/>
                <a:ea typeface="+mn-ea"/>
                <a:cs typeface="+mn-cs"/>
              </a:rPr>
              <a:t> of what they hear once 72 hours have passed. However, if you pair a relevant image with your material, people can remember 65% of the information after three days.</a:t>
            </a:r>
            <a:endParaRPr lang="en-US" dirty="0" smtClean="0"/>
          </a:p>
          <a:p>
            <a:endParaRPr lang="en-US" dirty="0" smtClean="0"/>
          </a:p>
          <a:p>
            <a:r>
              <a:rPr lang="en-US" dirty="0" smtClean="0"/>
              <a:t>We know that local matters now more than ever because local = trustworthy</a:t>
            </a:r>
            <a:r>
              <a:rPr lang="en-US" baseline="0" dirty="0" smtClean="0"/>
              <a:t> which is what the algorithm focuses on.</a:t>
            </a:r>
            <a:endParaRPr lang="en-US" dirty="0"/>
          </a:p>
        </p:txBody>
      </p:sp>
      <p:sp>
        <p:nvSpPr>
          <p:cNvPr id="4" name="Slide Number Placeholder 3"/>
          <p:cNvSpPr>
            <a:spLocks noGrp="1"/>
          </p:cNvSpPr>
          <p:nvPr>
            <p:ph type="sldNum" sz="quarter" idx="10"/>
          </p:nvPr>
        </p:nvSpPr>
        <p:spPr/>
        <p:txBody>
          <a:bodyPr/>
          <a:lstStyle/>
          <a:p>
            <a:fld id="{D6D3F55C-94D0-45B3-8DF0-027BB3F68F3A}" type="slidenum">
              <a:rPr lang="en-US" smtClean="0"/>
              <a:t>15</a:t>
            </a:fld>
            <a:endParaRPr lang="en-US"/>
          </a:p>
        </p:txBody>
      </p:sp>
    </p:spTree>
    <p:extLst>
      <p:ext uri="{BB962C8B-B14F-4D97-AF65-F5344CB8AC3E}">
        <p14:creationId xmlns:p14="http://schemas.microsoft.com/office/powerpoint/2010/main" val="32035493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4547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954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example, Facebook has very strict rules on where you can run a promotion on your Timeline and how you select and contact a winner. Violating these rules could result in the termination of your entire business Timeline.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https://www.nimble.com/blog/10-successful-social-media-campaign-tips/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036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Each social network has its own search engine through which its users can search for interesting topics. </a:t>
            </a:r>
          </a:p>
          <a:p>
            <a:r>
              <a:rPr lang="en-US" dirty="0"/>
              <a:t>Source: https://www.nimble.com/blog/10-successful-social-media-campaign-tips/</a:t>
            </a:r>
          </a:p>
          <a:p>
            <a:endParaRPr lang="en-US" dirty="0"/>
          </a:p>
          <a:p>
            <a:r>
              <a:rPr lang="en-US" dirty="0"/>
              <a:t>According to Facebook, the best way to run campaigns is to activate all placements. This enables the Facebook Ad platform to optimize against which placements are achieving your desired objective at the most cost-effective rate.</a:t>
            </a:r>
          </a:p>
          <a:p>
            <a:r>
              <a:rPr lang="en-US" dirty="0"/>
              <a:t>Facebook calls this 'Placement Optimization'. The logic here is that the more placements you use, the more data the Facebook Ad platform has to learn from. The more it can learn, the better your campaigns can perform.</a:t>
            </a:r>
          </a:p>
          <a:p>
            <a:r>
              <a:rPr lang="en-US" dirty="0"/>
              <a:t>But even though this is one of Facebook’s own recommended best practices for Facebook Ads, it is important to consider where you, as the advertiser, want your ads to be shown.</a:t>
            </a:r>
          </a:p>
          <a:p>
            <a:r>
              <a:rPr lang="en-US" dirty="0"/>
              <a:t>For example, ad placements on Audience Network won’t generate engagements. If you care about that metric, you might want to omit Audience Network from your efforts. We recommend going to market utilizing Placement Optimization and nurturing what performs the best.</a:t>
            </a:r>
          </a:p>
          <a:p>
            <a:r>
              <a:rPr lang="en-US" dirty="0"/>
              <a:t>Source: https://www.socialmediatoday.com/news/5-best-practices-for-facebook-ads-from-facebook/550680/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3041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Post Scheduling:</a:t>
            </a:r>
          </a:p>
          <a:p>
            <a:pPr lvl="0"/>
            <a:r>
              <a:rPr lang="en-US" dirty="0"/>
              <a:t>How to on FB: </a:t>
            </a:r>
            <a:r>
              <a:rPr lang="en-US" dirty="0">
                <a:hlinkClick r:id="rId3"/>
              </a:rPr>
              <a:t>https://www.facebook.com/help/389849807718635</a:t>
            </a:r>
            <a:r>
              <a:rPr lang="en-US" dirty="0"/>
              <a:t> </a:t>
            </a:r>
          </a:p>
          <a:p>
            <a:pPr lvl="0"/>
            <a:r>
              <a:rPr lang="en-US" dirty="0"/>
              <a:t>How to on Twitter: </a:t>
            </a:r>
            <a:r>
              <a:rPr lang="en-US" dirty="0">
                <a:hlinkClick r:id="rId4"/>
              </a:rPr>
              <a:t>https://business.twitter.com/en/help/campaign-editing-and-optimization/scheduled-tweets.html</a:t>
            </a:r>
            <a:r>
              <a:rPr lang="en-US" dirty="0"/>
              <a:t> </a:t>
            </a:r>
          </a:p>
          <a:p>
            <a:pPr lvl="0"/>
            <a:r>
              <a:rPr lang="en-US" dirty="0"/>
              <a:t>How to on Instagram: </a:t>
            </a:r>
            <a:r>
              <a:rPr lang="en-US" dirty="0">
                <a:solidFill>
                  <a:schemeClr val="accent4"/>
                </a:solidFill>
              </a:rPr>
              <a:t>XXX</a:t>
            </a:r>
          </a:p>
          <a:p>
            <a:endParaRPr lang="en-US" dirty="0"/>
          </a:p>
          <a:p>
            <a:r>
              <a:rPr lang="en-US" sz="1200" kern="1200" dirty="0">
                <a:solidFill>
                  <a:schemeClr val="tx1"/>
                </a:solidFill>
                <a:effectLst/>
                <a:latin typeface="+mn-lt"/>
                <a:ea typeface="+mn-ea"/>
                <a:cs typeface="+mn-cs"/>
              </a:rPr>
              <a:t>An influencer is a trusted, authoritative voice on a particular subject. Social media influencers are people in a particular industry who have build up large and loyal social followings. Before launching a social media campaign, create a list of influencers in your industry who may be able to help you spread the word about your campaign. The support of even one influencer can help you reach thousands or tens of thousands of new contacts. Before reaching out to the influencer, be sure to construct your best pitch on why your campaign will help his/her followers.</a:t>
            </a:r>
          </a:p>
          <a:p>
            <a:r>
              <a:rPr lang="en-US" sz="1200" kern="1200" dirty="0">
                <a:solidFill>
                  <a:schemeClr val="tx1"/>
                </a:solidFill>
                <a:effectLst/>
                <a:latin typeface="+mn-lt"/>
                <a:ea typeface="+mn-ea"/>
                <a:cs typeface="+mn-cs"/>
              </a:rPr>
              <a:t>Source: </a:t>
            </a:r>
            <a:r>
              <a:rPr lang="en-US" sz="1200" u="sng" kern="1200" dirty="0">
                <a:solidFill>
                  <a:schemeClr val="tx1"/>
                </a:solidFill>
                <a:effectLst/>
                <a:latin typeface="+mn-lt"/>
                <a:ea typeface="+mn-ea"/>
                <a:cs typeface="+mn-cs"/>
                <a:hlinkClick r:id="rId5"/>
              </a:rPr>
              <a:t>https://www.nimble.com/blog/10-successful-social-media-campaign-tips/</a:t>
            </a:r>
            <a:endParaRPr lang="en-US" sz="120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7122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Local papers, in particular, are short staffed and often needing stories. Make it easy for reporters to feature your campaign by drafting a press release and accompanying photographs/images. For radio or TV, pitch a specific story around your campaign that may have broad interest (e.g., feature one of your story tellers).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8473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These are the types of relationships and experiences that keep followers invested in your brand.</a:t>
            </a:r>
          </a:p>
          <a:p>
            <a:r>
              <a:rPr lang="en-US" sz="1200" u="sng" kern="1200" dirty="0">
                <a:solidFill>
                  <a:schemeClr val="tx1"/>
                </a:solidFill>
                <a:effectLst/>
                <a:latin typeface="+mn-lt"/>
                <a:ea typeface="+mn-ea"/>
                <a:cs typeface="+mn-cs"/>
                <a:hlinkClick r:id="rId3"/>
              </a:rPr>
              <a:t>https://blog.hubspot.com/marketing/social-media-campaigns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020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These are the types of relationships and experiences that keep followers invested in your brand.</a:t>
            </a:r>
          </a:p>
          <a:p>
            <a:r>
              <a:rPr lang="en-US" sz="1200" u="sng" kern="1200" dirty="0">
                <a:solidFill>
                  <a:schemeClr val="tx1"/>
                </a:solidFill>
                <a:effectLst/>
                <a:latin typeface="+mn-lt"/>
                <a:ea typeface="+mn-ea"/>
                <a:cs typeface="+mn-cs"/>
                <a:hlinkClick r:id="rId3"/>
              </a:rPr>
              <a:t>https://blog.hubspot.com/marketing/social-media-campaigns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Want to learn more about analytics? WE’RE HOSTING A WEBINAR!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BA5C2-803D-459B-A037-DED32DD43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4459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 through of some example tools to assist you in planning and implementing social media campaign:</a:t>
            </a:r>
          </a:p>
          <a:p>
            <a:pPr marL="228600" indent="-228600">
              <a:buAutoNum type="arabicPeriod"/>
            </a:pPr>
            <a:r>
              <a:rPr lang="en-US" dirty="0" smtClean="0"/>
              <a:t>Messaging worksheet</a:t>
            </a:r>
          </a:p>
          <a:p>
            <a:pPr marL="228600" indent="-228600">
              <a:buAutoNum type="arabicPeriod"/>
            </a:pPr>
            <a:r>
              <a:rPr lang="en-US" dirty="0" smtClean="0"/>
              <a:t>Content calendar</a:t>
            </a:r>
          </a:p>
          <a:p>
            <a:pPr marL="228600" indent="-228600">
              <a:buAutoNum type="arabicPeriod"/>
            </a:pPr>
            <a:r>
              <a:rPr lang="en-US" dirty="0" err="1" smtClean="0"/>
              <a:t>Canva</a:t>
            </a:r>
            <a:r>
              <a:rPr lang="en-US" dirty="0" smtClean="0"/>
              <a:t>,</a:t>
            </a:r>
            <a:r>
              <a:rPr lang="en-US" baseline="0" dirty="0" smtClean="0"/>
              <a:t> </a:t>
            </a:r>
            <a:r>
              <a:rPr lang="en-US" baseline="0" dirty="0" err="1" smtClean="0"/>
              <a:t>Pixabay</a:t>
            </a:r>
            <a:r>
              <a:rPr lang="en-US" baseline="0" dirty="0" smtClean="0"/>
              <a:t>, and </a:t>
            </a:r>
            <a:r>
              <a:rPr lang="en-US" baseline="0" dirty="0" err="1" smtClean="0"/>
              <a:t>Giphy</a:t>
            </a:r>
            <a:endParaRPr lang="en-US" baseline="0" dirty="0" smtClean="0"/>
          </a:p>
          <a:p>
            <a:pPr marL="228600" indent="-228600">
              <a:buAutoNum type="arabicPeriod"/>
            </a:pPr>
            <a:r>
              <a:rPr lang="en-US" baseline="0" dirty="0" smtClean="0"/>
              <a:t>Scheduling on FB, Twitter, and Instagram</a:t>
            </a:r>
            <a:endParaRPr lang="en-US" dirty="0"/>
          </a:p>
        </p:txBody>
      </p:sp>
      <p:sp>
        <p:nvSpPr>
          <p:cNvPr id="4" name="Slide Number Placeholder 3"/>
          <p:cNvSpPr>
            <a:spLocks noGrp="1"/>
          </p:cNvSpPr>
          <p:nvPr>
            <p:ph type="sldNum" sz="quarter" idx="5"/>
          </p:nvPr>
        </p:nvSpPr>
        <p:spPr/>
        <p:txBody>
          <a:bodyPr/>
          <a:lstStyle/>
          <a:p>
            <a:fld id="{3BEBA5C2-803D-459B-A037-DED32DD43838}" type="slidenum">
              <a:rPr lang="en-US" smtClean="0"/>
              <a:t>98</a:t>
            </a:fld>
            <a:endParaRPr lang="en-US"/>
          </a:p>
        </p:txBody>
      </p:sp>
    </p:spTree>
    <p:extLst>
      <p:ext uri="{BB962C8B-B14F-4D97-AF65-F5344CB8AC3E}">
        <p14:creationId xmlns:p14="http://schemas.microsoft.com/office/powerpoint/2010/main" val="37252090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a:t>
            </a:r>
            <a:r>
              <a:rPr lang="en-US" baseline="0" dirty="0" smtClean="0"/>
              <a:t> Break</a:t>
            </a:r>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99</a:t>
            </a:fld>
            <a:endParaRPr lang="en-US"/>
          </a:p>
        </p:txBody>
      </p:sp>
    </p:spTree>
    <p:extLst>
      <p:ext uri="{BB962C8B-B14F-4D97-AF65-F5344CB8AC3E}">
        <p14:creationId xmlns:p14="http://schemas.microsoft.com/office/powerpoint/2010/main" val="480158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Lastly…importance of developing social media</a:t>
            </a:r>
            <a:r>
              <a:rPr lang="en-US" baseline="0" dirty="0" smtClean="0"/>
              <a:t> policies</a:t>
            </a:r>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21</a:t>
            </a:fld>
            <a:endParaRPr lang="en-US"/>
          </a:p>
        </p:txBody>
      </p:sp>
    </p:spTree>
    <p:extLst>
      <p:ext uri="{BB962C8B-B14F-4D97-AF65-F5344CB8AC3E}">
        <p14:creationId xmlns:p14="http://schemas.microsoft.com/office/powerpoint/2010/main" val="23009248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Activity (1 hour)</a:t>
            </a:r>
          </a:p>
          <a:p>
            <a:pPr lvl="0"/>
            <a:r>
              <a:rPr lang="en-US" sz="1200" kern="1200" dirty="0" smtClean="0">
                <a:solidFill>
                  <a:schemeClr val="tx1"/>
                </a:solidFill>
                <a:effectLst/>
                <a:latin typeface="+mn-lt"/>
                <a:ea typeface="+mn-ea"/>
                <a:cs typeface="+mn-cs"/>
              </a:rPr>
              <a:t>The goal: </a:t>
            </a:r>
            <a:r>
              <a:rPr lang="en-US" sz="1200" u="sng" kern="1200" dirty="0" smtClean="0">
                <a:solidFill>
                  <a:schemeClr val="tx1"/>
                </a:solidFill>
                <a:effectLst/>
                <a:latin typeface="+mn-lt"/>
                <a:ea typeface="+mn-ea"/>
                <a:cs typeface="+mn-cs"/>
                <a:hlinkClick r:id="rId3"/>
              </a:rPr>
              <a:t>http://www.preventmedabuse.org/facts-tools/doseofpreventionchallenge/#.XMG722hKg2x</a:t>
            </a:r>
            <a:r>
              <a:rPr lang="en-US" sz="1200" kern="1200" dirty="0" smtClean="0">
                <a:solidFill>
                  <a:schemeClr val="tx1"/>
                </a:solidFill>
                <a:effectLst/>
                <a:latin typeface="+mn-lt"/>
                <a:ea typeface="+mn-ea"/>
                <a:cs typeface="+mn-cs"/>
              </a:rPr>
              <a:t>  [Slide with these elements]</a:t>
            </a:r>
          </a:p>
          <a:p>
            <a:pPr lvl="0"/>
            <a:r>
              <a:rPr lang="en-US" sz="1200" kern="1200" dirty="0" smtClean="0">
                <a:solidFill>
                  <a:schemeClr val="tx1"/>
                </a:solidFill>
                <a:effectLst/>
                <a:latin typeface="+mn-lt"/>
                <a:ea typeface="+mn-ea"/>
                <a:cs typeface="+mn-cs"/>
              </a:rPr>
              <a:t>As a group, fill out Step 1 – Planning for a one-week social media campaign that your organization would conduct.  </a:t>
            </a:r>
          </a:p>
          <a:p>
            <a:pPr lvl="1"/>
            <a:r>
              <a:rPr lang="en-US" sz="1200" kern="1200" dirty="0" smtClean="0">
                <a:solidFill>
                  <a:schemeClr val="tx1"/>
                </a:solidFill>
                <a:effectLst/>
                <a:latin typeface="+mn-lt"/>
                <a:ea typeface="+mn-ea"/>
                <a:cs typeface="+mn-cs"/>
              </a:rPr>
              <a:t>Refer back to the examples from the slide deck for ideas</a:t>
            </a:r>
          </a:p>
          <a:p>
            <a:pPr lvl="0"/>
            <a:r>
              <a:rPr lang="en-US" sz="1200" kern="1200" dirty="0" smtClean="0">
                <a:solidFill>
                  <a:schemeClr val="tx1"/>
                </a:solidFill>
                <a:effectLst/>
                <a:latin typeface="+mn-lt"/>
                <a:ea typeface="+mn-ea"/>
                <a:cs typeface="+mn-cs"/>
              </a:rPr>
              <a:t>Use the tools Kristin introduced to develop at least 1 social media graphic/post, advertisement, video, infographic, </a:t>
            </a:r>
            <a:r>
              <a:rPr lang="en-US" sz="1200" kern="1200" dirty="0" err="1" smtClean="0">
                <a:solidFill>
                  <a:schemeClr val="tx1"/>
                </a:solidFill>
                <a:effectLst/>
                <a:latin typeface="+mn-lt"/>
                <a:ea typeface="+mn-ea"/>
                <a:cs typeface="+mn-cs"/>
              </a:rPr>
              <a:t>GIFy</a:t>
            </a:r>
            <a:r>
              <a:rPr lang="en-US" sz="1200" kern="1200" dirty="0" smtClean="0">
                <a:solidFill>
                  <a:schemeClr val="tx1"/>
                </a:solidFill>
                <a:effectLst/>
                <a:latin typeface="+mn-lt"/>
                <a:ea typeface="+mn-ea"/>
                <a:cs typeface="+mn-cs"/>
              </a:rPr>
              <a:t> video </a:t>
            </a:r>
          </a:p>
          <a:p>
            <a:pPr lvl="0"/>
            <a:r>
              <a:rPr lang="en-US" sz="1200" kern="1200" dirty="0" smtClean="0">
                <a:solidFill>
                  <a:schemeClr val="tx1"/>
                </a:solidFill>
                <a:effectLst/>
                <a:latin typeface="+mn-lt"/>
                <a:ea typeface="+mn-ea"/>
                <a:cs typeface="+mn-cs"/>
              </a:rPr>
              <a:t>Schedule at least one draft post for whatever platform they have chosen (you can delete this later)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Report-out (15 min)</a:t>
            </a:r>
          </a:p>
          <a:p>
            <a:pPr lvl="0"/>
            <a:r>
              <a:rPr lang="en-US" sz="1200" kern="1200" dirty="0" smtClean="0">
                <a:solidFill>
                  <a:schemeClr val="tx1"/>
                </a:solidFill>
                <a:effectLst/>
                <a:latin typeface="+mn-lt"/>
                <a:ea typeface="+mn-ea"/>
                <a:cs typeface="+mn-cs"/>
              </a:rPr>
              <a:t>Select one person to report out from your group – give us an overview of the campaign that they planned (e.g., audience, main messages, channels); read aloud a few of their posts or we can plug in their laptop to the projector and they can show up what they did; discuss any challenges and/or lessons learned going through that process </a:t>
            </a:r>
          </a:p>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100</a:t>
            </a:fld>
            <a:endParaRPr lang="en-US"/>
          </a:p>
        </p:txBody>
      </p:sp>
    </p:spTree>
    <p:extLst>
      <p:ext uri="{BB962C8B-B14F-4D97-AF65-F5344CB8AC3E}">
        <p14:creationId xmlns:p14="http://schemas.microsoft.com/office/powerpoint/2010/main" val="38472443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BA5C2-803D-459B-A037-DED32DD43838}" type="slidenum">
              <a:rPr lang="en-US" smtClean="0"/>
              <a:t>101</a:t>
            </a:fld>
            <a:endParaRPr lang="en-US"/>
          </a:p>
        </p:txBody>
      </p:sp>
    </p:spTree>
    <p:extLst>
      <p:ext uri="{BB962C8B-B14F-4D97-AF65-F5344CB8AC3E}">
        <p14:creationId xmlns:p14="http://schemas.microsoft.com/office/powerpoint/2010/main" val="80815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Videos on Facebook see an average of</a:t>
            </a:r>
            <a:r>
              <a:rPr lang="en-US" sz="1200" u="sng" dirty="0" smtClean="0"/>
              <a:t> 135% more organic reach</a:t>
            </a:r>
            <a:r>
              <a:rPr lang="en-US" sz="1200" dirty="0" smtClean="0"/>
              <a:t> than images. </a:t>
            </a:r>
            <a:r>
              <a:rPr lang="en-US" dirty="0" smtClean="0"/>
              <a:t>85% of video is watched with the sound off so those captions are essential</a:t>
            </a:r>
          </a:p>
          <a:p>
            <a:endParaRPr lang="en-US" sz="1200" dirty="0" smtClean="0"/>
          </a:p>
          <a:p>
            <a:r>
              <a:rPr lang="en-US" dirty="0" smtClean="0"/>
              <a:t>When you upload directly into FB, it will be uploaded in a format that provides a bigger thumbnail, auto-plays, and is prioritized in the algorithm. Native gets 100% higher reach and 1055% more shares. </a:t>
            </a:r>
          </a:p>
          <a:p>
            <a:r>
              <a:rPr lang="en-US" dirty="0" smtClean="0"/>
              <a:t>YouTube</a:t>
            </a:r>
            <a:r>
              <a:rPr lang="en-US" baseline="0" dirty="0" smtClean="0"/>
              <a:t> is one of Facebook’s biggest competitors so FB does not want you leaving FB to go watch videos on YouTube. These posts are treated as Link posts so are no good! </a:t>
            </a:r>
          </a:p>
          <a:p>
            <a:endParaRPr lang="en-US" dirty="0" smtClean="0"/>
          </a:p>
          <a:p>
            <a:r>
              <a:rPr lang="en-US" sz="1200" dirty="0" smtClean="0"/>
              <a:t>Facebook users spend </a:t>
            </a:r>
            <a:r>
              <a:rPr lang="en-US" sz="1200" u="sng" dirty="0" smtClean="0"/>
              <a:t>3x more time watching </a:t>
            </a:r>
            <a:r>
              <a:rPr lang="en-US" sz="1200" dirty="0" smtClean="0"/>
              <a:t>live videos than a video that’s no longer live.</a:t>
            </a:r>
          </a:p>
          <a:p>
            <a:r>
              <a:rPr lang="en-US" sz="1200" dirty="0" smtClean="0"/>
              <a:t>They also comment more than </a:t>
            </a:r>
            <a:r>
              <a:rPr lang="en-US" sz="1200" u="sng" dirty="0" smtClean="0"/>
              <a:t>10x more</a:t>
            </a:r>
            <a:r>
              <a:rPr lang="en-US" sz="1200" dirty="0" smtClean="0"/>
              <a:t> during live videos.</a:t>
            </a:r>
          </a:p>
          <a:p>
            <a:r>
              <a:rPr lang="en-US" sz="1200" dirty="0" smtClean="0"/>
              <a:t>80% of respondents said they would rather tune into a live video than read a blog post.</a:t>
            </a:r>
          </a:p>
          <a:p>
            <a:r>
              <a:rPr lang="en-US" sz="1200" dirty="0" smtClean="0"/>
              <a:t>82% of respondents were more interested in watching live video from a brand than reading social media posts.</a:t>
            </a:r>
          </a:p>
          <a:p>
            <a:endParaRPr lang="en-US" sz="1200" dirty="0" smtClean="0"/>
          </a:p>
          <a:p>
            <a:endParaRPr lang="en-US" sz="1200" dirty="0"/>
          </a:p>
        </p:txBody>
      </p:sp>
      <p:sp>
        <p:nvSpPr>
          <p:cNvPr id="4" name="Slide Number Placeholder 3"/>
          <p:cNvSpPr>
            <a:spLocks noGrp="1"/>
          </p:cNvSpPr>
          <p:nvPr>
            <p:ph type="sldNum" sz="quarter" idx="10"/>
          </p:nvPr>
        </p:nvSpPr>
        <p:spPr/>
        <p:txBody>
          <a:bodyPr/>
          <a:lstStyle/>
          <a:p>
            <a:fld id="{3BEBA5C2-803D-459B-A037-DED32DD43838}" type="slidenum">
              <a:rPr lang="en-US" smtClean="0"/>
              <a:t>22</a:t>
            </a:fld>
            <a:endParaRPr lang="en-US"/>
          </a:p>
        </p:txBody>
      </p:sp>
    </p:spTree>
    <p:extLst>
      <p:ext uri="{BB962C8B-B14F-4D97-AF65-F5344CB8AC3E}">
        <p14:creationId xmlns:p14="http://schemas.microsoft.com/office/powerpoint/2010/main" val="285479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116431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1774745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150162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2783289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536359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1129557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4CC4-A0A5-4204-BC27-C5A5641A264D}"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2589789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4CC4-A0A5-4204-BC27-C5A5641A264D}" type="datetimeFigureOut">
              <a:rPr lang="en-US" smtClean="0"/>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1396923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4CC4-A0A5-4204-BC27-C5A5641A264D}" type="datetimeFigureOut">
              <a:rPr lang="en-US" smtClean="0"/>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2756627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4CC4-A0A5-4204-BC27-C5A5641A264D}" type="datetimeFigureOut">
              <a:rPr lang="en-US" smtClean="0"/>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1757208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F04CC4-A0A5-4204-BC27-C5A5641A264D}"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117643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3930427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F04CC4-A0A5-4204-BC27-C5A5641A264D}"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3668672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2640964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2460696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F04CC4-A0A5-4204-BC27-C5A5641A264D}"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391389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4CC4-A0A5-4204-BC27-C5A5641A264D}"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32723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4CC4-A0A5-4204-BC27-C5A5641A264D}" type="datetimeFigureOut">
              <a:rPr lang="en-US" smtClean="0"/>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236959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4CC4-A0A5-4204-BC27-C5A5641A264D}" type="datetimeFigureOut">
              <a:rPr lang="en-US" smtClean="0"/>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1185688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4CC4-A0A5-4204-BC27-C5A5641A264D}" type="datetimeFigureOut">
              <a:rPr lang="en-US" smtClean="0"/>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420351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F04CC4-A0A5-4204-BC27-C5A5641A264D}"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343802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F04CC4-A0A5-4204-BC27-C5A5641A264D}"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298E7-0520-4CAA-976C-FE9D8F60D47F}" type="slidenum">
              <a:rPr lang="en-US" smtClean="0"/>
              <a:t>‹#›</a:t>
            </a:fld>
            <a:endParaRPr lang="en-US"/>
          </a:p>
        </p:txBody>
      </p:sp>
    </p:spTree>
    <p:extLst>
      <p:ext uri="{BB962C8B-B14F-4D97-AF65-F5344CB8AC3E}">
        <p14:creationId xmlns:p14="http://schemas.microsoft.com/office/powerpoint/2010/main" val="321146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4CC4-A0A5-4204-BC27-C5A5641A264D}" type="datetimeFigureOut">
              <a:rPr lang="en-US" smtClean="0"/>
              <a:t>5/7/2019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298E7-0520-4CAA-976C-FE9D8F60D47F}" type="slidenum">
              <a:rPr lang="en-US" smtClean="0"/>
              <a:t>‹#›</a:t>
            </a:fld>
            <a:endParaRPr lang="en-US"/>
          </a:p>
        </p:txBody>
      </p:sp>
    </p:spTree>
    <p:extLst>
      <p:ext uri="{BB962C8B-B14F-4D97-AF65-F5344CB8AC3E}">
        <p14:creationId xmlns:p14="http://schemas.microsoft.com/office/powerpoint/2010/main" val="4032811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74000">
              <a:schemeClr val="accent1">
                <a:lumMod val="45000"/>
                <a:lumOff val="55000"/>
              </a:schemeClr>
            </a:gs>
            <a:gs pos="83000">
              <a:schemeClr val="accent1">
                <a:lumMod val="45000"/>
                <a:lumOff val="55000"/>
              </a:schemeClr>
            </a:gs>
            <a:gs pos="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4CC4-A0A5-4204-BC27-C5A5641A264D}" type="datetimeFigureOut">
              <a:rPr lang="en-US" smtClean="0"/>
              <a:t>5/7/2019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298E7-0520-4CAA-976C-FE9D8F60D47F}" type="slidenum">
              <a:rPr lang="en-US" smtClean="0"/>
              <a:t>‹#›</a:t>
            </a:fld>
            <a:endParaRPr lang="en-US"/>
          </a:p>
        </p:txBody>
      </p:sp>
    </p:spTree>
    <p:extLst>
      <p:ext uri="{BB962C8B-B14F-4D97-AF65-F5344CB8AC3E}">
        <p14:creationId xmlns:p14="http://schemas.microsoft.com/office/powerpoint/2010/main" val="1570086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preventmedabuse.org/facts-tools/doseofpreventionchallenge"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0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oi.org/10.2196/jmir.8056"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ads/audience-insight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routsocial.com/landscap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blog.twitter.com/en_us/topics/company/2019/leveraging-the-power-of-twitter-to-combat-the-opioid-crisis.html" TargetMode="Externa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www.orau.org/news/perspectives/using-social-media-to-address-substance-misuse-and-abuse-an-analysis-of-instagrams-get-support-feature.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sv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blog.hootsuite.com/how-to-create-a-youtube-account-channe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accounts.google.com/ServiceLogin?passive=true&amp;continue=https%3A%2F%2Fwww.youtube.com%2Fsignin%3Faction_handle_signin%3Dtrue%26app%3Ddesktop%26feature%3Dredirect_login%26next%3D%252Fverify%26hl%3Den&amp;hl=en&amp;uilel=3&amp;service=youtub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support.google.com/youtube/answer/6390658?hl=en"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hyperlink" Target="https://ads.google.com/home/tools/keyword-planne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hyperlink" Target="http://www.flickr.com/photos/rohdesign/3521269974/"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25.sv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hyperlink" Target="http://fbadvance.com/fantastic-facebook-page-management-tips/" TargetMode="External"/><Relationship Id="rId5" Type="http://schemas.openxmlformats.org/officeDocument/2006/relationships/image" Target="../media/image30.sv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32.sv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hyperlink" Target="http://www.flickr.com/photos/rohdesign/3521269974/"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image" Target="../media/image45.svg"/><Relationship Id="rId5" Type="http://schemas.openxmlformats.org/officeDocument/2006/relationships/diagramQuickStyle" Target="../diagrams/quickStyle2.xml"/><Relationship Id="rId10" Type="http://schemas.openxmlformats.org/officeDocument/2006/relationships/image" Target="../media/image60.png"/><Relationship Id="rId4" Type="http://schemas.openxmlformats.org/officeDocument/2006/relationships/diagramLayout" Target="../diagrams/layout2.xml"/><Relationship Id="rId9" Type="http://schemas.openxmlformats.org/officeDocument/2006/relationships/image" Target="../media/image43.sv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image" Target="../media/image55.svg"/><Relationship Id="rId5" Type="http://schemas.openxmlformats.org/officeDocument/2006/relationships/diagramQuickStyle" Target="../diagrams/quickStyle4.xml"/><Relationship Id="rId10" Type="http://schemas.openxmlformats.org/officeDocument/2006/relationships/image" Target="../media/image65.png"/><Relationship Id="rId4" Type="http://schemas.openxmlformats.org/officeDocument/2006/relationships/diagramLayout" Target="../diagrams/layout4.xml"/><Relationship Id="rId9" Type="http://schemas.openxmlformats.org/officeDocument/2006/relationships/image" Target="../media/image53.sv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93.png"/><Relationship Id="rId7" Type="http://schemas.openxmlformats.org/officeDocument/2006/relationships/diagramData" Target="../diagrams/data7.xml"/><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87.svg"/><Relationship Id="rId11" Type="http://schemas.microsoft.com/office/2007/relationships/diagramDrawing" Target="../diagrams/drawing7.xml"/><Relationship Id="rId5" Type="http://schemas.openxmlformats.org/officeDocument/2006/relationships/image" Target="../media/image94.png"/><Relationship Id="rId10" Type="http://schemas.openxmlformats.org/officeDocument/2006/relationships/diagramColors" Target="../diagrams/colors7.xml"/><Relationship Id="rId4" Type="http://schemas.openxmlformats.org/officeDocument/2006/relationships/image" Target="../media/image85.svg"/><Relationship Id="rId9" Type="http://schemas.openxmlformats.org/officeDocument/2006/relationships/diagramQuickStyle" Target="../diagrams/quickStyle7.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100.jpeg"/><Relationship Id="rId4" Type="http://schemas.openxmlformats.org/officeDocument/2006/relationships/hyperlink" Target="http://www.flickr.com/photos/rohdesign/3521269974/"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36808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lstStyle/>
          <a:p>
            <a:r>
              <a:rPr lang="en-US" dirty="0" smtClean="0">
                <a:latin typeface="Arial Black" panose="020B0A04020102020204" pitchFamily="34" charset="0"/>
              </a:rPr>
              <a:t>Goal &amp; Objective Example</a:t>
            </a:r>
            <a:endParaRPr lang="en-US" dirty="0">
              <a:latin typeface="Arial Black" panose="020B0A04020102020204" pitchFamily="34" charset="0"/>
            </a:endParaRPr>
          </a:p>
        </p:txBody>
      </p:sp>
      <p:sp>
        <p:nvSpPr>
          <p:cNvPr id="13" name="Content Placeholder 12"/>
          <p:cNvSpPr>
            <a:spLocks noGrp="1"/>
          </p:cNvSpPr>
          <p:nvPr>
            <p:ph idx="1"/>
          </p:nvPr>
        </p:nvSpPr>
        <p:spPr/>
        <p:txBody>
          <a:bodyPr>
            <a:normAutofit/>
          </a:bodyPr>
          <a:lstStyle/>
          <a:p>
            <a:endParaRPr lang="en-US" dirty="0" smtClean="0"/>
          </a:p>
          <a:p>
            <a:pPr>
              <a:spcAft>
                <a:spcPts val="600"/>
              </a:spcAft>
              <a:buFont typeface="Wingdings" panose="05000000000000000000" pitchFamily="2" charset="2"/>
              <a:buChar char="§"/>
            </a:pPr>
            <a:r>
              <a:rPr lang="en-US" sz="3200" b="1" dirty="0"/>
              <a:t>Goal: Decrease stigma in XXX County toward those suffering from opioid use disorders</a:t>
            </a:r>
          </a:p>
          <a:p>
            <a:pPr lvl="1">
              <a:spcAft>
                <a:spcPts val="600"/>
              </a:spcAft>
            </a:pPr>
            <a:r>
              <a:rPr lang="en-US" dirty="0"/>
              <a:t>Objective 1: Reach 10,000 people on Facebook with a campaign featuring video testimonials of individuals in long-term recovery (September 17-23).</a:t>
            </a:r>
          </a:p>
          <a:p>
            <a:pPr lvl="1"/>
            <a:r>
              <a:rPr lang="en-US" dirty="0"/>
              <a:t>Objective 2: Develop two infographics (1 featuring the cost savings of investing in treatment and prevention, 1 featuring the success of opioid treatment) and work with the Health Department and Sheriff’s Office to disseminate monthly now through December 2017</a:t>
            </a:r>
            <a:r>
              <a:rPr lang="en-US" dirty="0" smtClean="0"/>
              <a:t>.</a:t>
            </a:r>
            <a:endParaRPr lang="en-US" dirty="0"/>
          </a:p>
        </p:txBody>
      </p:sp>
    </p:spTree>
    <p:extLst>
      <p:ext uri="{BB962C8B-B14F-4D97-AF65-F5344CB8AC3E}">
        <p14:creationId xmlns:p14="http://schemas.microsoft.com/office/powerpoint/2010/main" val="15203280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Practice Planning and Implementing a Social Media Campaign</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smtClean="0"/>
              <a:t>Step 1: Complete your plan.</a:t>
            </a:r>
          </a:p>
          <a:p>
            <a:pPr lvl="1"/>
            <a:r>
              <a:rPr lang="en-US" dirty="0" smtClean="0"/>
              <a:t>Target Audience</a:t>
            </a:r>
          </a:p>
          <a:p>
            <a:pPr lvl="1"/>
            <a:r>
              <a:rPr lang="en-US" dirty="0" smtClean="0"/>
              <a:t>Campaign Goals</a:t>
            </a:r>
          </a:p>
          <a:p>
            <a:pPr lvl="1"/>
            <a:r>
              <a:rPr lang="en-US" dirty="0" smtClean="0"/>
              <a:t>Resources</a:t>
            </a:r>
          </a:p>
          <a:p>
            <a:pPr lvl="1"/>
            <a:r>
              <a:rPr lang="en-US" dirty="0" smtClean="0"/>
              <a:t>Main messages</a:t>
            </a:r>
          </a:p>
          <a:p>
            <a:pPr lvl="1"/>
            <a:r>
              <a:rPr lang="en-US" dirty="0" smtClean="0"/>
              <a:t>Social media channels</a:t>
            </a:r>
          </a:p>
          <a:p>
            <a:pPr lvl="1"/>
            <a:r>
              <a:rPr lang="en-US" dirty="0" smtClean="0"/>
              <a:t>Tone</a:t>
            </a:r>
          </a:p>
          <a:p>
            <a:pPr lvl="1"/>
            <a:r>
              <a:rPr lang="en-US" dirty="0" smtClean="0"/>
              <a:t>Content and tactics</a:t>
            </a:r>
          </a:p>
          <a:p>
            <a:pPr lvl="1"/>
            <a:r>
              <a:rPr lang="en-US" dirty="0" smtClean="0"/>
              <a:t>Metrics</a:t>
            </a:r>
          </a:p>
          <a:p>
            <a:pPr marL="0" indent="0">
              <a:buNone/>
            </a:pPr>
            <a:r>
              <a:rPr lang="en-US" b="1" dirty="0" smtClean="0"/>
              <a:t>Step 2: Develop campaign content</a:t>
            </a:r>
          </a:p>
          <a:p>
            <a:pPr marL="0" indent="0">
              <a:buNone/>
            </a:pPr>
            <a:r>
              <a:rPr lang="en-US" b="1" dirty="0" smtClean="0"/>
              <a:t>Step 3: Prepare to launch (schedule some posts)</a:t>
            </a:r>
          </a:p>
          <a:p>
            <a:pPr marL="0" indent="0">
              <a:buNone/>
            </a:pPr>
            <a:endParaRPr lang="en-US" b="1" dirty="0" smtClean="0"/>
          </a:p>
          <a:p>
            <a:pPr marL="0" indent="0">
              <a:buNone/>
            </a:pPr>
            <a:endParaRPr lang="en-US" b="1" dirty="0"/>
          </a:p>
          <a:p>
            <a:pPr marL="0" indent="0">
              <a:buNone/>
            </a:pPr>
            <a:r>
              <a:rPr lang="en-US" b="1" dirty="0" smtClean="0"/>
              <a:t>Need additional inspiration? </a:t>
            </a:r>
            <a:r>
              <a:rPr lang="en-US" b="1" dirty="0" smtClean="0">
                <a:hlinkClick r:id="rId3"/>
              </a:rPr>
              <a:t>www.preventmedabuse.org/facts-tools/doseofpreventionchallenge</a:t>
            </a:r>
            <a:r>
              <a:rPr lang="en-US" b="1" dirty="0" smtClean="0"/>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3320" y="1972491"/>
            <a:ext cx="2657340" cy="2657340"/>
          </a:xfrm>
          <a:prstGeom prst="rect">
            <a:avLst/>
          </a:prstGeom>
        </p:spPr>
      </p:pic>
    </p:spTree>
    <p:extLst>
      <p:ext uri="{BB962C8B-B14F-4D97-AF65-F5344CB8AC3E}">
        <p14:creationId xmlns:p14="http://schemas.microsoft.com/office/powerpoint/2010/main" val="4921667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rot="21417468">
            <a:off x="3970279" y="3974543"/>
            <a:ext cx="4387946" cy="1569660"/>
          </a:xfrm>
          <a:prstGeom prst="rect">
            <a:avLst/>
          </a:prstGeom>
          <a:noFill/>
        </p:spPr>
        <p:txBody>
          <a:bodyPr wrap="square" rtlCol="0">
            <a:spAutoFit/>
          </a:bodyPr>
          <a:lstStyle/>
          <a:p>
            <a:pPr algn="ctr"/>
            <a:r>
              <a:rPr lang="en-US" sz="4800" dirty="0" smtClean="0">
                <a:latin typeface="Arial Black" panose="020B0A04020102020204" pitchFamily="34" charset="0"/>
              </a:rPr>
              <a:t>Campaign</a:t>
            </a:r>
          </a:p>
          <a:p>
            <a:pPr algn="ctr"/>
            <a:r>
              <a:rPr lang="en-US" sz="4800" dirty="0" smtClean="0">
                <a:latin typeface="Arial Black" panose="020B0A04020102020204" pitchFamily="34" charset="0"/>
              </a:rPr>
              <a:t>Show &amp; Tell!</a:t>
            </a:r>
            <a:endParaRPr lang="en-US" sz="4800" dirty="0">
              <a:latin typeface="Arial Black" panose="020B0A04020102020204" pitchFamily="34" charset="0"/>
            </a:endParaRPr>
          </a:p>
        </p:txBody>
      </p:sp>
    </p:spTree>
    <p:extLst>
      <p:ext uri="{BB962C8B-B14F-4D97-AF65-F5344CB8AC3E}">
        <p14:creationId xmlns:p14="http://schemas.microsoft.com/office/powerpoint/2010/main" val="36287168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idx="1"/>
          </p:nvPr>
        </p:nvSpPr>
        <p:spPr/>
        <p:txBody>
          <a:bodyPr/>
          <a:lstStyle/>
          <a:p>
            <a:r>
              <a:rPr lang="en-US" dirty="0" smtClean="0"/>
              <a:t>Don’t forget to complete your evaluation form!</a:t>
            </a:r>
            <a:endParaRPr lang="en-US" dirty="0"/>
          </a:p>
        </p:txBody>
      </p:sp>
    </p:spTree>
    <p:extLst>
      <p:ext uri="{BB962C8B-B14F-4D97-AF65-F5344CB8AC3E}">
        <p14:creationId xmlns:p14="http://schemas.microsoft.com/office/powerpoint/2010/main" val="2471838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lstStyle/>
          <a:p>
            <a:r>
              <a:rPr lang="en-US" dirty="0" smtClean="0">
                <a:latin typeface="Arial Black" panose="020B0A04020102020204" pitchFamily="34" charset="0"/>
              </a:rPr>
              <a:t>Goal &amp; Objective Example</a:t>
            </a:r>
            <a:endParaRPr lang="en-US" dirty="0">
              <a:latin typeface="Arial Black" panose="020B0A04020102020204" pitchFamily="34" charset="0"/>
            </a:endParaRPr>
          </a:p>
        </p:txBody>
      </p:sp>
      <p:sp>
        <p:nvSpPr>
          <p:cNvPr id="13" name="Content Placeholder 12"/>
          <p:cNvSpPr>
            <a:spLocks noGrp="1"/>
          </p:cNvSpPr>
          <p:nvPr>
            <p:ph idx="1"/>
          </p:nvPr>
        </p:nvSpPr>
        <p:spPr/>
        <p:txBody>
          <a:bodyPr>
            <a:normAutofit/>
          </a:bodyPr>
          <a:lstStyle/>
          <a:p>
            <a:endParaRPr lang="en-US" dirty="0" smtClean="0"/>
          </a:p>
          <a:p>
            <a:endParaRPr lang="en-US" dirty="0"/>
          </a:p>
        </p:txBody>
      </p:sp>
      <p:sp>
        <p:nvSpPr>
          <p:cNvPr id="2" name="Rectangle 1"/>
          <p:cNvSpPr/>
          <p:nvPr/>
        </p:nvSpPr>
        <p:spPr>
          <a:xfrm>
            <a:off x="577088" y="1887097"/>
            <a:ext cx="9110452" cy="4478149"/>
          </a:xfrm>
          <a:prstGeom prst="rect">
            <a:avLst/>
          </a:prstGeom>
        </p:spPr>
        <p:txBody>
          <a:bodyPr wrap="square">
            <a:spAutoFit/>
          </a:bodyPr>
          <a:lstStyle/>
          <a:p>
            <a:pPr marL="274320" lvl="1" indent="-228600">
              <a:spcAft>
                <a:spcPts val="600"/>
              </a:spcAft>
              <a:buClr>
                <a:schemeClr val="accent1"/>
              </a:buClr>
              <a:buFont typeface="Wingdings 2" pitchFamily="18" charset="2"/>
              <a:buChar char=""/>
            </a:pPr>
            <a:r>
              <a:rPr lang="en-US" sz="3200" b="1" dirty="0" smtClean="0"/>
              <a:t>Goal: Double our number of Facebook followers between July 2019 and July 2020.</a:t>
            </a:r>
          </a:p>
          <a:p>
            <a:pPr marL="548640" lvl="2" indent="-228600">
              <a:buClr>
                <a:schemeClr val="accent1"/>
              </a:buClr>
              <a:buFont typeface="Wingdings 2" pitchFamily="18" charset="2"/>
              <a:buChar char=""/>
            </a:pPr>
            <a:r>
              <a:rPr lang="en-US" sz="2400" dirty="0" smtClean="0"/>
              <a:t>Objective 1: Continue to consistently post engaging content (minimum of 4 posts per week) each month</a:t>
            </a:r>
          </a:p>
          <a:p>
            <a:pPr marL="548640" lvl="2" indent="-228600">
              <a:buClr>
                <a:schemeClr val="accent1"/>
              </a:buClr>
              <a:buFont typeface="Wingdings 2" pitchFamily="18" charset="2"/>
              <a:buChar char=""/>
            </a:pPr>
            <a:r>
              <a:rPr lang="en-US" sz="2400" dirty="0" smtClean="0"/>
              <a:t>Objective 2: Identify 3 partners with large social media followings who regularly posts engaging content. Develop agreements with these organizations to like and share each others posts (minimum 1-2 per month). </a:t>
            </a:r>
          </a:p>
          <a:p>
            <a:pPr marL="548640" lvl="2">
              <a:buClr>
                <a:schemeClr val="accent1"/>
              </a:buClr>
              <a:buFont typeface="Wingdings 2" pitchFamily="18" charset="2"/>
              <a:buChar char=""/>
            </a:pPr>
            <a:r>
              <a:rPr lang="en-US" sz="2400" dirty="0" smtClean="0"/>
              <a:t>Objective 3: On a weekly basis, gain new followers by “inviting” individuals who have reacted or commented on other posts to like your page. </a:t>
            </a:r>
            <a:endParaRPr lang="en-US" sz="2400" dirty="0"/>
          </a:p>
        </p:txBody>
      </p:sp>
    </p:spTree>
    <p:extLst>
      <p:ext uri="{BB962C8B-B14F-4D97-AF65-F5344CB8AC3E}">
        <p14:creationId xmlns:p14="http://schemas.microsoft.com/office/powerpoint/2010/main" val="425830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7215" y="2793194"/>
            <a:ext cx="4171281" cy="286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lstStyle/>
          <a:p>
            <a:r>
              <a:rPr lang="en-US" dirty="0" smtClean="0">
                <a:latin typeface="Arial Black" panose="020B0A04020102020204" pitchFamily="34" charset="0"/>
              </a:rPr>
              <a:t>Audience(s)</a:t>
            </a:r>
            <a:endParaRPr lang="en-US" dirty="0">
              <a:latin typeface="Arial Black" panose="020B0A04020102020204" pitchFamily="34" charset="0"/>
            </a:endParaRPr>
          </a:p>
        </p:txBody>
      </p:sp>
      <p:sp>
        <p:nvSpPr>
          <p:cNvPr id="13" name="Content Placeholder 12"/>
          <p:cNvSpPr>
            <a:spLocks noGrp="1"/>
          </p:cNvSpPr>
          <p:nvPr>
            <p:ph idx="1"/>
          </p:nvPr>
        </p:nvSpPr>
        <p:spPr>
          <a:xfrm>
            <a:off x="577015" y="1110054"/>
            <a:ext cx="11037969" cy="4604863"/>
          </a:xfrm>
        </p:spPr>
        <p:txBody>
          <a:bodyPr>
            <a:normAutofit fontScale="25000" lnSpcReduction="20000"/>
          </a:bodyPr>
          <a:lstStyle/>
          <a:p>
            <a:endParaRPr lang="en-US" dirty="0" smtClean="0"/>
          </a:p>
          <a:p>
            <a:pPr>
              <a:lnSpc>
                <a:spcPct val="120000"/>
              </a:lnSpc>
            </a:pPr>
            <a:r>
              <a:rPr lang="en-US" sz="8000" dirty="0" smtClean="0"/>
              <a:t>Demographics </a:t>
            </a:r>
          </a:p>
          <a:p>
            <a:pPr>
              <a:lnSpc>
                <a:spcPct val="120000"/>
              </a:lnSpc>
            </a:pPr>
            <a:r>
              <a:rPr lang="en-US" sz="8000" dirty="0" smtClean="0"/>
              <a:t>Locations</a:t>
            </a:r>
          </a:p>
          <a:p>
            <a:pPr lvl="1">
              <a:lnSpc>
                <a:spcPct val="120000"/>
              </a:lnSpc>
            </a:pPr>
            <a:r>
              <a:rPr lang="en-US" sz="8000" dirty="0" smtClean="0"/>
              <a:t>Social media channels - What activities do they participate in on these sites</a:t>
            </a:r>
          </a:p>
          <a:p>
            <a:pPr lvl="1">
              <a:lnSpc>
                <a:spcPct val="120000"/>
              </a:lnSpc>
            </a:pPr>
            <a:r>
              <a:rPr lang="en-US" sz="8000" dirty="0" smtClean="0"/>
              <a:t>Where do they get news/updates</a:t>
            </a:r>
          </a:p>
          <a:p>
            <a:pPr>
              <a:lnSpc>
                <a:spcPct val="120000"/>
              </a:lnSpc>
            </a:pPr>
            <a:r>
              <a:rPr lang="en-US" sz="8000" dirty="0" smtClean="0"/>
              <a:t>Who do they trust and/or respect</a:t>
            </a:r>
          </a:p>
          <a:p>
            <a:pPr>
              <a:lnSpc>
                <a:spcPct val="120000"/>
              </a:lnSpc>
            </a:pPr>
            <a:r>
              <a:rPr lang="en-US" sz="8000" dirty="0" smtClean="0"/>
              <a:t>Psychographics</a:t>
            </a:r>
          </a:p>
          <a:p>
            <a:pPr lvl="1">
              <a:lnSpc>
                <a:spcPct val="120000"/>
              </a:lnSpc>
            </a:pPr>
            <a:r>
              <a:rPr lang="en-US" sz="8000" dirty="0" smtClean="0"/>
              <a:t>Values</a:t>
            </a:r>
          </a:p>
          <a:p>
            <a:pPr lvl="1">
              <a:lnSpc>
                <a:spcPct val="120000"/>
              </a:lnSpc>
            </a:pPr>
            <a:r>
              <a:rPr lang="en-US" sz="8000" dirty="0" smtClean="0"/>
              <a:t>Likes/Dislikes</a:t>
            </a:r>
          </a:p>
          <a:p>
            <a:pPr lvl="1">
              <a:lnSpc>
                <a:spcPct val="120000"/>
              </a:lnSpc>
            </a:pPr>
            <a:r>
              <a:rPr lang="en-US" sz="8000" dirty="0" smtClean="0"/>
              <a:t>Interests/Hobbies</a:t>
            </a:r>
          </a:p>
          <a:p>
            <a:pPr lvl="1">
              <a:lnSpc>
                <a:spcPct val="120000"/>
              </a:lnSpc>
            </a:pPr>
            <a:r>
              <a:rPr lang="en-US" sz="8000" dirty="0" smtClean="0"/>
              <a:t>Personality/Behavior</a:t>
            </a:r>
          </a:p>
          <a:p>
            <a:pPr lvl="1">
              <a:lnSpc>
                <a:spcPct val="120000"/>
              </a:lnSpc>
            </a:pPr>
            <a:r>
              <a:rPr lang="en-US" sz="8000" dirty="0" smtClean="0"/>
              <a:t>Lifestyle</a:t>
            </a:r>
          </a:p>
          <a:p>
            <a:pPr>
              <a:lnSpc>
                <a:spcPct val="120000"/>
              </a:lnSpc>
            </a:pPr>
            <a:r>
              <a:rPr lang="en-US" sz="8000" dirty="0" smtClean="0"/>
              <a:t>What content would be most interesting/appealing to them</a:t>
            </a:r>
          </a:p>
          <a:p>
            <a:pPr lvl="1">
              <a:lnSpc>
                <a:spcPct val="120000"/>
              </a:lnSpc>
            </a:pPr>
            <a:r>
              <a:rPr lang="en-US" sz="8000" dirty="0" smtClean="0"/>
              <a:t>What are their day-to-day concerns</a:t>
            </a:r>
          </a:p>
          <a:p>
            <a:pPr lvl="1">
              <a:lnSpc>
                <a:spcPct val="120000"/>
              </a:lnSpc>
            </a:pPr>
            <a:r>
              <a:rPr lang="en-US" sz="8000" dirty="0" smtClean="0"/>
              <a:t>How can you help</a:t>
            </a:r>
          </a:p>
          <a:p>
            <a:endParaRPr lang="en-US" dirty="0"/>
          </a:p>
        </p:txBody>
      </p:sp>
    </p:spTree>
    <p:extLst>
      <p:ext uri="{BB962C8B-B14F-4D97-AF65-F5344CB8AC3E}">
        <p14:creationId xmlns:p14="http://schemas.microsoft.com/office/powerpoint/2010/main" val="9146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lstStyle/>
          <a:p>
            <a:r>
              <a:rPr lang="en-US" dirty="0" smtClean="0">
                <a:latin typeface="Arial Black" panose="020B0A04020102020204" pitchFamily="34" charset="0"/>
              </a:rPr>
              <a:t>Social Media Channels</a:t>
            </a:r>
            <a:endParaRPr lang="en-US" dirty="0">
              <a:latin typeface="Arial Black" panose="020B0A04020102020204" pitchFamily="34" charset="0"/>
            </a:endParaRPr>
          </a:p>
        </p:txBody>
      </p:sp>
      <p:sp>
        <p:nvSpPr>
          <p:cNvPr id="13" name="Content Placeholder 12"/>
          <p:cNvSpPr>
            <a:spLocks noGrp="1"/>
          </p:cNvSpPr>
          <p:nvPr>
            <p:ph idx="1"/>
          </p:nvPr>
        </p:nvSpPr>
        <p:spPr/>
        <p:txBody>
          <a:bodyPr>
            <a:normAutofit/>
          </a:bodyPr>
          <a:lstStyle/>
          <a:p>
            <a:endParaRPr lang="en-US" dirty="0" smtClean="0"/>
          </a:p>
          <a:p>
            <a:endParaRPr lang="en-US" dirty="0"/>
          </a:p>
        </p:txBody>
      </p:sp>
      <p:pic>
        <p:nvPicPr>
          <p:cNvPr id="14" name="Picture 2" descr="C:\Users\reynoldj\Downloads\social-media-3313867_19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0939" y="1816057"/>
            <a:ext cx="6070121" cy="402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052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lstStyle/>
          <a:p>
            <a:r>
              <a:rPr lang="en-US" dirty="0" smtClean="0">
                <a:latin typeface="Arial Black" panose="020B0A04020102020204" pitchFamily="34" charset="0"/>
              </a:rPr>
              <a:t>What social media channels should I use?</a:t>
            </a:r>
            <a:endParaRPr lang="en-US" dirty="0">
              <a:latin typeface="Arial Black" panose="020B0A04020102020204" pitchFamily="34" charset="0"/>
            </a:endParaRPr>
          </a:p>
        </p:txBody>
      </p:sp>
      <p:sp>
        <p:nvSpPr>
          <p:cNvPr id="14" name="Content Placeholder 2"/>
          <p:cNvSpPr>
            <a:spLocks noGrp="1"/>
          </p:cNvSpPr>
          <p:nvPr>
            <p:ph idx="1"/>
          </p:nvPr>
        </p:nvSpPr>
        <p:spPr>
          <a:xfrm>
            <a:off x="875659" y="1986124"/>
            <a:ext cx="8407893" cy="4634105"/>
          </a:xfrm>
        </p:spPr>
        <p:txBody>
          <a:bodyPr>
            <a:normAutofit/>
          </a:bodyPr>
          <a:lstStyle/>
          <a:p>
            <a:r>
              <a:rPr lang="en-US" sz="3200" dirty="0" smtClean="0"/>
              <a:t> The ones your audiences are on</a:t>
            </a:r>
          </a:p>
          <a:p>
            <a:pPr lvl="1"/>
            <a:r>
              <a:rPr lang="en-US" sz="2300" dirty="0" smtClean="0"/>
              <a:t>Review the national data on social media use </a:t>
            </a:r>
          </a:p>
          <a:p>
            <a:pPr lvl="1"/>
            <a:r>
              <a:rPr lang="en-US" sz="2300" dirty="0" smtClean="0"/>
              <a:t>Look at your own analytic data</a:t>
            </a:r>
          </a:p>
          <a:p>
            <a:pPr lvl="1"/>
            <a:r>
              <a:rPr lang="en-US" sz="2300" dirty="0" smtClean="0"/>
              <a:t>Ask people in your target audience or those that work </a:t>
            </a:r>
          </a:p>
          <a:p>
            <a:pPr marL="365760" lvl="1" indent="0">
              <a:spcBef>
                <a:spcPts val="0"/>
              </a:spcBef>
              <a:buNone/>
            </a:pPr>
            <a:r>
              <a:rPr lang="en-US" sz="2300" dirty="0"/>
              <a:t> </a:t>
            </a:r>
            <a:r>
              <a:rPr lang="en-US" sz="2300" dirty="0" smtClean="0"/>
              <a:t>      closely with your target audience</a:t>
            </a:r>
          </a:p>
          <a:p>
            <a:r>
              <a:rPr lang="en-US" sz="3200" dirty="0" smtClean="0"/>
              <a:t>The ones that best fit your objectives  </a:t>
            </a:r>
          </a:p>
          <a:p>
            <a:pPr marL="45720" indent="0">
              <a:spcBef>
                <a:spcPts val="0"/>
              </a:spcBef>
              <a:buNone/>
            </a:pPr>
            <a:r>
              <a:rPr lang="en-US" sz="3200" dirty="0"/>
              <a:t> </a:t>
            </a:r>
            <a:r>
              <a:rPr lang="en-US" sz="3200" dirty="0" smtClean="0"/>
              <a:t>  and content</a:t>
            </a:r>
          </a:p>
          <a:p>
            <a:r>
              <a:rPr lang="en-US" sz="3200" dirty="0" smtClean="0"/>
              <a:t> The ones your team has the resources to </a:t>
            </a:r>
          </a:p>
          <a:p>
            <a:pPr marL="45720" indent="0">
              <a:spcBef>
                <a:spcPts val="0"/>
              </a:spcBef>
              <a:buNone/>
            </a:pPr>
            <a:r>
              <a:rPr lang="en-US" sz="3200" dirty="0"/>
              <a:t> </a:t>
            </a:r>
            <a:r>
              <a:rPr lang="en-US" sz="3200" dirty="0" smtClean="0"/>
              <a:t>  support </a:t>
            </a:r>
            <a:r>
              <a:rPr lang="en-US" sz="3200" b="1" u="sng" dirty="0" smtClean="0"/>
              <a:t>well</a:t>
            </a:r>
            <a:endParaRPr lang="en-US" sz="3200" b="1" u="sng" dirty="0"/>
          </a:p>
        </p:txBody>
      </p:sp>
    </p:spTree>
    <p:extLst>
      <p:ext uri="{BB962C8B-B14F-4D97-AF65-F5344CB8AC3E}">
        <p14:creationId xmlns:p14="http://schemas.microsoft.com/office/powerpoint/2010/main" val="3371860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lstStyle/>
          <a:p>
            <a:r>
              <a:rPr lang="en-US" dirty="0" smtClean="0">
                <a:latin typeface="Arial Black" panose="020B0A04020102020204" pitchFamily="34" charset="0"/>
              </a:rPr>
              <a:t>Content Strategy</a:t>
            </a:r>
            <a:endParaRPr lang="en-US" dirty="0">
              <a:latin typeface="Arial Black" panose="020B0A04020102020204" pitchFamily="34" charset="0"/>
            </a:endParaRPr>
          </a:p>
        </p:txBody>
      </p:sp>
      <p:sp>
        <p:nvSpPr>
          <p:cNvPr id="13" name="Content Placeholder 12"/>
          <p:cNvSpPr>
            <a:spLocks noGrp="1"/>
          </p:cNvSpPr>
          <p:nvPr>
            <p:ph idx="1"/>
          </p:nvPr>
        </p:nvSpPr>
        <p:spPr/>
        <p:txBody>
          <a:bodyPr>
            <a:normAutofit/>
          </a:bodyPr>
          <a:lstStyle/>
          <a:p>
            <a:r>
              <a:rPr lang="en-US" sz="2600" dirty="0" smtClean="0"/>
              <a:t>Aim to post a variety of interesting, engaging,  </a:t>
            </a:r>
          </a:p>
          <a:p>
            <a:pPr marL="45720" indent="0">
              <a:spcBef>
                <a:spcPts val="0"/>
              </a:spcBef>
              <a:buNone/>
            </a:pPr>
            <a:r>
              <a:rPr lang="en-US" sz="2600" dirty="0" smtClean="0"/>
              <a:t>    VISUAL content</a:t>
            </a:r>
          </a:p>
          <a:p>
            <a:r>
              <a:rPr lang="en-US" sz="2600" dirty="0" smtClean="0"/>
              <a:t> Remember: Quality Over Quantity </a:t>
            </a:r>
          </a:p>
          <a:p>
            <a:r>
              <a:rPr lang="en-US" sz="2600" dirty="0" smtClean="0"/>
              <a:t> The best content adds value for your audience   </a:t>
            </a:r>
          </a:p>
          <a:p>
            <a:pPr marL="45720" indent="0">
              <a:spcBef>
                <a:spcPts val="0"/>
              </a:spcBef>
              <a:buNone/>
            </a:pPr>
            <a:r>
              <a:rPr lang="en-US" sz="2600" dirty="0" smtClean="0"/>
              <a:t>     and drives engagement (especially conversation) </a:t>
            </a:r>
          </a:p>
          <a:p>
            <a:pPr lvl="1"/>
            <a:r>
              <a:rPr lang="en-US" sz="2500" dirty="0" smtClean="0"/>
              <a:t> “What’s in it for me”</a:t>
            </a:r>
          </a:p>
          <a:p>
            <a:pPr lvl="1"/>
            <a:r>
              <a:rPr lang="en-US" sz="2500" dirty="0" smtClean="0"/>
              <a:t> “Why should I care”</a:t>
            </a:r>
          </a:p>
          <a:p>
            <a:pPr lvl="1"/>
            <a:r>
              <a:rPr lang="en-US" sz="2500" dirty="0" smtClean="0"/>
              <a:t> Tip: Tie national stories to what’s happening in </a:t>
            </a:r>
          </a:p>
          <a:p>
            <a:pPr marL="365760" lvl="1" indent="0">
              <a:spcBef>
                <a:spcPts val="0"/>
              </a:spcBef>
              <a:buNone/>
            </a:pPr>
            <a:r>
              <a:rPr lang="en-US" sz="2500" dirty="0" smtClean="0"/>
              <a:t>       your local jurisdiction</a:t>
            </a:r>
          </a:p>
          <a:p>
            <a:endParaRPr lang="en-US" dirty="0"/>
          </a:p>
        </p:txBody>
      </p:sp>
    </p:spTree>
    <p:extLst>
      <p:ext uri="{BB962C8B-B14F-4D97-AF65-F5344CB8AC3E}">
        <p14:creationId xmlns:p14="http://schemas.microsoft.com/office/powerpoint/2010/main" val="3705704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lstStyle/>
          <a:p>
            <a:r>
              <a:rPr lang="en-US" dirty="0" smtClean="0">
                <a:latin typeface="Arial Black" panose="020B0A04020102020204" pitchFamily="34" charset="0"/>
              </a:rPr>
              <a:t>Content strategy</a:t>
            </a:r>
            <a:endParaRPr lang="en-US" dirty="0">
              <a:latin typeface="Arial Black" panose="020B0A04020102020204" pitchFamily="34" charset="0"/>
            </a:endParaRPr>
          </a:p>
        </p:txBody>
      </p:sp>
      <p:sp>
        <p:nvSpPr>
          <p:cNvPr id="13" name="Content Placeholder 12"/>
          <p:cNvSpPr>
            <a:spLocks noGrp="1"/>
          </p:cNvSpPr>
          <p:nvPr>
            <p:ph idx="1"/>
          </p:nvPr>
        </p:nvSpPr>
        <p:spPr/>
        <p:txBody>
          <a:bodyPr>
            <a:normAutofit/>
          </a:bodyPr>
          <a:lstStyle/>
          <a:p>
            <a:r>
              <a:rPr lang="en-US" dirty="0" smtClean="0"/>
              <a:t>Creating engaging content requires us to truly understand our audience on a deep level. Ask yourself (or better yet, your audience):</a:t>
            </a:r>
          </a:p>
          <a:p>
            <a:pPr lvl="1"/>
            <a:r>
              <a:rPr lang="en-US" dirty="0" smtClean="0"/>
              <a:t>What does your audience care about?</a:t>
            </a:r>
          </a:p>
          <a:p>
            <a:pPr lvl="1"/>
            <a:r>
              <a:rPr lang="en-US" dirty="0" smtClean="0"/>
              <a:t>What are your audience’s challenges?</a:t>
            </a:r>
          </a:p>
          <a:p>
            <a:pPr lvl="1"/>
            <a:r>
              <a:rPr lang="en-US" dirty="0" smtClean="0"/>
              <a:t>What are your audience’s motivations?</a:t>
            </a:r>
          </a:p>
          <a:p>
            <a:pPr lvl="1"/>
            <a:r>
              <a:rPr lang="en-US" dirty="0" smtClean="0"/>
              <a:t>What content does your audience love to interact with?</a:t>
            </a:r>
          </a:p>
          <a:p>
            <a:r>
              <a:rPr lang="en-US" dirty="0" smtClean="0"/>
              <a:t>Each piece of content you post should serve a specific purpose.</a:t>
            </a:r>
            <a:endParaRPr lang="en-US" dirty="0"/>
          </a:p>
          <a:p>
            <a:pPr lvl="1"/>
            <a:r>
              <a:rPr lang="en-US" dirty="0" smtClean="0"/>
              <a:t>Aim to spark emotion.</a:t>
            </a:r>
          </a:p>
        </p:txBody>
      </p:sp>
    </p:spTree>
    <p:extLst>
      <p:ext uri="{BB962C8B-B14F-4D97-AF65-F5344CB8AC3E}">
        <p14:creationId xmlns:p14="http://schemas.microsoft.com/office/powerpoint/2010/main" val="1276050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1059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0712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3297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F3F62D-E8E0-4A68-AFD4-0DE72BBF876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6" name="Content Placeholder 15"/>
          <p:cNvSpPr>
            <a:spLocks noGrp="1"/>
          </p:cNvSpPr>
          <p:nvPr>
            <p:ph sz="half" idx="2"/>
          </p:nvPr>
        </p:nvSpPr>
        <p:spPr>
          <a:xfrm>
            <a:off x="4332638" y="979100"/>
            <a:ext cx="5472229" cy="1584652"/>
          </a:xfrm>
        </p:spPr>
        <p:txBody>
          <a:bodyPr>
            <a:normAutofit lnSpcReduction="10000"/>
          </a:bodyPr>
          <a:lstStyle/>
          <a:p>
            <a:pPr marL="0" indent="0">
              <a:buNone/>
            </a:pPr>
            <a:r>
              <a:rPr lang="en-US" sz="4800" dirty="0" smtClean="0">
                <a:latin typeface="Arial Black" panose="020B0A04020102020204" pitchFamily="34" charset="0"/>
              </a:rPr>
              <a:t>Kristin Mattson </a:t>
            </a:r>
          </a:p>
          <a:p>
            <a:pPr marL="0" indent="0">
              <a:buNone/>
            </a:pPr>
            <a:endParaRPr lang="en-US" sz="200" dirty="0">
              <a:latin typeface="Arial Black" panose="020B0A04020102020204" pitchFamily="34" charset="0"/>
            </a:endParaRPr>
          </a:p>
          <a:p>
            <a:pPr marL="0" indent="0">
              <a:buNone/>
            </a:pPr>
            <a:r>
              <a:rPr lang="en-US" sz="4800" dirty="0" smtClean="0">
                <a:latin typeface="Arial Black" panose="020B0A04020102020204" pitchFamily="34" charset="0"/>
              </a:rPr>
              <a:t>MPH, MCHES</a:t>
            </a:r>
          </a:p>
          <a:p>
            <a:endParaRPr lang="en-US" dirty="0"/>
          </a:p>
        </p:txBody>
      </p:sp>
      <p:pic>
        <p:nvPicPr>
          <p:cNvPr id="17" name="Picture 6" descr="C:\Users\reynoldj\Downloads\KristinMattson_Headshot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553" y="90590"/>
            <a:ext cx="2606777" cy="33616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318" y="3522062"/>
            <a:ext cx="2861246" cy="3167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15"/>
          <p:cNvSpPr>
            <a:spLocks noGrp="1"/>
          </p:cNvSpPr>
          <p:nvPr>
            <p:ph sz="half" idx="2"/>
          </p:nvPr>
        </p:nvSpPr>
        <p:spPr>
          <a:xfrm>
            <a:off x="4340371" y="4180114"/>
            <a:ext cx="6322186" cy="1605533"/>
          </a:xfrm>
        </p:spPr>
        <p:txBody>
          <a:bodyPr>
            <a:normAutofit fontScale="55000" lnSpcReduction="20000"/>
          </a:bodyPr>
          <a:lstStyle/>
          <a:p>
            <a:pPr marL="0" indent="0">
              <a:lnSpc>
                <a:spcPct val="100000"/>
              </a:lnSpc>
              <a:spcAft>
                <a:spcPts val="600"/>
              </a:spcAft>
              <a:buNone/>
            </a:pPr>
            <a:r>
              <a:rPr lang="en-US" sz="8700" dirty="0">
                <a:latin typeface="Arial Black" panose="020B0A04020102020204" pitchFamily="34" charset="0"/>
              </a:rPr>
              <a:t>Jennifer Reynolds</a:t>
            </a:r>
          </a:p>
          <a:p>
            <a:pPr marL="0" indent="0">
              <a:lnSpc>
                <a:spcPct val="100000"/>
              </a:lnSpc>
              <a:buNone/>
            </a:pPr>
            <a:r>
              <a:rPr lang="en-US" sz="8700" dirty="0" smtClean="0">
                <a:latin typeface="Arial Black" panose="020B0A04020102020204" pitchFamily="34" charset="0"/>
              </a:rPr>
              <a:t>MPH</a:t>
            </a:r>
            <a:r>
              <a:rPr lang="en-US" sz="8700" dirty="0">
                <a:latin typeface="Arial Black" panose="020B0A04020102020204" pitchFamily="34" charset="0"/>
              </a:rPr>
              <a:t>, CHES</a:t>
            </a:r>
          </a:p>
          <a:p>
            <a:endParaRPr lang="en-US" dirty="0"/>
          </a:p>
        </p:txBody>
      </p:sp>
    </p:spTree>
    <p:extLst>
      <p:ext uri="{BB962C8B-B14F-4D97-AF65-F5344CB8AC3E}">
        <p14:creationId xmlns:p14="http://schemas.microsoft.com/office/powerpoint/2010/main" val="1095120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5389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5541"/>
            <a:ext cx="12192000" cy="695575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A4A4A"/>
                </a:solidFill>
                <a:effectLst/>
                <a:uLnTx/>
                <a:uFillTx/>
                <a:latin typeface="inherit"/>
                <a:ea typeface="+mn-ea"/>
                <a:cs typeface="+mn-cs"/>
              </a:rPr>
              <a:t>Objective: </a:t>
            </a:r>
            <a:r>
              <a:rPr kumimoji="0" lang="en-US" sz="1800" b="0" i="0" u="none" strike="noStrike" kern="1200" cap="none" spc="0" normalizeH="0" baseline="0" noProof="0" dirty="0" smtClean="0">
                <a:ln>
                  <a:noFill/>
                </a:ln>
                <a:solidFill>
                  <a:srgbClr val="4A4A4A"/>
                </a:solidFill>
                <a:effectLst/>
                <a:uLnTx/>
                <a:uFillTx/>
                <a:latin typeface="Roboto-Light"/>
                <a:ea typeface="+mn-ea"/>
                <a:cs typeface="+mn-cs"/>
              </a:rPr>
              <a:t>This </a:t>
            </a:r>
            <a:r>
              <a:rPr kumimoji="0" lang="en-US" sz="1800" b="0" i="0" u="none" strike="noStrike" kern="1200" cap="none" spc="0" normalizeH="0" baseline="0" noProof="0" dirty="0">
                <a:ln>
                  <a:noFill/>
                </a:ln>
                <a:solidFill>
                  <a:srgbClr val="4A4A4A"/>
                </a:solidFill>
                <a:effectLst/>
                <a:uLnTx/>
                <a:uFillTx/>
                <a:latin typeface="Roboto-Light"/>
                <a:ea typeface="+mn-ea"/>
                <a:cs typeface="+mn-cs"/>
              </a:rPr>
              <a:t>study sought to examine if provider Twitter profiles with educational tweets were viewed as more professional than profiles with personal tweets or a mixture of the two, and to determine the impact of provider gender on perceptions of professionalism in an academic obstetrics and gynecology clinic.</a:t>
            </a:r>
            <a:br>
              <a:rPr kumimoji="0" lang="en-US" sz="1800" b="0" i="0" u="none" strike="noStrike" kern="1200" cap="none" spc="0" normalizeH="0" baseline="0" noProof="0" dirty="0">
                <a:ln>
                  <a:noFill/>
                </a:ln>
                <a:solidFill>
                  <a:srgbClr val="4A4A4A"/>
                </a:solidFill>
                <a:effectLst/>
                <a:uLnTx/>
                <a:uFillTx/>
                <a:latin typeface="Roboto-Light"/>
                <a:ea typeface="+mn-ea"/>
                <a:cs typeface="+mn-cs"/>
              </a:rPr>
            </a:br>
            <a:endParaRPr kumimoji="0" lang="en-US" sz="1800" b="0" i="0" u="none" strike="noStrike" kern="1200" cap="none" spc="0" normalizeH="0" baseline="0" noProof="0" dirty="0">
              <a:ln>
                <a:noFill/>
              </a:ln>
              <a:solidFill>
                <a:srgbClr val="4A4A4A"/>
              </a:solidFill>
              <a:effectLst/>
              <a:uLnTx/>
              <a:uFillTx/>
              <a:latin typeface="Roboto-Ligh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4A4A"/>
                </a:solidFill>
                <a:effectLst/>
                <a:uLnTx/>
                <a:uFillTx/>
                <a:latin typeface="inherit"/>
                <a:ea typeface="+mn-ea"/>
                <a:cs typeface="+mn-cs"/>
              </a:rPr>
              <a:t>Methods: </a:t>
            </a:r>
            <a:r>
              <a:rPr kumimoji="0" lang="en-US" sz="1800" b="0" i="0" u="none" strike="noStrike" kern="1200" cap="none" spc="0" normalizeH="0" baseline="0" noProof="0" dirty="0">
                <a:ln>
                  <a:noFill/>
                </a:ln>
                <a:solidFill>
                  <a:srgbClr val="4A4A4A"/>
                </a:solidFill>
                <a:effectLst/>
                <a:uLnTx/>
                <a:uFillTx/>
                <a:latin typeface="Roboto-Light"/>
                <a:ea typeface="+mn-ea"/>
                <a:cs typeface="+mn-cs"/>
              </a:rPr>
              <a:t>This study randomized obstetrics and gynecology patients at the University of Michigan Von </a:t>
            </a:r>
            <a:r>
              <a:rPr kumimoji="0" lang="en-US" sz="1800" b="0" i="0" u="none" strike="noStrike" kern="1200" cap="none" spc="0" normalizeH="0" baseline="0" noProof="0" dirty="0" err="1">
                <a:ln>
                  <a:noFill/>
                </a:ln>
                <a:solidFill>
                  <a:srgbClr val="4A4A4A"/>
                </a:solidFill>
                <a:effectLst/>
                <a:uLnTx/>
                <a:uFillTx/>
                <a:latin typeface="Roboto-Light"/>
                <a:ea typeface="+mn-ea"/>
                <a:cs typeface="+mn-cs"/>
              </a:rPr>
              <a:t>Voigtlander</a:t>
            </a:r>
            <a:r>
              <a:rPr kumimoji="0" lang="en-US" sz="1800" b="0" i="0" u="none" strike="noStrike" kern="1200" cap="none" spc="0" normalizeH="0" baseline="0" noProof="0" dirty="0">
                <a:ln>
                  <a:noFill/>
                </a:ln>
                <a:solidFill>
                  <a:srgbClr val="4A4A4A"/>
                </a:solidFill>
                <a:effectLst/>
                <a:uLnTx/>
                <a:uFillTx/>
                <a:latin typeface="Roboto-Light"/>
                <a:ea typeface="+mn-ea"/>
                <a:cs typeface="+mn-cs"/>
              </a:rPr>
              <a:t> Clinic to view one of six medical provider Twitter profiles, which differed in provider gender and the nature of tweets. Each participant answered 10 questions about their perception of the provider’s professionalism based on the Twitter profile content.</a:t>
            </a:r>
            <a:br>
              <a:rPr kumimoji="0" lang="en-US" sz="1800" b="0" i="0" u="none" strike="noStrike" kern="1200" cap="none" spc="0" normalizeH="0" baseline="0" noProof="0" dirty="0">
                <a:ln>
                  <a:noFill/>
                </a:ln>
                <a:solidFill>
                  <a:srgbClr val="4A4A4A"/>
                </a:solidFill>
                <a:effectLst/>
                <a:uLnTx/>
                <a:uFillTx/>
                <a:latin typeface="Roboto-Light"/>
                <a:ea typeface="+mn-ea"/>
                <a:cs typeface="+mn-cs"/>
              </a:rPr>
            </a:br>
            <a:endParaRPr kumimoji="0" lang="en-US" sz="1800" b="0" i="0" u="none" strike="noStrike" kern="1200" cap="none" spc="0" normalizeH="0" baseline="0" noProof="0" dirty="0">
              <a:ln>
                <a:noFill/>
              </a:ln>
              <a:solidFill>
                <a:srgbClr val="4A4A4A"/>
              </a:solidFill>
              <a:effectLst/>
              <a:uLnTx/>
              <a:uFillTx/>
              <a:latin typeface="Roboto-Ligh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4A4A"/>
                </a:solidFill>
                <a:effectLst/>
                <a:uLnTx/>
                <a:uFillTx/>
                <a:latin typeface="inherit"/>
                <a:ea typeface="+mn-ea"/>
                <a:cs typeface="+mn-cs"/>
              </a:rPr>
              <a:t>Results: </a:t>
            </a:r>
            <a:r>
              <a:rPr kumimoji="0" lang="en-US" sz="1800" b="0" i="0" u="none" strike="noStrike" kern="1200" cap="none" spc="0" normalizeH="0" baseline="0" noProof="0" dirty="0">
                <a:ln>
                  <a:noFill/>
                </a:ln>
                <a:solidFill>
                  <a:srgbClr val="4A4A4A"/>
                </a:solidFill>
                <a:effectLst/>
                <a:uLnTx/>
                <a:uFillTx/>
                <a:latin typeface="Roboto-Light"/>
                <a:ea typeface="+mn-ea"/>
                <a:cs typeface="+mn-cs"/>
              </a:rPr>
              <a:t>The provider profiles with educational tweets alone received higher mean professionalism scores than profiles with personal tweets. Specifically, the female and male provider profiles with exclusively educational tweets had the highest and second highest overall mean professionalism ratings at 4.24 and 3.85, respectively. In addition, the female provider profiles received higher mean professionalism ratings than male provider profiles with the same content. The female profile with mixed content received a mean professionalism rating of 3.38 compared to 3.24 for the male mixed-content profile, and the female profile with only personal content received a mean professionalism rating of 3.68 compared to 2.68 for the exclusively personal male provider profile.</a:t>
            </a:r>
            <a:br>
              <a:rPr kumimoji="0" lang="en-US" sz="1800" b="0" i="0" u="none" strike="noStrike" kern="1200" cap="none" spc="0" normalizeH="0" baseline="0" noProof="0" dirty="0">
                <a:ln>
                  <a:noFill/>
                </a:ln>
                <a:solidFill>
                  <a:srgbClr val="4A4A4A"/>
                </a:solidFill>
                <a:effectLst/>
                <a:uLnTx/>
                <a:uFillTx/>
                <a:latin typeface="Roboto-Light"/>
                <a:ea typeface="+mn-ea"/>
                <a:cs typeface="+mn-cs"/>
              </a:rPr>
            </a:br>
            <a:endParaRPr kumimoji="0" lang="en-US" sz="1800" b="0" i="0" u="none" strike="noStrike" kern="1200" cap="none" spc="0" normalizeH="0" baseline="0" noProof="0" dirty="0">
              <a:ln>
                <a:noFill/>
              </a:ln>
              <a:solidFill>
                <a:srgbClr val="4A4A4A"/>
              </a:solidFill>
              <a:effectLst/>
              <a:uLnTx/>
              <a:uFillTx/>
              <a:latin typeface="Roboto-Ligh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A4A4A"/>
                </a:solidFill>
                <a:effectLst/>
                <a:uLnTx/>
                <a:uFillTx/>
                <a:latin typeface="inherit"/>
                <a:ea typeface="+mn-ea"/>
                <a:cs typeface="+mn-cs"/>
              </a:rPr>
              <a:t>Conclusions: </a:t>
            </a:r>
            <a:r>
              <a:rPr kumimoji="0" lang="en-US" sz="1800" b="0" i="0" u="none" strike="noStrike" kern="1200" cap="none" spc="0" normalizeH="0" baseline="0" noProof="0" dirty="0">
                <a:ln>
                  <a:noFill/>
                </a:ln>
                <a:solidFill>
                  <a:srgbClr val="4A4A4A"/>
                </a:solidFill>
                <a:effectLst/>
                <a:uLnTx/>
                <a:uFillTx/>
                <a:latin typeface="Roboto-Light"/>
                <a:ea typeface="+mn-ea"/>
                <a:cs typeface="+mn-cs"/>
              </a:rPr>
              <a:t>This study showed that in our obstetrics and gynecology clinic, </a:t>
            </a:r>
            <a:r>
              <a:rPr kumimoji="0" lang="en-US" sz="1800" b="0" i="0" u="none" strike="noStrike" kern="1200" cap="none" spc="0" normalizeH="0" baseline="0" noProof="0" dirty="0">
                <a:ln>
                  <a:noFill/>
                </a:ln>
                <a:solidFill>
                  <a:srgbClr val="FF0000"/>
                </a:solidFill>
                <a:effectLst/>
                <a:uLnTx/>
                <a:uFillTx/>
                <a:latin typeface="Roboto-Light"/>
                <a:ea typeface="+mn-ea"/>
                <a:cs typeface="+mn-cs"/>
              </a:rPr>
              <a:t>patients perceived providers with educational profiles as more professional than those with a mixture of educational and personal tweets or only personal tweets.</a:t>
            </a:r>
            <a:r>
              <a:rPr kumimoji="0" lang="en-US" sz="1800" b="0" i="0" u="none" strike="noStrike" kern="1200" cap="none" spc="0" normalizeH="0" baseline="0" noProof="0" dirty="0">
                <a:ln>
                  <a:noFill/>
                </a:ln>
                <a:solidFill>
                  <a:srgbClr val="4A4A4A"/>
                </a:solidFill>
                <a:effectLst/>
                <a:uLnTx/>
                <a:uFillTx/>
                <a:latin typeface="Roboto-Light"/>
                <a:ea typeface="+mn-ea"/>
                <a:cs typeface="+mn-cs"/>
              </a:rPr>
              <a:t> It also showed that our patient population perceived the female provider with educational tweets to be the most professional. This study will help inform the development of evidence-based guidelines for social media use in medicine as it adds to the growing body of literature examining professionalism and social </a:t>
            </a:r>
            <a:r>
              <a:rPr kumimoji="0" lang="en-US" sz="1800" b="0" i="0" u="none" strike="noStrike" kern="1200" cap="none" spc="0" normalizeH="0" baseline="0" noProof="0" dirty="0" smtClean="0">
                <a:ln>
                  <a:noFill/>
                </a:ln>
                <a:solidFill>
                  <a:srgbClr val="4A4A4A"/>
                </a:solidFill>
                <a:effectLst/>
                <a:uLnTx/>
                <a:uFillTx/>
                <a:latin typeface="Roboto-Light"/>
                <a:ea typeface="+mn-ea"/>
                <a:cs typeface="+mn-cs"/>
              </a:rPr>
              <a:t>media.</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A4A4A"/>
              </a:solidFill>
              <a:effectLst/>
              <a:uLnTx/>
              <a:uFillTx/>
              <a:latin typeface="Roboto-Ligh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05050"/>
                </a:solidFill>
                <a:effectLst/>
                <a:uLnTx/>
                <a:uFillTx/>
                <a:latin typeface="Roboto" panose="02000000000000000000" pitchFamily="2" charset="0"/>
                <a:ea typeface="+mn-ea"/>
                <a:cs typeface="+mn-cs"/>
              </a:rPr>
              <a:t>J </a:t>
            </a:r>
            <a:r>
              <a:rPr kumimoji="0" lang="en-US" sz="1800" b="1" i="0" u="none" strike="noStrike" kern="1200" cap="none" spc="0" normalizeH="0" baseline="0" noProof="0" dirty="0">
                <a:ln>
                  <a:noFill/>
                </a:ln>
                <a:solidFill>
                  <a:srgbClr val="505050"/>
                </a:solidFill>
                <a:effectLst/>
                <a:uLnTx/>
                <a:uFillTx/>
                <a:latin typeface="Roboto" panose="02000000000000000000" pitchFamily="2" charset="0"/>
                <a:ea typeface="+mn-ea"/>
                <a:cs typeface="+mn-cs"/>
              </a:rPr>
              <a:t>Med Internet Res 2018;20(3):</a:t>
            </a:r>
            <a:r>
              <a:rPr kumimoji="0" lang="en-US" sz="1800" b="1" i="0" u="none" strike="noStrike" kern="1200" cap="none" spc="0" normalizeH="0" baseline="0" noProof="0" dirty="0" smtClean="0">
                <a:ln>
                  <a:noFill/>
                </a:ln>
                <a:solidFill>
                  <a:srgbClr val="505050"/>
                </a:solidFill>
                <a:effectLst/>
                <a:uLnTx/>
                <a:uFillTx/>
                <a:latin typeface="Roboto" panose="02000000000000000000" pitchFamily="2" charset="0"/>
                <a:ea typeface="+mn-ea"/>
                <a:cs typeface="+mn-cs"/>
              </a:rPr>
              <a:t>e78 </a:t>
            </a:r>
            <a:r>
              <a:rPr kumimoji="0" lang="en-US" sz="1800" b="0" i="0" u="none" strike="noStrike" kern="1200" cap="none" spc="0" normalizeH="0" baseline="0" noProof="0" dirty="0" smtClean="0">
                <a:ln>
                  <a:noFill/>
                </a:ln>
                <a:solidFill>
                  <a:srgbClr val="247CB3"/>
                </a:solidFill>
                <a:effectLst/>
                <a:uLnTx/>
                <a:uFillTx/>
                <a:latin typeface="Coda"/>
                <a:ea typeface="+mn-ea"/>
                <a:cs typeface="+mn-cs"/>
                <a:hlinkClick r:id="rId3"/>
              </a:rPr>
              <a:t>doi:10.2196/jmir.8056</a:t>
            </a:r>
            <a:endParaRPr kumimoji="0" lang="en-US" sz="1800" b="0" i="0" u="none" strike="noStrike" kern="1200" cap="none" spc="0" normalizeH="0" baseline="0" noProof="0" dirty="0">
              <a:ln>
                <a:noFill/>
              </a:ln>
              <a:solidFill>
                <a:srgbClr val="4A4A4A"/>
              </a:solidFill>
              <a:effectLst/>
              <a:uLnTx/>
              <a:uFillTx/>
              <a:latin typeface="Roboto-Light"/>
              <a:ea typeface="+mn-ea"/>
              <a:cs typeface="+mn-cs"/>
            </a:endParaRPr>
          </a:p>
        </p:txBody>
      </p:sp>
    </p:spTree>
    <p:extLst>
      <p:ext uri="{BB962C8B-B14F-4D97-AF65-F5344CB8AC3E}">
        <p14:creationId xmlns:p14="http://schemas.microsoft.com/office/powerpoint/2010/main" val="3313926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1" y="336776"/>
            <a:ext cx="10515600" cy="1325563"/>
          </a:xfrm>
        </p:spPr>
        <p:txBody>
          <a:bodyPr/>
          <a:lstStyle/>
          <a:p>
            <a:r>
              <a:rPr lang="en-US" dirty="0" smtClean="0"/>
              <a:t>Best Practices For Facebook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Create visual content that generates conversations – video if possible</a:t>
            </a:r>
          </a:p>
          <a:p>
            <a:r>
              <a:rPr lang="en-US" dirty="0" smtClean="0"/>
              <a:t>Upload your videos directly into Facebook (add captions)</a:t>
            </a:r>
          </a:p>
          <a:p>
            <a:r>
              <a:rPr lang="en-US" dirty="0" smtClean="0"/>
              <a:t>Add </a:t>
            </a:r>
            <a:r>
              <a:rPr lang="en-US" dirty="0"/>
              <a:t>post copy with a call to action or question to prompt </a:t>
            </a:r>
            <a:r>
              <a:rPr lang="en-US" dirty="0" smtClean="0"/>
              <a:t>discussion</a:t>
            </a:r>
          </a:p>
          <a:p>
            <a:r>
              <a:rPr lang="en-US" dirty="0" smtClean="0"/>
              <a:t>When posting links try to use local websites or other websites that your audience may frequent</a:t>
            </a:r>
          </a:p>
          <a:p>
            <a:r>
              <a:rPr lang="en-US" dirty="0" smtClean="0"/>
              <a:t>Use Audience Insights to learn more about your audience </a:t>
            </a:r>
            <a:r>
              <a:rPr lang="en-US" dirty="0" smtClean="0">
                <a:hlinkClick r:id="rId3"/>
              </a:rPr>
              <a:t>https://www.facebook.com/ads/audience-insights</a:t>
            </a:r>
            <a:r>
              <a:rPr lang="en-US" dirty="0" smtClean="0"/>
              <a:t> </a:t>
            </a:r>
          </a:p>
          <a:p>
            <a:r>
              <a:rPr lang="en-US" dirty="0" smtClean="0"/>
              <a:t>Go Live!</a:t>
            </a:r>
          </a:p>
          <a:p>
            <a:r>
              <a:rPr lang="en-US" dirty="0" smtClean="0"/>
              <a:t>Connect with Facebook groups (more on this later)</a:t>
            </a:r>
          </a:p>
          <a:p>
            <a:r>
              <a:rPr lang="en-US" dirty="0" smtClean="0"/>
              <a:t>Create Facebook Events</a:t>
            </a:r>
          </a:p>
        </p:txBody>
      </p:sp>
      <p:pic>
        <p:nvPicPr>
          <p:cNvPr id="5" name="Picture 4">
            <a:extLst>
              <a:ext uri="{FF2B5EF4-FFF2-40B4-BE49-F238E27FC236}">
                <a16:creationId xmlns:a16="http://schemas.microsoft.com/office/drawing/2014/main" id="{56307A57-0257-4179-9547-7A74CD7F477F}"/>
              </a:ext>
            </a:extLst>
          </p:cNvPr>
          <p:cNvPicPr>
            <a:picLocks noChangeAspect="1"/>
          </p:cNvPicPr>
          <p:nvPr/>
        </p:nvPicPr>
        <p:blipFill>
          <a:blip r:embed="rId4"/>
          <a:stretch>
            <a:fillRect/>
          </a:stretch>
        </p:blipFill>
        <p:spPr>
          <a:xfrm>
            <a:off x="143219" y="128129"/>
            <a:ext cx="1746060" cy="1609344"/>
          </a:xfrm>
          <a:prstGeom prst="rect">
            <a:avLst/>
          </a:prstGeom>
        </p:spPr>
      </p:pic>
    </p:spTree>
    <p:extLst>
      <p:ext uri="{BB962C8B-B14F-4D97-AF65-F5344CB8AC3E}">
        <p14:creationId xmlns:p14="http://schemas.microsoft.com/office/powerpoint/2010/main" val="469509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843" y="336776"/>
            <a:ext cx="10515600" cy="1325563"/>
          </a:xfrm>
        </p:spPr>
        <p:txBody>
          <a:bodyPr/>
          <a:lstStyle/>
          <a:p>
            <a:r>
              <a:rPr lang="en-US" dirty="0" smtClean="0"/>
              <a:t>Best Practices For Facebook</a:t>
            </a:r>
            <a:endParaRPr lang="en-US" dirty="0"/>
          </a:p>
        </p:txBody>
      </p:sp>
      <p:sp>
        <p:nvSpPr>
          <p:cNvPr id="3" name="Content Placeholder 2"/>
          <p:cNvSpPr>
            <a:spLocks noGrp="1"/>
          </p:cNvSpPr>
          <p:nvPr>
            <p:ph idx="1"/>
          </p:nvPr>
        </p:nvSpPr>
        <p:spPr/>
        <p:txBody>
          <a:bodyPr>
            <a:normAutofit/>
          </a:bodyPr>
          <a:lstStyle/>
          <a:p>
            <a:r>
              <a:rPr lang="en-US" dirty="0" smtClean="0"/>
              <a:t>Complete your page profile</a:t>
            </a:r>
          </a:p>
          <a:p>
            <a:pPr lvl="1"/>
            <a:r>
              <a:rPr lang="en-US" sz="2200" dirty="0" smtClean="0"/>
              <a:t>Appropriately sized cover/profile photos</a:t>
            </a:r>
          </a:p>
          <a:p>
            <a:pPr lvl="1"/>
            <a:r>
              <a:rPr lang="en-US" sz="2200" dirty="0" smtClean="0"/>
              <a:t>About</a:t>
            </a:r>
          </a:p>
          <a:p>
            <a:pPr lvl="2"/>
            <a:r>
              <a:rPr lang="en-US" sz="2200" dirty="0" smtClean="0"/>
              <a:t>Our Story</a:t>
            </a:r>
          </a:p>
          <a:p>
            <a:pPr lvl="2"/>
            <a:r>
              <a:rPr lang="en-US" sz="2200" dirty="0" smtClean="0"/>
              <a:t>Team Members</a:t>
            </a:r>
          </a:p>
          <a:p>
            <a:pPr lvl="1"/>
            <a:r>
              <a:rPr lang="en-US" sz="2200" dirty="0" smtClean="0"/>
              <a:t>“Call to Action” button</a:t>
            </a:r>
          </a:p>
          <a:p>
            <a:pPr lvl="1"/>
            <a:r>
              <a:rPr lang="en-US" sz="2200" dirty="0" smtClean="0"/>
              <a:t>Get verified (Settings – General – Page Verification) [Results may vary </a:t>
            </a:r>
            <a:r>
              <a:rPr lang="en-US" sz="2200" dirty="0" smtClean="0">
                <a:solidFill>
                  <a:schemeClr val="accent6"/>
                </a:solidFill>
                <a:sym typeface="Wingdings" panose="05000000000000000000" pitchFamily="2" charset="2"/>
              </a:rPr>
              <a:t></a:t>
            </a:r>
            <a:r>
              <a:rPr lang="en-US" sz="2200" dirty="0" smtClean="0">
                <a:sym typeface="Wingdings" panose="05000000000000000000" pitchFamily="2" charset="2"/>
              </a:rPr>
              <a:t>]</a:t>
            </a:r>
          </a:p>
          <a:p>
            <a:r>
              <a:rPr lang="en-US" sz="2600" dirty="0" smtClean="0">
                <a:sym typeface="Wingdings" panose="05000000000000000000" pitchFamily="2" charset="2"/>
              </a:rPr>
              <a:t>Learn Facebook Advertising</a:t>
            </a:r>
          </a:p>
          <a:p>
            <a:pPr lvl="1"/>
            <a:r>
              <a:rPr lang="en-US" sz="2200" dirty="0" smtClean="0">
                <a:sym typeface="Wingdings" panose="05000000000000000000" pitchFamily="2" charset="2"/>
              </a:rPr>
              <a:t>Previous webinar on Intro to FB ads</a:t>
            </a:r>
          </a:p>
        </p:txBody>
      </p:sp>
      <p:pic>
        <p:nvPicPr>
          <p:cNvPr id="5" name="Picture 4">
            <a:extLst>
              <a:ext uri="{FF2B5EF4-FFF2-40B4-BE49-F238E27FC236}">
                <a16:creationId xmlns:a16="http://schemas.microsoft.com/office/drawing/2014/main" id="{56307A57-0257-4179-9547-7A74CD7F477F}"/>
              </a:ext>
            </a:extLst>
          </p:cNvPr>
          <p:cNvPicPr>
            <a:picLocks noChangeAspect="1"/>
          </p:cNvPicPr>
          <p:nvPr/>
        </p:nvPicPr>
        <p:blipFill>
          <a:blip r:embed="rId3"/>
          <a:stretch>
            <a:fillRect/>
          </a:stretch>
        </p:blipFill>
        <p:spPr>
          <a:xfrm>
            <a:off x="143219" y="128129"/>
            <a:ext cx="1746060" cy="1609344"/>
          </a:xfrm>
          <a:prstGeom prst="rect">
            <a:avLst/>
          </a:prstGeom>
        </p:spPr>
      </p:pic>
    </p:spTree>
    <p:extLst>
      <p:ext uri="{BB962C8B-B14F-4D97-AF65-F5344CB8AC3E}">
        <p14:creationId xmlns:p14="http://schemas.microsoft.com/office/powerpoint/2010/main" val="2336528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186" y="336776"/>
            <a:ext cx="10515600" cy="1325563"/>
          </a:xfrm>
        </p:spPr>
        <p:txBody>
          <a:bodyPr/>
          <a:lstStyle/>
          <a:p>
            <a:r>
              <a:rPr lang="en-US" dirty="0" smtClean="0"/>
              <a:t>Best Practices For Facebook</a:t>
            </a:r>
            <a:endParaRPr lang="en-US" dirty="0"/>
          </a:p>
        </p:txBody>
      </p:sp>
      <p:sp>
        <p:nvSpPr>
          <p:cNvPr id="3" name="Content Placeholder 2"/>
          <p:cNvSpPr>
            <a:spLocks noGrp="1"/>
          </p:cNvSpPr>
          <p:nvPr>
            <p:ph idx="1"/>
          </p:nvPr>
        </p:nvSpPr>
        <p:spPr>
          <a:xfrm>
            <a:off x="838200" y="1956254"/>
            <a:ext cx="10515600" cy="4351338"/>
          </a:xfrm>
        </p:spPr>
        <p:txBody>
          <a:bodyPr/>
          <a:lstStyle/>
          <a:p>
            <a:r>
              <a:rPr lang="en-US" dirty="0" smtClean="0"/>
              <a:t>Do NOT</a:t>
            </a:r>
          </a:p>
          <a:p>
            <a:pPr lvl="1"/>
            <a:r>
              <a:rPr lang="en-US" dirty="0" err="1" smtClean="0"/>
              <a:t>Overpost</a:t>
            </a:r>
            <a:endParaRPr lang="en-US" dirty="0" smtClean="0"/>
          </a:p>
          <a:p>
            <a:pPr lvl="1"/>
            <a:r>
              <a:rPr lang="en-US" dirty="0" smtClean="0"/>
              <a:t>Ask for ‘likes,’ ‘comments,’ and ‘shares’</a:t>
            </a:r>
          </a:p>
          <a:p>
            <a:pPr lvl="2"/>
            <a:r>
              <a:rPr lang="en-US" dirty="0" smtClean="0"/>
              <a:t>Consider instead: “we’d love to know your thoughts”</a:t>
            </a:r>
          </a:p>
          <a:p>
            <a:pPr lvl="2"/>
            <a:endParaRPr lang="en-US" dirty="0"/>
          </a:p>
        </p:txBody>
      </p:sp>
      <p:pic>
        <p:nvPicPr>
          <p:cNvPr id="5" name="Picture 4">
            <a:extLst>
              <a:ext uri="{FF2B5EF4-FFF2-40B4-BE49-F238E27FC236}">
                <a16:creationId xmlns:a16="http://schemas.microsoft.com/office/drawing/2014/main" id="{56307A57-0257-4179-9547-7A74CD7F477F}"/>
              </a:ext>
            </a:extLst>
          </p:cNvPr>
          <p:cNvPicPr>
            <a:picLocks noChangeAspect="1"/>
          </p:cNvPicPr>
          <p:nvPr/>
        </p:nvPicPr>
        <p:blipFill>
          <a:blip r:embed="rId3"/>
          <a:stretch>
            <a:fillRect/>
          </a:stretch>
        </p:blipFill>
        <p:spPr>
          <a:xfrm>
            <a:off x="143219" y="128129"/>
            <a:ext cx="1746060" cy="1609344"/>
          </a:xfrm>
          <a:prstGeom prst="rect">
            <a:avLst/>
          </a:prstGeom>
        </p:spPr>
      </p:pic>
    </p:spTree>
    <p:extLst>
      <p:ext uri="{BB962C8B-B14F-4D97-AF65-F5344CB8AC3E}">
        <p14:creationId xmlns:p14="http://schemas.microsoft.com/office/powerpoint/2010/main" val="190689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Best Practices for Instagram</a:t>
            </a:r>
            <a:endParaRPr lang="en-US" dirty="0"/>
          </a:p>
        </p:txBody>
      </p:sp>
      <p:sp>
        <p:nvSpPr>
          <p:cNvPr id="3" name="Content Placeholder 2"/>
          <p:cNvSpPr>
            <a:spLocks noGrp="1"/>
          </p:cNvSpPr>
          <p:nvPr>
            <p:ph idx="1"/>
          </p:nvPr>
        </p:nvSpPr>
        <p:spPr/>
        <p:txBody>
          <a:bodyPr>
            <a:normAutofit lnSpcReduction="10000"/>
          </a:bodyPr>
          <a:lstStyle/>
          <a:p>
            <a:r>
              <a:rPr lang="en-US" dirty="0" smtClean="0"/>
              <a:t>Post consistently</a:t>
            </a:r>
          </a:p>
          <a:p>
            <a:r>
              <a:rPr lang="en-US" dirty="0" smtClean="0"/>
              <a:t>Switch to a business profile </a:t>
            </a:r>
          </a:p>
          <a:p>
            <a:r>
              <a:rPr lang="en-US" dirty="0" smtClean="0"/>
              <a:t>Include a keyword in your name</a:t>
            </a:r>
          </a:p>
          <a:p>
            <a:r>
              <a:rPr lang="en-US" dirty="0" smtClean="0"/>
              <a:t>Consider including the following in your bio:</a:t>
            </a:r>
          </a:p>
          <a:p>
            <a:pPr lvl="1"/>
            <a:r>
              <a:rPr lang="en-US" dirty="0" smtClean="0"/>
              <a:t>Clickable link, branded hashtag, @mention(s)</a:t>
            </a:r>
          </a:p>
          <a:p>
            <a:r>
              <a:rPr lang="en-US" dirty="0" smtClean="0"/>
              <a:t>Tag posts with locations and @mentions</a:t>
            </a:r>
          </a:p>
          <a:p>
            <a:r>
              <a:rPr lang="en-US" dirty="0" smtClean="0"/>
              <a:t>Use </a:t>
            </a:r>
            <a:r>
              <a:rPr lang="en-US" dirty="0" err="1" smtClean="0"/>
              <a:t>emojis</a:t>
            </a:r>
            <a:r>
              <a:rPr lang="en-US" dirty="0" smtClean="0"/>
              <a:t> in captions and comments</a:t>
            </a:r>
          </a:p>
          <a:p>
            <a:r>
              <a:rPr lang="en-US" dirty="0" smtClean="0"/>
              <a:t>Tell a story with your caption</a:t>
            </a:r>
          </a:p>
          <a:p>
            <a:r>
              <a:rPr lang="en-US" dirty="0" smtClean="0"/>
              <a:t>Use hashtags strategically (more later)</a:t>
            </a:r>
          </a:p>
          <a:p>
            <a:pPr lvl="1"/>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14303"/>
            <a:ext cx="1588429" cy="1611085"/>
          </a:xfrm>
          <a:prstGeom prst="rect">
            <a:avLst/>
          </a:prstGeom>
        </p:spPr>
      </p:pic>
    </p:spTree>
    <p:extLst>
      <p:ext uri="{BB962C8B-B14F-4D97-AF65-F5344CB8AC3E}">
        <p14:creationId xmlns:p14="http://schemas.microsoft.com/office/powerpoint/2010/main" val="3356817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Best Practices for Instagram</a:t>
            </a:r>
            <a:endParaRPr lang="en-US" dirty="0"/>
          </a:p>
        </p:txBody>
      </p:sp>
      <p:sp>
        <p:nvSpPr>
          <p:cNvPr id="3" name="Content Placeholder 2"/>
          <p:cNvSpPr>
            <a:spLocks noGrp="1"/>
          </p:cNvSpPr>
          <p:nvPr>
            <p:ph idx="1"/>
          </p:nvPr>
        </p:nvSpPr>
        <p:spPr/>
        <p:txBody>
          <a:bodyPr>
            <a:normAutofit lnSpcReduction="10000"/>
          </a:bodyPr>
          <a:lstStyle/>
          <a:p>
            <a:r>
              <a:rPr lang="en-US" dirty="0" smtClean="0"/>
              <a:t>Create stories and story highlights</a:t>
            </a:r>
          </a:p>
          <a:p>
            <a:pPr lvl="1"/>
            <a:r>
              <a:rPr lang="en-US" dirty="0" smtClean="0"/>
              <a:t>Use interactive features like poll and question stickers</a:t>
            </a:r>
          </a:p>
          <a:p>
            <a:r>
              <a:rPr lang="en-US" dirty="0" smtClean="0"/>
              <a:t>Ask people to turn on post and story notifications for your content</a:t>
            </a:r>
          </a:p>
          <a:p>
            <a:r>
              <a:rPr lang="en-US" dirty="0" smtClean="0"/>
              <a:t>Use new features</a:t>
            </a:r>
          </a:p>
          <a:p>
            <a:r>
              <a:rPr lang="en-US" dirty="0" smtClean="0"/>
              <a:t>Go live!</a:t>
            </a:r>
          </a:p>
          <a:p>
            <a:r>
              <a:rPr lang="en-US" dirty="0" smtClean="0"/>
              <a:t>Engage with others’ content and follow                                                     people in your target audience and with                                          similar interests</a:t>
            </a:r>
          </a:p>
          <a:p>
            <a:r>
              <a:rPr lang="en-US" dirty="0" smtClean="0"/>
              <a:t>Create an IGTV channel (more on this later)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14303"/>
            <a:ext cx="1588429" cy="161108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2506"/>
          <a:stretch/>
        </p:blipFill>
        <p:spPr>
          <a:xfrm>
            <a:off x="8191500" y="3363683"/>
            <a:ext cx="1833006" cy="3178629"/>
          </a:xfrm>
          <a:prstGeom prst="rect">
            <a:avLst/>
          </a:prstGeom>
          <a:ln w="19050">
            <a:solidFill>
              <a:schemeClr val="tx1"/>
            </a:solidFill>
          </a:ln>
        </p:spPr>
      </p:pic>
    </p:spTree>
    <p:extLst>
      <p:ext uri="{BB962C8B-B14F-4D97-AF65-F5344CB8AC3E}">
        <p14:creationId xmlns:p14="http://schemas.microsoft.com/office/powerpoint/2010/main" val="3017213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Best Practices for Instagram</a:t>
            </a:r>
            <a:endParaRPr lang="en-US" dirty="0"/>
          </a:p>
        </p:txBody>
      </p:sp>
      <p:sp>
        <p:nvSpPr>
          <p:cNvPr id="3" name="Content Placeholder 2"/>
          <p:cNvSpPr>
            <a:spLocks noGrp="1"/>
          </p:cNvSpPr>
          <p:nvPr>
            <p:ph idx="1"/>
          </p:nvPr>
        </p:nvSpPr>
        <p:spPr/>
        <p:txBody>
          <a:bodyPr/>
          <a:lstStyle/>
          <a:p>
            <a:r>
              <a:rPr lang="en-US" dirty="0" smtClean="0"/>
              <a:t>HASHTAGS!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14303"/>
            <a:ext cx="1588429" cy="1611085"/>
          </a:xfrm>
          <a:prstGeom prst="rect">
            <a:avLst/>
          </a:prstGeom>
        </p:spPr>
      </p:pic>
      <p:sp>
        <p:nvSpPr>
          <p:cNvPr id="5" name="Rectangle 4"/>
          <p:cNvSpPr/>
          <p:nvPr/>
        </p:nvSpPr>
        <p:spPr>
          <a:xfrm>
            <a:off x="6096000" y="6244239"/>
            <a:ext cx="4572000" cy="584775"/>
          </a:xfrm>
          <a:prstGeom prst="rect">
            <a:avLst/>
          </a:prstGeom>
        </p:spPr>
        <p:txBody>
          <a:bodyPr>
            <a:spAutoFit/>
          </a:bodyPr>
          <a:lstStyle/>
          <a:p>
            <a:r>
              <a:rPr lang="en-US" sz="1600" dirty="0" smtClean="0"/>
              <a:t>*Developed by Jenn Herman a top Instagram blogger.</a:t>
            </a:r>
            <a:endParaRPr lang="en-US" sz="1600" dirty="0"/>
          </a:p>
        </p:txBody>
      </p:sp>
      <p:graphicFrame>
        <p:nvGraphicFramePr>
          <p:cNvPr id="6" name="Table 5"/>
          <p:cNvGraphicFramePr>
            <a:graphicFrameLocks noGrp="1"/>
          </p:cNvGraphicFramePr>
          <p:nvPr>
            <p:extLst>
              <p:ext uri="{D42A27DB-BD31-4B8C-83A1-F6EECF244321}">
                <p14:modId xmlns:p14="http://schemas.microsoft.com/office/powerpoint/2010/main" val="3555109446"/>
              </p:ext>
            </p:extLst>
          </p:nvPr>
        </p:nvGraphicFramePr>
        <p:xfrm>
          <a:off x="489856" y="2377439"/>
          <a:ext cx="11332030" cy="4268289"/>
        </p:xfrm>
        <a:graphic>
          <a:graphicData uri="http://schemas.openxmlformats.org/drawingml/2006/table">
            <a:tbl>
              <a:tblPr firstRow="1" bandRow="1">
                <a:tableStyleId>{2D5ABB26-0587-4C30-8999-92F81FD0307C}</a:tableStyleId>
              </a:tblPr>
              <a:tblGrid>
                <a:gridCol w="5666015">
                  <a:extLst>
                    <a:ext uri="{9D8B030D-6E8A-4147-A177-3AD203B41FA5}">
                      <a16:colId xmlns:a16="http://schemas.microsoft.com/office/drawing/2014/main" val="2250465850"/>
                    </a:ext>
                  </a:extLst>
                </a:gridCol>
                <a:gridCol w="5666015">
                  <a:extLst>
                    <a:ext uri="{9D8B030D-6E8A-4147-A177-3AD203B41FA5}">
                      <a16:colId xmlns:a16="http://schemas.microsoft.com/office/drawing/2014/main" val="3916208754"/>
                    </a:ext>
                  </a:extLst>
                </a:gridCol>
              </a:tblGrid>
              <a:tr h="4268289">
                <a:tc>
                  <a:txBody>
                    <a:bodyPr/>
                    <a:lstStyle/>
                    <a:p>
                      <a:pPr marL="285750" indent="-285750">
                        <a:buFont typeface="Arial" panose="020B0604020202020204" pitchFamily="34" charset="0"/>
                        <a:buChar char="•"/>
                      </a:pPr>
                      <a:r>
                        <a:rPr lang="en-US" sz="2000" b="1" dirty="0" smtClean="0"/>
                        <a:t>Determine your niche hashtags</a:t>
                      </a:r>
                    </a:p>
                    <a:p>
                      <a:pPr marL="742950" lvl="1" indent="-285750">
                        <a:buFont typeface="Courier New" panose="02070309020205020404" pitchFamily="49" charset="0"/>
                        <a:buChar char="o"/>
                      </a:pPr>
                      <a:r>
                        <a:rPr lang="en-US" sz="2000" u="sng" dirty="0" smtClean="0"/>
                        <a:t>Super specific</a:t>
                      </a:r>
                    </a:p>
                    <a:p>
                      <a:pPr marL="742950" lvl="1" indent="-285750">
                        <a:buFont typeface="Courier New" panose="02070309020205020404" pitchFamily="49" charset="0"/>
                        <a:buChar char="o"/>
                      </a:pPr>
                      <a:r>
                        <a:rPr lang="en-US" sz="2000" dirty="0" smtClean="0"/>
                        <a:t>May even include your geographic area</a:t>
                      </a:r>
                    </a:p>
                    <a:p>
                      <a:pPr marL="742950" lvl="1" indent="-285750">
                        <a:buFont typeface="Courier New" panose="02070309020205020404" pitchFamily="49" charset="0"/>
                        <a:buChar char="o"/>
                      </a:pPr>
                      <a:r>
                        <a:rPr lang="en-US" sz="2000" dirty="0" smtClean="0"/>
                        <a:t>Think about what your target audience may be searching for</a:t>
                      </a:r>
                    </a:p>
                    <a:p>
                      <a:pPr marL="285750" indent="-285750">
                        <a:buFont typeface="Arial" panose="020B0604020202020204" pitchFamily="34" charset="0"/>
                        <a:buChar char="•"/>
                      </a:pPr>
                      <a:r>
                        <a:rPr lang="en-US" sz="2000" b="1" dirty="0" smtClean="0"/>
                        <a:t>Determine your super popular hashtags</a:t>
                      </a:r>
                    </a:p>
                    <a:p>
                      <a:pPr marL="742950" lvl="1" indent="-285750">
                        <a:buFont typeface="Courier New" panose="02070309020205020404" pitchFamily="49" charset="0"/>
                        <a:buChar char="o"/>
                      </a:pPr>
                      <a:r>
                        <a:rPr lang="en-US" sz="2000" dirty="0" smtClean="0"/>
                        <a:t>Related to your content, but have </a:t>
                      </a:r>
                      <a:r>
                        <a:rPr lang="en-US" sz="2000" u="sng" dirty="0" smtClean="0"/>
                        <a:t>millions</a:t>
                      </a:r>
                      <a:r>
                        <a:rPr lang="en-US" sz="2000" dirty="0" smtClean="0"/>
                        <a:t> of posts on that hashtag</a:t>
                      </a:r>
                    </a:p>
                    <a:p>
                      <a:pPr marL="285750" indent="-285750">
                        <a:buFont typeface="Arial" panose="020B0604020202020204" pitchFamily="34" charset="0"/>
                        <a:buChar char="•"/>
                      </a:pPr>
                      <a:r>
                        <a:rPr lang="en-US" sz="2000" b="1" dirty="0" smtClean="0"/>
                        <a:t>Determine moderately popular hashtags</a:t>
                      </a:r>
                    </a:p>
                    <a:p>
                      <a:pPr marL="742950" lvl="1" indent="-285750">
                        <a:buFont typeface="Courier New" panose="02070309020205020404" pitchFamily="49" charset="0"/>
                        <a:buChar char="o"/>
                      </a:pPr>
                      <a:r>
                        <a:rPr lang="en-US" sz="2000" dirty="0" smtClean="0"/>
                        <a:t>Related to your content, but have </a:t>
                      </a:r>
                      <a:r>
                        <a:rPr lang="en-US" sz="2000" u="sng" dirty="0" smtClean="0"/>
                        <a:t>tens to hundreds of thousands</a:t>
                      </a:r>
                      <a:r>
                        <a:rPr lang="en-US" sz="2000" dirty="0" smtClean="0"/>
                        <a:t> of posts on that hashtag</a:t>
                      </a:r>
                    </a:p>
                    <a:p>
                      <a:endParaRPr lang="en-US" dirty="0"/>
                    </a:p>
                  </a:txBody>
                  <a:tcPr/>
                </a:tc>
                <a:tc>
                  <a:txBody>
                    <a:bodyPr/>
                    <a:lstStyle/>
                    <a:p>
                      <a:r>
                        <a:rPr lang="en-US" sz="2400" dirty="0" smtClean="0"/>
                        <a:t>In each post, use:</a:t>
                      </a:r>
                    </a:p>
                    <a:p>
                      <a:pPr marL="800100" lvl="1" indent="-342900">
                        <a:buFont typeface="Arial" panose="020B0604020202020204" pitchFamily="34" charset="0"/>
                        <a:buChar char="•"/>
                      </a:pPr>
                      <a:r>
                        <a:rPr lang="en-US" sz="2400" dirty="0" smtClean="0"/>
                        <a:t>2 to 5 niche hashtags</a:t>
                      </a:r>
                    </a:p>
                    <a:p>
                      <a:pPr marL="800100" lvl="1" indent="-342900">
                        <a:buFont typeface="Arial" panose="020B0604020202020204" pitchFamily="34" charset="0"/>
                        <a:buChar char="•"/>
                      </a:pPr>
                      <a:r>
                        <a:rPr lang="en-US" sz="2400" dirty="0" smtClean="0"/>
                        <a:t>5 to 7 moderately popular hashtags</a:t>
                      </a:r>
                    </a:p>
                    <a:p>
                      <a:pPr marL="800100" lvl="1" indent="-342900">
                        <a:buFont typeface="Arial" panose="020B0604020202020204" pitchFamily="34" charset="0"/>
                        <a:buChar char="•"/>
                      </a:pPr>
                      <a:r>
                        <a:rPr lang="en-US" sz="2400" dirty="0" smtClean="0"/>
                        <a:t>4 to 5 super popular hashtags</a:t>
                      </a:r>
                    </a:p>
                    <a:p>
                      <a:endParaRPr lang="en-US" dirty="0"/>
                    </a:p>
                  </a:txBody>
                  <a:tcPr/>
                </a:tc>
                <a:extLst>
                  <a:ext uri="{0D108BD9-81ED-4DB2-BD59-A6C34878D82A}">
                    <a16:rowId xmlns:a16="http://schemas.microsoft.com/office/drawing/2014/main" val="4227335340"/>
                  </a:ext>
                </a:extLst>
              </a:tr>
            </a:tbl>
          </a:graphicData>
        </a:graphic>
      </p:graphicFrame>
    </p:spTree>
    <p:extLst>
      <p:ext uri="{BB962C8B-B14F-4D97-AF65-F5344CB8AC3E}">
        <p14:creationId xmlns:p14="http://schemas.microsoft.com/office/powerpoint/2010/main" val="2862740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Best Practices for Twitter</a:t>
            </a:r>
            <a:endParaRPr lang="en-US" dirty="0"/>
          </a:p>
        </p:txBody>
      </p:sp>
      <p:sp>
        <p:nvSpPr>
          <p:cNvPr id="3" name="Content Placeholder 2"/>
          <p:cNvSpPr>
            <a:spLocks noGrp="1"/>
          </p:cNvSpPr>
          <p:nvPr>
            <p:ph idx="1"/>
          </p:nvPr>
        </p:nvSpPr>
        <p:spPr/>
        <p:txBody>
          <a:bodyPr>
            <a:normAutofit/>
          </a:bodyPr>
          <a:lstStyle/>
          <a:p>
            <a:r>
              <a:rPr lang="en-US" dirty="0" smtClean="0"/>
              <a:t>Post content that adds value</a:t>
            </a:r>
          </a:p>
          <a:p>
            <a:pPr lvl="1"/>
            <a:r>
              <a:rPr lang="en-US" dirty="0" smtClean="0"/>
              <a:t>Native video</a:t>
            </a:r>
          </a:p>
          <a:p>
            <a:r>
              <a:rPr lang="en-US" dirty="0" smtClean="0"/>
              <a:t>Engage with others’ content</a:t>
            </a:r>
          </a:p>
          <a:p>
            <a:r>
              <a:rPr lang="en-US" dirty="0" smtClean="0"/>
              <a:t>Include links to a variety of sources</a:t>
            </a:r>
          </a:p>
          <a:p>
            <a:r>
              <a:rPr lang="en-US" dirty="0" smtClean="0"/>
              <a:t>Use emojis</a:t>
            </a:r>
          </a:p>
          <a:p>
            <a:r>
              <a:rPr lang="en-US" dirty="0" smtClean="0"/>
              <a:t>Respond if someone mentions you in a tweet</a:t>
            </a:r>
            <a:endParaRPr lang="en-US" dirty="0"/>
          </a:p>
          <a:p>
            <a:pPr lvl="1"/>
            <a:r>
              <a:rPr lang="en-US" dirty="0" smtClean="0"/>
              <a:t>Do not start off a retweet with @mention. Include a period or space</a:t>
            </a:r>
          </a:p>
          <a:p>
            <a:r>
              <a:rPr lang="en-US" dirty="0" smtClean="0"/>
              <a:t>Use no more than 2 hashtags per tweet</a:t>
            </a:r>
          </a:p>
          <a:p>
            <a:r>
              <a:rPr lang="en-US" dirty="0" smtClean="0"/>
              <a:t>Host and participate in Twitter chats (Tip: Use </a:t>
            </a:r>
            <a:r>
              <a:rPr lang="en-US" dirty="0" err="1" smtClean="0"/>
              <a:t>TweetChat</a:t>
            </a:r>
            <a:r>
              <a:rPr lang="en-US" dirty="0"/>
              <a:t>)</a:t>
            </a: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spTree>
    <p:extLst>
      <p:ext uri="{BB962C8B-B14F-4D97-AF65-F5344CB8AC3E}">
        <p14:creationId xmlns:p14="http://schemas.microsoft.com/office/powerpoint/2010/main" val="3440348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Best Practices for Twitter</a:t>
            </a:r>
            <a:endParaRPr lang="en-US" dirty="0"/>
          </a:p>
        </p:txBody>
      </p:sp>
      <p:sp>
        <p:nvSpPr>
          <p:cNvPr id="3" name="Content Placeholder 2"/>
          <p:cNvSpPr>
            <a:spLocks noGrp="1"/>
          </p:cNvSpPr>
          <p:nvPr>
            <p:ph idx="1"/>
          </p:nvPr>
        </p:nvSpPr>
        <p:spPr/>
        <p:txBody>
          <a:bodyPr/>
          <a:lstStyle/>
          <a:p>
            <a:r>
              <a:rPr lang="en-US" dirty="0" smtClean="0"/>
              <a:t>Pin tweets to your page</a:t>
            </a:r>
          </a:p>
          <a:p>
            <a:r>
              <a:rPr lang="en-US" dirty="0" smtClean="0"/>
              <a:t>Include quotes</a:t>
            </a:r>
          </a:p>
          <a:p>
            <a:r>
              <a:rPr lang="en-US" dirty="0" smtClean="0"/>
              <a:t>Create a Twitter poll</a:t>
            </a:r>
          </a:p>
          <a:p>
            <a:r>
              <a:rPr lang="en-US" dirty="0" smtClean="0"/>
              <a:t>Tag your location</a:t>
            </a:r>
          </a:p>
          <a:p>
            <a:r>
              <a:rPr lang="en-US" dirty="0" smtClean="0"/>
              <a:t>Go live (mobile)</a:t>
            </a:r>
          </a:p>
          <a:p>
            <a:r>
              <a:rPr lang="en-US" dirty="0" smtClean="0"/>
              <a:t>Size your images appropriately</a:t>
            </a:r>
          </a:p>
          <a:p>
            <a:pPr lvl="1"/>
            <a:r>
              <a:rPr lang="en-US" dirty="0" smtClean="0">
                <a:hlinkClick r:id="rId3"/>
              </a:rPr>
              <a:t>http://sproutsocial.com/landscape</a:t>
            </a:r>
            <a:endParaRPr lang="en-US" dirty="0" smtClean="0"/>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326" y="1937190"/>
            <a:ext cx="3726522" cy="396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408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F3F62D-E8E0-4A68-AFD4-0DE72BBF876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a:xfrm>
            <a:off x="397329" y="-34764"/>
            <a:ext cx="10515600" cy="1325563"/>
          </a:xfrm>
        </p:spPr>
        <p:txBody>
          <a:bodyPr/>
          <a:lstStyle/>
          <a:p>
            <a:r>
              <a:rPr lang="en-US" dirty="0" smtClean="0">
                <a:latin typeface="Arial Black" panose="020B0A04020102020204" pitchFamily="34" charset="0"/>
              </a:rPr>
              <a:t>Training Agenda</a:t>
            </a:r>
            <a:endParaRPr lang="en-US" dirty="0">
              <a:latin typeface="Arial Black" panose="020B0A04020102020204" pitchFamily="34" charset="0"/>
            </a:endParaRPr>
          </a:p>
        </p:txBody>
      </p:sp>
      <p:sp>
        <p:nvSpPr>
          <p:cNvPr id="13" name="Content Placeholder 12"/>
          <p:cNvSpPr>
            <a:spLocks noGrp="1"/>
          </p:cNvSpPr>
          <p:nvPr>
            <p:ph idx="1"/>
          </p:nvPr>
        </p:nvSpPr>
        <p:spPr/>
        <p:txBody>
          <a:bodyPr>
            <a:normAutofit/>
          </a:bodyPr>
          <a:lstStyle/>
          <a:p>
            <a:pPr marL="0" indent="0">
              <a:buNone/>
            </a:pPr>
            <a:endParaRPr lang="en-US" dirty="0" smtClean="0"/>
          </a:p>
          <a:p>
            <a:endParaRPr lang="en-US" dirty="0" smtClean="0"/>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237522738"/>
              </p:ext>
            </p:extLst>
          </p:nvPr>
        </p:nvGraphicFramePr>
        <p:xfrm>
          <a:off x="1464565" y="1045868"/>
          <a:ext cx="9262870" cy="5577840"/>
        </p:xfrm>
        <a:graphic>
          <a:graphicData uri="http://schemas.openxmlformats.org/drawingml/2006/table">
            <a:tbl>
              <a:tblPr firstRow="1" bandRow="1">
                <a:tableStyleId>{2D5ABB26-0587-4C30-8999-92F81FD0307C}</a:tableStyleId>
              </a:tblPr>
              <a:tblGrid>
                <a:gridCol w="6106885">
                  <a:extLst>
                    <a:ext uri="{9D8B030D-6E8A-4147-A177-3AD203B41FA5}">
                      <a16:colId xmlns:a16="http://schemas.microsoft.com/office/drawing/2014/main" val="109782020"/>
                    </a:ext>
                  </a:extLst>
                </a:gridCol>
                <a:gridCol w="3155985">
                  <a:extLst>
                    <a:ext uri="{9D8B030D-6E8A-4147-A177-3AD203B41FA5}">
                      <a16:colId xmlns:a16="http://schemas.microsoft.com/office/drawing/2014/main" val="205932115"/>
                    </a:ext>
                  </a:extLst>
                </a:gridCol>
              </a:tblGrid>
              <a:tr h="370840">
                <a:tc>
                  <a:txBody>
                    <a:bodyPr/>
                    <a:lstStyle/>
                    <a:p>
                      <a:r>
                        <a:rPr lang="en-US" sz="2000" b="1" dirty="0" smtClean="0"/>
                        <a:t>Welcome</a:t>
                      </a:r>
                      <a:r>
                        <a:rPr lang="en-US" sz="2000" b="1" baseline="0" dirty="0" smtClean="0"/>
                        <a:t> and Introductions </a:t>
                      </a:r>
                      <a:endParaRPr lang="en-US" sz="2000" b="1" dirty="0"/>
                    </a:p>
                  </a:txBody>
                  <a:tcPr/>
                </a:tc>
                <a:tc>
                  <a:txBody>
                    <a:bodyPr/>
                    <a:lstStyle/>
                    <a:p>
                      <a:r>
                        <a:rPr lang="en-US" sz="2000" dirty="0" smtClean="0"/>
                        <a:t>9:00 – 9:30</a:t>
                      </a:r>
                      <a:r>
                        <a:rPr lang="en-US" sz="2000" baseline="0" dirty="0" smtClean="0"/>
                        <a:t> am</a:t>
                      </a:r>
                      <a:endParaRPr lang="en-US" sz="2000" dirty="0"/>
                    </a:p>
                  </a:txBody>
                  <a:tcPr/>
                </a:tc>
                <a:extLst>
                  <a:ext uri="{0D108BD9-81ED-4DB2-BD59-A6C34878D82A}">
                    <a16:rowId xmlns:a16="http://schemas.microsoft.com/office/drawing/2014/main" val="2199510770"/>
                  </a:ext>
                </a:extLst>
              </a:tr>
              <a:tr h="370840">
                <a:tc>
                  <a:txBody>
                    <a:bodyPr/>
                    <a:lstStyle/>
                    <a:p>
                      <a:r>
                        <a:rPr lang="en-US" sz="2000" b="1" dirty="0" smtClean="0"/>
                        <a:t>Presentation:</a:t>
                      </a:r>
                      <a:r>
                        <a:rPr lang="en-US" sz="2000" b="1" baseline="0" dirty="0" smtClean="0"/>
                        <a:t> Social Media Strategy Review</a:t>
                      </a:r>
                      <a:endParaRPr lang="en-US" sz="2000" b="1" dirty="0"/>
                    </a:p>
                  </a:txBody>
                  <a:tcPr/>
                </a:tc>
                <a:tc>
                  <a:txBody>
                    <a:bodyPr/>
                    <a:lstStyle/>
                    <a:p>
                      <a:r>
                        <a:rPr lang="en-US" sz="2000" dirty="0" smtClean="0"/>
                        <a:t>9:30 – 10:00 am</a:t>
                      </a:r>
                      <a:endParaRPr lang="en-US" sz="2000" dirty="0"/>
                    </a:p>
                  </a:txBody>
                  <a:tcPr/>
                </a:tc>
                <a:extLst>
                  <a:ext uri="{0D108BD9-81ED-4DB2-BD59-A6C34878D82A}">
                    <a16:rowId xmlns:a16="http://schemas.microsoft.com/office/drawing/2014/main" val="1381502880"/>
                  </a:ext>
                </a:extLst>
              </a:tr>
              <a:tr h="370840">
                <a:tc>
                  <a:txBody>
                    <a:bodyPr/>
                    <a:lstStyle/>
                    <a:p>
                      <a:r>
                        <a:rPr lang="en-US" sz="2000" b="1" dirty="0" smtClean="0">
                          <a:solidFill>
                            <a:srgbClr val="0070C0"/>
                          </a:solidFill>
                        </a:rPr>
                        <a:t>BREAK</a:t>
                      </a:r>
                      <a:endParaRPr lang="en-US" sz="2000" b="1" dirty="0">
                        <a:solidFill>
                          <a:srgbClr val="0070C0"/>
                        </a:solidFill>
                      </a:endParaRPr>
                    </a:p>
                  </a:txBody>
                  <a:tcPr/>
                </a:tc>
                <a:tc>
                  <a:txBody>
                    <a:bodyPr/>
                    <a:lstStyle/>
                    <a:p>
                      <a:r>
                        <a:rPr lang="en-US" sz="2000" dirty="0" smtClean="0">
                          <a:solidFill>
                            <a:srgbClr val="0070C0"/>
                          </a:solidFill>
                        </a:rPr>
                        <a:t>10:00</a:t>
                      </a:r>
                      <a:r>
                        <a:rPr lang="en-US" sz="2000" baseline="0" dirty="0" smtClean="0">
                          <a:solidFill>
                            <a:srgbClr val="0070C0"/>
                          </a:solidFill>
                        </a:rPr>
                        <a:t> – 10:15 am</a:t>
                      </a:r>
                      <a:endParaRPr lang="en-US" sz="2000" dirty="0">
                        <a:solidFill>
                          <a:srgbClr val="0070C0"/>
                        </a:solidFill>
                      </a:endParaRPr>
                    </a:p>
                  </a:txBody>
                  <a:tcPr/>
                </a:tc>
                <a:extLst>
                  <a:ext uri="{0D108BD9-81ED-4DB2-BD59-A6C34878D82A}">
                    <a16:rowId xmlns:a16="http://schemas.microsoft.com/office/drawing/2014/main" val="619167166"/>
                  </a:ext>
                </a:extLst>
              </a:tr>
              <a:tr h="370840">
                <a:tc>
                  <a:txBody>
                    <a:bodyPr/>
                    <a:lstStyle/>
                    <a:p>
                      <a:r>
                        <a:rPr lang="en-US" sz="2000" b="1" dirty="0" smtClean="0"/>
                        <a:t>Activity: Overcoming Obstacles to Implementing a Social Media Strategy</a:t>
                      </a:r>
                      <a:endParaRPr lang="en-US" sz="2000" b="1" dirty="0"/>
                    </a:p>
                  </a:txBody>
                  <a:tcPr/>
                </a:tc>
                <a:tc>
                  <a:txBody>
                    <a:bodyPr/>
                    <a:lstStyle/>
                    <a:p>
                      <a:r>
                        <a:rPr lang="en-US" sz="2000" dirty="0" smtClean="0"/>
                        <a:t>10:15 – 10:45 am</a:t>
                      </a:r>
                      <a:endParaRPr lang="en-US" sz="2000" dirty="0"/>
                    </a:p>
                  </a:txBody>
                  <a:tcPr/>
                </a:tc>
                <a:extLst>
                  <a:ext uri="{0D108BD9-81ED-4DB2-BD59-A6C34878D82A}">
                    <a16:rowId xmlns:a16="http://schemas.microsoft.com/office/drawing/2014/main" val="2352667"/>
                  </a:ext>
                </a:extLst>
              </a:tr>
              <a:tr h="370840">
                <a:tc>
                  <a:txBody>
                    <a:bodyPr/>
                    <a:lstStyle/>
                    <a:p>
                      <a:r>
                        <a:rPr lang="en-US" sz="2000" b="1" dirty="0" smtClean="0"/>
                        <a:t>Presentation: Recent</a:t>
                      </a:r>
                      <a:r>
                        <a:rPr lang="en-US" sz="2000" b="1" baseline="0" dirty="0" smtClean="0"/>
                        <a:t> Updates to Social Media Platforms</a:t>
                      </a:r>
                      <a:endParaRPr lang="en-US" sz="2000" b="1" dirty="0"/>
                    </a:p>
                  </a:txBody>
                  <a:tcPr/>
                </a:tc>
                <a:tc>
                  <a:txBody>
                    <a:bodyPr/>
                    <a:lstStyle/>
                    <a:p>
                      <a:r>
                        <a:rPr lang="en-US" sz="2000" dirty="0" smtClean="0"/>
                        <a:t>10:45 – 11:30 am</a:t>
                      </a:r>
                      <a:endParaRPr lang="en-US" sz="2000" dirty="0"/>
                    </a:p>
                  </a:txBody>
                  <a:tcPr/>
                </a:tc>
                <a:extLst>
                  <a:ext uri="{0D108BD9-81ED-4DB2-BD59-A6C34878D82A}">
                    <a16:rowId xmlns:a16="http://schemas.microsoft.com/office/drawing/2014/main" val="2654900534"/>
                  </a:ext>
                </a:extLst>
              </a:tr>
              <a:tr h="370840">
                <a:tc>
                  <a:txBody>
                    <a:bodyPr/>
                    <a:lstStyle/>
                    <a:p>
                      <a:r>
                        <a:rPr lang="en-US" sz="2000" b="1" dirty="0" smtClean="0"/>
                        <a:t>Presentation: New Strategies for your Toolbox</a:t>
                      </a:r>
                      <a:endParaRPr lang="en-US" sz="2000" b="1" dirty="0"/>
                    </a:p>
                  </a:txBody>
                  <a:tcPr/>
                </a:tc>
                <a:tc>
                  <a:txBody>
                    <a:bodyPr/>
                    <a:lstStyle/>
                    <a:p>
                      <a:r>
                        <a:rPr lang="en-US" sz="2000" dirty="0" smtClean="0"/>
                        <a:t>11:30 am – 12:30 pm</a:t>
                      </a:r>
                      <a:endParaRPr lang="en-US" sz="2000" dirty="0"/>
                    </a:p>
                  </a:txBody>
                  <a:tcPr/>
                </a:tc>
                <a:extLst>
                  <a:ext uri="{0D108BD9-81ED-4DB2-BD59-A6C34878D82A}">
                    <a16:rowId xmlns:a16="http://schemas.microsoft.com/office/drawing/2014/main" val="3313070854"/>
                  </a:ext>
                </a:extLst>
              </a:tr>
              <a:tr h="370840">
                <a:tc>
                  <a:txBody>
                    <a:bodyPr/>
                    <a:lstStyle/>
                    <a:p>
                      <a:r>
                        <a:rPr lang="en-US" sz="2000" b="1" dirty="0" smtClean="0">
                          <a:solidFill>
                            <a:srgbClr val="0070C0"/>
                          </a:solidFill>
                        </a:rPr>
                        <a:t>LUNCH</a:t>
                      </a:r>
                      <a:endParaRPr lang="en-US" sz="2000" b="1" dirty="0">
                        <a:solidFill>
                          <a:srgbClr val="0070C0"/>
                        </a:solidFill>
                      </a:endParaRPr>
                    </a:p>
                  </a:txBody>
                  <a:tcPr/>
                </a:tc>
                <a:tc>
                  <a:txBody>
                    <a:bodyPr/>
                    <a:lstStyle/>
                    <a:p>
                      <a:r>
                        <a:rPr lang="en-US" sz="2000" dirty="0" smtClean="0">
                          <a:solidFill>
                            <a:srgbClr val="0070C0"/>
                          </a:solidFill>
                        </a:rPr>
                        <a:t>12:30 – 1:30 pm</a:t>
                      </a:r>
                      <a:endParaRPr lang="en-US" sz="2000" dirty="0">
                        <a:solidFill>
                          <a:srgbClr val="0070C0"/>
                        </a:solidFill>
                      </a:endParaRPr>
                    </a:p>
                  </a:txBody>
                  <a:tcPr/>
                </a:tc>
                <a:extLst>
                  <a:ext uri="{0D108BD9-81ED-4DB2-BD59-A6C34878D82A}">
                    <a16:rowId xmlns:a16="http://schemas.microsoft.com/office/drawing/2014/main" val="3509774736"/>
                  </a:ext>
                </a:extLst>
              </a:tr>
              <a:tr h="370840">
                <a:tc>
                  <a:txBody>
                    <a:bodyPr/>
                    <a:lstStyle/>
                    <a:p>
                      <a:r>
                        <a:rPr lang="en-US" sz="2000" b="1" dirty="0" smtClean="0"/>
                        <a:t>Presentation: Implementing a Successful Social Media Campaign</a:t>
                      </a:r>
                      <a:endParaRPr lang="en-US" sz="2000" b="1" dirty="0"/>
                    </a:p>
                  </a:txBody>
                  <a:tcPr/>
                </a:tc>
                <a:tc>
                  <a:txBody>
                    <a:bodyPr/>
                    <a:lstStyle/>
                    <a:p>
                      <a:r>
                        <a:rPr lang="en-US" sz="2000" dirty="0" smtClean="0"/>
                        <a:t>1:30 – 2:15 pm</a:t>
                      </a:r>
                      <a:endParaRPr lang="en-US" sz="2000" dirty="0"/>
                    </a:p>
                  </a:txBody>
                  <a:tcPr/>
                </a:tc>
                <a:extLst>
                  <a:ext uri="{0D108BD9-81ED-4DB2-BD59-A6C34878D82A}">
                    <a16:rowId xmlns:a16="http://schemas.microsoft.com/office/drawing/2014/main" val="1510918835"/>
                  </a:ext>
                </a:extLst>
              </a:tr>
              <a:tr h="370840">
                <a:tc>
                  <a:txBody>
                    <a:bodyPr/>
                    <a:lstStyle/>
                    <a:p>
                      <a:r>
                        <a:rPr lang="en-US" sz="2000" b="1" dirty="0" smtClean="0">
                          <a:solidFill>
                            <a:srgbClr val="0070C0"/>
                          </a:solidFill>
                        </a:rPr>
                        <a:t>BREAK</a:t>
                      </a:r>
                      <a:endParaRPr lang="en-US" sz="2000" b="1" dirty="0">
                        <a:solidFill>
                          <a:srgbClr val="0070C0"/>
                        </a:solidFill>
                      </a:endParaRPr>
                    </a:p>
                  </a:txBody>
                  <a:tcPr/>
                </a:tc>
                <a:tc>
                  <a:txBody>
                    <a:bodyPr/>
                    <a:lstStyle/>
                    <a:p>
                      <a:r>
                        <a:rPr lang="en-US" sz="2000" dirty="0" smtClean="0">
                          <a:solidFill>
                            <a:srgbClr val="0070C0"/>
                          </a:solidFill>
                        </a:rPr>
                        <a:t>2:15 – 2:30 pm</a:t>
                      </a:r>
                      <a:endParaRPr lang="en-US" sz="2000" dirty="0">
                        <a:solidFill>
                          <a:srgbClr val="0070C0"/>
                        </a:solidFill>
                      </a:endParaRPr>
                    </a:p>
                  </a:txBody>
                  <a:tcPr/>
                </a:tc>
                <a:extLst>
                  <a:ext uri="{0D108BD9-81ED-4DB2-BD59-A6C34878D82A}">
                    <a16:rowId xmlns:a16="http://schemas.microsoft.com/office/drawing/2014/main" val="39236502"/>
                  </a:ext>
                </a:extLst>
              </a:tr>
              <a:tr h="370840">
                <a:tc>
                  <a:txBody>
                    <a:bodyPr/>
                    <a:lstStyle/>
                    <a:p>
                      <a:r>
                        <a:rPr lang="en-US" sz="2000" b="1" dirty="0" smtClean="0"/>
                        <a:t>Activity:</a:t>
                      </a:r>
                      <a:r>
                        <a:rPr lang="en-US" sz="2000" b="1" baseline="0" dirty="0" smtClean="0"/>
                        <a:t> Practice Planning and Implementing a Social Media Campaign</a:t>
                      </a:r>
                      <a:endParaRPr lang="en-US" sz="2000" b="1" dirty="0"/>
                    </a:p>
                  </a:txBody>
                  <a:tcPr/>
                </a:tc>
                <a:tc>
                  <a:txBody>
                    <a:bodyPr/>
                    <a:lstStyle/>
                    <a:p>
                      <a:r>
                        <a:rPr lang="en-US" sz="2000" dirty="0" smtClean="0"/>
                        <a:t>2:30 – 3:45 pm</a:t>
                      </a:r>
                      <a:endParaRPr lang="en-US" sz="2000" dirty="0"/>
                    </a:p>
                  </a:txBody>
                  <a:tcPr/>
                </a:tc>
                <a:extLst>
                  <a:ext uri="{0D108BD9-81ED-4DB2-BD59-A6C34878D82A}">
                    <a16:rowId xmlns:a16="http://schemas.microsoft.com/office/drawing/2014/main" val="2816901245"/>
                  </a:ext>
                </a:extLst>
              </a:tr>
              <a:tr h="370840">
                <a:tc>
                  <a:txBody>
                    <a:bodyPr/>
                    <a:lstStyle/>
                    <a:p>
                      <a:r>
                        <a:rPr lang="en-US" sz="2000" b="1" dirty="0" smtClean="0"/>
                        <a:t>Closing and Evaluation</a:t>
                      </a:r>
                      <a:endParaRPr lang="en-US" sz="2000" b="1" dirty="0"/>
                    </a:p>
                  </a:txBody>
                  <a:tcPr/>
                </a:tc>
                <a:tc>
                  <a:txBody>
                    <a:bodyPr/>
                    <a:lstStyle/>
                    <a:p>
                      <a:r>
                        <a:rPr lang="en-US" sz="2000" dirty="0" smtClean="0"/>
                        <a:t>3:45 – 4:00 pm</a:t>
                      </a:r>
                      <a:endParaRPr lang="en-US" sz="2000" dirty="0"/>
                    </a:p>
                  </a:txBody>
                  <a:tcPr/>
                </a:tc>
                <a:extLst>
                  <a:ext uri="{0D108BD9-81ED-4DB2-BD59-A6C34878D82A}">
                    <a16:rowId xmlns:a16="http://schemas.microsoft.com/office/drawing/2014/main" val="3653425328"/>
                  </a:ext>
                </a:extLst>
              </a:tr>
            </a:tbl>
          </a:graphicData>
        </a:graphic>
      </p:graphicFrame>
    </p:spTree>
    <p:extLst>
      <p:ext uri="{BB962C8B-B14F-4D97-AF65-F5344CB8AC3E}">
        <p14:creationId xmlns:p14="http://schemas.microsoft.com/office/powerpoint/2010/main" val="79522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Best Practices for Twitter</a:t>
            </a:r>
            <a:endParaRPr lang="en-US" dirty="0"/>
          </a:p>
        </p:txBody>
      </p:sp>
      <p:sp>
        <p:nvSpPr>
          <p:cNvPr id="3" name="Content Placeholder 2"/>
          <p:cNvSpPr>
            <a:spLocks noGrp="1"/>
          </p:cNvSpPr>
          <p:nvPr>
            <p:ph idx="1"/>
          </p:nvPr>
        </p:nvSpPr>
        <p:spPr/>
        <p:txBody>
          <a:bodyPr/>
          <a:lstStyle/>
          <a:p>
            <a:r>
              <a:rPr lang="en-US" dirty="0" smtClean="0"/>
              <a:t>Use your 280 characters wisely</a:t>
            </a:r>
          </a:p>
          <a:p>
            <a:r>
              <a:rPr lang="en-US" dirty="0" smtClean="0"/>
              <a:t>DON’T simply repeat the headline when posting links</a:t>
            </a:r>
          </a:p>
          <a:p>
            <a:pPr lvl="1"/>
            <a:r>
              <a:rPr lang="en-US" dirty="0" smtClean="0"/>
              <a:t>Pull out quotes or statistics or tell the reader why they should click to read more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3657599"/>
            <a:ext cx="3955848" cy="3074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006" y="3841343"/>
            <a:ext cx="4872466" cy="1915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622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698" y="555172"/>
            <a:ext cx="8092045" cy="5841445"/>
          </a:xfrm>
          <a:prstGeom prst="rect">
            <a:avLst/>
          </a:prstGeom>
        </p:spPr>
      </p:pic>
    </p:spTree>
    <p:extLst>
      <p:ext uri="{BB962C8B-B14F-4D97-AF65-F5344CB8AC3E}">
        <p14:creationId xmlns:p14="http://schemas.microsoft.com/office/powerpoint/2010/main" val="3429992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3021"/>
          </a:xfrm>
          <a:prstGeom prst="rect">
            <a:avLst/>
          </a:prstGeom>
        </p:spPr>
      </p:pic>
      <p:sp>
        <p:nvSpPr>
          <p:cNvPr id="5" name="TextBox 4"/>
          <p:cNvSpPr txBox="1"/>
          <p:nvPr/>
        </p:nvSpPr>
        <p:spPr>
          <a:xfrm rot="21397035">
            <a:off x="3931918" y="3616321"/>
            <a:ext cx="4598126" cy="2215991"/>
          </a:xfrm>
          <a:prstGeom prst="rect">
            <a:avLst/>
          </a:prstGeom>
          <a:noFill/>
        </p:spPr>
        <p:txBody>
          <a:bodyPr wrap="square" rtlCol="0">
            <a:spAutoFit/>
          </a:bodyPr>
          <a:lstStyle/>
          <a:p>
            <a:r>
              <a:rPr lang="en-US" sz="2400" b="1" dirty="0" smtClean="0"/>
              <a:t>Activity: </a:t>
            </a:r>
            <a:r>
              <a:rPr lang="en-US" sz="2400" dirty="0" smtClean="0"/>
              <a:t>Overcoming Obstacles to Implementing a Social Media Strategy</a:t>
            </a:r>
          </a:p>
          <a:p>
            <a:endParaRPr lang="en-US" sz="1400" dirty="0"/>
          </a:p>
          <a:p>
            <a:pPr marL="800100" lvl="1" indent="-342900">
              <a:buFont typeface="+mj-lt"/>
              <a:buAutoNum type="arabicPeriod"/>
            </a:pPr>
            <a:r>
              <a:rPr lang="en-US" sz="2400" dirty="0" smtClean="0"/>
              <a:t>Identify challenges</a:t>
            </a:r>
          </a:p>
          <a:p>
            <a:pPr marL="800100" lvl="1" indent="-342900">
              <a:buFont typeface="+mj-lt"/>
              <a:buAutoNum type="arabicPeriod"/>
            </a:pPr>
            <a:r>
              <a:rPr lang="en-US" sz="2400" dirty="0" smtClean="0"/>
              <a:t>Discuss strategies</a:t>
            </a:r>
          </a:p>
        </p:txBody>
      </p:sp>
    </p:spTree>
    <p:extLst>
      <p:ext uri="{BB962C8B-B14F-4D97-AF65-F5344CB8AC3E}">
        <p14:creationId xmlns:p14="http://schemas.microsoft.com/office/powerpoint/2010/main" val="142694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pPr algn="ctr"/>
            <a:r>
              <a:rPr lang="en-US" dirty="0" smtClean="0"/>
              <a:t>Recent Twitter Updates</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1893486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Recent Updates</a:t>
            </a:r>
            <a:endParaRPr lang="en-US" dirty="0"/>
          </a:p>
        </p:txBody>
      </p:sp>
      <p:sp>
        <p:nvSpPr>
          <p:cNvPr id="3" name="Content Placeholder 2"/>
          <p:cNvSpPr>
            <a:spLocks noGrp="1"/>
          </p:cNvSpPr>
          <p:nvPr>
            <p:ph idx="1"/>
          </p:nvPr>
        </p:nvSpPr>
        <p:spPr/>
        <p:txBody>
          <a:bodyPr>
            <a:normAutofit/>
          </a:bodyPr>
          <a:lstStyle/>
          <a:p>
            <a:r>
              <a:rPr lang="en-US" dirty="0" smtClean="0"/>
              <a:t>280 characters</a:t>
            </a:r>
          </a:p>
          <a:p>
            <a:r>
              <a:rPr lang="en-US" dirty="0" smtClean="0"/>
              <a:t>Threads</a:t>
            </a:r>
          </a:p>
          <a:p>
            <a:r>
              <a:rPr lang="en-US" dirty="0" smtClean="0"/>
              <a:t>Edit button</a:t>
            </a:r>
          </a:p>
          <a:p>
            <a:r>
              <a:rPr lang="en-US" dirty="0" smtClean="0"/>
              <a:t>In app camera</a:t>
            </a:r>
          </a:p>
          <a:p>
            <a:r>
              <a:rPr lang="en-US" dirty="0" err="1" smtClean="0"/>
              <a:t>Twttr</a:t>
            </a:r>
            <a:endParaRPr lang="en-US" dirty="0" smtClean="0"/>
          </a:p>
          <a:p>
            <a:pPr lvl="1"/>
            <a:r>
              <a:rPr lang="en-US" dirty="0" smtClean="0"/>
              <a:t>New “chat like” display to threads</a:t>
            </a:r>
          </a:p>
          <a:p>
            <a:pPr lvl="1"/>
            <a:r>
              <a:rPr lang="en-US" dirty="0" smtClean="0"/>
              <a:t>Hidden metrics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cxnSp>
        <p:nvCxnSpPr>
          <p:cNvPr id="6" name="Straight Connector 5"/>
          <p:cNvCxnSpPr/>
          <p:nvPr/>
        </p:nvCxnSpPr>
        <p:spPr>
          <a:xfrm>
            <a:off x="1143000" y="3037114"/>
            <a:ext cx="1796143" cy="48986"/>
          </a:xfrm>
          <a:prstGeom prst="line">
            <a:avLst/>
          </a:prstGeom>
          <a:ln w="57150"/>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3848100" y="2873828"/>
            <a:ext cx="2710543" cy="375557"/>
          </a:xfrm>
          <a:prstGeom prst="rect">
            <a:avLst/>
          </a:prstGeom>
          <a:noFill/>
        </p:spPr>
        <p:txBody>
          <a:bodyPr wrap="square" rtlCol="0">
            <a:spAutoFit/>
          </a:bodyPr>
          <a:lstStyle/>
          <a:p>
            <a:r>
              <a:rPr lang="en-US" dirty="0" smtClean="0"/>
              <a:t>Just kidding!</a:t>
            </a:r>
            <a:endParaRPr lang="en-US" dirty="0"/>
          </a:p>
        </p:txBody>
      </p:sp>
      <p:sp>
        <p:nvSpPr>
          <p:cNvPr id="8" name="Down Arrow 7"/>
          <p:cNvSpPr/>
          <p:nvPr/>
        </p:nvSpPr>
        <p:spPr>
          <a:xfrm rot="5400000">
            <a:off x="3222171" y="2775856"/>
            <a:ext cx="527957" cy="620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1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Recent Updates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pic>
        <p:nvPicPr>
          <p:cNvPr id="9" name="Picture 8"/>
          <p:cNvPicPr>
            <a:picLocks noChangeAspect="1"/>
          </p:cNvPicPr>
          <p:nvPr/>
        </p:nvPicPr>
        <p:blipFill>
          <a:blip r:embed="rId4"/>
          <a:stretch>
            <a:fillRect/>
          </a:stretch>
        </p:blipFill>
        <p:spPr>
          <a:xfrm>
            <a:off x="5829743" y="1656278"/>
            <a:ext cx="4222977" cy="5201722"/>
          </a:xfrm>
          <a:prstGeom prst="rect">
            <a:avLst/>
          </a:prstGeom>
        </p:spPr>
      </p:pic>
      <p:sp>
        <p:nvSpPr>
          <p:cNvPr id="10" name="Content Placeholder 2"/>
          <p:cNvSpPr txBox="1">
            <a:spLocks/>
          </p:cNvSpPr>
          <p:nvPr/>
        </p:nvSpPr>
        <p:spPr>
          <a:xfrm>
            <a:off x="990600" y="1978025"/>
            <a:ext cx="4659086"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Leveraging Twitter to help prevent drug misuse, curb illegal online drug sales, and promote public health information</a:t>
            </a:r>
          </a:p>
          <a:p>
            <a:pPr lvl="1"/>
            <a:r>
              <a:rPr lang="en-US" sz="2800" dirty="0" smtClean="0">
                <a:hlinkClick r:id="rId5"/>
              </a:rPr>
              <a:t>https://blog.twitter.com/en_us/topics/company/2019/leveraging-the-power-of-twitter-to-combat-the-opioid-crisis.html</a:t>
            </a:r>
            <a:endParaRPr lang="en-US" sz="2800" dirty="0" smtClean="0"/>
          </a:p>
          <a:p>
            <a:r>
              <a:rPr lang="en-US" sz="3200" dirty="0" smtClean="0"/>
              <a:t>Championing those working to build the #</a:t>
            </a:r>
            <a:r>
              <a:rPr lang="en-US" sz="3200" dirty="0" err="1" smtClean="0"/>
              <a:t>RecoveryMovement</a:t>
            </a:r>
            <a:endParaRPr lang="en-US" dirty="0" smtClean="0"/>
          </a:p>
          <a:p>
            <a:endParaRPr lang="en-US" sz="3200" dirty="0" smtClean="0"/>
          </a:p>
        </p:txBody>
      </p:sp>
    </p:spTree>
    <p:extLst>
      <p:ext uri="{BB962C8B-B14F-4D97-AF65-F5344CB8AC3E}">
        <p14:creationId xmlns:p14="http://schemas.microsoft.com/office/powerpoint/2010/main" val="37959028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pPr algn="ctr"/>
            <a:r>
              <a:rPr lang="en-US" dirty="0" smtClean="0"/>
              <a:t>Recent Instagram Updates</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0926" y="1825625"/>
            <a:ext cx="4290147" cy="4351338"/>
          </a:xfrm>
        </p:spPr>
      </p:pic>
    </p:spTree>
    <p:extLst>
      <p:ext uri="{BB962C8B-B14F-4D97-AF65-F5344CB8AC3E}">
        <p14:creationId xmlns:p14="http://schemas.microsoft.com/office/powerpoint/2010/main" val="11480947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Recent Updates</a:t>
            </a:r>
            <a:endParaRPr lang="en-US" dirty="0"/>
          </a:p>
        </p:txBody>
      </p:sp>
      <p:sp>
        <p:nvSpPr>
          <p:cNvPr id="3" name="Content Placeholder 2"/>
          <p:cNvSpPr>
            <a:spLocks noGrp="1"/>
          </p:cNvSpPr>
          <p:nvPr>
            <p:ph idx="1"/>
          </p:nvPr>
        </p:nvSpPr>
        <p:spPr/>
        <p:txBody>
          <a:bodyPr>
            <a:normAutofit/>
          </a:bodyPr>
          <a:lstStyle/>
          <a:p>
            <a:pPr lvl="1"/>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14303"/>
            <a:ext cx="1588429" cy="1611085"/>
          </a:xfrm>
          <a:prstGeom prst="rect">
            <a:avLst/>
          </a:prstGeom>
        </p:spPr>
      </p:pic>
      <p:sp>
        <p:nvSpPr>
          <p:cNvPr id="5" name="Content Placeholder 2"/>
          <p:cNvSpPr txBox="1">
            <a:spLocks/>
          </p:cNvSpPr>
          <p:nvPr/>
        </p:nvSpPr>
        <p:spPr>
          <a:xfrm>
            <a:off x="990600" y="1978025"/>
            <a:ext cx="100311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Instagram FINALLY gave us insight into their algorithm</a:t>
            </a:r>
          </a:p>
          <a:p>
            <a:r>
              <a:rPr lang="en-US" sz="3200" dirty="0" smtClean="0"/>
              <a:t>Ranking is very individualized and post popularity has little impact on placement</a:t>
            </a:r>
          </a:p>
          <a:p>
            <a:pPr lvl="1"/>
            <a:r>
              <a:rPr lang="en-US" sz="2800" dirty="0" smtClean="0"/>
              <a:t>3 major variables – </a:t>
            </a:r>
            <a:r>
              <a:rPr lang="en-US" sz="2800" b="1" dirty="0" smtClean="0"/>
              <a:t>Interest, Timeliness, Relationships</a:t>
            </a:r>
          </a:p>
          <a:p>
            <a:r>
              <a:rPr lang="en-US" sz="3200" dirty="0" smtClean="0"/>
              <a:t>No preference for videos vs photos – user dependent</a:t>
            </a:r>
          </a:p>
          <a:p>
            <a:r>
              <a:rPr lang="en-US" sz="3200" dirty="0" smtClean="0"/>
              <a:t>Interactions with stories has no impact on feed         &amp; vice versa </a:t>
            </a:r>
          </a:p>
          <a:p>
            <a:endParaRPr lang="en-US" sz="3200" dirty="0" smtClean="0"/>
          </a:p>
        </p:txBody>
      </p:sp>
    </p:spTree>
    <p:extLst>
      <p:ext uri="{BB962C8B-B14F-4D97-AF65-F5344CB8AC3E}">
        <p14:creationId xmlns:p14="http://schemas.microsoft.com/office/powerpoint/2010/main" val="20440947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Recent Updates</a:t>
            </a:r>
            <a:endParaRPr lang="en-US" dirty="0"/>
          </a:p>
        </p:txBody>
      </p:sp>
      <p:sp>
        <p:nvSpPr>
          <p:cNvPr id="3" name="Content Placeholder 2"/>
          <p:cNvSpPr>
            <a:spLocks noGrp="1"/>
          </p:cNvSpPr>
          <p:nvPr>
            <p:ph idx="1"/>
          </p:nvPr>
        </p:nvSpPr>
        <p:spPr/>
        <p:txBody>
          <a:bodyPr>
            <a:normAutofit/>
          </a:bodyPr>
          <a:lstStyle/>
          <a:p>
            <a:pPr lvl="1"/>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14303"/>
            <a:ext cx="1588429" cy="1611085"/>
          </a:xfrm>
          <a:prstGeom prst="rect">
            <a:avLst/>
          </a:prstGeom>
        </p:spPr>
      </p:pic>
      <p:sp>
        <p:nvSpPr>
          <p:cNvPr id="5" name="Content Placeholder 2"/>
          <p:cNvSpPr txBox="1">
            <a:spLocks/>
          </p:cNvSpPr>
          <p:nvPr/>
        </p:nvSpPr>
        <p:spPr>
          <a:xfrm>
            <a:off x="990600" y="1978025"/>
            <a:ext cx="46590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Get Support feature</a:t>
            </a:r>
          </a:p>
          <a:p>
            <a:pPr lvl="1"/>
            <a:r>
              <a:rPr lang="en-US" dirty="0" smtClean="0"/>
              <a:t>Jennifer’s perspective: </a:t>
            </a:r>
            <a:r>
              <a:rPr lang="en-US" dirty="0" smtClean="0">
                <a:hlinkClick r:id="rId4"/>
              </a:rPr>
              <a:t>https://www.orau.org/news/perspectives/using-social-media-to-address-substance-misuse-and-abuse-an-analysis-of-instagrams-get-support-feature.html</a:t>
            </a:r>
            <a:endParaRPr lang="en-US" dirty="0" smtClean="0"/>
          </a:p>
          <a:p>
            <a:endParaRPr lang="en-US" sz="3200" dirty="0" smtClean="0"/>
          </a:p>
        </p:txBody>
      </p:sp>
      <p:pic>
        <p:nvPicPr>
          <p:cNvPr id="6" name="Picture 5"/>
          <p:cNvPicPr>
            <a:picLocks noChangeAspect="1"/>
          </p:cNvPicPr>
          <p:nvPr/>
        </p:nvPicPr>
        <p:blipFill>
          <a:blip r:embed="rId5"/>
          <a:stretch>
            <a:fillRect/>
          </a:stretch>
        </p:blipFill>
        <p:spPr>
          <a:xfrm>
            <a:off x="6006193" y="1725388"/>
            <a:ext cx="3571875" cy="4762500"/>
          </a:xfrm>
          <a:prstGeom prst="rect">
            <a:avLst/>
          </a:prstGeom>
        </p:spPr>
      </p:pic>
    </p:spTree>
    <p:extLst>
      <p:ext uri="{BB962C8B-B14F-4D97-AF65-F5344CB8AC3E}">
        <p14:creationId xmlns:p14="http://schemas.microsoft.com/office/powerpoint/2010/main" val="3483393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Recent Updates</a:t>
            </a:r>
            <a:endParaRPr lang="en-US" dirty="0"/>
          </a:p>
        </p:txBody>
      </p:sp>
      <p:sp>
        <p:nvSpPr>
          <p:cNvPr id="3" name="Content Placeholder 2"/>
          <p:cNvSpPr>
            <a:spLocks noGrp="1"/>
          </p:cNvSpPr>
          <p:nvPr>
            <p:ph idx="1"/>
          </p:nvPr>
        </p:nvSpPr>
        <p:spPr/>
        <p:txBody>
          <a:bodyPr>
            <a:normAutofit/>
          </a:bodyPr>
          <a:lstStyle/>
          <a:p>
            <a:pPr lvl="1"/>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14303"/>
            <a:ext cx="1588429" cy="1611085"/>
          </a:xfrm>
          <a:prstGeom prst="rect">
            <a:avLst/>
          </a:prstGeom>
        </p:spPr>
      </p:pic>
      <p:sp>
        <p:nvSpPr>
          <p:cNvPr id="5" name="Content Placeholder 2"/>
          <p:cNvSpPr txBox="1">
            <a:spLocks/>
          </p:cNvSpPr>
          <p:nvPr/>
        </p:nvSpPr>
        <p:spPr>
          <a:xfrm>
            <a:off x="990600" y="1978025"/>
            <a:ext cx="1051560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Posting from Facebook desktop to Instagram</a:t>
            </a:r>
          </a:p>
          <a:p>
            <a:pPr lvl="1"/>
            <a:r>
              <a:rPr lang="en-US" dirty="0" smtClean="0"/>
              <a:t>Must be posting a photo from your FB page</a:t>
            </a:r>
          </a:p>
          <a:p>
            <a:pPr lvl="1"/>
            <a:r>
              <a:rPr lang="en-US" dirty="0" smtClean="0"/>
              <a:t>BE CAREFUL of image ratios</a:t>
            </a:r>
          </a:p>
          <a:p>
            <a:r>
              <a:rPr lang="en-US" dirty="0" smtClean="0"/>
              <a:t>New stickers for stories</a:t>
            </a:r>
          </a:p>
          <a:p>
            <a:pPr lvl="1"/>
            <a:r>
              <a:rPr lang="en-US" dirty="0" smtClean="0"/>
              <a:t>Questions</a:t>
            </a:r>
          </a:p>
          <a:p>
            <a:pPr lvl="1"/>
            <a:r>
              <a:rPr lang="en-US" dirty="0" smtClean="0"/>
              <a:t>Countdown</a:t>
            </a:r>
          </a:p>
          <a:p>
            <a:pPr lvl="1"/>
            <a:r>
              <a:rPr lang="en-US" dirty="0" smtClean="0"/>
              <a:t>Quiz</a:t>
            </a:r>
          </a:p>
          <a:p>
            <a:pPr lvl="1"/>
            <a:r>
              <a:rPr lang="en-US" dirty="0" smtClean="0"/>
              <a:t>Donate</a:t>
            </a:r>
          </a:p>
          <a:p>
            <a:r>
              <a:rPr lang="en-US" dirty="0" smtClean="0"/>
              <a:t>Quick reactions on stories </a:t>
            </a:r>
            <a:r>
              <a:rPr lang="en-US" sz="2400" dirty="0" smtClean="0"/>
              <a:t>(heart eyes, laughing, sad, clapping)</a:t>
            </a:r>
          </a:p>
          <a:p>
            <a:r>
              <a:rPr lang="en-US" dirty="0" smtClean="0"/>
              <a:t>Bulk story uploads</a:t>
            </a:r>
          </a:p>
          <a:p>
            <a:r>
              <a:rPr lang="en-US" dirty="0" smtClean="0"/>
              <a:t>Close friends list</a:t>
            </a:r>
          </a:p>
          <a:p>
            <a:r>
              <a:rPr lang="en-US" dirty="0" smtClean="0"/>
              <a:t>Alt Text to Posts</a:t>
            </a:r>
            <a:endParaRPr lang="en-US" dirty="0"/>
          </a:p>
        </p:txBody>
      </p:sp>
    </p:spTree>
    <p:extLst>
      <p:ext uri="{BB962C8B-B14F-4D97-AF65-F5344CB8AC3E}">
        <p14:creationId xmlns:p14="http://schemas.microsoft.com/office/powerpoint/2010/main" val="898319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Introductions</a:t>
            </a:r>
            <a:endParaRPr lang="en-US" dirty="0"/>
          </a:p>
        </p:txBody>
      </p:sp>
      <p:sp>
        <p:nvSpPr>
          <p:cNvPr id="5" name="Content Placeholder 4"/>
          <p:cNvSpPr>
            <a:spLocks noGrp="1"/>
          </p:cNvSpPr>
          <p:nvPr>
            <p:ph idx="1"/>
          </p:nvPr>
        </p:nvSpPr>
        <p:spPr/>
        <p:txBody>
          <a:bodyPr/>
          <a:lstStyle/>
          <a:p>
            <a:pPr>
              <a:lnSpc>
                <a:spcPct val="200000"/>
              </a:lnSpc>
            </a:pPr>
            <a:r>
              <a:rPr lang="en-US" dirty="0" smtClean="0"/>
              <a:t>Name, organization, and job role</a:t>
            </a:r>
          </a:p>
          <a:p>
            <a:pPr>
              <a:lnSpc>
                <a:spcPct val="200000"/>
              </a:lnSpc>
            </a:pPr>
            <a:r>
              <a:rPr lang="en-US" dirty="0" smtClean="0"/>
              <a:t>#1 thing you hope to learn today</a:t>
            </a:r>
          </a:p>
          <a:p>
            <a:pPr>
              <a:lnSpc>
                <a:spcPct val="200000"/>
              </a:lnSpc>
            </a:pPr>
            <a:r>
              <a:rPr lang="en-US" dirty="0" smtClean="0"/>
              <a:t>[if you attended last year’s training] What changes have you made to your social media strategy this past year?</a:t>
            </a:r>
            <a:endParaRPr lang="en-US" dirty="0"/>
          </a:p>
        </p:txBody>
      </p:sp>
    </p:spTree>
    <p:extLst>
      <p:ext uri="{BB962C8B-B14F-4D97-AF65-F5344CB8AC3E}">
        <p14:creationId xmlns:p14="http://schemas.microsoft.com/office/powerpoint/2010/main" val="3149044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Recent Updates</a:t>
            </a:r>
            <a:endParaRPr lang="en-US" dirty="0"/>
          </a:p>
        </p:txBody>
      </p:sp>
      <p:sp>
        <p:nvSpPr>
          <p:cNvPr id="3" name="Content Placeholder 2"/>
          <p:cNvSpPr>
            <a:spLocks noGrp="1"/>
          </p:cNvSpPr>
          <p:nvPr>
            <p:ph idx="1"/>
          </p:nvPr>
        </p:nvSpPr>
        <p:spPr/>
        <p:txBody>
          <a:bodyPr>
            <a:normAutofit/>
          </a:bodyPr>
          <a:lstStyle/>
          <a:p>
            <a:pPr lvl="1"/>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14303"/>
            <a:ext cx="1588429" cy="1611085"/>
          </a:xfrm>
          <a:prstGeom prst="rect">
            <a:avLst/>
          </a:prstGeom>
        </p:spPr>
      </p:pic>
      <p:sp>
        <p:nvSpPr>
          <p:cNvPr id="5" name="Content Placeholder 2"/>
          <p:cNvSpPr txBox="1">
            <a:spLocks/>
          </p:cNvSpPr>
          <p:nvPr/>
        </p:nvSpPr>
        <p:spPr>
          <a:xfrm>
            <a:off x="1567544" y="1838777"/>
            <a:ext cx="3630386"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Share your camera roll during live videos</a:t>
            </a:r>
          </a:p>
          <a:p>
            <a:r>
              <a:rPr lang="en-US" dirty="0" smtClean="0"/>
              <a:t>Nametags</a:t>
            </a:r>
          </a:p>
          <a:p>
            <a:r>
              <a:rPr lang="en-US" dirty="0" smtClean="0"/>
              <a:t>Better integration with 3</a:t>
            </a:r>
            <a:r>
              <a:rPr lang="en-US" baseline="30000" dirty="0" smtClean="0"/>
              <a:t>rd</a:t>
            </a:r>
            <a:r>
              <a:rPr lang="en-US" dirty="0" smtClean="0"/>
              <a:t> party scheduling tools (Later, </a:t>
            </a:r>
            <a:r>
              <a:rPr lang="en-US" dirty="0" err="1" smtClean="0"/>
              <a:t>Iconosquare</a:t>
            </a:r>
            <a:r>
              <a:rPr lang="en-US" dirty="0" smtClean="0"/>
              <a:t>, Tailwind)</a:t>
            </a:r>
          </a:p>
          <a:p>
            <a:r>
              <a:rPr lang="en-US" dirty="0" smtClean="0"/>
              <a:t>And of course…</a:t>
            </a:r>
          </a:p>
          <a:p>
            <a:pPr marL="0" indent="0">
              <a:buNone/>
            </a:pPr>
            <a:r>
              <a:rPr lang="en-US" dirty="0" smtClean="0"/>
              <a:t>IGTV (more to come)</a:t>
            </a:r>
            <a:endParaRPr lang="en-US" dirty="0"/>
          </a:p>
        </p:txBody>
      </p:sp>
      <p:pic>
        <p:nvPicPr>
          <p:cNvPr id="6" name="Picture 5"/>
          <p:cNvPicPr>
            <a:picLocks noChangeAspect="1"/>
          </p:cNvPicPr>
          <p:nvPr/>
        </p:nvPicPr>
        <p:blipFill>
          <a:blip r:embed="rId4"/>
          <a:stretch>
            <a:fillRect/>
          </a:stretch>
        </p:blipFill>
        <p:spPr>
          <a:xfrm>
            <a:off x="6825346" y="1578432"/>
            <a:ext cx="2567602" cy="5279568"/>
          </a:xfrm>
          <a:prstGeom prst="rect">
            <a:avLst/>
          </a:prstGeom>
        </p:spPr>
      </p:pic>
      <p:sp>
        <p:nvSpPr>
          <p:cNvPr id="7" name="Right Arrow 6"/>
          <p:cNvSpPr/>
          <p:nvPr/>
        </p:nvSpPr>
        <p:spPr>
          <a:xfrm>
            <a:off x="5092508" y="1925862"/>
            <a:ext cx="1496784" cy="865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3614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pPr algn="ctr"/>
            <a:r>
              <a:rPr lang="en-US" dirty="0" smtClean="0"/>
              <a:t>Recent Facebook Updates</a:t>
            </a:r>
            <a:endParaRPr lang="en-US" dirty="0"/>
          </a:p>
        </p:txBody>
      </p:sp>
      <p:pic>
        <p:nvPicPr>
          <p:cNvPr id="5" name="Picture 4">
            <a:extLst>
              <a:ext uri="{FF2B5EF4-FFF2-40B4-BE49-F238E27FC236}">
                <a16:creationId xmlns:a16="http://schemas.microsoft.com/office/drawing/2014/main" id="{56307A57-0257-4179-9547-7A74CD7F477F}"/>
              </a:ext>
            </a:extLst>
          </p:cNvPr>
          <p:cNvPicPr>
            <a:picLocks noChangeAspect="1"/>
          </p:cNvPicPr>
          <p:nvPr/>
        </p:nvPicPr>
        <p:blipFill>
          <a:blip r:embed="rId3"/>
          <a:stretch>
            <a:fillRect/>
          </a:stretch>
        </p:blipFill>
        <p:spPr>
          <a:xfrm>
            <a:off x="3735504" y="1825625"/>
            <a:ext cx="4720991" cy="4351338"/>
          </a:xfrm>
          <a:prstGeom prst="rect">
            <a:avLst/>
          </a:prstGeom>
        </p:spPr>
      </p:pic>
    </p:spTree>
    <p:extLst>
      <p:ext uri="{BB962C8B-B14F-4D97-AF65-F5344CB8AC3E}">
        <p14:creationId xmlns:p14="http://schemas.microsoft.com/office/powerpoint/2010/main" val="16518906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Recent Updates</a:t>
            </a:r>
            <a:endParaRPr lang="en-US" dirty="0"/>
          </a:p>
        </p:txBody>
      </p:sp>
      <p:sp>
        <p:nvSpPr>
          <p:cNvPr id="3" name="Content Placeholder 2"/>
          <p:cNvSpPr>
            <a:spLocks noGrp="1"/>
          </p:cNvSpPr>
          <p:nvPr>
            <p:ph idx="1"/>
          </p:nvPr>
        </p:nvSpPr>
        <p:spPr>
          <a:xfrm>
            <a:off x="733701" y="1825625"/>
            <a:ext cx="10515600" cy="4699866"/>
          </a:xfrm>
        </p:spPr>
        <p:txBody>
          <a:bodyPr>
            <a:normAutofit fontScale="92500" lnSpcReduction="10000"/>
          </a:bodyPr>
          <a:lstStyle/>
          <a:p>
            <a:r>
              <a:rPr lang="en-US" dirty="0"/>
              <a:t>Facebook is being redesigned around </a:t>
            </a:r>
            <a:r>
              <a:rPr lang="en-US" dirty="0" smtClean="0"/>
              <a:t>Stories, </a:t>
            </a:r>
            <a:r>
              <a:rPr lang="en-US" dirty="0" smtClean="0"/>
              <a:t>Groups </a:t>
            </a:r>
            <a:r>
              <a:rPr lang="en-US" dirty="0"/>
              <a:t>and Events (“FB5”)</a:t>
            </a:r>
          </a:p>
          <a:p>
            <a:pPr lvl="1"/>
            <a:r>
              <a:rPr lang="en-US" sz="2600" dirty="0" smtClean="0"/>
              <a:t>Stories are front and center </a:t>
            </a:r>
          </a:p>
          <a:p>
            <a:pPr lvl="1"/>
            <a:r>
              <a:rPr lang="en-US" sz="2600" dirty="0" smtClean="0"/>
              <a:t>New </a:t>
            </a:r>
            <a:r>
              <a:rPr lang="en-US" sz="2600" dirty="0"/>
              <a:t>Groups and Events tabs</a:t>
            </a:r>
          </a:p>
          <a:p>
            <a:pPr lvl="1"/>
            <a:r>
              <a:rPr lang="en-US" sz="2600" dirty="0"/>
              <a:t>Personalized feed from groups you’ve joined</a:t>
            </a:r>
          </a:p>
          <a:p>
            <a:pPr lvl="1"/>
            <a:r>
              <a:rPr lang="en-US" sz="2600" dirty="0"/>
              <a:t>Group </a:t>
            </a:r>
            <a:r>
              <a:rPr lang="en-US" sz="2600" dirty="0" smtClean="0"/>
              <a:t>“</a:t>
            </a:r>
            <a:r>
              <a:rPr lang="en-US" sz="2600" dirty="0"/>
              <a:t>discovery” emphasized throughout the app</a:t>
            </a:r>
          </a:p>
          <a:p>
            <a:pPr lvl="1"/>
            <a:r>
              <a:rPr lang="en-US" sz="2600" dirty="0"/>
              <a:t>“Share to groups” added to create post</a:t>
            </a:r>
          </a:p>
          <a:p>
            <a:pPr lvl="1"/>
            <a:r>
              <a:rPr lang="en-US" sz="2600" dirty="0"/>
              <a:t>“Ask admin to post” to protect privacy around sensitive topics</a:t>
            </a:r>
          </a:p>
          <a:p>
            <a:pPr lvl="1"/>
            <a:r>
              <a:rPr lang="en-US" sz="2600" dirty="0"/>
              <a:t>New chat features for members to create threads and </a:t>
            </a:r>
            <a:r>
              <a:rPr lang="en-US" sz="2600" dirty="0" err="1"/>
              <a:t>subthreads</a:t>
            </a:r>
            <a:r>
              <a:rPr lang="en-US" sz="2600" dirty="0"/>
              <a:t> (like </a:t>
            </a:r>
            <a:r>
              <a:rPr lang="en-US" sz="2600" dirty="0" err="1"/>
              <a:t>Reddit</a:t>
            </a:r>
            <a:r>
              <a:rPr lang="en-US" sz="2600" dirty="0"/>
              <a:t>)</a:t>
            </a:r>
          </a:p>
          <a:p>
            <a:pPr lvl="1"/>
            <a:r>
              <a:rPr lang="en-US" sz="2600" dirty="0"/>
              <a:t>More intuitive “events tab” makes it easier to find </a:t>
            </a:r>
            <a:r>
              <a:rPr lang="en-US" sz="2600" dirty="0" smtClean="0"/>
              <a:t>“events </a:t>
            </a:r>
            <a:r>
              <a:rPr lang="en-US" sz="2600" dirty="0"/>
              <a:t>near you” </a:t>
            </a:r>
            <a:r>
              <a:rPr lang="en-US" sz="2600" dirty="0" smtClean="0"/>
              <a:t>  and </a:t>
            </a:r>
            <a:r>
              <a:rPr lang="en-US" sz="2600" dirty="0"/>
              <a:t>add them to your calendar</a:t>
            </a:r>
          </a:p>
          <a:p>
            <a:r>
              <a:rPr lang="en-US" dirty="0"/>
              <a:t>The Newsfeed era is over</a:t>
            </a:r>
          </a:p>
          <a:p>
            <a:pPr marL="0" indent="0">
              <a:buNone/>
            </a:pPr>
            <a:endParaRPr lang="en-US" dirty="0" smtClean="0"/>
          </a:p>
        </p:txBody>
      </p:sp>
      <p:pic>
        <p:nvPicPr>
          <p:cNvPr id="5" name="Picture 4">
            <a:extLst>
              <a:ext uri="{FF2B5EF4-FFF2-40B4-BE49-F238E27FC236}">
                <a16:creationId xmlns:a16="http://schemas.microsoft.com/office/drawing/2014/main" id="{56307A57-0257-4179-9547-7A74CD7F477F}"/>
              </a:ext>
            </a:extLst>
          </p:cNvPr>
          <p:cNvPicPr>
            <a:picLocks noChangeAspect="1"/>
          </p:cNvPicPr>
          <p:nvPr/>
        </p:nvPicPr>
        <p:blipFill>
          <a:blip r:embed="rId3"/>
          <a:stretch>
            <a:fillRect/>
          </a:stretch>
        </p:blipFill>
        <p:spPr>
          <a:xfrm>
            <a:off x="143219" y="128129"/>
            <a:ext cx="1746060" cy="1609344"/>
          </a:xfrm>
          <a:prstGeom prst="rect">
            <a:avLst/>
          </a:prstGeom>
        </p:spPr>
      </p:pic>
    </p:spTree>
    <p:extLst>
      <p:ext uri="{BB962C8B-B14F-4D97-AF65-F5344CB8AC3E}">
        <p14:creationId xmlns:p14="http://schemas.microsoft.com/office/powerpoint/2010/main" val="35059389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0F5899C-85A7-48B9-A432-354F6BC0D796}"/>
              </a:ext>
            </a:extLst>
          </p:cNvPr>
          <p:cNvPicPr>
            <a:picLocks noChangeAspect="1"/>
          </p:cNvPicPr>
          <p:nvPr/>
        </p:nvPicPr>
        <p:blipFill rotWithShape="1">
          <a:blip r:embed="rId3">
            <a:extLst>
              <a:ext uri="{28A0092B-C50C-407E-A947-70E740481C1C}">
                <a14:useLocalDpi xmlns:a14="http://schemas.microsoft.com/office/drawing/2010/main" val="0"/>
              </a:ext>
            </a:extLst>
          </a:blip>
          <a:srcRect t="-189" b="4385"/>
          <a:stretch/>
        </p:blipFill>
        <p:spPr>
          <a:xfrm>
            <a:off x="0" y="248194"/>
            <a:ext cx="12192000" cy="6844936"/>
          </a:xfrm>
          <a:prstGeom prst="rect">
            <a:avLst/>
          </a:prstGeom>
        </p:spPr>
      </p:pic>
    </p:spTree>
    <p:extLst>
      <p:ext uri="{BB962C8B-B14F-4D97-AF65-F5344CB8AC3E}">
        <p14:creationId xmlns:p14="http://schemas.microsoft.com/office/powerpoint/2010/main" val="14831906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a:t>Recent Updates</a:t>
            </a:r>
          </a:p>
        </p:txBody>
      </p:sp>
      <p:sp>
        <p:nvSpPr>
          <p:cNvPr id="3" name="Content Placeholder 2"/>
          <p:cNvSpPr>
            <a:spLocks noGrp="1"/>
          </p:cNvSpPr>
          <p:nvPr>
            <p:ph idx="1"/>
          </p:nvPr>
        </p:nvSpPr>
        <p:spPr>
          <a:xfrm>
            <a:off x="494044" y="1825625"/>
            <a:ext cx="10760902" cy="4351338"/>
          </a:xfrm>
        </p:spPr>
        <p:txBody>
          <a:bodyPr>
            <a:normAutofit/>
          </a:bodyPr>
          <a:lstStyle/>
          <a:p>
            <a:r>
              <a:rPr lang="en-US" dirty="0"/>
              <a:t>FB Messenger overhaul</a:t>
            </a:r>
          </a:p>
          <a:p>
            <a:pPr lvl="1"/>
            <a:r>
              <a:rPr lang="en-US" dirty="0"/>
              <a:t>“Fastest private communication app on the planet”</a:t>
            </a:r>
          </a:p>
          <a:p>
            <a:pPr lvl="2"/>
            <a:r>
              <a:rPr lang="en-US" dirty="0"/>
              <a:t>Less battery, less storage (&gt;30MB), faster (1.3 s start)</a:t>
            </a:r>
          </a:p>
          <a:p>
            <a:pPr lvl="1"/>
            <a:r>
              <a:rPr lang="en-US" dirty="0"/>
              <a:t>End-to-end encryption by default (for text, shared locations, video)</a:t>
            </a:r>
          </a:p>
          <a:p>
            <a:pPr lvl="1"/>
            <a:r>
              <a:rPr lang="en-US" dirty="0"/>
              <a:t>New features</a:t>
            </a:r>
          </a:p>
          <a:p>
            <a:pPr lvl="2"/>
            <a:r>
              <a:rPr lang="en-US" dirty="0"/>
              <a:t>Dedicated tab for “close friends and family” </a:t>
            </a:r>
          </a:p>
          <a:p>
            <a:pPr lvl="2"/>
            <a:r>
              <a:rPr lang="en-US" dirty="0"/>
              <a:t>Ability to message with FB, Instagram, and What’s App users</a:t>
            </a:r>
          </a:p>
          <a:p>
            <a:pPr lvl="2"/>
            <a:r>
              <a:rPr lang="en-US" dirty="0"/>
              <a:t>Ability to unsend messages, augmented reality, “Watch Together” </a:t>
            </a:r>
          </a:p>
          <a:p>
            <a:pPr lvl="1"/>
            <a:r>
              <a:rPr lang="en-US" dirty="0"/>
              <a:t>Desktop app</a:t>
            </a:r>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23FAF3E7-182B-44E9-AAF7-B3A31835BE58}"/>
              </a:ext>
            </a:extLst>
          </p:cNvPr>
          <p:cNvPicPr>
            <a:picLocks noChangeAspect="1"/>
          </p:cNvPicPr>
          <p:nvPr/>
        </p:nvPicPr>
        <p:blipFill>
          <a:blip r:embed="rId3"/>
          <a:stretch>
            <a:fillRect/>
          </a:stretch>
        </p:blipFill>
        <p:spPr>
          <a:xfrm>
            <a:off x="133903" y="111777"/>
            <a:ext cx="1746060" cy="1609344"/>
          </a:xfrm>
          <a:prstGeom prst="rect">
            <a:avLst/>
          </a:prstGeom>
        </p:spPr>
      </p:pic>
    </p:spTree>
    <p:extLst>
      <p:ext uri="{BB962C8B-B14F-4D97-AF65-F5344CB8AC3E}">
        <p14:creationId xmlns:p14="http://schemas.microsoft.com/office/powerpoint/2010/main" val="3899900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510" y="256420"/>
            <a:ext cx="5806142" cy="1645501"/>
          </a:xfrm>
        </p:spPr>
        <p:txBody>
          <a:bodyPr>
            <a:normAutofit/>
          </a:bodyPr>
          <a:lstStyle/>
          <a:p>
            <a:r>
              <a:rPr lang="en-US" dirty="0"/>
              <a:t>Recent Updates</a:t>
            </a:r>
          </a:p>
        </p:txBody>
      </p:sp>
      <p:sp>
        <p:nvSpPr>
          <p:cNvPr id="3" name="Content Placeholder 2"/>
          <p:cNvSpPr>
            <a:spLocks noGrp="1"/>
          </p:cNvSpPr>
          <p:nvPr>
            <p:ph idx="1"/>
          </p:nvPr>
        </p:nvSpPr>
        <p:spPr>
          <a:xfrm>
            <a:off x="424841" y="1780355"/>
            <a:ext cx="4595071" cy="3628495"/>
          </a:xfrm>
        </p:spPr>
        <p:txBody>
          <a:bodyPr>
            <a:normAutofit/>
          </a:bodyPr>
          <a:lstStyle/>
          <a:p>
            <a:r>
              <a:rPr lang="en-US" sz="3200" dirty="0"/>
              <a:t>New features</a:t>
            </a:r>
          </a:p>
          <a:p>
            <a:pPr lvl="1"/>
            <a:r>
              <a:rPr lang="en-US" sz="3200" dirty="0"/>
              <a:t>Dark mode</a:t>
            </a:r>
          </a:p>
          <a:p>
            <a:pPr lvl="1"/>
            <a:r>
              <a:rPr lang="en-US" sz="3200" dirty="0"/>
              <a:t>“Meet New Friends”</a:t>
            </a:r>
          </a:p>
          <a:p>
            <a:pPr lvl="1"/>
            <a:r>
              <a:rPr lang="en-US" sz="3200" dirty="0"/>
              <a:t>Facebook Dating (Opt-in only)</a:t>
            </a:r>
          </a:p>
          <a:p>
            <a:pPr lvl="1"/>
            <a:r>
              <a:rPr lang="en-US" sz="3200" dirty="0"/>
              <a:t>“Secret Crush”</a:t>
            </a:r>
          </a:p>
        </p:txBody>
      </p:sp>
      <p:pic>
        <p:nvPicPr>
          <p:cNvPr id="9" name="Picture 8">
            <a:extLst>
              <a:ext uri="{FF2B5EF4-FFF2-40B4-BE49-F238E27FC236}">
                <a16:creationId xmlns:a16="http://schemas.microsoft.com/office/drawing/2014/main" id="{01072559-3685-45F1-99FE-3536067EBAC2}"/>
              </a:ext>
            </a:extLst>
          </p:cNvPr>
          <p:cNvPicPr>
            <a:picLocks noChangeAspect="1"/>
          </p:cNvPicPr>
          <p:nvPr/>
        </p:nvPicPr>
        <p:blipFill>
          <a:blip r:embed="rId3"/>
          <a:stretch>
            <a:fillRect/>
          </a:stretch>
        </p:blipFill>
        <p:spPr>
          <a:xfrm>
            <a:off x="7152315" y="948228"/>
            <a:ext cx="2232948" cy="2739814"/>
          </a:xfrm>
          <a:prstGeom prst="rect">
            <a:avLst/>
          </a:prstGeom>
        </p:spPr>
      </p:pic>
      <p:pic>
        <p:nvPicPr>
          <p:cNvPr id="7" name="Graphic 6" descr="Heart">
            <a:extLst>
              <a:ext uri="{FF2B5EF4-FFF2-40B4-BE49-F238E27FC236}">
                <a16:creationId xmlns:a16="http://schemas.microsoft.com/office/drawing/2014/main" id="{4482FBD5-1206-4933-A84C-32A0443DB2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502775" y="509482"/>
            <a:ext cx="2364317" cy="2364317"/>
          </a:xfrm>
          <a:prstGeom prst="rect">
            <a:avLst/>
          </a:prstGeom>
        </p:spPr>
      </p:pic>
      <p:pic>
        <p:nvPicPr>
          <p:cNvPr id="6" name="Graphic 5" descr="Heart">
            <a:extLst>
              <a:ext uri="{FF2B5EF4-FFF2-40B4-BE49-F238E27FC236}">
                <a16:creationId xmlns:a16="http://schemas.microsoft.com/office/drawing/2014/main" id="{51E951D0-8BCE-4570-951F-4D0BF6C347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420908" y="3894242"/>
            <a:ext cx="2364317" cy="2364317"/>
          </a:xfrm>
          <a:prstGeom prst="rect">
            <a:avLst/>
          </a:prstGeom>
        </p:spPr>
      </p:pic>
      <p:pic>
        <p:nvPicPr>
          <p:cNvPr id="14" name="Picture 13">
            <a:extLst>
              <a:ext uri="{FF2B5EF4-FFF2-40B4-BE49-F238E27FC236}">
                <a16:creationId xmlns:a16="http://schemas.microsoft.com/office/drawing/2014/main" id="{56307A57-0257-4179-9547-7A74CD7F477F}"/>
              </a:ext>
            </a:extLst>
          </p:cNvPr>
          <p:cNvPicPr>
            <a:picLocks noChangeAspect="1"/>
          </p:cNvPicPr>
          <p:nvPr/>
        </p:nvPicPr>
        <p:blipFill>
          <a:blip r:embed="rId6"/>
          <a:stretch>
            <a:fillRect/>
          </a:stretch>
        </p:blipFill>
        <p:spPr>
          <a:xfrm>
            <a:off x="143220" y="128129"/>
            <a:ext cx="1726219" cy="1591056"/>
          </a:xfrm>
          <a:prstGeom prst="rect">
            <a:avLst/>
          </a:prstGeom>
        </p:spPr>
      </p:pic>
    </p:spTree>
    <p:extLst>
      <p:ext uri="{BB962C8B-B14F-4D97-AF65-F5344CB8AC3E}">
        <p14:creationId xmlns:p14="http://schemas.microsoft.com/office/powerpoint/2010/main" val="14882489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AF3E7-182B-44E9-AAF7-B3A31835BE58}"/>
              </a:ext>
            </a:extLst>
          </p:cNvPr>
          <p:cNvPicPr>
            <a:picLocks noChangeAspect="1"/>
          </p:cNvPicPr>
          <p:nvPr/>
        </p:nvPicPr>
        <p:blipFill rotWithShape="1">
          <a:blip r:embed="rId3">
            <a:alphaModFix/>
            <a:extLst/>
          </a:blip>
          <a:srcRect l="5328" r="8660" b="-2"/>
          <a:stretch/>
        </p:blipFill>
        <p:spPr>
          <a:xfrm>
            <a:off x="5797543" y="10"/>
            <a:ext cx="6394152" cy="6857990"/>
          </a:xfrm>
          <a:prstGeom prst="rect">
            <a:avLst/>
          </a:prstGeom>
        </p:spPr>
      </p:pic>
      <p:sp>
        <p:nvSpPr>
          <p:cNvPr id="2" name="Title 1"/>
          <p:cNvSpPr>
            <a:spLocks noGrp="1"/>
          </p:cNvSpPr>
          <p:nvPr>
            <p:ph type="title"/>
          </p:nvPr>
        </p:nvSpPr>
        <p:spPr>
          <a:xfrm>
            <a:off x="271486" y="0"/>
            <a:ext cx="4803636" cy="1311664"/>
          </a:xfrm>
        </p:spPr>
        <p:txBody>
          <a:bodyPr>
            <a:normAutofit/>
          </a:bodyPr>
          <a:lstStyle/>
          <a:p>
            <a:r>
              <a:rPr lang="en-US" sz="3400" dirty="0">
                <a:solidFill>
                  <a:srgbClr val="000000"/>
                </a:solidFill>
              </a:rPr>
              <a:t>Strategy Recommendations</a:t>
            </a:r>
          </a:p>
        </p:txBody>
      </p:sp>
      <p:sp>
        <p:nvSpPr>
          <p:cNvPr id="3" name="Content Placeholder 2"/>
          <p:cNvSpPr>
            <a:spLocks noGrp="1"/>
          </p:cNvSpPr>
          <p:nvPr>
            <p:ph idx="1"/>
          </p:nvPr>
        </p:nvSpPr>
        <p:spPr>
          <a:xfrm>
            <a:off x="325282" y="1152394"/>
            <a:ext cx="5544592" cy="5580345"/>
          </a:xfrm>
        </p:spPr>
        <p:txBody>
          <a:bodyPr anchor="ctr">
            <a:noAutofit/>
          </a:bodyPr>
          <a:lstStyle/>
          <a:p>
            <a:r>
              <a:rPr lang="en-US" sz="2300" dirty="0">
                <a:solidFill>
                  <a:srgbClr val="000000"/>
                </a:solidFill>
              </a:rPr>
              <a:t>Focus on keeping your audience in Facebook</a:t>
            </a:r>
          </a:p>
          <a:p>
            <a:pPr lvl="1"/>
            <a:r>
              <a:rPr lang="en-US" sz="2200" dirty="0">
                <a:solidFill>
                  <a:srgbClr val="000000"/>
                </a:solidFill>
              </a:rPr>
              <a:t>Use fewer link posts </a:t>
            </a:r>
          </a:p>
          <a:p>
            <a:pPr lvl="1"/>
            <a:r>
              <a:rPr lang="en-US" sz="2200" dirty="0">
                <a:solidFill>
                  <a:srgbClr val="000000"/>
                </a:solidFill>
              </a:rPr>
              <a:t>Embed blogs and videos </a:t>
            </a:r>
          </a:p>
          <a:p>
            <a:pPr lvl="1"/>
            <a:r>
              <a:rPr lang="en-US" sz="2200" u="sng" dirty="0">
                <a:solidFill>
                  <a:srgbClr val="000000"/>
                </a:solidFill>
              </a:rPr>
              <a:t>Never</a:t>
            </a:r>
            <a:r>
              <a:rPr lang="en-US" sz="2200" dirty="0">
                <a:solidFill>
                  <a:srgbClr val="000000"/>
                </a:solidFill>
              </a:rPr>
              <a:t> send users to YouTube</a:t>
            </a:r>
          </a:p>
          <a:p>
            <a:pPr lvl="1"/>
            <a:r>
              <a:rPr lang="en-US" sz="2200" dirty="0">
                <a:solidFill>
                  <a:srgbClr val="000000"/>
                </a:solidFill>
              </a:rPr>
              <a:t>Schedule posts ONLY in Facebook</a:t>
            </a:r>
          </a:p>
          <a:p>
            <a:r>
              <a:rPr lang="en-US" sz="2300" dirty="0">
                <a:solidFill>
                  <a:srgbClr val="000000"/>
                </a:solidFill>
              </a:rPr>
              <a:t>Strategize around creating engagement</a:t>
            </a:r>
          </a:p>
          <a:p>
            <a:pPr lvl="1"/>
            <a:r>
              <a:rPr lang="en-US" sz="2200" dirty="0" smtClean="0">
                <a:solidFill>
                  <a:srgbClr val="000000"/>
                </a:solidFill>
              </a:rPr>
              <a:t>Live </a:t>
            </a:r>
            <a:r>
              <a:rPr lang="en-US" sz="2200" dirty="0">
                <a:solidFill>
                  <a:srgbClr val="000000"/>
                </a:solidFill>
              </a:rPr>
              <a:t>video (6x more engagement)</a:t>
            </a:r>
          </a:p>
          <a:p>
            <a:pPr lvl="1"/>
            <a:r>
              <a:rPr lang="en-US" sz="2200" dirty="0">
                <a:solidFill>
                  <a:srgbClr val="000000"/>
                </a:solidFill>
              </a:rPr>
              <a:t>Focus on quality messaging versus quantity </a:t>
            </a:r>
          </a:p>
          <a:p>
            <a:r>
              <a:rPr lang="en-US" sz="2300" dirty="0">
                <a:solidFill>
                  <a:srgbClr val="000000"/>
                </a:solidFill>
              </a:rPr>
              <a:t>Leverage the power of </a:t>
            </a:r>
            <a:r>
              <a:rPr lang="en-US" sz="2300" dirty="0" smtClean="0">
                <a:solidFill>
                  <a:srgbClr val="000000"/>
                </a:solidFill>
              </a:rPr>
              <a:t>Stories, Groups </a:t>
            </a:r>
            <a:r>
              <a:rPr lang="en-US" sz="2300" dirty="0">
                <a:solidFill>
                  <a:srgbClr val="000000"/>
                </a:solidFill>
              </a:rPr>
              <a:t>and Events</a:t>
            </a:r>
          </a:p>
          <a:p>
            <a:r>
              <a:rPr lang="en-US" sz="2300" dirty="0">
                <a:solidFill>
                  <a:srgbClr val="000000"/>
                </a:solidFill>
              </a:rPr>
              <a:t>Watch your metrics because it’s a brave new world …</a:t>
            </a:r>
          </a:p>
        </p:txBody>
      </p:sp>
    </p:spTree>
    <p:extLst>
      <p:ext uri="{BB962C8B-B14F-4D97-AF65-F5344CB8AC3E}">
        <p14:creationId xmlns:p14="http://schemas.microsoft.com/office/powerpoint/2010/main" val="3272358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844"/>
            <a:ext cx="10515600" cy="1325563"/>
          </a:xfrm>
        </p:spPr>
        <p:txBody>
          <a:bodyPr/>
          <a:lstStyle/>
          <a:p>
            <a:r>
              <a:rPr lang="en-US" dirty="0">
                <a:solidFill>
                  <a:srgbClr val="000000"/>
                </a:solidFill>
              </a:rPr>
              <a:t>Strategy Recommendations</a:t>
            </a:r>
            <a:endParaRPr lang="en-US" dirty="0"/>
          </a:p>
        </p:txBody>
      </p:sp>
      <p:sp>
        <p:nvSpPr>
          <p:cNvPr id="3" name="Content Placeholder 2"/>
          <p:cNvSpPr>
            <a:spLocks noGrp="1"/>
          </p:cNvSpPr>
          <p:nvPr>
            <p:ph idx="1"/>
          </p:nvPr>
        </p:nvSpPr>
        <p:spPr>
          <a:xfrm>
            <a:off x="838200" y="1330037"/>
            <a:ext cx="10515600" cy="5389418"/>
          </a:xfrm>
        </p:spPr>
        <p:txBody>
          <a:bodyPr>
            <a:normAutofit lnSpcReduction="10000"/>
          </a:bodyPr>
          <a:lstStyle/>
          <a:p>
            <a:pPr marL="0" indent="0">
              <a:buNone/>
            </a:pPr>
            <a:r>
              <a:rPr lang="en-US" dirty="0" smtClean="0"/>
              <a:t>Updates to Video Ranking (From 5/6/19!)</a:t>
            </a:r>
          </a:p>
          <a:p>
            <a:r>
              <a:rPr lang="en-US" dirty="0"/>
              <a:t>Loyalty and intent: Content that promotes repeat viewership will be considered when surfacing </a:t>
            </a:r>
            <a:r>
              <a:rPr lang="en-US" dirty="0" smtClean="0"/>
              <a:t>videos</a:t>
            </a:r>
            <a:endParaRPr lang="en-US" dirty="0"/>
          </a:p>
          <a:p>
            <a:pPr lvl="1"/>
            <a:r>
              <a:rPr lang="en-US" dirty="0" smtClean="0"/>
              <a:t>Promote videos and tease upcoming content</a:t>
            </a:r>
          </a:p>
          <a:p>
            <a:r>
              <a:rPr lang="en-US" dirty="0"/>
              <a:t>Video and viewing duration: Videos that are at least three minutes long and capture a viewers' attention until the end will have more weight</a:t>
            </a:r>
            <a:r>
              <a:rPr lang="en-US" dirty="0" smtClean="0"/>
              <a:t>.</a:t>
            </a:r>
          </a:p>
          <a:p>
            <a:pPr lvl="1"/>
            <a:r>
              <a:rPr lang="en-US" dirty="0" smtClean="0"/>
              <a:t>"plan </a:t>
            </a:r>
            <a:r>
              <a:rPr lang="en-US" dirty="0"/>
              <a:t>your video’s opening, build-up, tension, pacing and payoff in ways that will catch a viewer’s attention and hold it until the end</a:t>
            </a:r>
            <a:r>
              <a:rPr lang="en-US" dirty="0" smtClean="0"/>
              <a:t>.“</a:t>
            </a:r>
          </a:p>
          <a:p>
            <a:r>
              <a:rPr lang="en-US" dirty="0"/>
              <a:t>Originality: Last year Facebook announced that they would limit distribution for unoriginal or repurposed content from other sources that don't add any extra value</a:t>
            </a:r>
            <a:r>
              <a:rPr lang="en-US" dirty="0" smtClean="0"/>
              <a:t>.</a:t>
            </a:r>
          </a:p>
          <a:p>
            <a:pPr lvl="1"/>
            <a:r>
              <a:rPr lang="en-US" dirty="0"/>
              <a:t>"Videos that rely too heavily on static images can have their distribution reduced."</a:t>
            </a:r>
            <a:endParaRPr lang="en-US" dirty="0" smtClean="0"/>
          </a:p>
          <a:p>
            <a:endParaRPr lang="en-US" dirty="0" smtClean="0"/>
          </a:p>
          <a:p>
            <a:pPr marL="514350" indent="-514350">
              <a:buFont typeface="+mj-lt"/>
              <a:buAutoNum type="arabicPeriod"/>
            </a:pPr>
            <a:endParaRPr lang="en-US" dirty="0" smtClean="0"/>
          </a:p>
        </p:txBody>
      </p:sp>
    </p:spTree>
    <p:extLst>
      <p:ext uri="{BB962C8B-B14F-4D97-AF65-F5344CB8AC3E}">
        <p14:creationId xmlns:p14="http://schemas.microsoft.com/office/powerpoint/2010/main" val="1891480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6509" y="1194942"/>
            <a:ext cx="11238614" cy="5114925"/>
          </a:xfrm>
          <a:prstGeom prst="rect">
            <a:avLst/>
          </a:prstGeom>
        </p:spPr>
      </p:pic>
    </p:spTree>
    <p:extLst>
      <p:ext uri="{BB962C8B-B14F-4D97-AF65-F5344CB8AC3E}">
        <p14:creationId xmlns:p14="http://schemas.microsoft.com/office/powerpoint/2010/main" val="2132754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073" y="731115"/>
            <a:ext cx="10515600" cy="4351338"/>
          </a:xfrm>
        </p:spPr>
        <p:txBody>
          <a:bodyPr>
            <a:normAutofit/>
          </a:bodyPr>
          <a:lstStyle/>
          <a:p>
            <a:pPr marL="0" indent="0" algn="ctr">
              <a:buNone/>
            </a:pPr>
            <a:r>
              <a:rPr lang="en-US" sz="4800" b="1" dirty="0"/>
              <a:t>Pop </a:t>
            </a:r>
            <a:r>
              <a:rPr lang="en-US" sz="4800" b="1" dirty="0" smtClean="0"/>
              <a:t>Quiz</a:t>
            </a:r>
          </a:p>
          <a:p>
            <a:pPr marL="0" indent="0" algn="ctr">
              <a:buNone/>
            </a:pPr>
            <a:endParaRPr lang="en-US" sz="4800" b="1" dirty="0" smtClean="0"/>
          </a:p>
          <a:p>
            <a:pPr marL="0" indent="0" algn="ctr">
              <a:buNone/>
            </a:pPr>
            <a:r>
              <a:rPr lang="en-US" sz="4500" dirty="0" smtClean="0"/>
              <a:t>WHAT IS THE MOST POPULAR SOCIAL MEDIA PLATFORM ACROSS DIFFERENT AGE AND GENDER GROUPS?</a:t>
            </a:r>
            <a:endParaRPr lang="en-US" sz="4500" dirty="0"/>
          </a:p>
        </p:txBody>
      </p:sp>
    </p:spTree>
    <p:extLst>
      <p:ext uri="{BB962C8B-B14F-4D97-AF65-F5344CB8AC3E}">
        <p14:creationId xmlns:p14="http://schemas.microsoft.com/office/powerpoint/2010/main" val="2541718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take to be effective on social media?</a:t>
            </a:r>
            <a:endParaRPr lang="en-US" dirty="0"/>
          </a:p>
        </p:txBody>
      </p:sp>
      <p:sp>
        <p:nvSpPr>
          <p:cNvPr id="3" name="Content Placeholder 2"/>
          <p:cNvSpPr>
            <a:spLocks noGrp="1"/>
          </p:cNvSpPr>
          <p:nvPr>
            <p:ph idx="1"/>
          </p:nvPr>
        </p:nvSpPr>
        <p:spPr/>
        <p:txBody>
          <a:bodyPr/>
          <a:lstStyle/>
          <a:p>
            <a:r>
              <a:rPr lang="en-US" dirty="0" smtClean="0"/>
              <a:t>Set realistic, achievable goals</a:t>
            </a:r>
          </a:p>
          <a:p>
            <a:r>
              <a:rPr lang="en-US" dirty="0" smtClean="0"/>
              <a:t>Really know your audience</a:t>
            </a:r>
          </a:p>
          <a:p>
            <a:r>
              <a:rPr lang="en-US" dirty="0" smtClean="0"/>
              <a:t>Develop content your audience will love and engage with</a:t>
            </a:r>
          </a:p>
          <a:p>
            <a:r>
              <a:rPr lang="en-US" dirty="0" smtClean="0"/>
              <a:t>Post consistently</a:t>
            </a:r>
          </a:p>
          <a:p>
            <a:r>
              <a:rPr lang="en-US" dirty="0" smtClean="0"/>
              <a:t>Engage in conversations</a:t>
            </a:r>
          </a:p>
          <a:p>
            <a:r>
              <a:rPr lang="en-US" dirty="0" smtClean="0"/>
              <a:t>Promote others</a:t>
            </a:r>
          </a:p>
          <a:p>
            <a:r>
              <a:rPr lang="en-US" dirty="0" smtClean="0"/>
              <a:t>Measure and adjust</a:t>
            </a:r>
            <a:endParaRPr lang="en-US" dirty="0"/>
          </a:p>
        </p:txBody>
      </p:sp>
    </p:spTree>
    <p:extLst>
      <p:ext uri="{BB962C8B-B14F-4D97-AF65-F5344CB8AC3E}">
        <p14:creationId xmlns:p14="http://schemas.microsoft.com/office/powerpoint/2010/main" val="2486492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213" y="0"/>
            <a:ext cx="9941442" cy="673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0823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pPr algn="ctr"/>
            <a:r>
              <a:rPr lang="en-US" dirty="0" smtClean="0"/>
              <a:t>Intro to Basic YouTube Strategy</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56866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YouTube</a:t>
            </a:r>
            <a:endParaRPr lang="en-US" dirty="0"/>
          </a:p>
        </p:txBody>
      </p:sp>
      <p:sp>
        <p:nvSpPr>
          <p:cNvPr id="3" name="Content Placeholder 2"/>
          <p:cNvSpPr>
            <a:spLocks noGrp="1"/>
          </p:cNvSpPr>
          <p:nvPr>
            <p:ph idx="1"/>
          </p:nvPr>
        </p:nvSpPr>
        <p:spPr>
          <a:xfrm>
            <a:off x="838200" y="1825625"/>
            <a:ext cx="10515600" cy="4603750"/>
          </a:xfrm>
        </p:spPr>
        <p:txBody>
          <a:bodyPr>
            <a:normAutofit fontScale="92500" lnSpcReduction="10000"/>
          </a:bodyPr>
          <a:lstStyle/>
          <a:p>
            <a:r>
              <a:rPr lang="en-US" dirty="0" smtClean="0"/>
              <a:t>Owned by Google</a:t>
            </a:r>
          </a:p>
          <a:p>
            <a:r>
              <a:rPr lang="en-US" dirty="0" smtClean="0"/>
              <a:t>2</a:t>
            </a:r>
            <a:r>
              <a:rPr lang="en-US" baseline="30000" dirty="0" smtClean="0"/>
              <a:t>nd</a:t>
            </a:r>
            <a:r>
              <a:rPr lang="en-US" dirty="0" smtClean="0"/>
              <a:t> most popular search engine in the world</a:t>
            </a:r>
          </a:p>
          <a:p>
            <a:r>
              <a:rPr lang="en-US" dirty="0" smtClean="0"/>
              <a:t>Most popular social media channel</a:t>
            </a:r>
          </a:p>
          <a:p>
            <a:pPr lvl="1"/>
            <a:r>
              <a:rPr lang="en-US" dirty="0" smtClean="0"/>
              <a:t>80 </a:t>
            </a:r>
            <a:r>
              <a:rPr lang="en-US" dirty="0"/>
              <a:t>percent of </a:t>
            </a:r>
            <a:r>
              <a:rPr lang="en-US" dirty="0" smtClean="0"/>
              <a:t>American </a:t>
            </a:r>
            <a:r>
              <a:rPr lang="en-US" dirty="0"/>
              <a:t>adults </a:t>
            </a:r>
            <a:r>
              <a:rPr lang="en-US" dirty="0" smtClean="0"/>
              <a:t>18-49 watch </a:t>
            </a:r>
            <a:r>
              <a:rPr lang="en-US" dirty="0"/>
              <a:t>at least one </a:t>
            </a:r>
            <a:r>
              <a:rPr lang="en-US" dirty="0" smtClean="0"/>
              <a:t>video a month </a:t>
            </a:r>
          </a:p>
          <a:p>
            <a:pPr lvl="1"/>
            <a:r>
              <a:rPr lang="en-US" dirty="0" smtClean="0"/>
              <a:t>YouTube has seen double digit growth, while traditional TV has seen double digit decline </a:t>
            </a:r>
          </a:p>
          <a:p>
            <a:r>
              <a:rPr lang="en-US" dirty="0" smtClean="0"/>
              <a:t>98 different “localized” versions</a:t>
            </a:r>
          </a:p>
          <a:p>
            <a:r>
              <a:rPr lang="en-US" dirty="0"/>
              <a:t>More than 20 percent of videos are switched off within the first 10 seconds of </a:t>
            </a:r>
            <a:r>
              <a:rPr lang="en-US" dirty="0" smtClean="0"/>
              <a:t>playback</a:t>
            </a:r>
          </a:p>
          <a:p>
            <a:r>
              <a:rPr lang="en-US" dirty="0"/>
              <a:t>50 million content </a:t>
            </a:r>
            <a:r>
              <a:rPr lang="en-US" dirty="0" smtClean="0"/>
              <a:t>creators</a:t>
            </a:r>
          </a:p>
          <a:p>
            <a:pPr lvl="1"/>
            <a:r>
              <a:rPr lang="en-US" dirty="0" smtClean="0"/>
              <a:t>96.5</a:t>
            </a:r>
            <a:r>
              <a:rPr lang="en-US" dirty="0"/>
              <a:t>% of channel owners won’t make enough advertising money to break the poverty line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37196"/>
            <a:ext cx="1588429" cy="1588429"/>
          </a:xfrm>
          <a:prstGeom prst="rect">
            <a:avLst/>
          </a:prstGeom>
        </p:spPr>
      </p:pic>
    </p:spTree>
    <p:extLst>
      <p:ext uri="{BB962C8B-B14F-4D97-AF65-F5344CB8AC3E}">
        <p14:creationId xmlns:p14="http://schemas.microsoft.com/office/powerpoint/2010/main" val="2505862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a:t>YouTube Strategy Basics</a:t>
            </a:r>
          </a:p>
        </p:txBody>
      </p:sp>
      <p:sp>
        <p:nvSpPr>
          <p:cNvPr id="3" name="Content Placeholder 2"/>
          <p:cNvSpPr>
            <a:spLocks noGrp="1"/>
          </p:cNvSpPr>
          <p:nvPr>
            <p:ph idx="1"/>
          </p:nvPr>
        </p:nvSpPr>
        <p:spPr>
          <a:xfrm>
            <a:off x="838200" y="1825624"/>
            <a:ext cx="10515600" cy="4746625"/>
          </a:xfrm>
        </p:spPr>
        <p:txBody>
          <a:bodyPr>
            <a:normAutofit lnSpcReduction="10000"/>
          </a:bodyPr>
          <a:lstStyle/>
          <a:p>
            <a:r>
              <a:rPr lang="en-US" dirty="0" smtClean="0"/>
              <a:t>Create a YouTube for Business Account (Do not create a channel using a regular Google account) </a:t>
            </a:r>
          </a:p>
          <a:p>
            <a:pPr lvl="1"/>
            <a:r>
              <a:rPr lang="en-US" sz="2800" dirty="0" smtClean="0">
                <a:hlinkClick r:id="rId3"/>
              </a:rPr>
              <a:t>https</a:t>
            </a:r>
            <a:r>
              <a:rPr lang="en-US" sz="2800" dirty="0">
                <a:hlinkClick r:id="rId3"/>
              </a:rPr>
              <a:t>://blog.hootsuite.com/how-to-create-a-youtube-account-channel</a:t>
            </a:r>
            <a:r>
              <a:rPr lang="en-US" sz="2800" dirty="0" smtClean="0">
                <a:hlinkClick r:id="rId3"/>
              </a:rPr>
              <a:t>/</a:t>
            </a:r>
            <a:endParaRPr lang="en-US" sz="2800" dirty="0"/>
          </a:p>
          <a:p>
            <a:r>
              <a:rPr lang="en-US" dirty="0" smtClean="0"/>
              <a:t>Complete your YouTube profile </a:t>
            </a:r>
          </a:p>
          <a:p>
            <a:pPr lvl="1"/>
            <a:r>
              <a:rPr lang="en-US" dirty="0" smtClean="0"/>
              <a:t>Keyword-rich </a:t>
            </a:r>
            <a:r>
              <a:rPr lang="en-US" dirty="0"/>
              <a:t>bio</a:t>
            </a:r>
          </a:p>
          <a:p>
            <a:pPr lvl="1"/>
            <a:r>
              <a:rPr lang="en-US" dirty="0" smtClean="0"/>
              <a:t>Eye-catching Channel Art (2560 </a:t>
            </a:r>
            <a:r>
              <a:rPr lang="en-US" dirty="0"/>
              <a:t>x 1440 pixels, 2MB max</a:t>
            </a:r>
            <a:r>
              <a:rPr lang="en-US" dirty="0" smtClean="0"/>
              <a:t>) and Icon (800 x 800 pixels) </a:t>
            </a:r>
            <a:endParaRPr lang="en-US" dirty="0"/>
          </a:p>
          <a:p>
            <a:pPr lvl="1"/>
            <a:r>
              <a:rPr lang="en-US" dirty="0"/>
              <a:t>Links to your website and social media profiles</a:t>
            </a:r>
          </a:p>
          <a:p>
            <a:pPr lvl="1"/>
            <a:r>
              <a:rPr lang="en-US" dirty="0"/>
              <a:t>Location and contact </a:t>
            </a:r>
            <a:r>
              <a:rPr lang="en-US" dirty="0" smtClean="0"/>
              <a:t>information</a:t>
            </a:r>
          </a:p>
          <a:p>
            <a:pPr lvl="1"/>
            <a:r>
              <a:rPr lang="en-US" b="1" dirty="0"/>
              <a:t>Featured </a:t>
            </a:r>
            <a:r>
              <a:rPr lang="en-US" b="1" dirty="0" smtClean="0"/>
              <a:t>channels</a:t>
            </a:r>
          </a:p>
          <a:p>
            <a:r>
              <a:rPr lang="en-US" dirty="0"/>
              <a:t>Verification: </a:t>
            </a:r>
            <a:r>
              <a:rPr lang="en-US" dirty="0" smtClean="0">
                <a:hlinkClick r:id="rId4" tooltip="youtube verification"/>
              </a:rPr>
              <a:t>www.youtube.com/verify</a:t>
            </a:r>
            <a:endParaRPr lang="en-US" dirty="0"/>
          </a:p>
          <a:p>
            <a:pPr lvl="1"/>
            <a:endParaRPr lang="en-US" dirty="0" smtClean="0"/>
          </a:p>
          <a:p>
            <a:endParaRPr lang="en-US" dirty="0" smtClean="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spTree>
    <p:extLst>
      <p:ext uri="{BB962C8B-B14F-4D97-AF65-F5344CB8AC3E}">
        <p14:creationId xmlns:p14="http://schemas.microsoft.com/office/powerpoint/2010/main" val="4279677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pic>
        <p:nvPicPr>
          <p:cNvPr id="5" name="Picture 4"/>
          <p:cNvPicPr>
            <a:picLocks noChangeAspect="1"/>
          </p:cNvPicPr>
          <p:nvPr/>
        </p:nvPicPr>
        <p:blipFill>
          <a:blip r:embed="rId4"/>
          <a:stretch>
            <a:fillRect/>
          </a:stretch>
        </p:blipFill>
        <p:spPr>
          <a:xfrm>
            <a:off x="2507672" y="360218"/>
            <a:ext cx="8104909" cy="6497782"/>
          </a:xfrm>
          <a:prstGeom prst="rect">
            <a:avLst/>
          </a:prstGeom>
        </p:spPr>
      </p:pic>
    </p:spTree>
    <p:extLst>
      <p:ext uri="{BB962C8B-B14F-4D97-AF65-F5344CB8AC3E}">
        <p14:creationId xmlns:p14="http://schemas.microsoft.com/office/powerpoint/2010/main" val="4203025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a:t>YouTube Strategy Basics</a:t>
            </a:r>
          </a:p>
        </p:txBody>
      </p:sp>
      <p:sp>
        <p:nvSpPr>
          <p:cNvPr id="3" name="Content Placeholder 2"/>
          <p:cNvSpPr>
            <a:spLocks noGrp="1"/>
          </p:cNvSpPr>
          <p:nvPr>
            <p:ph idx="1"/>
          </p:nvPr>
        </p:nvSpPr>
        <p:spPr>
          <a:xfrm>
            <a:off x="707570" y="1825624"/>
            <a:ext cx="10515600" cy="4746625"/>
          </a:xfrm>
        </p:spPr>
        <p:txBody>
          <a:bodyPr>
            <a:normAutofit/>
          </a:bodyPr>
          <a:lstStyle/>
          <a:p>
            <a:r>
              <a:rPr lang="en-US" dirty="0" smtClean="0"/>
              <a:t>When creating video</a:t>
            </a:r>
            <a:endParaRPr lang="en-US" dirty="0"/>
          </a:p>
          <a:p>
            <a:pPr lvl="1"/>
            <a:r>
              <a:rPr lang="en-US" sz="2600" dirty="0" smtClean="0"/>
              <a:t>Try </a:t>
            </a:r>
            <a:r>
              <a:rPr lang="en-US" sz="2600" dirty="0"/>
              <a:t>to incorporate different video formats </a:t>
            </a:r>
            <a:r>
              <a:rPr lang="en-US" sz="2600" dirty="0" smtClean="0"/>
              <a:t>and types</a:t>
            </a:r>
          </a:p>
          <a:p>
            <a:pPr lvl="2"/>
            <a:r>
              <a:rPr lang="en-US" sz="2600" dirty="0" smtClean="0"/>
              <a:t>How-to</a:t>
            </a:r>
          </a:p>
          <a:p>
            <a:pPr lvl="2"/>
            <a:r>
              <a:rPr lang="en-US" sz="2600" dirty="0" smtClean="0"/>
              <a:t>Question &amp; Answer</a:t>
            </a:r>
          </a:p>
          <a:p>
            <a:pPr lvl="2"/>
            <a:r>
              <a:rPr lang="en-US" sz="2600" dirty="0" smtClean="0"/>
              <a:t>Live-stream </a:t>
            </a:r>
            <a:r>
              <a:rPr lang="en-US" sz="2600" dirty="0"/>
              <a:t>e</a:t>
            </a:r>
            <a:r>
              <a:rPr lang="en-US" sz="2600" dirty="0" smtClean="0"/>
              <a:t>vents</a:t>
            </a:r>
          </a:p>
          <a:p>
            <a:pPr lvl="2"/>
            <a:r>
              <a:rPr lang="en-US" sz="2600" dirty="0" smtClean="0"/>
              <a:t>Testimonials and storytelling (Impact Stories)</a:t>
            </a:r>
          </a:p>
          <a:p>
            <a:pPr lvl="2"/>
            <a:r>
              <a:rPr lang="en-US" sz="2600" dirty="0" smtClean="0"/>
              <a:t>Guest or partner </a:t>
            </a:r>
            <a:r>
              <a:rPr lang="en-US" sz="2600" dirty="0"/>
              <a:t>i</a:t>
            </a:r>
            <a:r>
              <a:rPr lang="en-US" sz="2600" dirty="0" smtClean="0"/>
              <a:t>nterviews</a:t>
            </a:r>
          </a:p>
          <a:p>
            <a:pPr lvl="2"/>
            <a:r>
              <a:rPr lang="en-US" sz="2600" dirty="0" smtClean="0"/>
              <a:t>Thank you messages to supporters </a:t>
            </a:r>
            <a:endParaRPr lang="en-US" sz="2600" dirty="0"/>
          </a:p>
          <a:p>
            <a:pPr lvl="2"/>
            <a:r>
              <a:rPr lang="en-US" sz="2600" dirty="0" smtClean="0"/>
              <a:t>Updates “from the field” </a:t>
            </a:r>
          </a:p>
          <a:p>
            <a:pPr lvl="2"/>
            <a:r>
              <a:rPr lang="en-US" sz="2600" dirty="0" smtClean="0"/>
              <a:t>Tours</a:t>
            </a:r>
          </a:p>
          <a:p>
            <a:pPr lvl="2"/>
            <a:r>
              <a:rPr lang="en-US" sz="2600" dirty="0" smtClean="0"/>
              <a:t>Fun videos to delight your community (“STAND man”)</a:t>
            </a:r>
            <a:endParaRPr lang="en-US" dirty="0" smtClean="0"/>
          </a:p>
          <a:p>
            <a:pPr marL="914400" lvl="2" indent="0">
              <a:buNone/>
            </a:pP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spTree>
    <p:extLst>
      <p:ext uri="{BB962C8B-B14F-4D97-AF65-F5344CB8AC3E}">
        <p14:creationId xmlns:p14="http://schemas.microsoft.com/office/powerpoint/2010/main" val="737391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a:t>YouTube Strategy Basics</a:t>
            </a:r>
          </a:p>
        </p:txBody>
      </p:sp>
      <p:sp>
        <p:nvSpPr>
          <p:cNvPr id="3" name="Content Placeholder 2"/>
          <p:cNvSpPr>
            <a:spLocks noGrp="1"/>
          </p:cNvSpPr>
          <p:nvPr>
            <p:ph idx="1"/>
          </p:nvPr>
        </p:nvSpPr>
        <p:spPr>
          <a:xfrm>
            <a:off x="707570" y="1825624"/>
            <a:ext cx="10515600" cy="4746625"/>
          </a:xfrm>
        </p:spPr>
        <p:txBody>
          <a:bodyPr>
            <a:normAutofit/>
          </a:bodyPr>
          <a:lstStyle/>
          <a:p>
            <a:r>
              <a:rPr lang="en-US" dirty="0" smtClean="0"/>
              <a:t>When creating video, cont.</a:t>
            </a:r>
          </a:p>
          <a:p>
            <a:pPr lvl="1"/>
            <a:r>
              <a:rPr lang="en-US" dirty="0" smtClean="0"/>
              <a:t>Aim to create videos that are 4 mins or less </a:t>
            </a:r>
          </a:p>
          <a:p>
            <a:pPr lvl="1"/>
            <a:r>
              <a:rPr lang="en-US" dirty="0" smtClean="0"/>
              <a:t>Start off energized and move quickly to the heart of your message</a:t>
            </a:r>
          </a:p>
          <a:p>
            <a:pPr lvl="1"/>
            <a:r>
              <a:rPr lang="en-US" dirty="0"/>
              <a:t>Include a strong Call To Action (CTA) at the end of your </a:t>
            </a:r>
            <a:r>
              <a:rPr lang="en-US" dirty="0" smtClean="0"/>
              <a:t>video </a:t>
            </a:r>
            <a:r>
              <a:rPr lang="en-US" dirty="0"/>
              <a:t>- tell viewers to like, subscribe, </a:t>
            </a:r>
            <a:r>
              <a:rPr lang="en-US" dirty="0" smtClean="0"/>
              <a:t>comment, </a:t>
            </a:r>
            <a:r>
              <a:rPr lang="en-US" smtClean="0"/>
              <a:t>or share</a:t>
            </a:r>
            <a:endParaRPr lang="en-US" dirty="0" smtClean="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spTree>
    <p:extLst>
      <p:ext uri="{BB962C8B-B14F-4D97-AF65-F5344CB8AC3E}">
        <p14:creationId xmlns:p14="http://schemas.microsoft.com/office/powerpoint/2010/main" val="21745128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a:t>YouTube Strategy Basics</a:t>
            </a:r>
          </a:p>
        </p:txBody>
      </p:sp>
      <p:sp>
        <p:nvSpPr>
          <p:cNvPr id="3" name="Content Placeholder 2"/>
          <p:cNvSpPr>
            <a:spLocks noGrp="1"/>
          </p:cNvSpPr>
          <p:nvPr>
            <p:ph idx="1"/>
          </p:nvPr>
        </p:nvSpPr>
        <p:spPr>
          <a:xfrm>
            <a:off x="852487" y="1853760"/>
            <a:ext cx="10863263" cy="4858190"/>
          </a:xfrm>
        </p:spPr>
        <p:txBody>
          <a:bodyPr>
            <a:normAutofit/>
          </a:bodyPr>
          <a:lstStyle/>
          <a:p>
            <a:r>
              <a:rPr lang="en-US" sz="2600" dirty="0"/>
              <a:t>When uploading </a:t>
            </a:r>
            <a:r>
              <a:rPr lang="en-US" sz="2600" dirty="0" smtClean="0"/>
              <a:t>video</a:t>
            </a:r>
          </a:p>
          <a:p>
            <a:pPr lvl="1"/>
            <a:r>
              <a:rPr lang="en-US" sz="2600" dirty="0" smtClean="0"/>
              <a:t>Upload with a file name that includes </a:t>
            </a:r>
            <a:r>
              <a:rPr lang="en-US" sz="2600" dirty="0"/>
              <a:t>a</a:t>
            </a:r>
            <a:r>
              <a:rPr lang="en-US" sz="2600" dirty="0" smtClean="0"/>
              <a:t> </a:t>
            </a:r>
            <a:r>
              <a:rPr lang="en-US" sz="2600" dirty="0"/>
              <a:t>top </a:t>
            </a:r>
            <a:r>
              <a:rPr lang="en-US" sz="2600" u="sng" dirty="0"/>
              <a:t>key word </a:t>
            </a:r>
          </a:p>
          <a:p>
            <a:pPr lvl="1"/>
            <a:r>
              <a:rPr lang="en-US" sz="2600" dirty="0" smtClean="0"/>
              <a:t>Pick </a:t>
            </a:r>
            <a:r>
              <a:rPr lang="en-US" sz="2600" dirty="0"/>
              <a:t>an appealing title containing relevant </a:t>
            </a:r>
            <a:r>
              <a:rPr lang="en-US" sz="2600" u="sng" dirty="0" smtClean="0"/>
              <a:t>keywords</a:t>
            </a:r>
            <a:endParaRPr lang="en-US" sz="2600" dirty="0"/>
          </a:p>
          <a:p>
            <a:pPr lvl="1"/>
            <a:r>
              <a:rPr lang="en-US" sz="2600" dirty="0" smtClean="0"/>
              <a:t>Write </a:t>
            </a:r>
            <a:r>
              <a:rPr lang="en-US" sz="2600" dirty="0"/>
              <a:t>a GREAT </a:t>
            </a:r>
            <a:r>
              <a:rPr lang="en-US" sz="2600" dirty="0" smtClean="0"/>
              <a:t>description – </a:t>
            </a:r>
          </a:p>
          <a:p>
            <a:pPr lvl="2"/>
            <a:r>
              <a:rPr lang="en-US" sz="2600" dirty="0" smtClean="0"/>
              <a:t>1000 </a:t>
            </a:r>
            <a:r>
              <a:rPr lang="en-US" sz="2600" dirty="0"/>
              <a:t>characters max </a:t>
            </a:r>
            <a:r>
              <a:rPr lang="en-US" sz="2600" dirty="0" smtClean="0"/>
              <a:t>(only first 2-3 lines shown in line)</a:t>
            </a:r>
          </a:p>
          <a:p>
            <a:pPr lvl="2"/>
            <a:r>
              <a:rPr lang="en-US" sz="2600" dirty="0" smtClean="0"/>
              <a:t>Include </a:t>
            </a:r>
            <a:r>
              <a:rPr lang="en-US" sz="2600" u="sng" dirty="0" smtClean="0"/>
              <a:t>keywords</a:t>
            </a:r>
            <a:r>
              <a:rPr lang="en-US" sz="2600" dirty="0" smtClean="0"/>
              <a:t> </a:t>
            </a:r>
          </a:p>
          <a:p>
            <a:pPr lvl="1"/>
            <a:r>
              <a:rPr lang="en-US" sz="2600" dirty="0"/>
              <a:t>Use a custom thumbnail for your videos  </a:t>
            </a:r>
          </a:p>
          <a:p>
            <a:pPr lvl="1"/>
            <a:r>
              <a:rPr lang="en-US" sz="2600" dirty="0" smtClean="0"/>
              <a:t>Add </a:t>
            </a:r>
            <a:r>
              <a:rPr lang="en-US" sz="2600" dirty="0"/>
              <a:t>up to 15 </a:t>
            </a:r>
            <a:r>
              <a:rPr lang="en-US" sz="2600" dirty="0" smtClean="0"/>
              <a:t>hashtags </a:t>
            </a:r>
            <a:r>
              <a:rPr lang="en-US" sz="2600" dirty="0" smtClean="0">
                <a:hlinkClick r:id="rId3"/>
              </a:rPr>
              <a:t>https</a:t>
            </a:r>
            <a:r>
              <a:rPr lang="en-US" sz="2600" dirty="0">
                <a:hlinkClick r:id="rId3"/>
              </a:rPr>
              <a:t>://</a:t>
            </a:r>
            <a:r>
              <a:rPr lang="en-US" sz="2600" dirty="0" smtClean="0">
                <a:hlinkClick r:id="rId3"/>
              </a:rPr>
              <a:t>support.google.com/youtube/answer/6390658?hl=en</a:t>
            </a:r>
            <a:endParaRPr lang="en-US" sz="2600" dirty="0" smtClean="0"/>
          </a:p>
          <a:p>
            <a:pPr lvl="1"/>
            <a:r>
              <a:rPr lang="en-US" sz="2600" dirty="0"/>
              <a:t>Under “Advanced Settings”</a:t>
            </a:r>
          </a:p>
          <a:p>
            <a:pPr lvl="2"/>
            <a:r>
              <a:rPr lang="en-US" sz="2600" dirty="0"/>
              <a:t>Categorize your video </a:t>
            </a:r>
          </a:p>
          <a:p>
            <a:pPr lvl="1"/>
            <a:endParaRPr lang="en-US" sz="2600" dirty="0" smtClean="0"/>
          </a:p>
          <a:p>
            <a:pPr lvl="1"/>
            <a:endParaRPr lang="en-US" sz="2800" dirty="0" smtClean="0"/>
          </a:p>
          <a:p>
            <a:endParaRPr lang="en-US"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spTree>
    <p:extLst>
      <p:ext uri="{BB962C8B-B14F-4D97-AF65-F5344CB8AC3E}">
        <p14:creationId xmlns:p14="http://schemas.microsoft.com/office/powerpoint/2010/main" val="28328727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a:t>YouTube Strategy Basics</a:t>
            </a:r>
          </a:p>
        </p:txBody>
      </p:sp>
      <p:sp>
        <p:nvSpPr>
          <p:cNvPr id="3" name="Content Placeholder 2"/>
          <p:cNvSpPr>
            <a:spLocks noGrp="1"/>
          </p:cNvSpPr>
          <p:nvPr>
            <p:ph idx="1"/>
          </p:nvPr>
        </p:nvSpPr>
        <p:spPr>
          <a:xfrm>
            <a:off x="838200" y="1825624"/>
            <a:ext cx="10515600" cy="4746625"/>
          </a:xfrm>
        </p:spPr>
        <p:txBody>
          <a:bodyPr>
            <a:normAutofit/>
          </a:bodyPr>
          <a:lstStyle/>
          <a:p>
            <a:r>
              <a:rPr lang="en-US" dirty="0" smtClean="0"/>
              <a:t>Need </a:t>
            </a:r>
            <a:r>
              <a:rPr lang="en-US" dirty="0"/>
              <a:t>help finding good </a:t>
            </a:r>
            <a:r>
              <a:rPr lang="en-US" dirty="0" smtClean="0"/>
              <a:t>keywords?</a:t>
            </a:r>
          </a:p>
          <a:p>
            <a:pPr lvl="1"/>
            <a:r>
              <a:rPr lang="en-US" dirty="0" smtClean="0">
                <a:hlinkClick r:id="rId3"/>
              </a:rPr>
              <a:t>https</a:t>
            </a:r>
            <a:r>
              <a:rPr lang="en-US" dirty="0">
                <a:hlinkClick r:id="rId3"/>
              </a:rPr>
              <a:t>://ads.google.com/home/tools/keyword-planner/</a:t>
            </a:r>
            <a:r>
              <a:rPr lang="en-US" dirty="0"/>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spTree>
    <p:extLst>
      <p:ext uri="{BB962C8B-B14F-4D97-AF65-F5344CB8AC3E}">
        <p14:creationId xmlns:p14="http://schemas.microsoft.com/office/powerpoint/2010/main" val="30056703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pPr algn="ctr"/>
            <a:r>
              <a:rPr lang="en-US" dirty="0" smtClean="0"/>
              <a:t>IGTV</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0926" y="1856220"/>
            <a:ext cx="4290147" cy="4290147"/>
          </a:xfrm>
        </p:spPr>
      </p:pic>
    </p:spTree>
    <p:extLst>
      <p:ext uri="{BB962C8B-B14F-4D97-AF65-F5344CB8AC3E}">
        <p14:creationId xmlns:p14="http://schemas.microsoft.com/office/powerpoint/2010/main" val="2642399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latin typeface="Arial Black" panose="020B0A04020102020204" pitchFamily="34" charset="0"/>
              </a:rPr>
              <a:t>“Post and Pray”</a:t>
            </a:r>
            <a:br>
              <a:rPr lang="en-US" dirty="0" smtClean="0">
                <a:latin typeface="Arial Black" panose="020B0A04020102020204" pitchFamily="34" charset="0"/>
              </a:rPr>
            </a:br>
            <a:r>
              <a:rPr lang="en-US" dirty="0" smtClean="0">
                <a:latin typeface="Arial Black" panose="020B0A04020102020204" pitchFamily="34" charset="0"/>
              </a:rPr>
              <a:t>The anti-strategy strategy</a:t>
            </a:r>
            <a:endParaRPr lang="en-US" dirty="0">
              <a:latin typeface="Arial Black" panose="020B0A04020102020204" pitchFamily="34" charset="0"/>
            </a:endParaRPr>
          </a:p>
        </p:txBody>
      </p:sp>
      <p:sp>
        <p:nvSpPr>
          <p:cNvPr id="13" name="Content Placeholder 12"/>
          <p:cNvSpPr>
            <a:spLocks noGrp="1"/>
          </p:cNvSpPr>
          <p:nvPr>
            <p:ph idx="1"/>
          </p:nvPr>
        </p:nvSpPr>
        <p:spPr/>
        <p:txBody>
          <a:bodyPr>
            <a:normAutofit/>
          </a:bodyPr>
          <a:lstStyle/>
          <a:p>
            <a:endParaRPr lang="en-US" dirty="0" smtClean="0"/>
          </a:p>
          <a:p>
            <a:pPr marL="0" indent="0">
              <a:buNone/>
            </a:pPr>
            <a:endParaRPr lang="en-US" dirty="0"/>
          </a:p>
        </p:txBody>
      </p:sp>
      <p:pic>
        <p:nvPicPr>
          <p:cNvPr id="14" name="Picture 2" descr="Businesswoman praying in front of computer :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635" y="1990198"/>
            <a:ext cx="2992729" cy="4321702"/>
          </a:xfrm>
          <a:prstGeom prst="rect">
            <a:avLst/>
          </a:prstGeom>
          <a:noFill/>
          <a:extLst>
            <a:ext uri="{909E8E84-426E-40DD-AFC4-6F175D3DCCD1}">
              <a14:hiddenFill xmlns:a14="http://schemas.microsoft.com/office/drawing/2010/main">
                <a:solidFill>
                  <a:srgbClr val="FFFFFF"/>
                </a:solidFill>
              </a14:hiddenFill>
            </a:ext>
          </a:extLst>
        </p:spPr>
      </p:pic>
      <p:sp>
        <p:nvSpPr>
          <p:cNvPr id="2" name="&quot;No&quot; Symbol 1"/>
          <p:cNvSpPr/>
          <p:nvPr/>
        </p:nvSpPr>
        <p:spPr>
          <a:xfrm>
            <a:off x="4049621" y="2024502"/>
            <a:ext cx="4013595" cy="4219929"/>
          </a:xfrm>
          <a:prstGeom prst="noSmoking">
            <a:avLst/>
          </a:prstGeom>
          <a:solidFill>
            <a:srgbClr val="FF0000">
              <a:alpha val="67000"/>
            </a:srgbClr>
          </a:solidFill>
          <a:ln w="3175" cap="flat" cmpd="sng" algn="ctr">
            <a:solidFill>
              <a:schemeClr val="tx1">
                <a:alpha val="36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2164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5" y="500062"/>
            <a:ext cx="10515600" cy="1325563"/>
          </a:xfrm>
        </p:spPr>
        <p:txBody>
          <a:bodyPr/>
          <a:lstStyle/>
          <a:p>
            <a:r>
              <a:rPr lang="en-US" dirty="0" smtClean="0"/>
              <a:t>IGTV</a:t>
            </a:r>
            <a:endParaRPr lang="en-US" dirty="0"/>
          </a:p>
        </p:txBody>
      </p:sp>
      <p:sp>
        <p:nvSpPr>
          <p:cNvPr id="3" name="Content Placeholder 2"/>
          <p:cNvSpPr>
            <a:spLocks noGrp="1"/>
          </p:cNvSpPr>
          <p:nvPr>
            <p:ph idx="1"/>
          </p:nvPr>
        </p:nvSpPr>
        <p:spPr/>
        <p:txBody>
          <a:bodyPr>
            <a:normAutofit fontScale="92500"/>
          </a:bodyPr>
          <a:lstStyle/>
          <a:p>
            <a:r>
              <a:rPr lang="en-US" dirty="0" smtClean="0"/>
              <a:t>Instagram’s Answer to long-form video – Integrated within the IG app</a:t>
            </a:r>
          </a:p>
          <a:p>
            <a:r>
              <a:rPr lang="en-US" dirty="0" smtClean="0"/>
              <a:t>2 ways to create channel: 1. desktop, 2. separate mobile app</a:t>
            </a:r>
          </a:p>
          <a:p>
            <a:r>
              <a:rPr lang="en-US" dirty="0" smtClean="0"/>
              <a:t>Videos between 15 seconds and 1 </a:t>
            </a:r>
            <a:r>
              <a:rPr lang="en-US" dirty="0" err="1" smtClean="0"/>
              <a:t>hr</a:t>
            </a:r>
            <a:endParaRPr lang="en-US" dirty="0" smtClean="0"/>
          </a:p>
          <a:p>
            <a:r>
              <a:rPr lang="en-US" dirty="0" smtClean="0"/>
              <a:t>Videos must be in portrait orientation</a:t>
            </a:r>
          </a:p>
          <a:p>
            <a:r>
              <a:rPr lang="en-US" dirty="0" smtClean="0"/>
              <a:t>IGTV channel shows up on your profile where story highlights live</a:t>
            </a:r>
          </a:p>
          <a:p>
            <a:r>
              <a:rPr lang="en-US" dirty="0" smtClean="0"/>
              <a:t>Videos should have title and description</a:t>
            </a:r>
          </a:p>
          <a:p>
            <a:pPr lvl="1"/>
            <a:r>
              <a:rPr lang="en-US" dirty="0" smtClean="0"/>
              <a:t>Add hashtags to video description</a:t>
            </a:r>
          </a:p>
          <a:p>
            <a:r>
              <a:rPr lang="en-US" dirty="0" smtClean="0"/>
              <a:t>IGTV previews in IG feed (one minute)</a:t>
            </a:r>
          </a:p>
          <a:p>
            <a:r>
              <a:rPr lang="en-US" dirty="0" smtClean="0"/>
              <a:t>Ads coming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125631"/>
            <a:ext cx="1588429" cy="1588429"/>
          </a:xfrm>
          <a:prstGeom prst="rect">
            <a:avLst/>
          </a:prstGeom>
        </p:spPr>
      </p:pic>
      <p:sp>
        <p:nvSpPr>
          <p:cNvPr id="5" name="Content Placeholder 2"/>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2681516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close up of a logo&#10;&#10;Description automatically generated">
            <a:extLst>
              <a:ext uri="{FF2B5EF4-FFF2-40B4-BE49-F238E27FC236}">
                <a16:creationId xmlns:a16="http://schemas.microsoft.com/office/drawing/2014/main" id="{37CF8CA3-9714-4303-8BA1-39BE3A521B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81956" y="643467"/>
            <a:ext cx="7428088" cy="5371011"/>
          </a:xfrm>
          <a:prstGeom prst="rect">
            <a:avLst/>
          </a:prstGeom>
        </p:spPr>
      </p:pic>
      <p:pic>
        <p:nvPicPr>
          <p:cNvPr id="5" name="Content Placeholder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1794" y="2474469"/>
            <a:ext cx="1908412" cy="1908412"/>
          </a:xfrm>
          <a:prstGeom prst="rect">
            <a:avLst/>
          </a:prstGeom>
        </p:spPr>
      </p:pic>
    </p:spTree>
    <p:extLst>
      <p:ext uri="{BB962C8B-B14F-4D97-AF65-F5344CB8AC3E}">
        <p14:creationId xmlns:p14="http://schemas.microsoft.com/office/powerpoint/2010/main" val="463801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pPr algn="ctr"/>
            <a:r>
              <a:rPr lang="en-US" dirty="0" smtClean="0"/>
              <a:t>Facebook Groups</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69748" y="2201182"/>
            <a:ext cx="5452503" cy="3586724"/>
          </a:xfrm>
        </p:spPr>
      </p:pic>
    </p:spTree>
    <p:extLst>
      <p:ext uri="{BB962C8B-B14F-4D97-AF65-F5344CB8AC3E}">
        <p14:creationId xmlns:p14="http://schemas.microsoft.com/office/powerpoint/2010/main" val="220855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A5FC660E-064A-4693-8054-4CBB8D27731C}"/>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Pages versus Groups</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9DC4E3C-1C87-4024-A284-9B8BEEB19B3C}"/>
              </a:ext>
            </a:extLst>
          </p:cNvPr>
          <p:cNvPicPr>
            <a:picLocks noChangeAspect="1"/>
          </p:cNvPicPr>
          <p:nvPr/>
        </p:nvPicPr>
        <p:blipFill>
          <a:blip r:embed="rId3"/>
          <a:stretch>
            <a:fillRect/>
          </a:stretch>
        </p:blipFill>
        <p:spPr>
          <a:xfrm>
            <a:off x="331567" y="2618364"/>
            <a:ext cx="5455917" cy="3614545"/>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B5DBAC1-E494-4AC5-BF37-AC68A87F4F50}"/>
              </a:ext>
            </a:extLst>
          </p:cNvPr>
          <p:cNvPicPr>
            <a:picLocks noChangeAspect="1"/>
          </p:cNvPicPr>
          <p:nvPr/>
        </p:nvPicPr>
        <p:blipFill>
          <a:blip r:embed="rId4"/>
          <a:stretch>
            <a:fillRect/>
          </a:stretch>
        </p:blipFill>
        <p:spPr>
          <a:xfrm>
            <a:off x="6445073" y="2632004"/>
            <a:ext cx="5455917" cy="3587265"/>
          </a:xfrm>
          <a:prstGeom prst="rect">
            <a:avLst/>
          </a:prstGeom>
        </p:spPr>
      </p:pic>
    </p:spTree>
    <p:extLst>
      <p:ext uri="{BB962C8B-B14F-4D97-AF65-F5344CB8AC3E}">
        <p14:creationId xmlns:p14="http://schemas.microsoft.com/office/powerpoint/2010/main" val="25053271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815" y="500062"/>
            <a:ext cx="10031185" cy="1325563"/>
          </a:xfrm>
        </p:spPr>
        <p:txBody>
          <a:bodyPr/>
          <a:lstStyle/>
          <a:p>
            <a:r>
              <a:rPr lang="en-US"/>
              <a:t>Some BIG benefits to Facebook Groups</a:t>
            </a:r>
            <a:endParaRPr lang="en-US" dirty="0"/>
          </a:p>
        </p:txBody>
      </p:sp>
      <p:sp>
        <p:nvSpPr>
          <p:cNvPr id="3" name="Content Placeholder 2"/>
          <p:cNvSpPr>
            <a:spLocks noGrp="1"/>
          </p:cNvSpPr>
          <p:nvPr>
            <p:ph idx="1"/>
          </p:nvPr>
        </p:nvSpPr>
        <p:spPr>
          <a:xfrm>
            <a:off x="838200" y="1825624"/>
            <a:ext cx="10515600" cy="4875213"/>
          </a:xfrm>
        </p:spPr>
        <p:txBody>
          <a:bodyPr>
            <a:normAutofit fontScale="92500" lnSpcReduction="10000"/>
          </a:bodyPr>
          <a:lstStyle/>
          <a:p>
            <a:pPr lvl="1"/>
            <a:endParaRPr lang="en-US" dirty="0"/>
          </a:p>
          <a:p>
            <a:pPr>
              <a:spcBef>
                <a:spcPts val="0"/>
              </a:spcBef>
            </a:pPr>
            <a:r>
              <a:rPr lang="en-US" dirty="0"/>
              <a:t>More organic reach </a:t>
            </a:r>
          </a:p>
          <a:p>
            <a:r>
              <a:rPr lang="en-US" dirty="0"/>
              <a:t>More options/tools for connecting with </a:t>
            </a:r>
            <a:r>
              <a:rPr lang="en-US" dirty="0" smtClean="0"/>
              <a:t>members</a:t>
            </a:r>
          </a:p>
          <a:p>
            <a:pPr lvl="1"/>
            <a:r>
              <a:rPr lang="en-US" sz="2600" dirty="0"/>
              <a:t>Posts, polls (traditional), photos/albums, videos/live </a:t>
            </a:r>
            <a:r>
              <a:rPr lang="en-US" sz="2600" dirty="0" smtClean="0"/>
              <a:t>videos</a:t>
            </a:r>
          </a:p>
          <a:p>
            <a:pPr lvl="1"/>
            <a:r>
              <a:rPr lang="en-US" sz="2600" dirty="0" smtClean="0"/>
              <a:t>Instant </a:t>
            </a:r>
            <a:r>
              <a:rPr lang="en-US" sz="2600" dirty="0"/>
              <a:t>chat, group message to all members, share </a:t>
            </a:r>
            <a:r>
              <a:rPr lang="en-US" sz="2600" dirty="0" smtClean="0"/>
              <a:t>documents</a:t>
            </a:r>
          </a:p>
          <a:p>
            <a:pPr lvl="1"/>
            <a:r>
              <a:rPr lang="en-US" sz="2600" dirty="0" smtClean="0"/>
              <a:t> </a:t>
            </a:r>
            <a:r>
              <a:rPr lang="en-US" sz="2600" dirty="0"/>
              <a:t>“Watch Party”, “Get Together”, </a:t>
            </a:r>
            <a:r>
              <a:rPr lang="en-US" sz="2600" b="1" dirty="0"/>
              <a:t>UNITS [social </a:t>
            </a:r>
            <a:r>
              <a:rPr lang="en-US" sz="2600" b="1" dirty="0" smtClean="0"/>
              <a:t>learning]</a:t>
            </a:r>
          </a:p>
          <a:p>
            <a:pPr lvl="1"/>
            <a:r>
              <a:rPr lang="en-US" sz="2600" dirty="0" smtClean="0"/>
              <a:t>Promote events</a:t>
            </a:r>
          </a:p>
          <a:p>
            <a:pPr lvl="1"/>
            <a:r>
              <a:rPr lang="en-US" sz="2600" dirty="0" smtClean="0"/>
              <a:t>“Admin </a:t>
            </a:r>
            <a:r>
              <a:rPr lang="en-US" sz="2600" dirty="0"/>
              <a:t>to post” (anonymous to protect </a:t>
            </a:r>
            <a:r>
              <a:rPr lang="en-US" sz="2600" dirty="0" smtClean="0"/>
              <a:t>privacy)</a:t>
            </a:r>
          </a:p>
          <a:p>
            <a:pPr lvl="1"/>
            <a:r>
              <a:rPr lang="en-US" sz="2600" dirty="0" smtClean="0"/>
              <a:t>Chat </a:t>
            </a:r>
            <a:r>
              <a:rPr lang="en-US" sz="2600" dirty="0"/>
              <a:t>features – threads and </a:t>
            </a:r>
            <a:r>
              <a:rPr lang="en-US" sz="2600" dirty="0" err="1"/>
              <a:t>subthreads</a:t>
            </a:r>
            <a:r>
              <a:rPr lang="en-US" sz="2600" dirty="0"/>
              <a:t> </a:t>
            </a:r>
          </a:p>
          <a:p>
            <a:r>
              <a:rPr lang="en-US" dirty="0"/>
              <a:t>Privacy options</a:t>
            </a:r>
          </a:p>
          <a:p>
            <a:r>
              <a:rPr lang="en-US" dirty="0"/>
              <a:t>Notifications</a:t>
            </a:r>
          </a:p>
          <a:p>
            <a:r>
              <a:rPr lang="en-US" dirty="0"/>
              <a:t>User-generated content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9" y="397401"/>
            <a:ext cx="1878129" cy="1235456"/>
          </a:xfrm>
          <a:prstGeom prst="rect">
            <a:avLst/>
          </a:prstGeom>
        </p:spPr>
      </p:pic>
    </p:spTree>
    <p:extLst>
      <p:ext uri="{BB962C8B-B14F-4D97-AF65-F5344CB8AC3E}">
        <p14:creationId xmlns:p14="http://schemas.microsoft.com/office/powerpoint/2010/main" val="2563817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EF401F-086A-433D-9A07-CDA70D474B94}"/>
              </a:ext>
            </a:extLst>
          </p:cNvPr>
          <p:cNvSpPr>
            <a:spLocks noGrp="1"/>
          </p:cNvSpPr>
          <p:nvPr>
            <p:ph type="title"/>
          </p:nvPr>
        </p:nvSpPr>
        <p:spPr>
          <a:xfrm>
            <a:off x="863029" y="1012004"/>
            <a:ext cx="3416158" cy="4795408"/>
          </a:xfrm>
        </p:spPr>
        <p:txBody>
          <a:bodyPr>
            <a:normAutofit/>
          </a:bodyPr>
          <a:lstStyle/>
          <a:p>
            <a:r>
              <a:rPr lang="en-US">
                <a:solidFill>
                  <a:srgbClr val="FFFFFF"/>
                </a:solidFill>
              </a:rPr>
              <a:t>3 Types of FB Groups</a:t>
            </a:r>
          </a:p>
        </p:txBody>
      </p:sp>
      <p:graphicFrame>
        <p:nvGraphicFramePr>
          <p:cNvPr id="5" name="Content Placeholder 2">
            <a:extLst>
              <a:ext uri="{FF2B5EF4-FFF2-40B4-BE49-F238E27FC236}">
                <a16:creationId xmlns:a16="http://schemas.microsoft.com/office/drawing/2014/main" id="{9BF8EBE6-4D72-4CC9-804F-224C043F881F}"/>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906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8F77BF-09CD-41D1-AAEF-E251A871D83D}"/>
              </a:ext>
            </a:extLst>
          </p:cNvPr>
          <p:cNvSpPr>
            <a:spLocks noGrp="1"/>
          </p:cNvSpPr>
          <p:nvPr>
            <p:ph type="title"/>
          </p:nvPr>
        </p:nvSpPr>
        <p:spPr>
          <a:xfrm>
            <a:off x="6095999" y="483399"/>
            <a:ext cx="4825769" cy="1454051"/>
          </a:xfrm>
        </p:spPr>
        <p:txBody>
          <a:bodyPr>
            <a:normAutofit/>
          </a:bodyPr>
          <a:lstStyle/>
          <a:p>
            <a:r>
              <a:rPr lang="en-US" sz="4000" dirty="0">
                <a:solidFill>
                  <a:srgbClr val="000000"/>
                </a:solidFill>
              </a:rPr>
              <a:t>Best Practices for Groups</a:t>
            </a: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FBB2548-426A-4B17-91B9-6DC309D690B0}"/>
              </a:ext>
            </a:extLst>
          </p:cNvPr>
          <p:cNvPicPr>
            <a:picLocks noChangeAspect="1"/>
          </p:cNvPicPr>
          <p:nvPr/>
        </p:nvPicPr>
        <p:blipFill>
          <a:blip r:embed="rId4"/>
          <a:stretch>
            <a:fillRect/>
          </a:stretch>
        </p:blipFill>
        <p:spPr>
          <a:xfrm>
            <a:off x="332144" y="2228383"/>
            <a:ext cx="4122291" cy="2401234"/>
          </a:xfrm>
          <a:prstGeom prst="rect">
            <a:avLst/>
          </a:prstGeom>
        </p:spPr>
      </p:pic>
      <p:sp>
        <p:nvSpPr>
          <p:cNvPr id="3" name="Content Placeholder 2">
            <a:extLst>
              <a:ext uri="{FF2B5EF4-FFF2-40B4-BE49-F238E27FC236}">
                <a16:creationId xmlns:a16="http://schemas.microsoft.com/office/drawing/2014/main" id="{A9770FF6-BED6-4CE5-B54B-68E7AB8689F6}"/>
              </a:ext>
            </a:extLst>
          </p:cNvPr>
          <p:cNvSpPr>
            <a:spLocks noGrp="1"/>
          </p:cNvSpPr>
          <p:nvPr>
            <p:ph idx="1"/>
          </p:nvPr>
        </p:nvSpPr>
        <p:spPr>
          <a:xfrm>
            <a:off x="6187858" y="1849768"/>
            <a:ext cx="4885720" cy="4123521"/>
          </a:xfrm>
        </p:spPr>
        <p:txBody>
          <a:bodyPr anchor="ctr">
            <a:normAutofit/>
          </a:bodyPr>
          <a:lstStyle/>
          <a:p>
            <a:r>
              <a:rPr lang="en-US" b="1" dirty="0">
                <a:solidFill>
                  <a:srgbClr val="000000"/>
                </a:solidFill>
              </a:rPr>
              <a:t>Have clear goals</a:t>
            </a:r>
          </a:p>
          <a:p>
            <a:pPr lvl="1"/>
            <a:r>
              <a:rPr lang="en-US" dirty="0">
                <a:solidFill>
                  <a:srgbClr val="000000"/>
                </a:solidFill>
              </a:rPr>
              <a:t>Be sure they are reflected in group name and description </a:t>
            </a:r>
          </a:p>
          <a:p>
            <a:r>
              <a:rPr lang="en-US" b="1" dirty="0">
                <a:solidFill>
                  <a:srgbClr val="000000"/>
                </a:solidFill>
              </a:rPr>
              <a:t>Welcome new members</a:t>
            </a:r>
          </a:p>
          <a:p>
            <a:pPr lvl="1"/>
            <a:r>
              <a:rPr lang="en-US" dirty="0">
                <a:solidFill>
                  <a:srgbClr val="000000"/>
                </a:solidFill>
              </a:rPr>
              <a:t>Direct message a “hello”</a:t>
            </a:r>
          </a:p>
          <a:p>
            <a:pPr lvl="1"/>
            <a:r>
              <a:rPr lang="en-US" dirty="0">
                <a:solidFill>
                  <a:srgbClr val="000000"/>
                </a:solidFill>
              </a:rPr>
              <a:t>Public post welcoming new members</a:t>
            </a:r>
          </a:p>
          <a:p>
            <a:pPr lvl="2"/>
            <a:r>
              <a:rPr lang="en-US" sz="2400" dirty="0">
                <a:solidFill>
                  <a:srgbClr val="000000"/>
                </a:solidFill>
              </a:rPr>
              <a:t>Ask them to introduce themselves in the “comments”</a:t>
            </a:r>
          </a:p>
          <a:p>
            <a:pPr lvl="1"/>
            <a:endParaRPr lang="en-US" sz="2000" b="1" dirty="0">
              <a:solidFill>
                <a:srgbClr val="000000"/>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3349" y="6305835"/>
            <a:ext cx="1553354" cy="438991"/>
          </a:xfrm>
          <a:prstGeom prst="rect">
            <a:avLst/>
          </a:prstGeom>
        </p:spPr>
      </p:pic>
    </p:spTree>
    <p:extLst>
      <p:ext uri="{BB962C8B-B14F-4D97-AF65-F5344CB8AC3E}">
        <p14:creationId xmlns:p14="http://schemas.microsoft.com/office/powerpoint/2010/main" val="2381793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8F77BF-09CD-41D1-AAEF-E251A871D83D}"/>
              </a:ext>
            </a:extLst>
          </p:cNvPr>
          <p:cNvSpPr>
            <a:spLocks noGrp="1"/>
          </p:cNvSpPr>
          <p:nvPr>
            <p:ph type="title"/>
          </p:nvPr>
        </p:nvSpPr>
        <p:spPr>
          <a:xfrm>
            <a:off x="6065129" y="319414"/>
            <a:ext cx="4977976" cy="1454051"/>
          </a:xfrm>
        </p:spPr>
        <p:txBody>
          <a:bodyPr>
            <a:normAutofit/>
          </a:bodyPr>
          <a:lstStyle/>
          <a:p>
            <a:r>
              <a:rPr lang="en-US" sz="4000" dirty="0">
                <a:solidFill>
                  <a:srgbClr val="000000"/>
                </a:solidFill>
              </a:rPr>
              <a:t>Best Practices for Groups, cont.</a:t>
            </a:r>
          </a:p>
        </p:txBody>
      </p:sp>
      <p:sp>
        <p:nvSpPr>
          <p:cNvPr id="1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Graphic 7" descr="Group">
            <a:extLst>
              <a:ext uri="{FF2B5EF4-FFF2-40B4-BE49-F238E27FC236}">
                <a16:creationId xmlns:a16="http://schemas.microsoft.com/office/drawing/2014/main" id="{1C4F3DB6-D17A-4B68-8181-63F781635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A9770FF6-BED6-4CE5-B54B-68E7AB8689F6}"/>
              </a:ext>
            </a:extLst>
          </p:cNvPr>
          <p:cNvSpPr>
            <a:spLocks noGrp="1"/>
          </p:cNvSpPr>
          <p:nvPr>
            <p:ph idx="1"/>
          </p:nvPr>
        </p:nvSpPr>
        <p:spPr>
          <a:xfrm>
            <a:off x="6096000" y="1673962"/>
            <a:ext cx="4977578" cy="4909497"/>
          </a:xfrm>
        </p:spPr>
        <p:txBody>
          <a:bodyPr anchor="ctr">
            <a:noAutofit/>
          </a:bodyPr>
          <a:lstStyle/>
          <a:p>
            <a:r>
              <a:rPr lang="en-US" sz="2400" b="1" dirty="0">
                <a:solidFill>
                  <a:srgbClr val="000000"/>
                </a:solidFill>
              </a:rPr>
              <a:t>Have strong community guidelines</a:t>
            </a:r>
          </a:p>
          <a:p>
            <a:pPr lvl="1"/>
            <a:r>
              <a:rPr lang="en-US" sz="2200" dirty="0">
                <a:solidFill>
                  <a:srgbClr val="000000"/>
                </a:solidFill>
              </a:rPr>
              <a:t>Under “Moderate Group” click “Create Rules”</a:t>
            </a:r>
          </a:p>
          <a:p>
            <a:pPr lvl="1"/>
            <a:r>
              <a:rPr lang="en-US" sz="2200" dirty="0">
                <a:solidFill>
                  <a:srgbClr val="000000"/>
                </a:solidFill>
              </a:rPr>
              <a:t>Put in post and pin to the top; periodic reminder post</a:t>
            </a:r>
          </a:p>
          <a:p>
            <a:pPr lvl="1"/>
            <a:r>
              <a:rPr lang="en-US" sz="2200" dirty="0">
                <a:solidFill>
                  <a:srgbClr val="000000"/>
                </a:solidFill>
              </a:rPr>
              <a:t>Enforce them and explain why</a:t>
            </a:r>
          </a:p>
          <a:p>
            <a:pPr lvl="1"/>
            <a:r>
              <a:rPr lang="en-US" sz="2200" dirty="0">
                <a:solidFill>
                  <a:srgbClr val="000000"/>
                </a:solidFill>
              </a:rPr>
              <a:t>Review and revise</a:t>
            </a:r>
          </a:p>
          <a:p>
            <a:r>
              <a:rPr lang="en-US" sz="2400" b="1" dirty="0">
                <a:solidFill>
                  <a:srgbClr val="000000"/>
                </a:solidFill>
              </a:rPr>
              <a:t>Enlist trustworthy moderators</a:t>
            </a:r>
          </a:p>
          <a:p>
            <a:pPr lvl="1"/>
            <a:r>
              <a:rPr lang="en-US" sz="2200" dirty="0">
                <a:solidFill>
                  <a:srgbClr val="000000"/>
                </a:solidFill>
              </a:rPr>
              <a:t>Approve new members, moderate comments, create posts, participate in conversations</a:t>
            </a:r>
          </a:p>
          <a:p>
            <a:pPr lvl="1"/>
            <a:r>
              <a:rPr lang="en-US" sz="2200" dirty="0">
                <a:solidFill>
                  <a:srgbClr val="000000"/>
                </a:solidFill>
              </a:rPr>
              <a:t>Set up a schedule </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3349" y="6305835"/>
            <a:ext cx="1553354" cy="438991"/>
          </a:xfrm>
          <a:prstGeom prst="rect">
            <a:avLst/>
          </a:prstGeom>
        </p:spPr>
      </p:pic>
    </p:spTree>
    <p:extLst>
      <p:ext uri="{BB962C8B-B14F-4D97-AF65-F5344CB8AC3E}">
        <p14:creationId xmlns:p14="http://schemas.microsoft.com/office/powerpoint/2010/main" val="3611456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443CF8-BE11-47DB-AD3D-831D5CD3C235}"/>
              </a:ext>
            </a:extLst>
          </p:cNvPr>
          <p:cNvPicPr>
            <a:picLocks noChangeAspect="1"/>
          </p:cNvPicPr>
          <p:nvPr/>
        </p:nvPicPr>
        <p:blipFill>
          <a:blip r:embed="rId3"/>
          <a:stretch>
            <a:fillRect/>
          </a:stretch>
        </p:blipFill>
        <p:spPr>
          <a:xfrm>
            <a:off x="2099415" y="90487"/>
            <a:ext cx="8343900" cy="6677025"/>
          </a:xfrm>
          <a:prstGeom prst="rect">
            <a:avLst/>
          </a:prstGeom>
        </p:spPr>
      </p:pic>
    </p:spTree>
    <p:extLst>
      <p:ext uri="{BB962C8B-B14F-4D97-AF65-F5344CB8AC3E}">
        <p14:creationId xmlns:p14="http://schemas.microsoft.com/office/powerpoint/2010/main" val="3385908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3">
            <a:extLst>
              <a:ext uri="{FF2B5EF4-FFF2-40B4-BE49-F238E27FC236}">
                <a16:creationId xmlns:a16="http://schemas.microsoft.com/office/drawing/2014/main" id="{D44B11DB-0B23-4698-95A9-3226E4CDB166}"/>
              </a:ext>
            </a:extLst>
          </p:cNvPr>
          <p:cNvPicPr>
            <a:picLocks noGrp="1" noChangeAspect="1"/>
          </p:cNvPicPr>
          <p:nvPr>
            <p:ph idx="1"/>
          </p:nvPr>
        </p:nvPicPr>
        <p:blipFill>
          <a:blip r:embed="rId3"/>
          <a:stretch>
            <a:fillRect/>
          </a:stretch>
        </p:blipFill>
        <p:spPr>
          <a:xfrm>
            <a:off x="643467" y="680083"/>
            <a:ext cx="5291666" cy="5497834"/>
          </a:xfrm>
          <a:prstGeom prst="rect">
            <a:avLst/>
          </a:prstGeom>
        </p:spPr>
      </p:pic>
      <p:pic>
        <p:nvPicPr>
          <p:cNvPr id="5" name="Picture 4">
            <a:extLst>
              <a:ext uri="{FF2B5EF4-FFF2-40B4-BE49-F238E27FC236}">
                <a16:creationId xmlns:a16="http://schemas.microsoft.com/office/drawing/2014/main" id="{0B36C3BC-A5CF-4AF1-A200-E2052EFBAAA8}"/>
              </a:ext>
            </a:extLst>
          </p:cNvPr>
          <p:cNvPicPr>
            <a:picLocks noChangeAspect="1"/>
          </p:cNvPicPr>
          <p:nvPr/>
        </p:nvPicPr>
        <p:blipFill>
          <a:blip r:embed="rId4"/>
          <a:stretch>
            <a:fillRect/>
          </a:stretch>
        </p:blipFill>
        <p:spPr>
          <a:xfrm>
            <a:off x="6256865" y="1244711"/>
            <a:ext cx="5291667" cy="4368577"/>
          </a:xfrm>
          <a:prstGeom prst="rect">
            <a:avLst/>
          </a:prstGeom>
        </p:spPr>
      </p:pic>
    </p:spTree>
    <p:extLst>
      <p:ext uri="{BB962C8B-B14F-4D97-AF65-F5344CB8AC3E}">
        <p14:creationId xmlns:p14="http://schemas.microsoft.com/office/powerpoint/2010/main" val="2917194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normAutofit/>
          </a:bodyPr>
          <a:lstStyle/>
          <a:p>
            <a:r>
              <a:rPr lang="en-US" dirty="0" smtClean="0">
                <a:latin typeface="Arial Black" panose="020B0A04020102020204" pitchFamily="34" charset="0"/>
              </a:rPr>
              <a:t>Social Media Strategy</a:t>
            </a:r>
            <a:endParaRPr lang="en-US" dirty="0">
              <a:latin typeface="Arial Black" panose="020B0A04020102020204" pitchFamily="34" charset="0"/>
            </a:endParaRPr>
          </a:p>
        </p:txBody>
      </p:sp>
      <p:sp>
        <p:nvSpPr>
          <p:cNvPr id="13" name="Content Placeholder 12"/>
          <p:cNvSpPr>
            <a:spLocks noGrp="1"/>
          </p:cNvSpPr>
          <p:nvPr>
            <p:ph idx="1"/>
          </p:nvPr>
        </p:nvSpPr>
        <p:spPr/>
        <p:txBody>
          <a:bodyPr/>
          <a:lstStyle/>
          <a:p>
            <a:r>
              <a:rPr lang="en-US" dirty="0" smtClean="0"/>
              <a:t> Defines </a:t>
            </a:r>
            <a:r>
              <a:rPr lang="en-US" dirty="0"/>
              <a:t>what success will look like</a:t>
            </a:r>
          </a:p>
          <a:p>
            <a:r>
              <a:rPr lang="en-US" dirty="0"/>
              <a:t> Helps measure impact</a:t>
            </a:r>
          </a:p>
          <a:p>
            <a:r>
              <a:rPr lang="en-US" dirty="0"/>
              <a:t> Gets everyone on the same page </a:t>
            </a:r>
          </a:p>
          <a:p>
            <a:r>
              <a:rPr lang="en-US" dirty="0"/>
              <a:t> Sets standards and expectations</a:t>
            </a:r>
          </a:p>
          <a:p>
            <a:r>
              <a:rPr lang="en-US" dirty="0"/>
              <a:t> Promotes </a:t>
            </a:r>
            <a:r>
              <a:rPr lang="en-US" dirty="0" smtClean="0"/>
              <a:t>continuity</a:t>
            </a:r>
            <a:endParaRPr lang="en-US" dirty="0"/>
          </a:p>
        </p:txBody>
      </p:sp>
      <p:sp>
        <p:nvSpPr>
          <p:cNvPr id="2" name="Rectangle 1"/>
          <p:cNvSpPr/>
          <p:nvPr/>
        </p:nvSpPr>
        <p:spPr>
          <a:xfrm rot="20152676">
            <a:off x="4807917" y="2152466"/>
            <a:ext cx="7407573" cy="3046988"/>
          </a:xfrm>
          <a:prstGeom prst="rect">
            <a:avLst/>
          </a:prstGeom>
          <a:noFill/>
        </p:spPr>
        <p:txBody>
          <a:bodyPr wrap="square" lIns="91440" tIns="45720" rIns="91440" bIns="45720">
            <a:spAutoFit/>
          </a:bodyPr>
          <a:lstStyle/>
          <a:p>
            <a:pPr algn="ctr"/>
            <a:r>
              <a:rPr lang="en-US" sz="9600" dirty="0" smtClean="0">
                <a:ln w="0"/>
                <a:solidFill>
                  <a:schemeClr val="accent1"/>
                </a:solidFill>
                <a:effectLst>
                  <a:outerShdw blurRad="38100" dist="25400" dir="5400000" algn="ctr" rotWithShape="0">
                    <a:srgbClr val="6E747A">
                      <a:alpha val="43000"/>
                    </a:srgbClr>
                  </a:outerShdw>
                </a:effectLst>
              </a:rPr>
              <a:t>You must write it down!</a:t>
            </a:r>
            <a:endParaRPr lang="en-US" sz="96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8285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8F77BF-09CD-41D1-AAEF-E251A871D83D}"/>
              </a:ext>
            </a:extLst>
          </p:cNvPr>
          <p:cNvSpPr>
            <a:spLocks noGrp="1"/>
          </p:cNvSpPr>
          <p:nvPr>
            <p:ph type="title"/>
          </p:nvPr>
        </p:nvSpPr>
        <p:spPr>
          <a:xfrm>
            <a:off x="6065129" y="170602"/>
            <a:ext cx="4977976" cy="1454051"/>
          </a:xfrm>
        </p:spPr>
        <p:txBody>
          <a:bodyPr>
            <a:normAutofit/>
          </a:bodyPr>
          <a:lstStyle/>
          <a:p>
            <a:r>
              <a:rPr lang="en-US" sz="4000" dirty="0">
                <a:solidFill>
                  <a:srgbClr val="000000"/>
                </a:solidFill>
              </a:rPr>
              <a:t>Best Practices for Groups, cont.</a:t>
            </a:r>
          </a:p>
        </p:txBody>
      </p:sp>
      <p:sp>
        <p:nvSpPr>
          <p:cNvPr id="1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Graphic 7" descr="Group brainstorm">
            <a:extLst>
              <a:ext uri="{FF2B5EF4-FFF2-40B4-BE49-F238E27FC236}">
                <a16:creationId xmlns:a16="http://schemas.microsoft.com/office/drawing/2014/main" id="{F6105CF3-1930-4CAF-A6B5-4D73A8C08F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A9770FF6-BED6-4CE5-B54B-68E7AB8689F6}"/>
              </a:ext>
            </a:extLst>
          </p:cNvPr>
          <p:cNvSpPr>
            <a:spLocks noGrp="1"/>
          </p:cNvSpPr>
          <p:nvPr>
            <p:ph idx="1"/>
          </p:nvPr>
        </p:nvSpPr>
        <p:spPr>
          <a:xfrm>
            <a:off x="6096000" y="1616160"/>
            <a:ext cx="5397358" cy="4892142"/>
          </a:xfrm>
        </p:spPr>
        <p:txBody>
          <a:bodyPr anchor="ctr">
            <a:normAutofit fontScale="92500" lnSpcReduction="10000"/>
          </a:bodyPr>
          <a:lstStyle/>
          <a:p>
            <a:r>
              <a:rPr lang="en-US" b="1" dirty="0">
                <a:solidFill>
                  <a:srgbClr val="000000"/>
                </a:solidFill>
              </a:rPr>
              <a:t>Encourage engagement with diverse activities</a:t>
            </a:r>
          </a:p>
          <a:p>
            <a:pPr lvl="1"/>
            <a:r>
              <a:rPr lang="en-US" dirty="0">
                <a:solidFill>
                  <a:srgbClr val="000000"/>
                </a:solidFill>
              </a:rPr>
              <a:t>Pose questions (include graphic)</a:t>
            </a:r>
          </a:p>
          <a:p>
            <a:pPr lvl="1"/>
            <a:r>
              <a:rPr lang="en-US" dirty="0">
                <a:solidFill>
                  <a:srgbClr val="000000"/>
                </a:solidFill>
              </a:rPr>
              <a:t>“Tell us a story about …”</a:t>
            </a:r>
          </a:p>
          <a:p>
            <a:pPr lvl="1"/>
            <a:r>
              <a:rPr lang="en-US" dirty="0">
                <a:solidFill>
                  <a:srgbClr val="000000"/>
                </a:solidFill>
              </a:rPr>
              <a:t>Theme-Days</a:t>
            </a:r>
          </a:p>
          <a:p>
            <a:pPr lvl="2"/>
            <a:r>
              <a:rPr lang="en-US" sz="2400" dirty="0">
                <a:solidFill>
                  <a:srgbClr val="000000"/>
                </a:solidFill>
              </a:rPr>
              <a:t>“</a:t>
            </a:r>
            <a:r>
              <a:rPr lang="en-US" sz="2400" dirty="0">
                <a:solidFill>
                  <a:srgbClr val="000000"/>
                </a:solidFill>
                <a:hlinkClick r:id="rId6"/>
              </a:rPr>
              <a:t>Facebook Page</a:t>
            </a:r>
            <a:r>
              <a:rPr lang="en-US" sz="2400" dirty="0">
                <a:solidFill>
                  <a:srgbClr val="000000"/>
                </a:solidFill>
              </a:rPr>
              <a:t> Friday”</a:t>
            </a:r>
          </a:p>
          <a:p>
            <a:pPr lvl="1"/>
            <a:r>
              <a:rPr lang="en-US" dirty="0">
                <a:solidFill>
                  <a:srgbClr val="000000"/>
                </a:solidFill>
              </a:rPr>
              <a:t>Live video</a:t>
            </a:r>
          </a:p>
          <a:p>
            <a:pPr lvl="1"/>
            <a:r>
              <a:rPr lang="en-US" dirty="0">
                <a:solidFill>
                  <a:srgbClr val="000000"/>
                </a:solidFill>
              </a:rPr>
              <a:t>3-4 minute instructional videos</a:t>
            </a:r>
          </a:p>
          <a:p>
            <a:pPr lvl="1"/>
            <a:r>
              <a:rPr lang="en-US" dirty="0">
                <a:solidFill>
                  <a:srgbClr val="000000"/>
                </a:solidFill>
              </a:rPr>
              <a:t>Polls</a:t>
            </a:r>
          </a:p>
          <a:p>
            <a:pPr lvl="1"/>
            <a:r>
              <a:rPr lang="en-US" dirty="0">
                <a:solidFill>
                  <a:srgbClr val="000000"/>
                </a:solidFill>
              </a:rPr>
              <a:t>Resources and tools posted in “Units” or “Files”</a:t>
            </a:r>
          </a:p>
          <a:p>
            <a:pPr lvl="1"/>
            <a:r>
              <a:rPr lang="en-US" dirty="0">
                <a:solidFill>
                  <a:srgbClr val="000000"/>
                </a:solidFill>
              </a:rPr>
              <a:t>Homework assignments </a:t>
            </a:r>
          </a:p>
          <a:p>
            <a:pPr lvl="1"/>
            <a:r>
              <a:rPr lang="en-US" dirty="0">
                <a:solidFill>
                  <a:srgbClr val="000000"/>
                </a:solidFill>
              </a:rPr>
              <a:t>Challenges</a:t>
            </a:r>
          </a:p>
          <a:p>
            <a:pPr lvl="1"/>
            <a:r>
              <a:rPr lang="en-US" dirty="0">
                <a:solidFill>
                  <a:srgbClr val="000000"/>
                </a:solidFill>
              </a:rPr>
              <a:t>Contests</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3349" y="6305835"/>
            <a:ext cx="1553354" cy="438991"/>
          </a:xfrm>
          <a:prstGeom prst="rect">
            <a:avLst/>
          </a:prstGeom>
        </p:spPr>
      </p:pic>
    </p:spTree>
    <p:extLst>
      <p:ext uri="{BB962C8B-B14F-4D97-AF65-F5344CB8AC3E}">
        <p14:creationId xmlns:p14="http://schemas.microsoft.com/office/powerpoint/2010/main" val="6097821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037078-81DE-466B-882D-38456E3ADB57}"/>
              </a:ext>
            </a:extLst>
          </p:cNvPr>
          <p:cNvSpPr>
            <a:spLocks noGrp="1"/>
          </p:cNvSpPr>
          <p:nvPr>
            <p:ph type="title"/>
          </p:nvPr>
        </p:nvSpPr>
        <p:spPr>
          <a:xfrm>
            <a:off x="6090574" y="483399"/>
            <a:ext cx="4977976" cy="1454051"/>
          </a:xfrm>
        </p:spPr>
        <p:txBody>
          <a:bodyPr>
            <a:normAutofit/>
          </a:bodyPr>
          <a:lstStyle/>
          <a:p>
            <a:r>
              <a:rPr lang="en-US" sz="4000" dirty="0">
                <a:solidFill>
                  <a:srgbClr val="000000"/>
                </a:solidFill>
              </a:rPr>
              <a:t>Best Practices for Groups, cont.</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Graphic 6" descr="Megaphone">
            <a:extLst>
              <a:ext uri="{FF2B5EF4-FFF2-40B4-BE49-F238E27FC236}">
                <a16:creationId xmlns:a16="http://schemas.microsoft.com/office/drawing/2014/main" id="{619B77E6-ED0C-4965-AF6A-983628A9A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E416F7A1-6240-472B-AB47-185EA9FD68C6}"/>
              </a:ext>
            </a:extLst>
          </p:cNvPr>
          <p:cNvSpPr>
            <a:spLocks noGrp="1"/>
          </p:cNvSpPr>
          <p:nvPr>
            <p:ph idx="1"/>
          </p:nvPr>
        </p:nvSpPr>
        <p:spPr>
          <a:xfrm>
            <a:off x="6090971" y="2083478"/>
            <a:ext cx="5245083" cy="4480159"/>
          </a:xfrm>
        </p:spPr>
        <p:txBody>
          <a:bodyPr anchor="ctr">
            <a:normAutofit fontScale="92500" lnSpcReduction="10000"/>
          </a:bodyPr>
          <a:lstStyle/>
          <a:p>
            <a:r>
              <a:rPr lang="en-US" b="1" dirty="0">
                <a:solidFill>
                  <a:srgbClr val="000000"/>
                </a:solidFill>
              </a:rPr>
              <a:t>Promote your Group</a:t>
            </a:r>
          </a:p>
          <a:p>
            <a:pPr lvl="1"/>
            <a:r>
              <a:rPr lang="en-US" dirty="0">
                <a:solidFill>
                  <a:srgbClr val="000000"/>
                </a:solidFill>
              </a:rPr>
              <a:t>Facebook “Engagement Ad” (Goal type – “Page Likes”) </a:t>
            </a:r>
          </a:p>
          <a:p>
            <a:pPr lvl="1"/>
            <a:r>
              <a:rPr lang="en-US" dirty="0">
                <a:solidFill>
                  <a:srgbClr val="000000"/>
                </a:solidFill>
              </a:rPr>
              <a:t>Boosted post</a:t>
            </a:r>
          </a:p>
          <a:p>
            <a:pPr lvl="1"/>
            <a:r>
              <a:rPr lang="en-US" dirty="0">
                <a:solidFill>
                  <a:srgbClr val="000000"/>
                </a:solidFill>
              </a:rPr>
              <a:t>“Grow this Group” Challenge</a:t>
            </a:r>
          </a:p>
          <a:p>
            <a:pPr lvl="1"/>
            <a:r>
              <a:rPr lang="en-US" dirty="0">
                <a:solidFill>
                  <a:srgbClr val="000000"/>
                </a:solidFill>
              </a:rPr>
              <a:t>Contest</a:t>
            </a:r>
          </a:p>
          <a:p>
            <a:pPr lvl="1"/>
            <a:r>
              <a:rPr lang="en-US" dirty="0">
                <a:solidFill>
                  <a:srgbClr val="000000"/>
                </a:solidFill>
              </a:rPr>
              <a:t>Join other groups and (carefully) promote yours</a:t>
            </a:r>
          </a:p>
          <a:p>
            <a:pPr lvl="1"/>
            <a:r>
              <a:rPr lang="en-US" dirty="0">
                <a:solidFill>
                  <a:srgbClr val="000000"/>
                </a:solidFill>
              </a:rPr>
              <a:t>Promote “exclusive” content available only in your FB group on your FB page</a:t>
            </a:r>
          </a:p>
          <a:p>
            <a:pPr lvl="1"/>
            <a:r>
              <a:rPr lang="en-US" dirty="0">
                <a:solidFill>
                  <a:srgbClr val="000000"/>
                </a:solidFill>
              </a:rPr>
              <a:t>Solicit influencers</a:t>
            </a:r>
          </a:p>
          <a:p>
            <a:pPr lvl="1"/>
            <a:r>
              <a:rPr lang="en-US" dirty="0">
                <a:solidFill>
                  <a:srgbClr val="000000"/>
                </a:solidFill>
              </a:rPr>
              <a:t>Ask current members to promote your group</a:t>
            </a:r>
          </a:p>
          <a:p>
            <a:pPr marL="0" indent="0">
              <a:buNone/>
            </a:pPr>
            <a:endParaRPr lang="en-US" sz="1700" dirty="0">
              <a:solidFill>
                <a:srgbClr val="00000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3349" y="6305835"/>
            <a:ext cx="1553354" cy="438991"/>
          </a:xfrm>
          <a:prstGeom prst="rect">
            <a:avLst/>
          </a:prstGeom>
        </p:spPr>
      </p:pic>
    </p:spTree>
    <p:extLst>
      <p:ext uri="{BB962C8B-B14F-4D97-AF65-F5344CB8AC3E}">
        <p14:creationId xmlns:p14="http://schemas.microsoft.com/office/powerpoint/2010/main" val="2709816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B9C2A22F-2C8A-462E-9F3A-5F608EE0FF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31363" y="1897273"/>
            <a:ext cx="6250769" cy="4344284"/>
          </a:xfrm>
          <a:prstGeom prst="rect">
            <a:avLst/>
          </a:prstGeom>
        </p:spPr>
      </p:pic>
      <p:sp>
        <p:nvSpPr>
          <p:cNvPr id="6" name="TextBox 5">
            <a:extLst>
              <a:ext uri="{FF2B5EF4-FFF2-40B4-BE49-F238E27FC236}">
                <a16:creationId xmlns:a16="http://schemas.microsoft.com/office/drawing/2014/main" id="{3093586B-B69C-4712-8B09-355141C541CD}"/>
              </a:ext>
            </a:extLst>
          </p:cNvPr>
          <p:cNvSpPr txBox="1"/>
          <p:nvPr/>
        </p:nvSpPr>
        <p:spPr>
          <a:xfrm>
            <a:off x="1941532" y="440850"/>
            <a:ext cx="8630433" cy="1137429"/>
          </a:xfrm>
          <a:prstGeom prst="rect">
            <a:avLst/>
          </a:prstGeom>
        </p:spPr>
        <p:txBody>
          <a:bodyPr vert="horz" lIns="91440" tIns="45720" rIns="91440" bIns="45720" rtlCol="0">
            <a:normAutofit/>
          </a:bodyPr>
          <a:lstStyle/>
          <a:p>
            <a:pPr algn="ctr">
              <a:lnSpc>
                <a:spcPct val="90000"/>
              </a:lnSpc>
              <a:spcAft>
                <a:spcPts val="600"/>
              </a:spcAft>
            </a:pPr>
            <a:r>
              <a:rPr lang="en-US" sz="2000" dirty="0"/>
              <a:t>Your contest winner could be the person who gets the most new members to join the group. At the end of the contest, get everyone who invited others to tag who they brought into the group in the comments section of a post.</a:t>
            </a:r>
          </a:p>
        </p:txBody>
      </p:sp>
    </p:spTree>
    <p:extLst>
      <p:ext uri="{BB962C8B-B14F-4D97-AF65-F5344CB8AC3E}">
        <p14:creationId xmlns:p14="http://schemas.microsoft.com/office/powerpoint/2010/main" val="6193279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93586B-B69C-4712-8B09-355141C541CD}"/>
              </a:ext>
            </a:extLst>
          </p:cNvPr>
          <p:cNvSpPr txBox="1"/>
          <p:nvPr/>
        </p:nvSpPr>
        <p:spPr>
          <a:xfrm>
            <a:off x="1941532" y="440850"/>
            <a:ext cx="8630433" cy="811753"/>
          </a:xfrm>
          <a:prstGeom prst="rect">
            <a:avLst/>
          </a:prstGeom>
        </p:spPr>
        <p:txBody>
          <a:bodyPr vert="horz" lIns="91440" tIns="45720" rIns="91440" bIns="45720" rtlCol="0">
            <a:normAutofit/>
          </a:bodyPr>
          <a:lstStyle/>
          <a:p>
            <a:pPr algn="ctr">
              <a:lnSpc>
                <a:spcPct val="90000"/>
              </a:lnSpc>
              <a:spcAft>
                <a:spcPts val="600"/>
              </a:spcAft>
            </a:pPr>
            <a:r>
              <a:rPr lang="en-US" sz="2000"/>
              <a:t>In these posts, I could also ask members to invite people they know to join and enter the giveaway too.</a:t>
            </a:r>
            <a:endParaRPr lang="en-US" sz="2000" dirty="0"/>
          </a:p>
        </p:txBody>
      </p:sp>
      <p:pic>
        <p:nvPicPr>
          <p:cNvPr id="4" name="Picture 3">
            <a:extLst>
              <a:ext uri="{FF2B5EF4-FFF2-40B4-BE49-F238E27FC236}">
                <a16:creationId xmlns:a16="http://schemas.microsoft.com/office/drawing/2014/main" id="{A0584B21-5BEC-4E98-8D05-61F6B804E776}"/>
              </a:ext>
            </a:extLst>
          </p:cNvPr>
          <p:cNvPicPr>
            <a:picLocks noChangeAspect="1"/>
          </p:cNvPicPr>
          <p:nvPr/>
        </p:nvPicPr>
        <p:blipFill>
          <a:blip r:embed="rId3"/>
          <a:stretch>
            <a:fillRect/>
          </a:stretch>
        </p:blipFill>
        <p:spPr>
          <a:xfrm>
            <a:off x="2638425" y="1252603"/>
            <a:ext cx="6915150" cy="4933950"/>
          </a:xfrm>
          <a:prstGeom prst="rect">
            <a:avLst/>
          </a:prstGeom>
        </p:spPr>
      </p:pic>
    </p:spTree>
    <p:extLst>
      <p:ext uri="{BB962C8B-B14F-4D97-AF65-F5344CB8AC3E}">
        <p14:creationId xmlns:p14="http://schemas.microsoft.com/office/powerpoint/2010/main" val="31012184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close up of a logo&#10;&#10;Description automatically generated">
            <a:extLst>
              <a:ext uri="{FF2B5EF4-FFF2-40B4-BE49-F238E27FC236}">
                <a16:creationId xmlns:a16="http://schemas.microsoft.com/office/drawing/2014/main" id="{37CF8CA3-9714-4303-8BA1-39BE3A521B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81956" y="643467"/>
            <a:ext cx="7428088" cy="537101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2849" y="2422144"/>
            <a:ext cx="2990179" cy="1966976"/>
          </a:xfrm>
          <a:prstGeom prst="rect">
            <a:avLst/>
          </a:prstGeom>
        </p:spPr>
      </p:pic>
    </p:spTree>
    <p:extLst>
      <p:ext uri="{BB962C8B-B14F-4D97-AF65-F5344CB8AC3E}">
        <p14:creationId xmlns:p14="http://schemas.microsoft.com/office/powerpoint/2010/main" val="22974608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698" y="555172"/>
            <a:ext cx="8092045" cy="5841445"/>
          </a:xfrm>
          <a:prstGeom prst="rect">
            <a:avLst/>
          </a:prstGeom>
        </p:spPr>
      </p:pic>
    </p:spTree>
    <p:extLst>
      <p:ext uri="{BB962C8B-B14F-4D97-AF65-F5344CB8AC3E}">
        <p14:creationId xmlns:p14="http://schemas.microsoft.com/office/powerpoint/2010/main" val="26346598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12F7E9-5935-4120-A6C3-A883F68F24A9}"/>
              </a:ext>
            </a:extLst>
          </p:cNvPr>
          <p:cNvSpPr>
            <a:spLocks noGrp="1"/>
          </p:cNvSpPr>
          <p:nvPr>
            <p:ph type="ctrTitle"/>
          </p:nvPr>
        </p:nvSpPr>
        <p:spPr/>
        <p:txBody>
          <a:bodyPr>
            <a:normAutofit fontScale="90000"/>
          </a:bodyPr>
          <a:lstStyle/>
          <a:p>
            <a:r>
              <a:rPr lang="en-US" dirty="0"/>
              <a:t>5 Steps to Implement a Social Media Campaign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624" y="3788228"/>
            <a:ext cx="5558751" cy="2671352"/>
          </a:xfrm>
          <a:prstGeom prst="rect">
            <a:avLst/>
          </a:prstGeom>
        </p:spPr>
      </p:pic>
    </p:spTree>
    <p:extLst>
      <p:ext uri="{BB962C8B-B14F-4D97-AF65-F5344CB8AC3E}">
        <p14:creationId xmlns:p14="http://schemas.microsoft.com/office/powerpoint/2010/main" val="8069275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96000">
              <a:schemeClr val="accent1">
                <a:lumMod val="45000"/>
                <a:lumOff val="55000"/>
              </a:schemeClr>
            </a:gs>
            <a:gs pos="100000">
              <a:schemeClr val="accent1">
                <a:lumMod val="45000"/>
                <a:lumOff val="55000"/>
              </a:schemeClr>
            </a:gs>
            <a:gs pos="99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a:solidFill>
                  <a:srgbClr val="FFFFFF"/>
                </a:solidFill>
              </a:rPr>
              <a:t>Step 1. Make a Plan</a:t>
            </a:r>
          </a:p>
        </p:txBody>
      </p:sp>
      <p:graphicFrame>
        <p:nvGraphicFramePr>
          <p:cNvPr id="5" name="Content Placeholder 2">
            <a:extLst>
              <a:ext uri="{FF2B5EF4-FFF2-40B4-BE49-F238E27FC236}">
                <a16:creationId xmlns:a16="http://schemas.microsoft.com/office/drawing/2014/main" id="{41214103-3548-4253-BF59-8361DD9EDCC7}"/>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rying face with no fill">
            <a:extLst>
              <a:ext uri="{FF2B5EF4-FFF2-40B4-BE49-F238E27FC236}">
                <a16:creationId xmlns:a16="http://schemas.microsoft.com/office/drawing/2014/main" id="{50F16D87-A6D3-4F0F-8DE5-BF68A762AC0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328116" y="2795498"/>
            <a:ext cx="803754" cy="803754"/>
          </a:xfrm>
          <a:prstGeom prst="rect">
            <a:avLst/>
          </a:prstGeom>
        </p:spPr>
      </p:pic>
      <p:pic>
        <p:nvPicPr>
          <p:cNvPr id="11" name="Graphic 10" descr="Run">
            <a:extLst>
              <a:ext uri="{FF2B5EF4-FFF2-40B4-BE49-F238E27FC236}">
                <a16:creationId xmlns:a16="http://schemas.microsoft.com/office/drawing/2014/main" id="{1A4554E8-72E9-49E8-AC34-69D62ED75E9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597045" y="3310109"/>
            <a:ext cx="803753" cy="803753"/>
          </a:xfrm>
          <a:prstGeom prst="rect">
            <a:avLst/>
          </a:prstGeom>
        </p:spPr>
      </p:pic>
    </p:spTree>
    <p:extLst>
      <p:ext uri="{BB962C8B-B14F-4D97-AF65-F5344CB8AC3E}">
        <p14:creationId xmlns:p14="http://schemas.microsoft.com/office/powerpoint/2010/main" val="3047491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96000">
              <a:schemeClr val="accent1">
                <a:lumMod val="45000"/>
                <a:lumOff val="55000"/>
              </a:schemeClr>
            </a:gs>
            <a:gs pos="100000">
              <a:schemeClr val="accent1">
                <a:lumMod val="45000"/>
                <a:lumOff val="55000"/>
              </a:schemeClr>
            </a:gs>
            <a:gs pos="9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58F6DB-8892-4536-B477-9D16C1A6DEF4}"/>
              </a:ext>
            </a:extLst>
          </p:cNvPr>
          <p:cNvSpPr>
            <a:spLocks noGrp="1"/>
          </p:cNvSpPr>
          <p:nvPr>
            <p:ph type="title"/>
          </p:nvPr>
        </p:nvSpPr>
        <p:spPr>
          <a:xfrm>
            <a:off x="863029" y="1012004"/>
            <a:ext cx="3416158" cy="4795408"/>
          </a:xfrm>
        </p:spPr>
        <p:txBody>
          <a:bodyPr>
            <a:normAutofit/>
          </a:bodyPr>
          <a:lstStyle/>
          <a:p>
            <a:r>
              <a:rPr lang="en-US">
                <a:solidFill>
                  <a:srgbClr val="FFFFFF"/>
                </a:solidFill>
              </a:rPr>
              <a:t>Step 1. Make a Plan, cont.</a:t>
            </a:r>
          </a:p>
        </p:txBody>
      </p:sp>
      <p:graphicFrame>
        <p:nvGraphicFramePr>
          <p:cNvPr id="5" name="Content Placeholder 2">
            <a:extLst>
              <a:ext uri="{FF2B5EF4-FFF2-40B4-BE49-F238E27FC236}">
                <a16:creationId xmlns:a16="http://schemas.microsoft.com/office/drawing/2014/main" id="{75D41A50-E240-430A-98EA-8445580BF214}"/>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303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96000">
              <a:schemeClr val="accent1">
                <a:lumMod val="45000"/>
                <a:lumOff val="55000"/>
              </a:schemeClr>
            </a:gs>
            <a:gs pos="100000">
              <a:schemeClr val="accent1">
                <a:lumMod val="45000"/>
                <a:lumOff val="55000"/>
              </a:schemeClr>
            </a:gs>
            <a:gs pos="9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6A6ED3-6461-432F-A80C-EF66E669BCA6}"/>
              </a:ext>
            </a:extLst>
          </p:cNvPr>
          <p:cNvSpPr>
            <a:spLocks noGrp="1"/>
          </p:cNvSpPr>
          <p:nvPr>
            <p:ph type="title"/>
          </p:nvPr>
        </p:nvSpPr>
        <p:spPr>
          <a:xfrm>
            <a:off x="863029" y="1012004"/>
            <a:ext cx="3416158" cy="4795408"/>
          </a:xfrm>
        </p:spPr>
        <p:txBody>
          <a:bodyPr>
            <a:normAutofit/>
          </a:bodyPr>
          <a:lstStyle/>
          <a:p>
            <a:r>
              <a:rPr lang="en-US">
                <a:solidFill>
                  <a:srgbClr val="FFFFFF"/>
                </a:solidFill>
              </a:rPr>
              <a:t>Step 1. Make a Plan, cont.</a:t>
            </a:r>
          </a:p>
        </p:txBody>
      </p:sp>
      <p:graphicFrame>
        <p:nvGraphicFramePr>
          <p:cNvPr id="5" name="Content Placeholder 2">
            <a:extLst>
              <a:ext uri="{FF2B5EF4-FFF2-40B4-BE49-F238E27FC236}">
                <a16:creationId xmlns:a16="http://schemas.microsoft.com/office/drawing/2014/main" id="{DE3073A0-3A9B-438C-860F-6C55E82692B1}"/>
              </a:ext>
            </a:extLst>
          </p:cNvPr>
          <p:cNvGraphicFramePr>
            <a:graphicFrameLocks noGrp="1"/>
          </p:cNvGraphicFramePr>
          <p:nvPr>
            <p:ph idx="1"/>
            <p:extLst/>
          </p:nvPr>
        </p:nvGraphicFramePr>
        <p:xfrm>
          <a:off x="5194300" y="466995"/>
          <a:ext cx="6354697" cy="5608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Cheers">
            <a:extLst>
              <a:ext uri="{FF2B5EF4-FFF2-40B4-BE49-F238E27FC236}">
                <a16:creationId xmlns:a16="http://schemas.microsoft.com/office/drawing/2014/main" id="{A765C0AC-3C52-4E97-B690-CB283778CE8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739009" y="1844457"/>
            <a:ext cx="914400" cy="914400"/>
          </a:xfrm>
          <a:prstGeom prst="rect">
            <a:avLst/>
          </a:prstGeom>
        </p:spPr>
      </p:pic>
      <p:pic>
        <p:nvPicPr>
          <p:cNvPr id="8" name="Graphic 7" descr="Upward trend">
            <a:extLst>
              <a:ext uri="{FF2B5EF4-FFF2-40B4-BE49-F238E27FC236}">
                <a16:creationId xmlns:a16="http://schemas.microsoft.com/office/drawing/2014/main" id="{49517A20-173C-4DF3-86E4-B7C844DE0E3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638800" y="4099144"/>
            <a:ext cx="914400" cy="914400"/>
          </a:xfrm>
          <a:prstGeom prst="rect">
            <a:avLst/>
          </a:prstGeom>
        </p:spPr>
      </p:pic>
    </p:spTree>
    <p:extLst>
      <p:ext uri="{BB962C8B-B14F-4D97-AF65-F5344CB8AC3E}">
        <p14:creationId xmlns:p14="http://schemas.microsoft.com/office/powerpoint/2010/main" val="357912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lstStyle/>
          <a:p>
            <a:r>
              <a:rPr lang="en-US" dirty="0" smtClean="0">
                <a:latin typeface="Arial Black" panose="020B0A04020102020204" pitchFamily="34" charset="0"/>
              </a:rPr>
              <a:t>Strategy Components</a:t>
            </a:r>
            <a:endParaRPr lang="en-US" dirty="0">
              <a:latin typeface="Arial Black" panose="020B0A04020102020204" pitchFamily="34" charset="0"/>
            </a:endParaRPr>
          </a:p>
        </p:txBody>
      </p:sp>
      <p:sp>
        <p:nvSpPr>
          <p:cNvPr id="13" name="Content Placeholder 12"/>
          <p:cNvSpPr>
            <a:spLocks noGrp="1"/>
          </p:cNvSpPr>
          <p:nvPr>
            <p:ph idx="1"/>
          </p:nvPr>
        </p:nvSpPr>
        <p:spPr/>
        <p:txBody>
          <a:bodyPr>
            <a:normAutofit/>
          </a:bodyPr>
          <a:lstStyle/>
          <a:p>
            <a:endParaRPr lang="en-US" dirty="0" smtClean="0"/>
          </a:p>
          <a:p>
            <a:endParaRPr lang="en-US" dirty="0"/>
          </a:p>
        </p:txBody>
      </p:sp>
      <p:sp>
        <p:nvSpPr>
          <p:cNvPr id="14" name="Content Placeholder 2"/>
          <p:cNvSpPr txBox="1">
            <a:spLocks/>
          </p:cNvSpPr>
          <p:nvPr/>
        </p:nvSpPr>
        <p:spPr>
          <a:xfrm>
            <a:off x="1205245" y="1600199"/>
            <a:ext cx="4038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 Goals</a:t>
            </a:r>
          </a:p>
          <a:p>
            <a:r>
              <a:rPr lang="en-US" dirty="0" smtClean="0"/>
              <a:t> SMART objectives</a:t>
            </a:r>
          </a:p>
          <a:p>
            <a:r>
              <a:rPr lang="en-US" dirty="0" smtClean="0"/>
              <a:t> Resources (staff,  </a:t>
            </a:r>
          </a:p>
          <a:p>
            <a:pPr marL="45720" indent="0">
              <a:spcBef>
                <a:spcPts val="0"/>
              </a:spcBef>
              <a:buFont typeface="Arial" panose="020B0604020202020204" pitchFamily="34" charset="0"/>
              <a:buNone/>
            </a:pPr>
            <a:r>
              <a:rPr lang="en-US" dirty="0" smtClean="0"/>
              <a:t>     time, money) </a:t>
            </a:r>
          </a:p>
          <a:p>
            <a:r>
              <a:rPr lang="en-US" dirty="0" smtClean="0"/>
              <a:t> Audience</a:t>
            </a:r>
          </a:p>
          <a:p>
            <a:r>
              <a:rPr lang="en-US" dirty="0" smtClean="0"/>
              <a:t> Channels</a:t>
            </a:r>
            <a:endParaRPr lang="en-US" dirty="0"/>
          </a:p>
        </p:txBody>
      </p:sp>
      <p:sp>
        <p:nvSpPr>
          <p:cNvPr id="15" name="Content Placeholder 7"/>
          <p:cNvSpPr txBox="1">
            <a:spLocks/>
          </p:cNvSpPr>
          <p:nvPr/>
        </p:nvSpPr>
        <p:spPr>
          <a:xfrm>
            <a:off x="5857257" y="1600199"/>
            <a:ext cx="4038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 Content</a:t>
            </a:r>
          </a:p>
          <a:p>
            <a:r>
              <a:rPr lang="en-US" dirty="0" smtClean="0"/>
              <a:t> Engagement</a:t>
            </a:r>
          </a:p>
          <a:p>
            <a:r>
              <a:rPr lang="en-US" dirty="0" smtClean="0"/>
              <a:t> Campaigns</a:t>
            </a:r>
          </a:p>
          <a:p>
            <a:r>
              <a:rPr lang="en-US" dirty="0" smtClean="0"/>
              <a:t> Evaluation</a:t>
            </a:r>
          </a:p>
          <a:p>
            <a:pPr marL="45720" indent="0">
              <a:buFont typeface="Arial" panose="020B0604020202020204" pitchFamily="34" charset="0"/>
              <a:buNone/>
            </a:pPr>
            <a:endParaRPr lang="en-US" dirty="0"/>
          </a:p>
        </p:txBody>
      </p:sp>
    </p:spTree>
    <p:extLst>
      <p:ext uri="{BB962C8B-B14F-4D97-AF65-F5344CB8AC3E}">
        <p14:creationId xmlns:p14="http://schemas.microsoft.com/office/powerpoint/2010/main" val="18866223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96000">
              <a:schemeClr val="accent1">
                <a:lumMod val="45000"/>
                <a:lumOff val="55000"/>
              </a:schemeClr>
            </a:gs>
            <a:gs pos="100000">
              <a:schemeClr val="accent1">
                <a:lumMod val="45000"/>
                <a:lumOff val="55000"/>
              </a:schemeClr>
            </a:gs>
            <a:gs pos="9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101B743-63D7-40D4-BE4E-8E82910C2777}"/>
              </a:ext>
            </a:extLst>
          </p:cNvPr>
          <p:cNvGraphicFramePr>
            <a:graphicFrameLocks noGrp="1"/>
          </p:cNvGraphicFramePr>
          <p:nvPr>
            <p:ph idx="1"/>
            <p:extLst/>
          </p:nvPr>
        </p:nvGraphicFramePr>
        <p:xfrm>
          <a:off x="736663" y="438083"/>
          <a:ext cx="10515600" cy="618363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5085370"/>
                    </a:ext>
                  </a:extLst>
                </a:gridCol>
                <a:gridCol w="5257800">
                  <a:extLst>
                    <a:ext uri="{9D8B030D-6E8A-4147-A177-3AD203B41FA5}">
                      <a16:colId xmlns:a16="http://schemas.microsoft.com/office/drawing/2014/main" val="55596401"/>
                    </a:ext>
                  </a:extLst>
                </a:gridCol>
              </a:tblGrid>
              <a:tr h="370840">
                <a:tc>
                  <a:txBody>
                    <a:bodyPr/>
                    <a:lstStyle/>
                    <a:p>
                      <a:r>
                        <a:rPr lang="en-US" sz="2600" dirty="0"/>
                        <a:t>Example Campaign Goals</a:t>
                      </a:r>
                    </a:p>
                  </a:txBody>
                  <a:tcPr>
                    <a:solidFill>
                      <a:schemeClr val="bg1">
                        <a:lumMod val="50000"/>
                      </a:schemeClr>
                    </a:solidFill>
                  </a:tcPr>
                </a:tc>
                <a:tc>
                  <a:txBody>
                    <a:bodyPr/>
                    <a:lstStyle/>
                    <a:p>
                      <a:r>
                        <a:rPr lang="en-US" sz="2600" dirty="0"/>
                        <a:t>Possible Metrics to Track</a:t>
                      </a:r>
                    </a:p>
                  </a:txBody>
                  <a:tcPr>
                    <a:solidFill>
                      <a:schemeClr val="bg1">
                        <a:lumMod val="50000"/>
                      </a:schemeClr>
                    </a:solidFill>
                  </a:tcPr>
                </a:tc>
                <a:extLst>
                  <a:ext uri="{0D108BD9-81ED-4DB2-BD59-A6C34878D82A}">
                    <a16:rowId xmlns:a16="http://schemas.microsoft.com/office/drawing/2014/main" val="4021692955"/>
                  </a:ext>
                </a:extLst>
              </a:tr>
              <a:tr h="37084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Raise awareness of a specific substance use or health issue</a:t>
                      </a:r>
                    </a:p>
                  </a:txBody>
                  <a:tcPr marL="68580" marR="68580" marT="0" marB="0">
                    <a:solidFill>
                      <a:schemeClr val="accent5">
                        <a:alpha val="66000"/>
                      </a:schemeClr>
                    </a:solid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Post/Ad Reach</a:t>
                      </a:r>
                    </a:p>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Post/Ad Engagement Rate</a:t>
                      </a:r>
                    </a:p>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Video views</a:t>
                      </a:r>
                    </a:p>
                  </a:txBody>
                  <a:tcPr marL="68580" marR="68580" marT="0" marB="0">
                    <a:solidFill>
                      <a:schemeClr val="accent5">
                        <a:alpha val="66000"/>
                      </a:schemeClr>
                    </a:solidFill>
                  </a:tcPr>
                </a:tc>
                <a:extLst>
                  <a:ext uri="{0D108BD9-81ED-4DB2-BD59-A6C34878D82A}">
                    <a16:rowId xmlns:a16="http://schemas.microsoft.com/office/drawing/2014/main" val="2144539458"/>
                  </a:ext>
                </a:extLst>
              </a:tr>
              <a:tr h="37084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Generate traffic to a web page or specific online resource</a:t>
                      </a:r>
                    </a:p>
                  </a:txBody>
                  <a:tcPr marL="68580" marR="68580" marT="0" marB="0">
                    <a:solidFill>
                      <a:srgbClr val="43BB8D">
                        <a:alpha val="66000"/>
                      </a:srgbClr>
                    </a:solid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Post/Ad Reach</a:t>
                      </a:r>
                    </a:p>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Link clicks</a:t>
                      </a:r>
                    </a:p>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Unique page views</a:t>
                      </a:r>
                    </a:p>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Resource downloads </a:t>
                      </a:r>
                    </a:p>
                  </a:txBody>
                  <a:tcPr marL="68580" marR="68580" marT="0" marB="0">
                    <a:solidFill>
                      <a:srgbClr val="43BB8D">
                        <a:alpha val="66000"/>
                      </a:srgbClr>
                    </a:solidFill>
                  </a:tcPr>
                </a:tc>
                <a:extLst>
                  <a:ext uri="{0D108BD9-81ED-4DB2-BD59-A6C34878D82A}">
                    <a16:rowId xmlns:a16="http://schemas.microsoft.com/office/drawing/2014/main" val="2710780080"/>
                  </a:ext>
                </a:extLst>
              </a:tr>
              <a:tr h="37084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Get people to register for an event</a:t>
                      </a:r>
                    </a:p>
                  </a:txBody>
                  <a:tcPr marL="68580" marR="68580" marT="0" marB="0">
                    <a:solidFill>
                      <a:srgbClr val="70AD47">
                        <a:alpha val="66000"/>
                      </a:srgbClr>
                    </a:solid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Webpage registrations</a:t>
                      </a:r>
                    </a:p>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Facebook event page metrics (interested, going, shares, likes, comments)</a:t>
                      </a:r>
                    </a:p>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Post/Ad Reach</a:t>
                      </a:r>
                    </a:p>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Post/Ad Engagement Rate</a:t>
                      </a:r>
                    </a:p>
                  </a:txBody>
                  <a:tcPr marL="68580" marR="68580" marT="0" marB="0">
                    <a:solidFill>
                      <a:srgbClr val="70AD47">
                        <a:alpha val="66000"/>
                      </a:srgbClr>
                    </a:solidFill>
                  </a:tcPr>
                </a:tc>
                <a:extLst>
                  <a:ext uri="{0D108BD9-81ED-4DB2-BD59-A6C34878D82A}">
                    <a16:rowId xmlns:a16="http://schemas.microsoft.com/office/drawing/2014/main" val="53885527"/>
                  </a:ext>
                </a:extLst>
              </a:tr>
            </a:tbl>
          </a:graphicData>
        </a:graphic>
      </p:graphicFrame>
    </p:spTree>
    <p:extLst>
      <p:ext uri="{BB962C8B-B14F-4D97-AF65-F5344CB8AC3E}">
        <p14:creationId xmlns:p14="http://schemas.microsoft.com/office/powerpoint/2010/main" val="41837370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96000">
              <a:schemeClr val="accent1">
                <a:lumMod val="45000"/>
                <a:lumOff val="55000"/>
              </a:schemeClr>
            </a:gs>
            <a:gs pos="100000">
              <a:schemeClr val="accent1">
                <a:lumMod val="45000"/>
                <a:lumOff val="55000"/>
              </a:schemeClr>
            </a:gs>
            <a:gs pos="9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1F36-029A-48C5-89DF-FF58B873D17F}"/>
              </a:ext>
            </a:extLst>
          </p:cNvPr>
          <p:cNvSpPr>
            <a:spLocks noGrp="1"/>
          </p:cNvSpPr>
          <p:nvPr>
            <p:ph type="title"/>
          </p:nvPr>
        </p:nvSpPr>
        <p:spPr>
          <a:xfrm>
            <a:off x="700413" y="402703"/>
            <a:ext cx="10515600" cy="524223"/>
          </a:xfrm>
        </p:spPr>
        <p:txBody>
          <a:bodyPr>
            <a:normAutofit fontScale="90000"/>
          </a:bodyPr>
          <a:lstStyle/>
          <a:p>
            <a:r>
              <a:rPr lang="en-US" sz="3600" dirty="0"/>
              <a:t>USD Wellness Coalition (Facebook)</a:t>
            </a:r>
          </a:p>
        </p:txBody>
      </p:sp>
      <p:pic>
        <p:nvPicPr>
          <p:cNvPr id="6" name="Picture 5">
            <a:extLst>
              <a:ext uri="{FF2B5EF4-FFF2-40B4-BE49-F238E27FC236}">
                <a16:creationId xmlns:a16="http://schemas.microsoft.com/office/drawing/2014/main" id="{46A8EFB3-2F2C-4743-AFD9-00E718CA712A}"/>
              </a:ext>
            </a:extLst>
          </p:cNvPr>
          <p:cNvPicPr>
            <a:picLocks noChangeAspect="1"/>
          </p:cNvPicPr>
          <p:nvPr/>
        </p:nvPicPr>
        <p:blipFill>
          <a:blip r:embed="rId3"/>
          <a:stretch>
            <a:fillRect/>
          </a:stretch>
        </p:blipFill>
        <p:spPr>
          <a:xfrm>
            <a:off x="4121063" y="2432861"/>
            <a:ext cx="3569248" cy="2426805"/>
          </a:xfrm>
          <a:prstGeom prst="rect">
            <a:avLst/>
          </a:prstGeom>
        </p:spPr>
      </p:pic>
      <p:pic>
        <p:nvPicPr>
          <p:cNvPr id="7" name="Picture 6">
            <a:extLst>
              <a:ext uri="{FF2B5EF4-FFF2-40B4-BE49-F238E27FC236}">
                <a16:creationId xmlns:a16="http://schemas.microsoft.com/office/drawing/2014/main" id="{D893F5CF-ED16-4A80-86C1-EAA542374AFB}"/>
              </a:ext>
            </a:extLst>
          </p:cNvPr>
          <p:cNvPicPr>
            <a:picLocks noChangeAspect="1"/>
          </p:cNvPicPr>
          <p:nvPr/>
        </p:nvPicPr>
        <p:blipFill>
          <a:blip r:embed="rId4"/>
          <a:stretch>
            <a:fillRect/>
          </a:stretch>
        </p:blipFill>
        <p:spPr>
          <a:xfrm>
            <a:off x="182932" y="4241968"/>
            <a:ext cx="3793339" cy="2334196"/>
          </a:xfrm>
          <a:prstGeom prst="rect">
            <a:avLst/>
          </a:prstGeom>
        </p:spPr>
      </p:pic>
      <p:pic>
        <p:nvPicPr>
          <p:cNvPr id="8" name="Picture 7">
            <a:extLst>
              <a:ext uri="{FF2B5EF4-FFF2-40B4-BE49-F238E27FC236}">
                <a16:creationId xmlns:a16="http://schemas.microsoft.com/office/drawing/2014/main" id="{36321ABC-E0DB-48CB-ABB6-906613B5B7FF}"/>
              </a:ext>
            </a:extLst>
          </p:cNvPr>
          <p:cNvPicPr>
            <a:picLocks noChangeAspect="1"/>
          </p:cNvPicPr>
          <p:nvPr/>
        </p:nvPicPr>
        <p:blipFill>
          <a:blip r:embed="rId5"/>
          <a:stretch>
            <a:fillRect/>
          </a:stretch>
        </p:blipFill>
        <p:spPr>
          <a:xfrm>
            <a:off x="7835103" y="1136006"/>
            <a:ext cx="3991556" cy="2593710"/>
          </a:xfrm>
          <a:prstGeom prst="rect">
            <a:avLst/>
          </a:prstGeom>
        </p:spPr>
      </p:pic>
      <p:pic>
        <p:nvPicPr>
          <p:cNvPr id="10" name="Picture 9">
            <a:extLst>
              <a:ext uri="{FF2B5EF4-FFF2-40B4-BE49-F238E27FC236}">
                <a16:creationId xmlns:a16="http://schemas.microsoft.com/office/drawing/2014/main" id="{55F1F6EC-A5C2-4E6A-A0FF-D0DB4AEFB53D}"/>
              </a:ext>
            </a:extLst>
          </p:cNvPr>
          <p:cNvPicPr>
            <a:picLocks noChangeAspect="1"/>
          </p:cNvPicPr>
          <p:nvPr/>
        </p:nvPicPr>
        <p:blipFill>
          <a:blip r:embed="rId6"/>
          <a:stretch>
            <a:fillRect/>
          </a:stretch>
        </p:blipFill>
        <p:spPr>
          <a:xfrm>
            <a:off x="7835103" y="4260862"/>
            <a:ext cx="4323265" cy="2315302"/>
          </a:xfrm>
          <a:prstGeom prst="rect">
            <a:avLst/>
          </a:prstGeom>
        </p:spPr>
      </p:pic>
      <p:pic>
        <p:nvPicPr>
          <p:cNvPr id="11" name="Picture 10">
            <a:extLst>
              <a:ext uri="{FF2B5EF4-FFF2-40B4-BE49-F238E27FC236}">
                <a16:creationId xmlns:a16="http://schemas.microsoft.com/office/drawing/2014/main" id="{E317F226-DB76-4A56-87A4-EA655B8BD40F}"/>
              </a:ext>
            </a:extLst>
          </p:cNvPr>
          <p:cNvPicPr>
            <a:picLocks noChangeAspect="1"/>
          </p:cNvPicPr>
          <p:nvPr/>
        </p:nvPicPr>
        <p:blipFill>
          <a:blip r:embed="rId7"/>
          <a:stretch>
            <a:fillRect/>
          </a:stretch>
        </p:blipFill>
        <p:spPr>
          <a:xfrm>
            <a:off x="182933" y="1352813"/>
            <a:ext cx="3663404" cy="2160095"/>
          </a:xfrm>
          <a:prstGeom prst="rect">
            <a:avLst/>
          </a:prstGeom>
        </p:spPr>
      </p:pic>
    </p:spTree>
    <p:extLst>
      <p:ext uri="{BB962C8B-B14F-4D97-AF65-F5344CB8AC3E}">
        <p14:creationId xmlns:p14="http://schemas.microsoft.com/office/powerpoint/2010/main" val="41123483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96000">
              <a:schemeClr val="accent1">
                <a:lumMod val="45000"/>
                <a:lumOff val="55000"/>
              </a:schemeClr>
            </a:gs>
            <a:gs pos="100000">
              <a:schemeClr val="accent1">
                <a:lumMod val="45000"/>
                <a:lumOff val="55000"/>
              </a:schemeClr>
            </a:gs>
            <a:gs pos="9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D0BDEC-0D43-4E64-BDAF-9D2E55FAB133}"/>
              </a:ext>
            </a:extLst>
          </p:cNvPr>
          <p:cNvSpPr>
            <a:spLocks noGrp="1"/>
          </p:cNvSpPr>
          <p:nvPr>
            <p:ph type="title"/>
          </p:nvPr>
        </p:nvSpPr>
        <p:spPr>
          <a:xfrm>
            <a:off x="700413" y="402703"/>
            <a:ext cx="10515600" cy="524223"/>
          </a:xfrm>
        </p:spPr>
        <p:txBody>
          <a:bodyPr>
            <a:normAutofit fontScale="90000"/>
          </a:bodyPr>
          <a:lstStyle/>
          <a:p>
            <a:r>
              <a:rPr lang="en-US" sz="3600" dirty="0"/>
              <a:t>USD Wellness Coalition (Facebook)</a:t>
            </a:r>
          </a:p>
        </p:txBody>
      </p:sp>
      <p:pic>
        <p:nvPicPr>
          <p:cNvPr id="5" name="Picture 4">
            <a:extLst>
              <a:ext uri="{FF2B5EF4-FFF2-40B4-BE49-F238E27FC236}">
                <a16:creationId xmlns:a16="http://schemas.microsoft.com/office/drawing/2014/main" id="{B62F4797-F316-4372-B9D8-BD14D44DAA1D}"/>
              </a:ext>
            </a:extLst>
          </p:cNvPr>
          <p:cNvPicPr>
            <a:picLocks noChangeAspect="1"/>
          </p:cNvPicPr>
          <p:nvPr/>
        </p:nvPicPr>
        <p:blipFill>
          <a:blip r:embed="rId3"/>
          <a:stretch>
            <a:fillRect/>
          </a:stretch>
        </p:blipFill>
        <p:spPr>
          <a:xfrm>
            <a:off x="350728" y="926926"/>
            <a:ext cx="3496875" cy="4212771"/>
          </a:xfrm>
          <a:prstGeom prst="rect">
            <a:avLst/>
          </a:prstGeom>
        </p:spPr>
      </p:pic>
      <p:pic>
        <p:nvPicPr>
          <p:cNvPr id="6" name="Picture 5">
            <a:extLst>
              <a:ext uri="{FF2B5EF4-FFF2-40B4-BE49-F238E27FC236}">
                <a16:creationId xmlns:a16="http://schemas.microsoft.com/office/drawing/2014/main" id="{7CE21EDB-17DC-4057-973F-DEB4BEA6AE0A}"/>
              </a:ext>
            </a:extLst>
          </p:cNvPr>
          <p:cNvPicPr>
            <a:picLocks noChangeAspect="1"/>
          </p:cNvPicPr>
          <p:nvPr/>
        </p:nvPicPr>
        <p:blipFill>
          <a:blip r:embed="rId4"/>
          <a:stretch>
            <a:fillRect/>
          </a:stretch>
        </p:blipFill>
        <p:spPr>
          <a:xfrm>
            <a:off x="2274524" y="2573384"/>
            <a:ext cx="3631517" cy="4284616"/>
          </a:xfrm>
          <a:prstGeom prst="rect">
            <a:avLst/>
          </a:prstGeom>
        </p:spPr>
      </p:pic>
      <p:pic>
        <p:nvPicPr>
          <p:cNvPr id="7" name="Picture 6">
            <a:extLst>
              <a:ext uri="{FF2B5EF4-FFF2-40B4-BE49-F238E27FC236}">
                <a16:creationId xmlns:a16="http://schemas.microsoft.com/office/drawing/2014/main" id="{855D6209-72EF-4130-8282-0FCE0FBDA018}"/>
              </a:ext>
            </a:extLst>
          </p:cNvPr>
          <p:cNvPicPr>
            <a:picLocks noChangeAspect="1"/>
          </p:cNvPicPr>
          <p:nvPr/>
        </p:nvPicPr>
        <p:blipFill>
          <a:blip r:embed="rId5"/>
          <a:stretch>
            <a:fillRect/>
          </a:stretch>
        </p:blipFill>
        <p:spPr>
          <a:xfrm>
            <a:off x="5345992" y="926926"/>
            <a:ext cx="3739554" cy="3462272"/>
          </a:xfrm>
          <a:prstGeom prst="rect">
            <a:avLst/>
          </a:prstGeom>
        </p:spPr>
      </p:pic>
      <p:pic>
        <p:nvPicPr>
          <p:cNvPr id="8" name="Picture 7">
            <a:extLst>
              <a:ext uri="{FF2B5EF4-FFF2-40B4-BE49-F238E27FC236}">
                <a16:creationId xmlns:a16="http://schemas.microsoft.com/office/drawing/2014/main" id="{A85C4B9C-E95D-4AC8-B287-D75507A8987C}"/>
              </a:ext>
            </a:extLst>
          </p:cNvPr>
          <p:cNvPicPr>
            <a:picLocks noChangeAspect="1"/>
          </p:cNvPicPr>
          <p:nvPr/>
        </p:nvPicPr>
        <p:blipFill>
          <a:blip r:embed="rId6"/>
          <a:stretch>
            <a:fillRect/>
          </a:stretch>
        </p:blipFill>
        <p:spPr>
          <a:xfrm>
            <a:off x="8445866" y="1451149"/>
            <a:ext cx="3355723" cy="5592871"/>
          </a:xfrm>
          <a:prstGeom prst="rect">
            <a:avLst/>
          </a:prstGeom>
        </p:spPr>
      </p:pic>
    </p:spTree>
    <p:extLst>
      <p:ext uri="{BB962C8B-B14F-4D97-AF65-F5344CB8AC3E}">
        <p14:creationId xmlns:p14="http://schemas.microsoft.com/office/powerpoint/2010/main" val="23286207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956BB4-2656-47B6-9820-405B584B905E}"/>
              </a:ext>
            </a:extLst>
          </p:cNvPr>
          <p:cNvSpPr>
            <a:spLocks noGrp="1"/>
          </p:cNvSpPr>
          <p:nvPr>
            <p:ph type="title"/>
          </p:nvPr>
        </p:nvSpPr>
        <p:spPr>
          <a:xfrm>
            <a:off x="700413" y="402703"/>
            <a:ext cx="10515600" cy="524223"/>
          </a:xfrm>
        </p:spPr>
        <p:txBody>
          <a:bodyPr>
            <a:normAutofit fontScale="90000"/>
          </a:bodyPr>
          <a:lstStyle/>
          <a:p>
            <a:r>
              <a:rPr lang="en-US" sz="3600" dirty="0"/>
              <a:t>USD Wellness Coalition (Facebook)</a:t>
            </a:r>
          </a:p>
        </p:txBody>
      </p:sp>
      <p:pic>
        <p:nvPicPr>
          <p:cNvPr id="5" name="Picture 4">
            <a:extLst>
              <a:ext uri="{FF2B5EF4-FFF2-40B4-BE49-F238E27FC236}">
                <a16:creationId xmlns:a16="http://schemas.microsoft.com/office/drawing/2014/main" id="{99F04BB9-C9B7-4F0E-AA59-939A03D97320}"/>
              </a:ext>
            </a:extLst>
          </p:cNvPr>
          <p:cNvPicPr>
            <a:picLocks noChangeAspect="1"/>
          </p:cNvPicPr>
          <p:nvPr/>
        </p:nvPicPr>
        <p:blipFill>
          <a:blip r:embed="rId2"/>
          <a:stretch>
            <a:fillRect/>
          </a:stretch>
        </p:blipFill>
        <p:spPr>
          <a:xfrm>
            <a:off x="791422" y="1642777"/>
            <a:ext cx="4772025" cy="4343400"/>
          </a:xfrm>
          <a:prstGeom prst="rect">
            <a:avLst/>
          </a:prstGeom>
        </p:spPr>
      </p:pic>
      <p:pic>
        <p:nvPicPr>
          <p:cNvPr id="6" name="Picture 5">
            <a:extLst>
              <a:ext uri="{FF2B5EF4-FFF2-40B4-BE49-F238E27FC236}">
                <a16:creationId xmlns:a16="http://schemas.microsoft.com/office/drawing/2014/main" id="{FCA51351-6DF0-4833-8B42-D26A6C507180}"/>
              </a:ext>
            </a:extLst>
          </p:cNvPr>
          <p:cNvPicPr>
            <a:picLocks noChangeAspect="1"/>
          </p:cNvPicPr>
          <p:nvPr/>
        </p:nvPicPr>
        <p:blipFill>
          <a:blip r:embed="rId3"/>
          <a:stretch>
            <a:fillRect/>
          </a:stretch>
        </p:blipFill>
        <p:spPr>
          <a:xfrm>
            <a:off x="6415675" y="1054054"/>
            <a:ext cx="4285472" cy="5520847"/>
          </a:xfrm>
          <a:prstGeom prst="rect">
            <a:avLst/>
          </a:prstGeom>
        </p:spPr>
      </p:pic>
    </p:spTree>
    <p:extLst>
      <p:ext uri="{BB962C8B-B14F-4D97-AF65-F5344CB8AC3E}">
        <p14:creationId xmlns:p14="http://schemas.microsoft.com/office/powerpoint/2010/main" val="14374359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E730-3669-429A-B1FB-235FEA8802B6}"/>
              </a:ext>
            </a:extLst>
          </p:cNvPr>
          <p:cNvSpPr>
            <a:spLocks noGrp="1"/>
          </p:cNvSpPr>
          <p:nvPr>
            <p:ph type="title"/>
          </p:nvPr>
        </p:nvSpPr>
        <p:spPr>
          <a:xfrm>
            <a:off x="838199" y="365125"/>
            <a:ext cx="10698271" cy="1325563"/>
          </a:xfrm>
        </p:spPr>
        <p:txBody>
          <a:bodyPr/>
          <a:lstStyle/>
          <a:p>
            <a:r>
              <a:rPr lang="en-US" dirty="0"/>
              <a:t>Premier Health - #</a:t>
            </a:r>
            <a:r>
              <a:rPr lang="en-US" dirty="0" err="1"/>
              <a:t>MyOpioidPledge</a:t>
            </a:r>
            <a:endParaRPr lang="en-US" dirty="0"/>
          </a:p>
        </p:txBody>
      </p:sp>
      <p:pic>
        <p:nvPicPr>
          <p:cNvPr id="4" name="Picture 3">
            <a:extLst>
              <a:ext uri="{FF2B5EF4-FFF2-40B4-BE49-F238E27FC236}">
                <a16:creationId xmlns:a16="http://schemas.microsoft.com/office/drawing/2014/main" id="{724E4701-361B-4900-B55C-19CEDBF59D96}"/>
              </a:ext>
            </a:extLst>
          </p:cNvPr>
          <p:cNvPicPr>
            <a:picLocks noChangeAspect="1"/>
          </p:cNvPicPr>
          <p:nvPr/>
        </p:nvPicPr>
        <p:blipFill>
          <a:blip r:embed="rId3"/>
          <a:stretch>
            <a:fillRect/>
          </a:stretch>
        </p:blipFill>
        <p:spPr>
          <a:xfrm>
            <a:off x="3244241" y="1500404"/>
            <a:ext cx="5003350" cy="5232336"/>
          </a:xfrm>
          <a:prstGeom prst="rect">
            <a:avLst/>
          </a:prstGeom>
        </p:spPr>
      </p:pic>
    </p:spTree>
    <p:extLst>
      <p:ext uri="{BB962C8B-B14F-4D97-AF65-F5344CB8AC3E}">
        <p14:creationId xmlns:p14="http://schemas.microsoft.com/office/powerpoint/2010/main" val="2103177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E730-3669-429A-B1FB-235FEA8802B6}"/>
              </a:ext>
            </a:extLst>
          </p:cNvPr>
          <p:cNvSpPr>
            <a:spLocks noGrp="1"/>
          </p:cNvSpPr>
          <p:nvPr>
            <p:ph type="title"/>
          </p:nvPr>
        </p:nvSpPr>
        <p:spPr>
          <a:xfrm>
            <a:off x="838199" y="365125"/>
            <a:ext cx="10698271" cy="1325563"/>
          </a:xfrm>
        </p:spPr>
        <p:txBody>
          <a:bodyPr/>
          <a:lstStyle/>
          <a:p>
            <a:r>
              <a:rPr lang="en-US" dirty="0"/>
              <a:t>Premier Health - #</a:t>
            </a:r>
            <a:r>
              <a:rPr lang="en-US" dirty="0" err="1"/>
              <a:t>MyOpioidPledge</a:t>
            </a:r>
            <a:endParaRPr lang="en-US" dirty="0"/>
          </a:p>
        </p:txBody>
      </p:sp>
      <p:pic>
        <p:nvPicPr>
          <p:cNvPr id="3" name="Picture 2">
            <a:extLst>
              <a:ext uri="{FF2B5EF4-FFF2-40B4-BE49-F238E27FC236}">
                <a16:creationId xmlns:a16="http://schemas.microsoft.com/office/drawing/2014/main" id="{0E344E60-D8C6-4F40-84DE-A1C2372E57FF}"/>
              </a:ext>
            </a:extLst>
          </p:cNvPr>
          <p:cNvPicPr>
            <a:picLocks noChangeAspect="1"/>
          </p:cNvPicPr>
          <p:nvPr/>
        </p:nvPicPr>
        <p:blipFill>
          <a:blip r:embed="rId3"/>
          <a:stretch>
            <a:fillRect/>
          </a:stretch>
        </p:blipFill>
        <p:spPr>
          <a:xfrm>
            <a:off x="1339230" y="1452694"/>
            <a:ext cx="4645083" cy="5167312"/>
          </a:xfrm>
          <a:prstGeom prst="rect">
            <a:avLst/>
          </a:prstGeom>
        </p:spPr>
      </p:pic>
      <p:pic>
        <p:nvPicPr>
          <p:cNvPr id="5" name="Picture 4">
            <a:extLst>
              <a:ext uri="{FF2B5EF4-FFF2-40B4-BE49-F238E27FC236}">
                <a16:creationId xmlns:a16="http://schemas.microsoft.com/office/drawing/2014/main" id="{816A0B9D-772A-406A-BDEB-F68256615348}"/>
              </a:ext>
            </a:extLst>
          </p:cNvPr>
          <p:cNvPicPr>
            <a:picLocks noChangeAspect="1"/>
          </p:cNvPicPr>
          <p:nvPr/>
        </p:nvPicPr>
        <p:blipFill>
          <a:blip r:embed="rId4"/>
          <a:stretch>
            <a:fillRect/>
          </a:stretch>
        </p:blipFill>
        <p:spPr>
          <a:xfrm>
            <a:off x="6856629" y="2024911"/>
            <a:ext cx="4391025" cy="2457450"/>
          </a:xfrm>
          <a:prstGeom prst="rect">
            <a:avLst/>
          </a:prstGeom>
        </p:spPr>
      </p:pic>
      <p:sp>
        <p:nvSpPr>
          <p:cNvPr id="6" name="Arrow: Right 5">
            <a:extLst>
              <a:ext uri="{FF2B5EF4-FFF2-40B4-BE49-F238E27FC236}">
                <a16:creationId xmlns:a16="http://schemas.microsoft.com/office/drawing/2014/main" id="{16559288-E6D3-49AF-A0A0-267F9D6884DF}"/>
              </a:ext>
            </a:extLst>
          </p:cNvPr>
          <p:cNvSpPr/>
          <p:nvPr/>
        </p:nvSpPr>
        <p:spPr>
          <a:xfrm>
            <a:off x="5044172" y="2500203"/>
            <a:ext cx="1728592" cy="1302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30805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E730-3669-429A-B1FB-235FEA8802B6}"/>
              </a:ext>
            </a:extLst>
          </p:cNvPr>
          <p:cNvSpPr>
            <a:spLocks noGrp="1"/>
          </p:cNvSpPr>
          <p:nvPr>
            <p:ph type="title"/>
          </p:nvPr>
        </p:nvSpPr>
        <p:spPr>
          <a:xfrm>
            <a:off x="746864" y="98075"/>
            <a:ext cx="10698271" cy="1325563"/>
          </a:xfrm>
        </p:spPr>
        <p:txBody>
          <a:bodyPr/>
          <a:lstStyle/>
          <a:p>
            <a:r>
              <a:rPr lang="en-US" dirty="0"/>
              <a:t>Premier Health - #</a:t>
            </a:r>
            <a:r>
              <a:rPr lang="en-US" dirty="0" err="1"/>
              <a:t>MyOpioidPledge</a:t>
            </a:r>
            <a:endParaRPr lang="en-US" dirty="0"/>
          </a:p>
        </p:txBody>
      </p:sp>
      <p:pic>
        <p:nvPicPr>
          <p:cNvPr id="4" name="Picture 3">
            <a:extLst>
              <a:ext uri="{FF2B5EF4-FFF2-40B4-BE49-F238E27FC236}">
                <a16:creationId xmlns:a16="http://schemas.microsoft.com/office/drawing/2014/main" id="{741928C0-8E41-4E42-9725-BC69196B7510}"/>
              </a:ext>
            </a:extLst>
          </p:cNvPr>
          <p:cNvPicPr>
            <a:picLocks noChangeAspect="1"/>
          </p:cNvPicPr>
          <p:nvPr/>
        </p:nvPicPr>
        <p:blipFill>
          <a:blip r:embed="rId3"/>
          <a:stretch>
            <a:fillRect/>
          </a:stretch>
        </p:blipFill>
        <p:spPr>
          <a:xfrm>
            <a:off x="98086" y="1442581"/>
            <a:ext cx="2833004" cy="4724400"/>
          </a:xfrm>
          <a:prstGeom prst="rect">
            <a:avLst/>
          </a:prstGeom>
        </p:spPr>
      </p:pic>
      <p:pic>
        <p:nvPicPr>
          <p:cNvPr id="8" name="Picture 7">
            <a:extLst>
              <a:ext uri="{FF2B5EF4-FFF2-40B4-BE49-F238E27FC236}">
                <a16:creationId xmlns:a16="http://schemas.microsoft.com/office/drawing/2014/main" id="{B368AB96-00CD-4846-B6DE-E413F38312B2}"/>
              </a:ext>
            </a:extLst>
          </p:cNvPr>
          <p:cNvPicPr>
            <a:picLocks noChangeAspect="1"/>
          </p:cNvPicPr>
          <p:nvPr/>
        </p:nvPicPr>
        <p:blipFill>
          <a:blip r:embed="rId4"/>
          <a:stretch>
            <a:fillRect/>
          </a:stretch>
        </p:blipFill>
        <p:spPr>
          <a:xfrm>
            <a:off x="3015313" y="1144089"/>
            <a:ext cx="2246008" cy="2149197"/>
          </a:xfrm>
          <a:prstGeom prst="rect">
            <a:avLst/>
          </a:prstGeom>
        </p:spPr>
      </p:pic>
      <p:pic>
        <p:nvPicPr>
          <p:cNvPr id="9" name="Picture 8">
            <a:extLst>
              <a:ext uri="{FF2B5EF4-FFF2-40B4-BE49-F238E27FC236}">
                <a16:creationId xmlns:a16="http://schemas.microsoft.com/office/drawing/2014/main" id="{44760D6A-E25E-4E50-9B13-1AA55F41C33A}"/>
              </a:ext>
            </a:extLst>
          </p:cNvPr>
          <p:cNvPicPr>
            <a:picLocks noChangeAspect="1"/>
          </p:cNvPicPr>
          <p:nvPr/>
        </p:nvPicPr>
        <p:blipFill>
          <a:blip r:embed="rId5"/>
          <a:stretch>
            <a:fillRect/>
          </a:stretch>
        </p:blipFill>
        <p:spPr>
          <a:xfrm>
            <a:off x="5261321" y="2178400"/>
            <a:ext cx="3333750" cy="4581525"/>
          </a:xfrm>
          <a:prstGeom prst="rect">
            <a:avLst/>
          </a:prstGeom>
        </p:spPr>
      </p:pic>
      <p:pic>
        <p:nvPicPr>
          <p:cNvPr id="10" name="Picture 9">
            <a:extLst>
              <a:ext uri="{FF2B5EF4-FFF2-40B4-BE49-F238E27FC236}">
                <a16:creationId xmlns:a16="http://schemas.microsoft.com/office/drawing/2014/main" id="{609C5BB2-6634-4AED-BC50-F55E0878B9EF}"/>
              </a:ext>
            </a:extLst>
          </p:cNvPr>
          <p:cNvPicPr>
            <a:picLocks noChangeAspect="1"/>
          </p:cNvPicPr>
          <p:nvPr/>
        </p:nvPicPr>
        <p:blipFill>
          <a:blip r:embed="rId6"/>
          <a:stretch>
            <a:fillRect/>
          </a:stretch>
        </p:blipFill>
        <p:spPr>
          <a:xfrm>
            <a:off x="8178548" y="2218688"/>
            <a:ext cx="359994" cy="345594"/>
          </a:xfrm>
          <a:prstGeom prst="rect">
            <a:avLst/>
          </a:prstGeom>
        </p:spPr>
      </p:pic>
      <p:pic>
        <p:nvPicPr>
          <p:cNvPr id="11" name="Picture 10">
            <a:extLst>
              <a:ext uri="{FF2B5EF4-FFF2-40B4-BE49-F238E27FC236}">
                <a16:creationId xmlns:a16="http://schemas.microsoft.com/office/drawing/2014/main" id="{F03844DD-9DFA-40DF-9EBE-24DB80291FCD}"/>
              </a:ext>
            </a:extLst>
          </p:cNvPr>
          <p:cNvPicPr>
            <a:picLocks noChangeAspect="1"/>
          </p:cNvPicPr>
          <p:nvPr/>
        </p:nvPicPr>
        <p:blipFill>
          <a:blip r:embed="rId7"/>
          <a:stretch>
            <a:fillRect/>
          </a:stretch>
        </p:blipFill>
        <p:spPr>
          <a:xfrm>
            <a:off x="8827327" y="1144089"/>
            <a:ext cx="3165561" cy="5434362"/>
          </a:xfrm>
          <a:prstGeom prst="rect">
            <a:avLst/>
          </a:prstGeom>
        </p:spPr>
      </p:pic>
    </p:spTree>
    <p:extLst>
      <p:ext uri="{BB962C8B-B14F-4D97-AF65-F5344CB8AC3E}">
        <p14:creationId xmlns:p14="http://schemas.microsoft.com/office/powerpoint/2010/main" val="14224243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B866-C0BF-4441-AF4F-1BCE89453684}"/>
              </a:ext>
            </a:extLst>
          </p:cNvPr>
          <p:cNvSpPr>
            <a:spLocks noGrp="1"/>
          </p:cNvSpPr>
          <p:nvPr>
            <p:ph type="title"/>
          </p:nvPr>
        </p:nvSpPr>
        <p:spPr/>
        <p:txBody>
          <a:bodyPr/>
          <a:lstStyle/>
          <a:p>
            <a:r>
              <a:rPr lang="en-US" dirty="0"/>
              <a:t>NYC Health Dept “Living Proof”</a:t>
            </a:r>
          </a:p>
        </p:txBody>
      </p:sp>
      <p:pic>
        <p:nvPicPr>
          <p:cNvPr id="4" name="Picture 3">
            <a:extLst>
              <a:ext uri="{FF2B5EF4-FFF2-40B4-BE49-F238E27FC236}">
                <a16:creationId xmlns:a16="http://schemas.microsoft.com/office/drawing/2014/main" id="{0B0DDDE0-1FBC-41E5-B24D-B96E247D7A59}"/>
              </a:ext>
            </a:extLst>
          </p:cNvPr>
          <p:cNvPicPr>
            <a:picLocks noChangeAspect="1"/>
          </p:cNvPicPr>
          <p:nvPr/>
        </p:nvPicPr>
        <p:blipFill>
          <a:blip r:embed="rId2"/>
          <a:stretch>
            <a:fillRect/>
          </a:stretch>
        </p:blipFill>
        <p:spPr>
          <a:xfrm>
            <a:off x="1704975" y="1507363"/>
            <a:ext cx="3524250" cy="5095875"/>
          </a:xfrm>
          <a:prstGeom prst="rect">
            <a:avLst/>
          </a:prstGeom>
        </p:spPr>
      </p:pic>
      <p:pic>
        <p:nvPicPr>
          <p:cNvPr id="5" name="Picture 4">
            <a:extLst>
              <a:ext uri="{FF2B5EF4-FFF2-40B4-BE49-F238E27FC236}">
                <a16:creationId xmlns:a16="http://schemas.microsoft.com/office/drawing/2014/main" id="{1A6B34ED-0C7B-46F4-9B5A-4BAF8618128D}"/>
              </a:ext>
            </a:extLst>
          </p:cNvPr>
          <p:cNvPicPr>
            <a:picLocks noChangeAspect="1"/>
          </p:cNvPicPr>
          <p:nvPr/>
        </p:nvPicPr>
        <p:blipFill>
          <a:blip r:embed="rId3"/>
          <a:stretch>
            <a:fillRect/>
          </a:stretch>
        </p:blipFill>
        <p:spPr>
          <a:xfrm>
            <a:off x="6096000" y="1507363"/>
            <a:ext cx="3524250" cy="5115847"/>
          </a:xfrm>
          <a:prstGeom prst="rect">
            <a:avLst/>
          </a:prstGeom>
        </p:spPr>
      </p:pic>
    </p:spTree>
    <p:extLst>
      <p:ext uri="{BB962C8B-B14F-4D97-AF65-F5344CB8AC3E}">
        <p14:creationId xmlns:p14="http://schemas.microsoft.com/office/powerpoint/2010/main" val="29361491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B866-C0BF-4441-AF4F-1BCE89453684}"/>
              </a:ext>
            </a:extLst>
          </p:cNvPr>
          <p:cNvSpPr>
            <a:spLocks noGrp="1"/>
          </p:cNvSpPr>
          <p:nvPr>
            <p:ph type="title"/>
          </p:nvPr>
        </p:nvSpPr>
        <p:spPr/>
        <p:txBody>
          <a:bodyPr/>
          <a:lstStyle/>
          <a:p>
            <a:r>
              <a:rPr lang="en-US" dirty="0"/>
              <a:t>NYC Health Dept “Living Proof”</a:t>
            </a:r>
          </a:p>
        </p:txBody>
      </p:sp>
      <p:pic>
        <p:nvPicPr>
          <p:cNvPr id="3" name="Picture 2">
            <a:extLst>
              <a:ext uri="{FF2B5EF4-FFF2-40B4-BE49-F238E27FC236}">
                <a16:creationId xmlns:a16="http://schemas.microsoft.com/office/drawing/2014/main" id="{C7804F64-265B-4D98-9628-53CA3AE314F3}"/>
              </a:ext>
            </a:extLst>
          </p:cNvPr>
          <p:cNvPicPr>
            <a:picLocks noChangeAspect="1"/>
          </p:cNvPicPr>
          <p:nvPr/>
        </p:nvPicPr>
        <p:blipFill>
          <a:blip r:embed="rId3"/>
          <a:stretch>
            <a:fillRect/>
          </a:stretch>
        </p:blipFill>
        <p:spPr>
          <a:xfrm>
            <a:off x="2078344" y="2029217"/>
            <a:ext cx="7583398" cy="4262857"/>
          </a:xfrm>
          <a:prstGeom prst="rect">
            <a:avLst/>
          </a:prstGeom>
        </p:spPr>
      </p:pic>
    </p:spTree>
    <p:extLst>
      <p:ext uri="{BB962C8B-B14F-4D97-AF65-F5344CB8AC3E}">
        <p14:creationId xmlns:p14="http://schemas.microsoft.com/office/powerpoint/2010/main" val="1943626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1857FFD-FC86-49FE-9753-3F13C59EE91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Athleta</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3EC792E-364B-4515-AE40-44E4B747DD24}"/>
              </a:ext>
            </a:extLst>
          </p:cNvPr>
          <p:cNvPicPr>
            <a:picLocks noChangeAspect="1"/>
          </p:cNvPicPr>
          <p:nvPr/>
        </p:nvPicPr>
        <p:blipFill>
          <a:blip r:embed="rId2"/>
          <a:stretch>
            <a:fillRect/>
          </a:stretch>
        </p:blipFill>
        <p:spPr>
          <a:xfrm>
            <a:off x="4847574" y="588722"/>
            <a:ext cx="7183336" cy="5674835"/>
          </a:xfrm>
          <a:prstGeom prst="rect">
            <a:avLst/>
          </a:prstGeom>
        </p:spPr>
      </p:pic>
    </p:spTree>
    <p:extLst>
      <p:ext uri="{BB962C8B-B14F-4D97-AF65-F5344CB8AC3E}">
        <p14:creationId xmlns:p14="http://schemas.microsoft.com/office/powerpoint/2010/main" val="1202630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9930117" y="4951066"/>
            <a:ext cx="2284795" cy="1906934"/>
            <a:chOff x="82847" y="930729"/>
            <a:chExt cx="4627500" cy="3817377"/>
          </a:xfrm>
        </p:grpSpPr>
        <p:sp>
          <p:nvSpPr>
            <p:cNvPr id="4" name="Freeform: Shape 10">
              <a:extLst/>
            </p:cNvPr>
            <p:cNvSpPr/>
            <p:nvPr/>
          </p:nvSpPr>
          <p:spPr>
            <a:xfrm rot="10800000" flipH="1">
              <a:off x="82847" y="1123526"/>
              <a:ext cx="4060825" cy="362458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6" name="Freeform: Shape 18">
              <a:extLst>
                <a:ext uri="{FF2B5EF4-FFF2-40B4-BE49-F238E27FC236}">
                  <a16:creationId xmlns:a16="http://schemas.microsoft.com/office/drawing/2014/main" id="{436970BD-9B20-4B7C-A294-5174BA15880C}"/>
                </a:ext>
              </a:extLst>
            </p:cNvPr>
            <p:cNvSpPr>
              <a:spLocks noChangeAspect="1"/>
            </p:cNvSpPr>
            <p:nvPr/>
          </p:nvSpPr>
          <p:spPr>
            <a:xfrm>
              <a:off x="292892" y="930729"/>
              <a:ext cx="3743221" cy="334139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A4166"/>
            </a:solidFill>
            <a:ln w="9525" cap="flat">
              <a:noFill/>
              <a:prstDash val="solid"/>
              <a:miter/>
            </a:ln>
          </p:spPr>
          <p:txBody>
            <a:bodyPr rtlCol="0" anchor="ctr"/>
            <a:lstStyle/>
            <a:p>
              <a:endParaRPr lang="en-US"/>
            </a:p>
          </p:txBody>
        </p:sp>
        <p:sp>
          <p:nvSpPr>
            <p:cNvPr id="7" name="Freeform: Shape 10">
              <a:extLst/>
            </p:cNvPr>
            <p:cNvSpPr/>
            <p:nvPr/>
          </p:nvSpPr>
          <p:spPr>
            <a:xfrm rot="10800000" flipH="1" flipV="1">
              <a:off x="489858" y="3796148"/>
              <a:ext cx="1034777" cy="95195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lumMod val="75000"/>
                <a:alpha val="22000"/>
              </a:schemeClr>
            </a:solidFill>
            <a:ln w="9525" cap="flat">
              <a:noFill/>
              <a:prstDash val="solid"/>
              <a:miter/>
            </a:ln>
          </p:spPr>
          <p:txBody>
            <a:bodyPr rtlCol="0" anchor="ctr"/>
            <a:lstStyle/>
            <a:p>
              <a:endParaRPr lang="en-US"/>
            </a:p>
          </p:txBody>
        </p:sp>
        <p:sp>
          <p:nvSpPr>
            <p:cNvPr id="8" name="Freeform: Shape 10">
              <a:extLst/>
            </p:cNvPr>
            <p:cNvSpPr/>
            <p:nvPr/>
          </p:nvSpPr>
          <p:spPr>
            <a:xfrm rot="10800000" flipH="1" flipV="1">
              <a:off x="3868310" y="3118759"/>
              <a:ext cx="603205" cy="55775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1">
                <a:alpha val="58000"/>
              </a:schemeClr>
            </a:solidFill>
            <a:ln w="9525" cap="flat">
              <a:noFill/>
              <a:prstDash val="solid"/>
              <a:miter/>
            </a:ln>
          </p:spPr>
          <p:txBody>
            <a:bodyPr rtlCol="0" anchor="ctr"/>
            <a:lstStyle/>
            <a:p>
              <a:endParaRPr lang="en-US"/>
            </a:p>
          </p:txBody>
        </p:sp>
        <p:sp>
          <p:nvSpPr>
            <p:cNvPr id="9" name="Freeform: Shape 10">
              <a:extLst/>
            </p:cNvPr>
            <p:cNvSpPr/>
            <p:nvPr/>
          </p:nvSpPr>
          <p:spPr>
            <a:xfrm rot="10800000" flipH="1" flipV="1">
              <a:off x="3461891" y="1240972"/>
              <a:ext cx="1248456" cy="11061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5">
                <a:lumMod val="40000"/>
                <a:lumOff val="60000"/>
                <a:alpha val="36000"/>
              </a:schemeClr>
            </a:solidFill>
            <a:ln w="9525" cap="flat">
              <a:noFill/>
              <a:prstDash val="solid"/>
              <a:miter/>
            </a:ln>
          </p:spPr>
          <p:txBody>
            <a:bodyPr rtlCol="0" anchor="ctr"/>
            <a:lstStyle/>
            <a:p>
              <a:endParaRPr lang="en-US"/>
            </a:p>
          </p:txBody>
        </p:sp>
      </p:grpSp>
      <p:pic>
        <p:nvPicPr>
          <p:cNvPr id="11" name="Picture 10">
            <a:extLst>
              <a:ext uri="{FF2B5EF4-FFF2-40B4-BE49-F238E27FC236}">
                <a16:creationId xmlns:a16="http://schemas.microsoft.com/office/drawing/2014/main" id="{88F3F62D-E8E0-4A68-AFD4-0DE72BBF876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498049" y="5631237"/>
            <a:ext cx="1378120" cy="412551"/>
          </a:xfrm>
          <a:prstGeom prst="rect">
            <a:avLst/>
          </a:prstGeom>
        </p:spPr>
      </p:pic>
      <p:sp>
        <p:nvSpPr>
          <p:cNvPr id="12" name="Title 11"/>
          <p:cNvSpPr>
            <a:spLocks noGrp="1"/>
          </p:cNvSpPr>
          <p:nvPr>
            <p:ph type="title"/>
          </p:nvPr>
        </p:nvSpPr>
        <p:spPr/>
        <p:txBody>
          <a:bodyPr>
            <a:normAutofit/>
          </a:bodyPr>
          <a:lstStyle/>
          <a:p>
            <a:r>
              <a:rPr lang="en-US" dirty="0">
                <a:latin typeface="Arial Black" panose="020B0A04020102020204" pitchFamily="34" charset="0"/>
              </a:rPr>
              <a:t>Building Your Strategy: </a:t>
            </a:r>
            <a:br>
              <a:rPr lang="en-US" dirty="0">
                <a:latin typeface="Arial Black" panose="020B0A04020102020204" pitchFamily="34" charset="0"/>
              </a:rPr>
            </a:br>
            <a:r>
              <a:rPr lang="en-US" dirty="0">
                <a:latin typeface="Arial Black" panose="020B0A04020102020204" pitchFamily="34" charset="0"/>
              </a:rPr>
              <a:t>SMART Objectives</a:t>
            </a:r>
          </a:p>
        </p:txBody>
      </p:sp>
      <p:sp>
        <p:nvSpPr>
          <p:cNvPr id="13" name="Content Placeholder 12"/>
          <p:cNvSpPr>
            <a:spLocks noGrp="1"/>
          </p:cNvSpPr>
          <p:nvPr>
            <p:ph idx="1"/>
          </p:nvPr>
        </p:nvSpPr>
        <p:spPr/>
        <p:txBody>
          <a:bodyPr>
            <a:normAutofit/>
          </a:bodyPr>
          <a:lstStyle/>
          <a:p>
            <a:endParaRPr lang="en-US" dirty="0" smtClean="0"/>
          </a:p>
          <a:p>
            <a:endParaRPr lang="en-US" dirty="0"/>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955" y="2247900"/>
            <a:ext cx="7591991" cy="325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3524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E65A2A-5981-40F2-988E-88355777761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ESPN</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7559877-EC9B-4865-9774-B04FB69925BD}"/>
              </a:ext>
            </a:extLst>
          </p:cNvPr>
          <p:cNvPicPr>
            <a:picLocks noChangeAspect="1"/>
          </p:cNvPicPr>
          <p:nvPr/>
        </p:nvPicPr>
        <p:blipFill>
          <a:blip r:embed="rId3"/>
          <a:stretch>
            <a:fillRect/>
          </a:stretch>
        </p:blipFill>
        <p:spPr>
          <a:xfrm>
            <a:off x="5006544" y="1229341"/>
            <a:ext cx="6870355" cy="4620314"/>
          </a:xfrm>
          <a:prstGeom prst="rect">
            <a:avLst/>
          </a:prstGeom>
        </p:spPr>
      </p:pic>
    </p:spTree>
    <p:extLst>
      <p:ext uri="{BB962C8B-B14F-4D97-AF65-F5344CB8AC3E}">
        <p14:creationId xmlns:p14="http://schemas.microsoft.com/office/powerpoint/2010/main" val="7709587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D632D-BC9B-4A73-8715-A4149620F179}"/>
              </a:ext>
            </a:extLst>
          </p:cNvPr>
          <p:cNvSpPr>
            <a:spLocks noGrp="1"/>
          </p:cNvSpPr>
          <p:nvPr>
            <p:ph type="title"/>
          </p:nvPr>
        </p:nvSpPr>
        <p:spPr>
          <a:xfrm>
            <a:off x="1915439" y="1870"/>
            <a:ext cx="10515600" cy="1325563"/>
          </a:xfrm>
        </p:spPr>
        <p:txBody>
          <a:bodyPr/>
          <a:lstStyle/>
          <a:p>
            <a:r>
              <a:rPr lang="en-US" dirty="0"/>
              <a:t>ASPCA</a:t>
            </a:r>
          </a:p>
        </p:txBody>
      </p:sp>
      <p:pic>
        <p:nvPicPr>
          <p:cNvPr id="4" name="Picture 3">
            <a:extLst>
              <a:ext uri="{FF2B5EF4-FFF2-40B4-BE49-F238E27FC236}">
                <a16:creationId xmlns:a16="http://schemas.microsoft.com/office/drawing/2014/main" id="{158DC346-9432-4A09-BA35-2A0A6C590FE4}"/>
              </a:ext>
            </a:extLst>
          </p:cNvPr>
          <p:cNvPicPr>
            <a:picLocks noChangeAspect="1"/>
          </p:cNvPicPr>
          <p:nvPr/>
        </p:nvPicPr>
        <p:blipFill>
          <a:blip r:embed="rId3"/>
          <a:stretch>
            <a:fillRect/>
          </a:stretch>
        </p:blipFill>
        <p:spPr>
          <a:xfrm>
            <a:off x="375780" y="1027135"/>
            <a:ext cx="5849656" cy="5668026"/>
          </a:xfrm>
          <a:prstGeom prst="rect">
            <a:avLst/>
          </a:prstGeom>
        </p:spPr>
      </p:pic>
      <p:pic>
        <p:nvPicPr>
          <p:cNvPr id="5" name="Picture 4">
            <a:extLst>
              <a:ext uri="{FF2B5EF4-FFF2-40B4-BE49-F238E27FC236}">
                <a16:creationId xmlns:a16="http://schemas.microsoft.com/office/drawing/2014/main" id="{1DA90921-B16F-4888-A630-E4F0E0562B66}"/>
              </a:ext>
            </a:extLst>
          </p:cNvPr>
          <p:cNvPicPr>
            <a:picLocks noChangeAspect="1"/>
          </p:cNvPicPr>
          <p:nvPr/>
        </p:nvPicPr>
        <p:blipFill>
          <a:blip r:embed="rId4"/>
          <a:stretch>
            <a:fillRect/>
          </a:stretch>
        </p:blipFill>
        <p:spPr>
          <a:xfrm>
            <a:off x="6576164" y="195262"/>
            <a:ext cx="5240056" cy="6467475"/>
          </a:xfrm>
          <a:prstGeom prst="rect">
            <a:avLst/>
          </a:prstGeom>
        </p:spPr>
      </p:pic>
    </p:spTree>
    <p:extLst>
      <p:ext uri="{BB962C8B-B14F-4D97-AF65-F5344CB8AC3E}">
        <p14:creationId xmlns:p14="http://schemas.microsoft.com/office/powerpoint/2010/main" val="6982503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9388A9-2C3A-4E23-895A-872A49E08636}"/>
              </a:ext>
            </a:extLst>
          </p:cNvPr>
          <p:cNvSpPr>
            <a:spLocks noGrp="1"/>
          </p:cNvSpPr>
          <p:nvPr>
            <p:ph type="title"/>
          </p:nvPr>
        </p:nvSpPr>
        <p:spPr>
          <a:xfrm>
            <a:off x="863029" y="1012004"/>
            <a:ext cx="3416158" cy="4795408"/>
          </a:xfrm>
        </p:spPr>
        <p:txBody>
          <a:bodyPr>
            <a:normAutofit/>
          </a:bodyPr>
          <a:lstStyle/>
          <a:p>
            <a:r>
              <a:rPr lang="en-US">
                <a:solidFill>
                  <a:srgbClr val="FFFFFF"/>
                </a:solidFill>
              </a:rPr>
              <a:t>Step 2. Develop Your Campaign Content</a:t>
            </a:r>
          </a:p>
        </p:txBody>
      </p:sp>
      <p:graphicFrame>
        <p:nvGraphicFramePr>
          <p:cNvPr id="5" name="Content Placeholder 2">
            <a:extLst>
              <a:ext uri="{FF2B5EF4-FFF2-40B4-BE49-F238E27FC236}">
                <a16:creationId xmlns:a16="http://schemas.microsoft.com/office/drawing/2014/main" id="{34BD1A77-976C-430F-A6E6-0B4EE82B70FC}"/>
              </a:ext>
            </a:extLst>
          </p:cNvPr>
          <p:cNvGraphicFramePr>
            <a:graphicFrameLocks noGrp="1"/>
          </p:cNvGraphicFramePr>
          <p:nvPr>
            <p:ph idx="1"/>
            <p:extLst/>
          </p:nvPr>
        </p:nvGraphicFramePr>
        <p:xfrm>
          <a:off x="5194300" y="300625"/>
          <a:ext cx="6655322" cy="6463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3301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88A9-2C3A-4E23-895A-872A49E08636}"/>
              </a:ext>
            </a:extLst>
          </p:cNvPr>
          <p:cNvSpPr>
            <a:spLocks noGrp="1"/>
          </p:cNvSpPr>
          <p:nvPr>
            <p:ph type="title"/>
          </p:nvPr>
        </p:nvSpPr>
        <p:spPr/>
        <p:txBody>
          <a:bodyPr/>
          <a:lstStyle/>
          <a:p>
            <a:r>
              <a:rPr lang="en-US" dirty="0"/>
              <a:t>Step 2. Develop Your Campaign Content</a:t>
            </a:r>
          </a:p>
        </p:txBody>
      </p:sp>
      <p:sp>
        <p:nvSpPr>
          <p:cNvPr id="3" name="Content Placeholder 2">
            <a:extLst>
              <a:ext uri="{FF2B5EF4-FFF2-40B4-BE49-F238E27FC236}">
                <a16:creationId xmlns:a16="http://schemas.microsoft.com/office/drawing/2014/main" id="{0ECE067C-9771-4CA2-8336-454767781D6B}"/>
              </a:ext>
            </a:extLst>
          </p:cNvPr>
          <p:cNvSpPr>
            <a:spLocks noGrp="1"/>
          </p:cNvSpPr>
          <p:nvPr>
            <p:ph idx="1"/>
          </p:nvPr>
        </p:nvSpPr>
        <p:spPr/>
        <p:txBody>
          <a:bodyPr/>
          <a:lstStyle/>
          <a:p>
            <a:r>
              <a:rPr lang="en-US" dirty="0"/>
              <a:t>Remember</a:t>
            </a:r>
          </a:p>
          <a:p>
            <a:pPr lvl="1"/>
            <a:r>
              <a:rPr lang="en-US" dirty="0"/>
              <a:t>Before you launch your campaign, come up with a list of keywords and use those keywords in your campaign posts </a:t>
            </a:r>
          </a:p>
          <a:p>
            <a:endParaRPr lang="en-US" dirty="0"/>
          </a:p>
          <a:p>
            <a:endParaRPr lang="en-US" dirty="0"/>
          </a:p>
        </p:txBody>
      </p:sp>
    </p:spTree>
    <p:extLst>
      <p:ext uri="{BB962C8B-B14F-4D97-AF65-F5344CB8AC3E}">
        <p14:creationId xmlns:p14="http://schemas.microsoft.com/office/powerpoint/2010/main" val="36766404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7F778C-69FB-4A27-8165-5891048CA73E}"/>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Step 3. Prepare to Launch</a:t>
            </a:r>
          </a:p>
        </p:txBody>
      </p:sp>
      <p:graphicFrame>
        <p:nvGraphicFramePr>
          <p:cNvPr id="5" name="Content Placeholder 2">
            <a:extLst>
              <a:ext uri="{FF2B5EF4-FFF2-40B4-BE49-F238E27FC236}">
                <a16:creationId xmlns:a16="http://schemas.microsoft.com/office/drawing/2014/main" id="{78FAC2C6-EC28-4767-B98C-77249E474C40}"/>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13961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E26E-BCD6-4CED-A291-DFA34401F474}"/>
              </a:ext>
            </a:extLst>
          </p:cNvPr>
          <p:cNvSpPr>
            <a:spLocks noGrp="1"/>
          </p:cNvSpPr>
          <p:nvPr>
            <p:ph type="title"/>
          </p:nvPr>
        </p:nvSpPr>
        <p:spPr>
          <a:xfrm>
            <a:off x="5116878" y="629266"/>
            <a:ext cx="6422849" cy="1676603"/>
          </a:xfrm>
        </p:spPr>
        <p:txBody>
          <a:bodyPr>
            <a:normAutofit/>
          </a:bodyPr>
          <a:lstStyle/>
          <a:p>
            <a:r>
              <a:rPr lang="en-US"/>
              <a:t>Step 3. Prepare to Launch, cont.	</a:t>
            </a:r>
          </a:p>
        </p:txBody>
      </p:sp>
      <p:sp>
        <p:nvSpPr>
          <p:cNvPr id="15" name="Rectangle 14">
            <a:extLst>
              <a:ext uri="{FF2B5EF4-FFF2-40B4-BE49-F238E27FC236}">
                <a16:creationId xmlns:a16="http://schemas.microsoft.com/office/drawing/2014/main" id="{C95B82D5-A8BB-45BF-BED8-C7B2068921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Graphic 5" descr="Email">
            <a:extLst>
              <a:ext uri="{FF2B5EF4-FFF2-40B4-BE49-F238E27FC236}">
                <a16:creationId xmlns:a16="http://schemas.microsoft.com/office/drawing/2014/main" id="{726F743E-1E25-4902-B68B-A646397875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82632" y="803049"/>
            <a:ext cx="2470743" cy="2470743"/>
          </a:xfrm>
          <a:prstGeom prst="rect">
            <a:avLst/>
          </a:prstGeom>
          <a:effectLst/>
        </p:spPr>
      </p:pic>
      <p:pic>
        <p:nvPicPr>
          <p:cNvPr id="8" name="Graphic 7" descr="Newspaper">
            <a:extLst>
              <a:ext uri="{FF2B5EF4-FFF2-40B4-BE49-F238E27FC236}">
                <a16:creationId xmlns:a16="http://schemas.microsoft.com/office/drawing/2014/main" id="{E3A35F8D-54EB-4884-908A-D5FDDC744B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8803" y="3461344"/>
            <a:ext cx="2438400" cy="2438400"/>
          </a:xfrm>
          <a:prstGeom prst="rect">
            <a:avLst/>
          </a:prstGeom>
        </p:spPr>
      </p:pic>
      <p:graphicFrame>
        <p:nvGraphicFramePr>
          <p:cNvPr id="5" name="Content Placeholder 2">
            <a:extLst>
              <a:ext uri="{FF2B5EF4-FFF2-40B4-BE49-F238E27FC236}">
                <a16:creationId xmlns:a16="http://schemas.microsoft.com/office/drawing/2014/main" id="{8F0349FB-84F5-40AA-B990-FAB9476DA195}"/>
              </a:ext>
            </a:extLst>
          </p:cNvPr>
          <p:cNvGraphicFramePr>
            <a:graphicFrameLocks noGrp="1"/>
          </p:cNvGraphicFramePr>
          <p:nvPr>
            <p:ph idx="1"/>
            <p:extLst>
              <p:ext uri="{D42A27DB-BD31-4B8C-83A1-F6EECF244321}">
                <p14:modId xmlns:p14="http://schemas.microsoft.com/office/powerpoint/2010/main" val="1873543960"/>
              </p:ext>
            </p:extLst>
          </p:nvPr>
        </p:nvGraphicFramePr>
        <p:xfrm>
          <a:off x="5116880" y="2438400"/>
          <a:ext cx="6422848" cy="37854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731043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7F778C-69FB-4A27-8165-5891048CA73E}"/>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Step 4. Monitor and Engage</a:t>
            </a:r>
          </a:p>
        </p:txBody>
      </p:sp>
      <p:graphicFrame>
        <p:nvGraphicFramePr>
          <p:cNvPr id="5" name="Content Placeholder 2">
            <a:extLst>
              <a:ext uri="{FF2B5EF4-FFF2-40B4-BE49-F238E27FC236}">
                <a16:creationId xmlns:a16="http://schemas.microsoft.com/office/drawing/2014/main" id="{78FAC2C6-EC28-4767-B98C-77249E474C40}"/>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11836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96000">
              <a:schemeClr val="accent1">
                <a:lumMod val="45000"/>
                <a:lumOff val="55000"/>
              </a:schemeClr>
            </a:gs>
            <a:gs pos="100000">
              <a:schemeClr val="accent1">
                <a:lumMod val="45000"/>
                <a:lumOff val="55000"/>
              </a:schemeClr>
            </a:gs>
            <a:gs pos="9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7F778C-69FB-4A27-8165-5891048CA73E}"/>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Step 5. Evaluate and Learn</a:t>
            </a:r>
          </a:p>
        </p:txBody>
      </p:sp>
      <p:graphicFrame>
        <p:nvGraphicFramePr>
          <p:cNvPr id="5" name="Content Placeholder 2">
            <a:extLst>
              <a:ext uri="{FF2B5EF4-FFF2-40B4-BE49-F238E27FC236}">
                <a16:creationId xmlns:a16="http://schemas.microsoft.com/office/drawing/2014/main" id="{78FAC2C6-EC28-4767-B98C-77249E474C40}"/>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33850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close up of a logo&#10;&#10;Description automatically generated">
            <a:extLst>
              <a:ext uri="{FF2B5EF4-FFF2-40B4-BE49-F238E27FC236}">
                <a16:creationId xmlns:a16="http://schemas.microsoft.com/office/drawing/2014/main" id="{37CF8CA3-9714-4303-8BA1-39BE3A521B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81956" y="643467"/>
            <a:ext cx="7428088" cy="537101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909" y="2534193"/>
            <a:ext cx="3425371" cy="1926771"/>
          </a:xfrm>
          <a:prstGeom prst="rect">
            <a:avLst/>
          </a:prstGeom>
        </p:spPr>
      </p:pic>
    </p:spTree>
    <p:extLst>
      <p:ext uri="{BB962C8B-B14F-4D97-AF65-F5344CB8AC3E}">
        <p14:creationId xmlns:p14="http://schemas.microsoft.com/office/powerpoint/2010/main" val="18056909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698" y="555172"/>
            <a:ext cx="8092045" cy="5841445"/>
          </a:xfrm>
          <a:prstGeom prst="rect">
            <a:avLst/>
          </a:prstGeom>
        </p:spPr>
      </p:pic>
    </p:spTree>
    <p:extLst>
      <p:ext uri="{BB962C8B-B14F-4D97-AF65-F5344CB8AC3E}">
        <p14:creationId xmlns:p14="http://schemas.microsoft.com/office/powerpoint/2010/main" val="3663704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2149</TotalTime>
  <Words>7607</Words>
  <Application>Microsoft Office PowerPoint</Application>
  <PresentationFormat>Widescreen</PresentationFormat>
  <Paragraphs>920</Paragraphs>
  <Slides>102</Slides>
  <Notes>81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102</vt:i4>
      </vt:variant>
    </vt:vector>
  </HeadingPairs>
  <TitlesOfParts>
    <vt:vector size="115" baseType="lpstr">
      <vt:lpstr>Arial</vt:lpstr>
      <vt:lpstr>Arial Black</vt:lpstr>
      <vt:lpstr>Calibri</vt:lpstr>
      <vt:lpstr>Coda</vt:lpstr>
      <vt:lpstr>Courier New</vt:lpstr>
      <vt:lpstr>inherit</vt:lpstr>
      <vt:lpstr>Roboto</vt:lpstr>
      <vt:lpstr>Roboto-Light</vt:lpstr>
      <vt:lpstr>Times New Roman</vt:lpstr>
      <vt:lpstr>Wingdings</vt:lpstr>
      <vt:lpstr>Wingdings 2</vt:lpstr>
      <vt:lpstr>Office Theme</vt:lpstr>
      <vt:lpstr>1_Office Theme</vt:lpstr>
      <vt:lpstr>PowerPoint Presentation</vt:lpstr>
      <vt:lpstr>PowerPoint Presentation</vt:lpstr>
      <vt:lpstr>Training Agenda</vt:lpstr>
      <vt:lpstr>Introductions</vt:lpstr>
      <vt:lpstr>What does it take to be effective on social media?</vt:lpstr>
      <vt:lpstr>“Post and Pray” The anti-strategy strategy</vt:lpstr>
      <vt:lpstr>Social Media Strategy</vt:lpstr>
      <vt:lpstr>Strategy Components</vt:lpstr>
      <vt:lpstr>Building Your Strategy:  SMART Objectives</vt:lpstr>
      <vt:lpstr>Goal &amp; Objective Example</vt:lpstr>
      <vt:lpstr>Goal &amp; Objective Example</vt:lpstr>
      <vt:lpstr>Audience(s)</vt:lpstr>
      <vt:lpstr>Social Media Channels</vt:lpstr>
      <vt:lpstr>What social media channels should I use?</vt:lpstr>
      <vt:lpstr>Content Strategy</vt:lpstr>
      <vt:lpstr>Content strategy</vt:lpstr>
      <vt:lpstr>PowerPoint Presentation</vt:lpstr>
      <vt:lpstr>PowerPoint Presentation</vt:lpstr>
      <vt:lpstr>PowerPoint Presentation</vt:lpstr>
      <vt:lpstr>PowerPoint Presentation</vt:lpstr>
      <vt:lpstr>PowerPoint Presentation</vt:lpstr>
      <vt:lpstr>Best Practices For Facebook</vt:lpstr>
      <vt:lpstr>Best Practices For Facebook</vt:lpstr>
      <vt:lpstr>Best Practices For Facebook</vt:lpstr>
      <vt:lpstr>Best Practices for Instagram</vt:lpstr>
      <vt:lpstr>Best Practices for Instagram</vt:lpstr>
      <vt:lpstr>Best Practices for Instagram</vt:lpstr>
      <vt:lpstr>Best Practices for Twitter</vt:lpstr>
      <vt:lpstr>Best Practices for Twitter</vt:lpstr>
      <vt:lpstr>Best Practices for Twitter</vt:lpstr>
      <vt:lpstr>PowerPoint Presentation</vt:lpstr>
      <vt:lpstr>PowerPoint Presentation</vt:lpstr>
      <vt:lpstr>Recent Twitter Updates</vt:lpstr>
      <vt:lpstr>Recent Updates</vt:lpstr>
      <vt:lpstr>Recent Updates</vt:lpstr>
      <vt:lpstr>Recent Instagram Updates</vt:lpstr>
      <vt:lpstr>Recent Updates</vt:lpstr>
      <vt:lpstr>Recent Updates</vt:lpstr>
      <vt:lpstr>Recent Updates</vt:lpstr>
      <vt:lpstr>Recent Updates</vt:lpstr>
      <vt:lpstr>Recent Facebook Updates</vt:lpstr>
      <vt:lpstr>Recent Updates</vt:lpstr>
      <vt:lpstr>PowerPoint Presentation</vt:lpstr>
      <vt:lpstr>Recent Updates</vt:lpstr>
      <vt:lpstr>Recent Updates</vt:lpstr>
      <vt:lpstr>Strategy Recommendations</vt:lpstr>
      <vt:lpstr>Strategy Recommendations</vt:lpstr>
      <vt:lpstr>PowerPoint Presentation</vt:lpstr>
      <vt:lpstr>PowerPoint Presentation</vt:lpstr>
      <vt:lpstr>PowerPoint Presentation</vt:lpstr>
      <vt:lpstr>Intro to Basic YouTube Strategy</vt:lpstr>
      <vt:lpstr>About YouTube</vt:lpstr>
      <vt:lpstr>YouTube Strategy Basics</vt:lpstr>
      <vt:lpstr>PowerPoint Presentation</vt:lpstr>
      <vt:lpstr>YouTube Strategy Basics</vt:lpstr>
      <vt:lpstr>YouTube Strategy Basics</vt:lpstr>
      <vt:lpstr>YouTube Strategy Basics</vt:lpstr>
      <vt:lpstr>YouTube Strategy Basics</vt:lpstr>
      <vt:lpstr>IGTV</vt:lpstr>
      <vt:lpstr>IGTV</vt:lpstr>
      <vt:lpstr>PowerPoint Presentation</vt:lpstr>
      <vt:lpstr>Facebook Groups</vt:lpstr>
      <vt:lpstr>Pages versus Groups</vt:lpstr>
      <vt:lpstr>Some BIG benefits to Facebook Groups</vt:lpstr>
      <vt:lpstr>3 Types of FB Groups</vt:lpstr>
      <vt:lpstr>Best Practices for Groups</vt:lpstr>
      <vt:lpstr>Best Practices for Groups, cont.</vt:lpstr>
      <vt:lpstr>PowerPoint Presentation</vt:lpstr>
      <vt:lpstr>PowerPoint Presentation</vt:lpstr>
      <vt:lpstr>Best Practices for Groups, cont.</vt:lpstr>
      <vt:lpstr>Best Practices for Groups, cont.</vt:lpstr>
      <vt:lpstr>PowerPoint Presentation</vt:lpstr>
      <vt:lpstr>PowerPoint Presentation</vt:lpstr>
      <vt:lpstr>PowerPoint Presentation</vt:lpstr>
      <vt:lpstr>PowerPoint Presentation</vt:lpstr>
      <vt:lpstr>5 Steps to Implement a Social Media Campaign</vt:lpstr>
      <vt:lpstr>Step 1. Make a Plan</vt:lpstr>
      <vt:lpstr>Step 1. Make a Plan, cont.</vt:lpstr>
      <vt:lpstr>Step 1. Make a Plan, cont.</vt:lpstr>
      <vt:lpstr>PowerPoint Presentation</vt:lpstr>
      <vt:lpstr>USD Wellness Coalition (Facebook)</vt:lpstr>
      <vt:lpstr>USD Wellness Coalition (Facebook)</vt:lpstr>
      <vt:lpstr>USD Wellness Coalition (Facebook)</vt:lpstr>
      <vt:lpstr>Premier Health - #MyOpioidPledge</vt:lpstr>
      <vt:lpstr>Premier Health - #MyOpioidPledge</vt:lpstr>
      <vt:lpstr>Premier Health - #MyOpioidPledge</vt:lpstr>
      <vt:lpstr>NYC Health Dept “Living Proof”</vt:lpstr>
      <vt:lpstr>NYC Health Dept “Living Proof”</vt:lpstr>
      <vt:lpstr>Athleta</vt:lpstr>
      <vt:lpstr>ESPN</vt:lpstr>
      <vt:lpstr>ASPCA</vt:lpstr>
      <vt:lpstr>Step 2. Develop Your Campaign Content</vt:lpstr>
      <vt:lpstr>Step 2. Develop Your Campaign Content</vt:lpstr>
      <vt:lpstr>Step 3. Prepare to Launch</vt:lpstr>
      <vt:lpstr>Step 3. Prepare to Launch, cont. </vt:lpstr>
      <vt:lpstr>Step 4. Monitor and Engage</vt:lpstr>
      <vt:lpstr>Step 5. Evaluate and Learn</vt:lpstr>
      <vt:lpstr>PowerPoint Presentation</vt:lpstr>
      <vt:lpstr>PowerPoint Presentation</vt:lpstr>
      <vt:lpstr>Practice Planning and Implementing a Social Media Campaign</vt:lpstr>
      <vt:lpstr>PowerPoint Presentation</vt:lpstr>
      <vt:lpstr>Questions?</vt:lpstr>
    </vt:vector>
  </TitlesOfParts>
  <Company>ORAU\ORISE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Mattson, Kristin</dc:creator>
  <cp:lastModifiedBy>Reynolds, Jennifer</cp:lastModifiedBy>
  <cp:revision>60</cp:revision>
  <dcterms:created xsi:type="dcterms:W3CDTF">2019-04-25T15:41:51Z</dcterms:created>
  <dcterms:modified xsi:type="dcterms:W3CDTF">2019-05-08T01:54:41Z</dcterms:modified>
</cp:coreProperties>
</file>