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38"/>
  </p:notesMasterIdLst>
  <p:sldIdLst>
    <p:sldId id="256" r:id="rId2"/>
    <p:sldId id="292" r:id="rId3"/>
    <p:sldId id="258" r:id="rId4"/>
    <p:sldId id="257" r:id="rId5"/>
    <p:sldId id="293" r:id="rId6"/>
    <p:sldId id="294" r:id="rId7"/>
    <p:sldId id="289" r:id="rId8"/>
    <p:sldId id="288" r:id="rId9"/>
    <p:sldId id="285" r:id="rId10"/>
    <p:sldId id="314" r:id="rId11"/>
    <p:sldId id="287" r:id="rId12"/>
    <p:sldId id="262" r:id="rId13"/>
    <p:sldId id="260" r:id="rId14"/>
    <p:sldId id="259" r:id="rId15"/>
    <p:sldId id="286" r:id="rId16"/>
    <p:sldId id="261" r:id="rId17"/>
    <p:sldId id="317" r:id="rId18"/>
    <p:sldId id="290" r:id="rId19"/>
    <p:sldId id="295" r:id="rId20"/>
    <p:sldId id="296" r:id="rId21"/>
    <p:sldId id="284" r:id="rId22"/>
    <p:sldId id="297" r:id="rId23"/>
    <p:sldId id="299" r:id="rId24"/>
    <p:sldId id="300" r:id="rId25"/>
    <p:sldId id="302" r:id="rId26"/>
    <p:sldId id="304" r:id="rId27"/>
    <p:sldId id="305" r:id="rId28"/>
    <p:sldId id="306" r:id="rId29"/>
    <p:sldId id="307" r:id="rId30"/>
    <p:sldId id="308" r:id="rId31"/>
    <p:sldId id="309" r:id="rId32"/>
    <p:sldId id="310" r:id="rId33"/>
    <p:sldId id="301" r:id="rId34"/>
    <p:sldId id="316" r:id="rId35"/>
    <p:sldId id="315" r:id="rId36"/>
    <p:sldId id="291"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3063" autoAdjust="0"/>
  </p:normalViewPr>
  <p:slideViewPr>
    <p:cSldViewPr snapToGrid="0">
      <p:cViewPr varScale="1">
        <p:scale>
          <a:sx n="75" d="100"/>
          <a:sy n="75" d="100"/>
        </p:scale>
        <p:origin x="19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8CAFB8-D516-4ED3-9085-DC15BE172151}"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21633141-1382-4A51-AEF9-1763F6B0618F}">
      <dgm:prSet/>
      <dgm:spPr/>
      <dgm:t>
        <a:bodyPr/>
        <a:lstStyle/>
        <a:p>
          <a:r>
            <a:rPr lang="en-US"/>
            <a:t>How might children in Appalachia experience ACEs differently?</a:t>
          </a:r>
        </a:p>
      </dgm:t>
    </dgm:pt>
    <dgm:pt modelId="{D6657829-3575-4B8B-832D-F82B62BBCA82}" type="parTrans" cxnId="{1239B378-4768-497E-8565-1DE871E6A88B}">
      <dgm:prSet/>
      <dgm:spPr/>
      <dgm:t>
        <a:bodyPr/>
        <a:lstStyle/>
        <a:p>
          <a:endParaRPr lang="en-US"/>
        </a:p>
      </dgm:t>
    </dgm:pt>
    <dgm:pt modelId="{20AB47B1-25B0-47F4-8E78-127921A41656}" type="sibTrans" cxnId="{1239B378-4768-497E-8565-1DE871E6A88B}">
      <dgm:prSet/>
      <dgm:spPr/>
      <dgm:t>
        <a:bodyPr/>
        <a:lstStyle/>
        <a:p>
          <a:endParaRPr lang="en-US"/>
        </a:p>
      </dgm:t>
    </dgm:pt>
    <dgm:pt modelId="{27BE8D34-0B18-4780-9E27-98A80D6451AB}">
      <dgm:prSet/>
      <dgm:spPr/>
      <dgm:t>
        <a:bodyPr/>
        <a:lstStyle/>
        <a:p>
          <a:r>
            <a:rPr lang="en-US"/>
            <a:t>What are the socioeconomic, cultural, and gender factors that increase likelihood of experiencing ACEs?</a:t>
          </a:r>
        </a:p>
      </dgm:t>
    </dgm:pt>
    <dgm:pt modelId="{4BADAF5C-D6DB-4150-98F0-0378E32136BA}" type="parTrans" cxnId="{7A0E5D1F-929D-4008-88AC-65BB88C287B1}">
      <dgm:prSet/>
      <dgm:spPr/>
      <dgm:t>
        <a:bodyPr/>
        <a:lstStyle/>
        <a:p>
          <a:endParaRPr lang="en-US"/>
        </a:p>
      </dgm:t>
    </dgm:pt>
    <dgm:pt modelId="{7C587CE1-D6E2-4CA4-8B84-E7EED22CC7F5}" type="sibTrans" cxnId="{7A0E5D1F-929D-4008-88AC-65BB88C287B1}">
      <dgm:prSet/>
      <dgm:spPr/>
      <dgm:t>
        <a:bodyPr/>
        <a:lstStyle/>
        <a:p>
          <a:endParaRPr lang="en-US"/>
        </a:p>
      </dgm:t>
    </dgm:pt>
    <dgm:pt modelId="{3569C2A4-D4C5-4B6D-BBC1-1D420B7B2937}">
      <dgm:prSet/>
      <dgm:spPr/>
      <dgm:t>
        <a:bodyPr/>
        <a:lstStyle/>
        <a:p>
          <a:r>
            <a:rPr lang="en-US"/>
            <a:t>What factors can mitigate the impact of ACEs and enhance resiliency?</a:t>
          </a:r>
        </a:p>
      </dgm:t>
    </dgm:pt>
    <dgm:pt modelId="{DDE66961-6186-42B3-B78C-C43D25552501}" type="parTrans" cxnId="{8E4F12A8-F6E3-4B3F-B276-67DCDCC64C65}">
      <dgm:prSet/>
      <dgm:spPr/>
      <dgm:t>
        <a:bodyPr/>
        <a:lstStyle/>
        <a:p>
          <a:endParaRPr lang="en-US"/>
        </a:p>
      </dgm:t>
    </dgm:pt>
    <dgm:pt modelId="{BB332AB5-9272-417E-8765-7476C4C30C56}" type="sibTrans" cxnId="{8E4F12A8-F6E3-4B3F-B276-67DCDCC64C65}">
      <dgm:prSet/>
      <dgm:spPr/>
      <dgm:t>
        <a:bodyPr/>
        <a:lstStyle/>
        <a:p>
          <a:endParaRPr lang="en-US"/>
        </a:p>
      </dgm:t>
    </dgm:pt>
    <dgm:pt modelId="{DB022C6E-1D16-4391-B1D6-1AFABA1F2EAC}" type="pres">
      <dgm:prSet presAssocID="{7A8CAFB8-D516-4ED3-9085-DC15BE172151}" presName="hierChild1" presStyleCnt="0">
        <dgm:presLayoutVars>
          <dgm:chPref val="1"/>
          <dgm:dir/>
          <dgm:animOne val="branch"/>
          <dgm:animLvl val="lvl"/>
          <dgm:resizeHandles/>
        </dgm:presLayoutVars>
      </dgm:prSet>
      <dgm:spPr/>
      <dgm:t>
        <a:bodyPr/>
        <a:lstStyle/>
        <a:p>
          <a:endParaRPr lang="en-US"/>
        </a:p>
      </dgm:t>
    </dgm:pt>
    <dgm:pt modelId="{4C6C3DE5-714D-4D51-9489-1D9DA50993C3}" type="pres">
      <dgm:prSet presAssocID="{21633141-1382-4A51-AEF9-1763F6B0618F}" presName="hierRoot1" presStyleCnt="0"/>
      <dgm:spPr/>
    </dgm:pt>
    <dgm:pt modelId="{2375158F-DDB4-4E15-8F54-AFFD540728FC}" type="pres">
      <dgm:prSet presAssocID="{21633141-1382-4A51-AEF9-1763F6B0618F}" presName="composite" presStyleCnt="0"/>
      <dgm:spPr/>
    </dgm:pt>
    <dgm:pt modelId="{A5912191-66D2-4E0A-BA79-DF8E581C2CFB}" type="pres">
      <dgm:prSet presAssocID="{21633141-1382-4A51-AEF9-1763F6B0618F}" presName="background" presStyleLbl="node0" presStyleIdx="0" presStyleCnt="3"/>
      <dgm:spPr/>
    </dgm:pt>
    <dgm:pt modelId="{BA441B9D-0498-4198-8117-32681D96689F}" type="pres">
      <dgm:prSet presAssocID="{21633141-1382-4A51-AEF9-1763F6B0618F}" presName="text" presStyleLbl="fgAcc0" presStyleIdx="0" presStyleCnt="3">
        <dgm:presLayoutVars>
          <dgm:chPref val="3"/>
        </dgm:presLayoutVars>
      </dgm:prSet>
      <dgm:spPr/>
      <dgm:t>
        <a:bodyPr/>
        <a:lstStyle/>
        <a:p>
          <a:endParaRPr lang="en-US"/>
        </a:p>
      </dgm:t>
    </dgm:pt>
    <dgm:pt modelId="{273150CF-1E6A-44AA-BE34-B50BA590057E}" type="pres">
      <dgm:prSet presAssocID="{21633141-1382-4A51-AEF9-1763F6B0618F}" presName="hierChild2" presStyleCnt="0"/>
      <dgm:spPr/>
    </dgm:pt>
    <dgm:pt modelId="{9AB95A04-5080-4389-9584-1DB3B83B0800}" type="pres">
      <dgm:prSet presAssocID="{27BE8D34-0B18-4780-9E27-98A80D6451AB}" presName="hierRoot1" presStyleCnt="0"/>
      <dgm:spPr/>
    </dgm:pt>
    <dgm:pt modelId="{D95F7BA5-358A-4AB2-A5E7-C94DEF5CA1A2}" type="pres">
      <dgm:prSet presAssocID="{27BE8D34-0B18-4780-9E27-98A80D6451AB}" presName="composite" presStyleCnt="0"/>
      <dgm:spPr/>
    </dgm:pt>
    <dgm:pt modelId="{83D53353-3CC6-4CCF-8717-17E77F9FE7D3}" type="pres">
      <dgm:prSet presAssocID="{27BE8D34-0B18-4780-9E27-98A80D6451AB}" presName="background" presStyleLbl="node0" presStyleIdx="1" presStyleCnt="3"/>
      <dgm:spPr/>
    </dgm:pt>
    <dgm:pt modelId="{EAA41611-784B-4B81-9102-8C43BBB2A747}" type="pres">
      <dgm:prSet presAssocID="{27BE8D34-0B18-4780-9E27-98A80D6451AB}" presName="text" presStyleLbl="fgAcc0" presStyleIdx="1" presStyleCnt="3">
        <dgm:presLayoutVars>
          <dgm:chPref val="3"/>
        </dgm:presLayoutVars>
      </dgm:prSet>
      <dgm:spPr/>
      <dgm:t>
        <a:bodyPr/>
        <a:lstStyle/>
        <a:p>
          <a:endParaRPr lang="en-US"/>
        </a:p>
      </dgm:t>
    </dgm:pt>
    <dgm:pt modelId="{7462F5A3-E1D6-4EC8-A0D5-72E3AD2ECBCC}" type="pres">
      <dgm:prSet presAssocID="{27BE8D34-0B18-4780-9E27-98A80D6451AB}" presName="hierChild2" presStyleCnt="0"/>
      <dgm:spPr/>
    </dgm:pt>
    <dgm:pt modelId="{BFF3EDEE-0B4A-4294-92B2-D98CC004B1B6}" type="pres">
      <dgm:prSet presAssocID="{3569C2A4-D4C5-4B6D-BBC1-1D420B7B2937}" presName="hierRoot1" presStyleCnt="0"/>
      <dgm:spPr/>
    </dgm:pt>
    <dgm:pt modelId="{2661E4AF-8C9A-4089-9AF3-B236E81D3169}" type="pres">
      <dgm:prSet presAssocID="{3569C2A4-D4C5-4B6D-BBC1-1D420B7B2937}" presName="composite" presStyleCnt="0"/>
      <dgm:spPr/>
    </dgm:pt>
    <dgm:pt modelId="{8D23BFC6-ADE4-414E-A7BB-01E5FE81B293}" type="pres">
      <dgm:prSet presAssocID="{3569C2A4-D4C5-4B6D-BBC1-1D420B7B2937}" presName="background" presStyleLbl="node0" presStyleIdx="2" presStyleCnt="3"/>
      <dgm:spPr/>
    </dgm:pt>
    <dgm:pt modelId="{C81E2C17-7060-46A5-A1EE-2B38F8E120D0}" type="pres">
      <dgm:prSet presAssocID="{3569C2A4-D4C5-4B6D-BBC1-1D420B7B2937}" presName="text" presStyleLbl="fgAcc0" presStyleIdx="2" presStyleCnt="3">
        <dgm:presLayoutVars>
          <dgm:chPref val="3"/>
        </dgm:presLayoutVars>
      </dgm:prSet>
      <dgm:spPr/>
      <dgm:t>
        <a:bodyPr/>
        <a:lstStyle/>
        <a:p>
          <a:endParaRPr lang="en-US"/>
        </a:p>
      </dgm:t>
    </dgm:pt>
    <dgm:pt modelId="{432751ED-7A30-4C9B-8654-78457B72B853}" type="pres">
      <dgm:prSet presAssocID="{3569C2A4-D4C5-4B6D-BBC1-1D420B7B2937}" presName="hierChild2" presStyleCnt="0"/>
      <dgm:spPr/>
    </dgm:pt>
  </dgm:ptLst>
  <dgm:cxnLst>
    <dgm:cxn modelId="{7439DCE2-4B78-4361-BB2D-41733D0DB079}" type="presOf" srcId="{21633141-1382-4A51-AEF9-1763F6B0618F}" destId="{BA441B9D-0498-4198-8117-32681D96689F}" srcOrd="0" destOrd="0" presId="urn:microsoft.com/office/officeart/2005/8/layout/hierarchy1"/>
    <dgm:cxn modelId="{7A0E5D1F-929D-4008-88AC-65BB88C287B1}" srcId="{7A8CAFB8-D516-4ED3-9085-DC15BE172151}" destId="{27BE8D34-0B18-4780-9E27-98A80D6451AB}" srcOrd="1" destOrd="0" parTransId="{4BADAF5C-D6DB-4150-98F0-0378E32136BA}" sibTransId="{7C587CE1-D6E2-4CA4-8B84-E7EED22CC7F5}"/>
    <dgm:cxn modelId="{FF67CA68-5114-4A03-8583-4D100E769BF6}" type="presOf" srcId="{7A8CAFB8-D516-4ED3-9085-DC15BE172151}" destId="{DB022C6E-1D16-4391-B1D6-1AFABA1F2EAC}" srcOrd="0" destOrd="0" presId="urn:microsoft.com/office/officeart/2005/8/layout/hierarchy1"/>
    <dgm:cxn modelId="{B1D82DC8-DAA1-4CCE-BA9C-526BE248E776}" type="presOf" srcId="{27BE8D34-0B18-4780-9E27-98A80D6451AB}" destId="{EAA41611-784B-4B81-9102-8C43BBB2A747}" srcOrd="0" destOrd="0" presId="urn:microsoft.com/office/officeart/2005/8/layout/hierarchy1"/>
    <dgm:cxn modelId="{4CB20922-D553-4BBB-8196-856BA078388D}" type="presOf" srcId="{3569C2A4-D4C5-4B6D-BBC1-1D420B7B2937}" destId="{C81E2C17-7060-46A5-A1EE-2B38F8E120D0}" srcOrd="0" destOrd="0" presId="urn:microsoft.com/office/officeart/2005/8/layout/hierarchy1"/>
    <dgm:cxn modelId="{8E4F12A8-F6E3-4B3F-B276-67DCDCC64C65}" srcId="{7A8CAFB8-D516-4ED3-9085-DC15BE172151}" destId="{3569C2A4-D4C5-4B6D-BBC1-1D420B7B2937}" srcOrd="2" destOrd="0" parTransId="{DDE66961-6186-42B3-B78C-C43D25552501}" sibTransId="{BB332AB5-9272-417E-8765-7476C4C30C56}"/>
    <dgm:cxn modelId="{1239B378-4768-497E-8565-1DE871E6A88B}" srcId="{7A8CAFB8-D516-4ED3-9085-DC15BE172151}" destId="{21633141-1382-4A51-AEF9-1763F6B0618F}" srcOrd="0" destOrd="0" parTransId="{D6657829-3575-4B8B-832D-F82B62BBCA82}" sibTransId="{20AB47B1-25B0-47F4-8E78-127921A41656}"/>
    <dgm:cxn modelId="{195720CC-7505-4F23-B166-84309A85A76B}" type="presParOf" srcId="{DB022C6E-1D16-4391-B1D6-1AFABA1F2EAC}" destId="{4C6C3DE5-714D-4D51-9489-1D9DA50993C3}" srcOrd="0" destOrd="0" presId="urn:microsoft.com/office/officeart/2005/8/layout/hierarchy1"/>
    <dgm:cxn modelId="{EF030D8C-CB1E-4B4C-BDF9-CB0FCEA72E0F}" type="presParOf" srcId="{4C6C3DE5-714D-4D51-9489-1D9DA50993C3}" destId="{2375158F-DDB4-4E15-8F54-AFFD540728FC}" srcOrd="0" destOrd="0" presId="urn:microsoft.com/office/officeart/2005/8/layout/hierarchy1"/>
    <dgm:cxn modelId="{D297931C-1A46-4D52-A09A-4322BD284C42}" type="presParOf" srcId="{2375158F-DDB4-4E15-8F54-AFFD540728FC}" destId="{A5912191-66D2-4E0A-BA79-DF8E581C2CFB}" srcOrd="0" destOrd="0" presId="urn:microsoft.com/office/officeart/2005/8/layout/hierarchy1"/>
    <dgm:cxn modelId="{5A9F1CF4-C906-4BD6-9983-468E7007DE0B}" type="presParOf" srcId="{2375158F-DDB4-4E15-8F54-AFFD540728FC}" destId="{BA441B9D-0498-4198-8117-32681D96689F}" srcOrd="1" destOrd="0" presId="urn:microsoft.com/office/officeart/2005/8/layout/hierarchy1"/>
    <dgm:cxn modelId="{16188964-C8B9-43A0-BECB-DED7FB1CEC49}" type="presParOf" srcId="{4C6C3DE5-714D-4D51-9489-1D9DA50993C3}" destId="{273150CF-1E6A-44AA-BE34-B50BA590057E}" srcOrd="1" destOrd="0" presId="urn:microsoft.com/office/officeart/2005/8/layout/hierarchy1"/>
    <dgm:cxn modelId="{C1D91C84-5B96-4C05-A11D-DFB3B31DF18B}" type="presParOf" srcId="{DB022C6E-1D16-4391-B1D6-1AFABA1F2EAC}" destId="{9AB95A04-5080-4389-9584-1DB3B83B0800}" srcOrd="1" destOrd="0" presId="urn:microsoft.com/office/officeart/2005/8/layout/hierarchy1"/>
    <dgm:cxn modelId="{A97D1568-BC8B-482B-B581-919FFC07BB8B}" type="presParOf" srcId="{9AB95A04-5080-4389-9584-1DB3B83B0800}" destId="{D95F7BA5-358A-4AB2-A5E7-C94DEF5CA1A2}" srcOrd="0" destOrd="0" presId="urn:microsoft.com/office/officeart/2005/8/layout/hierarchy1"/>
    <dgm:cxn modelId="{DDEDABE0-0F80-416A-BAC2-40E93E3F661E}" type="presParOf" srcId="{D95F7BA5-358A-4AB2-A5E7-C94DEF5CA1A2}" destId="{83D53353-3CC6-4CCF-8717-17E77F9FE7D3}" srcOrd="0" destOrd="0" presId="urn:microsoft.com/office/officeart/2005/8/layout/hierarchy1"/>
    <dgm:cxn modelId="{881B2A79-3B38-41E6-9747-AF9B74B777A4}" type="presParOf" srcId="{D95F7BA5-358A-4AB2-A5E7-C94DEF5CA1A2}" destId="{EAA41611-784B-4B81-9102-8C43BBB2A747}" srcOrd="1" destOrd="0" presId="urn:microsoft.com/office/officeart/2005/8/layout/hierarchy1"/>
    <dgm:cxn modelId="{94D69FC1-0924-4D39-B3C7-CB113ADC262A}" type="presParOf" srcId="{9AB95A04-5080-4389-9584-1DB3B83B0800}" destId="{7462F5A3-E1D6-4EC8-A0D5-72E3AD2ECBCC}" srcOrd="1" destOrd="0" presId="urn:microsoft.com/office/officeart/2005/8/layout/hierarchy1"/>
    <dgm:cxn modelId="{C5CCEB97-3C40-4138-978D-AEA47615F454}" type="presParOf" srcId="{DB022C6E-1D16-4391-B1D6-1AFABA1F2EAC}" destId="{BFF3EDEE-0B4A-4294-92B2-D98CC004B1B6}" srcOrd="2" destOrd="0" presId="urn:microsoft.com/office/officeart/2005/8/layout/hierarchy1"/>
    <dgm:cxn modelId="{F5D21DE4-A98F-46FD-8742-A8BE63FB9BAB}" type="presParOf" srcId="{BFF3EDEE-0B4A-4294-92B2-D98CC004B1B6}" destId="{2661E4AF-8C9A-4089-9AF3-B236E81D3169}" srcOrd="0" destOrd="0" presId="urn:microsoft.com/office/officeart/2005/8/layout/hierarchy1"/>
    <dgm:cxn modelId="{0C5F544F-06F9-4B58-8065-87A6CD7C977D}" type="presParOf" srcId="{2661E4AF-8C9A-4089-9AF3-B236E81D3169}" destId="{8D23BFC6-ADE4-414E-A7BB-01E5FE81B293}" srcOrd="0" destOrd="0" presId="urn:microsoft.com/office/officeart/2005/8/layout/hierarchy1"/>
    <dgm:cxn modelId="{431C6703-85F1-4754-834C-2DDF0CC63D47}" type="presParOf" srcId="{2661E4AF-8C9A-4089-9AF3-B236E81D3169}" destId="{C81E2C17-7060-46A5-A1EE-2B38F8E120D0}" srcOrd="1" destOrd="0" presId="urn:microsoft.com/office/officeart/2005/8/layout/hierarchy1"/>
    <dgm:cxn modelId="{79BCBE17-0787-4F84-AEA4-DE3FCEB0BCD0}" type="presParOf" srcId="{BFF3EDEE-0B4A-4294-92B2-D98CC004B1B6}" destId="{432751ED-7A30-4C9B-8654-78457B72B853}"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12191-66D2-4E0A-BA79-DF8E581C2CFB}">
      <dsp:nvSpPr>
        <dsp:cNvPr id="0" name=""/>
        <dsp:cNvSpPr/>
      </dsp:nvSpPr>
      <dsp:spPr>
        <a:xfrm>
          <a:off x="0" y="761434"/>
          <a:ext cx="2828924" cy="17963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441B9D-0498-4198-8117-32681D96689F}">
      <dsp:nvSpPr>
        <dsp:cNvPr id="0" name=""/>
        <dsp:cNvSpPr/>
      </dsp:nvSpPr>
      <dsp:spPr>
        <a:xfrm>
          <a:off x="314325" y="1060043"/>
          <a:ext cx="2828924" cy="17963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How might children in Appalachia experience ACEs differently?</a:t>
          </a:r>
        </a:p>
      </dsp:txBody>
      <dsp:txXfrm>
        <a:off x="366939" y="1112657"/>
        <a:ext cx="2723696" cy="1691139"/>
      </dsp:txXfrm>
    </dsp:sp>
    <dsp:sp modelId="{83D53353-3CC6-4CCF-8717-17E77F9FE7D3}">
      <dsp:nvSpPr>
        <dsp:cNvPr id="0" name=""/>
        <dsp:cNvSpPr/>
      </dsp:nvSpPr>
      <dsp:spPr>
        <a:xfrm>
          <a:off x="3457574" y="761434"/>
          <a:ext cx="2828924" cy="17963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A41611-784B-4B81-9102-8C43BBB2A747}">
      <dsp:nvSpPr>
        <dsp:cNvPr id="0" name=""/>
        <dsp:cNvSpPr/>
      </dsp:nvSpPr>
      <dsp:spPr>
        <a:xfrm>
          <a:off x="3771899" y="1060043"/>
          <a:ext cx="2828924" cy="17963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What are the socioeconomic, cultural, and gender factors that increase likelihood of experiencing ACEs?</a:t>
          </a:r>
        </a:p>
      </dsp:txBody>
      <dsp:txXfrm>
        <a:off x="3824513" y="1112657"/>
        <a:ext cx="2723696" cy="1691139"/>
      </dsp:txXfrm>
    </dsp:sp>
    <dsp:sp modelId="{8D23BFC6-ADE4-414E-A7BB-01E5FE81B293}">
      <dsp:nvSpPr>
        <dsp:cNvPr id="0" name=""/>
        <dsp:cNvSpPr/>
      </dsp:nvSpPr>
      <dsp:spPr>
        <a:xfrm>
          <a:off x="6915149" y="761434"/>
          <a:ext cx="2828924" cy="17963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1E2C17-7060-46A5-A1EE-2B38F8E120D0}">
      <dsp:nvSpPr>
        <dsp:cNvPr id="0" name=""/>
        <dsp:cNvSpPr/>
      </dsp:nvSpPr>
      <dsp:spPr>
        <a:xfrm>
          <a:off x="7229475" y="1060043"/>
          <a:ext cx="2828924" cy="17963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What factors can mitigate the impact of ACEs and enhance resiliency?</a:t>
          </a:r>
        </a:p>
      </dsp:txBody>
      <dsp:txXfrm>
        <a:off x="7282089" y="1112657"/>
        <a:ext cx="2723696" cy="16911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656C15-2FFD-4B00-AC98-A1F436AA691E}" type="datetimeFigureOut">
              <a:rPr lang="en-US" smtClean="0"/>
              <a:t>5/23/2019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BAA7D-4B88-4BCF-8051-AF9CC3834079}" type="slidenum">
              <a:rPr lang="en-US" smtClean="0"/>
              <a:t>‹#›</a:t>
            </a:fld>
            <a:endParaRPr lang="en-US"/>
          </a:p>
        </p:txBody>
      </p:sp>
    </p:spTree>
    <p:extLst>
      <p:ext uri="{BB962C8B-B14F-4D97-AF65-F5344CB8AC3E}">
        <p14:creationId xmlns:p14="http://schemas.microsoft.com/office/powerpoint/2010/main" val="2606791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cestoohigh.com/got-your-ace-scor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ABAA7D-4B88-4BCF-8051-AF9CC3834079}" type="slidenum">
              <a:rPr lang="en-US" smtClean="0"/>
              <a:t>1</a:t>
            </a:fld>
            <a:endParaRPr lang="en-US"/>
          </a:p>
        </p:txBody>
      </p:sp>
    </p:spTree>
    <p:extLst>
      <p:ext uri="{BB962C8B-B14F-4D97-AF65-F5344CB8AC3E}">
        <p14:creationId xmlns:p14="http://schemas.microsoft.com/office/powerpoint/2010/main" val="4141240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ACE score is the total sum of the different categories of ACEs reported by participants. Study findings show a graded dose-response relationship between ACEs and negative health and well-being outcomes. In other words, as the number of ACEs increases so does the risk for negative outcomes. </a:t>
            </a:r>
          </a:p>
          <a:p>
            <a:r>
              <a:rPr lang="en-US" dirty="0"/>
              <a:t>Source: https://www.cdc.gov/violenceprevention/childabuseandneglect/acestudy/about.html </a:t>
            </a:r>
          </a:p>
        </p:txBody>
      </p:sp>
      <p:sp>
        <p:nvSpPr>
          <p:cNvPr id="4" name="Slide Number Placeholder 3"/>
          <p:cNvSpPr>
            <a:spLocks noGrp="1"/>
          </p:cNvSpPr>
          <p:nvPr>
            <p:ph type="sldNum" sz="quarter" idx="5"/>
          </p:nvPr>
        </p:nvSpPr>
        <p:spPr/>
        <p:txBody>
          <a:bodyPr/>
          <a:lstStyle/>
          <a:p>
            <a:fld id="{FDABAA7D-4B88-4BCF-8051-AF9CC3834079}" type="slidenum">
              <a:rPr lang="en-US" smtClean="0"/>
              <a:t>11</a:t>
            </a:fld>
            <a:endParaRPr lang="en-US"/>
          </a:p>
        </p:txBody>
      </p:sp>
    </p:spTree>
    <p:extLst>
      <p:ext uri="{BB962C8B-B14F-4D97-AF65-F5344CB8AC3E}">
        <p14:creationId xmlns:p14="http://schemas.microsoft.com/office/powerpoint/2010/main" val="2885064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smtClean="0"/>
              <a:t>www.cdc.gov/violenceprevention/childabuseandneglect/acestudy/ace-brfss.html</a:t>
            </a:r>
          </a:p>
          <a:p>
            <a:endParaRPr lang="en-US" dirty="0" smtClean="0"/>
          </a:p>
          <a:p>
            <a:r>
              <a:rPr lang="en-US" dirty="0" smtClean="0"/>
              <a:t>Note: CDC’s Division of Violence Prevention notes impacts of ACEs on Injury,</a:t>
            </a:r>
            <a:r>
              <a:rPr lang="en-US" baseline="0" dirty="0" smtClean="0"/>
              <a:t> Mental Health, Maternal health, infection disease, chronic disease, risk behaviors, and opportunities (including education and income)</a:t>
            </a: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FDABAA7D-4B88-4BCF-8051-AF9CC3834079}" type="slidenum">
              <a:rPr lang="en-US" smtClean="0"/>
              <a:t>12</a:t>
            </a:fld>
            <a:endParaRPr lang="en-US"/>
          </a:p>
        </p:txBody>
      </p:sp>
    </p:spTree>
    <p:extLst>
      <p:ext uri="{BB962C8B-B14F-4D97-AF65-F5344CB8AC3E}">
        <p14:creationId xmlns:p14="http://schemas.microsoft.com/office/powerpoint/2010/main" val="3818630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http://www.ctipp.org/wp-content/uploads/2019/02/CTIPP_OPB_No1.pdf </a:t>
            </a:r>
          </a:p>
        </p:txBody>
      </p:sp>
      <p:sp>
        <p:nvSpPr>
          <p:cNvPr id="4" name="Slide Number Placeholder 3"/>
          <p:cNvSpPr>
            <a:spLocks noGrp="1"/>
          </p:cNvSpPr>
          <p:nvPr>
            <p:ph type="sldNum" sz="quarter" idx="5"/>
          </p:nvPr>
        </p:nvSpPr>
        <p:spPr/>
        <p:txBody>
          <a:bodyPr/>
          <a:lstStyle/>
          <a:p>
            <a:fld id="{FDABAA7D-4B88-4BCF-8051-AF9CC3834079}" type="slidenum">
              <a:rPr lang="en-US" smtClean="0"/>
              <a:t>13</a:t>
            </a:fld>
            <a:endParaRPr lang="en-US"/>
          </a:p>
        </p:txBody>
      </p:sp>
    </p:spTree>
    <p:extLst>
      <p:ext uri="{BB962C8B-B14F-4D97-AF65-F5344CB8AC3E}">
        <p14:creationId xmlns:p14="http://schemas.microsoft.com/office/powerpoint/2010/main" val="2836647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http://www.ctipp.org/wp-content/uploads/2019/02/CTIPP_OPB_No1.pdf </a:t>
            </a:r>
          </a:p>
        </p:txBody>
      </p:sp>
      <p:sp>
        <p:nvSpPr>
          <p:cNvPr id="4" name="Slide Number Placeholder 3"/>
          <p:cNvSpPr>
            <a:spLocks noGrp="1"/>
          </p:cNvSpPr>
          <p:nvPr>
            <p:ph type="sldNum" sz="quarter" idx="5"/>
          </p:nvPr>
        </p:nvSpPr>
        <p:spPr/>
        <p:txBody>
          <a:bodyPr/>
          <a:lstStyle/>
          <a:p>
            <a:fld id="{FDABAA7D-4B88-4BCF-8051-AF9CC3834079}" type="slidenum">
              <a:rPr lang="en-US" smtClean="0"/>
              <a:t>14</a:t>
            </a:fld>
            <a:endParaRPr lang="en-US"/>
          </a:p>
        </p:txBody>
      </p:sp>
    </p:spTree>
    <p:extLst>
      <p:ext uri="{BB962C8B-B14F-4D97-AF65-F5344CB8AC3E}">
        <p14:creationId xmlns:p14="http://schemas.microsoft.com/office/powerpoint/2010/main" val="2853426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N=17,337 </a:t>
            </a:r>
          </a:p>
          <a:p>
            <a:r>
              <a:rPr lang="en-US" dirty="0"/>
              <a:t>Source: https://www.cdc.gov/violenceprevention/childabuseandneglect/acestudy/about.html - Participant Demographics </a:t>
            </a:r>
          </a:p>
          <a:p>
            <a:endParaRPr lang="en-US" dirty="0"/>
          </a:p>
          <a:p>
            <a:r>
              <a:rPr lang="en-US" dirty="0"/>
              <a:t>Looking back at childhood trauma 40+ years ago may be unreliable</a:t>
            </a:r>
          </a:p>
        </p:txBody>
      </p:sp>
      <p:sp>
        <p:nvSpPr>
          <p:cNvPr id="4" name="Slide Number Placeholder 3"/>
          <p:cNvSpPr>
            <a:spLocks noGrp="1"/>
          </p:cNvSpPr>
          <p:nvPr>
            <p:ph type="sldNum" sz="quarter" idx="5"/>
          </p:nvPr>
        </p:nvSpPr>
        <p:spPr/>
        <p:txBody>
          <a:bodyPr/>
          <a:lstStyle/>
          <a:p>
            <a:fld id="{FDABAA7D-4B88-4BCF-8051-AF9CC3834079}" type="slidenum">
              <a:rPr lang="en-US" smtClean="0"/>
              <a:t>15</a:t>
            </a:fld>
            <a:endParaRPr lang="en-US"/>
          </a:p>
        </p:txBody>
      </p:sp>
    </p:spTree>
    <p:extLst>
      <p:ext uri="{BB962C8B-B14F-4D97-AF65-F5344CB8AC3E}">
        <p14:creationId xmlns:p14="http://schemas.microsoft.com/office/powerpoint/2010/main" val="2209754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ARC data overview – ACS 2016 data. </a:t>
            </a:r>
          </a:p>
          <a:p>
            <a:pPr marL="171450" indent="-171450">
              <a:buFont typeface="Arial" panose="020B0604020202020204" pitchFamily="34" charset="0"/>
              <a:buChar char="•"/>
            </a:pPr>
            <a:r>
              <a:rPr lang="en-US" dirty="0"/>
              <a:t>Smaller minority </a:t>
            </a:r>
            <a:r>
              <a:rPr lang="en-US" baseline="0" dirty="0"/>
              <a:t>population</a:t>
            </a:r>
          </a:p>
          <a:p>
            <a:pPr marL="171450" indent="-171450">
              <a:buFont typeface="Arial" panose="020B0604020202020204" pitchFamily="34" charset="0"/>
              <a:buChar char="•"/>
            </a:pPr>
            <a:r>
              <a:rPr lang="en-US" baseline="0" dirty="0"/>
              <a:t>Lower educational attainment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14.1% of Appalachians aged 25 and older do not have a high school diploma. This figure is skewed by high educational attainment in Appalachian Pennsylvania and New York, where more than 90% of adults completed high school.</a:t>
            </a:r>
          </a:p>
          <a:p>
            <a:pPr marL="171450" indent="-171450">
              <a:buFont typeface="Arial" panose="020B0604020202020204" pitchFamily="34" charset="0"/>
              <a:buChar char="•"/>
            </a:pPr>
            <a:r>
              <a:rPr lang="en-US" baseline="0" dirty="0"/>
              <a:t>Higher rates of poverty</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dirty="0"/>
              <a:t>We also</a:t>
            </a:r>
            <a:r>
              <a:rPr lang="en-US" baseline="0" dirty="0"/>
              <a:t> didn’t have the opioid epidemic raging in this country when the original study was done. We know there’s a correlation between ACEs and substance abuse, but do we really understand ACEs in </a:t>
            </a:r>
            <a:r>
              <a:rPr lang="en-US" baseline="0" dirty="0" smtClean="0"/>
              <a:t>a present-day Appalachian </a:t>
            </a:r>
            <a:r>
              <a:rPr lang="en-US" baseline="0" dirty="0"/>
              <a:t>context?</a:t>
            </a:r>
          </a:p>
          <a:p>
            <a:endParaRPr lang="en-US" dirty="0"/>
          </a:p>
        </p:txBody>
      </p:sp>
      <p:sp>
        <p:nvSpPr>
          <p:cNvPr id="4" name="Slide Number Placeholder 3"/>
          <p:cNvSpPr>
            <a:spLocks noGrp="1"/>
          </p:cNvSpPr>
          <p:nvPr>
            <p:ph type="sldNum" sz="quarter" idx="5"/>
          </p:nvPr>
        </p:nvSpPr>
        <p:spPr/>
        <p:txBody>
          <a:bodyPr/>
          <a:lstStyle/>
          <a:p>
            <a:fld id="{FDABAA7D-4B88-4BCF-8051-AF9CC3834079}" type="slidenum">
              <a:rPr lang="en-US" smtClean="0"/>
              <a:t>16</a:t>
            </a:fld>
            <a:endParaRPr lang="en-US"/>
          </a:p>
        </p:txBody>
      </p:sp>
    </p:spTree>
    <p:extLst>
      <p:ext uri="{BB962C8B-B14F-4D97-AF65-F5344CB8AC3E}">
        <p14:creationId xmlns:p14="http://schemas.microsoft.com/office/powerpoint/2010/main" val="1765985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66F70552-2843-4347-B08A-F75B6CDBA3DA}" type="slidenum">
              <a:rPr lang="en-US" smtClean="0"/>
              <a:t>17</a:t>
            </a:fld>
            <a:endParaRPr lang="en-US"/>
          </a:p>
        </p:txBody>
      </p:sp>
    </p:spTree>
    <p:extLst>
      <p:ext uri="{BB962C8B-B14F-4D97-AF65-F5344CB8AC3E}">
        <p14:creationId xmlns:p14="http://schemas.microsoft.com/office/powerpoint/2010/main" val="964218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original project</a:t>
            </a:r>
            <a:r>
              <a:rPr lang="en-US" baseline="0" dirty="0" smtClean="0"/>
              <a:t> questions (1 and 2) were proposed by the Appalachian Regional Commission, CDC’s Division of Violence Prevention, and ORAU. The third question was added during the project by the Expert Working Group – they emphasized throughout our efforts the need to frame ACEs in Appalachia in positive terms, particularly emphasizing resilience.  </a:t>
            </a:r>
            <a:endParaRPr lang="en-US" dirty="0"/>
          </a:p>
        </p:txBody>
      </p:sp>
      <p:sp>
        <p:nvSpPr>
          <p:cNvPr id="4" name="Slide Number Placeholder 3"/>
          <p:cNvSpPr>
            <a:spLocks noGrp="1"/>
          </p:cNvSpPr>
          <p:nvPr>
            <p:ph type="sldNum" sz="quarter" idx="10"/>
          </p:nvPr>
        </p:nvSpPr>
        <p:spPr/>
        <p:txBody>
          <a:bodyPr/>
          <a:lstStyle/>
          <a:p>
            <a:fld id="{FDABAA7D-4B88-4BCF-8051-AF9CC3834079}" type="slidenum">
              <a:rPr lang="en-US" smtClean="0"/>
              <a:t>18</a:t>
            </a:fld>
            <a:endParaRPr lang="en-US"/>
          </a:p>
        </p:txBody>
      </p:sp>
    </p:spTree>
    <p:extLst>
      <p:ext uri="{BB962C8B-B14F-4D97-AF65-F5344CB8AC3E}">
        <p14:creationId xmlns:p14="http://schemas.microsoft.com/office/powerpoint/2010/main" val="3213711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a:t>
            </a:r>
            <a:r>
              <a:rPr lang="en-US" baseline="0" dirty="0"/>
              <a:t> worked with ARC and CDC to obtain recommendations for ACEs experts working in the region. </a:t>
            </a:r>
          </a:p>
          <a:p>
            <a:pPr marL="171450" indent="-171450">
              <a:buFont typeface="Arial" panose="020B0604020202020204" pitchFamily="34" charset="0"/>
              <a:buChar char="•"/>
            </a:pPr>
            <a:r>
              <a:rPr lang="en-US" baseline="0" dirty="0"/>
              <a:t>Experts acted as an advisory group by providing input on existing research and best practices, topics for additional exploration and a plan for additional stakeholder engagement, and evaluating data gathered</a:t>
            </a:r>
            <a:r>
              <a:rPr lang="en-US" baseline="0" dirty="0" smtClean="0"/>
              <a: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Alphabetically by last name.</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66F70552-2843-4347-B08A-F75B6CDBA3DA}" type="slidenum">
              <a:rPr lang="en-US" smtClean="0"/>
              <a:t>19</a:t>
            </a:fld>
            <a:endParaRPr lang="en-US"/>
          </a:p>
        </p:txBody>
      </p:sp>
    </p:spTree>
    <p:extLst>
      <p:ext uri="{BB962C8B-B14F-4D97-AF65-F5344CB8AC3E}">
        <p14:creationId xmlns:p14="http://schemas.microsoft.com/office/powerpoint/2010/main" val="980658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Stakeholders had varying</a:t>
            </a:r>
            <a:r>
              <a:rPr lang="en-US" baseline="0" dirty="0"/>
              <a:t> number of years of experience (anywhere from 1-25+) and were not required to have in-depth knowledge about the field of ACEs, although all but 2 were at least somewhat familiar with ACEs.</a:t>
            </a:r>
            <a:endParaRPr lang="en-US" dirty="0"/>
          </a:p>
        </p:txBody>
      </p:sp>
      <p:sp>
        <p:nvSpPr>
          <p:cNvPr id="4" name="Slide Number Placeholder 3"/>
          <p:cNvSpPr>
            <a:spLocks noGrp="1"/>
          </p:cNvSpPr>
          <p:nvPr>
            <p:ph type="sldNum" sz="quarter" idx="10"/>
          </p:nvPr>
        </p:nvSpPr>
        <p:spPr/>
        <p:txBody>
          <a:bodyPr/>
          <a:lstStyle/>
          <a:p>
            <a:fld id="{66F70552-2843-4347-B08A-F75B6CDBA3DA}" type="slidenum">
              <a:rPr lang="en-US" smtClean="0"/>
              <a:t>20</a:t>
            </a:fld>
            <a:endParaRPr lang="en-US"/>
          </a:p>
        </p:txBody>
      </p:sp>
    </p:spTree>
    <p:extLst>
      <p:ext uri="{BB962C8B-B14F-4D97-AF65-F5344CB8AC3E}">
        <p14:creationId xmlns:p14="http://schemas.microsoft.com/office/powerpoint/2010/main" val="224168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ABAA7D-4B88-4BCF-8051-AF9CC3834079}" type="slidenum">
              <a:rPr lang="en-US" smtClean="0"/>
              <a:t>3</a:t>
            </a:fld>
            <a:endParaRPr lang="en-US"/>
          </a:p>
        </p:txBody>
      </p:sp>
    </p:spTree>
    <p:extLst>
      <p:ext uri="{BB962C8B-B14F-4D97-AF65-F5344CB8AC3E}">
        <p14:creationId xmlns:p14="http://schemas.microsoft.com/office/powerpoint/2010/main" val="884255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1" u="none" strike="noStrike" kern="1200" baseline="0" dirty="0">
                <a:solidFill>
                  <a:schemeClr val="tx1"/>
                </a:solidFill>
                <a:latin typeface="+mn-lt"/>
                <a:ea typeface="+mn-ea"/>
                <a:cs typeface="+mn-cs"/>
              </a:rPr>
              <a:t>ORAU </a:t>
            </a:r>
            <a:r>
              <a:rPr lang="en-US" sz="1200" b="0" i="1" u="none" strike="noStrike" kern="1200" baseline="0" dirty="0" smtClean="0">
                <a:solidFill>
                  <a:schemeClr val="tx1"/>
                </a:solidFill>
                <a:latin typeface="+mn-lt"/>
                <a:ea typeface="+mn-ea"/>
                <a:cs typeface="+mn-cs"/>
              </a:rPr>
              <a:t>used </a:t>
            </a:r>
            <a:r>
              <a:rPr lang="en-US" sz="1200" b="0" i="1" u="none" strike="noStrike" kern="1200" baseline="0" dirty="0">
                <a:solidFill>
                  <a:schemeClr val="tx1"/>
                </a:solidFill>
                <a:latin typeface="+mn-lt"/>
                <a:ea typeface="+mn-ea"/>
                <a:cs typeface="+mn-cs"/>
              </a:rPr>
              <a:t>ThinkTank©, a browser-based software, to facilitate collaboration and build consensus among </a:t>
            </a:r>
            <a:r>
              <a:rPr lang="en-US" sz="1200" b="0" i="1" u="none" strike="noStrike" kern="1200" baseline="0" dirty="0" smtClean="0">
                <a:solidFill>
                  <a:schemeClr val="tx1"/>
                </a:solidFill>
                <a:latin typeface="+mn-lt"/>
                <a:ea typeface="+mn-ea"/>
                <a:cs typeface="+mn-cs"/>
              </a:rPr>
              <a:t>participants. ORAU </a:t>
            </a:r>
            <a:r>
              <a:rPr lang="en-US" sz="1200" b="0" i="1" u="none" strike="noStrike" kern="1200" baseline="0" dirty="0">
                <a:solidFill>
                  <a:schemeClr val="tx1"/>
                </a:solidFill>
                <a:latin typeface="+mn-lt"/>
                <a:ea typeface="+mn-ea"/>
                <a:cs typeface="+mn-cs"/>
              </a:rPr>
              <a:t>facilitators </a:t>
            </a:r>
            <a:r>
              <a:rPr lang="en-US" sz="1200" b="0" i="1" u="none" strike="noStrike" kern="1200" baseline="0" dirty="0" smtClean="0">
                <a:solidFill>
                  <a:schemeClr val="tx1"/>
                </a:solidFill>
                <a:latin typeface="+mn-lt"/>
                <a:ea typeface="+mn-ea"/>
                <a:cs typeface="+mn-cs"/>
              </a:rPr>
              <a:t>designed </a:t>
            </a:r>
            <a:r>
              <a:rPr lang="en-US" sz="1200" b="0" i="1" u="none" strike="noStrike" kern="1200" baseline="0" dirty="0">
                <a:solidFill>
                  <a:schemeClr val="tx1"/>
                </a:solidFill>
                <a:latin typeface="+mn-lt"/>
                <a:ea typeface="+mn-ea"/>
                <a:cs typeface="+mn-cs"/>
              </a:rPr>
              <a:t>activities in ThinkTank© to capture, synthesize, and prioritize ideas and directions. Using the tool </a:t>
            </a:r>
            <a:r>
              <a:rPr lang="en-US" sz="1200" b="0" i="1" u="none" strike="noStrike" kern="1200" baseline="0" dirty="0" smtClean="0">
                <a:solidFill>
                  <a:schemeClr val="tx1"/>
                </a:solidFill>
                <a:latin typeface="+mn-lt"/>
                <a:ea typeface="+mn-ea"/>
                <a:cs typeface="+mn-cs"/>
              </a:rPr>
              <a:t>made </a:t>
            </a:r>
            <a:r>
              <a:rPr lang="en-US" sz="1200" b="0" i="1" u="none" strike="noStrike" kern="1200" baseline="0" dirty="0">
                <a:solidFill>
                  <a:schemeClr val="tx1"/>
                </a:solidFill>
                <a:latin typeface="+mn-lt"/>
                <a:ea typeface="+mn-ea"/>
                <a:cs typeface="+mn-cs"/>
              </a:rPr>
              <a:t>group work easier and more </a:t>
            </a:r>
            <a:r>
              <a:rPr lang="en-US" sz="1200" b="0" i="1" u="none" strike="noStrike" kern="1200" baseline="0" dirty="0" smtClean="0">
                <a:solidFill>
                  <a:schemeClr val="tx1"/>
                </a:solidFill>
                <a:latin typeface="+mn-lt"/>
                <a:ea typeface="+mn-ea"/>
                <a:cs typeface="+mn-cs"/>
              </a:rPr>
              <a:t>productive. </a:t>
            </a:r>
            <a:endParaRPr lang="en-US" sz="1200" b="0" i="1"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US" sz="1200" b="0" i="1"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dirty="0"/>
              <a:t>During the sessions,</a:t>
            </a:r>
            <a:r>
              <a:rPr lang="en-US" baseline="0" dirty="0"/>
              <a:t> participants were asked to </a:t>
            </a:r>
            <a:r>
              <a:rPr lang="en-US" baseline="0" dirty="0" smtClean="0"/>
              <a:t>respond to a </a:t>
            </a:r>
            <a:r>
              <a:rPr lang="en-US" baseline="0" dirty="0"/>
              <a:t>series of questions </a:t>
            </a:r>
            <a:r>
              <a:rPr lang="en-US" baseline="0" dirty="0" smtClean="0"/>
              <a:t>related to our objectives; </a:t>
            </a:r>
            <a:r>
              <a:rPr lang="en-US" baseline="0" dirty="0"/>
              <a:t>they were able to </a:t>
            </a:r>
            <a:r>
              <a:rPr lang="en-US" baseline="0" dirty="0" smtClean="0"/>
              <a:t>see and comment </a:t>
            </a:r>
            <a:r>
              <a:rPr lang="en-US" baseline="0" dirty="0"/>
              <a:t>on each other's feedback. </a:t>
            </a:r>
            <a:endParaRPr lang="en-US" dirty="0"/>
          </a:p>
        </p:txBody>
      </p:sp>
      <p:sp>
        <p:nvSpPr>
          <p:cNvPr id="4" name="Slide Number Placeholder 3"/>
          <p:cNvSpPr>
            <a:spLocks noGrp="1"/>
          </p:cNvSpPr>
          <p:nvPr>
            <p:ph type="sldNum" sz="quarter" idx="10"/>
          </p:nvPr>
        </p:nvSpPr>
        <p:spPr/>
        <p:txBody>
          <a:bodyPr/>
          <a:lstStyle/>
          <a:p>
            <a:fld id="{66F70552-2843-4347-B08A-F75B6CDBA3DA}" type="slidenum">
              <a:rPr lang="en-US" smtClean="0"/>
              <a:t>21</a:t>
            </a:fld>
            <a:endParaRPr lang="en-US"/>
          </a:p>
        </p:txBody>
      </p:sp>
    </p:spTree>
    <p:extLst>
      <p:ext uri="{BB962C8B-B14F-4D97-AF65-F5344CB8AC3E}">
        <p14:creationId xmlns:p14="http://schemas.microsoft.com/office/powerpoint/2010/main" val="3536854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both ThinkTank</a:t>
            </a:r>
            <a:r>
              <a:rPr lang="en-US" baseline="0" dirty="0"/>
              <a:t> sessions, we convened the expert working group again to provide feedback and assess the input from the stakeholders.</a:t>
            </a:r>
          </a:p>
          <a:p>
            <a:endParaRPr lang="en-US" baseline="0" dirty="0"/>
          </a:p>
          <a:p>
            <a:r>
              <a:rPr lang="en-US" sz="1200" b="0" i="0" u="none" strike="noStrike" kern="1200" baseline="0" dirty="0">
                <a:solidFill>
                  <a:schemeClr val="tx1"/>
                </a:solidFill>
                <a:latin typeface="+mn-lt"/>
                <a:ea typeface="+mn-ea"/>
                <a:cs typeface="+mn-cs"/>
              </a:rPr>
              <a:t>The experts felt that the additional ACEs identified by the stakeholders were mostly “dead on,” and recommended some additional information that was used to expand the list of ACEs and the list of contributing factors in the thematic summary </a:t>
            </a:r>
            <a:endParaRPr lang="en-US" dirty="0"/>
          </a:p>
        </p:txBody>
      </p:sp>
      <p:sp>
        <p:nvSpPr>
          <p:cNvPr id="4" name="Slide Number Placeholder 3"/>
          <p:cNvSpPr>
            <a:spLocks noGrp="1"/>
          </p:cNvSpPr>
          <p:nvPr>
            <p:ph type="sldNum" sz="quarter" idx="10"/>
          </p:nvPr>
        </p:nvSpPr>
        <p:spPr/>
        <p:txBody>
          <a:bodyPr/>
          <a:lstStyle/>
          <a:p>
            <a:fld id="{66F70552-2843-4347-B08A-F75B6CDBA3DA}" type="slidenum">
              <a:rPr lang="en-US" smtClean="0"/>
              <a:t>22</a:t>
            </a:fld>
            <a:endParaRPr lang="en-US"/>
          </a:p>
        </p:txBody>
      </p:sp>
    </p:spTree>
    <p:extLst>
      <p:ext uri="{BB962C8B-B14F-4D97-AF65-F5344CB8AC3E}">
        <p14:creationId xmlns:p14="http://schemas.microsoft.com/office/powerpoint/2010/main" val="3455962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F70552-2843-4347-B08A-F75B6CDBA3DA}" type="slidenum">
              <a:rPr lang="en-US" smtClean="0"/>
              <a:t>23</a:t>
            </a:fld>
            <a:endParaRPr lang="en-US"/>
          </a:p>
        </p:txBody>
      </p:sp>
    </p:spTree>
    <p:extLst>
      <p:ext uri="{BB962C8B-B14F-4D97-AF65-F5344CB8AC3E}">
        <p14:creationId xmlns:p14="http://schemas.microsoft.com/office/powerpoint/2010/main" val="2157507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All of these items were unanimously rated as high prevalence/severity on a three-point Likert scale </a:t>
            </a:r>
            <a:endParaRPr lang="en-US" dirty="0"/>
          </a:p>
        </p:txBody>
      </p:sp>
      <p:sp>
        <p:nvSpPr>
          <p:cNvPr id="4" name="Slide Number Placeholder 3"/>
          <p:cNvSpPr>
            <a:spLocks noGrp="1"/>
          </p:cNvSpPr>
          <p:nvPr>
            <p:ph type="sldNum" sz="quarter" idx="10"/>
          </p:nvPr>
        </p:nvSpPr>
        <p:spPr/>
        <p:txBody>
          <a:bodyPr/>
          <a:lstStyle/>
          <a:p>
            <a:fld id="{66F70552-2843-4347-B08A-F75B6CDBA3DA}" type="slidenum">
              <a:rPr lang="en-US" smtClean="0"/>
              <a:t>24</a:t>
            </a:fld>
            <a:endParaRPr lang="en-US"/>
          </a:p>
        </p:txBody>
      </p:sp>
    </p:spTree>
    <p:extLst>
      <p:ext uri="{BB962C8B-B14F-4D97-AF65-F5344CB8AC3E}">
        <p14:creationId xmlns:p14="http://schemas.microsoft.com/office/powerpoint/2010/main" val="976128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study published in JAMA in 2013 compared the original ACEs items versus an extended list of questions from a national study of victimization. </a:t>
            </a:r>
          </a:p>
          <a:p>
            <a:endParaRPr lang="en-US" dirty="0"/>
          </a:p>
          <a:p>
            <a:r>
              <a:rPr lang="en-US" dirty="0"/>
              <a:t>One of our expert workgroup members, Dr. David Matthews of Kentucky suggested “Some items such as peer victimization, parents arguing and SES showed up strong, so interventions (prevention curricula) targeting these factors should as well as physical, sexual and emotional abuse and neglect.  One approach currently in vogue is teaching CBT coping skills to address triggers associated with ACEs.  There is good evidence that when youth have a way to respond to triggers associated with prior trauma, turning to substance use is less frequent.”</a:t>
            </a:r>
          </a:p>
        </p:txBody>
      </p:sp>
      <p:sp>
        <p:nvSpPr>
          <p:cNvPr id="4" name="Slide Number Placeholder 3"/>
          <p:cNvSpPr>
            <a:spLocks noGrp="1"/>
          </p:cNvSpPr>
          <p:nvPr>
            <p:ph type="sldNum" sz="quarter" idx="5"/>
          </p:nvPr>
        </p:nvSpPr>
        <p:spPr/>
        <p:txBody>
          <a:bodyPr/>
          <a:lstStyle/>
          <a:p>
            <a:fld id="{FDABAA7D-4B88-4BCF-8051-AF9CC3834079}" type="slidenum">
              <a:rPr lang="en-US" smtClean="0"/>
              <a:t>25</a:t>
            </a:fld>
            <a:endParaRPr lang="en-US"/>
          </a:p>
        </p:txBody>
      </p:sp>
    </p:spTree>
    <p:extLst>
      <p:ext uri="{BB962C8B-B14F-4D97-AF65-F5344CB8AC3E}">
        <p14:creationId xmlns:p14="http://schemas.microsoft.com/office/powerpoint/2010/main" val="1975326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One of the most pervasive themes that emerged from both </a:t>
            </a:r>
            <a:r>
              <a:rPr lang="en-US" sz="1200" b="0" i="0" u="none" strike="noStrike" kern="1200" baseline="0" dirty="0" err="1">
                <a:solidFill>
                  <a:schemeClr val="tx1"/>
                </a:solidFill>
                <a:latin typeface="+mn-lt"/>
                <a:ea typeface="+mn-ea"/>
                <a:cs typeface="+mn-cs"/>
              </a:rPr>
              <a:t>ThinkTank</a:t>
            </a:r>
            <a:r>
              <a:rPr lang="en-US" sz="1200" b="0" i="0" u="none" strike="noStrike" kern="1200" baseline="0" dirty="0">
                <a:solidFill>
                  <a:schemeClr val="tx1"/>
                </a:solidFill>
                <a:latin typeface="+mn-lt"/>
                <a:ea typeface="+mn-ea"/>
                <a:cs typeface="+mn-cs"/>
              </a:rPr>
              <a:t>© sessions was the role that poverty and economic decline play as a contributing factor to experiencing ACEs.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Stakeholders discussed economic decline as leading to a lack of job opportunities which can create a situation of hopelessness and increased stress. </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Another theme that emerged in many of the activities was the concept of multigenerational experiences. This concept, which stakeholders defined as the passing of behaviors, values, and norms within and across generations in a family, was described as being particularly acute in some Appalachian communities.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For example, stakeholders described situations in which a child may live in close proximity to grandparents, parents, and siblings all of whom have issues with substance use or all of whom have experienced physical abuse in childhood as the behavior was passed from generation to generation.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Of note, a few stakeholders added that positive behaviors and values (e.g., an appreciation for the outdoors, strong family ties) can be passed down and may act as a buffering factor for ACEs. </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Stakeholders explained that cultural factors, multigenerational experiences, and the frequency of ACEs in the Region have led many people to accept or normalize ACEs (e.g., “it’s just the way things are here”). </a:t>
            </a:r>
            <a:endParaRPr lang="en-US" dirty="0"/>
          </a:p>
          <a:p>
            <a:endParaRPr lang="en-US" dirty="0"/>
          </a:p>
        </p:txBody>
      </p:sp>
      <p:sp>
        <p:nvSpPr>
          <p:cNvPr id="4" name="Slide Number Placeholder 3"/>
          <p:cNvSpPr>
            <a:spLocks noGrp="1"/>
          </p:cNvSpPr>
          <p:nvPr>
            <p:ph type="sldNum" sz="quarter" idx="5"/>
          </p:nvPr>
        </p:nvSpPr>
        <p:spPr/>
        <p:txBody>
          <a:bodyPr/>
          <a:lstStyle/>
          <a:p>
            <a:fld id="{FDABAA7D-4B88-4BCF-8051-AF9CC3834079}" type="slidenum">
              <a:rPr lang="en-US" smtClean="0"/>
              <a:t>26</a:t>
            </a:fld>
            <a:endParaRPr lang="en-US"/>
          </a:p>
        </p:txBody>
      </p:sp>
    </p:spTree>
    <p:extLst>
      <p:ext uri="{BB962C8B-B14F-4D97-AF65-F5344CB8AC3E}">
        <p14:creationId xmlns:p14="http://schemas.microsoft.com/office/powerpoint/2010/main" val="750351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When probed, stakeholders reported that males were more likely to present earlier with behavior problems resulting in suspension or expulsion from school or incarceration.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Social and cultural expectations that males should be tough and resist showing emotion can hinder males from wanting to openly discuss their experiences and seek out assistance.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Stakeholders indicated females more often experienced sexual abuse due to substance use in the family, and had a later onset of behavioral responses to ACEs as compared to males.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behavioral responses for females often include self-harm or becoming involved in physically or sexually abusive relationships – most often beginning in middle school.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According to the stakeholders, females are also more likely to receive counseling or care in response to ACEs and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more intervention programs exist that are specifically geared towards females. </a:t>
            </a:r>
            <a:endParaRPr lang="en-US" dirty="0"/>
          </a:p>
        </p:txBody>
      </p:sp>
      <p:sp>
        <p:nvSpPr>
          <p:cNvPr id="4" name="Slide Number Placeholder 3"/>
          <p:cNvSpPr>
            <a:spLocks noGrp="1"/>
          </p:cNvSpPr>
          <p:nvPr>
            <p:ph type="sldNum" sz="quarter" idx="10"/>
          </p:nvPr>
        </p:nvSpPr>
        <p:spPr/>
        <p:txBody>
          <a:bodyPr/>
          <a:lstStyle/>
          <a:p>
            <a:fld id="{66F70552-2843-4347-B08A-F75B6CDBA3DA}" type="slidenum">
              <a:rPr lang="en-US" smtClean="0"/>
              <a:t>27</a:t>
            </a:fld>
            <a:endParaRPr lang="en-US"/>
          </a:p>
        </p:txBody>
      </p:sp>
    </p:spTree>
    <p:extLst>
      <p:ext uri="{BB962C8B-B14F-4D97-AF65-F5344CB8AC3E}">
        <p14:creationId xmlns:p14="http://schemas.microsoft.com/office/powerpoint/2010/main" val="737464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Shared by Dr. David Matthews shared preliminary results from a study his colleagues conducted in Kentucky on youth involved in drug treatment</a:t>
            </a:r>
          </a:p>
        </p:txBody>
      </p:sp>
      <p:sp>
        <p:nvSpPr>
          <p:cNvPr id="4" name="Slide Number Placeholder 3"/>
          <p:cNvSpPr>
            <a:spLocks noGrp="1"/>
          </p:cNvSpPr>
          <p:nvPr>
            <p:ph type="sldNum" sz="quarter" idx="5"/>
          </p:nvPr>
        </p:nvSpPr>
        <p:spPr/>
        <p:txBody>
          <a:bodyPr/>
          <a:lstStyle/>
          <a:p>
            <a:fld id="{FDABAA7D-4B88-4BCF-8051-AF9CC3834079}" type="slidenum">
              <a:rPr lang="en-US" smtClean="0"/>
              <a:t>28</a:t>
            </a:fld>
            <a:endParaRPr lang="en-US"/>
          </a:p>
        </p:txBody>
      </p:sp>
    </p:spTree>
    <p:extLst>
      <p:ext uri="{BB962C8B-B14F-4D97-AF65-F5344CB8AC3E}">
        <p14:creationId xmlns:p14="http://schemas.microsoft.com/office/powerpoint/2010/main" val="1905753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expert working group emphasized the need to include resiliency in any discussions of ACEs in Appalachia. They believed that identifying factors that buffer the effects of ACEs and promote resiliency are key to helping those who have experienced ACEs and to preventing ACEs from occurring in subsequent generations.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When asked to describe factors that may buffer the effects of ACEs in Appalachia, stakeholders routinely mentioned…</a:t>
            </a:r>
            <a:endParaRPr lang="en-US" dirty="0"/>
          </a:p>
        </p:txBody>
      </p:sp>
      <p:sp>
        <p:nvSpPr>
          <p:cNvPr id="4" name="Slide Number Placeholder 3"/>
          <p:cNvSpPr>
            <a:spLocks noGrp="1"/>
          </p:cNvSpPr>
          <p:nvPr>
            <p:ph type="sldNum" sz="quarter" idx="10"/>
          </p:nvPr>
        </p:nvSpPr>
        <p:spPr/>
        <p:txBody>
          <a:bodyPr/>
          <a:lstStyle/>
          <a:p>
            <a:fld id="{66F70552-2843-4347-B08A-F75B6CDBA3DA}" type="slidenum">
              <a:rPr lang="en-US" smtClean="0"/>
              <a:t>29</a:t>
            </a:fld>
            <a:endParaRPr lang="en-US"/>
          </a:p>
        </p:txBody>
      </p:sp>
    </p:spTree>
    <p:extLst>
      <p:ext uri="{BB962C8B-B14F-4D97-AF65-F5344CB8AC3E}">
        <p14:creationId xmlns:p14="http://schemas.microsoft.com/office/powerpoint/2010/main" val="3748825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Experts concurred with the buffering factors listed by the stakeholders. They noted that </a:t>
            </a:r>
            <a:r>
              <a:rPr lang="en-US" sz="1200" b="0" i="1" u="none" strike="noStrike" kern="1200" baseline="0" dirty="0">
                <a:solidFill>
                  <a:schemeClr val="tx1"/>
                </a:solidFill>
                <a:latin typeface="+mn-lt"/>
                <a:ea typeface="+mn-ea"/>
                <a:cs typeface="+mn-cs"/>
              </a:rPr>
              <a:t>presence of one caring adult </a:t>
            </a:r>
            <a:r>
              <a:rPr lang="en-US" sz="1200" b="0" i="0" u="none" strike="noStrike" kern="1200" baseline="0" dirty="0">
                <a:solidFill>
                  <a:schemeClr val="tx1"/>
                </a:solidFill>
                <a:latin typeface="+mn-lt"/>
                <a:ea typeface="+mn-ea"/>
                <a:cs typeface="+mn-cs"/>
              </a:rPr>
              <a:t>may be a particularly important buffering factor – although there was some discussion that a caring adult could be an element of the buffering factors already listed (e.g., a particular coach in sports or pastor in a church youth group).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None of the buffering factors were rated as being highly prevalent in Appalachia. </a:t>
            </a:r>
          </a:p>
          <a:p>
            <a:pPr marL="171450" indent="-171450">
              <a:buFont typeface="Arial" panose="020B0604020202020204" pitchFamily="34" charset="0"/>
              <a:buChar char="•"/>
            </a:pPr>
            <a:r>
              <a:rPr lang="en-US" sz="1200" b="0" i="1" u="none" strike="noStrike" kern="1200" baseline="0" dirty="0">
                <a:solidFill>
                  <a:schemeClr val="tx1"/>
                </a:solidFill>
                <a:latin typeface="+mn-lt"/>
                <a:ea typeface="+mn-ea"/>
                <a:cs typeface="+mn-cs"/>
              </a:rPr>
              <a:t>Strong, supportive family ties</a:t>
            </a:r>
            <a:r>
              <a:rPr lang="en-US" sz="1200" b="0" i="0" u="none" strike="noStrike" kern="1200" baseline="0" dirty="0">
                <a:solidFill>
                  <a:schemeClr val="tx1"/>
                </a:solidFill>
                <a:latin typeface="+mn-lt"/>
                <a:ea typeface="+mn-ea"/>
                <a:cs typeface="+mn-cs"/>
              </a:rPr>
              <a:t>, while rated as the least prevalent buffering factor, was unanimously rated as having a “high” impact – meaning if the prevalence of this factor were increased, it would have the strongest impact on ACEs in Appalachia. </a:t>
            </a:r>
          </a:p>
          <a:p>
            <a:pPr marL="171450" indent="-171450">
              <a:buFont typeface="Arial" panose="020B0604020202020204" pitchFamily="34" charset="0"/>
              <a:buChar char="•"/>
            </a:pPr>
            <a:r>
              <a:rPr lang="en-US" sz="1200" b="0" i="1" u="none" strike="noStrike" kern="1200" baseline="0" dirty="0">
                <a:solidFill>
                  <a:schemeClr val="tx1"/>
                </a:solidFill>
                <a:latin typeface="+mn-lt"/>
                <a:ea typeface="+mn-ea"/>
                <a:cs typeface="+mn-cs"/>
              </a:rPr>
              <a:t>Supportive schools </a:t>
            </a:r>
            <a:r>
              <a:rPr lang="en-US" sz="1200" b="0" i="0" u="none" strike="noStrike" kern="1200" baseline="0" dirty="0">
                <a:solidFill>
                  <a:schemeClr val="tx1"/>
                </a:solidFill>
                <a:latin typeface="+mn-lt"/>
                <a:ea typeface="+mn-ea"/>
                <a:cs typeface="+mn-cs"/>
              </a:rPr>
              <a:t>was also unanimously rated as having a “high” impact. </a:t>
            </a:r>
            <a:endParaRPr lang="en-US" dirty="0"/>
          </a:p>
        </p:txBody>
      </p:sp>
      <p:sp>
        <p:nvSpPr>
          <p:cNvPr id="4" name="Slide Number Placeholder 3"/>
          <p:cNvSpPr>
            <a:spLocks noGrp="1"/>
          </p:cNvSpPr>
          <p:nvPr>
            <p:ph type="sldNum" sz="quarter" idx="10"/>
          </p:nvPr>
        </p:nvSpPr>
        <p:spPr/>
        <p:txBody>
          <a:bodyPr/>
          <a:lstStyle/>
          <a:p>
            <a:fld id="{66F70552-2843-4347-B08A-F75B6CDBA3DA}" type="slidenum">
              <a:rPr lang="en-US" smtClean="0"/>
              <a:t>30</a:t>
            </a:fld>
            <a:endParaRPr lang="en-US"/>
          </a:p>
        </p:txBody>
      </p:sp>
    </p:spTree>
    <p:extLst>
      <p:ext uri="{BB962C8B-B14F-4D97-AF65-F5344CB8AC3E}">
        <p14:creationId xmlns:p14="http://schemas.microsoft.com/office/powerpoint/2010/main" val="3196712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ABAA7D-4B88-4BCF-8051-AF9CC3834079}" type="slidenum">
              <a:rPr lang="en-US" smtClean="0"/>
              <a:t>4</a:t>
            </a:fld>
            <a:endParaRPr lang="en-US"/>
          </a:p>
        </p:txBody>
      </p:sp>
    </p:spTree>
    <p:extLst>
      <p:ext uri="{BB962C8B-B14F-4D97-AF65-F5344CB8AC3E}">
        <p14:creationId xmlns:p14="http://schemas.microsoft.com/office/powerpoint/2010/main" val="3471827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Stakeholders indicated that community education should address misunderstandings around how ACEs manifest in children, and promote engagement and utilization of resources.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Due to the geographic isolation and multigenerational experiences common in the Region, stakeholders reported a need for more home visiting programs focusing on intergenerational work.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6F70552-2843-4347-B08A-F75B6CDBA3DA}" type="slidenum">
              <a:rPr lang="en-US" smtClean="0"/>
              <a:t>31</a:t>
            </a:fld>
            <a:endParaRPr lang="en-US"/>
          </a:p>
        </p:txBody>
      </p:sp>
    </p:spTree>
    <p:extLst>
      <p:ext uri="{BB962C8B-B14F-4D97-AF65-F5344CB8AC3E}">
        <p14:creationId xmlns:p14="http://schemas.microsoft.com/office/powerpoint/2010/main" val="4240518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experts proclaimed that the list of resources needed to address ACEs in Appalachia “hit the nail on the head,” and discussed the need to include some of these needs in state policies moving forward.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When asked to rank the list of needs in order of priority to address, all </a:t>
            </a:r>
            <a:r>
              <a:rPr lang="en-US" sz="1200" b="0" i="0" u="none" strike="noStrike" kern="1200" baseline="0" dirty="0">
                <a:solidFill>
                  <a:srgbClr val="C00000"/>
                </a:solidFill>
                <a:latin typeface="+mn-lt"/>
                <a:ea typeface="+mn-ea"/>
                <a:cs typeface="+mn-cs"/>
              </a:rPr>
              <a:t>three</a:t>
            </a:r>
            <a:r>
              <a:rPr lang="en-US" sz="1200" b="0" i="0" u="none" strike="noStrike" kern="1200" baseline="0" dirty="0">
                <a:solidFill>
                  <a:schemeClr val="tx1"/>
                </a:solidFill>
                <a:latin typeface="+mn-lt"/>
                <a:ea typeface="+mn-ea"/>
                <a:cs typeface="+mn-cs"/>
              </a:rPr>
              <a:t> experts were in agreement that </a:t>
            </a:r>
            <a:r>
              <a:rPr lang="en-US" sz="1200" b="0" i="1" u="none" strike="noStrike" kern="1200" baseline="0" dirty="0">
                <a:solidFill>
                  <a:schemeClr val="tx1"/>
                </a:solidFill>
                <a:latin typeface="+mn-lt"/>
                <a:ea typeface="+mn-ea"/>
                <a:cs typeface="+mn-cs"/>
              </a:rPr>
              <a:t>improving multi-sector engagement to address ACEs </a:t>
            </a:r>
            <a:r>
              <a:rPr lang="en-US" sz="1200" b="0" i="0" u="none" strike="noStrike" kern="1200" baseline="0" dirty="0">
                <a:solidFill>
                  <a:schemeClr val="tx1"/>
                </a:solidFill>
                <a:latin typeface="+mn-lt"/>
                <a:ea typeface="+mn-ea"/>
                <a:cs typeface="+mn-cs"/>
              </a:rPr>
              <a:t>was most critical.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Experts emphasized that ACE programs in Appalachia should recognize changing family dynamics resulting from the opioid crisis –most notably that many grandparents are raising grandchildren due to parental incarceration, overdose, and alternative custodial arrangements. </a:t>
            </a:r>
            <a:endParaRPr lang="en-US" dirty="0"/>
          </a:p>
        </p:txBody>
      </p:sp>
      <p:sp>
        <p:nvSpPr>
          <p:cNvPr id="4" name="Slide Number Placeholder 3"/>
          <p:cNvSpPr>
            <a:spLocks noGrp="1"/>
          </p:cNvSpPr>
          <p:nvPr>
            <p:ph type="sldNum" sz="quarter" idx="10"/>
          </p:nvPr>
        </p:nvSpPr>
        <p:spPr/>
        <p:txBody>
          <a:bodyPr/>
          <a:lstStyle/>
          <a:p>
            <a:fld id="{66F70552-2843-4347-B08A-F75B6CDBA3DA}" type="slidenum">
              <a:rPr lang="en-US" smtClean="0"/>
              <a:t>32</a:t>
            </a:fld>
            <a:endParaRPr lang="en-US"/>
          </a:p>
        </p:txBody>
      </p:sp>
    </p:spTree>
    <p:extLst>
      <p:ext uri="{BB962C8B-B14F-4D97-AF65-F5344CB8AC3E}">
        <p14:creationId xmlns:p14="http://schemas.microsoft.com/office/powerpoint/2010/main" val="1263222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experts believed that improved awareness of the concept of ACEs and their impacts on children was necessary to garner needed support for grant programs for local organizations and engagement from community leaders throughout the Appalachian Region.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As a next step, they recommended that CDC issue an Appalachian report and plan for addressing ACEs and their contributing factors as a root cause for substance use issues – most importantly, opioids. They believed this would help pave the way for local organizations to develop their own plans and interventions. These plans and interventions should involve broad groups of stakeholders (e.g., physicians, schools, behavioral health) and encourage all service providers to include questions about ACEs and resilience together in their treatment and educational plans.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If you’re interested in receiving a copy of the full report with a list of programs and best practices recommended by stakeholders to address ACEs, please come see me.</a:t>
            </a:r>
            <a:endParaRPr lang="en-US" dirty="0"/>
          </a:p>
        </p:txBody>
      </p:sp>
      <p:sp>
        <p:nvSpPr>
          <p:cNvPr id="4" name="Slide Number Placeholder 3"/>
          <p:cNvSpPr>
            <a:spLocks noGrp="1"/>
          </p:cNvSpPr>
          <p:nvPr>
            <p:ph type="sldNum" sz="quarter" idx="10"/>
          </p:nvPr>
        </p:nvSpPr>
        <p:spPr/>
        <p:txBody>
          <a:bodyPr/>
          <a:lstStyle/>
          <a:p>
            <a:fld id="{66F70552-2843-4347-B08A-F75B6CDBA3DA}" type="slidenum">
              <a:rPr lang="en-US" smtClean="0"/>
              <a:t>33</a:t>
            </a:fld>
            <a:endParaRPr lang="en-US"/>
          </a:p>
        </p:txBody>
      </p:sp>
    </p:spTree>
    <p:extLst>
      <p:ext uri="{BB962C8B-B14F-4D97-AF65-F5344CB8AC3E}">
        <p14:creationId xmlns:p14="http://schemas.microsoft.com/office/powerpoint/2010/main" val="2002966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ABAA7D-4B88-4BCF-8051-AF9CC3834079}" type="slidenum">
              <a:rPr lang="en-US" smtClean="0"/>
              <a:t>5</a:t>
            </a:fld>
            <a:endParaRPr lang="en-US"/>
          </a:p>
        </p:txBody>
      </p:sp>
    </p:spTree>
    <p:extLst>
      <p:ext uri="{BB962C8B-B14F-4D97-AF65-F5344CB8AC3E}">
        <p14:creationId xmlns:p14="http://schemas.microsoft.com/office/powerpoint/2010/main" val="2128944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ABAA7D-4B88-4BCF-8051-AF9CC3834079}" type="slidenum">
              <a:rPr lang="en-US" smtClean="0"/>
              <a:t>6</a:t>
            </a:fld>
            <a:endParaRPr lang="en-US"/>
          </a:p>
        </p:txBody>
      </p:sp>
    </p:spTree>
    <p:extLst>
      <p:ext uri="{BB962C8B-B14F-4D97-AF65-F5344CB8AC3E}">
        <p14:creationId xmlns:p14="http://schemas.microsoft.com/office/powerpoint/2010/main" val="3844397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ARC defines Appalachia as a 205,000 – square mile region encompassing all of West Virginia and part of 12 other states.</a:t>
            </a:r>
          </a:p>
          <a:p>
            <a:pPr marL="171450" indent="-171450">
              <a:buFont typeface="Arial" panose="020B0604020202020204" pitchFamily="34" charset="0"/>
              <a:buChar char="•"/>
            </a:pPr>
            <a:r>
              <a:rPr lang="en-US" baseline="0" dirty="0"/>
              <a:t>We talk about Appalachia as a whole, but it’s really important to understand that regional differences exist. </a:t>
            </a:r>
            <a:r>
              <a:rPr lang="en-US" baseline="0" dirty="0" smtClean="0"/>
              <a:t>Appalachia </a:t>
            </a:r>
            <a:r>
              <a:rPr lang="en-US" baseline="0" dirty="0"/>
              <a:t>contains large metro areas like Pittsburgh</a:t>
            </a:r>
            <a:endParaRPr lang="en-US" dirty="0"/>
          </a:p>
        </p:txBody>
      </p:sp>
      <p:sp>
        <p:nvSpPr>
          <p:cNvPr id="4" name="Slide Number Placeholder 3"/>
          <p:cNvSpPr>
            <a:spLocks noGrp="1"/>
          </p:cNvSpPr>
          <p:nvPr>
            <p:ph type="sldNum" sz="quarter" idx="10"/>
          </p:nvPr>
        </p:nvSpPr>
        <p:spPr/>
        <p:txBody>
          <a:bodyPr/>
          <a:lstStyle/>
          <a:p>
            <a:fld id="{66F70552-2843-4347-B08A-F75B6CDBA3DA}" type="slidenum">
              <a:rPr lang="en-US" smtClean="0"/>
              <a:t>7</a:t>
            </a:fld>
            <a:endParaRPr lang="en-US"/>
          </a:p>
        </p:txBody>
      </p:sp>
    </p:spTree>
    <p:extLst>
      <p:ext uri="{BB962C8B-B14F-4D97-AF65-F5344CB8AC3E}">
        <p14:creationId xmlns:p14="http://schemas.microsoft.com/office/powerpoint/2010/main" val="140293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Appalachian Virginia</a:t>
            </a:r>
          </a:p>
          <a:p>
            <a:r>
              <a:rPr lang="en-US" dirty="0"/>
              <a:t>Source: https://www.arc.gov/images/appregion/economic_statusFY2019/CountyEconomicStatusandDistressAreasFY2019Virginia.pdf </a:t>
            </a:r>
          </a:p>
          <a:p>
            <a:endParaRPr lang="en-US" dirty="0"/>
          </a:p>
          <a:p>
            <a:r>
              <a:rPr lang="en-US" dirty="0"/>
              <a:t>25 of your 95 counties are considered Appalachian  </a:t>
            </a:r>
          </a:p>
          <a:p>
            <a:r>
              <a:rPr lang="en-US" dirty="0"/>
              <a:t>4 economically distressed counties – Buchanan, Dickenson, Lee, and Wise</a:t>
            </a:r>
          </a:p>
          <a:p>
            <a:r>
              <a:rPr lang="en-US" dirty="0"/>
              <a:t>6 counties designated as “at risk” – Scott, Russell, Tazwell, Grayson, Patrick, and Henry</a:t>
            </a:r>
          </a:p>
        </p:txBody>
      </p:sp>
      <p:sp>
        <p:nvSpPr>
          <p:cNvPr id="4" name="Slide Number Placeholder 3"/>
          <p:cNvSpPr>
            <a:spLocks noGrp="1"/>
          </p:cNvSpPr>
          <p:nvPr>
            <p:ph type="sldNum" sz="quarter" idx="5"/>
          </p:nvPr>
        </p:nvSpPr>
        <p:spPr/>
        <p:txBody>
          <a:bodyPr/>
          <a:lstStyle/>
          <a:p>
            <a:fld id="{FDABAA7D-4B88-4BCF-8051-AF9CC3834079}" type="slidenum">
              <a:rPr lang="en-US" smtClean="0"/>
              <a:t>8</a:t>
            </a:fld>
            <a:endParaRPr lang="en-US"/>
          </a:p>
        </p:txBody>
      </p:sp>
    </p:spTree>
    <p:extLst>
      <p:ext uri="{BB962C8B-B14F-4D97-AF65-F5344CB8AC3E}">
        <p14:creationId xmlns:p14="http://schemas.microsoft.com/office/powerpoint/2010/main" val="693344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CDC-Kaiser Permanente ACE</a:t>
            </a:r>
            <a:r>
              <a:rPr lang="en-US" baseline="0" dirty="0"/>
              <a:t> Study is one of the largest investigations of childhood abuse and neglect and later-life health and well-being</a:t>
            </a:r>
          </a:p>
          <a:p>
            <a:pPr marL="171450" indent="-171450">
              <a:buFont typeface="Arial" panose="020B0604020202020204" pitchFamily="34" charset="0"/>
              <a:buChar char="•"/>
            </a:pPr>
            <a:r>
              <a:rPr lang="en-US" dirty="0"/>
              <a:t>Adverse Childhood Experiences (ACEs) are categorized into three groups: abuse, neglect, and household challenges. Each category is further divided into multiple subcategories. Participant demographic information is available by gender, race, age, and education. The prevalence of ACEs is organized by category.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6F70552-2843-4347-B08A-F75B6CDBA3DA}" type="slidenum">
              <a:rPr lang="en-US" smtClean="0"/>
              <a:t>9</a:t>
            </a:fld>
            <a:endParaRPr lang="en-US"/>
          </a:p>
        </p:txBody>
      </p:sp>
    </p:spTree>
    <p:extLst>
      <p:ext uri="{BB962C8B-B14F-4D97-AF65-F5344CB8AC3E}">
        <p14:creationId xmlns:p14="http://schemas.microsoft.com/office/powerpoint/2010/main" val="262169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https://acestoohigh.com/got-your-ace-score/</a:t>
            </a:r>
            <a:r>
              <a:rPr lang="en-US" dirty="0" smtClean="0"/>
              <a:t> </a:t>
            </a:r>
            <a:endParaRPr lang="en-US" dirty="0"/>
          </a:p>
        </p:txBody>
      </p:sp>
      <p:sp>
        <p:nvSpPr>
          <p:cNvPr id="4" name="Slide Number Placeholder 3"/>
          <p:cNvSpPr>
            <a:spLocks noGrp="1"/>
          </p:cNvSpPr>
          <p:nvPr>
            <p:ph type="sldNum" sz="quarter" idx="10"/>
          </p:nvPr>
        </p:nvSpPr>
        <p:spPr/>
        <p:txBody>
          <a:bodyPr/>
          <a:lstStyle/>
          <a:p>
            <a:fld id="{FDABAA7D-4B88-4BCF-8051-AF9CC3834079}" type="slidenum">
              <a:rPr lang="en-US" smtClean="0"/>
              <a:t>10</a:t>
            </a:fld>
            <a:endParaRPr lang="en-US"/>
          </a:p>
        </p:txBody>
      </p:sp>
    </p:spTree>
    <p:extLst>
      <p:ext uri="{BB962C8B-B14F-4D97-AF65-F5344CB8AC3E}">
        <p14:creationId xmlns:p14="http://schemas.microsoft.com/office/powerpoint/2010/main" val="13254505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F4115D-4BC8-4BA6-AEAA-971B544CA688}"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07A0763D-A234-46FC-A1AD-D0CFBF89967B}" type="slidenum">
              <a:rPr lang="en-US" smtClean="0"/>
              <a:t>‹#›</a:t>
            </a:fld>
            <a:endParaRPr lang="en-US"/>
          </a:p>
        </p:txBody>
      </p:sp>
    </p:spTree>
    <p:extLst>
      <p:ext uri="{BB962C8B-B14F-4D97-AF65-F5344CB8AC3E}">
        <p14:creationId xmlns:p14="http://schemas.microsoft.com/office/powerpoint/2010/main" val="2656300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4115D-4BC8-4BA6-AEAA-971B544CA688}"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0763D-A234-46FC-A1AD-D0CFBF89967B}" type="slidenum">
              <a:rPr lang="en-US" smtClean="0"/>
              <a:t>‹#›</a:t>
            </a:fld>
            <a:endParaRPr lang="en-US"/>
          </a:p>
        </p:txBody>
      </p:sp>
    </p:spTree>
    <p:extLst>
      <p:ext uri="{BB962C8B-B14F-4D97-AF65-F5344CB8AC3E}">
        <p14:creationId xmlns:p14="http://schemas.microsoft.com/office/powerpoint/2010/main" val="1751814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4115D-4BC8-4BA6-AEAA-971B544CA688}"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0763D-A234-46FC-A1AD-D0CFBF89967B}" type="slidenum">
              <a:rPr lang="en-US" smtClean="0"/>
              <a:t>‹#›</a:t>
            </a:fld>
            <a:endParaRPr lang="en-US"/>
          </a:p>
        </p:txBody>
      </p:sp>
    </p:spTree>
    <p:extLst>
      <p:ext uri="{BB962C8B-B14F-4D97-AF65-F5344CB8AC3E}">
        <p14:creationId xmlns:p14="http://schemas.microsoft.com/office/powerpoint/2010/main" val="3315019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4115D-4BC8-4BA6-AEAA-971B544CA688}"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0763D-A234-46FC-A1AD-D0CFBF89967B}" type="slidenum">
              <a:rPr lang="en-US" smtClean="0"/>
              <a:t>‹#›</a:t>
            </a:fld>
            <a:endParaRPr lang="en-US"/>
          </a:p>
        </p:txBody>
      </p:sp>
    </p:spTree>
    <p:extLst>
      <p:ext uri="{BB962C8B-B14F-4D97-AF65-F5344CB8AC3E}">
        <p14:creationId xmlns:p14="http://schemas.microsoft.com/office/powerpoint/2010/main" val="2344289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22F4115D-4BC8-4BA6-AEAA-971B544CA688}" type="datetimeFigureOut">
              <a:rPr lang="en-US" smtClean="0"/>
              <a:t>5/23/2019</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07A0763D-A234-46FC-A1AD-D0CFBF89967B}" type="slidenum">
              <a:rPr lang="en-US" smtClean="0"/>
              <a:t>‹#›</a:t>
            </a:fld>
            <a:endParaRPr lang="en-US"/>
          </a:p>
        </p:txBody>
      </p:sp>
    </p:spTree>
    <p:extLst>
      <p:ext uri="{BB962C8B-B14F-4D97-AF65-F5344CB8AC3E}">
        <p14:creationId xmlns:p14="http://schemas.microsoft.com/office/powerpoint/2010/main" val="306011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F4115D-4BC8-4BA6-AEAA-971B544CA688}"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A0763D-A234-46FC-A1AD-D0CFBF89967B}" type="slidenum">
              <a:rPr lang="en-US" smtClean="0"/>
              <a:t>‹#›</a:t>
            </a:fld>
            <a:endParaRPr lang="en-US"/>
          </a:p>
        </p:txBody>
      </p:sp>
    </p:spTree>
    <p:extLst>
      <p:ext uri="{BB962C8B-B14F-4D97-AF65-F5344CB8AC3E}">
        <p14:creationId xmlns:p14="http://schemas.microsoft.com/office/powerpoint/2010/main" val="10911435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F4115D-4BC8-4BA6-AEAA-971B544CA688}" type="datetimeFigureOut">
              <a:rPr lang="en-US" smtClean="0"/>
              <a:t>5/23/2019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A0763D-A234-46FC-A1AD-D0CFBF89967B}" type="slidenum">
              <a:rPr lang="en-US" smtClean="0"/>
              <a:t>‹#›</a:t>
            </a:fld>
            <a:endParaRPr lang="en-US"/>
          </a:p>
        </p:txBody>
      </p:sp>
    </p:spTree>
    <p:extLst>
      <p:ext uri="{BB962C8B-B14F-4D97-AF65-F5344CB8AC3E}">
        <p14:creationId xmlns:p14="http://schemas.microsoft.com/office/powerpoint/2010/main" val="320118048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F4115D-4BC8-4BA6-AEAA-971B544CA688}" type="datetimeFigureOut">
              <a:rPr lang="en-US" smtClean="0"/>
              <a:t>5/23/2019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A0763D-A234-46FC-A1AD-D0CFBF89967B}" type="slidenum">
              <a:rPr lang="en-US" smtClean="0"/>
              <a:t>‹#›</a:t>
            </a:fld>
            <a:endParaRPr lang="en-US"/>
          </a:p>
        </p:txBody>
      </p:sp>
    </p:spTree>
    <p:extLst>
      <p:ext uri="{BB962C8B-B14F-4D97-AF65-F5344CB8AC3E}">
        <p14:creationId xmlns:p14="http://schemas.microsoft.com/office/powerpoint/2010/main" val="3267835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F4115D-4BC8-4BA6-AEAA-971B544CA688}" type="datetimeFigureOut">
              <a:rPr lang="en-US" smtClean="0"/>
              <a:t>5/23/2019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A0763D-A234-46FC-A1AD-D0CFBF89967B}" type="slidenum">
              <a:rPr lang="en-US" smtClean="0"/>
              <a:t>‹#›</a:t>
            </a:fld>
            <a:endParaRPr lang="en-US"/>
          </a:p>
        </p:txBody>
      </p:sp>
    </p:spTree>
    <p:extLst>
      <p:ext uri="{BB962C8B-B14F-4D97-AF65-F5344CB8AC3E}">
        <p14:creationId xmlns:p14="http://schemas.microsoft.com/office/powerpoint/2010/main" val="398725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F4115D-4BC8-4BA6-AEAA-971B544CA688}"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07A0763D-A234-46FC-A1AD-D0CFBF89967B}" type="slidenum">
              <a:rPr lang="en-US" smtClean="0"/>
              <a:t>‹#›</a:t>
            </a:fld>
            <a:endParaRPr lang="en-US"/>
          </a:p>
        </p:txBody>
      </p:sp>
    </p:spTree>
    <p:extLst>
      <p:ext uri="{BB962C8B-B14F-4D97-AF65-F5344CB8AC3E}">
        <p14:creationId xmlns:p14="http://schemas.microsoft.com/office/powerpoint/2010/main" val="14226227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F4115D-4BC8-4BA6-AEAA-971B544CA688}" type="datetimeFigureOut">
              <a:rPr lang="en-US" smtClean="0"/>
              <a:t>5/23/2019</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07A0763D-A234-46FC-A1AD-D0CFBF89967B}" type="slidenum">
              <a:rPr lang="en-US" smtClean="0"/>
              <a:t>‹#›</a:t>
            </a:fld>
            <a:endParaRPr lang="en-US"/>
          </a:p>
        </p:txBody>
      </p:sp>
    </p:spTree>
    <p:extLst>
      <p:ext uri="{BB962C8B-B14F-4D97-AF65-F5344CB8AC3E}">
        <p14:creationId xmlns:p14="http://schemas.microsoft.com/office/powerpoint/2010/main" val="104543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22F4115D-4BC8-4BA6-AEAA-971B544CA688}" type="datetimeFigureOut">
              <a:rPr lang="en-US" smtClean="0"/>
              <a:t>5/23/2019</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07A0763D-A234-46FC-A1AD-D0CFBF89967B}" type="slidenum">
              <a:rPr lang="en-US" smtClean="0"/>
              <a:t>‹#›</a:t>
            </a:fld>
            <a:endParaRPr lang="en-US"/>
          </a:p>
        </p:txBody>
      </p:sp>
    </p:spTree>
    <p:extLst>
      <p:ext uri="{BB962C8B-B14F-4D97-AF65-F5344CB8AC3E}">
        <p14:creationId xmlns:p14="http://schemas.microsoft.com/office/powerpoint/2010/main" val="233329031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www.rwjf.org/aces"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cdc.gov/violencePrevention/index.html" TargetMode="External"/><Relationship Id="rId4" Type="http://schemas.openxmlformats.org/officeDocument/2006/relationships/hyperlink" Target="https://www.cdc.gov/injury/"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ww.ctipp.org/wp-content/uploads/2019/02/CTIPP_OPB_No1.pdf" TargetMode="External"/><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2.wdp"/><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tklogan@uky.edu"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mailto:Jennifer.Reynolds@orau.org" TargetMode="External"/><Relationship Id="rId2" Type="http://schemas.openxmlformats.org/officeDocument/2006/relationships/hyperlink" Target="https://www.orau.gov/hsc/downloads/RuralSummitForChildhoodSuccess/"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orau.org/health-communication/"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WMA"/><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WMA"/><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npr.org/sections/health-shots/2015/03/02/387007941/take-the-ace-quiz-and-learn-what-it-does-and-doesnt-mea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D6D4C-90FF-4029-8259-FC3111CFCADF}"/>
              </a:ext>
            </a:extLst>
          </p:cNvPr>
          <p:cNvSpPr>
            <a:spLocks noGrp="1"/>
          </p:cNvSpPr>
          <p:nvPr>
            <p:ph type="ctrTitle"/>
          </p:nvPr>
        </p:nvSpPr>
        <p:spPr>
          <a:xfrm>
            <a:off x="932533" y="1351912"/>
            <a:ext cx="9966960" cy="3035808"/>
          </a:xfrm>
        </p:spPr>
        <p:txBody>
          <a:bodyPr>
            <a:noAutofit/>
          </a:bodyPr>
          <a:lstStyle/>
          <a:p>
            <a:r>
              <a:rPr lang="en-US" sz="7000" dirty="0"/>
              <a:t>Engaging Experts on ACEs in Appalachia: Key Findings and Best Practices </a:t>
            </a:r>
          </a:p>
        </p:txBody>
      </p:sp>
      <p:sp>
        <p:nvSpPr>
          <p:cNvPr id="3" name="Subtitle 2">
            <a:extLst>
              <a:ext uri="{FF2B5EF4-FFF2-40B4-BE49-F238E27FC236}">
                <a16:creationId xmlns:a16="http://schemas.microsoft.com/office/drawing/2014/main" id="{FA24A78F-D322-4677-8151-47433C583F29}"/>
              </a:ext>
            </a:extLst>
          </p:cNvPr>
          <p:cNvSpPr>
            <a:spLocks noGrp="1"/>
          </p:cNvSpPr>
          <p:nvPr>
            <p:ph type="subTitle" idx="1"/>
          </p:nvPr>
        </p:nvSpPr>
        <p:spPr>
          <a:xfrm>
            <a:off x="932533" y="4387720"/>
            <a:ext cx="9144000" cy="2387599"/>
          </a:xfrm>
        </p:spPr>
        <p:txBody>
          <a:bodyPr>
            <a:normAutofit/>
          </a:bodyPr>
          <a:lstStyle/>
          <a:p>
            <a:pPr>
              <a:spcBef>
                <a:spcPts val="0"/>
              </a:spcBef>
            </a:pPr>
            <a:r>
              <a:rPr lang="en-US" dirty="0"/>
              <a:t>Jennifer Reynolds, MPH, CHES</a:t>
            </a:r>
          </a:p>
          <a:p>
            <a:pPr>
              <a:spcBef>
                <a:spcPts val="0"/>
              </a:spcBef>
            </a:pPr>
            <a:r>
              <a:rPr lang="en-US" dirty="0"/>
              <a:t>Manager of Health Communication, Research, and Evaluation</a:t>
            </a:r>
          </a:p>
          <a:p>
            <a:pPr>
              <a:spcBef>
                <a:spcPts val="0"/>
              </a:spcBef>
            </a:pPr>
            <a:r>
              <a:rPr lang="en-US" dirty="0"/>
              <a:t>Oak Ridge Association Universities (ORAU)</a:t>
            </a:r>
          </a:p>
          <a:p>
            <a:pPr>
              <a:spcBef>
                <a:spcPts val="0"/>
              </a:spcBef>
            </a:pPr>
            <a:endParaRPr lang="en-US" dirty="0"/>
          </a:p>
          <a:p>
            <a:pPr>
              <a:spcBef>
                <a:spcPts val="0"/>
              </a:spcBef>
            </a:pPr>
            <a:endParaRPr lang="en-US" dirty="0"/>
          </a:p>
          <a:p>
            <a:pPr>
              <a:spcBef>
                <a:spcPts val="0"/>
              </a:spcBef>
            </a:pPr>
            <a:r>
              <a:rPr lang="en-US" i="1" dirty="0"/>
              <a:t>2019 Rural Summit for Childhood Success</a:t>
            </a:r>
          </a:p>
          <a:p>
            <a:pPr>
              <a:spcBef>
                <a:spcPts val="0"/>
              </a:spcBef>
            </a:pPr>
            <a:r>
              <a:rPr lang="en-US" dirty="0" smtClean="0"/>
              <a:t>05.23.19 </a:t>
            </a:r>
            <a:r>
              <a:rPr lang="en-US" dirty="0"/>
              <a:t>Abingdon, VA</a:t>
            </a:r>
          </a:p>
          <a:p>
            <a:endParaRPr lang="en-US" dirty="0"/>
          </a:p>
        </p:txBody>
      </p:sp>
    </p:spTree>
    <p:extLst>
      <p:ext uri="{BB962C8B-B14F-4D97-AF65-F5344CB8AC3E}">
        <p14:creationId xmlns:p14="http://schemas.microsoft.com/office/powerpoint/2010/main" val="37003417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71932"/>
            <a:ext cx="10058400" cy="810768"/>
          </a:xfrm>
        </p:spPr>
        <p:txBody>
          <a:bodyPr>
            <a:normAutofit fontScale="90000"/>
          </a:bodyPr>
          <a:lstStyle/>
          <a:p>
            <a:r>
              <a:rPr lang="en-US" dirty="0"/>
              <a:t>Prior to your 18th birthday:</a:t>
            </a:r>
            <a:br>
              <a:rPr lang="en-US" dirty="0"/>
            </a:br>
            <a:endParaRPr lang="en-US" dirty="0"/>
          </a:p>
        </p:txBody>
      </p:sp>
      <p:sp>
        <p:nvSpPr>
          <p:cNvPr id="3" name="Content Placeholder 2"/>
          <p:cNvSpPr>
            <a:spLocks noGrp="1"/>
          </p:cNvSpPr>
          <p:nvPr>
            <p:ph idx="1"/>
          </p:nvPr>
        </p:nvSpPr>
        <p:spPr>
          <a:xfrm>
            <a:off x="228600" y="877316"/>
            <a:ext cx="11582400" cy="5727700"/>
          </a:xfrm>
        </p:spPr>
        <p:txBody>
          <a:bodyPr>
            <a:noAutofit/>
          </a:bodyPr>
          <a:lstStyle/>
          <a:p>
            <a:pPr marL="457200" indent="-457200" fontAlgn="base">
              <a:buFont typeface="+mj-lt"/>
              <a:buAutoNum type="arabicPeriod"/>
            </a:pPr>
            <a:r>
              <a:rPr lang="en-US" sz="1800" dirty="0" smtClean="0"/>
              <a:t>Did </a:t>
            </a:r>
            <a:r>
              <a:rPr lang="en-US" sz="1800" dirty="0"/>
              <a:t>a parent or other adult in the household often or very often… Swear at you, insult you, put you down, or humiliate you? O</a:t>
            </a:r>
            <a:r>
              <a:rPr lang="en-US" sz="1800" dirty="0" smtClean="0"/>
              <a:t>r act </a:t>
            </a:r>
            <a:r>
              <a:rPr lang="en-US" sz="1800" dirty="0"/>
              <a:t>in a way that made you afraid that you might be physically hurt?</a:t>
            </a:r>
          </a:p>
          <a:p>
            <a:pPr marL="457200" lvl="0" indent="-457200" fontAlgn="base">
              <a:buFont typeface="+mj-lt"/>
              <a:buAutoNum type="arabicPeriod"/>
            </a:pPr>
            <a:r>
              <a:rPr lang="en-US" sz="1800" dirty="0"/>
              <a:t>Did a parent or other adult in the household often or very often… Push, grab, slap, or throw something at you? </a:t>
            </a:r>
            <a:r>
              <a:rPr lang="en-US" sz="1800" dirty="0" smtClean="0"/>
              <a:t>Or ever </a:t>
            </a:r>
            <a:r>
              <a:rPr lang="en-US" sz="1800" dirty="0"/>
              <a:t>hit you so hard that you had marks or were </a:t>
            </a:r>
            <a:r>
              <a:rPr lang="en-US" sz="1800" dirty="0" smtClean="0"/>
              <a:t>injured?</a:t>
            </a:r>
            <a:endParaRPr lang="en-US" sz="1800" dirty="0"/>
          </a:p>
          <a:p>
            <a:pPr marL="457200" lvl="0" indent="-457200" fontAlgn="base">
              <a:buFont typeface="+mj-lt"/>
              <a:buAutoNum type="arabicPeriod"/>
            </a:pPr>
            <a:r>
              <a:rPr lang="en-US" sz="1800" dirty="0"/>
              <a:t>Did an adult or person at least 5 years older than you ever… Touch or fondle you or have you touch their body in a sexual way? </a:t>
            </a:r>
            <a:r>
              <a:rPr lang="en-US" sz="1800" dirty="0" smtClean="0"/>
              <a:t>Or attempt </a:t>
            </a:r>
            <a:r>
              <a:rPr lang="en-US" sz="1800" dirty="0"/>
              <a:t>or actually have oral, anal, or vaginal intercourse with you?</a:t>
            </a:r>
          </a:p>
          <a:p>
            <a:pPr marL="457200" lvl="0" indent="-457200" fontAlgn="base">
              <a:buFont typeface="+mj-lt"/>
              <a:buAutoNum type="arabicPeriod"/>
            </a:pPr>
            <a:r>
              <a:rPr lang="en-US" sz="1800" dirty="0"/>
              <a:t>Did you often or very often feel that … No one in your family loved you or thought you were important or special? </a:t>
            </a:r>
            <a:r>
              <a:rPr lang="en-US" sz="1800" dirty="0" smtClean="0"/>
              <a:t>Or your </a:t>
            </a:r>
            <a:r>
              <a:rPr lang="en-US" sz="1800" dirty="0"/>
              <a:t>family didn’t look out for each other, feel close to each other, or support each other?</a:t>
            </a:r>
          </a:p>
          <a:p>
            <a:pPr marL="457200" lvl="0" indent="-457200" fontAlgn="base">
              <a:buFont typeface="+mj-lt"/>
              <a:buAutoNum type="arabicPeriod"/>
            </a:pPr>
            <a:r>
              <a:rPr lang="en-US" sz="1800" dirty="0"/>
              <a:t>Did you often or very often feel that … You didn’t have enough to eat, had to wear dirty clothes, and had no one to protect you? </a:t>
            </a:r>
            <a:r>
              <a:rPr lang="en-US" sz="1800" dirty="0" smtClean="0"/>
              <a:t>Or your </a:t>
            </a:r>
            <a:r>
              <a:rPr lang="en-US" sz="1800" dirty="0"/>
              <a:t>parents were too drunk or high to take care of you or take you to the doctor if you needed it?</a:t>
            </a:r>
          </a:p>
          <a:p>
            <a:pPr marL="457200" lvl="0" indent="-457200" fontAlgn="base">
              <a:buFont typeface="+mj-lt"/>
              <a:buAutoNum type="arabicPeriod"/>
            </a:pPr>
            <a:r>
              <a:rPr lang="en-US" sz="1800" dirty="0"/>
              <a:t>Were your parents ever separated or divorced?</a:t>
            </a:r>
          </a:p>
          <a:p>
            <a:pPr marL="457200" lvl="0" indent="-457200" fontAlgn="base">
              <a:buFont typeface="+mj-lt"/>
              <a:buAutoNum type="arabicPeriod"/>
            </a:pPr>
            <a:r>
              <a:rPr lang="en-US" sz="1800" dirty="0"/>
              <a:t>Was your mother or stepmother:</a:t>
            </a:r>
            <a:br>
              <a:rPr lang="en-US" sz="1800" dirty="0"/>
            </a:br>
            <a:r>
              <a:rPr lang="en-US" sz="1800" dirty="0"/>
              <a:t>Often or very often pushed, grabbed, slapped, or had something thrown at her? </a:t>
            </a:r>
            <a:r>
              <a:rPr lang="en-US" sz="1800" dirty="0" smtClean="0"/>
              <a:t>Or sometimes</a:t>
            </a:r>
            <a:r>
              <a:rPr lang="en-US" sz="1800" dirty="0"/>
              <a:t>, often, or very often kicked, bitten, hit with a fist, or hit with something hard? </a:t>
            </a:r>
            <a:r>
              <a:rPr lang="en-US" sz="1800" dirty="0" smtClean="0"/>
              <a:t>Or ever </a:t>
            </a:r>
            <a:r>
              <a:rPr lang="en-US" sz="1800" dirty="0"/>
              <a:t>repeatedly hit over at least a few minutes or threatened with a gun or knife?</a:t>
            </a:r>
          </a:p>
          <a:p>
            <a:pPr marL="457200" lvl="0" indent="-457200" fontAlgn="base">
              <a:buFont typeface="+mj-lt"/>
              <a:buAutoNum type="arabicPeriod"/>
            </a:pPr>
            <a:r>
              <a:rPr lang="en-US" sz="1800" dirty="0"/>
              <a:t>Did you live with anyone who was a problem drinker or alcoholic, or who used street drugs?</a:t>
            </a:r>
          </a:p>
          <a:p>
            <a:pPr marL="457200" lvl="0" indent="-457200" fontAlgn="base">
              <a:buFont typeface="+mj-lt"/>
              <a:buAutoNum type="arabicPeriod"/>
            </a:pPr>
            <a:r>
              <a:rPr lang="en-US" sz="1800" dirty="0"/>
              <a:t>Was a household member depressed or mentally ill, or did a household member attempt suicide?                        </a:t>
            </a:r>
          </a:p>
          <a:p>
            <a:pPr marL="457200" indent="-457200">
              <a:buFont typeface="+mj-lt"/>
              <a:buAutoNum type="arabicPeriod"/>
            </a:pPr>
            <a:r>
              <a:rPr lang="en-US" sz="1800" dirty="0"/>
              <a:t>Did a household member go to prison?</a:t>
            </a:r>
          </a:p>
        </p:txBody>
      </p:sp>
    </p:spTree>
    <p:extLst>
      <p:ext uri="{BB962C8B-B14F-4D97-AF65-F5344CB8AC3E}">
        <p14:creationId xmlns:p14="http://schemas.microsoft.com/office/powerpoint/2010/main" val="78190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chemeClr val="bg1">
                <a:lumMod val="75000"/>
              </a:schemeClr>
            </a:gs>
            <a:gs pos="0">
              <a:schemeClr val="bg1">
                <a:lumMod val="75000"/>
              </a:schemeClr>
            </a:gs>
            <a:gs pos="74000">
              <a:schemeClr val="accent1">
                <a:lumMod val="45000"/>
                <a:lumOff val="55000"/>
              </a:schemeClr>
            </a:gs>
            <a:gs pos="5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2F8AF1-7517-4701-993B-25D85F0AD7DC}"/>
              </a:ext>
            </a:extLst>
          </p:cNvPr>
          <p:cNvSpPr>
            <a:spLocks noGrp="1"/>
          </p:cNvSpPr>
          <p:nvPr>
            <p:ph type="title"/>
          </p:nvPr>
        </p:nvSpPr>
        <p:spPr>
          <a:xfrm>
            <a:off x="152399" y="-39214"/>
            <a:ext cx="10515600" cy="1325563"/>
          </a:xfrm>
        </p:spPr>
        <p:txBody>
          <a:bodyPr/>
          <a:lstStyle/>
          <a:p>
            <a:r>
              <a:rPr lang="en-US"/>
              <a:t>What impact do ACEs have?</a:t>
            </a:r>
            <a:endParaRPr lang="en-US" dirty="0"/>
          </a:p>
        </p:txBody>
      </p:sp>
      <p:pic>
        <p:nvPicPr>
          <p:cNvPr id="9" name="Picture 8">
            <a:extLst>
              <a:ext uri="{FF2B5EF4-FFF2-40B4-BE49-F238E27FC236}">
                <a16:creationId xmlns:a16="http://schemas.microsoft.com/office/drawing/2014/main" id="{66BB5B37-702F-4AE0-B5CB-DE6308E0A9DB}"/>
              </a:ext>
            </a:extLst>
          </p:cNvPr>
          <p:cNvPicPr>
            <a:picLocks noChangeAspect="1"/>
          </p:cNvPicPr>
          <p:nvPr/>
        </p:nvPicPr>
        <p:blipFill>
          <a:blip r:embed="rId3"/>
          <a:stretch>
            <a:fillRect/>
          </a:stretch>
        </p:blipFill>
        <p:spPr>
          <a:xfrm>
            <a:off x="462387" y="1610122"/>
            <a:ext cx="5156201" cy="3637756"/>
          </a:xfrm>
          <a:prstGeom prst="rect">
            <a:avLst/>
          </a:prstGeom>
        </p:spPr>
      </p:pic>
      <p:pic>
        <p:nvPicPr>
          <p:cNvPr id="10" name="Picture 9">
            <a:extLst>
              <a:ext uri="{FF2B5EF4-FFF2-40B4-BE49-F238E27FC236}">
                <a16:creationId xmlns:a16="http://schemas.microsoft.com/office/drawing/2014/main" id="{CE6E0D93-AA6B-4530-A206-A655B715C6D0}"/>
              </a:ext>
            </a:extLst>
          </p:cNvPr>
          <p:cNvPicPr>
            <a:picLocks noChangeAspect="1"/>
          </p:cNvPicPr>
          <p:nvPr/>
        </p:nvPicPr>
        <p:blipFill>
          <a:blip r:embed="rId4"/>
          <a:stretch>
            <a:fillRect/>
          </a:stretch>
        </p:blipFill>
        <p:spPr>
          <a:xfrm>
            <a:off x="6243213" y="1286349"/>
            <a:ext cx="5486400" cy="4695825"/>
          </a:xfrm>
          <a:prstGeom prst="rect">
            <a:avLst/>
          </a:prstGeom>
        </p:spPr>
      </p:pic>
      <p:sp>
        <p:nvSpPr>
          <p:cNvPr id="12" name="Rectangle 11">
            <a:extLst>
              <a:ext uri="{FF2B5EF4-FFF2-40B4-BE49-F238E27FC236}">
                <a16:creationId xmlns:a16="http://schemas.microsoft.com/office/drawing/2014/main" id="{67C87107-C895-4F37-A264-74CC939C6B32}"/>
              </a:ext>
            </a:extLst>
          </p:cNvPr>
          <p:cNvSpPr/>
          <p:nvPr/>
        </p:nvSpPr>
        <p:spPr>
          <a:xfrm>
            <a:off x="0" y="6370135"/>
            <a:ext cx="6688667" cy="369332"/>
          </a:xfrm>
          <a:prstGeom prst="rect">
            <a:avLst/>
          </a:prstGeom>
        </p:spPr>
        <p:txBody>
          <a:bodyPr wrap="square">
            <a:spAutoFit/>
          </a:bodyPr>
          <a:lstStyle/>
          <a:p>
            <a:r>
              <a:rPr lang="en-US" dirty="0"/>
              <a:t>Source: Robert Wood Johnson Foundation;  </a:t>
            </a:r>
            <a:r>
              <a:rPr lang="en-US" dirty="0">
                <a:hlinkClick r:id="rId5"/>
              </a:rPr>
              <a:t>www.rwjf.org/aces</a:t>
            </a:r>
            <a:r>
              <a:rPr lang="en-US" dirty="0"/>
              <a:t> </a:t>
            </a:r>
          </a:p>
        </p:txBody>
      </p:sp>
    </p:spTree>
    <p:extLst>
      <p:ext uri="{BB962C8B-B14F-4D97-AF65-F5344CB8AC3E}">
        <p14:creationId xmlns:p14="http://schemas.microsoft.com/office/powerpoint/2010/main" val="524710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77F089-DC85-4B36-951D-E33FFB8FBBB8}"/>
              </a:ext>
            </a:extLst>
          </p:cNvPr>
          <p:cNvPicPr>
            <a:picLocks noChangeAspect="1"/>
          </p:cNvPicPr>
          <p:nvPr/>
        </p:nvPicPr>
        <p:blipFill>
          <a:blip r:embed="rId3"/>
          <a:stretch>
            <a:fillRect/>
          </a:stretch>
        </p:blipFill>
        <p:spPr>
          <a:xfrm>
            <a:off x="193431" y="0"/>
            <a:ext cx="12150970" cy="7512425"/>
          </a:xfrm>
          <a:prstGeom prst="rect">
            <a:avLst/>
          </a:prstGeom>
        </p:spPr>
      </p:pic>
      <p:sp>
        <p:nvSpPr>
          <p:cNvPr id="12" name="Rectangle 11">
            <a:extLst>
              <a:ext uri="{FF2B5EF4-FFF2-40B4-BE49-F238E27FC236}">
                <a16:creationId xmlns:a16="http://schemas.microsoft.com/office/drawing/2014/main" id="{6A7C49D1-C72F-48EC-AAB5-B381595DEF9A}"/>
              </a:ext>
            </a:extLst>
          </p:cNvPr>
          <p:cNvSpPr/>
          <p:nvPr/>
        </p:nvSpPr>
        <p:spPr>
          <a:xfrm>
            <a:off x="0" y="6488668"/>
            <a:ext cx="9646024" cy="369332"/>
          </a:xfrm>
          <a:prstGeom prst="rect">
            <a:avLst/>
          </a:prstGeom>
        </p:spPr>
        <p:txBody>
          <a:bodyPr wrap="square">
            <a:spAutoFit/>
          </a:bodyPr>
          <a:lstStyle/>
          <a:p>
            <a:r>
              <a:rPr lang="en-US" dirty="0"/>
              <a:t>Source: </a:t>
            </a:r>
            <a:r>
              <a:rPr lang="en-US" dirty="0">
                <a:hlinkClick r:id="rId4"/>
              </a:rPr>
              <a:t>National Center for Injury Prevention and Control</a:t>
            </a:r>
            <a:r>
              <a:rPr lang="en-US" dirty="0"/>
              <a:t>, </a:t>
            </a:r>
            <a:r>
              <a:rPr lang="en-US" dirty="0">
                <a:hlinkClick r:id="rId5"/>
              </a:rPr>
              <a:t>Division of Violence Prevention</a:t>
            </a:r>
            <a:endParaRPr lang="en-US" dirty="0"/>
          </a:p>
        </p:txBody>
      </p:sp>
    </p:spTree>
    <p:extLst>
      <p:ext uri="{BB962C8B-B14F-4D97-AF65-F5344CB8AC3E}">
        <p14:creationId xmlns:p14="http://schemas.microsoft.com/office/powerpoint/2010/main" val="32410717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A90C30-B990-4CCA-B584-40F864DA3A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6F8EF-E2B1-40F9-8B94-1814935886C4}"/>
              </a:ext>
            </a:extLst>
          </p:cNvPr>
          <p:cNvSpPr>
            <a:spLocks noGrp="1"/>
          </p:cNvSpPr>
          <p:nvPr>
            <p:ph type="title"/>
          </p:nvPr>
        </p:nvSpPr>
        <p:spPr>
          <a:xfrm>
            <a:off x="382279" y="57211"/>
            <a:ext cx="6743844" cy="1609344"/>
          </a:xfrm>
        </p:spPr>
        <p:txBody>
          <a:bodyPr>
            <a:normAutofit/>
          </a:bodyPr>
          <a:lstStyle/>
          <a:p>
            <a:r>
              <a:rPr lang="en-US" sz="4800" dirty="0"/>
              <a:t>ACEs and Opioids</a:t>
            </a:r>
          </a:p>
        </p:txBody>
      </p:sp>
      <p:sp>
        <p:nvSpPr>
          <p:cNvPr id="5" name="Content Placeholder 4">
            <a:extLst>
              <a:ext uri="{FF2B5EF4-FFF2-40B4-BE49-F238E27FC236}">
                <a16:creationId xmlns:a16="http://schemas.microsoft.com/office/drawing/2014/main" id="{3CA19B99-0CA4-4572-A43D-82FCEBD0D841}"/>
              </a:ext>
            </a:extLst>
          </p:cNvPr>
          <p:cNvSpPr>
            <a:spLocks noGrp="1"/>
          </p:cNvSpPr>
          <p:nvPr>
            <p:ph idx="1"/>
          </p:nvPr>
        </p:nvSpPr>
        <p:spPr>
          <a:xfrm>
            <a:off x="382279" y="1272989"/>
            <a:ext cx="6743845" cy="4899212"/>
          </a:xfrm>
        </p:spPr>
        <p:txBody>
          <a:bodyPr>
            <a:normAutofit lnSpcReduction="10000"/>
          </a:bodyPr>
          <a:lstStyle/>
          <a:p>
            <a:r>
              <a:rPr lang="en-US" sz="1900" dirty="0"/>
              <a:t>Individuals who reported five or more ACEs were three times more likely to misuse prescription pain medication and 5 times more likely to engage in injection drug use (Quinn et al., 2016)</a:t>
            </a:r>
          </a:p>
          <a:p>
            <a:r>
              <a:rPr lang="en-US" sz="1900" dirty="0"/>
              <a:t>Over 80% of the patients seeking treatment for opioid addiction had at least one form of childhood trauma, with almost two-thirds reporting having witnessed violence in childhood. (Sansone, Whitecard, &amp; Wiederman, 2009)</a:t>
            </a:r>
          </a:p>
          <a:p>
            <a:r>
              <a:rPr lang="en-US" sz="1900" dirty="0"/>
              <a:t>Sexual abuse and parental separation (for women) and physical and emotional abuse (for men) appear to be particularly highly correlated with opioid abuse (Conroy et al., 2009)</a:t>
            </a:r>
          </a:p>
          <a:p>
            <a:r>
              <a:rPr lang="en-US" sz="1900" dirty="0"/>
              <a:t>Individuals who have experienced childhood trauma are more likely to report chronic pain symptoms that interfere with daily activities and are more likely to be prescribed multiple prescription medications making them more likely to seek opioids for pain relief in adulthood (</a:t>
            </a:r>
            <a:r>
              <a:rPr lang="en-US" sz="1900" dirty="0" err="1"/>
              <a:t>Finestone</a:t>
            </a:r>
            <a:r>
              <a:rPr lang="en-US" sz="1900" dirty="0"/>
              <a:t> et al., 2000)</a:t>
            </a:r>
          </a:p>
          <a:p>
            <a:endParaRPr lang="en-US" sz="1700" dirty="0"/>
          </a:p>
          <a:p>
            <a:endParaRPr lang="en-US" sz="1700" dirty="0"/>
          </a:p>
        </p:txBody>
      </p:sp>
      <p:pic>
        <p:nvPicPr>
          <p:cNvPr id="9" name="Graphic 8" descr="Medicine">
            <a:extLst>
              <a:ext uri="{FF2B5EF4-FFF2-40B4-BE49-F238E27FC236}">
                <a16:creationId xmlns:a16="http://schemas.microsoft.com/office/drawing/2014/main" id="{42FDBAB9-8BAB-4F01-8F21-279D079230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203460" y="1595727"/>
            <a:ext cx="3369177" cy="3369177"/>
          </a:xfrm>
          <a:prstGeom prst="rect">
            <a:avLst/>
          </a:prstGeom>
        </p:spPr>
      </p:pic>
      <p:grpSp>
        <p:nvGrpSpPr>
          <p:cNvPr id="14" name="Group 13">
            <a:extLst>
              <a:ext uri="{FF2B5EF4-FFF2-40B4-BE49-F238E27FC236}">
                <a16:creationId xmlns:a16="http://schemas.microsoft.com/office/drawing/2014/main" id="{D060B936-2771-48DC-842C-14EE9318E3E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DB4EC8B4-4BB2-45C2-A68A-28E36AC10E2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1431D296-F8F1-41C3-A211-E83E243C515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Rectangle 5">
            <a:extLst>
              <a:ext uri="{FF2B5EF4-FFF2-40B4-BE49-F238E27FC236}">
                <a16:creationId xmlns:a16="http://schemas.microsoft.com/office/drawing/2014/main" id="{81D5C35F-F070-4104-8200-0AE823B5807F}"/>
              </a:ext>
            </a:extLst>
          </p:cNvPr>
          <p:cNvSpPr/>
          <p:nvPr/>
        </p:nvSpPr>
        <p:spPr>
          <a:xfrm>
            <a:off x="0" y="6231402"/>
            <a:ext cx="7545274" cy="569387"/>
          </a:xfrm>
          <a:prstGeom prst="rect">
            <a:avLst/>
          </a:prstGeom>
        </p:spPr>
        <p:txBody>
          <a:bodyPr wrap="square">
            <a:spAutoFit/>
          </a:bodyPr>
          <a:lstStyle/>
          <a:p>
            <a:r>
              <a:rPr lang="en-US" sz="1600" dirty="0"/>
              <a:t>Source: Campaign for Trauma-Informed Policy and Practice, </a:t>
            </a:r>
          </a:p>
          <a:p>
            <a:r>
              <a:rPr lang="en-US" sz="1500" dirty="0">
                <a:hlinkClick r:id="rId8"/>
              </a:rPr>
              <a:t>http://www.ctipp.org/wp-content/uploads/2019/02/CTIPP_OPB_No1.pdf</a:t>
            </a:r>
            <a:r>
              <a:rPr lang="en-US" sz="1500" dirty="0"/>
              <a:t> </a:t>
            </a:r>
          </a:p>
        </p:txBody>
      </p:sp>
    </p:spTree>
    <p:extLst>
      <p:ext uri="{BB962C8B-B14F-4D97-AF65-F5344CB8AC3E}">
        <p14:creationId xmlns:p14="http://schemas.microsoft.com/office/powerpoint/2010/main" val="2401207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erson in a dark room&#10;&#10;Description automatically generated">
            <a:extLst>
              <a:ext uri="{FF2B5EF4-FFF2-40B4-BE49-F238E27FC236}">
                <a16:creationId xmlns:a16="http://schemas.microsoft.com/office/drawing/2014/main" id="{386FA05F-B988-4125-82A2-9214059E8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814538" cy="6858000"/>
          </a:xfrm>
          <a:prstGeom prst="rect">
            <a:avLst/>
          </a:prstGeom>
        </p:spPr>
      </p:pic>
      <p:sp>
        <p:nvSpPr>
          <p:cNvPr id="9" name="TextBox 8">
            <a:extLst>
              <a:ext uri="{FF2B5EF4-FFF2-40B4-BE49-F238E27FC236}">
                <a16:creationId xmlns:a16="http://schemas.microsoft.com/office/drawing/2014/main" id="{F5D4118A-BDE3-458D-A057-6356BE88EEF4}"/>
              </a:ext>
            </a:extLst>
          </p:cNvPr>
          <p:cNvSpPr txBox="1"/>
          <p:nvPr/>
        </p:nvSpPr>
        <p:spPr>
          <a:xfrm>
            <a:off x="5873262" y="1251481"/>
            <a:ext cx="5548867" cy="4247317"/>
          </a:xfrm>
          <a:prstGeom prst="rect">
            <a:avLst/>
          </a:prstGeom>
          <a:noFill/>
        </p:spPr>
        <p:txBody>
          <a:bodyPr wrap="square" rtlCol="0">
            <a:spAutoFit/>
          </a:bodyPr>
          <a:lstStyle/>
          <a:p>
            <a:pPr>
              <a:spcBef>
                <a:spcPts val="600"/>
              </a:spcBef>
              <a:spcAft>
                <a:spcPts val="1200"/>
              </a:spcAft>
            </a:pPr>
            <a:r>
              <a:rPr lang="en-US" sz="3200" dirty="0" smtClean="0">
                <a:solidFill>
                  <a:schemeClr val="bg1"/>
                </a:solidFill>
              </a:rPr>
              <a:t>‘Any </a:t>
            </a:r>
            <a:r>
              <a:rPr lang="en-US" sz="3200" dirty="0">
                <a:solidFill>
                  <a:schemeClr val="bg1"/>
                </a:solidFill>
              </a:rPr>
              <a:t>strategy to address the opioid epidemic should recognize the role that trauma and ACEs play in addiction and incorporate trauma-informed prevention and treatment</a:t>
            </a:r>
            <a:r>
              <a:rPr lang="en-US" sz="3200" dirty="0" smtClean="0">
                <a:solidFill>
                  <a:schemeClr val="bg1"/>
                </a:solidFill>
              </a:rPr>
              <a:t>.’</a:t>
            </a:r>
            <a:endParaRPr lang="en-US" sz="3200" dirty="0">
              <a:solidFill>
                <a:schemeClr val="bg1"/>
              </a:solidFill>
            </a:endParaRPr>
          </a:p>
          <a:p>
            <a:r>
              <a:rPr lang="en-US" sz="3000" i="1" dirty="0">
                <a:solidFill>
                  <a:schemeClr val="bg1"/>
                </a:solidFill>
              </a:rPr>
              <a:t>- </a:t>
            </a:r>
            <a:r>
              <a:rPr lang="en-US" sz="1600" dirty="0">
                <a:solidFill>
                  <a:schemeClr val="bg1"/>
                </a:solidFill>
              </a:rPr>
              <a:t>Campaign for Trauma Informed Policy and Practice </a:t>
            </a:r>
          </a:p>
        </p:txBody>
      </p:sp>
    </p:spTree>
    <p:extLst>
      <p:ext uri="{BB962C8B-B14F-4D97-AF65-F5344CB8AC3E}">
        <p14:creationId xmlns:p14="http://schemas.microsoft.com/office/powerpoint/2010/main" val="4204389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CA88C2-C73C-4062-A097-8FBCE3090B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981C21-E132-4402-B31B-D725C1CE77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a16="http://schemas.microsoft.com/office/drawing/2014/main" id="{6A685C77-4E84-486A-9AE5-F3635BE98E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B8578C-535F-4170-870B-A956E0DACE1B}"/>
              </a:ext>
            </a:extLst>
          </p:cNvPr>
          <p:cNvSpPr>
            <a:spLocks noGrp="1"/>
          </p:cNvSpPr>
          <p:nvPr>
            <p:ph type="title"/>
          </p:nvPr>
        </p:nvSpPr>
        <p:spPr>
          <a:xfrm>
            <a:off x="1286934" y="1465790"/>
            <a:ext cx="3860798" cy="3941345"/>
          </a:xfrm>
        </p:spPr>
        <p:txBody>
          <a:bodyPr>
            <a:normAutofit/>
          </a:bodyPr>
          <a:lstStyle/>
          <a:p>
            <a:r>
              <a:rPr lang="en-US" sz="6000"/>
              <a:t>ACEs Study Population</a:t>
            </a:r>
          </a:p>
        </p:txBody>
      </p:sp>
      <p:sp>
        <p:nvSpPr>
          <p:cNvPr id="3" name="Content Placeholder 2">
            <a:extLst>
              <a:ext uri="{FF2B5EF4-FFF2-40B4-BE49-F238E27FC236}">
                <a16:creationId xmlns:a16="http://schemas.microsoft.com/office/drawing/2014/main" id="{21F1EEC1-A719-4547-8950-0CE3DAE4D3ED}"/>
              </a:ext>
            </a:extLst>
          </p:cNvPr>
          <p:cNvSpPr>
            <a:spLocks noGrp="1"/>
          </p:cNvSpPr>
          <p:nvPr>
            <p:ph idx="1"/>
          </p:nvPr>
        </p:nvSpPr>
        <p:spPr>
          <a:xfrm>
            <a:off x="6417733" y="1359090"/>
            <a:ext cx="5132665" cy="4048046"/>
          </a:xfrm>
        </p:spPr>
        <p:txBody>
          <a:bodyPr anchor="ctr">
            <a:normAutofit/>
          </a:bodyPr>
          <a:lstStyle/>
          <a:p>
            <a:r>
              <a:rPr lang="en-US" dirty="0"/>
              <a:t>Over 17,000 HMO members from Southern California receiving physical exams </a:t>
            </a:r>
          </a:p>
          <a:p>
            <a:r>
              <a:rPr lang="en-US" dirty="0"/>
              <a:t>75.2% reported some college, college graduate, or higher</a:t>
            </a:r>
          </a:p>
          <a:p>
            <a:r>
              <a:rPr lang="en-US" dirty="0"/>
              <a:t>Average age was 55-57 years old</a:t>
            </a:r>
          </a:p>
          <a:p>
            <a:r>
              <a:rPr lang="en-US" dirty="0"/>
              <a:t>Approximately 25% were non-white</a:t>
            </a:r>
          </a:p>
          <a:p>
            <a:r>
              <a:rPr lang="en-US" dirty="0"/>
              <a:t>63% reported at least one ACE</a:t>
            </a:r>
          </a:p>
          <a:p>
            <a:r>
              <a:rPr lang="en-US" dirty="0"/>
              <a:t>22% reported three </a:t>
            </a:r>
            <a:r>
              <a:rPr lang="en-US" dirty="0" smtClean="0"/>
              <a:t>or </a:t>
            </a:r>
            <a:r>
              <a:rPr lang="en-US" dirty="0"/>
              <a:t>more ACEs</a:t>
            </a:r>
          </a:p>
          <a:p>
            <a:endParaRPr lang="en-US" dirty="0"/>
          </a:p>
        </p:txBody>
      </p:sp>
      <p:sp>
        <p:nvSpPr>
          <p:cNvPr id="32" name="Rectangle 13">
            <a:extLst>
              <a:ext uri="{FF2B5EF4-FFF2-40B4-BE49-F238E27FC236}">
                <a16:creationId xmlns:a16="http://schemas.microsoft.com/office/drawing/2014/main" id="{E55C1C3E-5158-47F3-8FD9-14B22C3E6E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720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A672AF-5A25-48EB-9A7C-9B3E58A295FA}"/>
              </a:ext>
            </a:extLst>
          </p:cNvPr>
          <p:cNvSpPr>
            <a:spLocks noGrp="1"/>
          </p:cNvSpPr>
          <p:nvPr>
            <p:ph type="title"/>
          </p:nvPr>
        </p:nvSpPr>
        <p:spPr>
          <a:xfrm>
            <a:off x="175847" y="0"/>
            <a:ext cx="10515600" cy="1325563"/>
          </a:xfrm>
        </p:spPr>
        <p:txBody>
          <a:bodyPr/>
          <a:lstStyle/>
          <a:p>
            <a:r>
              <a:rPr lang="en-US" dirty="0"/>
              <a:t>Appalachian Population</a:t>
            </a:r>
          </a:p>
        </p:txBody>
      </p:sp>
      <p:pic>
        <p:nvPicPr>
          <p:cNvPr id="7" name="Picture 6">
            <a:extLst>
              <a:ext uri="{FF2B5EF4-FFF2-40B4-BE49-F238E27FC236}">
                <a16:creationId xmlns:a16="http://schemas.microsoft.com/office/drawing/2014/main" id="{FB0106FA-7E3C-4EF7-A850-5762E35BB0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564" y="1072659"/>
            <a:ext cx="4239491" cy="5486400"/>
          </a:xfrm>
          <a:prstGeom prst="rect">
            <a:avLst/>
          </a:prstGeom>
        </p:spPr>
      </p:pic>
      <p:pic>
        <p:nvPicPr>
          <p:cNvPr id="8" name="Picture 7">
            <a:extLst>
              <a:ext uri="{FF2B5EF4-FFF2-40B4-BE49-F238E27FC236}">
                <a16:creationId xmlns:a16="http://schemas.microsoft.com/office/drawing/2014/main" id="{47A9410B-C12D-4408-A3C2-3998D921017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77145" y="1072658"/>
            <a:ext cx="4017286" cy="5486401"/>
          </a:xfrm>
          <a:prstGeom prst="rect">
            <a:avLst/>
          </a:prstGeom>
        </p:spPr>
      </p:pic>
      <p:pic>
        <p:nvPicPr>
          <p:cNvPr id="9" name="Picture 8">
            <a:extLst>
              <a:ext uri="{FF2B5EF4-FFF2-40B4-BE49-F238E27FC236}">
                <a16:creationId xmlns:a16="http://schemas.microsoft.com/office/drawing/2014/main" id="{B6D61ACE-00A4-4941-BE90-6824B32154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94431" y="1072658"/>
            <a:ext cx="3997569" cy="5486401"/>
          </a:xfrm>
          <a:prstGeom prst="rect">
            <a:avLst/>
          </a:prstGeom>
        </p:spPr>
      </p:pic>
      <p:sp>
        <p:nvSpPr>
          <p:cNvPr id="10" name="Rectangle 9">
            <a:extLst>
              <a:ext uri="{FF2B5EF4-FFF2-40B4-BE49-F238E27FC236}">
                <a16:creationId xmlns:a16="http://schemas.microsoft.com/office/drawing/2014/main" id="{1A4B436F-799B-476C-85C0-1C28CA8A29C4}"/>
              </a:ext>
            </a:extLst>
          </p:cNvPr>
          <p:cNvSpPr/>
          <p:nvPr/>
        </p:nvSpPr>
        <p:spPr>
          <a:xfrm>
            <a:off x="2984955" y="1459523"/>
            <a:ext cx="6312877" cy="37806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Overdose mortality rates among 25 to 44 year olds are more than 70% higher in Appalachia</a:t>
            </a:r>
          </a:p>
          <a:p>
            <a:pPr algn="ctr"/>
            <a:endParaRPr lang="en-US" sz="3600" dirty="0">
              <a:ln w="0"/>
              <a:solidFill>
                <a:schemeClr val="tx1"/>
              </a:solidFill>
              <a:effectLst>
                <a:outerShdw blurRad="38100" dist="19050" dir="2700000" algn="tl" rotWithShape="0">
                  <a:schemeClr val="dk1">
                    <a:alpha val="40000"/>
                  </a:schemeClr>
                </a:outerShdw>
              </a:effectLst>
            </a:endParaRPr>
          </a:p>
          <a:p>
            <a:pPr algn="ctr"/>
            <a:r>
              <a:rPr lang="en-US" sz="1600" dirty="0">
                <a:ln w="0"/>
                <a:solidFill>
                  <a:schemeClr val="tx1"/>
                </a:solidFill>
                <a:effectLst>
                  <a:outerShdw blurRad="38100" dist="19050" dir="2700000" algn="tl" rotWithShape="0">
                    <a:schemeClr val="dk1">
                      <a:alpha val="40000"/>
                    </a:schemeClr>
                  </a:outerShdw>
                </a:effectLst>
              </a:rPr>
              <a:t>Walsh Center for Rural Health Analysis, 2017</a:t>
            </a:r>
          </a:p>
        </p:txBody>
      </p:sp>
    </p:spTree>
    <p:extLst>
      <p:ext uri="{BB962C8B-B14F-4D97-AF65-F5344CB8AC3E}">
        <p14:creationId xmlns:p14="http://schemas.microsoft.com/office/powerpoint/2010/main" val="208812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84632"/>
            <a:ext cx="10058400" cy="1609344"/>
          </a:xfrm>
        </p:spPr>
        <p:txBody>
          <a:bodyPr>
            <a:normAutofit/>
          </a:bodyPr>
          <a:lstStyle/>
          <a:p>
            <a:r>
              <a:rPr lang="en-US" dirty="0" smtClean="0"/>
              <a:t>ORAU Project steps</a:t>
            </a:r>
            <a:endParaRPr lang="en-US" dirty="0"/>
          </a:p>
        </p:txBody>
      </p:sp>
      <p:sp>
        <p:nvSpPr>
          <p:cNvPr id="3" name="Content Placeholder 2"/>
          <p:cNvSpPr>
            <a:spLocks noGrp="1"/>
          </p:cNvSpPr>
          <p:nvPr>
            <p:ph idx="1"/>
          </p:nvPr>
        </p:nvSpPr>
        <p:spPr>
          <a:xfrm>
            <a:off x="1069848" y="2320412"/>
            <a:ext cx="10058400" cy="3851787"/>
          </a:xfrm>
        </p:spPr>
        <p:txBody>
          <a:bodyPr>
            <a:normAutofit/>
          </a:bodyPr>
          <a:lstStyle/>
          <a:p>
            <a:pPr marL="457200" indent="-457200">
              <a:buFont typeface="+mj-lt"/>
              <a:buAutoNum type="arabicPeriod"/>
            </a:pPr>
            <a:r>
              <a:rPr lang="en-US" sz="2400" dirty="0" smtClean="0"/>
              <a:t>Create an Expert Working Group</a:t>
            </a:r>
          </a:p>
          <a:p>
            <a:pPr marL="457200" indent="-457200">
              <a:buFont typeface="+mj-lt"/>
              <a:buAutoNum type="arabicPeriod"/>
            </a:pPr>
            <a:r>
              <a:rPr lang="en-US" sz="2400" dirty="0" smtClean="0"/>
              <a:t>Convene experts to create a plan for collecting feedback via a stakeholder engagement process.</a:t>
            </a:r>
          </a:p>
          <a:p>
            <a:pPr marL="457200" indent="-457200">
              <a:buFont typeface="+mj-lt"/>
              <a:buAutoNum type="arabicPeriod"/>
            </a:pPr>
            <a:r>
              <a:rPr lang="en-US" sz="2400" dirty="0" smtClean="0"/>
              <a:t>Recruit multidisciplinary stakeholders to respond to project research questions via online collaboration sessions.</a:t>
            </a:r>
          </a:p>
          <a:p>
            <a:pPr marL="457200" indent="-457200">
              <a:buFont typeface="+mj-lt"/>
              <a:buAutoNum type="arabicPeriod"/>
            </a:pPr>
            <a:r>
              <a:rPr lang="en-US" sz="2400" dirty="0" smtClean="0"/>
              <a:t>Expert Working Group members review and prioritize stakeholder input.</a:t>
            </a:r>
          </a:p>
          <a:p>
            <a:pPr marL="457200" indent="-457200">
              <a:buFont typeface="+mj-lt"/>
              <a:buAutoNum type="arabicPeriod"/>
            </a:pPr>
            <a:r>
              <a:rPr lang="en-US" sz="2400" dirty="0" smtClean="0"/>
              <a:t>ORAU develops a summary findings report.</a:t>
            </a:r>
            <a:endParaRPr lang="en-US" sz="2400" dirty="0"/>
          </a:p>
        </p:txBody>
      </p:sp>
      <p:sp>
        <p:nvSpPr>
          <p:cNvPr id="16" name="Oval 15">
            <a:extLst>
              <a:ext uri="{FF2B5EF4-FFF2-40B4-BE49-F238E27FC236}">
                <a16:creationId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23147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41E0-4014-4B08-B91D-06A1F1F43E0F}"/>
              </a:ext>
            </a:extLst>
          </p:cNvPr>
          <p:cNvSpPr>
            <a:spLocks noGrp="1"/>
          </p:cNvSpPr>
          <p:nvPr>
            <p:ph type="title"/>
          </p:nvPr>
        </p:nvSpPr>
        <p:spPr>
          <a:xfrm>
            <a:off x="1069848" y="484632"/>
            <a:ext cx="10058400" cy="1609344"/>
          </a:xfrm>
        </p:spPr>
        <p:txBody>
          <a:bodyPr>
            <a:normAutofit/>
          </a:bodyPr>
          <a:lstStyle/>
          <a:p>
            <a:r>
              <a:rPr lang="en-US" dirty="0"/>
              <a:t>Project Questions</a:t>
            </a:r>
          </a:p>
        </p:txBody>
      </p:sp>
      <p:sp>
        <p:nvSpPr>
          <p:cNvPr id="10" name="Rectangle 9">
            <a:extLst>
              <a:ext uri="{FF2B5EF4-FFF2-40B4-BE49-F238E27FC236}">
                <a16:creationId xmlns:a16="http://schemas.microsoft.com/office/drawing/2014/main" id="{3FD711E9-7F79-40A9-8D9E-4AE293C154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AA00346-CB49-4A56-AF4C-9899A94DD055}"/>
              </a:ext>
            </a:extLst>
          </p:cNvPr>
          <p:cNvGraphicFramePr>
            <a:graphicFrameLocks noGrp="1"/>
          </p:cNvGraphicFramePr>
          <p:nvPr>
            <p:ph idx="1"/>
            <p:extLst>
              <p:ext uri="{D42A27DB-BD31-4B8C-83A1-F6EECF244321}">
                <p14:modId xmlns:p14="http://schemas.microsoft.com/office/powerpoint/2010/main" val="3845800393"/>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590016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84632"/>
            <a:ext cx="10058400" cy="1609344"/>
          </a:xfrm>
        </p:spPr>
        <p:txBody>
          <a:bodyPr>
            <a:normAutofit/>
          </a:bodyPr>
          <a:lstStyle/>
          <a:p>
            <a:r>
              <a:rPr lang="en-US"/>
              <a:t>ACEs Expert Working Group</a:t>
            </a:r>
          </a:p>
        </p:txBody>
      </p:sp>
      <p:sp>
        <p:nvSpPr>
          <p:cNvPr id="3" name="Content Placeholder 2"/>
          <p:cNvSpPr>
            <a:spLocks noGrp="1"/>
          </p:cNvSpPr>
          <p:nvPr>
            <p:ph idx="1"/>
          </p:nvPr>
        </p:nvSpPr>
        <p:spPr>
          <a:xfrm>
            <a:off x="1069848" y="2320412"/>
            <a:ext cx="10058400" cy="3851787"/>
          </a:xfrm>
        </p:spPr>
        <p:txBody>
          <a:bodyPr>
            <a:normAutofit/>
          </a:bodyPr>
          <a:lstStyle/>
          <a:p>
            <a:r>
              <a:rPr lang="en-US" sz="2400" dirty="0"/>
              <a:t>Dr. Mike Brumage, West Virginia</a:t>
            </a:r>
          </a:p>
          <a:p>
            <a:r>
              <a:rPr lang="en-US" sz="2400" dirty="0"/>
              <a:t>Dr. Stephen Crane, North Carolina</a:t>
            </a:r>
          </a:p>
          <a:p>
            <a:r>
              <a:rPr lang="en-US" sz="2400" dirty="0"/>
              <a:t>Dr. Derek Ford, CDC</a:t>
            </a:r>
          </a:p>
          <a:p>
            <a:r>
              <a:rPr lang="en-US" sz="2400" dirty="0"/>
              <a:t>Dr. Scott Hambleton, Mississippi</a:t>
            </a:r>
          </a:p>
          <a:p>
            <a:r>
              <a:rPr lang="en-US" sz="2400" dirty="0"/>
              <a:t>Dr. </a:t>
            </a:r>
            <a:r>
              <a:rPr lang="en-US" sz="2400" dirty="0" err="1"/>
              <a:t>Larke</a:t>
            </a:r>
            <a:r>
              <a:rPr lang="en-US" sz="2400" dirty="0"/>
              <a:t> Huang, SAMHSA</a:t>
            </a:r>
          </a:p>
          <a:p>
            <a:r>
              <a:rPr lang="en-US" sz="2400" dirty="0"/>
              <a:t>Dr. David Mathews, Kentucky</a:t>
            </a:r>
          </a:p>
          <a:p>
            <a:r>
              <a:rPr lang="en-US" sz="2400" dirty="0"/>
              <a:t>Jim McKay, West Virginia</a:t>
            </a:r>
          </a:p>
          <a:p>
            <a:r>
              <a:rPr lang="en-US" sz="2400" dirty="0" smtClean="0"/>
              <a:t>Kathy </a:t>
            </a:r>
            <a:r>
              <a:rPr lang="en-US" sz="2400" dirty="0" err="1"/>
              <a:t>Szafran</a:t>
            </a:r>
            <a:r>
              <a:rPr lang="en-US" sz="2400" dirty="0"/>
              <a:t>, West </a:t>
            </a:r>
            <a:r>
              <a:rPr lang="en-US" sz="2400" dirty="0" smtClean="0"/>
              <a:t>Virginia</a:t>
            </a:r>
            <a:endParaRPr lang="en-US" sz="2400" dirty="0"/>
          </a:p>
        </p:txBody>
      </p:sp>
      <p:sp>
        <p:nvSpPr>
          <p:cNvPr id="16" name="Oval 15">
            <a:extLst>
              <a:ext uri="{FF2B5EF4-FFF2-40B4-BE49-F238E27FC236}">
                <a16:creationId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37507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E018A2-9825-46AD-8A95-0D621378D92C}"/>
              </a:ext>
            </a:extLst>
          </p:cNvPr>
          <p:cNvSpPr>
            <a:spLocks noGrp="1"/>
          </p:cNvSpPr>
          <p:nvPr>
            <p:ph type="title"/>
          </p:nvPr>
        </p:nvSpPr>
        <p:spPr>
          <a:xfrm>
            <a:off x="1069848" y="484632"/>
            <a:ext cx="10058400" cy="1609344"/>
          </a:xfrm>
        </p:spPr>
        <p:txBody>
          <a:bodyPr>
            <a:normAutofit/>
          </a:bodyPr>
          <a:lstStyle/>
          <a:p>
            <a:r>
              <a:rPr lang="en-US" dirty="0"/>
              <a:t>Agenda	</a:t>
            </a:r>
          </a:p>
        </p:txBody>
      </p:sp>
      <p:sp>
        <p:nvSpPr>
          <p:cNvPr id="3" name="Content Placeholder 2">
            <a:extLst>
              <a:ext uri="{FF2B5EF4-FFF2-40B4-BE49-F238E27FC236}">
                <a16:creationId xmlns:a16="http://schemas.microsoft.com/office/drawing/2014/main" id="{009B7B1F-162A-49F5-8AE4-0B1CCBC4DA4C}"/>
              </a:ext>
            </a:extLst>
          </p:cNvPr>
          <p:cNvSpPr>
            <a:spLocks noGrp="1"/>
          </p:cNvSpPr>
          <p:nvPr>
            <p:ph idx="1"/>
          </p:nvPr>
        </p:nvSpPr>
        <p:spPr>
          <a:xfrm>
            <a:off x="1069848" y="2320412"/>
            <a:ext cx="10058400" cy="3851787"/>
          </a:xfrm>
        </p:spPr>
        <p:txBody>
          <a:bodyPr>
            <a:noAutofit/>
          </a:bodyPr>
          <a:lstStyle/>
          <a:p>
            <a:r>
              <a:rPr lang="en-US" sz="2800" dirty="0"/>
              <a:t>Background</a:t>
            </a:r>
          </a:p>
          <a:p>
            <a:r>
              <a:rPr lang="en-US" sz="2800" dirty="0"/>
              <a:t>Methods</a:t>
            </a:r>
          </a:p>
          <a:p>
            <a:r>
              <a:rPr lang="en-US" sz="2800" dirty="0"/>
              <a:t>Results</a:t>
            </a:r>
          </a:p>
          <a:p>
            <a:pPr lvl="1"/>
            <a:r>
              <a:rPr lang="en-US" sz="2800" dirty="0"/>
              <a:t>ACEs in Appalachia</a:t>
            </a:r>
          </a:p>
          <a:p>
            <a:pPr lvl="1"/>
            <a:r>
              <a:rPr lang="en-US" sz="2800" dirty="0"/>
              <a:t>Contributing factors</a:t>
            </a:r>
          </a:p>
          <a:p>
            <a:pPr lvl="1"/>
            <a:r>
              <a:rPr lang="en-US" sz="2800" dirty="0"/>
              <a:t>Gender differences</a:t>
            </a:r>
          </a:p>
          <a:p>
            <a:pPr lvl="1"/>
            <a:r>
              <a:rPr lang="en-US" sz="2800" dirty="0"/>
              <a:t>Buffering factors</a:t>
            </a:r>
          </a:p>
          <a:p>
            <a:r>
              <a:rPr lang="en-US" sz="2800" dirty="0"/>
              <a:t>Discussion </a:t>
            </a:r>
          </a:p>
        </p:txBody>
      </p:sp>
      <p:sp>
        <p:nvSpPr>
          <p:cNvPr id="16" name="Oval 15">
            <a:extLst>
              <a:ext uri="{FF2B5EF4-FFF2-40B4-BE49-F238E27FC236}">
                <a16:creationId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968827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84632"/>
            <a:ext cx="10058400" cy="1609344"/>
          </a:xfrm>
        </p:spPr>
        <p:txBody>
          <a:bodyPr>
            <a:normAutofit/>
          </a:bodyPr>
          <a:lstStyle/>
          <a:p>
            <a:r>
              <a:rPr lang="en-US" dirty="0"/>
              <a:t>Methods – Online Stakeholder Meetings</a:t>
            </a:r>
          </a:p>
        </p:txBody>
      </p:sp>
      <p:sp>
        <p:nvSpPr>
          <p:cNvPr id="3" name="Content Placeholder 2"/>
          <p:cNvSpPr>
            <a:spLocks noGrp="1"/>
          </p:cNvSpPr>
          <p:nvPr>
            <p:ph idx="1"/>
          </p:nvPr>
        </p:nvSpPr>
        <p:spPr>
          <a:xfrm>
            <a:off x="1069848" y="2320412"/>
            <a:ext cx="10058400" cy="3851787"/>
          </a:xfrm>
        </p:spPr>
        <p:txBody>
          <a:bodyPr>
            <a:noAutofit/>
          </a:bodyPr>
          <a:lstStyle/>
          <a:p>
            <a:r>
              <a:rPr lang="en-US" sz="2800" dirty="0"/>
              <a:t>Stakeholders sought from:</a:t>
            </a:r>
          </a:p>
          <a:p>
            <a:pPr lvl="1"/>
            <a:r>
              <a:rPr lang="en-US" sz="2800" dirty="0"/>
              <a:t>Behavioral health, hospitals and community health centers, schools, local government, social services, law enforcement, faith-based organizations, non-profit organizations, and other related fields</a:t>
            </a:r>
          </a:p>
          <a:p>
            <a:r>
              <a:rPr lang="en-US" sz="2800" dirty="0"/>
              <a:t>45 stakeholders participated in one of two online brainstorming sessions</a:t>
            </a:r>
          </a:p>
          <a:p>
            <a:pPr lvl="1"/>
            <a:r>
              <a:rPr lang="en-US" sz="2800" dirty="0"/>
              <a:t>33 from central Appalachia</a:t>
            </a:r>
          </a:p>
          <a:p>
            <a:pPr lvl="1"/>
            <a:r>
              <a:rPr lang="en-US" sz="2800" dirty="0"/>
              <a:t>12 from southern Appalachia</a:t>
            </a:r>
          </a:p>
        </p:txBody>
      </p:sp>
      <p:sp>
        <p:nvSpPr>
          <p:cNvPr id="16" name="Oval 15">
            <a:extLst>
              <a:ext uri="{FF2B5EF4-FFF2-40B4-BE49-F238E27FC236}">
                <a16:creationId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240757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039558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84632"/>
            <a:ext cx="10058400" cy="1609344"/>
          </a:xfrm>
        </p:spPr>
        <p:txBody>
          <a:bodyPr>
            <a:normAutofit/>
          </a:bodyPr>
          <a:lstStyle/>
          <a:p>
            <a:r>
              <a:rPr lang="en-US" dirty="0"/>
              <a:t>Methods - Expert Evaluation of Stakeholder Meeting Findings</a:t>
            </a:r>
          </a:p>
        </p:txBody>
      </p:sp>
      <p:sp>
        <p:nvSpPr>
          <p:cNvPr id="3" name="Content Placeholder 2"/>
          <p:cNvSpPr>
            <a:spLocks noGrp="1"/>
          </p:cNvSpPr>
          <p:nvPr>
            <p:ph idx="1"/>
          </p:nvPr>
        </p:nvSpPr>
        <p:spPr>
          <a:xfrm>
            <a:off x="1069848" y="2320412"/>
            <a:ext cx="10058400" cy="3851787"/>
          </a:xfrm>
        </p:spPr>
        <p:txBody>
          <a:bodyPr>
            <a:normAutofit/>
          </a:bodyPr>
          <a:lstStyle/>
          <a:p>
            <a:r>
              <a:rPr lang="en-US" sz="2800" dirty="0" smtClean="0"/>
              <a:t>The expert </a:t>
            </a:r>
            <a:r>
              <a:rPr lang="en-US" sz="2800" dirty="0"/>
              <a:t>working group reviewed findings and participated in four assessment </a:t>
            </a:r>
            <a:r>
              <a:rPr lang="en-US" sz="2800" dirty="0" smtClean="0"/>
              <a:t>activities:</a:t>
            </a:r>
            <a:endParaRPr lang="en-US" sz="2800" dirty="0"/>
          </a:p>
          <a:p>
            <a:pPr lvl="1"/>
            <a:r>
              <a:rPr lang="en-US" sz="2800" dirty="0"/>
              <a:t>Rate the prevalence and severity of each of the additional ACEs</a:t>
            </a:r>
          </a:p>
          <a:p>
            <a:pPr lvl="1"/>
            <a:r>
              <a:rPr lang="en-US" sz="2800" dirty="0"/>
              <a:t>Rate the prevalence and impact of contributing factors</a:t>
            </a:r>
          </a:p>
          <a:p>
            <a:pPr lvl="1"/>
            <a:r>
              <a:rPr lang="en-US" sz="2800" dirty="0"/>
              <a:t>Rate the prevalence and impact of buffering factors</a:t>
            </a:r>
          </a:p>
          <a:p>
            <a:pPr lvl="1"/>
            <a:r>
              <a:rPr lang="en-US" sz="2800" dirty="0"/>
              <a:t>Prioritize the list of needs identified from greatest to least</a:t>
            </a:r>
          </a:p>
        </p:txBody>
      </p:sp>
      <p:sp>
        <p:nvSpPr>
          <p:cNvPr id="16" name="Oval 15">
            <a:extLst>
              <a:ext uri="{FF2B5EF4-FFF2-40B4-BE49-F238E27FC236}">
                <a16:creationId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103768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2" y="223234"/>
            <a:ext cx="10058400" cy="1609344"/>
          </a:xfrm>
        </p:spPr>
        <p:txBody>
          <a:bodyPr>
            <a:normAutofit/>
          </a:bodyPr>
          <a:lstStyle/>
          <a:p>
            <a:r>
              <a:rPr lang="en-US" dirty="0"/>
              <a:t>Additions to the ACE Scale</a:t>
            </a:r>
          </a:p>
        </p:txBody>
      </p:sp>
      <p:sp>
        <p:nvSpPr>
          <p:cNvPr id="3" name="Content Placeholder 2"/>
          <p:cNvSpPr>
            <a:spLocks noGrp="1"/>
          </p:cNvSpPr>
          <p:nvPr>
            <p:ph idx="1"/>
          </p:nvPr>
        </p:nvSpPr>
        <p:spPr>
          <a:xfrm>
            <a:off x="688848" y="1798363"/>
            <a:ext cx="10058400" cy="4050792"/>
          </a:xfrm>
        </p:spPr>
        <p:txBody>
          <a:bodyPr>
            <a:noAutofit/>
          </a:bodyPr>
          <a:lstStyle/>
          <a:p>
            <a:r>
              <a:rPr lang="en-US" sz="2600" dirty="0"/>
              <a:t>Death of an attachment figure</a:t>
            </a:r>
          </a:p>
          <a:p>
            <a:r>
              <a:rPr lang="en-US" sz="2600" dirty="0"/>
              <a:t>Bullying (in-person, online)</a:t>
            </a:r>
          </a:p>
          <a:p>
            <a:r>
              <a:rPr lang="en-US" sz="2600" dirty="0"/>
              <a:t>Food insecurity</a:t>
            </a:r>
          </a:p>
          <a:p>
            <a:r>
              <a:rPr lang="en-US" sz="2600" dirty="0"/>
              <a:t>Homelessness/transience/displacement</a:t>
            </a:r>
          </a:p>
          <a:p>
            <a:r>
              <a:rPr lang="en-US" sz="2600" dirty="0"/>
              <a:t>Witnessing overdose(s)</a:t>
            </a:r>
          </a:p>
          <a:p>
            <a:r>
              <a:rPr lang="en-US" sz="2600" dirty="0"/>
              <a:t>Parental/caregiver unemployment</a:t>
            </a:r>
          </a:p>
          <a:p>
            <a:r>
              <a:rPr lang="en-US" sz="2600" dirty="0"/>
              <a:t>Gang violence and shootings</a:t>
            </a:r>
          </a:p>
          <a:p>
            <a:r>
              <a:rPr lang="en-US" sz="2600" dirty="0"/>
              <a:t>Repeated ruptures in attachment (divorces, cohabitating relationships)</a:t>
            </a:r>
          </a:p>
        </p:txBody>
      </p:sp>
      <p:sp>
        <p:nvSpPr>
          <p:cNvPr id="4" name="Rectangle 3"/>
          <p:cNvSpPr/>
          <p:nvPr/>
        </p:nvSpPr>
        <p:spPr>
          <a:xfrm>
            <a:off x="3864659" y="451941"/>
            <a:ext cx="352288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mj-lt"/>
              </a:rPr>
              <a:t>Most Prevalent</a:t>
            </a:r>
          </a:p>
        </p:txBody>
      </p:sp>
    </p:spTree>
    <p:extLst>
      <p:ext uri="{BB962C8B-B14F-4D97-AF65-F5344CB8AC3E}">
        <p14:creationId xmlns:p14="http://schemas.microsoft.com/office/powerpoint/2010/main" val="23651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
                                            <p:txEl>
                                              <p:pRg st="6" end="6"/>
                                            </p:txEl>
                                          </p:spTgt>
                                        </p:tgtEl>
                                      </p:cBhvr>
                                    </p:animEffect>
                                    <p:set>
                                      <p:cBhvr>
                                        <p:cTn id="22" dur="1" fill="hold">
                                          <p:stCondLst>
                                            <p:cond delay="499"/>
                                          </p:stCondLst>
                                        </p:cTn>
                                        <p:tgtEl>
                                          <p:spTgt spid="3">
                                            <p:txEl>
                                              <p:pRg st="6" end="6"/>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 presetClass="entr" presetSubtype="0" fill="hold" grpId="0" nodeType="withEffect">
                                  <p:stCondLst>
                                    <p:cond delay="50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548" y="103632"/>
            <a:ext cx="10058400" cy="1609344"/>
          </a:xfrm>
        </p:spPr>
        <p:txBody>
          <a:bodyPr>
            <a:normAutofit/>
          </a:bodyPr>
          <a:lstStyle/>
          <a:p>
            <a:r>
              <a:rPr lang="en-US" dirty="0"/>
              <a:t>Additions to the ACE Scale</a:t>
            </a:r>
          </a:p>
        </p:txBody>
      </p:sp>
      <p:sp>
        <p:nvSpPr>
          <p:cNvPr id="3" name="Content Placeholder 2"/>
          <p:cNvSpPr>
            <a:spLocks noGrp="1"/>
          </p:cNvSpPr>
          <p:nvPr>
            <p:ph idx="1"/>
          </p:nvPr>
        </p:nvSpPr>
        <p:spPr>
          <a:xfrm>
            <a:off x="828548" y="1544256"/>
            <a:ext cx="10058400" cy="4050792"/>
          </a:xfrm>
        </p:spPr>
        <p:txBody>
          <a:bodyPr>
            <a:noAutofit/>
          </a:bodyPr>
          <a:lstStyle/>
          <a:p>
            <a:r>
              <a:rPr lang="en-US" sz="2600" dirty="0"/>
              <a:t>Death of an attachment figure</a:t>
            </a:r>
          </a:p>
          <a:p>
            <a:r>
              <a:rPr lang="en-US" sz="2600" dirty="0"/>
              <a:t>Bullying (in-person, online)</a:t>
            </a:r>
          </a:p>
          <a:p>
            <a:r>
              <a:rPr lang="en-US" sz="2600" dirty="0"/>
              <a:t>Food insecurity</a:t>
            </a:r>
          </a:p>
          <a:p>
            <a:r>
              <a:rPr lang="en-US" sz="2600" dirty="0"/>
              <a:t>Homelessness/transience/displacement</a:t>
            </a:r>
          </a:p>
          <a:p>
            <a:r>
              <a:rPr lang="en-US" sz="2600" dirty="0"/>
              <a:t>Witnessing overdose(s)</a:t>
            </a:r>
          </a:p>
          <a:p>
            <a:r>
              <a:rPr lang="en-US" sz="2600" dirty="0"/>
              <a:t>Parental/caregiver unemployment</a:t>
            </a:r>
          </a:p>
          <a:p>
            <a:r>
              <a:rPr lang="en-US" sz="2600" dirty="0"/>
              <a:t>Gang violence and shootings</a:t>
            </a:r>
          </a:p>
          <a:p>
            <a:r>
              <a:rPr lang="en-US" sz="2600" dirty="0"/>
              <a:t>Repeated ruptures in attachment (divorces, cohabitating relationships)</a:t>
            </a:r>
          </a:p>
        </p:txBody>
      </p:sp>
      <p:sp>
        <p:nvSpPr>
          <p:cNvPr id="4" name="Rectangle 3"/>
          <p:cNvSpPr/>
          <p:nvPr/>
        </p:nvSpPr>
        <p:spPr>
          <a:xfrm>
            <a:off x="3914243" y="362279"/>
            <a:ext cx="352532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mj-lt"/>
              </a:rPr>
              <a:t>Most Impactful</a:t>
            </a:r>
          </a:p>
        </p:txBody>
      </p:sp>
    </p:spTree>
    <p:extLst>
      <p:ext uri="{BB962C8B-B14F-4D97-AF65-F5344CB8AC3E}">
        <p14:creationId xmlns:p14="http://schemas.microsoft.com/office/powerpoint/2010/main" val="24275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5" end="5"/>
                                            </p:txEl>
                                          </p:spTgt>
                                        </p:tgtEl>
                                      </p:cBhvr>
                                    </p:animEffect>
                                    <p:set>
                                      <p:cBhvr>
                                        <p:cTn id="7" dur="1" fill="hold">
                                          <p:stCondLst>
                                            <p:cond delay="499"/>
                                          </p:stCondLst>
                                        </p:cTn>
                                        <p:tgtEl>
                                          <p:spTgt spid="3">
                                            <p:txEl>
                                              <p:pRg st="5" end="5"/>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6" end="6"/>
                                            </p:txEl>
                                          </p:spTgt>
                                        </p:tgtEl>
                                      </p:cBhvr>
                                    </p:animEffect>
                                    <p:set>
                                      <p:cBhvr>
                                        <p:cTn id="10" dur="1" fill="hold">
                                          <p:stCondLst>
                                            <p:cond delay="499"/>
                                          </p:stCondLst>
                                        </p:cTn>
                                        <p:tgtEl>
                                          <p:spTgt spid="3">
                                            <p:txEl>
                                              <p:pRg st="6" end="6"/>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xEl>
                                              <p:pRg st="1" end="1"/>
                                            </p:txEl>
                                          </p:spTgt>
                                        </p:tgtEl>
                                      </p:cBhvr>
                                    </p:animEffect>
                                    <p:set>
                                      <p:cBhvr>
                                        <p:cTn id="13" dur="1" fill="hold">
                                          <p:stCondLst>
                                            <p:cond delay="499"/>
                                          </p:stCondLst>
                                        </p:cTn>
                                        <p:tgtEl>
                                          <p:spTgt spid="3">
                                            <p:txEl>
                                              <p:pRg st="1" end="1"/>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
                                            <p:txEl>
                                              <p:pRg st="2" end="2"/>
                                            </p:txEl>
                                          </p:spTgt>
                                        </p:tgtEl>
                                      </p:cBhvr>
                                    </p:animEffect>
                                    <p:set>
                                      <p:cBhvr>
                                        <p:cTn id="16" dur="1" fill="hold">
                                          <p:stCondLst>
                                            <p:cond delay="499"/>
                                          </p:stCondLst>
                                        </p:cTn>
                                        <p:tgtEl>
                                          <p:spTgt spid="3">
                                            <p:txEl>
                                              <p:pRg st="2" end="2"/>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
                                            <p:txEl>
                                              <p:pRg st="3" end="3"/>
                                            </p:txEl>
                                          </p:spTgt>
                                        </p:tgtEl>
                                      </p:cBhvr>
                                    </p:animEffect>
                                    <p:set>
                                      <p:cBhvr>
                                        <p:cTn id="19" dur="1" fill="hold">
                                          <p:stCondLst>
                                            <p:cond delay="499"/>
                                          </p:stCondLst>
                                        </p:cTn>
                                        <p:tgtEl>
                                          <p:spTgt spid="3">
                                            <p:txEl>
                                              <p:pRg st="3" end="3"/>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352901-FD31-4AF2-BF69-EF3306E19E58}"/>
              </a:ext>
            </a:extLst>
          </p:cNvPr>
          <p:cNvPicPr>
            <a:picLocks noChangeAspect="1"/>
          </p:cNvPicPr>
          <p:nvPr/>
        </p:nvPicPr>
        <p:blipFill>
          <a:blip r:embed="rId3"/>
          <a:stretch>
            <a:fillRect/>
          </a:stretch>
        </p:blipFill>
        <p:spPr>
          <a:xfrm>
            <a:off x="290620" y="407753"/>
            <a:ext cx="5805380" cy="5781909"/>
          </a:xfrm>
          <a:prstGeom prst="rect">
            <a:avLst/>
          </a:prstGeom>
        </p:spPr>
      </p:pic>
      <p:sp>
        <p:nvSpPr>
          <p:cNvPr id="14" name="Content Placeholder 13">
            <a:extLst>
              <a:ext uri="{FF2B5EF4-FFF2-40B4-BE49-F238E27FC236}">
                <a16:creationId xmlns:a16="http://schemas.microsoft.com/office/drawing/2014/main" id="{23549329-3C5F-4374-B9C6-B7176560F183}"/>
              </a:ext>
            </a:extLst>
          </p:cNvPr>
          <p:cNvSpPr>
            <a:spLocks noGrp="1"/>
          </p:cNvSpPr>
          <p:nvPr>
            <p:ph sz="half" idx="2"/>
          </p:nvPr>
        </p:nvSpPr>
        <p:spPr>
          <a:xfrm>
            <a:off x="6096000" y="1347669"/>
            <a:ext cx="5183188" cy="4455254"/>
          </a:xfrm>
        </p:spPr>
        <p:txBody>
          <a:bodyPr>
            <a:normAutofit lnSpcReduction="10000"/>
          </a:bodyPr>
          <a:lstStyle/>
          <a:p>
            <a:pPr marL="0" indent="0">
              <a:buNone/>
            </a:pPr>
            <a:r>
              <a:rPr lang="en-US" sz="2600" i="1" dirty="0"/>
              <a:t>“The adversities from the original ACE scale items were associated with mental health symptoms among the participants, but the association was significantly improved (from R2=0.21 to R2=0.34) by removing some of the original ACE scale items and adding others in the domains of peer rejection, peer victimization, community violence exposure, school performance, and socioeconomic status.”</a:t>
            </a:r>
          </a:p>
        </p:txBody>
      </p:sp>
    </p:spTree>
    <p:extLst>
      <p:ext uri="{BB962C8B-B14F-4D97-AF65-F5344CB8AC3E}">
        <p14:creationId xmlns:p14="http://schemas.microsoft.com/office/powerpoint/2010/main" val="20706671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91" y="-118872"/>
            <a:ext cx="10058400" cy="1609344"/>
          </a:xfrm>
        </p:spPr>
        <p:txBody>
          <a:bodyPr/>
          <a:lstStyle/>
          <a:p>
            <a:r>
              <a:rPr lang="en-US" dirty="0"/>
              <a:t>Contributing Factors</a:t>
            </a:r>
          </a:p>
        </p:txBody>
      </p:sp>
      <p:sp>
        <p:nvSpPr>
          <p:cNvPr id="3" name="Content Placeholder 2"/>
          <p:cNvSpPr>
            <a:spLocks noGrp="1"/>
          </p:cNvSpPr>
          <p:nvPr>
            <p:ph idx="1"/>
          </p:nvPr>
        </p:nvSpPr>
        <p:spPr>
          <a:xfrm>
            <a:off x="914391" y="1266650"/>
            <a:ext cx="10058400" cy="5046785"/>
          </a:xfrm>
        </p:spPr>
        <p:txBody>
          <a:bodyPr>
            <a:noAutofit/>
          </a:bodyPr>
          <a:lstStyle/>
          <a:p>
            <a:r>
              <a:rPr lang="en-US" sz="2200" dirty="0"/>
              <a:t>Poverty and economic decline</a:t>
            </a:r>
          </a:p>
          <a:p>
            <a:r>
              <a:rPr lang="en-US" sz="2200" dirty="0"/>
              <a:t>Hopelessness and increased stress</a:t>
            </a:r>
          </a:p>
          <a:p>
            <a:r>
              <a:rPr lang="en-US" sz="2200" dirty="0"/>
              <a:t>Multigenerational experiences</a:t>
            </a:r>
          </a:p>
          <a:p>
            <a:r>
              <a:rPr lang="en-US" sz="2200" dirty="0"/>
              <a:t>Cultural factors</a:t>
            </a:r>
          </a:p>
          <a:p>
            <a:pPr lvl="1"/>
            <a:r>
              <a:rPr lang="en-US" sz="2200" dirty="0"/>
              <a:t>Acceptability of violence (domestic violence, corporal punishment in schools)</a:t>
            </a:r>
          </a:p>
          <a:p>
            <a:pPr lvl="1"/>
            <a:r>
              <a:rPr lang="en-US" sz="2200" dirty="0"/>
              <a:t>Value of privacy</a:t>
            </a:r>
          </a:p>
          <a:p>
            <a:pPr lvl="1"/>
            <a:r>
              <a:rPr lang="en-US" sz="2200" dirty="0"/>
              <a:t>Influence of religion in the discipline of children</a:t>
            </a:r>
          </a:p>
          <a:p>
            <a:r>
              <a:rPr lang="en-US" sz="2200" dirty="0"/>
              <a:t>Geographic isolation</a:t>
            </a:r>
          </a:p>
          <a:p>
            <a:r>
              <a:rPr lang="en-US" sz="2200" dirty="0"/>
              <a:t>Lack of community resources – YMCA, transportation</a:t>
            </a:r>
          </a:p>
          <a:p>
            <a:r>
              <a:rPr lang="en-US" sz="2200" dirty="0"/>
              <a:t>Poor caregiver health</a:t>
            </a:r>
          </a:p>
          <a:p>
            <a:r>
              <a:rPr lang="en-US" sz="2200" dirty="0"/>
              <a:t>Lack of perceived value placed on education</a:t>
            </a:r>
          </a:p>
          <a:p>
            <a:r>
              <a:rPr lang="en-US" sz="2200" dirty="0"/>
              <a:t>Stigma given to Appalachian children</a:t>
            </a:r>
          </a:p>
        </p:txBody>
      </p:sp>
      <p:sp>
        <p:nvSpPr>
          <p:cNvPr id="4" name="Rectangle 3"/>
          <p:cNvSpPr/>
          <p:nvPr/>
        </p:nvSpPr>
        <p:spPr>
          <a:xfrm>
            <a:off x="2676241" y="224135"/>
            <a:ext cx="683950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mj-lt"/>
              </a:rPr>
              <a:t>Most Prevalent and Impactful</a:t>
            </a:r>
          </a:p>
        </p:txBody>
      </p:sp>
    </p:spTree>
    <p:extLst>
      <p:ext uri="{BB962C8B-B14F-4D97-AF65-F5344CB8AC3E}">
        <p14:creationId xmlns:p14="http://schemas.microsoft.com/office/powerpoint/2010/main" val="146108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1" end="1"/>
                                            </p:txEl>
                                          </p:spTgt>
                                        </p:tgtEl>
                                      </p:cBhvr>
                                    </p:animEffect>
                                    <p:set>
                                      <p:cBhvr>
                                        <p:cTn id="7" dur="1" fill="hold">
                                          <p:stCondLst>
                                            <p:cond delay="499"/>
                                          </p:stCondLst>
                                        </p:cTn>
                                        <p:tgtEl>
                                          <p:spTgt spid="3">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2" end="2"/>
                                            </p:txEl>
                                          </p:spTgt>
                                        </p:tgtEl>
                                      </p:cBhvr>
                                    </p:animEffect>
                                    <p:set>
                                      <p:cBhvr>
                                        <p:cTn id="10" dur="1" fill="hold">
                                          <p:stCondLst>
                                            <p:cond delay="499"/>
                                          </p:stCondLst>
                                        </p:cTn>
                                        <p:tgtEl>
                                          <p:spTgt spid="3">
                                            <p:txEl>
                                              <p:pRg st="2" end="2"/>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xEl>
                                              <p:pRg st="4" end="4"/>
                                            </p:txEl>
                                          </p:spTgt>
                                        </p:tgtEl>
                                      </p:cBhvr>
                                    </p:animEffect>
                                    <p:set>
                                      <p:cBhvr>
                                        <p:cTn id="13" dur="1" fill="hold">
                                          <p:stCondLst>
                                            <p:cond delay="499"/>
                                          </p:stCondLst>
                                        </p:cTn>
                                        <p:tgtEl>
                                          <p:spTgt spid="3">
                                            <p:txEl>
                                              <p:pRg st="4" end="4"/>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
                                            <p:txEl>
                                              <p:pRg st="6" end="6"/>
                                            </p:txEl>
                                          </p:spTgt>
                                        </p:tgtEl>
                                      </p:cBhvr>
                                    </p:animEffect>
                                    <p:set>
                                      <p:cBhvr>
                                        <p:cTn id="16" dur="1" fill="hold">
                                          <p:stCondLst>
                                            <p:cond delay="499"/>
                                          </p:stCondLst>
                                        </p:cTn>
                                        <p:tgtEl>
                                          <p:spTgt spid="3">
                                            <p:txEl>
                                              <p:pRg st="6" end="6"/>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
                                            <p:txEl>
                                              <p:pRg st="7" end="7"/>
                                            </p:txEl>
                                          </p:spTgt>
                                        </p:tgtEl>
                                      </p:cBhvr>
                                    </p:animEffect>
                                    <p:set>
                                      <p:cBhvr>
                                        <p:cTn id="19" dur="1" fill="hold">
                                          <p:stCondLst>
                                            <p:cond delay="499"/>
                                          </p:stCondLst>
                                        </p:cTn>
                                        <p:tgtEl>
                                          <p:spTgt spid="3">
                                            <p:txEl>
                                              <p:pRg st="7" end="7"/>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
                                            <p:txEl>
                                              <p:pRg st="11" end="11"/>
                                            </p:txEl>
                                          </p:spTgt>
                                        </p:tgtEl>
                                      </p:cBhvr>
                                    </p:animEffect>
                                    <p:set>
                                      <p:cBhvr>
                                        <p:cTn id="22" dur="1" fill="hold">
                                          <p:stCondLst>
                                            <p:cond delay="499"/>
                                          </p:stCondLst>
                                        </p:cTn>
                                        <p:tgtEl>
                                          <p:spTgt spid="3">
                                            <p:txEl>
                                              <p:pRg st="11" end="11"/>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387" y="150525"/>
            <a:ext cx="10058400" cy="1609344"/>
          </a:xfrm>
        </p:spPr>
        <p:txBody>
          <a:bodyPr/>
          <a:lstStyle/>
          <a:p>
            <a:r>
              <a:rPr lang="en-US" dirty="0"/>
              <a:t>Gender Differences</a:t>
            </a:r>
          </a:p>
        </p:txBody>
      </p:sp>
      <p:sp>
        <p:nvSpPr>
          <p:cNvPr id="3" name="Content Placeholder 2"/>
          <p:cNvSpPr>
            <a:spLocks noGrp="1"/>
          </p:cNvSpPr>
          <p:nvPr>
            <p:ph idx="1"/>
          </p:nvPr>
        </p:nvSpPr>
        <p:spPr>
          <a:xfrm>
            <a:off x="650748" y="1549400"/>
            <a:ext cx="10058400" cy="4572000"/>
          </a:xfrm>
        </p:spPr>
        <p:txBody>
          <a:bodyPr>
            <a:normAutofit/>
          </a:bodyPr>
          <a:lstStyle/>
          <a:p>
            <a:r>
              <a:rPr lang="en-US" sz="2500" dirty="0"/>
              <a:t>Males:</a:t>
            </a:r>
          </a:p>
          <a:p>
            <a:pPr lvl="1"/>
            <a:r>
              <a:rPr lang="en-US" sz="2500" dirty="0"/>
              <a:t>More likely to present earlier with behavioral problems</a:t>
            </a:r>
          </a:p>
          <a:p>
            <a:pPr lvl="1"/>
            <a:r>
              <a:rPr lang="en-US" sz="2500" dirty="0"/>
              <a:t>Social/cultural expectation that males should resist showing emotion</a:t>
            </a:r>
          </a:p>
          <a:p>
            <a:r>
              <a:rPr lang="en-US" sz="2500" dirty="0"/>
              <a:t>Females:</a:t>
            </a:r>
          </a:p>
          <a:p>
            <a:pPr lvl="1"/>
            <a:r>
              <a:rPr lang="en-US" sz="2500" dirty="0"/>
              <a:t>Experience later onset of behavioral responses</a:t>
            </a:r>
          </a:p>
          <a:p>
            <a:pPr lvl="1"/>
            <a:r>
              <a:rPr lang="en-US" sz="2500" dirty="0"/>
              <a:t>More often experienced sexual abuse</a:t>
            </a:r>
          </a:p>
          <a:p>
            <a:pPr lvl="1"/>
            <a:r>
              <a:rPr lang="en-US" sz="2500" dirty="0"/>
              <a:t>Behavioral responses often include self-harm or becoming involved in abusive relationships</a:t>
            </a:r>
          </a:p>
          <a:p>
            <a:pPr lvl="1"/>
            <a:r>
              <a:rPr lang="en-US" sz="2500" dirty="0"/>
              <a:t>More likely to receive counseling or care</a:t>
            </a:r>
          </a:p>
          <a:p>
            <a:endParaRPr lang="en-US" dirty="0"/>
          </a:p>
        </p:txBody>
      </p:sp>
    </p:spTree>
    <p:extLst>
      <p:ext uri="{BB962C8B-B14F-4D97-AF65-F5344CB8AC3E}">
        <p14:creationId xmlns:p14="http://schemas.microsoft.com/office/powerpoint/2010/main" val="38008562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217" y="216281"/>
            <a:ext cx="10058400" cy="1609344"/>
          </a:xfrm>
        </p:spPr>
        <p:txBody>
          <a:bodyPr>
            <a:normAutofit fontScale="90000"/>
          </a:bodyPr>
          <a:lstStyle/>
          <a:p>
            <a:r>
              <a:rPr lang="en-US" dirty="0"/>
              <a:t>ACEs and Opioid Drug Use in Appalachian vs. Non-Appalachian Youth</a:t>
            </a:r>
          </a:p>
        </p:txBody>
      </p:sp>
      <p:sp>
        <p:nvSpPr>
          <p:cNvPr id="3" name="Content Placeholder 2"/>
          <p:cNvSpPr>
            <a:spLocks noGrp="1"/>
          </p:cNvSpPr>
          <p:nvPr>
            <p:ph idx="1"/>
          </p:nvPr>
        </p:nvSpPr>
        <p:spPr>
          <a:xfrm>
            <a:off x="838200" y="1825625"/>
            <a:ext cx="10515600" cy="2869467"/>
          </a:xfrm>
        </p:spPr>
        <p:txBody>
          <a:bodyPr>
            <a:normAutofit/>
          </a:bodyPr>
          <a:lstStyle/>
          <a:p>
            <a:r>
              <a:rPr lang="en-US" sz="2400" dirty="0"/>
              <a:t>UK Center of Drug and Alcohol Research BHOS (Jamie Miller and TK Logan) </a:t>
            </a:r>
          </a:p>
          <a:p>
            <a:r>
              <a:rPr lang="en-US" sz="2400" dirty="0"/>
              <a:t>Compared ACEs among adolescents admitted for drug treatment in Appalachian and non-Appalachian counties in Kentucky</a:t>
            </a:r>
          </a:p>
          <a:p>
            <a:r>
              <a:rPr lang="en-US" sz="2400" dirty="0"/>
              <a:t>Data showed significant differences </a:t>
            </a:r>
            <a:r>
              <a:rPr lang="en-US" sz="2400" dirty="0" smtClean="0"/>
              <a:t>between males and females on </a:t>
            </a:r>
            <a:r>
              <a:rPr lang="en-US" sz="2400" dirty="0"/>
              <a:t>ACE scores regardless of Appalachian status </a:t>
            </a:r>
          </a:p>
        </p:txBody>
      </p:sp>
      <p:sp>
        <p:nvSpPr>
          <p:cNvPr id="4" name="Rectangle 3">
            <a:extLst>
              <a:ext uri="{FF2B5EF4-FFF2-40B4-BE49-F238E27FC236}">
                <a16:creationId xmlns:a16="http://schemas.microsoft.com/office/drawing/2014/main" id="{8F3AB076-DCD2-4AE1-9EBF-2BE55F7A7DF4}"/>
              </a:ext>
            </a:extLst>
          </p:cNvPr>
          <p:cNvSpPr/>
          <p:nvPr/>
        </p:nvSpPr>
        <p:spPr>
          <a:xfrm>
            <a:off x="128954" y="5032376"/>
            <a:ext cx="2385647" cy="1477328"/>
          </a:xfrm>
          <a:prstGeom prst="rect">
            <a:avLst/>
          </a:prstGeom>
        </p:spPr>
        <p:txBody>
          <a:bodyPr wrap="square">
            <a:spAutoFit/>
          </a:bodyPr>
          <a:lstStyle/>
          <a:p>
            <a:r>
              <a:rPr lang="en-US" dirty="0"/>
              <a:t>Inquiries:</a:t>
            </a:r>
          </a:p>
          <a:p>
            <a:r>
              <a:rPr lang="en-US" dirty="0"/>
              <a:t>333 Waller Ave. St. 480</a:t>
            </a:r>
          </a:p>
          <a:p>
            <a:r>
              <a:rPr lang="en-US" dirty="0"/>
              <a:t>Lexington, KY 40504</a:t>
            </a:r>
          </a:p>
          <a:p>
            <a:r>
              <a:rPr lang="en-US" dirty="0"/>
              <a:t>859-257-8248</a:t>
            </a:r>
          </a:p>
          <a:p>
            <a:r>
              <a:rPr lang="en-US" dirty="0">
                <a:hlinkClick r:id="rId3"/>
              </a:rPr>
              <a:t>tklogan@uky.edu</a:t>
            </a:r>
            <a:r>
              <a:rPr lang="en-US" dirty="0"/>
              <a:t> </a:t>
            </a:r>
          </a:p>
        </p:txBody>
      </p:sp>
    </p:spTree>
    <p:extLst>
      <p:ext uri="{BB962C8B-B14F-4D97-AF65-F5344CB8AC3E}">
        <p14:creationId xmlns:p14="http://schemas.microsoft.com/office/powerpoint/2010/main" val="18601427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648" y="230632"/>
            <a:ext cx="10058400" cy="1609344"/>
          </a:xfrm>
        </p:spPr>
        <p:txBody>
          <a:bodyPr>
            <a:noAutofit/>
          </a:bodyPr>
          <a:lstStyle/>
          <a:p>
            <a:r>
              <a:rPr lang="en-US" sz="6000" dirty="0"/>
              <a:t>Resiliency/Buffering Factors</a:t>
            </a:r>
          </a:p>
        </p:txBody>
      </p:sp>
      <p:sp>
        <p:nvSpPr>
          <p:cNvPr id="3" name="Content Placeholder 2"/>
          <p:cNvSpPr>
            <a:spLocks noGrp="1"/>
          </p:cNvSpPr>
          <p:nvPr>
            <p:ph idx="1"/>
          </p:nvPr>
        </p:nvSpPr>
        <p:spPr>
          <a:xfrm>
            <a:off x="968248" y="1689608"/>
            <a:ext cx="10058400" cy="4507992"/>
          </a:xfrm>
        </p:spPr>
        <p:txBody>
          <a:bodyPr>
            <a:normAutofit/>
          </a:bodyPr>
          <a:lstStyle/>
          <a:p>
            <a:r>
              <a:rPr lang="en-US" sz="2600" dirty="0"/>
              <a:t>Strong, supportive family ties </a:t>
            </a:r>
          </a:p>
          <a:p>
            <a:r>
              <a:rPr lang="en-US" sz="2600" dirty="0"/>
              <a:t>Sense of community, social engagement </a:t>
            </a:r>
          </a:p>
          <a:p>
            <a:r>
              <a:rPr lang="en-US" sz="2600" dirty="0"/>
              <a:t>Religion (church, youth groups) </a:t>
            </a:r>
          </a:p>
          <a:p>
            <a:r>
              <a:rPr lang="en-US" sz="2600" dirty="0"/>
              <a:t>Sports </a:t>
            </a:r>
          </a:p>
          <a:p>
            <a:r>
              <a:rPr lang="en-US" sz="2600" dirty="0"/>
              <a:t>Outdoor and community activities/programs </a:t>
            </a:r>
          </a:p>
          <a:p>
            <a:r>
              <a:rPr lang="en-US" sz="2600" dirty="0"/>
              <a:t>Supportive schools </a:t>
            </a:r>
          </a:p>
          <a:p>
            <a:r>
              <a:rPr lang="en-US" sz="2600" dirty="0"/>
              <a:t>Counseling and support groups </a:t>
            </a:r>
          </a:p>
          <a:p>
            <a:r>
              <a:rPr lang="en-US" sz="2600" dirty="0"/>
              <a:t>Appalachian tenacity, self-reliance </a:t>
            </a:r>
          </a:p>
          <a:p>
            <a:endParaRPr lang="en-US" dirty="0"/>
          </a:p>
        </p:txBody>
      </p:sp>
    </p:spTree>
    <p:extLst>
      <p:ext uri="{BB962C8B-B14F-4D97-AF65-F5344CB8AC3E}">
        <p14:creationId xmlns:p14="http://schemas.microsoft.com/office/powerpoint/2010/main" val="2457677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0C67FD53-2686-4E0E-BA49-976F78F9AA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5" name="Rectangle 14">
            <a:extLst>
              <a:ext uri="{FF2B5EF4-FFF2-40B4-BE49-F238E27FC236}">
                <a16:creationId xmlns:a16="http://schemas.microsoft.com/office/drawing/2014/main" id="{3964958D-AF5D-4863-B5FB-83F6B8CB12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C22C26-C162-46F0-9A31-7FC3AA9E7CD5}"/>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a:t>How We Started </a:t>
            </a:r>
          </a:p>
        </p:txBody>
      </p:sp>
      <p:pic>
        <p:nvPicPr>
          <p:cNvPr id="6" name="Picture 5">
            <a:extLst>
              <a:ext uri="{FF2B5EF4-FFF2-40B4-BE49-F238E27FC236}">
                <a16:creationId xmlns:a16="http://schemas.microsoft.com/office/drawing/2014/main" id="{57328A7A-327E-4FEA-B338-DD512ABFF4AF}"/>
              </a:ext>
            </a:extLst>
          </p:cNvPr>
          <p:cNvPicPr>
            <a:picLocks noChangeAspect="1"/>
          </p:cNvPicPr>
          <p:nvPr/>
        </p:nvPicPr>
        <p:blipFill rotWithShape="1">
          <a:blip r:embed="rId7"/>
          <a:srcRect l="5633" r="6085"/>
          <a:stretch/>
        </p:blipFill>
        <p:spPr>
          <a:xfrm>
            <a:off x="3343" y="10"/>
            <a:ext cx="4783341" cy="6857990"/>
          </a:xfrm>
          <a:prstGeom prst="rect">
            <a:avLst/>
          </a:prstGeom>
        </p:spPr>
      </p:pic>
      <p:sp>
        <p:nvSpPr>
          <p:cNvPr id="5" name="Content Placeholder 4">
            <a:extLst>
              <a:ext uri="{FF2B5EF4-FFF2-40B4-BE49-F238E27FC236}">
                <a16:creationId xmlns:a16="http://schemas.microsoft.com/office/drawing/2014/main" id="{77883FD9-E469-4DFD-ABD8-4817E13AFE76}"/>
              </a:ext>
            </a:extLst>
          </p:cNvPr>
          <p:cNvSpPr>
            <a:spLocks noGrp="1"/>
          </p:cNvSpPr>
          <p:nvPr>
            <p:ph sz="half" idx="1"/>
          </p:nvPr>
        </p:nvSpPr>
        <p:spPr>
          <a:xfrm>
            <a:off x="4970109" y="2121408"/>
            <a:ext cx="6730276" cy="4050792"/>
          </a:xfrm>
        </p:spPr>
        <p:txBody>
          <a:bodyPr vert="horz" lIns="91440" tIns="45720" rIns="91440" bIns="45720" rtlCol="0">
            <a:normAutofit lnSpcReduction="10000"/>
          </a:bodyPr>
          <a:lstStyle/>
          <a:p>
            <a:r>
              <a:rPr lang="en-US" sz="2200" dirty="0"/>
              <a:t>ORAU research on behalf of the Appalachian Regional Commission (ARC) and CDC NCIPC</a:t>
            </a:r>
          </a:p>
          <a:p>
            <a:r>
              <a:rPr lang="en-US" sz="2200" dirty="0"/>
              <a:t>Engaged experts and community members to explore</a:t>
            </a:r>
          </a:p>
          <a:p>
            <a:pPr lvl="1"/>
            <a:r>
              <a:rPr lang="en-US" sz="2200" dirty="0"/>
              <a:t>Contributing and protecting factors for opioid misuse in Appalachia</a:t>
            </a:r>
          </a:p>
          <a:p>
            <a:pPr lvl="1"/>
            <a:r>
              <a:rPr lang="en-US" sz="2200" dirty="0"/>
              <a:t>Effective communication strategies including messages, spokespersons, channels, and delivery tactics</a:t>
            </a:r>
          </a:p>
          <a:p>
            <a:r>
              <a:rPr lang="en-US" sz="2200" dirty="0"/>
              <a:t>Parity across participant groups when describing the profound impacts of childhood trauma on substance abuse in the Region</a:t>
            </a:r>
          </a:p>
          <a:p>
            <a:endParaRPr lang="en-US" sz="1800" dirty="0"/>
          </a:p>
          <a:p>
            <a:endParaRPr lang="en-US" sz="1800" dirty="0"/>
          </a:p>
          <a:p>
            <a:endParaRPr lang="en-US" sz="1800" dirty="0"/>
          </a:p>
          <a:p>
            <a:pPr lvl="1"/>
            <a:endParaRPr lang="en-US" dirty="0"/>
          </a:p>
          <a:p>
            <a:endParaRPr lang="en-US" sz="1800" dirty="0"/>
          </a:p>
        </p:txBody>
      </p:sp>
      <p:grpSp>
        <p:nvGrpSpPr>
          <p:cNvPr id="17" name="Group 16">
            <a:extLst>
              <a:ext uri="{FF2B5EF4-FFF2-40B4-BE49-F238E27FC236}">
                <a16:creationId xmlns:a16="http://schemas.microsoft.com/office/drawing/2014/main" id="{11002ACD-3B0C-4885-8754-8A00E926FE4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DF0313CD-4196-4456-A70D-5EE2B995BAD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80DE0B32-9EE8-4975-AD48-3855B0A82A3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4729543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348" y="269400"/>
            <a:ext cx="10058400" cy="1609344"/>
          </a:xfrm>
        </p:spPr>
        <p:txBody>
          <a:bodyPr>
            <a:noAutofit/>
          </a:bodyPr>
          <a:lstStyle/>
          <a:p>
            <a:r>
              <a:rPr lang="en-US" sz="6000" dirty="0"/>
              <a:t>Resiliency/Buffering Factors</a:t>
            </a:r>
          </a:p>
        </p:txBody>
      </p:sp>
      <p:sp>
        <p:nvSpPr>
          <p:cNvPr id="3" name="Content Placeholder 2"/>
          <p:cNvSpPr>
            <a:spLocks noGrp="1"/>
          </p:cNvSpPr>
          <p:nvPr>
            <p:ph idx="1"/>
          </p:nvPr>
        </p:nvSpPr>
        <p:spPr>
          <a:xfrm>
            <a:off x="1066805" y="1878744"/>
            <a:ext cx="10058400" cy="4050792"/>
          </a:xfrm>
        </p:spPr>
        <p:txBody>
          <a:bodyPr>
            <a:normAutofit/>
          </a:bodyPr>
          <a:lstStyle/>
          <a:p>
            <a:r>
              <a:rPr lang="en-US" sz="2600" dirty="0"/>
              <a:t>Strong, supportive family ties </a:t>
            </a:r>
          </a:p>
          <a:p>
            <a:r>
              <a:rPr lang="en-US" sz="2600" dirty="0"/>
              <a:t>Sense of community, social engagement </a:t>
            </a:r>
          </a:p>
          <a:p>
            <a:r>
              <a:rPr lang="en-US" sz="2600" dirty="0"/>
              <a:t>Religion (church, youth groups) </a:t>
            </a:r>
          </a:p>
          <a:p>
            <a:r>
              <a:rPr lang="en-US" sz="2600" dirty="0"/>
              <a:t>Sports </a:t>
            </a:r>
          </a:p>
          <a:p>
            <a:r>
              <a:rPr lang="en-US" sz="2600" dirty="0"/>
              <a:t>Outdoor and community activities/programs </a:t>
            </a:r>
          </a:p>
          <a:p>
            <a:r>
              <a:rPr lang="en-US" sz="2600" dirty="0"/>
              <a:t>Supportive schools </a:t>
            </a:r>
          </a:p>
          <a:p>
            <a:r>
              <a:rPr lang="en-US" sz="2600" dirty="0"/>
              <a:t>Counseling and support groups </a:t>
            </a:r>
          </a:p>
          <a:p>
            <a:r>
              <a:rPr lang="en-US" sz="2600" dirty="0"/>
              <a:t>Appalachian tenacity, self-reliance </a:t>
            </a:r>
          </a:p>
          <a:p>
            <a:endParaRPr lang="en-US" dirty="0"/>
          </a:p>
        </p:txBody>
      </p:sp>
      <p:sp>
        <p:nvSpPr>
          <p:cNvPr id="5" name="Rectangle 4"/>
          <p:cNvSpPr/>
          <p:nvPr/>
        </p:nvSpPr>
        <p:spPr>
          <a:xfrm>
            <a:off x="4148196" y="566241"/>
            <a:ext cx="3895618" cy="1015663"/>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mj-lt"/>
              </a:rPr>
              <a:t>Most Impactful</a:t>
            </a:r>
          </a:p>
        </p:txBody>
      </p:sp>
    </p:spTree>
    <p:extLst>
      <p:ext uri="{BB962C8B-B14F-4D97-AF65-F5344CB8AC3E}">
        <p14:creationId xmlns:p14="http://schemas.microsoft.com/office/powerpoint/2010/main" val="111240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6" end="6"/>
                                            </p:txEl>
                                          </p:spTgt>
                                        </p:tgtEl>
                                      </p:cBhvr>
                                    </p:animEffect>
                                    <p:set>
                                      <p:cBhvr>
                                        <p:cTn id="10" dur="1" fill="hold">
                                          <p:stCondLst>
                                            <p:cond delay="499"/>
                                          </p:stCondLst>
                                        </p:cTn>
                                        <p:tgtEl>
                                          <p:spTgt spid="3">
                                            <p:txEl>
                                              <p:pRg st="6" end="6"/>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xEl>
                                              <p:pRg st="7" end="7"/>
                                            </p:txEl>
                                          </p:spTgt>
                                        </p:tgtEl>
                                      </p:cBhvr>
                                    </p:animEffect>
                                    <p:set>
                                      <p:cBhvr>
                                        <p:cTn id="13" dur="1" fill="hold">
                                          <p:stCondLst>
                                            <p:cond delay="499"/>
                                          </p:stCondLst>
                                        </p:cTn>
                                        <p:tgtEl>
                                          <p:spTgt spid="3">
                                            <p:txEl>
                                              <p:pRg st="7" end="7"/>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
                                            <p:txEl>
                                              <p:pRg st="1" end="1"/>
                                            </p:txEl>
                                          </p:spTgt>
                                        </p:tgtEl>
                                      </p:cBhvr>
                                    </p:animEffect>
                                    <p:set>
                                      <p:cBhvr>
                                        <p:cTn id="16" dur="1" fill="hold">
                                          <p:stCondLst>
                                            <p:cond delay="499"/>
                                          </p:stCondLst>
                                        </p:cTn>
                                        <p:tgtEl>
                                          <p:spTgt spid="3">
                                            <p:txEl>
                                              <p:pRg st="1" end="1"/>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
                                            <p:txEl>
                                              <p:pRg st="2" end="2"/>
                                            </p:txEl>
                                          </p:spTgt>
                                        </p:tgtEl>
                                      </p:cBhvr>
                                    </p:animEffect>
                                    <p:set>
                                      <p:cBhvr>
                                        <p:cTn id="19" dur="1" fill="hold">
                                          <p:stCondLst>
                                            <p:cond delay="499"/>
                                          </p:stCondLst>
                                        </p:cTn>
                                        <p:tgtEl>
                                          <p:spTgt spid="3">
                                            <p:txEl>
                                              <p:pRg st="2" end="2"/>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
                                            <p:txEl>
                                              <p:pRg st="3" end="3"/>
                                            </p:txEl>
                                          </p:spTgt>
                                        </p:tgtEl>
                                      </p:cBhvr>
                                    </p:animEffect>
                                    <p:set>
                                      <p:cBhvr>
                                        <p:cTn id="22" dur="1" fill="hold">
                                          <p:stCondLst>
                                            <p:cond delay="499"/>
                                          </p:stCondLst>
                                        </p:cTn>
                                        <p:tgtEl>
                                          <p:spTgt spid="3">
                                            <p:txEl>
                                              <p:pRg st="3" end="3"/>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
                                            <p:txEl>
                                              <p:pRg st="4" end="4"/>
                                            </p:txEl>
                                          </p:spTgt>
                                        </p:tgtEl>
                                      </p:cBhvr>
                                    </p:animEffect>
                                    <p:set>
                                      <p:cBhvr>
                                        <p:cTn id="25" dur="1" fill="hold">
                                          <p:stCondLst>
                                            <p:cond delay="499"/>
                                          </p:stCondLst>
                                        </p:cTn>
                                        <p:tgtEl>
                                          <p:spTgt spid="3">
                                            <p:txEl>
                                              <p:pRg st="4" end="4"/>
                                            </p:txEl>
                                          </p:spTgt>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48" y="217932"/>
            <a:ext cx="10058400" cy="1609344"/>
          </a:xfrm>
        </p:spPr>
        <p:txBody>
          <a:bodyPr/>
          <a:lstStyle/>
          <a:p>
            <a:r>
              <a:rPr lang="en-US" dirty="0"/>
              <a:t>Resource Needs</a:t>
            </a:r>
          </a:p>
        </p:txBody>
      </p:sp>
      <p:sp>
        <p:nvSpPr>
          <p:cNvPr id="3" name="Content Placeholder 2"/>
          <p:cNvSpPr>
            <a:spLocks noGrp="1"/>
          </p:cNvSpPr>
          <p:nvPr>
            <p:ph idx="1"/>
          </p:nvPr>
        </p:nvSpPr>
        <p:spPr>
          <a:xfrm>
            <a:off x="1057148" y="1626108"/>
            <a:ext cx="10058400" cy="4050792"/>
          </a:xfrm>
        </p:spPr>
        <p:txBody>
          <a:bodyPr>
            <a:noAutofit/>
          </a:bodyPr>
          <a:lstStyle/>
          <a:p>
            <a:r>
              <a:rPr lang="en-US" sz="2600" dirty="0"/>
              <a:t>More trained behavioral health providers</a:t>
            </a:r>
          </a:p>
          <a:p>
            <a:r>
              <a:rPr lang="en-US" sz="2600" dirty="0"/>
              <a:t>Transportation</a:t>
            </a:r>
          </a:p>
          <a:p>
            <a:r>
              <a:rPr lang="en-US" sz="2600" dirty="0"/>
              <a:t>More school-based prevention and intervention programs</a:t>
            </a:r>
          </a:p>
          <a:p>
            <a:r>
              <a:rPr lang="en-US" sz="2600" dirty="0"/>
              <a:t>Community education on ACEs</a:t>
            </a:r>
          </a:p>
          <a:p>
            <a:r>
              <a:rPr lang="en-US" sz="2600" dirty="0"/>
              <a:t>Education and engagement of political representatives, the faith-based community, and other community leaders</a:t>
            </a:r>
          </a:p>
          <a:p>
            <a:r>
              <a:rPr lang="en-US" sz="2600" dirty="0"/>
              <a:t>Home visiting programs focused on intergenerational work</a:t>
            </a:r>
          </a:p>
          <a:p>
            <a:r>
              <a:rPr lang="en-US" sz="2600" dirty="0"/>
              <a:t>More substance abuse treatment options</a:t>
            </a:r>
          </a:p>
          <a:p>
            <a:r>
              <a:rPr lang="en-US" sz="2600" dirty="0"/>
              <a:t>Catalog of available community resources</a:t>
            </a:r>
          </a:p>
        </p:txBody>
      </p:sp>
    </p:spTree>
    <p:extLst>
      <p:ext uri="{BB962C8B-B14F-4D97-AF65-F5344CB8AC3E}">
        <p14:creationId xmlns:p14="http://schemas.microsoft.com/office/powerpoint/2010/main" val="9648101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48" y="167132"/>
            <a:ext cx="10058400" cy="1609344"/>
          </a:xfrm>
        </p:spPr>
        <p:txBody>
          <a:bodyPr>
            <a:normAutofit/>
          </a:bodyPr>
          <a:lstStyle/>
          <a:p>
            <a:r>
              <a:rPr lang="en-US" dirty="0"/>
              <a:t>Resource Needs Prioritized</a:t>
            </a:r>
          </a:p>
        </p:txBody>
      </p:sp>
      <p:sp>
        <p:nvSpPr>
          <p:cNvPr id="3" name="Content Placeholder 2"/>
          <p:cNvSpPr>
            <a:spLocks noGrp="1"/>
          </p:cNvSpPr>
          <p:nvPr>
            <p:ph idx="1"/>
          </p:nvPr>
        </p:nvSpPr>
        <p:spPr>
          <a:xfrm>
            <a:off x="1006348" y="1588008"/>
            <a:ext cx="10058400" cy="4050792"/>
          </a:xfrm>
        </p:spPr>
        <p:txBody>
          <a:bodyPr>
            <a:noAutofit/>
          </a:bodyPr>
          <a:lstStyle/>
          <a:p>
            <a:pPr marL="514350" indent="-514350">
              <a:buFont typeface="+mj-lt"/>
              <a:buAutoNum type="arabicPeriod"/>
            </a:pPr>
            <a:r>
              <a:rPr lang="en-US" sz="2600" dirty="0"/>
              <a:t>Improved multi-sector engagement (politicians, faith-based, law-enforcement, community leaders)</a:t>
            </a:r>
          </a:p>
          <a:p>
            <a:pPr marL="514350" indent="-514350">
              <a:buFont typeface="+mj-lt"/>
              <a:buAutoNum type="arabicPeriod"/>
            </a:pPr>
            <a:r>
              <a:rPr lang="en-US" sz="2600" dirty="0"/>
              <a:t>School-based intervention programs</a:t>
            </a:r>
          </a:p>
          <a:p>
            <a:pPr marL="514350" indent="-514350">
              <a:buFont typeface="+mj-lt"/>
              <a:buAutoNum type="arabicPeriod"/>
            </a:pPr>
            <a:r>
              <a:rPr lang="en-US" sz="2600" dirty="0"/>
              <a:t>Education and communication to “general public”</a:t>
            </a:r>
          </a:p>
          <a:p>
            <a:pPr marL="514350" indent="-514350">
              <a:buFont typeface="+mj-lt"/>
              <a:buAutoNum type="arabicPeriod"/>
            </a:pPr>
            <a:r>
              <a:rPr lang="en-US" sz="2600" dirty="0"/>
              <a:t>Home-based intervention programs</a:t>
            </a:r>
          </a:p>
          <a:p>
            <a:pPr marL="514350" indent="-514350">
              <a:buFont typeface="+mj-lt"/>
              <a:buAutoNum type="arabicPeriod"/>
            </a:pPr>
            <a:r>
              <a:rPr lang="en-US" sz="2600" dirty="0"/>
              <a:t>Catalogue of available resources</a:t>
            </a:r>
          </a:p>
          <a:p>
            <a:pPr marL="514350" indent="-514350">
              <a:buFont typeface="+mj-lt"/>
              <a:buAutoNum type="arabicPeriod"/>
            </a:pPr>
            <a:r>
              <a:rPr lang="en-US" sz="2600" dirty="0"/>
              <a:t>Trained behavioral health providers</a:t>
            </a:r>
          </a:p>
          <a:p>
            <a:pPr marL="514350" indent="-514350">
              <a:buFont typeface="+mj-lt"/>
              <a:buAutoNum type="arabicPeriod"/>
            </a:pPr>
            <a:r>
              <a:rPr lang="en-US" sz="2600" dirty="0"/>
              <a:t>Improved transportation</a:t>
            </a:r>
          </a:p>
          <a:p>
            <a:pPr marL="514350" indent="-514350">
              <a:buFont typeface="+mj-lt"/>
              <a:buAutoNum type="arabicPeriod"/>
            </a:pPr>
            <a:r>
              <a:rPr lang="en-US" sz="2600" dirty="0"/>
              <a:t>Substance abuse treatment programs</a:t>
            </a:r>
          </a:p>
        </p:txBody>
      </p:sp>
    </p:spTree>
    <p:extLst>
      <p:ext uri="{BB962C8B-B14F-4D97-AF65-F5344CB8AC3E}">
        <p14:creationId xmlns:p14="http://schemas.microsoft.com/office/powerpoint/2010/main" val="5954847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310534" cy="6924675"/>
          </a:xfrm>
        </p:spPr>
      </p:pic>
    </p:spTree>
    <p:extLst>
      <p:ext uri="{BB962C8B-B14F-4D97-AF65-F5344CB8AC3E}">
        <p14:creationId xmlns:p14="http://schemas.microsoft.com/office/powerpoint/2010/main" val="3085480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06248" y="12701"/>
            <a:ext cx="10058400" cy="939800"/>
          </a:xfrm>
        </p:spPr>
        <p:txBody>
          <a:bodyPr/>
          <a:lstStyle/>
          <a:p>
            <a:r>
              <a:rPr lang="en-US" dirty="0" smtClean="0"/>
              <a:t>Summary Report</a:t>
            </a:r>
            <a:endParaRPr lang="en-US" dirty="0"/>
          </a:p>
        </p:txBody>
      </p:sp>
      <p:sp>
        <p:nvSpPr>
          <p:cNvPr id="11" name="Content Placeholder 10"/>
          <p:cNvSpPr>
            <a:spLocks noGrp="1"/>
          </p:cNvSpPr>
          <p:nvPr>
            <p:ph sz="half" idx="2"/>
          </p:nvPr>
        </p:nvSpPr>
        <p:spPr>
          <a:xfrm>
            <a:off x="5488615" y="1181101"/>
            <a:ext cx="5630489" cy="5486400"/>
          </a:xfrm>
        </p:spPr>
        <p:txBody>
          <a:bodyPr>
            <a:normAutofit/>
          </a:bodyPr>
          <a:lstStyle/>
          <a:p>
            <a:r>
              <a:rPr lang="en-US" sz="2500" dirty="0" smtClean="0"/>
              <a:t>Summary of key findings</a:t>
            </a:r>
          </a:p>
          <a:p>
            <a:r>
              <a:rPr lang="en-US" sz="2500" dirty="0" smtClean="0"/>
              <a:t>Stakeholder demographic information</a:t>
            </a:r>
          </a:p>
          <a:p>
            <a:r>
              <a:rPr lang="en-US" sz="2500" dirty="0" smtClean="0"/>
              <a:t>Table of programs and best practices recommended by stakeholder to address ACEs</a:t>
            </a:r>
            <a:endParaRPr lang="en-US" sz="2500" dirty="0"/>
          </a:p>
        </p:txBody>
      </p:sp>
      <p:pic>
        <p:nvPicPr>
          <p:cNvPr id="12" name="Picture 11"/>
          <p:cNvPicPr>
            <a:picLocks noChangeAspect="1"/>
          </p:cNvPicPr>
          <p:nvPr/>
        </p:nvPicPr>
        <p:blipFill>
          <a:blip r:embed="rId2"/>
          <a:stretch>
            <a:fillRect/>
          </a:stretch>
        </p:blipFill>
        <p:spPr>
          <a:xfrm>
            <a:off x="459415" y="939801"/>
            <a:ext cx="4674433" cy="5689600"/>
          </a:xfrm>
          <a:prstGeom prst="rect">
            <a:avLst/>
          </a:prstGeom>
        </p:spPr>
      </p:pic>
    </p:spTree>
    <p:extLst>
      <p:ext uri="{BB962C8B-B14F-4D97-AF65-F5344CB8AC3E}">
        <p14:creationId xmlns:p14="http://schemas.microsoft.com/office/powerpoint/2010/main" val="4042591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31800"/>
            <a:ext cx="10213848" cy="5740400"/>
          </a:xfrm>
        </p:spPr>
        <p:txBody>
          <a:bodyPr>
            <a:normAutofit/>
          </a:bodyPr>
          <a:lstStyle/>
          <a:p>
            <a:pPr marL="0" indent="0">
              <a:buNone/>
            </a:pPr>
            <a:r>
              <a:rPr lang="en-US" sz="2800" dirty="0"/>
              <a:t>To </a:t>
            </a:r>
            <a:r>
              <a:rPr lang="en-US" sz="2800" dirty="0" smtClean="0"/>
              <a:t>download materials </a:t>
            </a:r>
            <a:r>
              <a:rPr lang="en-US" sz="2800" dirty="0"/>
              <a:t>and </a:t>
            </a:r>
            <a:r>
              <a:rPr lang="en-US" sz="2800" dirty="0" smtClean="0"/>
              <a:t>reports </a:t>
            </a:r>
            <a:r>
              <a:rPr lang="en-US" sz="2800" dirty="0"/>
              <a:t>from </a:t>
            </a:r>
            <a:r>
              <a:rPr lang="en-US" sz="2800" dirty="0" smtClean="0"/>
              <a:t>today’s </a:t>
            </a:r>
            <a:r>
              <a:rPr lang="en-US" sz="2800" dirty="0"/>
              <a:t>p</a:t>
            </a:r>
            <a:r>
              <a:rPr lang="en-US" sz="2800" dirty="0" smtClean="0"/>
              <a:t>resentation:</a:t>
            </a:r>
          </a:p>
          <a:p>
            <a:pPr marL="0" indent="0">
              <a:buNone/>
            </a:pPr>
            <a:r>
              <a:rPr lang="en-US" sz="4300" u="sng" dirty="0" smtClean="0">
                <a:solidFill>
                  <a:schemeClr val="accent4"/>
                </a:solidFill>
                <a:latin typeface="Calibri" panose="020F0502020204030204" pitchFamily="34" charset="0"/>
                <a:cs typeface="Calibri" panose="020F0502020204030204" pitchFamily="34" charset="0"/>
                <a:hlinkClick r:id="rId2"/>
              </a:rPr>
              <a:t>https</a:t>
            </a:r>
            <a:r>
              <a:rPr lang="en-US" sz="4300" u="sng" dirty="0">
                <a:solidFill>
                  <a:schemeClr val="accent4"/>
                </a:solidFill>
                <a:latin typeface="Calibri" panose="020F0502020204030204" pitchFamily="34" charset="0"/>
                <a:cs typeface="Calibri" panose="020F0502020204030204" pitchFamily="34" charset="0"/>
                <a:hlinkClick r:id="rId2"/>
              </a:rPr>
              <a:t>://www.orau.gov/hsc/downloads</a:t>
            </a:r>
            <a:r>
              <a:rPr lang="en-US" sz="4300" u="sng" dirty="0" smtClean="0">
                <a:solidFill>
                  <a:schemeClr val="accent4"/>
                </a:solidFill>
                <a:latin typeface="Calibri" panose="020F0502020204030204" pitchFamily="34" charset="0"/>
                <a:cs typeface="Calibri" panose="020F0502020204030204" pitchFamily="34" charset="0"/>
                <a:hlinkClick r:id="rId2"/>
              </a:rPr>
              <a:t>/</a:t>
            </a:r>
          </a:p>
          <a:p>
            <a:pPr marL="0" indent="0">
              <a:buNone/>
            </a:pPr>
            <a:r>
              <a:rPr lang="en-US" sz="4300" u="sng" dirty="0" smtClean="0">
                <a:solidFill>
                  <a:schemeClr val="accent4"/>
                </a:solidFill>
                <a:latin typeface="Calibri" panose="020F0502020204030204" pitchFamily="34" charset="0"/>
                <a:cs typeface="Calibri" panose="020F0502020204030204" pitchFamily="34" charset="0"/>
                <a:hlinkClick r:id="rId2"/>
              </a:rPr>
              <a:t>RuralSummitForChildhoodSuccess</a:t>
            </a:r>
            <a:r>
              <a:rPr lang="en-US" sz="4300" u="sng" dirty="0">
                <a:solidFill>
                  <a:schemeClr val="accent4"/>
                </a:solidFill>
                <a:latin typeface="Calibri" panose="020F0502020204030204" pitchFamily="34" charset="0"/>
                <a:cs typeface="Calibri" panose="020F0502020204030204" pitchFamily="34" charset="0"/>
                <a:hlinkClick r:id="rId2"/>
              </a:rPr>
              <a:t>/</a:t>
            </a:r>
            <a:endParaRPr lang="en-US" sz="4300" dirty="0">
              <a:solidFill>
                <a:schemeClr val="accent4"/>
              </a:solidFill>
              <a:latin typeface="Calibri" panose="020F0502020204030204" pitchFamily="34" charset="0"/>
              <a:cs typeface="Calibri" panose="020F0502020204030204" pitchFamily="34" charset="0"/>
            </a:endParaRPr>
          </a:p>
          <a:p>
            <a:pPr marL="0" indent="0">
              <a:buNone/>
            </a:pPr>
            <a:endParaRPr lang="en-US" sz="4300" dirty="0"/>
          </a:p>
          <a:p>
            <a:pPr marL="0" indent="0">
              <a:spcBef>
                <a:spcPts val="0"/>
              </a:spcBef>
              <a:buNone/>
            </a:pPr>
            <a:r>
              <a:rPr lang="en-US" sz="4300" dirty="0" smtClean="0"/>
              <a:t>Jennifer Reynolds, MPH CHES</a:t>
            </a:r>
          </a:p>
          <a:p>
            <a:pPr marL="0" indent="0">
              <a:spcBef>
                <a:spcPts val="0"/>
              </a:spcBef>
              <a:buNone/>
            </a:pPr>
            <a:r>
              <a:rPr lang="en-US" sz="2800" dirty="0" smtClean="0"/>
              <a:t>Manager, Health Communication, Research, and Evaluation </a:t>
            </a:r>
            <a:r>
              <a:rPr lang="en-US" sz="2800" dirty="0" smtClean="0">
                <a:solidFill>
                  <a:schemeClr val="accent4"/>
                </a:solidFill>
                <a:latin typeface="Calibri" panose="020F0502020204030204" pitchFamily="34" charset="0"/>
                <a:cs typeface="Calibri" panose="020F0502020204030204" pitchFamily="34" charset="0"/>
                <a:hlinkClick r:id="rId3"/>
              </a:rPr>
              <a:t>Jennifer.Reynolds@orau.org</a:t>
            </a:r>
            <a:endParaRPr lang="en-US" sz="2800" dirty="0" smtClean="0">
              <a:solidFill>
                <a:schemeClr val="accent4"/>
              </a:solidFill>
              <a:latin typeface="Calibri" panose="020F0502020204030204" pitchFamily="34" charset="0"/>
              <a:cs typeface="Calibri" panose="020F0502020204030204" pitchFamily="34" charset="0"/>
            </a:endParaRPr>
          </a:p>
          <a:p>
            <a:pPr marL="0" indent="0">
              <a:spcBef>
                <a:spcPts val="0"/>
              </a:spcBef>
              <a:buNone/>
            </a:pPr>
            <a:r>
              <a:rPr lang="en-US" sz="2800" dirty="0" smtClean="0">
                <a:solidFill>
                  <a:schemeClr val="accent4"/>
                </a:solidFill>
                <a:latin typeface="Calibri" panose="020F0502020204030204" pitchFamily="34" charset="0"/>
                <a:cs typeface="Calibri" panose="020F0502020204030204" pitchFamily="34" charset="0"/>
                <a:hlinkClick r:id="rId4"/>
              </a:rPr>
              <a:t>https://www.orau.org/health-communication/</a:t>
            </a:r>
            <a:r>
              <a:rPr lang="en-US" sz="2800" dirty="0" smtClean="0">
                <a:solidFill>
                  <a:schemeClr val="accent4"/>
                </a:solidFill>
                <a:latin typeface="Calibri" panose="020F0502020204030204" pitchFamily="34" charset="0"/>
                <a:cs typeface="Calibri" panose="020F0502020204030204" pitchFamily="34" charset="0"/>
              </a:rPr>
              <a:t> </a:t>
            </a:r>
          </a:p>
          <a:p>
            <a:pPr marL="0" indent="0">
              <a:buNone/>
            </a:pPr>
            <a:endParaRPr lang="en-US" dirty="0"/>
          </a:p>
        </p:txBody>
      </p:sp>
      <p:pic>
        <p:nvPicPr>
          <p:cNvPr id="4" name="Picture 2" descr="Image result for orau">
            <a:extLst>
              <a:ext uri="{FF2B5EF4-FFF2-40B4-BE49-F238E27FC236}">
                <a16:creationId xmlns:a16="http://schemas.microsoft.com/office/drawing/2014/main" id="{DE48907B-E64D-4EF2-92CE-E6E664A70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4350" y="5734050"/>
            <a:ext cx="40576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982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E72B0-E409-4257-9111-19C5BF6467BC}"/>
              </a:ext>
            </a:extLst>
          </p:cNvPr>
          <p:cNvSpPr>
            <a:spLocks noGrp="1"/>
          </p:cNvSpPr>
          <p:nvPr>
            <p:ph type="title"/>
          </p:nvPr>
        </p:nvSpPr>
        <p:spPr>
          <a:xfrm>
            <a:off x="386942" y="81344"/>
            <a:ext cx="10058400" cy="1609344"/>
          </a:xfrm>
        </p:spPr>
        <p:txBody>
          <a:bodyPr/>
          <a:lstStyle/>
          <a:p>
            <a:r>
              <a:rPr lang="en-US" dirty="0"/>
              <a:t>Discussion</a:t>
            </a:r>
          </a:p>
        </p:txBody>
      </p:sp>
      <p:sp>
        <p:nvSpPr>
          <p:cNvPr id="3" name="Content Placeholder 2">
            <a:extLst>
              <a:ext uri="{FF2B5EF4-FFF2-40B4-BE49-F238E27FC236}">
                <a16:creationId xmlns:a16="http://schemas.microsoft.com/office/drawing/2014/main" id="{147F5653-9EFB-46CC-AF45-F4037322E766}"/>
              </a:ext>
            </a:extLst>
          </p:cNvPr>
          <p:cNvSpPr>
            <a:spLocks noGrp="1"/>
          </p:cNvSpPr>
          <p:nvPr>
            <p:ph idx="1"/>
          </p:nvPr>
        </p:nvSpPr>
        <p:spPr>
          <a:xfrm>
            <a:off x="838200" y="1690688"/>
            <a:ext cx="10515600" cy="4351338"/>
          </a:xfrm>
        </p:spPr>
        <p:txBody>
          <a:bodyPr/>
          <a:lstStyle/>
          <a:p>
            <a:r>
              <a:rPr lang="en-US" sz="3600" dirty="0"/>
              <a:t>Most Prevalent ACEs</a:t>
            </a:r>
          </a:p>
          <a:p>
            <a:r>
              <a:rPr lang="en-US" sz="3600" dirty="0"/>
              <a:t>Contributing Factors</a:t>
            </a:r>
          </a:p>
          <a:p>
            <a:r>
              <a:rPr lang="en-US" sz="3600" dirty="0"/>
              <a:t>Gender Differences</a:t>
            </a:r>
          </a:p>
          <a:p>
            <a:r>
              <a:rPr lang="en-US" sz="3600" dirty="0"/>
              <a:t>Buffering Factors </a:t>
            </a:r>
          </a:p>
          <a:p>
            <a:endParaRPr lang="en-US" dirty="0"/>
          </a:p>
        </p:txBody>
      </p:sp>
    </p:spTree>
    <p:extLst>
      <p:ext uri="{BB962C8B-B14F-4D97-AF65-F5344CB8AC3E}">
        <p14:creationId xmlns:p14="http://schemas.microsoft.com/office/powerpoint/2010/main" val="8427637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77F3036-2711-492E-BCD3-64E3A7FD2B8B}"/>
              </a:ext>
            </a:extLst>
          </p:cNvPr>
          <p:cNvPicPr>
            <a:picLocks noChangeAspect="1"/>
          </p:cNvPicPr>
          <p:nvPr/>
        </p:nvPicPr>
        <p:blipFill rotWithShape="1">
          <a:blip r:embed="rId5"/>
          <a:srcRect t="31469" r="-1" b="16727"/>
          <a:stretch/>
        </p:blipFill>
        <p:spPr>
          <a:xfrm>
            <a:off x="838200" y="-3810"/>
            <a:ext cx="9928860" cy="6858001"/>
          </a:xfrm>
          <a:prstGeom prst="rect">
            <a:avLst/>
          </a:prstGeom>
        </p:spPr>
      </p:pic>
      <p:pic>
        <p:nvPicPr>
          <p:cNvPr id="19" name="Comm Conn Group 2">
            <a:hlinkClick r:id="" action="ppaction://media"/>
            <a:extLst>
              <a:ext uri="{FF2B5EF4-FFF2-40B4-BE49-F238E27FC236}">
                <a16:creationId xmlns:a16="http://schemas.microsoft.com/office/drawing/2014/main" id="{7DCF6381-2A94-44AF-891D-CD89823A2710}"/>
              </a:ext>
            </a:extLst>
          </p:cNvPr>
          <p:cNvPicPr>
            <a:picLocks noChangeAspect="1"/>
          </p:cNvPicPr>
          <p:nvPr>
            <a:audioFile r:link="rId1"/>
            <p:extLst>
              <p:ext uri="{DAA4B4D4-6D71-4841-9C94-3DE7FCFB9230}">
                <p14:media xmlns:p14="http://schemas.microsoft.com/office/powerpoint/2010/main" r:embed="rId2">
                  <p14:trim st="623000" end="6338032"/>
                </p14:media>
              </p:ext>
            </p:extLst>
          </p:nvPr>
        </p:nvPicPr>
        <p:blipFill>
          <a:blip r:embed="rId6"/>
          <a:stretch>
            <a:fillRect/>
          </a:stretch>
        </p:blipFill>
        <p:spPr>
          <a:xfrm>
            <a:off x="11174730" y="324437"/>
            <a:ext cx="609600" cy="613409"/>
          </a:xfrm>
          <a:prstGeom prst="rect">
            <a:avLst/>
          </a:prstGeom>
        </p:spPr>
      </p:pic>
    </p:spTree>
    <p:extLst>
      <p:ext uri="{BB962C8B-B14F-4D97-AF65-F5344CB8AC3E}">
        <p14:creationId xmlns:p14="http://schemas.microsoft.com/office/powerpoint/2010/main" val="146433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BAADB9-E9E8-4E15-A681-AA3A213B1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Comm Conn Group 2">
            <a:hlinkClick r:id="" action="ppaction://media"/>
            <a:extLst>
              <a:ext uri="{FF2B5EF4-FFF2-40B4-BE49-F238E27FC236}">
                <a16:creationId xmlns:a16="http://schemas.microsoft.com/office/drawing/2014/main" id="{615CB2F0-AA26-4874-907F-802DFFA5D123}"/>
              </a:ext>
            </a:extLst>
          </p:cNvPr>
          <p:cNvPicPr>
            <a:picLocks noChangeAspect="1"/>
          </p:cNvPicPr>
          <p:nvPr>
            <a:audioFile r:link="rId1"/>
            <p:extLst>
              <p:ext uri="{DAA4B4D4-6D71-4841-9C94-3DE7FCFB9230}">
                <p14:media xmlns:p14="http://schemas.microsoft.com/office/powerpoint/2010/main" r:embed="rId2">
                  <p14:trim st="1823000" end="5166032"/>
                </p14:media>
              </p:ext>
            </p:extLst>
          </p:nvPr>
        </p:nvPicPr>
        <p:blipFill>
          <a:blip r:embed="rId6"/>
          <a:stretch>
            <a:fillRect/>
          </a:stretch>
        </p:blipFill>
        <p:spPr>
          <a:xfrm>
            <a:off x="11379316" y="5271249"/>
            <a:ext cx="609600" cy="596496"/>
          </a:xfrm>
          <a:prstGeom prst="rect">
            <a:avLst/>
          </a:prstGeom>
        </p:spPr>
      </p:pic>
    </p:spTree>
    <p:extLst>
      <p:ext uri="{BB962C8B-B14F-4D97-AF65-F5344CB8AC3E}">
        <p14:creationId xmlns:p14="http://schemas.microsoft.com/office/powerpoint/2010/main" val="85228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person looking at the camera&#10;&#10;Description automatically generated">
            <a:extLst>
              <a:ext uri="{FF2B5EF4-FFF2-40B4-BE49-F238E27FC236}">
                <a16:creationId xmlns:a16="http://schemas.microsoft.com/office/drawing/2014/main" id="{B5C02AF0-BEB5-4AC3-9C89-5BC27F65BC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2219" y="2740"/>
            <a:ext cx="5147562" cy="6855260"/>
          </a:xfrm>
          <a:prstGeom prst="rect">
            <a:avLst/>
          </a:prstGeom>
        </p:spPr>
      </p:pic>
      <p:pic>
        <p:nvPicPr>
          <p:cNvPr id="12" name="Comm Conn Group 1">
            <a:hlinkClick r:id="" action="ppaction://media"/>
            <a:extLst>
              <a:ext uri="{FF2B5EF4-FFF2-40B4-BE49-F238E27FC236}">
                <a16:creationId xmlns:a16="http://schemas.microsoft.com/office/drawing/2014/main" id="{BCD5BD88-2F36-4454-A045-CF32427286FF}"/>
              </a:ext>
            </a:extLst>
          </p:cNvPr>
          <p:cNvPicPr>
            <a:picLocks noChangeAspect="1"/>
          </p:cNvPicPr>
          <p:nvPr>
            <a:audioFile r:link="rId1"/>
            <p:extLst>
              <p:ext uri="{DAA4B4D4-6D71-4841-9C94-3DE7FCFB9230}">
                <p14:media xmlns:p14="http://schemas.microsoft.com/office/powerpoint/2010/main" r:embed="rId2">
                  <p14:trim st="697000" end="5119908"/>
                </p14:media>
              </p:ext>
            </p:extLst>
          </p:nvPr>
        </p:nvPicPr>
        <p:blipFill>
          <a:blip r:embed="rId6"/>
          <a:stretch>
            <a:fillRect/>
          </a:stretch>
        </p:blipFill>
        <p:spPr>
          <a:xfrm>
            <a:off x="11386892" y="5444870"/>
            <a:ext cx="609600" cy="609600"/>
          </a:xfrm>
          <a:prstGeom prst="rect">
            <a:avLst/>
          </a:prstGeom>
        </p:spPr>
      </p:pic>
    </p:spTree>
    <p:extLst>
      <p:ext uri="{BB962C8B-B14F-4D97-AF65-F5344CB8AC3E}">
        <p14:creationId xmlns:p14="http://schemas.microsoft.com/office/powerpoint/2010/main" val="192525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AF35CD-DA30-4E34-B0F3-32C27766DA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EC095-1192-B54B-9891-485D0D404629}"/>
              </a:ext>
            </a:extLst>
          </p:cNvPr>
          <p:cNvSpPr>
            <a:spLocks noGrp="1"/>
          </p:cNvSpPr>
          <p:nvPr>
            <p:ph type="title"/>
          </p:nvPr>
        </p:nvSpPr>
        <p:spPr>
          <a:xfrm>
            <a:off x="8156350" y="484632"/>
            <a:ext cx="3544035" cy="1609344"/>
          </a:xfrm>
          <a:ln>
            <a:noFill/>
          </a:ln>
        </p:spPr>
        <p:txBody>
          <a:bodyPr vert="horz" lIns="91440" tIns="45720" rIns="91440" bIns="45720" rtlCol="0" anchor="ctr">
            <a:normAutofit/>
          </a:bodyPr>
          <a:lstStyle/>
          <a:p>
            <a:r>
              <a:rPr lang="en-US" sz="4800" dirty="0"/>
              <a:t>Appalachia</a:t>
            </a:r>
          </a:p>
        </p:txBody>
      </p:sp>
      <p:pic>
        <p:nvPicPr>
          <p:cNvPr id="15" name="Content Placeholder 14" descr="A close up of a map&#10;&#10;Description automatically generated">
            <a:extLst>
              <a:ext uri="{FF2B5EF4-FFF2-40B4-BE49-F238E27FC236}">
                <a16:creationId xmlns:a16="http://schemas.microsoft.com/office/drawing/2014/main" id="{F4E02189-137B-4B3D-93F7-705DFCFB15C8}"/>
              </a:ext>
            </a:extLst>
          </p:cNvPr>
          <p:cNvPicPr>
            <a:picLocks noGrp="1" noChangeAspect="1"/>
          </p:cNvPicPr>
          <p:nvPr>
            <p:ph idx="1"/>
          </p:nvPr>
        </p:nvPicPr>
        <p:blipFill>
          <a:blip r:embed="rId5" cstate="hqprint">
            <a:extLst>
              <a:ext uri="{28A0092B-C50C-407E-A947-70E740481C1C}">
                <a14:useLocalDpi xmlns:a14="http://schemas.microsoft.com/office/drawing/2010/main" val="0"/>
              </a:ext>
            </a:extLst>
          </a:blip>
          <a:stretch>
            <a:fillRect/>
          </a:stretch>
        </p:blipFill>
        <p:spPr>
          <a:xfrm>
            <a:off x="1525563" y="640080"/>
            <a:ext cx="5099141" cy="5588101"/>
          </a:xfrm>
          <a:prstGeom prst="rect">
            <a:avLst/>
          </a:prstGeom>
        </p:spPr>
      </p:pic>
      <p:sp>
        <p:nvSpPr>
          <p:cNvPr id="5" name="TextBox 4"/>
          <p:cNvSpPr txBox="1"/>
          <p:nvPr/>
        </p:nvSpPr>
        <p:spPr>
          <a:xfrm>
            <a:off x="8156351" y="2121408"/>
            <a:ext cx="3544034" cy="4050792"/>
          </a:xfrm>
          <a:prstGeom prst="rect">
            <a:avLst/>
          </a:prstGeom>
        </p:spPr>
        <p:txBody>
          <a:bodyPr vert="horz" lIns="91440" tIns="45720" rIns="91440" bIns="45720" rtlCol="0">
            <a:normAutofit/>
          </a:bodyPr>
          <a:lstStyle/>
          <a:p>
            <a:pPr marL="285750" indent="-182880" defTabSz="914400">
              <a:lnSpc>
                <a:spcPct val="90000"/>
              </a:lnSpc>
              <a:spcAft>
                <a:spcPts val="1200"/>
              </a:spcAft>
              <a:buClr>
                <a:schemeClr val="accent1">
                  <a:lumMod val="75000"/>
                </a:schemeClr>
              </a:buClr>
              <a:buSzPct val="85000"/>
              <a:buFont typeface="Wingdings" pitchFamily="2" charset="2"/>
              <a:buChar char="§"/>
            </a:pPr>
            <a:r>
              <a:rPr lang="en-US" sz="2800" dirty="0" smtClean="0"/>
              <a:t>205,000 </a:t>
            </a:r>
            <a:r>
              <a:rPr lang="en-US" sz="2800" dirty="0"/>
              <a:t>square miles</a:t>
            </a:r>
          </a:p>
          <a:p>
            <a:pPr marL="285750" indent="-182880" defTabSz="914400">
              <a:lnSpc>
                <a:spcPct val="90000"/>
              </a:lnSpc>
              <a:spcAft>
                <a:spcPts val="1200"/>
              </a:spcAft>
              <a:buClr>
                <a:schemeClr val="accent1">
                  <a:lumMod val="75000"/>
                </a:schemeClr>
              </a:buClr>
              <a:buSzPct val="85000"/>
              <a:buFont typeface="Wingdings" pitchFamily="2" charset="2"/>
              <a:buChar char="§"/>
            </a:pPr>
            <a:r>
              <a:rPr lang="en-US" sz="2800" dirty="0"/>
              <a:t>Encompasses all of West Virginia and part of 12 other states</a:t>
            </a:r>
          </a:p>
          <a:p>
            <a:pPr marL="285750" indent="-182880" defTabSz="914400">
              <a:lnSpc>
                <a:spcPct val="90000"/>
              </a:lnSpc>
              <a:spcAft>
                <a:spcPts val="1200"/>
              </a:spcAft>
              <a:buClr>
                <a:schemeClr val="accent1">
                  <a:lumMod val="75000"/>
                </a:schemeClr>
              </a:buClr>
              <a:buSzPct val="85000"/>
              <a:buFont typeface="Wingdings" pitchFamily="2" charset="2"/>
              <a:buChar char="§"/>
            </a:pPr>
            <a:r>
              <a:rPr lang="en-US" sz="2800" dirty="0"/>
              <a:t>81 distressed counties</a:t>
            </a:r>
          </a:p>
        </p:txBody>
      </p:sp>
      <p:grpSp>
        <p:nvGrpSpPr>
          <p:cNvPr id="22" name="Group 21">
            <a:extLst>
              <a:ext uri="{FF2B5EF4-FFF2-40B4-BE49-F238E27FC236}">
                <a16:creationId xmlns:a16="http://schemas.microsoft.com/office/drawing/2014/main" id="{BCFC42DC-2C46-47C4-BC61-530557385DB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54B91A37-AA1F-4966-8ACF-93023547DA9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17B17AC5-0931-432F-9A4A-DDCFAA010AB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868942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9C5EC292-991E-4C8F-9F55-D72971A4BB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5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F90B7573-D2CD-4589-B099-E8254726ACC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5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3" name="Rectangle 22">
            <a:extLst>
              <a:ext uri="{FF2B5EF4-FFF2-40B4-BE49-F238E27FC236}">
                <a16:creationId xmlns:a16="http://schemas.microsoft.com/office/drawing/2014/main" id="{C26A041F-C32D-4E9C-AD9A-6F8F9710D9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B1DBD9-9DFD-4B03-BE86-3CD784A8C980}"/>
              </a:ext>
            </a:extLst>
          </p:cNvPr>
          <p:cNvPicPr>
            <a:picLocks noChangeAspect="1"/>
          </p:cNvPicPr>
          <p:nvPr/>
        </p:nvPicPr>
        <p:blipFill>
          <a:blip r:embed="rId5"/>
          <a:stretch>
            <a:fillRect/>
          </a:stretch>
        </p:blipFill>
        <p:spPr>
          <a:xfrm>
            <a:off x="2707693" y="803062"/>
            <a:ext cx="6776612" cy="5251874"/>
          </a:xfrm>
          <a:prstGeom prst="rect">
            <a:avLst/>
          </a:prstGeom>
        </p:spPr>
      </p:pic>
    </p:spTree>
    <p:extLst>
      <p:ext uri="{BB962C8B-B14F-4D97-AF65-F5344CB8AC3E}">
        <p14:creationId xmlns:p14="http://schemas.microsoft.com/office/powerpoint/2010/main" val="1131493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298" y="600964"/>
            <a:ext cx="4695952" cy="1609344"/>
          </a:xfrm>
        </p:spPr>
        <p:txBody>
          <a:bodyPr>
            <a:normAutofit fontScale="90000"/>
          </a:bodyPr>
          <a:lstStyle/>
          <a:p>
            <a:r>
              <a:rPr lang="en-US" dirty="0"/>
              <a:t>CDC-Kaiser ACE </a:t>
            </a:r>
            <a:r>
              <a:rPr lang="en-US" dirty="0" smtClean="0"/>
              <a:t>Study</a:t>
            </a:r>
            <a:br>
              <a:rPr lang="en-US" dirty="0" smtClean="0"/>
            </a:br>
            <a:endParaRPr lang="en-US" dirty="0"/>
          </a:p>
        </p:txBody>
      </p:sp>
      <p:sp>
        <p:nvSpPr>
          <p:cNvPr id="3" name="Content Placeholder 2"/>
          <p:cNvSpPr>
            <a:spLocks noGrp="1"/>
          </p:cNvSpPr>
          <p:nvPr>
            <p:ph idx="1"/>
          </p:nvPr>
        </p:nvSpPr>
        <p:spPr>
          <a:xfrm>
            <a:off x="447548" y="1885027"/>
            <a:ext cx="4149852" cy="4050792"/>
          </a:xfrm>
        </p:spPr>
        <p:txBody>
          <a:bodyPr>
            <a:normAutofit/>
          </a:bodyPr>
          <a:lstStyle/>
          <a:p>
            <a:r>
              <a:rPr lang="en-US" dirty="0"/>
              <a:t>Original ACE Study conducted from </a:t>
            </a:r>
            <a:r>
              <a:rPr lang="en-US" dirty="0" smtClean="0"/>
              <a:t>1995-1997</a:t>
            </a:r>
          </a:p>
          <a:p>
            <a:r>
              <a:rPr lang="en-US" dirty="0" smtClean="0"/>
              <a:t>ACEs categorized into three groups: abuse, neglect, and household dysfunction</a:t>
            </a:r>
            <a:endParaRPr lang="en-US" dirty="0"/>
          </a:p>
          <a:p>
            <a:endParaRPr lang="en-US" dirty="0"/>
          </a:p>
          <a:p>
            <a:endParaRPr lang="en-US" dirty="0"/>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4597400" y="377567"/>
            <a:ext cx="7505700" cy="6388100"/>
          </a:xfrm>
          <a:prstGeom prst="rect">
            <a:avLst/>
          </a:prstGeom>
        </p:spPr>
      </p:pic>
      <p:sp>
        <p:nvSpPr>
          <p:cNvPr id="6" name="Rectangle 5"/>
          <p:cNvSpPr/>
          <p:nvPr/>
        </p:nvSpPr>
        <p:spPr>
          <a:xfrm>
            <a:off x="0" y="5657671"/>
            <a:ext cx="4597400" cy="1107996"/>
          </a:xfrm>
          <a:prstGeom prst="rect">
            <a:avLst/>
          </a:prstGeom>
        </p:spPr>
        <p:txBody>
          <a:bodyPr wrap="square">
            <a:spAutoFit/>
          </a:bodyPr>
          <a:lstStyle/>
          <a:p>
            <a:r>
              <a:rPr lang="en-US" dirty="0" smtClean="0"/>
              <a:t>Image Source: NPR - </a:t>
            </a:r>
            <a:r>
              <a:rPr lang="en-US" sz="1600" dirty="0">
                <a:hlinkClick r:id="rId4"/>
              </a:rPr>
              <a:t>https://www.npr.org/sections/health-shots/2015/03/02/387007941/take-the-ace-quiz-and-learn-what-it-does-and-doesnt-mean</a:t>
            </a:r>
            <a:endParaRPr lang="en-US" sz="1600" dirty="0"/>
          </a:p>
        </p:txBody>
      </p:sp>
    </p:spTree>
    <p:extLst>
      <p:ext uri="{BB962C8B-B14F-4D97-AF65-F5344CB8AC3E}">
        <p14:creationId xmlns:p14="http://schemas.microsoft.com/office/powerpoint/2010/main" val="135838149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3297</Words>
  <Application>Microsoft Office PowerPoint</Application>
  <PresentationFormat>Widescreen</PresentationFormat>
  <Paragraphs>316</Paragraphs>
  <Slides>36</Slides>
  <Notes>32</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Rockwell</vt:lpstr>
      <vt:lpstr>Rockwell Condensed</vt:lpstr>
      <vt:lpstr>Rockwell Extra Bold</vt:lpstr>
      <vt:lpstr>Wingdings</vt:lpstr>
      <vt:lpstr>Wood Type</vt:lpstr>
      <vt:lpstr>Engaging Experts on ACEs in Appalachia: Key Findings and Best Practices </vt:lpstr>
      <vt:lpstr>Agenda </vt:lpstr>
      <vt:lpstr>How We Started </vt:lpstr>
      <vt:lpstr>PowerPoint Presentation</vt:lpstr>
      <vt:lpstr>PowerPoint Presentation</vt:lpstr>
      <vt:lpstr>PowerPoint Presentation</vt:lpstr>
      <vt:lpstr>Appalachia</vt:lpstr>
      <vt:lpstr>PowerPoint Presentation</vt:lpstr>
      <vt:lpstr>CDC-Kaiser ACE Study </vt:lpstr>
      <vt:lpstr>Prior to your 18th birthday: </vt:lpstr>
      <vt:lpstr>What impact do ACEs have?</vt:lpstr>
      <vt:lpstr>PowerPoint Presentation</vt:lpstr>
      <vt:lpstr>ACEs and Opioids</vt:lpstr>
      <vt:lpstr>PowerPoint Presentation</vt:lpstr>
      <vt:lpstr>ACEs Study Population</vt:lpstr>
      <vt:lpstr>Appalachian Population</vt:lpstr>
      <vt:lpstr>ORAU Project steps</vt:lpstr>
      <vt:lpstr>Project Questions</vt:lpstr>
      <vt:lpstr>ACEs Expert Working Group</vt:lpstr>
      <vt:lpstr>Methods – Online Stakeholder Meetings</vt:lpstr>
      <vt:lpstr>PowerPoint Presentation</vt:lpstr>
      <vt:lpstr>Methods - Expert Evaluation of Stakeholder Meeting Findings</vt:lpstr>
      <vt:lpstr>Additions to the ACE Scale</vt:lpstr>
      <vt:lpstr>Additions to the ACE Scale</vt:lpstr>
      <vt:lpstr>PowerPoint Presentation</vt:lpstr>
      <vt:lpstr>Contributing Factors</vt:lpstr>
      <vt:lpstr>Gender Differences</vt:lpstr>
      <vt:lpstr>ACEs and Opioid Drug Use in Appalachian vs. Non-Appalachian Youth</vt:lpstr>
      <vt:lpstr>Resiliency/Buffering Factors</vt:lpstr>
      <vt:lpstr>Resiliency/Buffering Factors</vt:lpstr>
      <vt:lpstr>Resource Needs</vt:lpstr>
      <vt:lpstr>Resource Needs Prioritized</vt:lpstr>
      <vt:lpstr>PowerPoint Presentation</vt:lpstr>
      <vt:lpstr>Summary Report</vt:lpstr>
      <vt:lpstr>PowerPoint Presentation</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Experts on ACEs in Appalachia: Key Findings and Best Practices</dc:title>
  <dc:creator>Robert Reynolds</dc:creator>
  <cp:lastModifiedBy>Smither, Betsy</cp:lastModifiedBy>
  <cp:revision>24</cp:revision>
  <dcterms:created xsi:type="dcterms:W3CDTF">2019-05-22T16:14:43Z</dcterms:created>
  <dcterms:modified xsi:type="dcterms:W3CDTF">2019-05-23T13:12:01Z</dcterms:modified>
</cp:coreProperties>
</file>