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40"/>
  </p:notesMasterIdLst>
  <p:sldIdLst>
    <p:sldId id="256" r:id="rId6"/>
    <p:sldId id="260" r:id="rId7"/>
    <p:sldId id="301" r:id="rId8"/>
    <p:sldId id="303" r:id="rId9"/>
    <p:sldId id="304" r:id="rId10"/>
    <p:sldId id="305" r:id="rId11"/>
    <p:sldId id="306" r:id="rId12"/>
    <p:sldId id="307" r:id="rId13"/>
    <p:sldId id="308" r:id="rId14"/>
    <p:sldId id="309" r:id="rId15"/>
    <p:sldId id="310" r:id="rId16"/>
    <p:sldId id="302" r:id="rId17"/>
    <p:sldId id="278" r:id="rId18"/>
    <p:sldId id="300" r:id="rId19"/>
    <p:sldId id="311" r:id="rId20"/>
    <p:sldId id="279" r:id="rId21"/>
    <p:sldId id="280" r:id="rId22"/>
    <p:sldId id="281" r:id="rId23"/>
    <p:sldId id="282" r:id="rId24"/>
    <p:sldId id="285" r:id="rId25"/>
    <p:sldId id="287" r:id="rId26"/>
    <p:sldId id="286" r:id="rId27"/>
    <p:sldId id="312" r:id="rId28"/>
    <p:sldId id="284" r:id="rId29"/>
    <p:sldId id="291" r:id="rId30"/>
    <p:sldId id="292" r:id="rId31"/>
    <p:sldId id="283" r:id="rId32"/>
    <p:sldId id="289" r:id="rId33"/>
    <p:sldId id="313" r:id="rId34"/>
    <p:sldId id="314" r:id="rId35"/>
    <p:sldId id="316" r:id="rId36"/>
    <p:sldId id="315" r:id="rId37"/>
    <p:sldId id="317" r:id="rId38"/>
    <p:sldId id="31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2" autoAdjust="0"/>
    <p:restoredTop sz="66276" autoAdjust="0"/>
  </p:normalViewPr>
  <p:slideViewPr>
    <p:cSldViewPr snapToGrid="0">
      <p:cViewPr varScale="1">
        <p:scale>
          <a:sx n="55" d="100"/>
          <a:sy n="55" d="100"/>
        </p:scale>
        <p:origin x="1709" y="38"/>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mailto:Amparo.Atencio@orau.or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Narrow" panose="020B0606020202030204" pitchFamily="34" charset="0"/>
              <a:buNone/>
            </a:pPr>
            <a:r>
              <a:rPr lang="en-US" dirty="0"/>
              <a:t>High level overview of the Meltwater platform and sample outputs that PHH has produced for customers.</a:t>
            </a:r>
          </a:p>
        </p:txBody>
      </p:sp>
      <p:sp>
        <p:nvSpPr>
          <p:cNvPr id="4" name="Slide Number Placeholder 3"/>
          <p:cNvSpPr>
            <a:spLocks noGrp="1"/>
          </p:cNvSpPr>
          <p:nvPr>
            <p:ph type="sldNum" sz="quarter" idx="5"/>
          </p:nvPr>
        </p:nvSpPr>
        <p:spPr/>
        <p:txBody>
          <a:bodyPr/>
          <a:lstStyle/>
          <a:p>
            <a:fld id="{F97DC217-DF71-1A49-B3EA-559F1F43B0FF}" type="slidenum">
              <a:rPr lang="en-US" smtClean="0"/>
              <a:t>1</a:t>
            </a:fld>
            <a:endParaRPr lang="en-US" dirty="0"/>
          </a:p>
        </p:txBody>
      </p:sp>
    </p:spTree>
    <p:extLst>
      <p:ext uri="{BB962C8B-B14F-4D97-AF65-F5344CB8AC3E}">
        <p14:creationId xmlns:p14="http://schemas.microsoft.com/office/powerpoint/2010/main" val="2684499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content posted on Twitter during the social listening capture period. These four examples are categorized under Theme #2: Loss to Suicide/Personal Narratives.</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10</a:t>
            </a:fld>
            <a:endParaRPr lang="en-US" dirty="0"/>
          </a:p>
        </p:txBody>
      </p:sp>
    </p:spTree>
    <p:extLst>
      <p:ext uri="{BB962C8B-B14F-4D97-AF65-F5344CB8AC3E}">
        <p14:creationId xmlns:p14="http://schemas.microsoft.com/office/powerpoint/2010/main" val="3316969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content posted on Twitter during the social listening capture period. These four examples are categorized under Theme #3: Law Enforcement Response.</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11</a:t>
            </a:fld>
            <a:endParaRPr lang="en-US" dirty="0"/>
          </a:p>
        </p:txBody>
      </p:sp>
    </p:spTree>
    <p:extLst>
      <p:ext uri="{BB962C8B-B14F-4D97-AF65-F5344CB8AC3E}">
        <p14:creationId xmlns:p14="http://schemas.microsoft.com/office/powerpoint/2010/main" val="340275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Next up: the </a:t>
            </a:r>
            <a:r>
              <a:rPr lang="en-US" sz="1800" b="1" dirty="0"/>
              <a:t>Audiense tool </a:t>
            </a:r>
            <a:r>
              <a:rPr lang="en-US" sz="1800" dirty="0"/>
              <a:t>in action.</a:t>
            </a:r>
          </a:p>
          <a:p>
            <a:r>
              <a:rPr lang="en-US" sz="1800" dirty="0"/>
              <a:t>Some highlights of the presentation that was developed for a CDC client who wanted to learn more about school leaders. </a:t>
            </a:r>
          </a:p>
        </p:txBody>
      </p:sp>
      <p:sp>
        <p:nvSpPr>
          <p:cNvPr id="4" name="Slide Number Placeholder 3"/>
          <p:cNvSpPr>
            <a:spLocks noGrp="1"/>
          </p:cNvSpPr>
          <p:nvPr>
            <p:ph type="sldNum" sz="quarter" idx="5"/>
          </p:nvPr>
        </p:nvSpPr>
        <p:spPr/>
        <p:txBody>
          <a:bodyPr/>
          <a:lstStyle/>
          <a:p>
            <a:fld id="{F97DC217-DF71-1A49-B3EA-559F1F43B0FF}" type="slidenum">
              <a:rPr lang="en-US" smtClean="0"/>
              <a:t>12</a:t>
            </a:fld>
            <a:endParaRPr lang="en-US" dirty="0"/>
          </a:p>
        </p:txBody>
      </p:sp>
    </p:spTree>
    <p:extLst>
      <p:ext uri="{BB962C8B-B14F-4D97-AF65-F5344CB8AC3E}">
        <p14:creationId xmlns:p14="http://schemas.microsoft.com/office/powerpoint/2010/main" val="3969844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-We utilized the </a:t>
            </a:r>
            <a:r>
              <a:rPr lang="en-US" dirty="0" err="1"/>
              <a:t>Audiense</a:t>
            </a:r>
            <a:r>
              <a:rPr lang="en-US" dirty="0"/>
              <a:t> tool to generate actionable insights about school leaders from across the country.</a:t>
            </a:r>
          </a:p>
          <a:p>
            <a:pPr marL="0" indent="0">
              <a:buFontTx/>
              <a:buNone/>
            </a:pPr>
            <a:r>
              <a:rPr lang="en-US" dirty="0"/>
              <a:t>-For this specific audience these insights are based on data gathered from over 2,000 unique social data profiles of self-identified school leaders </a:t>
            </a:r>
          </a:p>
          <a:p>
            <a:pPr marL="0" indent="0">
              <a:buFontTx/>
              <a:buNone/>
            </a:pPr>
            <a:r>
              <a:rPr lang="en-US" dirty="0"/>
              <a:t>-Based on this analysis we were able to give the client an overview of who school leaders are, how they behave online, some hallmarks of their personality, what sort of media content or messaging is most likely to resonate with them, what social media platforms are most relevant to them, and who has the greatest potential to influence them.</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13</a:t>
            </a:fld>
            <a:endParaRPr lang="en-US" dirty="0"/>
          </a:p>
        </p:txBody>
      </p:sp>
    </p:spTree>
    <p:extLst>
      <p:ext uri="{BB962C8B-B14F-4D97-AF65-F5344CB8AC3E}">
        <p14:creationId xmlns:p14="http://schemas.microsoft.com/office/powerpoint/2010/main" val="2919480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provided a little background on how we developed the audience search parameters using keywords and explained our search validation protocol.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crafted the search parameters based on a set of inclusionary and exclusionary keywords in order to identify this school leader audience.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rgbClr val="002060"/>
                </a:solidFill>
              </a:rPr>
              <a:t>excluded profiles that included words like retired, in-training, preschool, university – just to name a few</a:t>
            </a:r>
            <a:endParaRPr lang="en-US" dirty="0"/>
          </a:p>
          <a:p>
            <a:pPr marL="171450" indent="-171450">
              <a:buFontTx/>
              <a:buChar char="-"/>
            </a:pPr>
            <a:r>
              <a:rPr lang="en-US" dirty="0"/>
              <a:t>Of the </a:t>
            </a:r>
            <a:r>
              <a:rPr lang="en-US" sz="1200" dirty="0">
                <a:solidFill>
                  <a:srgbClr val="002060"/>
                </a:solidFill>
              </a:rPr>
              <a:t>2,343 social media profiles pulled in this search, almost 100% of them used the word ‘school’ to described themselves in their Twitter bio. And about 84% used some variation of principal (e.g., high school principal, assistant principal, Oak Elementary School Principal) in their Twitter bio.</a:t>
            </a:r>
          </a:p>
          <a:p>
            <a:pPr marL="171450" indent="-171450">
              <a:buFontTx/>
              <a:buChar char="-"/>
            </a:pPr>
            <a:r>
              <a:rPr lang="en-US" sz="1200" dirty="0">
                <a:solidFill>
                  <a:srgbClr val="002060"/>
                </a:solidFill>
              </a:rPr>
              <a:t>established face validity for this search through systematic testing of audience profiles</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14</a:t>
            </a:fld>
            <a:endParaRPr lang="en-US" dirty="0"/>
          </a:p>
        </p:txBody>
      </p:sp>
    </p:spTree>
    <p:extLst>
      <p:ext uri="{BB962C8B-B14F-4D97-AF65-F5344CB8AC3E}">
        <p14:creationId xmlns:p14="http://schemas.microsoft.com/office/powerpoint/2010/main" val="1355160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0" indent="0">
              <a:buFontTx/>
              <a:buNone/>
            </a:pPr>
            <a:r>
              <a:rPr lang="en-US" sz="1200" dirty="0">
                <a:solidFill>
                  <a:srgbClr val="002060"/>
                </a:solidFill>
              </a:rPr>
              <a:t>-nearly 60% are males and most are aged 25-34</a:t>
            </a:r>
          </a:p>
          <a:p>
            <a:pPr marL="0" indent="0">
              <a:buFontTx/>
              <a:buNone/>
            </a:pPr>
            <a:r>
              <a:rPr lang="en-US" sz="1200" dirty="0">
                <a:solidFill>
                  <a:srgbClr val="002060"/>
                </a:solidFill>
              </a:rPr>
              <a:t>-Audiense uses machine learning and a clustering process from the Interactive Advertising </a:t>
            </a:r>
            <a:r>
              <a:rPr lang="en-US" sz="1200" dirty="0" err="1">
                <a:solidFill>
                  <a:srgbClr val="002060"/>
                </a:solidFill>
              </a:rPr>
              <a:t>Bereau</a:t>
            </a:r>
            <a:r>
              <a:rPr lang="en-US" sz="1200" dirty="0">
                <a:solidFill>
                  <a:srgbClr val="002060"/>
                </a:solidFill>
              </a:rPr>
              <a:t> to generate audience interest categories. Not surprisingly the most relevant interest for this audience was education. When we drilled down into the education category some sub-interests include alumni and reunions, graduate school, teaching and classroom resources, homework and study tips, and distance learning. </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15</a:t>
            </a:fld>
            <a:endParaRPr lang="en-US" dirty="0"/>
          </a:p>
        </p:txBody>
      </p:sp>
    </p:spTree>
    <p:extLst>
      <p:ext uri="{BB962C8B-B14F-4D97-AF65-F5344CB8AC3E}">
        <p14:creationId xmlns:p14="http://schemas.microsoft.com/office/powerpoint/2010/main" val="92771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sz="1000" dirty="0">
                <a:effectLst/>
                <a:latin typeface="Calibri" panose="020F0502020204030204" pitchFamily="34" charset="0"/>
                <a:ea typeface="Times New Roman" panose="02020603050405020304" pitchFamily="18" charset="0"/>
              </a:rPr>
              <a:t>One of the first things we shared with the client were insights gathered about the personality characteristics of school leaders. </a:t>
            </a:r>
          </a:p>
          <a:p>
            <a:pPr marL="0" marR="0" lvl="0" indent="0">
              <a:spcBef>
                <a:spcPts val="0"/>
              </a:spcBef>
              <a:spcAft>
                <a:spcPts val="0"/>
              </a:spcAft>
              <a:buFont typeface="Arial" panose="020B0604020202020204" pitchFamily="34" charset="0"/>
              <a:buNone/>
            </a:pPr>
            <a:r>
              <a:rPr lang="en-US" sz="1000" dirty="0">
                <a:effectLst/>
                <a:latin typeface="Calibri" panose="020F0502020204030204" pitchFamily="34" charset="0"/>
                <a:ea typeface="Times New Roman" panose="02020603050405020304" pitchFamily="18" charset="0"/>
              </a:rPr>
              <a:t>These insights were created through IBM Watson’s machine learning and are based </a:t>
            </a:r>
            <a:r>
              <a:rPr lang="en-US" sz="1200" b="0" i="0" dirty="0">
                <a:solidFill>
                  <a:srgbClr val="33475B"/>
                </a:solidFill>
                <a:effectLst/>
                <a:latin typeface="Roboto Slab"/>
              </a:rPr>
              <a:t>on the psychology of language in combination with data analytics algorithms</a:t>
            </a:r>
            <a:r>
              <a:rPr lang="en-US" sz="1000" dirty="0">
                <a:effectLst/>
                <a:latin typeface="Calibri" panose="020F0502020204030204" pitchFamily="34" charset="0"/>
                <a:ea typeface="Times New Roman" panose="02020603050405020304" pitchFamily="18" charset="0"/>
              </a:rPr>
              <a:t>.</a:t>
            </a:r>
          </a:p>
          <a:p>
            <a:pPr marL="0" marR="0" lvl="0" indent="0">
              <a:spcBef>
                <a:spcPts val="0"/>
              </a:spcBef>
              <a:spcAft>
                <a:spcPts val="0"/>
              </a:spcAft>
              <a:buFont typeface="Arial" panose="020B0604020202020204" pitchFamily="34" charset="0"/>
              <a:buNone/>
            </a:pPr>
            <a:endParaRPr lang="en-US" sz="10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Font typeface="Arial" panose="020B0604020202020204" pitchFamily="34" charset="0"/>
              <a:buNone/>
            </a:pPr>
            <a:r>
              <a:rPr lang="en-US" sz="1000" dirty="0">
                <a:effectLst/>
                <a:latin typeface="Calibri" panose="020F0502020204030204" pitchFamily="34" charset="0"/>
                <a:ea typeface="Times New Roman" panose="02020603050405020304" pitchFamily="18" charset="0"/>
              </a:rPr>
              <a:t>Some example of insights we shared were:</a:t>
            </a:r>
          </a:p>
          <a:p>
            <a:pPr marL="171450" marR="0" lvl="0" indent="-171450">
              <a:spcBef>
                <a:spcPts val="0"/>
              </a:spcBef>
              <a:spcAft>
                <a:spcPts val="0"/>
              </a:spcAft>
              <a:buFontTx/>
              <a:buChar char="-"/>
            </a:pPr>
            <a:r>
              <a:rPr lang="en-US" sz="1000" dirty="0">
                <a:effectLst/>
                <a:latin typeface="Calibri" panose="020F0502020204030204" pitchFamily="34" charset="0"/>
                <a:ea typeface="Times New Roman" panose="02020603050405020304" pitchFamily="18" charset="0"/>
              </a:rPr>
              <a:t>Our school leader audience believes the best in others and trusts </a:t>
            </a:r>
            <a:r>
              <a:rPr lang="en-US" sz="1200" b="0" i="0" dirty="0">
                <a:solidFill>
                  <a:srgbClr val="3C5964"/>
                </a:solidFill>
                <a:effectLst/>
                <a:latin typeface="proxima-nova"/>
              </a:rPr>
              <a:t>people easily.</a:t>
            </a:r>
          </a:p>
          <a:p>
            <a:pPr marL="171450" marR="0" lvl="0" indent="-171450">
              <a:spcBef>
                <a:spcPts val="0"/>
              </a:spcBef>
              <a:spcAft>
                <a:spcPts val="0"/>
              </a:spcAft>
              <a:buFontTx/>
              <a:buChar char="-"/>
            </a:pPr>
            <a:r>
              <a:rPr lang="en-US" sz="1200" b="0" i="0" dirty="0">
                <a:solidFill>
                  <a:srgbClr val="3C5964"/>
                </a:solidFill>
                <a:effectLst/>
                <a:latin typeface="proxima-nova"/>
              </a:rPr>
              <a:t>They have high goals for themselves and work hard to achieve them.</a:t>
            </a:r>
          </a:p>
          <a:p>
            <a:pPr marL="171450" marR="0" lvl="0" indent="-171450">
              <a:spcBef>
                <a:spcPts val="0"/>
              </a:spcBef>
              <a:spcAft>
                <a:spcPts val="0"/>
              </a:spcAft>
              <a:buFontTx/>
              <a:buChar char="-"/>
            </a:pPr>
            <a:r>
              <a:rPr lang="en-US" sz="1200" b="0" i="0" dirty="0">
                <a:solidFill>
                  <a:srgbClr val="3C5964"/>
                </a:solidFill>
                <a:effectLst/>
                <a:latin typeface="proxima-nova"/>
              </a:rPr>
              <a:t>And they enjoy a fast-paced, busy schedule with many activities.</a:t>
            </a:r>
          </a:p>
        </p:txBody>
      </p:sp>
      <p:sp>
        <p:nvSpPr>
          <p:cNvPr id="4" name="Slide Number Placeholder 3"/>
          <p:cNvSpPr>
            <a:spLocks noGrp="1"/>
          </p:cNvSpPr>
          <p:nvPr>
            <p:ph type="sldNum" sz="quarter" idx="5"/>
          </p:nvPr>
        </p:nvSpPr>
        <p:spPr/>
        <p:txBody>
          <a:bodyPr/>
          <a:lstStyle/>
          <a:p>
            <a:fld id="{F97DC217-DF71-1A49-B3EA-559F1F43B0FF}" type="slidenum">
              <a:rPr lang="en-US" smtClean="0"/>
              <a:t>16</a:t>
            </a:fld>
            <a:endParaRPr lang="en-US" dirty="0"/>
          </a:p>
        </p:txBody>
      </p:sp>
    </p:spTree>
    <p:extLst>
      <p:ext uri="{BB962C8B-B14F-4D97-AF65-F5344CB8AC3E}">
        <p14:creationId xmlns:p14="http://schemas.microsoft.com/office/powerpoint/2010/main" val="2871552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dirty="0"/>
              <a:t>Next, we provided insights into what kind of technology school leaders use and what type of content they are most likely to post on media.</a:t>
            </a:r>
          </a:p>
          <a:p>
            <a:pPr marL="0" marR="0" lvl="0" indent="0">
              <a:spcBef>
                <a:spcPts val="0"/>
              </a:spcBef>
              <a:spcAft>
                <a:spcPts val="0"/>
              </a:spcAft>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When school leaders interact with social media, they are most likely to do this on a computer. This is interesting </a:t>
            </a:r>
            <a:r>
              <a:rPr lang="en-US" dirty="0" err="1"/>
              <a:t>bc</a:t>
            </a:r>
            <a:r>
              <a:rPr lang="en-US" dirty="0"/>
              <a:t> they’re doing this about 20% more than the general US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Also of note: they are less likely to engage with social on their mobile devices when compared to the general US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When school leaders make posts on social media, they are most likely posting their own content.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But really interestingly more than 1/3 of their posts are shared content from third party sources. There are several points of interest to note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 general numbers are A LOT lower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Could be a window of opportunity to have school leaders share content with other relevant audiences because this is a behavior they’re already comfortable with</a:t>
            </a:r>
          </a:p>
          <a:p>
            <a:pPr marL="0" marR="0" lvl="0" indent="0">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3296192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dirty="0"/>
              <a:t>Then we took an even closer look at the original content posted by our school leader audience and provide actual examples of media posted by the school leaders audience.</a:t>
            </a:r>
          </a:p>
          <a:p>
            <a:pPr marL="0" marR="0" lvl="0" indent="0">
              <a:spcBef>
                <a:spcPts val="0"/>
              </a:spcBef>
              <a:spcAft>
                <a:spcPts val="0"/>
              </a:spcAft>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475B"/>
                </a:solidFill>
                <a:effectLst/>
                <a:latin typeface="Roboto Slab"/>
              </a:rPr>
              <a:t>When school leaders share posts with media content, 93% of that media are pictures. The media you see on the slide are actual examples of original content posted by our school leader audience. Pictures of students and staff were very popular.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475B"/>
              </a:solidFill>
              <a:effectLst/>
              <a:latin typeface="Roboto Sla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475B"/>
                </a:solidFill>
                <a:effectLst/>
                <a:latin typeface="Roboto Slab"/>
              </a:rPr>
              <a:t>The most shared domains highlights the sites that school leaders are spending most of their time on and sharing content from. Some of these sites are online newsletter templates or high school sports networks.</a:t>
            </a:r>
          </a:p>
          <a:p>
            <a:pPr marL="0" marR="0" lvl="0" indent="0">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18</a:t>
            </a:fld>
            <a:endParaRPr lang="en-US" dirty="0"/>
          </a:p>
        </p:txBody>
      </p:sp>
    </p:spTree>
    <p:extLst>
      <p:ext uri="{BB962C8B-B14F-4D97-AF65-F5344CB8AC3E}">
        <p14:creationId xmlns:p14="http://schemas.microsoft.com/office/powerpoint/2010/main" val="163678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Next, we shared popular posts created by actual school leaders.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75000"/>
                  </a:schemeClr>
                </a:solidFill>
              </a:rPr>
              <a:t>-Here we have a few samples of real school leaders whose personality characteristics and online behavior helped inform the insights being shared with you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75000"/>
                  </a:schemeClr>
                </a:solidFill>
              </a:rPr>
              <a:t>-These posts were taken from a sample of the most popular tweets posted by school leaders from September 26 – October 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75000"/>
                  </a:schemeClr>
                </a:solidFill>
              </a:rPr>
              <a:t>-We have a few HS principals represented here, an associate principal, and even a superintendent of a school district.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75000"/>
                  </a:schemeClr>
                </a:solidFill>
              </a:rPr>
              <a:t>-The location of the schools are also varied across the country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75000"/>
                  </a:schemeClr>
                </a:solidFill>
              </a:rPr>
              <a:t>-Some common threads = messages of encouragement, inspiration, appreciation, and excitement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19</a:t>
            </a:fld>
            <a:endParaRPr lang="en-US" dirty="0"/>
          </a:p>
        </p:txBody>
      </p:sp>
    </p:spTree>
    <p:extLst>
      <p:ext uri="{BB962C8B-B14F-4D97-AF65-F5344CB8AC3E}">
        <p14:creationId xmlns:p14="http://schemas.microsoft.com/office/powerpoint/2010/main" val="400281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Calibri" panose="020F0502020204030204" pitchFamily="34" charset="0"/>
                <a:cs typeface="Segoe UI" panose="020B0502040204020203" pitchFamily="34" charset="0"/>
              </a:rPr>
              <a:t>The Meltwater platform consists of several different applications that are organized into different tools: Explore and Audiense</a:t>
            </a:r>
          </a:p>
        </p:txBody>
      </p:sp>
      <p:sp>
        <p:nvSpPr>
          <p:cNvPr id="4" name="Slide Number Placeholder 3"/>
          <p:cNvSpPr>
            <a:spLocks noGrp="1"/>
          </p:cNvSpPr>
          <p:nvPr>
            <p:ph type="sldNum" sz="quarter" idx="5"/>
          </p:nvPr>
        </p:nvSpPr>
        <p:spPr/>
        <p:txBody>
          <a:bodyPr/>
          <a:lstStyle/>
          <a:p>
            <a:fld id="{F97DC217-DF71-1A49-B3EA-559F1F43B0FF}" type="slidenum">
              <a:rPr lang="en-US" smtClean="0"/>
              <a:t>2</a:t>
            </a:fld>
            <a:endParaRPr lang="en-US" dirty="0"/>
          </a:p>
        </p:txBody>
      </p:sp>
    </p:spTree>
    <p:extLst>
      <p:ext uri="{BB962C8B-B14F-4D97-AF65-F5344CB8AC3E}">
        <p14:creationId xmlns:p14="http://schemas.microsoft.com/office/powerpoint/2010/main" val="3456099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u="none" dirty="0">
                <a:solidFill>
                  <a:srgbClr val="33475B"/>
                </a:solidFill>
                <a:effectLst/>
                <a:latin typeface="Poppins" panose="020B0502040204020203" pitchFamily="2" charset="0"/>
              </a:rPr>
              <a:t>We provided insights on the type of content </a:t>
            </a:r>
            <a:r>
              <a:rPr lang="en-US" b="1" i="0" u="none" dirty="0">
                <a:solidFill>
                  <a:srgbClr val="33475B"/>
                </a:solidFill>
                <a:effectLst/>
                <a:latin typeface="Poppins" panose="020B0502040204020203" pitchFamily="2" charset="0"/>
              </a:rPr>
              <a:t>liked</a:t>
            </a:r>
            <a:r>
              <a:rPr lang="en-US" b="0" i="0" u="none" dirty="0">
                <a:solidFill>
                  <a:srgbClr val="33475B"/>
                </a:solidFill>
                <a:effectLst/>
                <a:latin typeface="Poppins" panose="020B0502040204020203" pitchFamily="2" charset="0"/>
              </a:rPr>
              <a:t> by school leaders. (so different from what they are posting themselves) so what they are liking and showing affinity towards</a:t>
            </a:r>
          </a:p>
          <a:p>
            <a:pPr marL="0" marR="0" lvl="0" indent="0">
              <a:spcBef>
                <a:spcPts val="0"/>
              </a:spcBef>
              <a:spcAft>
                <a:spcPts val="0"/>
              </a:spcAft>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algn="just"/>
            <a:r>
              <a:rPr lang="en-US" b="0" i="0" u="none" dirty="0">
                <a:solidFill>
                  <a:srgbClr val="33475B"/>
                </a:solidFill>
                <a:effectLst/>
                <a:latin typeface="Poppins" panose="020B0502040204020203" pitchFamily="2" charset="0"/>
              </a:rPr>
              <a:t>Note: more passive interaction and content can be liked by an audience that does not follow the account that originally posted the content.</a:t>
            </a:r>
          </a:p>
          <a:p>
            <a:pPr algn="just"/>
            <a:endParaRPr lang="en-US" b="0" i="0" u="none" dirty="0">
              <a:solidFill>
                <a:srgbClr val="33475B"/>
              </a:solidFill>
              <a:effectLst/>
              <a:latin typeface="Poppins" panose="020B0502040204020203" pitchFamily="2" charset="0"/>
            </a:endParaRPr>
          </a:p>
          <a:p>
            <a:pPr algn="just"/>
            <a:r>
              <a:rPr lang="en-US" b="0" i="0" u="none" dirty="0">
                <a:solidFill>
                  <a:srgbClr val="33475B"/>
                </a:solidFill>
                <a:effectLst/>
                <a:latin typeface="Poppins" panose="020B0502040204020203" pitchFamily="2" charset="0"/>
              </a:rPr>
              <a:t>When school leaders like a post that includes media, about 84% of those media are pictures and about 16% are videos. </a:t>
            </a:r>
          </a:p>
          <a:p>
            <a:pPr algn="just"/>
            <a:endParaRPr lang="en-US" b="0" i="0" u="none" dirty="0">
              <a:solidFill>
                <a:srgbClr val="33475B"/>
              </a:solidFill>
              <a:effectLst/>
              <a:latin typeface="Poppins" panose="020B0502040204020203"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0" i="0" u="none" dirty="0">
                <a:solidFill>
                  <a:srgbClr val="33475B"/>
                </a:solidFill>
                <a:effectLst/>
                <a:latin typeface="Poppins" panose="020B0502040204020203" pitchFamily="2" charset="0"/>
              </a:rPr>
              <a:t>When school leaders like posts containing content shared from domains outside of Twitter, the most found domain is YouTube. You can also see there are many news sources and educational resources.  (</a:t>
            </a:r>
            <a:r>
              <a:rPr lang="en-US" b="0" i="0" dirty="0">
                <a:solidFill>
                  <a:srgbClr val="011938"/>
                </a:solidFill>
                <a:effectLst/>
                <a:latin typeface="Montserrat" panose="020B0604020202020204" pitchFamily="2" charset="0"/>
              </a:rPr>
              <a:t>Metamorphosis Teaching Learning Communities; </a:t>
            </a:r>
            <a:r>
              <a:rPr lang="en-US" b="0" i="0" dirty="0" err="1">
                <a:solidFill>
                  <a:srgbClr val="FFFFFF"/>
                </a:solidFill>
                <a:effectLst/>
                <a:latin typeface="Teko"/>
              </a:rPr>
              <a:t>Hudl</a:t>
            </a:r>
            <a:r>
              <a:rPr lang="en-US" b="0" i="0" dirty="0">
                <a:solidFill>
                  <a:srgbClr val="FFFFFF"/>
                </a:solidFill>
                <a:effectLst/>
                <a:latin typeface="Teko"/>
              </a:rPr>
              <a:t> is how the world sees sports; Smore online newsletter templates)</a:t>
            </a:r>
            <a:endParaRPr lang="en-US" b="0" i="0" u="none" dirty="0">
              <a:solidFill>
                <a:srgbClr val="33475B"/>
              </a:solidFill>
              <a:effectLst/>
              <a:latin typeface="Poppins" panose="020B0502040204020203" pitchFamily="2" charset="0"/>
            </a:endParaRPr>
          </a:p>
          <a:p>
            <a:pPr marL="0" marR="0" lvl="0" indent="0">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20</a:t>
            </a:fld>
            <a:endParaRPr lang="en-US" dirty="0"/>
          </a:p>
        </p:txBody>
      </p:sp>
    </p:spTree>
    <p:extLst>
      <p:ext uri="{BB962C8B-B14F-4D97-AF65-F5344CB8AC3E}">
        <p14:creationId xmlns:p14="http://schemas.microsoft.com/office/powerpoint/2010/main" val="2613737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identified which social media channels were most relevant to our school leader audience.</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r>
              <a:rPr lang="en-US" b="0" dirty="0"/>
              <a:t>Note: Facebook is not included on this list. And it could have potentially been on the list per the software’s included networks.</a:t>
            </a:r>
          </a:p>
          <a:p>
            <a:r>
              <a:rPr lang="en-US" b="0" dirty="0"/>
              <a:t>_________________</a:t>
            </a:r>
          </a:p>
          <a:p>
            <a:r>
              <a:rPr lang="en-US" b="1" dirty="0"/>
              <a:t>Networks included are: </a:t>
            </a:r>
            <a:r>
              <a:rPr lang="en-US" b="0" i="0" dirty="0">
                <a:solidFill>
                  <a:srgbClr val="33475B"/>
                </a:solidFill>
                <a:effectLst/>
                <a:latin typeface="Roboto Slab"/>
              </a:rPr>
              <a:t>Discord, </a:t>
            </a:r>
            <a:r>
              <a:rPr lang="en-US" b="1" i="0" dirty="0">
                <a:solidFill>
                  <a:srgbClr val="33475B"/>
                </a:solidFill>
                <a:effectLst/>
                <a:latin typeface="Roboto Slab"/>
              </a:rPr>
              <a:t>Facebook, </a:t>
            </a:r>
            <a:r>
              <a:rPr lang="en-US" b="0" i="0" dirty="0">
                <a:solidFill>
                  <a:srgbClr val="33475B"/>
                </a:solidFill>
                <a:effectLst/>
                <a:latin typeface="Roboto Slab"/>
              </a:rPr>
              <a:t>Instagram, LinkedIn, Medium, Pinterest, </a:t>
            </a:r>
            <a:r>
              <a:rPr lang="en-US" b="1" i="0" dirty="0">
                <a:solidFill>
                  <a:srgbClr val="33475B"/>
                </a:solidFill>
                <a:effectLst/>
                <a:latin typeface="Roboto Slab"/>
              </a:rPr>
              <a:t>Reddit, </a:t>
            </a:r>
            <a:r>
              <a:rPr lang="en-US" b="0" i="0" dirty="0" err="1">
                <a:solidFill>
                  <a:srgbClr val="33475B"/>
                </a:solidFill>
                <a:effectLst/>
                <a:latin typeface="Roboto Slab"/>
              </a:rPr>
              <a:t>Sinaweibo</a:t>
            </a:r>
            <a:r>
              <a:rPr lang="en-US" b="0" i="0" dirty="0">
                <a:solidFill>
                  <a:srgbClr val="33475B"/>
                </a:solidFill>
                <a:effectLst/>
                <a:latin typeface="Roboto Slab"/>
              </a:rPr>
              <a:t>, Snapchat, SoundCloud, Spotify, </a:t>
            </a:r>
            <a:r>
              <a:rPr lang="en-US" b="0" i="0" dirty="0" err="1">
                <a:solidFill>
                  <a:srgbClr val="33475B"/>
                </a:solidFill>
                <a:effectLst/>
                <a:latin typeface="Roboto Slab"/>
              </a:rPr>
              <a:t>Tiktok</a:t>
            </a:r>
            <a:r>
              <a:rPr lang="en-US" b="0" i="0" dirty="0">
                <a:solidFill>
                  <a:srgbClr val="33475B"/>
                </a:solidFill>
                <a:effectLst/>
                <a:latin typeface="Roboto Slab"/>
              </a:rPr>
              <a:t>, Telegram, Twitch, Twitter, </a:t>
            </a:r>
            <a:r>
              <a:rPr lang="en-US" b="0" i="0" dirty="0" err="1">
                <a:solidFill>
                  <a:srgbClr val="33475B"/>
                </a:solidFill>
                <a:effectLst/>
                <a:latin typeface="Roboto Slab"/>
              </a:rPr>
              <a:t>Wechat</a:t>
            </a:r>
            <a:r>
              <a:rPr lang="en-US" b="0" i="0" dirty="0">
                <a:solidFill>
                  <a:srgbClr val="33475B"/>
                </a:solidFill>
                <a:effectLst/>
                <a:latin typeface="Roboto Slab"/>
              </a:rPr>
              <a:t>, Weibo, </a:t>
            </a:r>
            <a:r>
              <a:rPr lang="en-US" b="0" i="0" dirty="0" err="1">
                <a:solidFill>
                  <a:srgbClr val="33475B"/>
                </a:solidFill>
                <a:effectLst/>
                <a:latin typeface="Roboto Slab"/>
              </a:rPr>
              <a:t>Whatsapp</a:t>
            </a:r>
            <a:r>
              <a:rPr lang="en-US" b="0" i="0" dirty="0">
                <a:solidFill>
                  <a:srgbClr val="33475B"/>
                </a:solidFill>
                <a:effectLst/>
                <a:latin typeface="Roboto Slab"/>
              </a:rPr>
              <a:t>, </a:t>
            </a:r>
            <a:r>
              <a:rPr lang="en-US" b="0" i="0" dirty="0" err="1">
                <a:solidFill>
                  <a:srgbClr val="33475B"/>
                </a:solidFill>
                <a:effectLst/>
                <a:latin typeface="Roboto Slab"/>
              </a:rPr>
              <a:t>Youtube</a:t>
            </a:r>
            <a:endParaRPr lang="en-US" b="0" i="0" dirty="0">
              <a:solidFill>
                <a:srgbClr val="33475B"/>
              </a:solidFill>
              <a:effectLst/>
              <a:latin typeface="Roboto Slab"/>
            </a:endParaRPr>
          </a:p>
          <a:p>
            <a:endParaRPr lang="en-US" b="0" i="0" dirty="0">
              <a:solidFill>
                <a:srgbClr val="33475B"/>
              </a:solidFill>
              <a:effectLst/>
              <a:latin typeface="Roboto Slab"/>
            </a:endParaRPr>
          </a:p>
          <a:p>
            <a:r>
              <a:rPr lang="en-US" b="1" i="0" dirty="0">
                <a:solidFill>
                  <a:srgbClr val="33475B"/>
                </a:solidFill>
                <a:effectLst/>
                <a:latin typeface="Roboto Slab"/>
              </a:rPr>
              <a:t>How relevance is calculated: </a:t>
            </a:r>
            <a:r>
              <a:rPr lang="en-US" b="0" i="0" dirty="0">
                <a:solidFill>
                  <a:srgbClr val="0B2F3D"/>
                </a:solidFill>
                <a:effectLst/>
                <a:latin typeface="proxima-nova"/>
              </a:rPr>
              <a:t>Our algorithms are constantly evolving. Generally, through machine learning, Audiense infers the social media presence of the users within the audience according to the interactions (tweets, follows, likes, clicks, etc.), the information in the profiles of the users (name, profile picture, bio), other public information (demographic census) or combinations of these.</a:t>
            </a:r>
            <a:endParaRPr lang="en-US" dirty="0"/>
          </a:p>
          <a:p>
            <a:endParaRPr lang="en-US" b="0" dirty="0"/>
          </a:p>
          <a:p>
            <a:endParaRPr lang="en-US" b="0" dirty="0"/>
          </a:p>
        </p:txBody>
      </p:sp>
      <p:sp>
        <p:nvSpPr>
          <p:cNvPr id="4" name="Slide Number Placeholder 3"/>
          <p:cNvSpPr>
            <a:spLocks noGrp="1"/>
          </p:cNvSpPr>
          <p:nvPr>
            <p:ph type="sldNum" sz="quarter" idx="5"/>
          </p:nvPr>
        </p:nvSpPr>
        <p:spPr/>
        <p:txBody>
          <a:bodyPr/>
          <a:lstStyle/>
          <a:p>
            <a:fld id="{F97DC217-DF71-1A49-B3EA-559F1F43B0FF}" type="slidenum">
              <a:rPr lang="en-US" smtClean="0"/>
              <a:t>21</a:t>
            </a:fld>
            <a:endParaRPr lang="en-US" dirty="0"/>
          </a:p>
        </p:txBody>
      </p:sp>
    </p:spTree>
    <p:extLst>
      <p:ext uri="{BB962C8B-B14F-4D97-AF65-F5344CB8AC3E}">
        <p14:creationId xmlns:p14="http://schemas.microsoft.com/office/powerpoint/2010/main" val="639560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475B"/>
                </a:solidFill>
                <a:effectLst/>
                <a:latin typeface="Roboto Slab"/>
              </a:rPr>
              <a:t>We provided a list of organizational and individual influencers for this audience. But we also took the list a step further and identified a significant organizational influencer worthy of further exploration.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475B"/>
              </a:solidFill>
              <a:effectLst/>
              <a:latin typeface="Roboto Sla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475B"/>
                </a:solidFill>
                <a:effectLst/>
                <a:latin typeface="Roboto Slab"/>
              </a:rPr>
              <a:t>Let’s explore an exciting organizational influencer. For those that don’t know, edutopia is a </a:t>
            </a:r>
            <a:r>
              <a:rPr lang="en-US" b="0" i="0" dirty="0">
                <a:solidFill>
                  <a:srgbClr val="D8D8D8"/>
                </a:solidFill>
                <a:effectLst/>
                <a:latin typeface="canada-type-gibson"/>
              </a:rPr>
              <a:t>free source of information, inspiration, and practical strategies for learning and teaching in preK-12 education.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D8D8D8"/>
                </a:solidFill>
                <a:effectLst/>
                <a:latin typeface="canada-type-gibson"/>
              </a:rPr>
              <a:t>Nearly half of our school leader audience are followers of edutopia. And you may remember seeing their name on the list of ‘most liked content domains’ 2 slides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D8D8D8"/>
                </a:solidFill>
                <a:effectLst/>
                <a:latin typeface="canada-type-gibson"/>
              </a:rPr>
              <a:t>This information coupled with </a:t>
            </a:r>
            <a:r>
              <a:rPr lang="en-US" b="0" i="0" dirty="0" err="1">
                <a:solidFill>
                  <a:srgbClr val="D8D8D8"/>
                </a:solidFill>
                <a:effectLst/>
                <a:latin typeface="canada-type-gibson"/>
              </a:rPr>
              <a:t>edutopia’s</a:t>
            </a:r>
            <a:r>
              <a:rPr lang="en-US" b="0" i="0" dirty="0">
                <a:solidFill>
                  <a:srgbClr val="D8D8D8"/>
                </a:solidFill>
                <a:effectLst/>
                <a:latin typeface="canada-type-gibson"/>
              </a:rPr>
              <a:t> relevance to this distinct audience makes them a significant influencer amongst school leaders.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475B"/>
                </a:solidFill>
                <a:effectLst/>
                <a:latin typeface="Roboto Slab"/>
              </a:rPr>
              <a:t>Since Pinterest is the most relevant channel to our audience, we wanted to include </a:t>
            </a:r>
            <a:r>
              <a:rPr lang="en-US" b="0" i="0" dirty="0" err="1">
                <a:solidFill>
                  <a:srgbClr val="33475B"/>
                </a:solidFill>
                <a:effectLst/>
                <a:latin typeface="Roboto Slab"/>
              </a:rPr>
              <a:t>edutopia’s</a:t>
            </a:r>
            <a:r>
              <a:rPr lang="en-US" b="0" i="0" dirty="0">
                <a:solidFill>
                  <a:srgbClr val="33475B"/>
                </a:solidFill>
                <a:effectLst/>
                <a:latin typeface="Roboto Slab"/>
              </a:rPr>
              <a:t> reach on that platform as 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475B"/>
                </a:solidFill>
                <a:effectLst/>
                <a:latin typeface="Roboto Slab"/>
              </a:rPr>
              <a:t>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475B"/>
                </a:solidFill>
                <a:effectLst/>
                <a:latin typeface="Roboto Slab"/>
              </a:rPr>
              <a:t>Affinity</a:t>
            </a:r>
            <a:r>
              <a:rPr lang="en-US" b="0" i="0" dirty="0">
                <a:solidFill>
                  <a:srgbClr val="33475B"/>
                </a:solidFill>
                <a:effectLst/>
                <a:latin typeface="Roboto Slab"/>
              </a:rPr>
              <a:t> – The percentage of affinity the audience and the baseline have with the user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33475B"/>
              </a:solidFill>
              <a:effectLst/>
              <a:latin typeface="Roboto Sla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475B"/>
                </a:solidFill>
                <a:effectLst/>
                <a:latin typeface="Roboto Slab"/>
              </a:rPr>
              <a:t>Uniqueness </a:t>
            </a:r>
            <a:r>
              <a:rPr lang="en-US" b="0" i="0" dirty="0">
                <a:solidFill>
                  <a:srgbClr val="33475B"/>
                </a:solidFill>
                <a:effectLst/>
                <a:latin typeface="Roboto Slab"/>
              </a:rPr>
              <a:t>- How relevant and unique a person or a brand is for the members of the audience in comparison to the chosen baseline. This index takes into account how "mainstream" the accounts are for the public and penalizes accounts that are influential for the whole population versus those that are especially relevant for the audience we are analyzing.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475B"/>
              </a:solidFill>
              <a:effectLst/>
              <a:latin typeface="Roboto Slab"/>
            </a:endParaRPr>
          </a:p>
        </p:txBody>
      </p:sp>
      <p:sp>
        <p:nvSpPr>
          <p:cNvPr id="4" name="Slide Number Placeholder 3"/>
          <p:cNvSpPr>
            <a:spLocks noGrp="1"/>
          </p:cNvSpPr>
          <p:nvPr>
            <p:ph type="sldNum" sz="quarter" idx="5"/>
          </p:nvPr>
        </p:nvSpPr>
        <p:spPr/>
        <p:txBody>
          <a:bodyPr/>
          <a:lstStyle/>
          <a:p>
            <a:fld id="{F97DC217-DF71-1A49-B3EA-559F1F43B0FF}" type="slidenum">
              <a:rPr lang="en-US" smtClean="0"/>
              <a:t>22</a:t>
            </a:fld>
            <a:endParaRPr lang="en-US" dirty="0"/>
          </a:p>
        </p:txBody>
      </p:sp>
    </p:spTree>
    <p:extLst>
      <p:ext uri="{BB962C8B-B14F-4D97-AF65-F5344CB8AC3E}">
        <p14:creationId xmlns:p14="http://schemas.microsoft.com/office/powerpoint/2010/main" val="98553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475B"/>
                </a:solidFill>
                <a:effectLst/>
                <a:latin typeface="Roboto Slab"/>
              </a:rPr>
              <a:t>Individual influencers.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475B"/>
                </a:solidFill>
                <a:effectLst/>
                <a:latin typeface="Roboto Slab"/>
              </a:rPr>
              <a:t>Based on our analysis of individuals with potential to influence school leaders, we found that the school leaders had less affinity for them as compared to organizations or brands and on the whole were less unique to this audience.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475B"/>
                </a:solidFill>
                <a:effectLst/>
                <a:latin typeface="Roboto Slab"/>
              </a:rPr>
              <a:t>We concluded that individuals may have less potential to influence this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475B"/>
              </a:solidFill>
              <a:effectLst/>
              <a:latin typeface="Roboto Sla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475B"/>
                </a:solidFill>
                <a:effectLst/>
                <a:latin typeface="Roboto Slab"/>
              </a:rPr>
              <a:t>I also want to note that we’ve included an appendix at the end of this presentation where you can view these influencers lists with larger text size.</a:t>
            </a:r>
          </a:p>
        </p:txBody>
      </p:sp>
      <p:sp>
        <p:nvSpPr>
          <p:cNvPr id="4" name="Slide Number Placeholder 3"/>
          <p:cNvSpPr>
            <a:spLocks noGrp="1"/>
          </p:cNvSpPr>
          <p:nvPr>
            <p:ph type="sldNum" sz="quarter" idx="5"/>
          </p:nvPr>
        </p:nvSpPr>
        <p:spPr/>
        <p:txBody>
          <a:bodyPr/>
          <a:lstStyle/>
          <a:p>
            <a:fld id="{F97DC217-DF71-1A49-B3EA-559F1F43B0FF}" type="slidenum">
              <a:rPr lang="en-US" smtClean="0"/>
              <a:t>23</a:t>
            </a:fld>
            <a:endParaRPr lang="en-US" dirty="0"/>
          </a:p>
        </p:txBody>
      </p:sp>
    </p:spTree>
    <p:extLst>
      <p:ext uri="{BB962C8B-B14F-4D97-AF65-F5344CB8AC3E}">
        <p14:creationId xmlns:p14="http://schemas.microsoft.com/office/powerpoint/2010/main" val="3657909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dirty="0"/>
              <a:t>Next, we presented results of our consumer behavior analysis and were thrilled to report some exciting opportunities to reach our audience via marketing campaigns and targeted ads. And then based on these results, we included information about the media affinity of school leaders for both online and offline media. </a:t>
            </a:r>
          </a:p>
          <a:p>
            <a:pPr marL="0" marR="0" lvl="0" indent="0">
              <a:spcBef>
                <a:spcPts val="0"/>
              </a:spcBef>
              <a:spcAft>
                <a:spcPts val="0"/>
              </a:spcAft>
              <a:buFont typeface="Arial" panose="020B0604020202020204" pitchFamily="34" charset="0"/>
              <a:buNone/>
            </a:pPr>
            <a:endParaRPr lang="en-US" dirty="0"/>
          </a:p>
          <a:p>
            <a:pPr marL="0" marR="0">
              <a:spcBef>
                <a:spcPts val="0"/>
              </a:spcBef>
              <a:spcAft>
                <a:spcPts val="0"/>
              </a:spcAft>
            </a:pPr>
            <a:r>
              <a:rPr lang="en-US" sz="1200" b="1" dirty="0">
                <a:effectLst/>
                <a:latin typeface="Verdana" panose="020B0604030504040204" pitchFamily="34" charset="0"/>
                <a:ea typeface="Calibri" panose="020F0502020204030204" pitchFamily="34" charset="0"/>
                <a:cs typeface="Segoe UI" panose="020B0502040204020203" pitchFamily="34" charset="0"/>
              </a:rPr>
              <a:t>Customer Question: </a:t>
            </a:r>
            <a:r>
              <a:rPr lang="en-US" sz="1200" b="1" dirty="0">
                <a:solidFill>
                  <a:srgbClr val="FF0000"/>
                </a:solidFill>
                <a:effectLst/>
                <a:highlight>
                  <a:srgbClr val="FFFF00"/>
                </a:highlight>
                <a:latin typeface="Verdana" panose="020B0604030504040204" pitchFamily="34" charset="0"/>
                <a:ea typeface="Calibri" panose="020F0502020204030204" pitchFamily="34" charset="0"/>
                <a:cs typeface="Segoe UI" panose="020B0502040204020203" pitchFamily="34" charset="0"/>
              </a:rPr>
              <a:t>How does this audience interact with ads? What type of ads are they interacting with?</a:t>
            </a:r>
            <a:endParaRPr lang="en-US" sz="1200" dirty="0">
              <a:solidFill>
                <a:srgbClr val="FF0000"/>
              </a:solidFill>
              <a:effectLst/>
              <a:highlight>
                <a:srgbClr val="FFFF00"/>
              </a:highlight>
              <a:latin typeface="Verdana" panose="020B0604030504040204" pitchFamily="34" charset="0"/>
              <a:ea typeface="Calibri" panose="020F0502020204030204" pitchFamily="34" charset="0"/>
              <a:cs typeface="Segoe UI" panose="020B0502040204020203" pitchFamily="34" charset="0"/>
            </a:endParaRPr>
          </a:p>
          <a:p>
            <a:pPr marL="0" marR="0">
              <a:spcBef>
                <a:spcPts val="0"/>
              </a:spcBef>
              <a:spcAft>
                <a:spcPts val="0"/>
              </a:spcAft>
            </a:pPr>
            <a:r>
              <a:rPr lang="en-US" sz="1200" dirty="0">
                <a:solidFill>
                  <a:srgbClr val="FF0000"/>
                </a:solidFill>
                <a:effectLst/>
                <a:highlight>
                  <a:srgbClr val="FFFF00"/>
                </a:highlight>
                <a:latin typeface="Verdana" panose="020B0604030504040204" pitchFamily="34" charset="0"/>
                <a:ea typeface="Calibri" panose="020F0502020204030204" pitchFamily="34" charset="0"/>
                <a:cs typeface="Segoe UI" panose="020B0502040204020203" pitchFamily="34" charset="0"/>
              </a:rPr>
              <a:t>ORAU Answer: Audiense provides insights into the media affinity for both online and offline communication channels. It makes recommendations for the best ways to reach our audience via offline channels (TV, radio, newspapers, magazines, events, and places) and online channels (social and display ads, web and digital content, online shows, and apps). Based on the school leader audience’s consumer behavior results, we’ve included information about the media affinity of school leaders where marketing campaigns and targeted ads could be used. </a:t>
            </a:r>
            <a:r>
              <a:rPr lang="en-US" sz="1200" b="1" dirty="0">
                <a:solidFill>
                  <a:srgbClr val="FF0000"/>
                </a:solidFill>
                <a:effectLst/>
                <a:highlight>
                  <a:srgbClr val="FFFF00"/>
                </a:highlight>
                <a:latin typeface="Verdana" panose="020B0604030504040204" pitchFamily="34" charset="0"/>
                <a:ea typeface="Calibri" panose="020F0502020204030204" pitchFamily="34" charset="0"/>
                <a:cs typeface="Segoe UI" panose="020B0502040204020203" pitchFamily="34" charset="0"/>
              </a:rPr>
              <a:t>(see next two slides)</a:t>
            </a:r>
            <a:endParaRPr lang="en-US" dirty="0"/>
          </a:p>
          <a:p>
            <a:pPr marL="0" marR="0" lvl="0" indent="0">
              <a:spcBef>
                <a:spcPts val="0"/>
              </a:spcBef>
              <a:spcAft>
                <a:spcPts val="0"/>
              </a:spcAft>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algn="just">
              <a:buFont typeface="Arial" panose="020B0604020202020204" pitchFamily="34" charset="0"/>
              <a:buNone/>
            </a:pPr>
            <a:r>
              <a:rPr lang="en-US" b="0" i="0" dirty="0">
                <a:solidFill>
                  <a:srgbClr val="33475B"/>
                </a:solidFill>
                <a:effectLst/>
                <a:latin typeface="Roboto Slab"/>
              </a:rPr>
              <a:t>Almost 19% of school leaders are likely to respond to a marketing campaign and almost 33% are likely to respond to targeted ads.</a:t>
            </a:r>
          </a:p>
          <a:p>
            <a:pPr algn="just">
              <a:buFont typeface="Arial" panose="020B0604020202020204" pitchFamily="34" charset="0"/>
              <a:buNone/>
            </a:pPr>
            <a:r>
              <a:rPr lang="en-US" b="0" i="0" dirty="0">
                <a:solidFill>
                  <a:srgbClr val="33475B"/>
                </a:solidFill>
                <a:effectLst/>
                <a:latin typeface="Roboto Slab"/>
              </a:rPr>
              <a:t>An interesting note here is that both of these response findings are above the general US population.</a:t>
            </a:r>
          </a:p>
          <a:p>
            <a:pPr marL="0" marR="0" lvl="0" indent="0">
              <a:spcBef>
                <a:spcPts val="0"/>
              </a:spcBef>
              <a:spcAft>
                <a:spcPts val="0"/>
              </a:spcAft>
              <a:buFont typeface="Arial" panose="020B0604020202020204" pitchFamily="34" charset="0"/>
              <a:buNone/>
            </a:pPr>
            <a:endParaRPr lang="en-US" dirty="0"/>
          </a:p>
          <a:p>
            <a:pPr marL="0" marR="0" lvl="0" indent="0">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24</a:t>
            </a:fld>
            <a:endParaRPr lang="en-US" dirty="0"/>
          </a:p>
        </p:txBody>
      </p:sp>
    </p:spTree>
    <p:extLst>
      <p:ext uri="{BB962C8B-B14F-4D97-AF65-F5344CB8AC3E}">
        <p14:creationId xmlns:p14="http://schemas.microsoft.com/office/powerpoint/2010/main" val="3311696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We were able to provide our client with recommendations for the best ways to reach this specific audience. </a:t>
            </a:r>
          </a:p>
          <a:p>
            <a:pPr algn="l"/>
            <a:r>
              <a:rPr lang="en-US" sz="4000" b="0" i="0" dirty="0">
                <a:solidFill>
                  <a:srgbClr val="3C5964"/>
                </a:solidFill>
                <a:effectLst/>
                <a:latin typeface="proxima-nova"/>
              </a:rPr>
              <a:t>These are the radio, newspapers, and magazines that school leaders are interested in.</a:t>
            </a:r>
          </a:p>
          <a:p>
            <a:pPr algn="l"/>
            <a:endParaRPr lang="en-US" sz="4000" b="0" i="0" dirty="0">
              <a:solidFill>
                <a:srgbClr val="3C5964"/>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t>Slide Notes Presented to the Customer:</a:t>
            </a:r>
          </a:p>
          <a:p>
            <a:pPr algn="l"/>
            <a:r>
              <a:rPr lang="en-US" sz="2800" b="0" i="0" dirty="0">
                <a:solidFill>
                  <a:srgbClr val="3C5964"/>
                </a:solidFill>
                <a:effectLst/>
                <a:latin typeface="proxima-nova"/>
              </a:rPr>
              <a:t>These are the radio, newspapers, and magazines that school leaders are interested in.</a:t>
            </a:r>
          </a:p>
          <a:p>
            <a:pPr algn="l"/>
            <a:endParaRPr lang="en-US" sz="2800" b="0" i="0" dirty="0">
              <a:solidFill>
                <a:srgbClr val="3C5964"/>
              </a:solidFill>
              <a:effectLst/>
              <a:latin typeface="proxima-nova"/>
            </a:endParaRPr>
          </a:p>
          <a:p>
            <a:pPr algn="l"/>
            <a:r>
              <a:rPr lang="en-US" sz="4000" b="0" i="0" dirty="0">
                <a:solidFill>
                  <a:srgbClr val="3C5964"/>
                </a:solidFill>
                <a:effectLst/>
                <a:latin typeface="proxima-nova"/>
              </a:rPr>
              <a:t>Radio is a highly cost-effective and truly mobile advertising medium. Radio’s variety of formats allows you advertise with pinpoint accuracy on the station or show that best matches your audience’s lifestyle and interests.</a:t>
            </a:r>
          </a:p>
          <a:p>
            <a:pPr algn="l"/>
            <a:endParaRPr lang="en-US" sz="4000" b="0" i="0" dirty="0">
              <a:solidFill>
                <a:srgbClr val="3C5964"/>
              </a:solidFill>
              <a:effectLst/>
              <a:latin typeface="proxima-nova"/>
            </a:endParaRPr>
          </a:p>
          <a:p>
            <a:pPr algn="l"/>
            <a:r>
              <a:rPr lang="en-US" sz="5400" b="0" i="0" dirty="0">
                <a:solidFill>
                  <a:srgbClr val="3C5964"/>
                </a:solidFill>
                <a:effectLst/>
                <a:latin typeface="proxima-nova"/>
              </a:rPr>
              <a:t>Newspapers are read by influencers and newspaper ads are among the most trusted forms of advertising with high levels of media engagement. Newspapers require consumers to be engaged and active in order to consume the content and allow advertisers to reach more specific, niche audiences. Target a receptive audience with precision and influence them through a highly credible medium.</a:t>
            </a:r>
          </a:p>
          <a:p>
            <a:pPr algn="l"/>
            <a:endParaRPr lang="en-US" sz="4000" b="0" i="0" dirty="0">
              <a:solidFill>
                <a:srgbClr val="3C5964"/>
              </a:solidFill>
              <a:effectLst/>
              <a:latin typeface="proxima-nova"/>
            </a:endParaRPr>
          </a:p>
          <a:p>
            <a:pPr algn="l"/>
            <a:r>
              <a:rPr lang="en-US" sz="4000" b="0" i="0" dirty="0">
                <a:solidFill>
                  <a:srgbClr val="3C5964"/>
                </a:solidFill>
                <a:effectLst/>
                <a:latin typeface="proxima-nova"/>
              </a:rPr>
              <a:t>Magazine advertising is highly-targeted and relevant for those with a passion for the subject. It captures their focused attention and reaches readers with sufficient disposable income to buy your advertised brand. Magazines are a credible and trustworthy platform for your ads and allow quality advertising which is durable over time and allows readers to revisit ads and make considered decisions.</a:t>
            </a:r>
            <a:endParaRPr lang="en-US" sz="2800" b="0" i="0" dirty="0">
              <a:solidFill>
                <a:srgbClr val="3C5964"/>
              </a:solidFill>
              <a:effectLst/>
              <a:latin typeface="proxima-nova"/>
            </a:endParaRPr>
          </a:p>
          <a:p>
            <a:pPr marL="0" marR="0">
              <a:spcBef>
                <a:spcPts val="0"/>
              </a:spcBef>
              <a:spcAft>
                <a:spcPts val="0"/>
              </a:spcAft>
            </a:pPr>
            <a:endParaRPr lang="en-US" sz="1800" b="0" i="0" dirty="0">
              <a:solidFill>
                <a:srgbClr val="3C5964"/>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3C5964"/>
                </a:solidFill>
                <a:effectLst/>
                <a:latin typeface="proxima-nova"/>
              </a:rPr>
              <a:t>The percentages represent the affinity the audience has with the content in question (e.g., 10.5% of our school leader audience has an interest in the NPR radio station, 42% of our school leader audience has an interest in the Education Week newspaper)</a:t>
            </a:r>
          </a:p>
          <a:p>
            <a:pPr marL="0" marR="0">
              <a:spcBef>
                <a:spcPts val="0"/>
              </a:spcBef>
              <a:spcAft>
                <a:spcPts val="0"/>
              </a:spcAft>
            </a:pPr>
            <a:endParaRPr lang="en-US" sz="1800" b="0" i="0" dirty="0">
              <a:solidFill>
                <a:srgbClr val="3C5964"/>
              </a:solidFill>
              <a:effectLst/>
              <a:latin typeface="proxima-nova"/>
            </a:endParaRPr>
          </a:p>
          <a:p>
            <a:pPr marL="0" marR="0">
              <a:spcBef>
                <a:spcPts val="0"/>
              </a:spcBef>
              <a:spcAft>
                <a:spcPts val="0"/>
              </a:spcAft>
            </a:pPr>
            <a:r>
              <a:rPr lang="en-US" sz="1800" b="0" i="0" dirty="0">
                <a:solidFill>
                  <a:srgbClr val="3C5964"/>
                </a:solidFill>
                <a:effectLst/>
                <a:latin typeface="proxima-nova"/>
              </a:rPr>
              <a:t>These items are ordered by uniqueness from left to right. Uniqueness is </a:t>
            </a:r>
            <a:r>
              <a:rPr lang="en-US" sz="2800" b="0" i="0" dirty="0">
                <a:solidFill>
                  <a:srgbClr val="33475B"/>
                </a:solidFill>
                <a:effectLst/>
                <a:latin typeface="Roboto Slab"/>
              </a:rPr>
              <a:t>a proprietary index used to determine how relevant and unique a person or a brand is for the members of a specific audience. This index takes into account how "mainstream" the accounts are for the public and penalizes accounts that are influential for the whole population versus those that are especially relevant for the audience we are analyzing. This index allows us to highlight brands or people that are unique for a concrete target audience or segment.</a:t>
            </a:r>
            <a:endParaRPr lang="en-US" sz="1800" b="0" i="0" dirty="0">
              <a:solidFill>
                <a:srgbClr val="3C5964"/>
              </a:solidFill>
              <a:effectLst/>
              <a:latin typeface="proxima-nova"/>
            </a:endParaRPr>
          </a:p>
          <a:p>
            <a:pPr algn="l"/>
            <a:endParaRPr lang="en-US" sz="4000" b="0" i="0" dirty="0">
              <a:solidFill>
                <a:srgbClr val="3C5964"/>
              </a:solidFill>
              <a:effectLst/>
              <a:latin typeface="proxima-nova"/>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B6A858-1DDF-4C7B-A509-D48EB2A187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135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4000" b="0" i="0" dirty="0">
                <a:solidFill>
                  <a:srgbClr val="3C5964"/>
                </a:solidFill>
                <a:effectLst/>
                <a:latin typeface="proxima-nova"/>
              </a:rPr>
              <a:t>And these are the blogs, digital magazines and websites that school leaders are interested in.</a:t>
            </a:r>
          </a:p>
          <a:p>
            <a:pPr algn="l"/>
            <a:endParaRPr lang="en-US" sz="4000" b="0" i="0" dirty="0">
              <a:solidFill>
                <a:srgbClr val="3C5964"/>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t>Slide Notes Presented to the Customer:</a:t>
            </a:r>
          </a:p>
          <a:p>
            <a:pPr algn="l"/>
            <a:r>
              <a:rPr lang="en-US" sz="4000" b="0" i="0" dirty="0">
                <a:solidFill>
                  <a:srgbClr val="3C5964"/>
                </a:solidFill>
                <a:effectLst/>
                <a:latin typeface="proxima-nova"/>
              </a:rPr>
              <a:t>These are the blogs, digital magazines and websites that school leaders are interested in.</a:t>
            </a:r>
          </a:p>
          <a:p>
            <a:pPr algn="l"/>
            <a:endParaRPr lang="en-US" sz="4000" b="0" i="0" dirty="0">
              <a:solidFill>
                <a:srgbClr val="3C5964"/>
              </a:solidFill>
              <a:effectLst/>
              <a:latin typeface="proxima-nova"/>
            </a:endParaRPr>
          </a:p>
          <a:p>
            <a:pPr algn="l"/>
            <a:r>
              <a:rPr lang="en-US" sz="4000" b="0" i="0" dirty="0">
                <a:solidFill>
                  <a:srgbClr val="3C5964"/>
                </a:solidFill>
                <a:effectLst/>
                <a:latin typeface="proxima-nova"/>
              </a:rPr>
              <a:t>Online advertising delivers targeted advertisements and brand messages to site visitors and is intended to attract traffic to the advertiser’s website. It can take the format of banners, pop-ups, etc., which may contain text, images, audio, video, etc. Results for display ads can be monitored in real-time. </a:t>
            </a:r>
          </a:p>
          <a:p>
            <a:pPr marL="0" marR="0">
              <a:spcBef>
                <a:spcPts val="0"/>
              </a:spcBef>
              <a:spcAft>
                <a:spcPts val="0"/>
              </a:spcAft>
            </a:pPr>
            <a:endParaRPr lang="en-US" sz="2800" b="0" i="0" dirty="0">
              <a:solidFill>
                <a:srgbClr val="3C5964"/>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3C5964"/>
                </a:solidFill>
                <a:effectLst/>
                <a:latin typeface="proxima-nova"/>
              </a:rPr>
              <a:t>The percentages represent the affinity the audience has with the content in question (e.g., 10% of our school leader audience has an interest in the Maxwell Leadership blog, 28.9% of our school leader audience has an interest in the TED Talks digital magazine)</a:t>
            </a:r>
          </a:p>
          <a:p>
            <a:pPr marL="0" marR="0">
              <a:spcBef>
                <a:spcPts val="0"/>
              </a:spcBef>
              <a:spcAft>
                <a:spcPts val="0"/>
              </a:spcAft>
            </a:pPr>
            <a:endParaRPr lang="en-US" sz="2800" b="0" i="0" dirty="0">
              <a:solidFill>
                <a:srgbClr val="3C5964"/>
              </a:solidFill>
              <a:effectLst/>
              <a:latin typeface="proxima-nova"/>
            </a:endParaRPr>
          </a:p>
          <a:p>
            <a:pPr marL="0" marR="0">
              <a:spcBef>
                <a:spcPts val="0"/>
              </a:spcBef>
              <a:spcAft>
                <a:spcPts val="0"/>
              </a:spcAft>
            </a:pPr>
            <a:r>
              <a:rPr lang="en-US" sz="2800" b="0" i="0" dirty="0">
                <a:solidFill>
                  <a:srgbClr val="3C5964"/>
                </a:solidFill>
                <a:effectLst/>
                <a:latin typeface="proxima-nova"/>
              </a:rPr>
              <a:t>These items are ordered by uniqueness from left to right. Uniqueness is </a:t>
            </a:r>
            <a:r>
              <a:rPr lang="en-US" sz="4000" b="0" i="0" dirty="0">
                <a:solidFill>
                  <a:srgbClr val="33475B"/>
                </a:solidFill>
                <a:effectLst/>
                <a:latin typeface="Roboto Slab"/>
              </a:rPr>
              <a:t>a proprietary index used to determine how relevant and unique a person or a brand is for the members of a specific audience. This index takes into account how "mainstream" the accounts are for the public and penalizes accounts that are influential for the whole population versus those that are especially relevant for the audience we are analyzing. This index allows us to highlight brands or people that are unique for a concrete target audience or segment.</a:t>
            </a:r>
            <a:endParaRPr lang="en-US" sz="2800" b="0" i="0" dirty="0">
              <a:solidFill>
                <a:srgbClr val="3C5964"/>
              </a:solidFill>
              <a:effectLst/>
              <a:latin typeface="proxima-nova"/>
            </a:endParaRPr>
          </a:p>
          <a:p>
            <a:pPr algn="l"/>
            <a:endParaRPr lang="en-US" sz="4000" b="0" i="0" dirty="0">
              <a:solidFill>
                <a:srgbClr val="3C5964"/>
              </a:solidFill>
              <a:effectLst/>
              <a:latin typeface="proxima-nova"/>
            </a:endParaRPr>
          </a:p>
        </p:txBody>
      </p:sp>
      <p:sp>
        <p:nvSpPr>
          <p:cNvPr id="4" name="Slide Number Placeholder 3"/>
          <p:cNvSpPr>
            <a:spLocks noGrp="1"/>
          </p:cNvSpPr>
          <p:nvPr>
            <p:ph type="sldNum" sz="quarter" idx="5"/>
          </p:nvPr>
        </p:nvSpPr>
        <p:spPr/>
        <p:txBody>
          <a:bodyPr/>
          <a:lstStyle/>
          <a:p>
            <a:fld id="{6EB6A858-1DDF-4C7B-A509-D48EB2A1878F}" type="slidenum">
              <a:rPr lang="en-US" smtClean="0"/>
              <a:t>26</a:t>
            </a:fld>
            <a:endParaRPr lang="en-US"/>
          </a:p>
        </p:txBody>
      </p:sp>
    </p:spTree>
    <p:extLst>
      <p:ext uri="{BB962C8B-B14F-4D97-AF65-F5344CB8AC3E}">
        <p14:creationId xmlns:p14="http://schemas.microsoft.com/office/powerpoint/2010/main" val="2896469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C5964"/>
                </a:solidFill>
                <a:effectLst/>
                <a:latin typeface="proxima-nova"/>
                <a:ea typeface="Times New Roman" panose="02020603050405020304" pitchFamily="18" charset="0"/>
              </a:rPr>
              <a:t>And </a:t>
            </a:r>
            <a:r>
              <a:rPr lang="en-US" dirty="0"/>
              <a:t>lastly, we provided message recommendations developed by Audiense that were based on the personality traits associated with our school leader audience.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C5964"/>
                </a:solidFill>
                <a:effectLst/>
                <a:latin typeface="proxima-nova"/>
                <a:ea typeface="Times New Roman" panose="02020603050405020304" pitchFamily="18" charset="0"/>
              </a:rPr>
              <a:t>These Meltwater recommendations are based on the high conscientiousness personality trait that is associated with our school leader audience.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C5964"/>
                </a:solidFill>
                <a:effectLst/>
                <a:latin typeface="proxima-nova"/>
                <a:ea typeface="Times New Roman" panose="02020603050405020304" pitchFamily="18" charset="0"/>
              </a:rPr>
              <a:t>This audience is more likely to be influenced by messaging when you use group loyalty nudges or what they should do for the collective good.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C5964"/>
                </a:solidFill>
                <a:effectLst/>
                <a:latin typeface="proxima-nova"/>
                <a:ea typeface="Times New Roman" panose="02020603050405020304" pitchFamily="18" charset="0"/>
              </a:rPr>
              <a:t>Message content should avoid using the word YOU – be more impersonal with this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C5964"/>
                </a:solidFill>
                <a:effectLst/>
                <a:latin typeface="proxima-nova"/>
                <a:ea typeface="Times New Roman" panose="02020603050405020304" pitchFamily="18" charset="0"/>
              </a:rPr>
              <a:t>Message wording should be positive and optimistic and mention things such as family, home, and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27</a:t>
            </a:fld>
            <a:endParaRPr lang="en-US" dirty="0"/>
          </a:p>
        </p:txBody>
      </p:sp>
    </p:spTree>
    <p:extLst>
      <p:ext uri="{BB962C8B-B14F-4D97-AF65-F5344CB8AC3E}">
        <p14:creationId xmlns:p14="http://schemas.microsoft.com/office/powerpoint/2010/main" val="2208977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pPr>
            <a:r>
              <a:rPr lang="en-US" dirty="0"/>
              <a:t>Here are a few more message recommendations we had. </a:t>
            </a:r>
          </a:p>
          <a:p>
            <a:pPr marL="0" marR="0" lvl="0" indent="0">
              <a:spcBef>
                <a:spcPts val="0"/>
              </a:spcBef>
              <a:spcAft>
                <a:spcPts val="0"/>
              </a:spcAft>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C5964"/>
                </a:solidFill>
                <a:effectLst/>
                <a:latin typeface="proxima-nova"/>
                <a:ea typeface="Times New Roman" panose="02020603050405020304" pitchFamily="18" charset="0"/>
              </a:rPr>
              <a:t>Messages with structured and predictable aesthetics are more likely to be effective with school leaders.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C5964"/>
                </a:solidFill>
                <a:effectLst/>
                <a:latin typeface="proxima-nova"/>
                <a:ea typeface="Times New Roman" panose="02020603050405020304" pitchFamily="18" charset="0"/>
              </a:rPr>
              <a:t>The style should be balanced between traditional and social.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C5964"/>
                </a:solidFill>
                <a:effectLst/>
                <a:latin typeface="proxima-nova"/>
                <a:ea typeface="Times New Roman" panose="02020603050405020304" pitchFamily="18" charset="0"/>
              </a:rPr>
              <a:t>And imagery should be people-focused, sensible, and considerate.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3C5964"/>
              </a:solidFill>
              <a:effectLst/>
              <a:latin typeface="proxima-no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C5964"/>
                </a:solidFill>
                <a:effectLst/>
                <a:latin typeface="proxima-nova"/>
              </a:rPr>
              <a:t>This sample advertisement for ‘</a:t>
            </a:r>
            <a:r>
              <a:rPr lang="en-US" b="0" i="0" dirty="0">
                <a:solidFill>
                  <a:srgbClr val="0F0F0F"/>
                </a:solidFill>
                <a:effectLst/>
                <a:latin typeface="YouTube Sans"/>
              </a:rPr>
              <a:t>Standard Life – life assurance’</a:t>
            </a:r>
            <a:r>
              <a:rPr lang="en-US" sz="1200" b="0" i="0" dirty="0">
                <a:solidFill>
                  <a:srgbClr val="3C5964"/>
                </a:solidFill>
                <a:effectLst/>
                <a:latin typeface="proxima-nova"/>
              </a:rPr>
              <a:t> illustrates many of these recommendations: </a:t>
            </a:r>
            <a:r>
              <a:rPr lang="en-US" sz="1200" dirty="0">
                <a:solidFill>
                  <a:srgbClr val="002060"/>
                </a:solidFill>
                <a:latin typeface="Calibri" panose="020F0502020204030204" pitchFamily="34" charset="0"/>
              </a:rPr>
              <a:t>https://www.youtube.com/watch?v=C06KzLFLLCo</a:t>
            </a:r>
          </a:p>
          <a:p>
            <a:pPr marL="0" marR="0" lvl="0" indent="0">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28</a:t>
            </a:fld>
            <a:endParaRPr lang="en-US" dirty="0"/>
          </a:p>
        </p:txBody>
      </p:sp>
    </p:spTree>
    <p:extLst>
      <p:ext uri="{BB962C8B-B14F-4D97-AF65-F5344CB8AC3E}">
        <p14:creationId xmlns:p14="http://schemas.microsoft.com/office/powerpoint/2010/main" val="1698063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29</a:t>
            </a:fld>
            <a:endParaRPr lang="en-US" dirty="0"/>
          </a:p>
        </p:txBody>
      </p:sp>
    </p:spTree>
    <p:extLst>
      <p:ext uri="{BB962C8B-B14F-4D97-AF65-F5344CB8AC3E}">
        <p14:creationId xmlns:p14="http://schemas.microsoft.com/office/powerpoint/2010/main" val="408012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Next up: the Explore tool in action.</a:t>
            </a:r>
          </a:p>
          <a:p>
            <a:r>
              <a:rPr lang="en-US" sz="1800" dirty="0"/>
              <a:t>These are just </a:t>
            </a:r>
            <a:r>
              <a:rPr lang="en-US" sz="1800" b="1" dirty="0"/>
              <a:t>a few </a:t>
            </a:r>
            <a:r>
              <a:rPr lang="en-US" sz="1800" dirty="0"/>
              <a:t>of the outputs that Explore can offer</a:t>
            </a:r>
          </a:p>
        </p:txBody>
      </p:sp>
      <p:sp>
        <p:nvSpPr>
          <p:cNvPr id="4" name="Slide Number Placeholder 3"/>
          <p:cNvSpPr>
            <a:spLocks noGrp="1"/>
          </p:cNvSpPr>
          <p:nvPr>
            <p:ph type="sldNum" sz="quarter" idx="5"/>
          </p:nvPr>
        </p:nvSpPr>
        <p:spPr/>
        <p:txBody>
          <a:bodyPr/>
          <a:lstStyle/>
          <a:p>
            <a:fld id="{F97DC217-DF71-1A49-B3EA-559F1F43B0FF}" type="slidenum">
              <a:rPr lang="en-US" smtClean="0"/>
              <a:t>3</a:t>
            </a:fld>
            <a:endParaRPr lang="en-US" dirty="0"/>
          </a:p>
        </p:txBody>
      </p:sp>
    </p:spTree>
    <p:extLst>
      <p:ext uri="{BB962C8B-B14F-4D97-AF65-F5344CB8AC3E}">
        <p14:creationId xmlns:p14="http://schemas.microsoft.com/office/powerpoint/2010/main" val="3077442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30</a:t>
            </a:fld>
            <a:endParaRPr lang="en-US" dirty="0"/>
          </a:p>
        </p:txBody>
      </p:sp>
    </p:spTree>
    <p:extLst>
      <p:ext uri="{BB962C8B-B14F-4D97-AF65-F5344CB8AC3E}">
        <p14:creationId xmlns:p14="http://schemas.microsoft.com/office/powerpoint/2010/main" val="3539438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31</a:t>
            </a:fld>
            <a:endParaRPr lang="en-US" dirty="0"/>
          </a:p>
        </p:txBody>
      </p:sp>
    </p:spTree>
    <p:extLst>
      <p:ext uri="{BB962C8B-B14F-4D97-AF65-F5344CB8AC3E}">
        <p14:creationId xmlns:p14="http://schemas.microsoft.com/office/powerpoint/2010/main" val="2793060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32</a:t>
            </a:fld>
            <a:endParaRPr lang="en-US" dirty="0"/>
          </a:p>
        </p:txBody>
      </p:sp>
    </p:spTree>
    <p:extLst>
      <p:ext uri="{BB962C8B-B14F-4D97-AF65-F5344CB8AC3E}">
        <p14:creationId xmlns:p14="http://schemas.microsoft.com/office/powerpoint/2010/main" val="3487768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33</a:t>
            </a:fld>
            <a:endParaRPr lang="en-US" dirty="0"/>
          </a:p>
        </p:txBody>
      </p:sp>
    </p:spTree>
    <p:extLst>
      <p:ext uri="{BB962C8B-B14F-4D97-AF65-F5344CB8AC3E}">
        <p14:creationId xmlns:p14="http://schemas.microsoft.com/office/powerpoint/2010/main" val="2792164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72000"/>
              </a:lnSpc>
              <a:spcBef>
                <a:spcPts val="0"/>
              </a:spcBef>
            </a:pPr>
            <a:r>
              <a:rPr lang="en-US" sz="1800" dirty="0">
                <a:solidFill>
                  <a:schemeClr val="accent1">
                    <a:lumMod val="75000"/>
                  </a:schemeClr>
                </a:solidFill>
              </a:rPr>
              <a:t>Contact </a:t>
            </a:r>
            <a:r>
              <a:rPr lang="en-US" sz="1800" b="1" dirty="0">
                <a:solidFill>
                  <a:schemeClr val="accent1">
                    <a:lumMod val="75000"/>
                  </a:schemeClr>
                </a:solidFill>
              </a:rPr>
              <a:t>Amparo Atencio </a:t>
            </a:r>
            <a:r>
              <a:rPr lang="en-US" sz="1800" dirty="0">
                <a:solidFill>
                  <a:schemeClr val="accent1">
                    <a:lumMod val="75000"/>
                  </a:schemeClr>
                </a:solidFill>
              </a:rPr>
              <a:t>(</a:t>
            </a:r>
            <a:r>
              <a:rPr lang="en-US" sz="1800" dirty="0">
                <a:solidFill>
                  <a:schemeClr val="accent1">
                    <a:lumMod val="75000"/>
                  </a:schemeClr>
                </a:solidFill>
                <a:hlinkClick r:id="rId3">
                  <a:extLst>
                    <a:ext uri="{A12FA001-AC4F-418D-AE19-62706E023703}">
                      <ahyp:hlinkClr xmlns:ahyp="http://schemas.microsoft.com/office/drawing/2018/hyperlinkcolor" val="tx"/>
                    </a:ext>
                  </a:extLst>
                </a:hlinkClick>
              </a:rPr>
              <a:t>Amparo.Atencio@orau.org</a:t>
            </a:r>
            <a:r>
              <a:rPr lang="en-US" sz="1800" dirty="0">
                <a:solidFill>
                  <a:schemeClr val="accent1">
                    <a:lumMod val="75000"/>
                  </a:schemeClr>
                </a:solidFill>
              </a:rPr>
              <a:t>) to set up a meeting with the ORAU Meltwater Team and learn more! </a:t>
            </a:r>
          </a:p>
        </p:txBody>
      </p:sp>
      <p:sp>
        <p:nvSpPr>
          <p:cNvPr id="4" name="Slide Number Placeholder 3"/>
          <p:cNvSpPr>
            <a:spLocks noGrp="1"/>
          </p:cNvSpPr>
          <p:nvPr>
            <p:ph type="sldNum" sz="quarter" idx="5"/>
          </p:nvPr>
        </p:nvSpPr>
        <p:spPr/>
        <p:txBody>
          <a:bodyPr/>
          <a:lstStyle/>
          <a:p>
            <a:fld id="{F97DC217-DF71-1A49-B3EA-559F1F43B0FF}" type="slidenum">
              <a:rPr lang="en-US" smtClean="0"/>
              <a:t>34</a:t>
            </a:fld>
            <a:endParaRPr lang="en-US" dirty="0"/>
          </a:p>
        </p:txBody>
      </p:sp>
    </p:spTree>
    <p:extLst>
      <p:ext uri="{BB962C8B-B14F-4D97-AF65-F5344CB8AC3E}">
        <p14:creationId xmlns:p14="http://schemas.microsoft.com/office/powerpoint/2010/main" val="202760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I provided some background for the search like the capture period, how many results were returned, which media sources were included, and the keywords that were used.</a:t>
            </a:r>
          </a:p>
          <a:p>
            <a:pPr marL="0" indent="0">
              <a:buFontTx/>
              <a:buNone/>
            </a:pPr>
            <a:endParaRPr lang="en-US" dirty="0"/>
          </a:p>
          <a:p>
            <a:pPr marL="0" indent="0">
              <a:buFontTx/>
              <a:buNone/>
            </a:pPr>
            <a:r>
              <a:rPr lang="en-US" b="1" dirty="0"/>
              <a:t>Slide Notes Presented to the Customer: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b="1" dirty="0"/>
              <a:t>How far back does media monitoring content go?</a:t>
            </a:r>
          </a:p>
          <a:p>
            <a:pPr algn="l">
              <a:buFont typeface="Arial" panose="020B0604020202020204" pitchFamily="34" charset="0"/>
              <a:buChar char="•"/>
            </a:pPr>
            <a:r>
              <a:rPr lang="en-US" sz="4000" b="0" i="0" dirty="0">
                <a:solidFill>
                  <a:srgbClr val="565867"/>
                </a:solidFill>
                <a:effectLst/>
                <a:latin typeface="proxima-nova"/>
              </a:rPr>
              <a:t>Social content from the last rolling 15 months is available</a:t>
            </a:r>
          </a:p>
          <a:p>
            <a:pPr algn="l">
              <a:buFont typeface="Arial" panose="020B0604020202020204" pitchFamily="34" charset="0"/>
              <a:buChar char="•"/>
            </a:pPr>
            <a:r>
              <a:rPr lang="en-US" sz="4000" b="0" i="0" dirty="0">
                <a:solidFill>
                  <a:srgbClr val="565867"/>
                </a:solidFill>
                <a:effectLst/>
                <a:latin typeface="proxima-nova"/>
              </a:rPr>
              <a:t>Editorial content from Jan 1, 2009 is available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Facebook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Meltwater only collects from fan pages.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Instagram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Accessing results for Instagram can be done after setting up the hashtag or competitor search. Results include posts, videos, reels, comments, and replies. </a:t>
            </a:r>
          </a:p>
          <a:p>
            <a:pPr marL="0" indent="0">
              <a:buFontTx/>
              <a:buNone/>
            </a:pPr>
            <a:endParaRPr lang="en-US" b="1" dirty="0"/>
          </a:p>
        </p:txBody>
      </p:sp>
      <p:sp>
        <p:nvSpPr>
          <p:cNvPr id="4" name="Slide Number Placeholder 3"/>
          <p:cNvSpPr>
            <a:spLocks noGrp="1"/>
          </p:cNvSpPr>
          <p:nvPr>
            <p:ph type="sldNum" sz="quarter" idx="5"/>
          </p:nvPr>
        </p:nvSpPr>
        <p:spPr/>
        <p:txBody>
          <a:bodyPr/>
          <a:lstStyle/>
          <a:p>
            <a:fld id="{F97DC217-DF71-1A49-B3EA-559F1F43B0FF}" type="slidenum">
              <a:rPr lang="en-US" smtClean="0"/>
              <a:t>4</a:t>
            </a:fld>
            <a:endParaRPr lang="en-US" dirty="0"/>
          </a:p>
        </p:txBody>
      </p:sp>
    </p:spTree>
    <p:extLst>
      <p:ext uri="{BB962C8B-B14F-4D97-AF65-F5344CB8AC3E}">
        <p14:creationId xmlns:p14="http://schemas.microsoft.com/office/powerpoint/2010/main" val="7407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Explore tool illustrates keyword mentions in various ways. This graph illustrates mention trends segmented by content sources. We can take this Explore generated graph a step further and drill into why we might have seen a spike in those mentions over the course of the collection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filter and sorting options within Explore (e.g., filter specific content source types, drill into a specific day to see content posted and understand why there was a spike in conversations). We can also see key metrics for Twitter including tweet type breakdowns (retweets, original tweets, quoted, replies). Meltwater’s Explore tool provides insights about the top emojis used, the authority level of the authors, top key words used, a sentiment breakdown, a sample of the most retweeted tweets and their key metrics, top hashtags, top Twitter authors, top locations, and gender breakdown. We can also collect insights about the authors of Twitter content such as the unique number of authors, gender breakdown, age breakdown, authors who have the highest number of followers, top author occupations, top Twitter bio keywords, and top interests among the authors.</a:t>
            </a: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5</a:t>
            </a:fld>
            <a:endParaRPr lang="en-US" dirty="0"/>
          </a:p>
        </p:txBody>
      </p:sp>
    </p:spTree>
    <p:extLst>
      <p:ext uri="{BB962C8B-B14F-4D97-AF65-F5344CB8AC3E}">
        <p14:creationId xmlns:p14="http://schemas.microsoft.com/office/powerpoint/2010/main" val="186194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top keywords are also assigned a sentiment value that could be recoded.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Explore assigns a preliminary sentiment value to each individual piece of content. Sentiment values can be recoded by the ORAU team and over time Explore will learn the re-coding and incorporate those sentiment assignments into future searches.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6</a:t>
            </a:fld>
            <a:endParaRPr lang="en-US" dirty="0"/>
          </a:p>
        </p:txBody>
      </p:sp>
    </p:spTree>
    <p:extLst>
      <p:ext uri="{BB962C8B-B14F-4D97-AF65-F5344CB8AC3E}">
        <p14:creationId xmlns:p14="http://schemas.microsoft.com/office/powerpoint/2010/main" val="70169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r>
              <a:rPr lang="en-US" dirty="0"/>
              <a:t>This graph illustrates how </a:t>
            </a:r>
            <a:r>
              <a:rPr lang="en-US" b="0" i="0" dirty="0">
                <a:solidFill>
                  <a:srgbClr val="565867"/>
                </a:solidFill>
                <a:effectLst/>
                <a:latin typeface="proxima-nova"/>
              </a:rPr>
              <a:t>many mentions in our search results expressed a specific emotion. This differs from a sentiment analysis (previous slide) because it is based on specific keywords, phrases, and emojis. This includes negation (keywords that won't be matched).</a:t>
            </a:r>
          </a:p>
          <a:p>
            <a:endParaRPr lang="en-US" b="0" i="0" dirty="0">
              <a:solidFill>
                <a:srgbClr val="565867"/>
              </a:solidFill>
              <a:effectLst/>
              <a:latin typeface="proxima-nova"/>
            </a:endParaRPr>
          </a:p>
          <a:p>
            <a:r>
              <a:rPr lang="en-US" b="0" i="0" dirty="0">
                <a:solidFill>
                  <a:srgbClr val="565867"/>
                </a:solidFill>
                <a:effectLst/>
                <a:latin typeface="proxima-nova"/>
              </a:rPr>
              <a:t>E.g. "I love this" vs "This made me sad".</a:t>
            </a:r>
          </a:p>
          <a:p>
            <a:endParaRPr lang="en-US" b="0" i="0" dirty="0">
              <a:solidFill>
                <a:srgbClr val="565867"/>
              </a:solidFill>
              <a:effectLst/>
              <a:latin typeface="proxima-nova"/>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7</a:t>
            </a:fld>
            <a:endParaRPr lang="en-US" dirty="0"/>
          </a:p>
        </p:txBody>
      </p:sp>
    </p:spTree>
    <p:extLst>
      <p:ext uri="{BB962C8B-B14F-4D97-AF65-F5344CB8AC3E}">
        <p14:creationId xmlns:p14="http://schemas.microsoft.com/office/powerpoint/2010/main" val="412524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8F919D"/>
                </a:solidFill>
                <a:effectLst/>
                <a:latin typeface="proxima-nova"/>
              </a:rPr>
              <a:t>Topic Analysis is an exploratory research tool designed to help understand the underlying meaning of the topics within the results. </a:t>
            </a:r>
            <a:r>
              <a:rPr lang="en-US" b="0" i="0" dirty="0">
                <a:solidFill>
                  <a:srgbClr val="565867"/>
                </a:solidFill>
                <a:effectLst/>
                <a:latin typeface="proxima-nova"/>
              </a:rPr>
              <a:t>Go beyond the volume of results, or where conversations are taking place, and drill further into what the general topics and tenor are related to results. This provides you the ability to find deeper context to the results you see, and better understand how the results are being talked about within separate topics.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565867"/>
              </a:solidFill>
              <a:effectLst/>
              <a:latin typeface="proxima-nov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565867"/>
                </a:solidFill>
                <a:effectLst/>
                <a:latin typeface="proxima-nova"/>
              </a:rPr>
              <a:t>Three key themes were identified through this analysis.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565867"/>
              </a:solidFill>
              <a:effectLst/>
              <a:latin typeface="proxima-nova"/>
            </a:endParaRPr>
          </a:p>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8</a:t>
            </a:fld>
            <a:endParaRPr lang="en-US" dirty="0"/>
          </a:p>
        </p:txBody>
      </p:sp>
    </p:spTree>
    <p:extLst>
      <p:ext uri="{BB962C8B-B14F-4D97-AF65-F5344CB8AC3E}">
        <p14:creationId xmlns:p14="http://schemas.microsoft.com/office/powerpoint/2010/main" val="212951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Notes Presented to the Customer:</a:t>
            </a:r>
          </a:p>
          <a:p>
            <a:r>
              <a:rPr lang="en-US" dirty="0"/>
              <a:t>Examples of content posted on Twitter during the social listening capture period. These four examples are categorized under Theme #1: General Awareness Raising.</a:t>
            </a:r>
          </a:p>
        </p:txBody>
      </p:sp>
      <p:sp>
        <p:nvSpPr>
          <p:cNvPr id="4" name="Slide Number Placeholder 3"/>
          <p:cNvSpPr>
            <a:spLocks noGrp="1"/>
          </p:cNvSpPr>
          <p:nvPr>
            <p:ph type="sldNum" sz="quarter" idx="5"/>
          </p:nvPr>
        </p:nvSpPr>
        <p:spPr/>
        <p:txBody>
          <a:bodyPr/>
          <a:lstStyle/>
          <a:p>
            <a:fld id="{F97DC217-DF71-1A49-B3EA-559F1F43B0FF}" type="slidenum">
              <a:rPr lang="en-US" smtClean="0"/>
              <a:t>9</a:t>
            </a:fld>
            <a:endParaRPr lang="en-US" dirty="0"/>
          </a:p>
        </p:txBody>
      </p:sp>
    </p:spTree>
    <p:extLst>
      <p:ext uri="{BB962C8B-B14F-4D97-AF65-F5344CB8AC3E}">
        <p14:creationId xmlns:p14="http://schemas.microsoft.com/office/powerpoint/2010/main" val="687097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1/9/2023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1/9/2023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1/9/2023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F433-5FEE-4DDB-81F6-3CCF44FC94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4F578A-90F7-4356-814C-D08D395A92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D1E096-FE7F-439A-A179-7E8E084ED0B9}"/>
              </a:ext>
            </a:extLst>
          </p:cNvPr>
          <p:cNvSpPr>
            <a:spLocks noGrp="1"/>
          </p:cNvSpPr>
          <p:nvPr>
            <p:ph type="dt" sz="half" idx="10"/>
          </p:nvPr>
        </p:nvSpPr>
        <p:spPr/>
        <p:txBody>
          <a:bodyPr/>
          <a:lstStyle/>
          <a:p>
            <a:fld id="{81AA3617-E876-4B83-8004-7DCC74FBAB83}" type="datetimeFigureOut">
              <a:rPr lang="en-US" smtClean="0"/>
              <a:t>1/9/2023</a:t>
            </a:fld>
            <a:endParaRPr lang="en-US"/>
          </a:p>
        </p:txBody>
      </p:sp>
      <p:sp>
        <p:nvSpPr>
          <p:cNvPr id="5" name="Footer Placeholder 4">
            <a:extLst>
              <a:ext uri="{FF2B5EF4-FFF2-40B4-BE49-F238E27FC236}">
                <a16:creationId xmlns:a16="http://schemas.microsoft.com/office/drawing/2014/main" id="{B75FFA76-2D31-4C33-936E-35EAF2EFA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1DAF5-E929-4E7E-B403-7BE1FB45CD33}"/>
              </a:ext>
            </a:extLst>
          </p:cNvPr>
          <p:cNvSpPr>
            <a:spLocks noGrp="1"/>
          </p:cNvSpPr>
          <p:nvPr>
            <p:ph type="sldNum" sz="quarter" idx="12"/>
          </p:nvPr>
        </p:nvSpPr>
        <p:spPr/>
        <p:txBody>
          <a:bodyPr/>
          <a:lstStyle/>
          <a:p>
            <a:fld id="{B2903C7F-D888-48FC-A530-E54CEBE2DC30}" type="slidenum">
              <a:rPr lang="en-US" smtClean="0"/>
              <a:t>‹#›</a:t>
            </a:fld>
            <a:endParaRPr lang="en-US"/>
          </a:p>
        </p:txBody>
      </p:sp>
    </p:spTree>
    <p:extLst>
      <p:ext uri="{BB962C8B-B14F-4D97-AF65-F5344CB8AC3E}">
        <p14:creationId xmlns:p14="http://schemas.microsoft.com/office/powerpoint/2010/main" val="1517835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FE8A-6586-4086-95F2-1CD452479C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F12D93-3865-4994-9003-C9015DE44F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E45F2-2CA9-48A6-9BA5-E756EA7C5137}"/>
              </a:ext>
            </a:extLst>
          </p:cNvPr>
          <p:cNvSpPr>
            <a:spLocks noGrp="1"/>
          </p:cNvSpPr>
          <p:nvPr>
            <p:ph type="dt" sz="half" idx="10"/>
          </p:nvPr>
        </p:nvSpPr>
        <p:spPr/>
        <p:txBody>
          <a:bodyPr/>
          <a:lstStyle/>
          <a:p>
            <a:fld id="{81AA3617-E876-4B83-8004-7DCC74FBAB83}" type="datetimeFigureOut">
              <a:rPr lang="en-US" smtClean="0"/>
              <a:t>1/9/2023</a:t>
            </a:fld>
            <a:endParaRPr lang="en-US"/>
          </a:p>
        </p:txBody>
      </p:sp>
      <p:sp>
        <p:nvSpPr>
          <p:cNvPr id="5" name="Footer Placeholder 4">
            <a:extLst>
              <a:ext uri="{FF2B5EF4-FFF2-40B4-BE49-F238E27FC236}">
                <a16:creationId xmlns:a16="http://schemas.microsoft.com/office/drawing/2014/main" id="{987EE4C5-2A28-4DE8-A5A5-83F5B49FD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6CDC8-4543-4B7C-AF54-9233C3E35DE0}"/>
              </a:ext>
            </a:extLst>
          </p:cNvPr>
          <p:cNvSpPr>
            <a:spLocks noGrp="1"/>
          </p:cNvSpPr>
          <p:nvPr>
            <p:ph type="sldNum" sz="quarter" idx="12"/>
          </p:nvPr>
        </p:nvSpPr>
        <p:spPr/>
        <p:txBody>
          <a:bodyPr/>
          <a:lstStyle/>
          <a:p>
            <a:fld id="{B2903C7F-D888-48FC-A530-E54CEBE2DC30}" type="slidenum">
              <a:rPr lang="en-US" smtClean="0"/>
              <a:t>‹#›</a:t>
            </a:fld>
            <a:endParaRPr lang="en-US"/>
          </a:p>
        </p:txBody>
      </p:sp>
    </p:spTree>
    <p:extLst>
      <p:ext uri="{BB962C8B-B14F-4D97-AF65-F5344CB8AC3E}">
        <p14:creationId xmlns:p14="http://schemas.microsoft.com/office/powerpoint/2010/main" val="2140524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3A37-BA4E-452D-BCF8-ADB385C5CE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48F7D9-985C-4DFC-95CF-D60B4B226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3AE33D-22E2-4C4A-86F3-4ACDB358975B}"/>
              </a:ext>
            </a:extLst>
          </p:cNvPr>
          <p:cNvSpPr>
            <a:spLocks noGrp="1"/>
          </p:cNvSpPr>
          <p:nvPr>
            <p:ph type="dt" sz="half" idx="10"/>
          </p:nvPr>
        </p:nvSpPr>
        <p:spPr/>
        <p:txBody>
          <a:bodyPr/>
          <a:lstStyle/>
          <a:p>
            <a:fld id="{81AA3617-E876-4B83-8004-7DCC74FBAB83}" type="datetimeFigureOut">
              <a:rPr lang="en-US" smtClean="0"/>
              <a:t>1/9/2023</a:t>
            </a:fld>
            <a:endParaRPr lang="en-US"/>
          </a:p>
        </p:txBody>
      </p:sp>
      <p:sp>
        <p:nvSpPr>
          <p:cNvPr id="5" name="Footer Placeholder 4">
            <a:extLst>
              <a:ext uri="{FF2B5EF4-FFF2-40B4-BE49-F238E27FC236}">
                <a16:creationId xmlns:a16="http://schemas.microsoft.com/office/drawing/2014/main" id="{7DB6A4D9-78B2-4A9B-9F5E-5BFC6BC26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C31AA-6AE1-4AB0-A144-83BC328E0F5C}"/>
              </a:ext>
            </a:extLst>
          </p:cNvPr>
          <p:cNvSpPr>
            <a:spLocks noGrp="1"/>
          </p:cNvSpPr>
          <p:nvPr>
            <p:ph type="sldNum" sz="quarter" idx="12"/>
          </p:nvPr>
        </p:nvSpPr>
        <p:spPr/>
        <p:txBody>
          <a:bodyPr/>
          <a:lstStyle/>
          <a:p>
            <a:fld id="{B2903C7F-D888-48FC-A530-E54CEBE2DC30}" type="slidenum">
              <a:rPr lang="en-US" smtClean="0"/>
              <a:t>‹#›</a:t>
            </a:fld>
            <a:endParaRPr lang="en-US"/>
          </a:p>
        </p:txBody>
      </p:sp>
    </p:spTree>
    <p:extLst>
      <p:ext uri="{BB962C8B-B14F-4D97-AF65-F5344CB8AC3E}">
        <p14:creationId xmlns:p14="http://schemas.microsoft.com/office/powerpoint/2010/main" val="37521614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C411-5F5D-4267-B2CE-9DEA9DF3D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A118D6-524C-417B-902D-9E4A807936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6E8610-D85B-4641-865F-B5D579D254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51DA0C-4096-43EE-B0BE-9C370E7BE0B9}"/>
              </a:ext>
            </a:extLst>
          </p:cNvPr>
          <p:cNvSpPr>
            <a:spLocks noGrp="1"/>
          </p:cNvSpPr>
          <p:nvPr>
            <p:ph type="dt" sz="half" idx="10"/>
          </p:nvPr>
        </p:nvSpPr>
        <p:spPr/>
        <p:txBody>
          <a:bodyPr/>
          <a:lstStyle/>
          <a:p>
            <a:fld id="{81AA3617-E876-4B83-8004-7DCC74FBAB83}" type="datetimeFigureOut">
              <a:rPr lang="en-US" smtClean="0"/>
              <a:t>1/9/2023</a:t>
            </a:fld>
            <a:endParaRPr lang="en-US"/>
          </a:p>
        </p:txBody>
      </p:sp>
      <p:sp>
        <p:nvSpPr>
          <p:cNvPr id="6" name="Footer Placeholder 5">
            <a:extLst>
              <a:ext uri="{FF2B5EF4-FFF2-40B4-BE49-F238E27FC236}">
                <a16:creationId xmlns:a16="http://schemas.microsoft.com/office/drawing/2014/main" id="{95BD888D-B8DF-45B4-B499-CE4BBB24C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D8E42-3C1A-4F4B-B14C-1B33658DB3CC}"/>
              </a:ext>
            </a:extLst>
          </p:cNvPr>
          <p:cNvSpPr>
            <a:spLocks noGrp="1"/>
          </p:cNvSpPr>
          <p:nvPr>
            <p:ph type="sldNum" sz="quarter" idx="12"/>
          </p:nvPr>
        </p:nvSpPr>
        <p:spPr/>
        <p:txBody>
          <a:bodyPr/>
          <a:lstStyle/>
          <a:p>
            <a:fld id="{B2903C7F-D888-48FC-A530-E54CEBE2DC30}" type="slidenum">
              <a:rPr lang="en-US" smtClean="0"/>
              <a:t>‹#›</a:t>
            </a:fld>
            <a:endParaRPr lang="en-US"/>
          </a:p>
        </p:txBody>
      </p:sp>
    </p:spTree>
    <p:extLst>
      <p:ext uri="{BB962C8B-B14F-4D97-AF65-F5344CB8AC3E}">
        <p14:creationId xmlns:p14="http://schemas.microsoft.com/office/powerpoint/2010/main" val="3943392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316D-122A-46C8-B829-172F667919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42DBA2-A2F7-4D31-AAC1-945CA6C034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F01679-0422-462C-A1A0-782AFE3B02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2B6825-634A-41B1-80D9-AE701AD5C2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9758FA-7E61-481B-A837-4FE6E80CF7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8FE9C2-7675-4C89-83DF-7C4F49EE7D5E}"/>
              </a:ext>
            </a:extLst>
          </p:cNvPr>
          <p:cNvSpPr>
            <a:spLocks noGrp="1"/>
          </p:cNvSpPr>
          <p:nvPr>
            <p:ph type="dt" sz="half" idx="10"/>
          </p:nvPr>
        </p:nvSpPr>
        <p:spPr/>
        <p:txBody>
          <a:bodyPr/>
          <a:lstStyle/>
          <a:p>
            <a:fld id="{81AA3617-E876-4B83-8004-7DCC74FBAB83}" type="datetimeFigureOut">
              <a:rPr lang="en-US" smtClean="0"/>
              <a:t>1/9/2023</a:t>
            </a:fld>
            <a:endParaRPr lang="en-US"/>
          </a:p>
        </p:txBody>
      </p:sp>
      <p:sp>
        <p:nvSpPr>
          <p:cNvPr id="8" name="Footer Placeholder 7">
            <a:extLst>
              <a:ext uri="{FF2B5EF4-FFF2-40B4-BE49-F238E27FC236}">
                <a16:creationId xmlns:a16="http://schemas.microsoft.com/office/drawing/2014/main" id="{9E967A1F-4BCF-4F7A-8A8A-40D96D661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FF70D3-C35D-4ADF-8E5A-F1454F5DDD3F}"/>
              </a:ext>
            </a:extLst>
          </p:cNvPr>
          <p:cNvSpPr>
            <a:spLocks noGrp="1"/>
          </p:cNvSpPr>
          <p:nvPr>
            <p:ph type="sldNum" sz="quarter" idx="12"/>
          </p:nvPr>
        </p:nvSpPr>
        <p:spPr/>
        <p:txBody>
          <a:bodyPr/>
          <a:lstStyle/>
          <a:p>
            <a:fld id="{B2903C7F-D888-48FC-A530-E54CEBE2DC30}" type="slidenum">
              <a:rPr lang="en-US" smtClean="0"/>
              <a:t>‹#›</a:t>
            </a:fld>
            <a:endParaRPr lang="en-US"/>
          </a:p>
        </p:txBody>
      </p:sp>
    </p:spTree>
    <p:extLst>
      <p:ext uri="{BB962C8B-B14F-4D97-AF65-F5344CB8AC3E}">
        <p14:creationId xmlns:p14="http://schemas.microsoft.com/office/powerpoint/2010/main" val="2937285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1160-7AD2-4B61-8DB8-44331281DF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166E67-F95D-4D60-9B8C-2B5E23711A57}"/>
              </a:ext>
            </a:extLst>
          </p:cNvPr>
          <p:cNvSpPr>
            <a:spLocks noGrp="1"/>
          </p:cNvSpPr>
          <p:nvPr>
            <p:ph type="dt" sz="half" idx="10"/>
          </p:nvPr>
        </p:nvSpPr>
        <p:spPr/>
        <p:txBody>
          <a:bodyPr/>
          <a:lstStyle/>
          <a:p>
            <a:fld id="{81AA3617-E876-4B83-8004-7DCC74FBAB83}" type="datetimeFigureOut">
              <a:rPr lang="en-US" smtClean="0"/>
              <a:t>1/9/2023</a:t>
            </a:fld>
            <a:endParaRPr lang="en-US"/>
          </a:p>
        </p:txBody>
      </p:sp>
      <p:sp>
        <p:nvSpPr>
          <p:cNvPr id="4" name="Footer Placeholder 3">
            <a:extLst>
              <a:ext uri="{FF2B5EF4-FFF2-40B4-BE49-F238E27FC236}">
                <a16:creationId xmlns:a16="http://schemas.microsoft.com/office/drawing/2014/main" id="{6283F64F-B92A-4311-BDB4-C32A70FBE5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7CDF75-246E-4622-84C5-D329E63134BC}"/>
              </a:ext>
            </a:extLst>
          </p:cNvPr>
          <p:cNvSpPr>
            <a:spLocks noGrp="1"/>
          </p:cNvSpPr>
          <p:nvPr>
            <p:ph type="sldNum" sz="quarter" idx="12"/>
          </p:nvPr>
        </p:nvSpPr>
        <p:spPr/>
        <p:txBody>
          <a:bodyPr/>
          <a:lstStyle/>
          <a:p>
            <a:fld id="{B2903C7F-D888-48FC-A530-E54CEBE2DC30}" type="slidenum">
              <a:rPr lang="en-US" smtClean="0"/>
              <a:t>‹#›</a:t>
            </a:fld>
            <a:endParaRPr lang="en-US"/>
          </a:p>
        </p:txBody>
      </p:sp>
    </p:spTree>
    <p:extLst>
      <p:ext uri="{BB962C8B-B14F-4D97-AF65-F5344CB8AC3E}">
        <p14:creationId xmlns:p14="http://schemas.microsoft.com/office/powerpoint/2010/main" val="156716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1/9/2023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7AE95-F4A9-4F1A-98F9-1D850A9B0AA3}"/>
              </a:ext>
            </a:extLst>
          </p:cNvPr>
          <p:cNvSpPr>
            <a:spLocks noGrp="1"/>
          </p:cNvSpPr>
          <p:nvPr>
            <p:ph type="dt" sz="half" idx="10"/>
          </p:nvPr>
        </p:nvSpPr>
        <p:spPr/>
        <p:txBody>
          <a:bodyPr/>
          <a:lstStyle/>
          <a:p>
            <a:fld id="{81AA3617-E876-4B83-8004-7DCC74FBAB83}" type="datetimeFigureOut">
              <a:rPr lang="en-US" smtClean="0"/>
              <a:t>1/9/2023</a:t>
            </a:fld>
            <a:endParaRPr lang="en-US"/>
          </a:p>
        </p:txBody>
      </p:sp>
      <p:sp>
        <p:nvSpPr>
          <p:cNvPr id="3" name="Footer Placeholder 2">
            <a:extLst>
              <a:ext uri="{FF2B5EF4-FFF2-40B4-BE49-F238E27FC236}">
                <a16:creationId xmlns:a16="http://schemas.microsoft.com/office/drawing/2014/main" id="{B8A7BAA2-454C-4383-82F2-B87608B683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0B77FB-52F0-47CF-9478-416974BFB3E3}"/>
              </a:ext>
            </a:extLst>
          </p:cNvPr>
          <p:cNvSpPr>
            <a:spLocks noGrp="1"/>
          </p:cNvSpPr>
          <p:nvPr>
            <p:ph type="sldNum" sz="quarter" idx="12"/>
          </p:nvPr>
        </p:nvSpPr>
        <p:spPr/>
        <p:txBody>
          <a:bodyPr/>
          <a:lstStyle/>
          <a:p>
            <a:fld id="{B2903C7F-D888-48FC-A530-E54CEBE2DC30}" type="slidenum">
              <a:rPr lang="en-US" smtClean="0"/>
              <a:t>‹#›</a:t>
            </a:fld>
            <a:endParaRPr lang="en-US"/>
          </a:p>
        </p:txBody>
      </p:sp>
    </p:spTree>
    <p:extLst>
      <p:ext uri="{BB962C8B-B14F-4D97-AF65-F5344CB8AC3E}">
        <p14:creationId xmlns:p14="http://schemas.microsoft.com/office/powerpoint/2010/main" val="1838011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59B5-C117-48C8-A4C3-6CA6B6D3E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19A1C3-2813-43BA-924C-22A3358E4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E7F79D-9CCD-444A-968A-4BAA3E8D3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CC7FB5-A99B-4A27-BC2B-9EED56107C08}"/>
              </a:ext>
            </a:extLst>
          </p:cNvPr>
          <p:cNvSpPr>
            <a:spLocks noGrp="1"/>
          </p:cNvSpPr>
          <p:nvPr>
            <p:ph type="dt" sz="half" idx="10"/>
          </p:nvPr>
        </p:nvSpPr>
        <p:spPr/>
        <p:txBody>
          <a:bodyPr/>
          <a:lstStyle/>
          <a:p>
            <a:fld id="{81AA3617-E876-4B83-8004-7DCC74FBAB83}" type="datetimeFigureOut">
              <a:rPr lang="en-US" smtClean="0"/>
              <a:t>1/9/2023</a:t>
            </a:fld>
            <a:endParaRPr lang="en-US"/>
          </a:p>
        </p:txBody>
      </p:sp>
      <p:sp>
        <p:nvSpPr>
          <p:cNvPr id="6" name="Footer Placeholder 5">
            <a:extLst>
              <a:ext uri="{FF2B5EF4-FFF2-40B4-BE49-F238E27FC236}">
                <a16:creationId xmlns:a16="http://schemas.microsoft.com/office/drawing/2014/main" id="{74EC8F56-D661-46E6-B2FD-C0EC0B8B2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08AE8B-6C18-491F-8F4A-C95940C06EA0}"/>
              </a:ext>
            </a:extLst>
          </p:cNvPr>
          <p:cNvSpPr>
            <a:spLocks noGrp="1"/>
          </p:cNvSpPr>
          <p:nvPr>
            <p:ph type="sldNum" sz="quarter" idx="12"/>
          </p:nvPr>
        </p:nvSpPr>
        <p:spPr/>
        <p:txBody>
          <a:bodyPr/>
          <a:lstStyle/>
          <a:p>
            <a:fld id="{B2903C7F-D888-48FC-A530-E54CEBE2DC30}" type="slidenum">
              <a:rPr lang="en-US" smtClean="0"/>
              <a:t>‹#›</a:t>
            </a:fld>
            <a:endParaRPr lang="en-US"/>
          </a:p>
        </p:txBody>
      </p:sp>
    </p:spTree>
    <p:extLst>
      <p:ext uri="{BB962C8B-B14F-4D97-AF65-F5344CB8AC3E}">
        <p14:creationId xmlns:p14="http://schemas.microsoft.com/office/powerpoint/2010/main" val="2200931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2A012-32D1-49B4-A23D-C411FA248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6A980C-2143-4816-9558-EBCC46A774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8883F0-51B1-492A-AC22-19496E626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A64323-019E-4E59-82F1-0DAB9F85C0AC}"/>
              </a:ext>
            </a:extLst>
          </p:cNvPr>
          <p:cNvSpPr>
            <a:spLocks noGrp="1"/>
          </p:cNvSpPr>
          <p:nvPr>
            <p:ph type="dt" sz="half" idx="10"/>
          </p:nvPr>
        </p:nvSpPr>
        <p:spPr/>
        <p:txBody>
          <a:bodyPr/>
          <a:lstStyle/>
          <a:p>
            <a:fld id="{81AA3617-E876-4B83-8004-7DCC74FBAB83}" type="datetimeFigureOut">
              <a:rPr lang="en-US" smtClean="0"/>
              <a:t>1/9/2023</a:t>
            </a:fld>
            <a:endParaRPr lang="en-US"/>
          </a:p>
        </p:txBody>
      </p:sp>
      <p:sp>
        <p:nvSpPr>
          <p:cNvPr id="6" name="Footer Placeholder 5">
            <a:extLst>
              <a:ext uri="{FF2B5EF4-FFF2-40B4-BE49-F238E27FC236}">
                <a16:creationId xmlns:a16="http://schemas.microsoft.com/office/drawing/2014/main" id="{01973070-5311-450D-82C1-393347E36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7DD18-4BE0-41C2-AEEF-702C595AA02A}"/>
              </a:ext>
            </a:extLst>
          </p:cNvPr>
          <p:cNvSpPr>
            <a:spLocks noGrp="1"/>
          </p:cNvSpPr>
          <p:nvPr>
            <p:ph type="sldNum" sz="quarter" idx="12"/>
          </p:nvPr>
        </p:nvSpPr>
        <p:spPr/>
        <p:txBody>
          <a:bodyPr/>
          <a:lstStyle/>
          <a:p>
            <a:fld id="{B2903C7F-D888-48FC-A530-E54CEBE2DC30}" type="slidenum">
              <a:rPr lang="en-US" smtClean="0"/>
              <a:t>‹#›</a:t>
            </a:fld>
            <a:endParaRPr lang="en-US"/>
          </a:p>
        </p:txBody>
      </p:sp>
    </p:spTree>
    <p:extLst>
      <p:ext uri="{BB962C8B-B14F-4D97-AF65-F5344CB8AC3E}">
        <p14:creationId xmlns:p14="http://schemas.microsoft.com/office/powerpoint/2010/main" val="191615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EEDA-63B6-4D9D-8323-6B08ECE6A1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5662D7-3FA7-43AE-83C4-13F81BA52A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461325-47E8-486E-86CF-26108A399C5F}"/>
              </a:ext>
            </a:extLst>
          </p:cNvPr>
          <p:cNvSpPr>
            <a:spLocks noGrp="1"/>
          </p:cNvSpPr>
          <p:nvPr>
            <p:ph type="dt" sz="half" idx="10"/>
          </p:nvPr>
        </p:nvSpPr>
        <p:spPr/>
        <p:txBody>
          <a:bodyPr/>
          <a:lstStyle/>
          <a:p>
            <a:fld id="{81AA3617-E876-4B83-8004-7DCC74FBAB83}" type="datetimeFigureOut">
              <a:rPr lang="en-US" smtClean="0"/>
              <a:t>1/9/2023</a:t>
            </a:fld>
            <a:endParaRPr lang="en-US"/>
          </a:p>
        </p:txBody>
      </p:sp>
      <p:sp>
        <p:nvSpPr>
          <p:cNvPr id="5" name="Footer Placeholder 4">
            <a:extLst>
              <a:ext uri="{FF2B5EF4-FFF2-40B4-BE49-F238E27FC236}">
                <a16:creationId xmlns:a16="http://schemas.microsoft.com/office/drawing/2014/main" id="{7E1BEA44-C542-4EE7-8547-91FB9A865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76252-973C-48D0-B4FB-050DFB9F7831}"/>
              </a:ext>
            </a:extLst>
          </p:cNvPr>
          <p:cNvSpPr>
            <a:spLocks noGrp="1"/>
          </p:cNvSpPr>
          <p:nvPr>
            <p:ph type="sldNum" sz="quarter" idx="12"/>
          </p:nvPr>
        </p:nvSpPr>
        <p:spPr/>
        <p:txBody>
          <a:bodyPr/>
          <a:lstStyle/>
          <a:p>
            <a:fld id="{B2903C7F-D888-48FC-A530-E54CEBE2DC30}" type="slidenum">
              <a:rPr lang="en-US" smtClean="0"/>
              <a:t>‹#›</a:t>
            </a:fld>
            <a:endParaRPr lang="en-US"/>
          </a:p>
        </p:txBody>
      </p:sp>
    </p:spTree>
    <p:extLst>
      <p:ext uri="{BB962C8B-B14F-4D97-AF65-F5344CB8AC3E}">
        <p14:creationId xmlns:p14="http://schemas.microsoft.com/office/powerpoint/2010/main" val="3141044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3AE993-DCD5-4405-B242-89CEF48678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7956BE-2F24-457C-B683-556267F13B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1FB12-0037-4D42-9AB6-A2E0E158964A}"/>
              </a:ext>
            </a:extLst>
          </p:cNvPr>
          <p:cNvSpPr>
            <a:spLocks noGrp="1"/>
          </p:cNvSpPr>
          <p:nvPr>
            <p:ph type="dt" sz="half" idx="10"/>
          </p:nvPr>
        </p:nvSpPr>
        <p:spPr/>
        <p:txBody>
          <a:bodyPr/>
          <a:lstStyle/>
          <a:p>
            <a:fld id="{81AA3617-E876-4B83-8004-7DCC74FBAB83}" type="datetimeFigureOut">
              <a:rPr lang="en-US" smtClean="0"/>
              <a:t>1/9/2023</a:t>
            </a:fld>
            <a:endParaRPr lang="en-US"/>
          </a:p>
        </p:txBody>
      </p:sp>
      <p:sp>
        <p:nvSpPr>
          <p:cNvPr id="5" name="Footer Placeholder 4">
            <a:extLst>
              <a:ext uri="{FF2B5EF4-FFF2-40B4-BE49-F238E27FC236}">
                <a16:creationId xmlns:a16="http://schemas.microsoft.com/office/drawing/2014/main" id="{1521F513-A90D-4179-85DA-829005C48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84A0A-D789-4149-B761-ECCB632654A0}"/>
              </a:ext>
            </a:extLst>
          </p:cNvPr>
          <p:cNvSpPr>
            <a:spLocks noGrp="1"/>
          </p:cNvSpPr>
          <p:nvPr>
            <p:ph type="sldNum" sz="quarter" idx="12"/>
          </p:nvPr>
        </p:nvSpPr>
        <p:spPr/>
        <p:txBody>
          <a:bodyPr/>
          <a:lstStyle/>
          <a:p>
            <a:fld id="{B2903C7F-D888-48FC-A530-E54CEBE2DC30}" type="slidenum">
              <a:rPr lang="en-US" smtClean="0"/>
              <a:t>‹#›</a:t>
            </a:fld>
            <a:endParaRPr lang="en-US"/>
          </a:p>
        </p:txBody>
      </p:sp>
    </p:spTree>
    <p:extLst>
      <p:ext uri="{BB962C8B-B14F-4D97-AF65-F5344CB8AC3E}">
        <p14:creationId xmlns:p14="http://schemas.microsoft.com/office/powerpoint/2010/main" val="209476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1/9/2023</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1/9/2023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1/9/2023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1/9/2023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1/9/2023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1/9/2023</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1/9/2023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BD5A7B-1B08-459D-906B-B2D9B8A2BB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A848BE-D1A4-4168-856B-5C08C08157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C55EC-87B5-4AD1-A2E3-8C82E9C95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A3617-E876-4B83-8004-7DCC74FBAB83}" type="datetimeFigureOut">
              <a:rPr lang="en-US" smtClean="0"/>
              <a:t>1/9/2023</a:t>
            </a:fld>
            <a:endParaRPr lang="en-US"/>
          </a:p>
        </p:txBody>
      </p:sp>
      <p:sp>
        <p:nvSpPr>
          <p:cNvPr id="5" name="Footer Placeholder 4">
            <a:extLst>
              <a:ext uri="{FF2B5EF4-FFF2-40B4-BE49-F238E27FC236}">
                <a16:creationId xmlns:a16="http://schemas.microsoft.com/office/drawing/2014/main" id="{9AFB5B77-DCA3-4106-A079-BDFC2F64A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812193-0F07-42C0-9CC6-28D9EBEC37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03C7F-D888-48FC-A530-E54CEBE2DC30}" type="slidenum">
              <a:rPr lang="en-US" smtClean="0"/>
              <a:t>‹#›</a:t>
            </a:fld>
            <a:endParaRPr lang="en-US"/>
          </a:p>
        </p:txBody>
      </p:sp>
    </p:spTree>
    <p:extLst>
      <p:ext uri="{BB962C8B-B14F-4D97-AF65-F5344CB8AC3E}">
        <p14:creationId xmlns:p14="http://schemas.microsoft.com/office/powerpoint/2010/main" val="24912318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paro%20Atencio%20(Amparo.Atencio@orau.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Amparo.Atencio@orau.org"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44108" y="1411562"/>
            <a:ext cx="8947033" cy="2929860"/>
          </a:xfrm>
        </p:spPr>
        <p:txBody>
          <a:bodyPr/>
          <a:lstStyle/>
          <a:p>
            <a:pPr>
              <a:lnSpc>
                <a:spcPct val="80000"/>
              </a:lnSpc>
            </a:pPr>
            <a:r>
              <a:rPr lang="en-US" sz="6800" dirty="0">
                <a:solidFill>
                  <a:schemeClr val="accent4"/>
                </a:solidFill>
              </a:rPr>
              <a:t>Meltwater Platform: Overview &amp; Use Cases</a:t>
            </a:r>
          </a:p>
        </p:txBody>
      </p:sp>
      <p:sp>
        <p:nvSpPr>
          <p:cNvPr id="4" name="Subtitle 2">
            <a:extLst>
              <a:ext uri="{FF2B5EF4-FFF2-40B4-BE49-F238E27FC236}">
                <a16:creationId xmlns:a16="http://schemas.microsoft.com/office/drawing/2014/main" id="{4D339A95-36E3-4917-9821-6EA45ABC04F8}"/>
              </a:ext>
            </a:extLst>
          </p:cNvPr>
          <p:cNvSpPr txBox="1">
            <a:spLocks/>
          </p:cNvSpPr>
          <p:nvPr/>
        </p:nvSpPr>
        <p:spPr>
          <a:xfrm>
            <a:off x="4880919" y="4893277"/>
            <a:ext cx="6066932" cy="13653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72000"/>
              </a:lnSpc>
              <a:spcBef>
                <a:spcPts val="0"/>
              </a:spcBef>
            </a:pPr>
            <a:r>
              <a:rPr lang="en-US" dirty="0">
                <a:solidFill>
                  <a:schemeClr val="accent3"/>
                </a:solidFill>
              </a:rPr>
              <a:t>Interested in exploring Meltwater for your customer or project?</a:t>
            </a:r>
          </a:p>
          <a:p>
            <a:pPr algn="r">
              <a:lnSpc>
                <a:spcPct val="72000"/>
              </a:lnSpc>
              <a:spcBef>
                <a:spcPts val="0"/>
              </a:spcBef>
            </a:pPr>
            <a:endParaRPr lang="en-US" sz="2000" dirty="0">
              <a:solidFill>
                <a:schemeClr val="accent3"/>
              </a:solidFill>
            </a:endParaRPr>
          </a:p>
          <a:p>
            <a:pPr algn="r">
              <a:lnSpc>
                <a:spcPct val="72000"/>
              </a:lnSpc>
              <a:spcBef>
                <a:spcPts val="0"/>
              </a:spcBef>
            </a:pPr>
            <a:r>
              <a:rPr lang="en-US" dirty="0">
                <a:solidFill>
                  <a:schemeClr val="accent3"/>
                </a:solidFill>
              </a:rPr>
              <a:t>Contact Amparo Atencio</a:t>
            </a:r>
          </a:p>
          <a:p>
            <a:pPr algn="r">
              <a:lnSpc>
                <a:spcPct val="72000"/>
              </a:lnSpc>
              <a:spcBef>
                <a:spcPts val="0"/>
              </a:spcBef>
            </a:pPr>
            <a:r>
              <a:rPr lang="en-US" sz="2400" dirty="0">
                <a:solidFill>
                  <a:schemeClr val="accent3"/>
                </a:solidFill>
                <a:hlinkClick r:id="rId3"/>
              </a:rPr>
              <a:t>Amparo.Atencio@orau.org</a:t>
            </a:r>
            <a:endParaRPr lang="en-US" sz="2400" dirty="0">
              <a:solidFill>
                <a:schemeClr val="accent3"/>
              </a:solidFill>
            </a:endParaRPr>
          </a:p>
          <a:p>
            <a:pPr algn="r">
              <a:lnSpc>
                <a:spcPct val="72000"/>
              </a:lnSpc>
              <a:spcBef>
                <a:spcPts val="0"/>
              </a:spcBef>
            </a:pPr>
            <a:endParaRPr lang="en-US" sz="2000" dirty="0">
              <a:solidFill>
                <a:schemeClr val="accent3"/>
              </a:solidFill>
            </a:endParaRPr>
          </a:p>
        </p:txBody>
      </p:sp>
      <p:pic>
        <p:nvPicPr>
          <p:cNvPr id="5" name="Picture 2">
            <a:extLst>
              <a:ext uri="{FF2B5EF4-FFF2-40B4-BE49-F238E27FC236}">
                <a16:creationId xmlns:a16="http://schemas.microsoft.com/office/drawing/2014/main" id="{AE0EDACE-8B5D-48A1-8E25-CC46258607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0507" y="3252063"/>
            <a:ext cx="2547385" cy="112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EC26AB-AB26-46D4-BA1A-A472608BFC73}"/>
              </a:ext>
            </a:extLst>
          </p:cNvPr>
          <p:cNvPicPr>
            <a:picLocks noChangeAspect="1"/>
          </p:cNvPicPr>
          <p:nvPr/>
        </p:nvPicPr>
        <p:blipFill>
          <a:blip r:embed="rId3"/>
          <a:stretch>
            <a:fillRect/>
          </a:stretch>
        </p:blipFill>
        <p:spPr>
          <a:xfrm>
            <a:off x="0" y="-1"/>
            <a:ext cx="12192000" cy="6858001"/>
          </a:xfrm>
          <a:prstGeom prst="rect">
            <a:avLst/>
          </a:prstGeom>
        </p:spPr>
      </p:pic>
      <p:sp>
        <p:nvSpPr>
          <p:cNvPr id="4" name="TextBox 3">
            <a:extLst>
              <a:ext uri="{FF2B5EF4-FFF2-40B4-BE49-F238E27FC236}">
                <a16:creationId xmlns:a16="http://schemas.microsoft.com/office/drawing/2014/main" id="{52F855DF-F455-4BC7-B554-5E45D91AD807}"/>
              </a:ext>
            </a:extLst>
          </p:cNvPr>
          <p:cNvSpPr txBox="1"/>
          <p:nvPr/>
        </p:nvSpPr>
        <p:spPr>
          <a:xfrm>
            <a:off x="92964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Explore Tool</a:t>
            </a:r>
          </a:p>
        </p:txBody>
      </p:sp>
    </p:spTree>
    <p:extLst>
      <p:ext uri="{BB962C8B-B14F-4D97-AF65-F5344CB8AC3E}">
        <p14:creationId xmlns:p14="http://schemas.microsoft.com/office/powerpoint/2010/main" val="164891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A38488-6568-4621-8C4E-E68C478D3693}"/>
              </a:ext>
            </a:extLst>
          </p:cNvPr>
          <p:cNvPicPr>
            <a:picLocks noChangeAspect="1"/>
          </p:cNvPicPr>
          <p:nvPr/>
        </p:nvPicPr>
        <p:blipFill>
          <a:blip r:embed="rId3"/>
          <a:stretch>
            <a:fillRect/>
          </a:stretch>
        </p:blipFill>
        <p:spPr>
          <a:xfrm>
            <a:off x="0" y="-1"/>
            <a:ext cx="12192000" cy="6858001"/>
          </a:xfrm>
          <a:prstGeom prst="rect">
            <a:avLst/>
          </a:prstGeom>
        </p:spPr>
      </p:pic>
      <p:sp>
        <p:nvSpPr>
          <p:cNvPr id="4" name="TextBox 3">
            <a:extLst>
              <a:ext uri="{FF2B5EF4-FFF2-40B4-BE49-F238E27FC236}">
                <a16:creationId xmlns:a16="http://schemas.microsoft.com/office/drawing/2014/main" id="{BA77F1FF-5400-40AB-B6A1-DFE13C7408F9}"/>
              </a:ext>
            </a:extLst>
          </p:cNvPr>
          <p:cNvSpPr txBox="1"/>
          <p:nvPr/>
        </p:nvSpPr>
        <p:spPr>
          <a:xfrm>
            <a:off x="92964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Explore Tool</a:t>
            </a:r>
          </a:p>
        </p:txBody>
      </p:sp>
    </p:spTree>
    <p:extLst>
      <p:ext uri="{BB962C8B-B14F-4D97-AF65-F5344CB8AC3E}">
        <p14:creationId xmlns:p14="http://schemas.microsoft.com/office/powerpoint/2010/main" val="146160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A45F25-4595-4CF4-8A8F-4DA4EA913973}"/>
              </a:ext>
            </a:extLst>
          </p:cNvPr>
          <p:cNvSpPr txBox="1">
            <a:spLocks/>
          </p:cNvSpPr>
          <p:nvPr/>
        </p:nvSpPr>
        <p:spPr>
          <a:xfrm>
            <a:off x="334956" y="581885"/>
            <a:ext cx="10157015" cy="8060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sz="6000" dirty="0">
                <a:solidFill>
                  <a:schemeClr val="accent4"/>
                </a:solidFill>
              </a:rPr>
              <a:t>Case Study: Audiense Tool</a:t>
            </a:r>
          </a:p>
        </p:txBody>
      </p:sp>
      <p:graphicFrame>
        <p:nvGraphicFramePr>
          <p:cNvPr id="6" name="Table 8">
            <a:extLst>
              <a:ext uri="{FF2B5EF4-FFF2-40B4-BE49-F238E27FC236}">
                <a16:creationId xmlns:a16="http://schemas.microsoft.com/office/drawing/2014/main" id="{3233147F-D896-44A2-9456-81C1E704FE90}"/>
              </a:ext>
            </a:extLst>
          </p:cNvPr>
          <p:cNvGraphicFramePr>
            <a:graphicFrameLocks noGrp="1"/>
          </p:cNvGraphicFramePr>
          <p:nvPr>
            <p:extLst>
              <p:ext uri="{D42A27DB-BD31-4B8C-83A1-F6EECF244321}">
                <p14:modId xmlns:p14="http://schemas.microsoft.com/office/powerpoint/2010/main" val="2027023381"/>
              </p:ext>
            </p:extLst>
          </p:nvPr>
        </p:nvGraphicFramePr>
        <p:xfrm>
          <a:off x="457200" y="1360196"/>
          <a:ext cx="8530320" cy="5287580"/>
        </p:xfrm>
        <a:graphic>
          <a:graphicData uri="http://schemas.openxmlformats.org/drawingml/2006/table">
            <a:tbl>
              <a:tblPr firstRow="1" bandRow="1">
                <a:tableStyleId>{5C22544A-7EE6-4342-B048-85BDC9FD1C3A}</a:tableStyleId>
              </a:tblPr>
              <a:tblGrid>
                <a:gridCol w="1648691">
                  <a:extLst>
                    <a:ext uri="{9D8B030D-6E8A-4147-A177-3AD203B41FA5}">
                      <a16:colId xmlns:a16="http://schemas.microsoft.com/office/drawing/2014/main" val="3393722873"/>
                    </a:ext>
                  </a:extLst>
                </a:gridCol>
                <a:gridCol w="3616036">
                  <a:extLst>
                    <a:ext uri="{9D8B030D-6E8A-4147-A177-3AD203B41FA5}">
                      <a16:colId xmlns:a16="http://schemas.microsoft.com/office/drawing/2014/main" val="1538351623"/>
                    </a:ext>
                  </a:extLst>
                </a:gridCol>
                <a:gridCol w="3265593">
                  <a:extLst>
                    <a:ext uri="{9D8B030D-6E8A-4147-A177-3AD203B41FA5}">
                      <a16:colId xmlns:a16="http://schemas.microsoft.com/office/drawing/2014/main" val="2883637556"/>
                    </a:ext>
                  </a:extLst>
                </a:gridCol>
              </a:tblGrid>
              <a:tr h="420088">
                <a:tc>
                  <a:txBody>
                    <a:bodyPr/>
                    <a:lstStyle/>
                    <a:p>
                      <a:endParaRPr lang="en-US" sz="2300" dirty="0"/>
                    </a:p>
                  </a:txBody>
                  <a:tcPr marL="88251" marR="88251" marT="44126" marB="44126"/>
                </a:tc>
                <a:tc>
                  <a:txBody>
                    <a:bodyPr/>
                    <a:lstStyle/>
                    <a:p>
                      <a:r>
                        <a:rPr lang="en-US" sz="2300" dirty="0"/>
                        <a:t>Explore</a:t>
                      </a:r>
                    </a:p>
                  </a:txBody>
                  <a:tcPr marL="88251" marR="88251" marT="44126" marB="44126"/>
                </a:tc>
                <a:tc>
                  <a:txBody>
                    <a:bodyPr/>
                    <a:lstStyle/>
                    <a:p>
                      <a:r>
                        <a:rPr lang="en-US" sz="2300" dirty="0" err="1"/>
                        <a:t>Audiense</a:t>
                      </a:r>
                      <a:endParaRPr lang="en-US" sz="1700" dirty="0"/>
                    </a:p>
                  </a:txBody>
                  <a:tcPr marL="88251" marR="88251" marT="44126" marB="44126">
                    <a:solidFill>
                      <a:schemeClr val="accent1">
                        <a:lumMod val="60000"/>
                        <a:lumOff val="40000"/>
                      </a:schemeClr>
                    </a:solidFill>
                  </a:tcPr>
                </a:tc>
                <a:extLst>
                  <a:ext uri="{0D108BD9-81ED-4DB2-BD59-A6C34878D82A}">
                    <a16:rowId xmlns:a16="http://schemas.microsoft.com/office/drawing/2014/main" val="269947"/>
                  </a:ext>
                </a:extLst>
              </a:tr>
              <a:tr h="718619">
                <a:tc>
                  <a:txBody>
                    <a:bodyPr/>
                    <a:lstStyle/>
                    <a:p>
                      <a:r>
                        <a:rPr lang="en-US" sz="1400" b="1" dirty="0"/>
                        <a:t>What does it do?</a:t>
                      </a:r>
                    </a:p>
                  </a:txBody>
                  <a:tcPr marL="88251" marR="88251" marT="44126" marB="44126"/>
                </a:tc>
                <a:tc>
                  <a:txBody>
                    <a:bodyPr/>
                    <a:lstStyle/>
                    <a:p>
                      <a:r>
                        <a:rPr lang="en-US" sz="1400" dirty="0"/>
                        <a:t>monitor online news and social media to answer 5 Ws (who, what, when, why, where)</a:t>
                      </a:r>
                    </a:p>
                  </a:txBody>
                  <a:tcPr marL="88251" marR="88251" marT="44126" marB="44126"/>
                </a:tc>
                <a:tc>
                  <a:txBody>
                    <a:bodyPr/>
                    <a:lstStyle/>
                    <a:p>
                      <a:r>
                        <a:rPr lang="en-US" sz="1400" dirty="0"/>
                        <a:t>generate actionable insights about a specified audience (e.g., key population segment, competitor, partner)</a:t>
                      </a:r>
                    </a:p>
                  </a:txBody>
                  <a:tcPr marL="88251" marR="88251" marT="44126" marB="44126">
                    <a:solidFill>
                      <a:schemeClr val="accent1">
                        <a:lumMod val="60000"/>
                        <a:lumOff val="40000"/>
                      </a:schemeClr>
                    </a:solidFill>
                  </a:tcPr>
                </a:tc>
                <a:extLst>
                  <a:ext uri="{0D108BD9-81ED-4DB2-BD59-A6C34878D82A}">
                    <a16:rowId xmlns:a16="http://schemas.microsoft.com/office/drawing/2014/main" val="1277991768"/>
                  </a:ext>
                </a:extLst>
              </a:tr>
              <a:tr h="902568">
                <a:tc>
                  <a:txBody>
                    <a:bodyPr/>
                    <a:lstStyle/>
                    <a:p>
                      <a:r>
                        <a:rPr lang="en-US" sz="1400" b="1" dirty="0"/>
                        <a:t>Where does it collect data?</a:t>
                      </a:r>
                    </a:p>
                  </a:txBody>
                  <a:tcPr marL="88251" marR="88251" marT="44126" marB="44126"/>
                </a:tc>
                <a:tc>
                  <a:txBody>
                    <a:bodyPr/>
                    <a:lstStyle/>
                    <a:p>
                      <a:r>
                        <a:rPr lang="en-US" sz="1400" dirty="0"/>
                        <a:t>news media, Twitter, blogs, forums, Reddit, product reviews, YouTube, Instagram, Facebook fan pages, comments (news &amp; blogs), RFPs, Pinterest, Twitch, TikTok</a:t>
                      </a:r>
                    </a:p>
                  </a:txBody>
                  <a:tcPr marL="88251" marR="88251" marT="44126" marB="44126"/>
                </a:tc>
                <a:tc>
                  <a:txBody>
                    <a:bodyPr/>
                    <a:lstStyle/>
                    <a:p>
                      <a:r>
                        <a:rPr lang="en-US" sz="1400" dirty="0"/>
                        <a:t>Twitter </a:t>
                      </a:r>
                    </a:p>
                  </a:txBody>
                  <a:tcPr marL="88251" marR="88251" marT="44126" marB="44126">
                    <a:solidFill>
                      <a:schemeClr val="accent1">
                        <a:lumMod val="60000"/>
                        <a:lumOff val="40000"/>
                      </a:schemeClr>
                    </a:solidFill>
                  </a:tcPr>
                </a:tc>
                <a:extLst>
                  <a:ext uri="{0D108BD9-81ED-4DB2-BD59-A6C34878D82A}">
                    <a16:rowId xmlns:a16="http://schemas.microsoft.com/office/drawing/2014/main" val="740365347"/>
                  </a:ext>
                </a:extLst>
              </a:tr>
              <a:tr h="1132451">
                <a:tc>
                  <a:txBody>
                    <a:bodyPr/>
                    <a:lstStyle/>
                    <a:p>
                      <a:r>
                        <a:rPr lang="en-US" sz="1400" b="1" dirty="0"/>
                        <a:t>What information does it offer?</a:t>
                      </a:r>
                    </a:p>
                  </a:txBody>
                  <a:tcPr marL="88251" marR="88251" marT="44126" marB="44126"/>
                </a:tc>
                <a:tc>
                  <a:txBody>
                    <a:bodyPr/>
                    <a:lstStyle/>
                    <a:p>
                      <a:r>
                        <a:rPr lang="en-US" sz="1400" dirty="0"/>
                        <a:t>mention trends, top keywords, sentiment analysis, social engagement, emotional comparison, brand/content monitoring, consumer insights, social echo, anomaly detection, competitive monitoring</a:t>
                      </a:r>
                    </a:p>
                  </a:txBody>
                  <a:tcPr marL="88251" marR="88251" marT="44126" marB="44126"/>
                </a:tc>
                <a:tc>
                  <a:txBody>
                    <a:bodyPr/>
                    <a:lstStyle/>
                    <a:p>
                      <a:r>
                        <a:rPr lang="en-US" sz="1400" dirty="0"/>
                        <a:t>online habits, personality hallmarks, message and media recommendations, social media behavior and relevance, potential influencers, media affinity</a:t>
                      </a:r>
                    </a:p>
                  </a:txBody>
                  <a:tcPr marL="88251" marR="88251" marT="44126" marB="44126">
                    <a:solidFill>
                      <a:schemeClr val="accent1">
                        <a:lumMod val="60000"/>
                        <a:lumOff val="40000"/>
                      </a:schemeClr>
                    </a:solidFill>
                  </a:tcPr>
                </a:tc>
                <a:extLst>
                  <a:ext uri="{0D108BD9-81ED-4DB2-BD59-A6C34878D82A}">
                    <a16:rowId xmlns:a16="http://schemas.microsoft.com/office/drawing/2014/main" val="3358180194"/>
                  </a:ext>
                </a:extLst>
              </a:tr>
              <a:tr h="1863349">
                <a:tc>
                  <a:txBody>
                    <a:bodyPr/>
                    <a:lstStyle/>
                    <a:p>
                      <a:r>
                        <a:rPr lang="en-US" sz="1400" b="1" dirty="0"/>
                        <a:t>How is it useful to me?</a:t>
                      </a:r>
                    </a:p>
                  </a:txBody>
                  <a:tcPr marL="88251" marR="88251" marT="44126" marB="44126"/>
                </a:tc>
                <a:tc>
                  <a:txBody>
                    <a:bodyPr/>
                    <a:lstStyle/>
                    <a:p>
                      <a:pPr marL="0" lvl="0" indent="-91440">
                        <a:buFont typeface="Arial" panose="020B0604020202020204" pitchFamily="34" charset="0"/>
                        <a:buChar char="•"/>
                      </a:pPr>
                      <a:r>
                        <a:rPr lang="en-US" sz="1400" kern="100" baseline="0" dirty="0"/>
                        <a:t>listen</a:t>
                      </a:r>
                      <a:r>
                        <a:rPr lang="en-US" sz="1400" dirty="0"/>
                        <a:t> to conversations about a topic and identify emerging themes</a:t>
                      </a:r>
                    </a:p>
                    <a:p>
                      <a:pPr marL="0" lvl="0" indent="-91440">
                        <a:buFont typeface="Arial" panose="020B0604020202020204" pitchFamily="34" charset="0"/>
                        <a:buChar char="•"/>
                      </a:pPr>
                      <a:endParaRPr lang="en-US" sz="500" dirty="0"/>
                    </a:p>
                    <a:p>
                      <a:pPr marL="0" lvl="0" indent="-91440">
                        <a:buFont typeface="Arial" panose="020B0604020202020204" pitchFamily="34" charset="0"/>
                        <a:buChar char="•"/>
                      </a:pPr>
                      <a:r>
                        <a:rPr lang="en-US" sz="1400" dirty="0"/>
                        <a:t>collect sentiment values about a topic and track how they change over time</a:t>
                      </a:r>
                    </a:p>
                    <a:p>
                      <a:pPr marL="0" lvl="0" indent="0">
                        <a:buFont typeface="Arial" panose="020B0604020202020204" pitchFamily="34" charset="0"/>
                        <a:buNone/>
                      </a:pPr>
                      <a:endParaRPr lang="en-US" sz="500" dirty="0"/>
                    </a:p>
                    <a:p>
                      <a:pPr marL="0" lvl="0" indent="-91440">
                        <a:buFont typeface="Arial" panose="020B0604020202020204" pitchFamily="34" charset="0"/>
                        <a:buChar char="•"/>
                      </a:pPr>
                      <a:r>
                        <a:rPr lang="en-US" sz="1400" dirty="0"/>
                        <a:t>conduct needs assessment and landscape analysis activities</a:t>
                      </a:r>
                    </a:p>
                    <a:p>
                      <a:pPr marL="0" lvl="0" indent="0">
                        <a:buFont typeface="Arial" panose="020B0604020202020204" pitchFamily="34" charset="0"/>
                        <a:buNone/>
                      </a:pPr>
                      <a:endParaRPr lang="en-US" sz="500" dirty="0"/>
                    </a:p>
                    <a:p>
                      <a:pPr marL="0" lvl="0" indent="-91440">
                        <a:buFont typeface="Arial" panose="020B0604020202020204" pitchFamily="34" charset="0"/>
                        <a:buChar char="•"/>
                      </a:pPr>
                      <a:r>
                        <a:rPr lang="en-US" sz="1400" dirty="0"/>
                        <a:t>identify misconceptions and misinformation about a topic</a:t>
                      </a:r>
                    </a:p>
                  </a:txBody>
                  <a:tcPr marL="88251" marR="88251" marT="44126" marB="44126"/>
                </a:tc>
                <a:tc>
                  <a:txBody>
                    <a:bodyPr/>
                    <a:lstStyle/>
                    <a:p>
                      <a:pPr marL="0" indent="-91440">
                        <a:buFont typeface="Arial" panose="020B0604020202020204" pitchFamily="34" charset="0"/>
                        <a:buChar char="•"/>
                      </a:pPr>
                      <a:r>
                        <a:rPr lang="en-US" sz="1400" dirty="0"/>
                        <a:t>develop effective messages for specific audiences (utilizing a tone, style, and influence that is more likely to resonate with them</a:t>
                      </a:r>
                    </a:p>
                    <a:p>
                      <a:pPr marL="0" indent="-91440">
                        <a:buFont typeface="Arial" panose="020B0604020202020204" pitchFamily="34" charset="0"/>
                        <a:buNone/>
                      </a:pPr>
                      <a:endParaRPr lang="en-US" sz="500" dirty="0"/>
                    </a:p>
                    <a:p>
                      <a:pPr marL="0" indent="-91440">
                        <a:buFont typeface="Arial" panose="020B0604020202020204" pitchFamily="34" charset="0"/>
                        <a:buChar char="•"/>
                      </a:pPr>
                      <a:r>
                        <a:rPr lang="en-US" sz="1400" dirty="0"/>
                        <a:t>identify relevant social media channels to support the development of a media monitoring and listening strategy</a:t>
                      </a:r>
                    </a:p>
                  </a:txBody>
                  <a:tcPr marL="88251" marR="88251" marT="44126" marB="44126">
                    <a:solidFill>
                      <a:schemeClr val="accent1">
                        <a:lumMod val="60000"/>
                        <a:lumOff val="40000"/>
                      </a:schemeClr>
                    </a:solidFill>
                  </a:tcPr>
                </a:tc>
                <a:extLst>
                  <a:ext uri="{0D108BD9-81ED-4DB2-BD59-A6C34878D82A}">
                    <a16:rowId xmlns:a16="http://schemas.microsoft.com/office/drawing/2014/main" val="761854001"/>
                  </a:ext>
                </a:extLst>
              </a:tr>
            </a:tbl>
          </a:graphicData>
        </a:graphic>
      </p:graphicFrame>
    </p:spTree>
    <p:extLst>
      <p:ext uri="{BB962C8B-B14F-4D97-AF65-F5344CB8AC3E}">
        <p14:creationId xmlns:p14="http://schemas.microsoft.com/office/powerpoint/2010/main" val="1110671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7ADE3637-0FBA-4606-8C33-8DE7A6B6F1F6}"/>
              </a:ext>
            </a:extLst>
          </p:cNvPr>
          <p:cNvPicPr>
            <a:picLocks noChangeAspect="1"/>
          </p:cNvPicPr>
          <p:nvPr/>
        </p:nvPicPr>
        <p:blipFill>
          <a:blip r:embed="rId3"/>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A91B8449-D790-47F5-B2BE-003AD679A2A5}"/>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296991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A44A15-1ABC-4E0A-BD15-17931D12E9E2}"/>
              </a:ext>
            </a:extLst>
          </p:cNvPr>
          <p:cNvPicPr>
            <a:picLocks noChangeAspect="1"/>
          </p:cNvPicPr>
          <p:nvPr/>
        </p:nvPicPr>
        <p:blipFill>
          <a:blip r:embed="rId3"/>
          <a:stretch>
            <a:fillRect/>
          </a:stretch>
        </p:blipFill>
        <p:spPr>
          <a:xfrm>
            <a:off x="0" y="-1"/>
            <a:ext cx="12192000" cy="6858001"/>
          </a:xfrm>
          <a:prstGeom prst="rect">
            <a:avLst/>
          </a:prstGeom>
        </p:spPr>
      </p:pic>
      <p:sp>
        <p:nvSpPr>
          <p:cNvPr id="4" name="TextBox 3">
            <a:extLst>
              <a:ext uri="{FF2B5EF4-FFF2-40B4-BE49-F238E27FC236}">
                <a16:creationId xmlns:a16="http://schemas.microsoft.com/office/drawing/2014/main" id="{AD308490-B5D2-488D-AACD-497D18EFD850}"/>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199065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A7BCBF-3F57-49F5-A48A-4422D4915A02}"/>
              </a:ext>
            </a:extLst>
          </p:cNvPr>
          <p:cNvPicPr>
            <a:picLocks noChangeAspect="1"/>
          </p:cNvPicPr>
          <p:nvPr/>
        </p:nvPicPr>
        <p:blipFill>
          <a:blip r:embed="rId3"/>
          <a:stretch>
            <a:fillRect/>
          </a:stretch>
        </p:blipFill>
        <p:spPr>
          <a:xfrm>
            <a:off x="0" y="-1"/>
            <a:ext cx="12192000" cy="6858001"/>
          </a:xfrm>
          <a:prstGeom prst="rect">
            <a:avLst/>
          </a:prstGeom>
        </p:spPr>
      </p:pic>
      <p:sp>
        <p:nvSpPr>
          <p:cNvPr id="8" name="TextBox 7">
            <a:extLst>
              <a:ext uri="{FF2B5EF4-FFF2-40B4-BE49-F238E27FC236}">
                <a16:creationId xmlns:a16="http://schemas.microsoft.com/office/drawing/2014/main" id="{37EDC43A-EEB6-4213-9182-604AB8676789}"/>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3022128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BAF4B35A-A29C-435B-BEE6-34497357E83D}"/>
              </a:ext>
            </a:extLst>
          </p:cNvPr>
          <p:cNvPicPr>
            <a:picLocks noChangeAspect="1"/>
          </p:cNvPicPr>
          <p:nvPr/>
        </p:nvPicPr>
        <p:blipFill rotWithShape="1">
          <a:blip r:embed="rId3"/>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0C6A097-D507-46A6-B517-DC54A6A3B012}"/>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820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826A87-2BD3-4111-8C2D-2F08846E82B7}"/>
              </a:ext>
            </a:extLst>
          </p:cNvPr>
          <p:cNvSpPr>
            <a:spLocks noGrp="1"/>
          </p:cNvSpPr>
          <p:nvPr>
            <p:ph type="title"/>
          </p:nvPr>
        </p:nvSpPr>
        <p:spPr>
          <a:xfrm>
            <a:off x="190500" y="5671382"/>
            <a:ext cx="11404599" cy="1092201"/>
          </a:xfrm>
        </p:spPr>
        <p:txBody>
          <a:bodyPr/>
          <a:lstStyle/>
          <a:p>
            <a:pPr>
              <a:lnSpc>
                <a:spcPct val="75000"/>
              </a:lnSpc>
            </a:pPr>
            <a:r>
              <a:rPr lang="en-US" sz="4000" dirty="0">
                <a:solidFill>
                  <a:schemeClr val="accent4"/>
                </a:solidFill>
              </a:rPr>
              <a:t>Case Study: School Health Branch</a:t>
            </a:r>
          </a:p>
        </p:txBody>
      </p:sp>
      <p:sp>
        <p:nvSpPr>
          <p:cNvPr id="9" name="Rectangle 8">
            <a:extLst>
              <a:ext uri="{FF2B5EF4-FFF2-40B4-BE49-F238E27FC236}">
                <a16:creationId xmlns:a16="http://schemas.microsoft.com/office/drawing/2014/main" id="{2CFC97B4-C6AA-46C6-A937-A83237628F01}"/>
              </a:ext>
            </a:extLst>
          </p:cNvPr>
          <p:cNvSpPr/>
          <p:nvPr/>
        </p:nvSpPr>
        <p:spPr>
          <a:xfrm>
            <a:off x="141422" y="822926"/>
            <a:ext cx="4977539" cy="467617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5">
            <a:extLst>
              <a:ext uri="{FF2B5EF4-FFF2-40B4-BE49-F238E27FC236}">
                <a16:creationId xmlns:a16="http://schemas.microsoft.com/office/drawing/2014/main" id="{C56154D5-DDC0-44EC-A861-3AF42B135DFF}"/>
              </a:ext>
            </a:extLst>
          </p:cNvPr>
          <p:cNvPicPr>
            <a:picLocks noGrp="1" noChangeAspect="1"/>
          </p:cNvPicPr>
          <p:nvPr>
            <p:ph sz="half" idx="1"/>
          </p:nvPr>
        </p:nvPicPr>
        <p:blipFill rotWithShape="1">
          <a:blip r:embed="rId3"/>
          <a:srcRect l="2098" t="7937" r="51521" b="30549"/>
          <a:stretch/>
        </p:blipFill>
        <p:spPr>
          <a:xfrm>
            <a:off x="247490" y="2628203"/>
            <a:ext cx="2875316" cy="1226698"/>
          </a:xfrm>
        </p:spPr>
      </p:pic>
      <p:pic>
        <p:nvPicPr>
          <p:cNvPr id="12" name="Content Placeholder 5">
            <a:extLst>
              <a:ext uri="{FF2B5EF4-FFF2-40B4-BE49-F238E27FC236}">
                <a16:creationId xmlns:a16="http://schemas.microsoft.com/office/drawing/2014/main" id="{C1A83941-9D33-40C4-AF88-726328861F79}"/>
              </a:ext>
            </a:extLst>
          </p:cNvPr>
          <p:cNvPicPr>
            <a:picLocks noChangeAspect="1"/>
          </p:cNvPicPr>
          <p:nvPr/>
        </p:nvPicPr>
        <p:blipFill rotWithShape="1">
          <a:blip r:embed="rId3"/>
          <a:srcRect l="65336" t="2310" r="3638" b="33071"/>
          <a:stretch/>
        </p:blipFill>
        <p:spPr>
          <a:xfrm>
            <a:off x="183126" y="4061625"/>
            <a:ext cx="1992771" cy="1335094"/>
          </a:xfrm>
          <a:prstGeom prst="rect">
            <a:avLst/>
          </a:prstGeom>
        </p:spPr>
      </p:pic>
      <p:grpSp>
        <p:nvGrpSpPr>
          <p:cNvPr id="13" name="Group 12">
            <a:extLst>
              <a:ext uri="{FF2B5EF4-FFF2-40B4-BE49-F238E27FC236}">
                <a16:creationId xmlns:a16="http://schemas.microsoft.com/office/drawing/2014/main" id="{9949C218-0CE5-48F9-B2A0-87CF120A34AC}"/>
              </a:ext>
            </a:extLst>
          </p:cNvPr>
          <p:cNvGrpSpPr/>
          <p:nvPr/>
        </p:nvGrpSpPr>
        <p:grpSpPr>
          <a:xfrm>
            <a:off x="3327480" y="2514789"/>
            <a:ext cx="1734734" cy="624350"/>
            <a:chOff x="2719054" y="5234458"/>
            <a:chExt cx="1404543" cy="505511"/>
          </a:xfrm>
        </p:grpSpPr>
        <p:pic>
          <p:nvPicPr>
            <p:cNvPr id="15" name="Content Placeholder 5">
              <a:extLst>
                <a:ext uri="{FF2B5EF4-FFF2-40B4-BE49-F238E27FC236}">
                  <a16:creationId xmlns:a16="http://schemas.microsoft.com/office/drawing/2014/main" id="{B8EC3B4A-9094-4E5E-B12A-3287C9B19C78}"/>
                </a:ext>
              </a:extLst>
            </p:cNvPr>
            <p:cNvPicPr>
              <a:picLocks noChangeAspect="1"/>
            </p:cNvPicPr>
            <p:nvPr/>
          </p:nvPicPr>
          <p:blipFill rotWithShape="1">
            <a:blip r:embed="rId3"/>
            <a:srcRect l="2098" t="69969" r="79037" b="4616"/>
            <a:stretch/>
          </p:blipFill>
          <p:spPr>
            <a:xfrm>
              <a:off x="2719054" y="5234458"/>
              <a:ext cx="1076994" cy="466725"/>
            </a:xfrm>
            <a:prstGeom prst="rect">
              <a:avLst/>
            </a:prstGeom>
          </p:spPr>
        </p:pic>
        <p:sp>
          <p:nvSpPr>
            <p:cNvPr id="16" name="TextBox 15">
              <a:extLst>
                <a:ext uri="{FF2B5EF4-FFF2-40B4-BE49-F238E27FC236}">
                  <a16:creationId xmlns:a16="http://schemas.microsoft.com/office/drawing/2014/main" id="{7FA5F3C8-B438-4174-9751-50BC59041269}"/>
                </a:ext>
              </a:extLst>
            </p:cNvPr>
            <p:cNvSpPr txBox="1"/>
            <p:nvPr/>
          </p:nvSpPr>
          <p:spPr>
            <a:xfrm>
              <a:off x="2948885" y="5234458"/>
              <a:ext cx="1174712" cy="249194"/>
            </a:xfrm>
            <a:prstGeom prst="rect">
              <a:avLst/>
            </a:prstGeom>
            <a:solidFill>
              <a:schemeClr val="bg1"/>
            </a:solidFill>
            <a:ln>
              <a:noFill/>
            </a:ln>
          </p:spPr>
          <p:txBody>
            <a:bodyPr wrap="square" rtlCol="0">
              <a:spAutoFit/>
            </a:bodyPr>
            <a:lstStyle/>
            <a:p>
              <a:r>
                <a:rPr lang="en-US" sz="1400" dirty="0">
                  <a:solidFill>
                    <a:schemeClr val="bg1">
                      <a:lumMod val="50000"/>
                    </a:schemeClr>
                  </a:solidFill>
                  <a:cs typeface="Arial" panose="020B0604020202020204" pitchFamily="34" charset="0"/>
                </a:rPr>
                <a:t>School Leaders</a:t>
              </a:r>
            </a:p>
          </p:txBody>
        </p:sp>
        <p:sp>
          <p:nvSpPr>
            <p:cNvPr id="17" name="TextBox 16">
              <a:extLst>
                <a:ext uri="{FF2B5EF4-FFF2-40B4-BE49-F238E27FC236}">
                  <a16:creationId xmlns:a16="http://schemas.microsoft.com/office/drawing/2014/main" id="{ECFFB46D-1BB9-4283-9298-A8B613DDB281}"/>
                </a:ext>
              </a:extLst>
            </p:cNvPr>
            <p:cNvSpPr txBox="1"/>
            <p:nvPr/>
          </p:nvSpPr>
          <p:spPr>
            <a:xfrm>
              <a:off x="2948885" y="5490775"/>
              <a:ext cx="1174712" cy="249194"/>
            </a:xfrm>
            <a:prstGeom prst="rect">
              <a:avLst/>
            </a:prstGeom>
            <a:solidFill>
              <a:schemeClr val="bg1"/>
            </a:solidFill>
            <a:ln>
              <a:noFill/>
            </a:ln>
          </p:spPr>
          <p:txBody>
            <a:bodyPr wrap="square" rtlCol="0">
              <a:spAutoFit/>
            </a:bodyPr>
            <a:lstStyle/>
            <a:p>
              <a:r>
                <a:rPr lang="en-US" sz="1400" dirty="0">
                  <a:solidFill>
                    <a:schemeClr val="bg1">
                      <a:lumMod val="50000"/>
                    </a:schemeClr>
                  </a:solidFill>
                  <a:cs typeface="Arial" panose="020B0604020202020204" pitchFamily="34" charset="0"/>
                </a:rPr>
                <a:t>US - General</a:t>
              </a:r>
            </a:p>
          </p:txBody>
        </p:sp>
      </p:grpSp>
      <p:sp>
        <p:nvSpPr>
          <p:cNvPr id="18" name="Rectangle 17">
            <a:extLst>
              <a:ext uri="{FF2B5EF4-FFF2-40B4-BE49-F238E27FC236}">
                <a16:creationId xmlns:a16="http://schemas.microsoft.com/office/drawing/2014/main" id="{19304E9E-78C0-4BE6-9537-F8B0CECC7A59}"/>
              </a:ext>
            </a:extLst>
          </p:cNvPr>
          <p:cNvSpPr/>
          <p:nvPr/>
        </p:nvSpPr>
        <p:spPr>
          <a:xfrm>
            <a:off x="5397595" y="822925"/>
            <a:ext cx="6452960" cy="467617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35CEFD7B-7E6E-4361-9C20-B68D46BB6B13}"/>
              </a:ext>
            </a:extLst>
          </p:cNvPr>
          <p:cNvGrpSpPr/>
          <p:nvPr/>
        </p:nvGrpSpPr>
        <p:grpSpPr>
          <a:xfrm>
            <a:off x="5560929" y="3252542"/>
            <a:ext cx="6148587" cy="1718707"/>
            <a:chOff x="5707887" y="4190524"/>
            <a:chExt cx="6148587" cy="1718707"/>
          </a:xfrm>
        </p:grpSpPr>
        <p:pic>
          <p:nvPicPr>
            <p:cNvPr id="20" name="Picture 19">
              <a:extLst>
                <a:ext uri="{FF2B5EF4-FFF2-40B4-BE49-F238E27FC236}">
                  <a16:creationId xmlns:a16="http://schemas.microsoft.com/office/drawing/2014/main" id="{A82EB078-210E-4E89-B259-0500F54238F3}"/>
                </a:ext>
              </a:extLst>
            </p:cNvPr>
            <p:cNvPicPr>
              <a:picLocks noChangeAspect="1"/>
            </p:cNvPicPr>
            <p:nvPr/>
          </p:nvPicPr>
          <p:blipFill rotWithShape="1">
            <a:blip r:embed="rId4"/>
            <a:srcRect l="2413" r="74437" b="34834"/>
            <a:stretch/>
          </p:blipFill>
          <p:spPr>
            <a:xfrm>
              <a:off x="5707887" y="4200882"/>
              <a:ext cx="2087546" cy="1708349"/>
            </a:xfrm>
            <a:prstGeom prst="rect">
              <a:avLst/>
            </a:prstGeom>
          </p:spPr>
        </p:pic>
        <p:pic>
          <p:nvPicPr>
            <p:cNvPr id="21" name="Picture 20">
              <a:extLst>
                <a:ext uri="{FF2B5EF4-FFF2-40B4-BE49-F238E27FC236}">
                  <a16:creationId xmlns:a16="http://schemas.microsoft.com/office/drawing/2014/main" id="{904972D8-E1A5-4ACE-8860-640B1D9E7801}"/>
                </a:ext>
              </a:extLst>
            </p:cNvPr>
            <p:cNvPicPr>
              <a:picLocks noChangeAspect="1"/>
            </p:cNvPicPr>
            <p:nvPr/>
          </p:nvPicPr>
          <p:blipFill rotWithShape="1">
            <a:blip r:embed="rId4"/>
            <a:srcRect l="38367" r="39396" b="34834"/>
            <a:stretch/>
          </p:blipFill>
          <p:spPr>
            <a:xfrm>
              <a:off x="9851259" y="4200882"/>
              <a:ext cx="2005215" cy="1708349"/>
            </a:xfrm>
            <a:prstGeom prst="rect">
              <a:avLst/>
            </a:prstGeom>
          </p:spPr>
        </p:pic>
        <p:pic>
          <p:nvPicPr>
            <p:cNvPr id="22" name="Picture 21">
              <a:extLst>
                <a:ext uri="{FF2B5EF4-FFF2-40B4-BE49-F238E27FC236}">
                  <a16:creationId xmlns:a16="http://schemas.microsoft.com/office/drawing/2014/main" id="{58EB8DBA-9D06-409E-BFFE-6DDA53D35C7C}"/>
                </a:ext>
              </a:extLst>
            </p:cNvPr>
            <p:cNvPicPr>
              <a:picLocks noChangeAspect="1"/>
            </p:cNvPicPr>
            <p:nvPr/>
          </p:nvPicPr>
          <p:blipFill rotWithShape="1">
            <a:blip r:embed="rId4"/>
            <a:srcRect l="75263" r="812" b="34834"/>
            <a:stretch/>
          </p:blipFill>
          <p:spPr>
            <a:xfrm>
              <a:off x="7672061" y="4190524"/>
              <a:ext cx="2157426" cy="1708349"/>
            </a:xfrm>
            <a:prstGeom prst="rect">
              <a:avLst/>
            </a:prstGeom>
          </p:spPr>
        </p:pic>
      </p:grpSp>
      <p:grpSp>
        <p:nvGrpSpPr>
          <p:cNvPr id="23" name="Group 22">
            <a:extLst>
              <a:ext uri="{FF2B5EF4-FFF2-40B4-BE49-F238E27FC236}">
                <a16:creationId xmlns:a16="http://schemas.microsoft.com/office/drawing/2014/main" id="{30E0DB93-8F1F-4C6F-85B4-7122A6477958}"/>
              </a:ext>
            </a:extLst>
          </p:cNvPr>
          <p:cNvGrpSpPr/>
          <p:nvPr/>
        </p:nvGrpSpPr>
        <p:grpSpPr>
          <a:xfrm>
            <a:off x="7032128" y="4963288"/>
            <a:ext cx="2962362" cy="386880"/>
            <a:chOff x="6849228" y="5832379"/>
            <a:chExt cx="2962362" cy="386880"/>
          </a:xfrm>
        </p:grpSpPr>
        <p:pic>
          <p:nvPicPr>
            <p:cNvPr id="24" name="Content Placeholder 5">
              <a:extLst>
                <a:ext uri="{FF2B5EF4-FFF2-40B4-BE49-F238E27FC236}">
                  <a16:creationId xmlns:a16="http://schemas.microsoft.com/office/drawing/2014/main" id="{55A10575-FB13-46A1-A5CD-8A003FAC705D}"/>
                </a:ext>
              </a:extLst>
            </p:cNvPr>
            <p:cNvPicPr>
              <a:picLocks noChangeAspect="1"/>
            </p:cNvPicPr>
            <p:nvPr/>
          </p:nvPicPr>
          <p:blipFill rotWithShape="1">
            <a:blip r:embed="rId3"/>
            <a:srcRect l="2098" t="69969" r="79037" b="14297"/>
            <a:stretch/>
          </p:blipFill>
          <p:spPr>
            <a:xfrm>
              <a:off x="6849228" y="5862398"/>
              <a:ext cx="1330182" cy="356861"/>
            </a:xfrm>
            <a:prstGeom prst="rect">
              <a:avLst/>
            </a:prstGeom>
          </p:spPr>
        </p:pic>
        <p:sp>
          <p:nvSpPr>
            <p:cNvPr id="25" name="TextBox 24">
              <a:extLst>
                <a:ext uri="{FF2B5EF4-FFF2-40B4-BE49-F238E27FC236}">
                  <a16:creationId xmlns:a16="http://schemas.microsoft.com/office/drawing/2014/main" id="{782A8601-2A04-44A8-8C34-515C4F279001}"/>
                </a:ext>
              </a:extLst>
            </p:cNvPr>
            <p:cNvSpPr txBox="1"/>
            <p:nvPr/>
          </p:nvSpPr>
          <p:spPr>
            <a:xfrm>
              <a:off x="7074940" y="5878603"/>
              <a:ext cx="1450872" cy="307776"/>
            </a:xfrm>
            <a:prstGeom prst="rect">
              <a:avLst/>
            </a:prstGeom>
            <a:solidFill>
              <a:schemeClr val="bg1"/>
            </a:solidFill>
            <a:ln>
              <a:noFill/>
            </a:ln>
          </p:spPr>
          <p:txBody>
            <a:bodyPr wrap="square" rtlCol="0">
              <a:spAutoFit/>
            </a:bodyPr>
            <a:lstStyle/>
            <a:p>
              <a:r>
                <a:rPr lang="en-US" sz="1400" dirty="0">
                  <a:solidFill>
                    <a:schemeClr val="bg1">
                      <a:lumMod val="50000"/>
                    </a:schemeClr>
                  </a:solidFill>
                  <a:cs typeface="Arial" panose="020B0604020202020204" pitchFamily="34" charset="0"/>
                </a:rPr>
                <a:t>School Leaders</a:t>
              </a:r>
            </a:p>
          </p:txBody>
        </p:sp>
        <p:pic>
          <p:nvPicPr>
            <p:cNvPr id="26" name="Content Placeholder 5">
              <a:extLst>
                <a:ext uri="{FF2B5EF4-FFF2-40B4-BE49-F238E27FC236}">
                  <a16:creationId xmlns:a16="http://schemas.microsoft.com/office/drawing/2014/main" id="{712BC8BF-533A-4D96-9738-50BE85141B1C}"/>
                </a:ext>
              </a:extLst>
            </p:cNvPr>
            <p:cNvPicPr>
              <a:picLocks noChangeAspect="1"/>
            </p:cNvPicPr>
            <p:nvPr/>
          </p:nvPicPr>
          <p:blipFill rotWithShape="1">
            <a:blip r:embed="rId3"/>
            <a:srcRect l="2098" t="81815" r="79037" b="4616"/>
            <a:stretch/>
          </p:blipFill>
          <p:spPr>
            <a:xfrm>
              <a:off x="8481408" y="5832379"/>
              <a:ext cx="1330182" cy="307776"/>
            </a:xfrm>
            <a:prstGeom prst="rect">
              <a:avLst/>
            </a:prstGeom>
          </p:spPr>
        </p:pic>
        <p:sp>
          <p:nvSpPr>
            <p:cNvPr id="27" name="TextBox 26">
              <a:extLst>
                <a:ext uri="{FF2B5EF4-FFF2-40B4-BE49-F238E27FC236}">
                  <a16:creationId xmlns:a16="http://schemas.microsoft.com/office/drawing/2014/main" id="{C3FC2955-78AA-43CC-9F58-35E26FAA2497}"/>
                </a:ext>
              </a:extLst>
            </p:cNvPr>
            <p:cNvSpPr txBox="1"/>
            <p:nvPr/>
          </p:nvSpPr>
          <p:spPr>
            <a:xfrm>
              <a:off x="8714415" y="5870865"/>
              <a:ext cx="1097175" cy="307776"/>
            </a:xfrm>
            <a:prstGeom prst="rect">
              <a:avLst/>
            </a:prstGeom>
            <a:solidFill>
              <a:schemeClr val="bg1"/>
            </a:solidFill>
            <a:ln>
              <a:noFill/>
            </a:ln>
          </p:spPr>
          <p:txBody>
            <a:bodyPr wrap="square" rtlCol="0">
              <a:spAutoFit/>
            </a:bodyPr>
            <a:lstStyle/>
            <a:p>
              <a:r>
                <a:rPr lang="en-US" sz="1400" dirty="0">
                  <a:solidFill>
                    <a:schemeClr val="bg1">
                      <a:lumMod val="50000"/>
                    </a:schemeClr>
                  </a:solidFill>
                  <a:cs typeface="Arial" panose="020B0604020202020204" pitchFamily="34" charset="0"/>
                </a:rPr>
                <a:t>US - General</a:t>
              </a:r>
            </a:p>
          </p:txBody>
        </p:sp>
      </p:grpSp>
      <p:sp>
        <p:nvSpPr>
          <p:cNvPr id="28" name="Rectangle 27">
            <a:extLst>
              <a:ext uri="{FF2B5EF4-FFF2-40B4-BE49-F238E27FC236}">
                <a16:creationId xmlns:a16="http://schemas.microsoft.com/office/drawing/2014/main" id="{615D1901-F5B6-43DE-B846-3DC6DC6223F0}"/>
              </a:ext>
            </a:extLst>
          </p:cNvPr>
          <p:cNvSpPr/>
          <p:nvPr/>
        </p:nvSpPr>
        <p:spPr>
          <a:xfrm>
            <a:off x="155087" y="821280"/>
            <a:ext cx="4963874" cy="1623857"/>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8">
            <a:extLst>
              <a:ext uri="{FF2B5EF4-FFF2-40B4-BE49-F238E27FC236}">
                <a16:creationId xmlns:a16="http://schemas.microsoft.com/office/drawing/2014/main" id="{4BEF3B25-08EC-4D40-8872-1064EED28501}"/>
              </a:ext>
            </a:extLst>
          </p:cNvPr>
          <p:cNvSpPr txBox="1">
            <a:spLocks/>
          </p:cNvSpPr>
          <p:nvPr/>
        </p:nvSpPr>
        <p:spPr>
          <a:xfrm>
            <a:off x="201316" y="971350"/>
            <a:ext cx="4879546" cy="20545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Arial" panose="020B0604020202020204" pitchFamily="34" charset="0"/>
              <a:buNone/>
            </a:pPr>
            <a:r>
              <a:rPr lang="en-US" sz="3800" b="1" dirty="0">
                <a:solidFill>
                  <a:srgbClr val="002060"/>
                </a:solidFill>
              </a:rPr>
              <a:t>Devices Used</a:t>
            </a:r>
          </a:p>
          <a:p>
            <a:pPr marL="0" indent="0" algn="ctr">
              <a:lnSpc>
                <a:spcPct val="80000"/>
              </a:lnSpc>
              <a:buFont typeface="Arial" panose="020B0604020202020204" pitchFamily="34" charset="0"/>
              <a:buNone/>
            </a:pPr>
            <a:r>
              <a:rPr lang="en-US" sz="3200" dirty="0">
                <a:solidFill>
                  <a:srgbClr val="002060"/>
                </a:solidFill>
              </a:rPr>
              <a:t>Most likely to interact with social media on </a:t>
            </a:r>
            <a:r>
              <a:rPr lang="en-US" sz="3200" b="1" dirty="0">
                <a:solidFill>
                  <a:srgbClr val="002060"/>
                </a:solidFill>
              </a:rPr>
              <a:t>computers</a:t>
            </a:r>
            <a:r>
              <a:rPr lang="en-US" sz="3200" dirty="0">
                <a:solidFill>
                  <a:srgbClr val="002060"/>
                </a:solidFill>
              </a:rPr>
              <a:t>.</a:t>
            </a:r>
          </a:p>
        </p:txBody>
      </p:sp>
      <p:sp>
        <p:nvSpPr>
          <p:cNvPr id="30" name="Rectangle 29">
            <a:extLst>
              <a:ext uri="{FF2B5EF4-FFF2-40B4-BE49-F238E27FC236}">
                <a16:creationId xmlns:a16="http://schemas.microsoft.com/office/drawing/2014/main" id="{744CEDD6-5F95-4C3B-B92E-41CDE3AE38E2}"/>
              </a:ext>
            </a:extLst>
          </p:cNvPr>
          <p:cNvSpPr/>
          <p:nvPr/>
        </p:nvSpPr>
        <p:spPr>
          <a:xfrm>
            <a:off x="5385287" y="836151"/>
            <a:ext cx="6475894" cy="2302988"/>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8">
            <a:extLst>
              <a:ext uri="{FF2B5EF4-FFF2-40B4-BE49-F238E27FC236}">
                <a16:creationId xmlns:a16="http://schemas.microsoft.com/office/drawing/2014/main" id="{2A84D30E-5967-4B46-BC7B-24684F9DB7B3}"/>
              </a:ext>
            </a:extLst>
          </p:cNvPr>
          <p:cNvSpPr txBox="1">
            <a:spLocks/>
          </p:cNvSpPr>
          <p:nvPr/>
        </p:nvSpPr>
        <p:spPr>
          <a:xfrm>
            <a:off x="5408221" y="971351"/>
            <a:ext cx="6452960" cy="295715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0000"/>
              </a:lnSpc>
              <a:buFont typeface="Arial" panose="020B0604020202020204" pitchFamily="34" charset="0"/>
              <a:buNone/>
            </a:pPr>
            <a:r>
              <a:rPr lang="en-US" sz="3800" b="1" dirty="0">
                <a:solidFill>
                  <a:srgbClr val="002060"/>
                </a:solidFill>
              </a:rPr>
              <a:t>Content Posted</a:t>
            </a:r>
          </a:p>
          <a:p>
            <a:pPr marL="0" indent="0" algn="ctr">
              <a:lnSpc>
                <a:spcPct val="80000"/>
              </a:lnSpc>
              <a:buFont typeface="Arial" panose="020B0604020202020204" pitchFamily="34" charset="0"/>
              <a:buNone/>
            </a:pPr>
            <a:r>
              <a:rPr lang="en-US" sz="3200" dirty="0">
                <a:solidFill>
                  <a:srgbClr val="002060"/>
                </a:solidFill>
              </a:rPr>
              <a:t>Most likely to post their </a:t>
            </a:r>
            <a:r>
              <a:rPr lang="en-US" sz="3200" b="1" dirty="0">
                <a:solidFill>
                  <a:srgbClr val="002060"/>
                </a:solidFill>
              </a:rPr>
              <a:t>own content</a:t>
            </a:r>
            <a:r>
              <a:rPr lang="en-US" sz="3200" dirty="0">
                <a:solidFill>
                  <a:srgbClr val="002060"/>
                </a:solidFill>
              </a:rPr>
              <a:t>.</a:t>
            </a:r>
          </a:p>
          <a:p>
            <a:pPr marL="0" indent="0" algn="ctr">
              <a:lnSpc>
                <a:spcPct val="80000"/>
              </a:lnSpc>
              <a:buFont typeface="Arial" panose="020B0604020202020204" pitchFamily="34" charset="0"/>
              <a:buNone/>
            </a:pPr>
            <a:endParaRPr lang="en-US" sz="500" dirty="0">
              <a:solidFill>
                <a:srgbClr val="002060"/>
              </a:solidFill>
            </a:endParaRPr>
          </a:p>
          <a:p>
            <a:pPr marL="0" indent="0" algn="ctr">
              <a:lnSpc>
                <a:spcPct val="80000"/>
              </a:lnSpc>
              <a:buFont typeface="Arial" panose="020B0604020202020204" pitchFamily="34" charset="0"/>
              <a:buNone/>
            </a:pPr>
            <a:r>
              <a:rPr lang="en-US" sz="3200" dirty="0">
                <a:solidFill>
                  <a:srgbClr val="002060"/>
                </a:solidFill>
              </a:rPr>
              <a:t>1/3 of posts are shared from        third-party content.</a:t>
            </a:r>
          </a:p>
        </p:txBody>
      </p:sp>
      <p:pic>
        <p:nvPicPr>
          <p:cNvPr id="2" name="Picture 1">
            <a:extLst>
              <a:ext uri="{FF2B5EF4-FFF2-40B4-BE49-F238E27FC236}">
                <a16:creationId xmlns:a16="http://schemas.microsoft.com/office/drawing/2014/main" id="{D2078DE7-2F26-4834-BB8A-983CD925B7FB}"/>
              </a:ext>
            </a:extLst>
          </p:cNvPr>
          <p:cNvPicPr>
            <a:picLocks noChangeAspect="1"/>
          </p:cNvPicPr>
          <p:nvPr/>
        </p:nvPicPr>
        <p:blipFill>
          <a:blip r:embed="rId5"/>
          <a:stretch>
            <a:fillRect/>
          </a:stretch>
        </p:blipFill>
        <p:spPr>
          <a:xfrm>
            <a:off x="0" y="-13437"/>
            <a:ext cx="12215888" cy="6871437"/>
          </a:xfrm>
          <a:prstGeom prst="rect">
            <a:avLst/>
          </a:prstGeom>
        </p:spPr>
      </p:pic>
      <p:sp>
        <p:nvSpPr>
          <p:cNvPr id="33" name="TextBox 32">
            <a:extLst>
              <a:ext uri="{FF2B5EF4-FFF2-40B4-BE49-F238E27FC236}">
                <a16:creationId xmlns:a16="http://schemas.microsoft.com/office/drawing/2014/main" id="{8035BA42-ADBB-4C10-B3F3-EA6764ACD061}"/>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4176813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Graphical user interface, website&#10;&#10;Description automatically generated">
            <a:extLst>
              <a:ext uri="{FF2B5EF4-FFF2-40B4-BE49-F238E27FC236}">
                <a16:creationId xmlns:a16="http://schemas.microsoft.com/office/drawing/2014/main" id="{F511B7B4-A5E2-4399-8208-C6D04F078E44}"/>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DDF0C3B-C429-45B1-B5E6-168B1483B7CE}"/>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162774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Graphical user interface, text&#10;&#10;Description automatically generated">
            <a:extLst>
              <a:ext uri="{FF2B5EF4-FFF2-40B4-BE49-F238E27FC236}">
                <a16:creationId xmlns:a16="http://schemas.microsoft.com/office/drawing/2014/main" id="{F691084A-2EB1-4E0D-911E-95E6BFF7F1F0}"/>
              </a:ext>
            </a:extLst>
          </p:cNvPr>
          <p:cNvPicPr>
            <a:picLocks noChangeAspect="1"/>
          </p:cNvPicPr>
          <p:nvPr/>
        </p:nvPicPr>
        <p:blipFill rotWithShape="1">
          <a:blip r:embed="rId3"/>
          <a:srcRect t="1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E954126-F59D-46C3-B14C-B877B1E355E7}"/>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451030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012AD5-B9BB-4575-B2B0-DB42B0974295}"/>
              </a:ext>
            </a:extLst>
          </p:cNvPr>
          <p:cNvSpPr txBox="1">
            <a:spLocks/>
          </p:cNvSpPr>
          <p:nvPr/>
        </p:nvSpPr>
        <p:spPr>
          <a:xfrm>
            <a:off x="334956" y="581885"/>
            <a:ext cx="10157015" cy="8060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sz="6000" dirty="0">
                <a:solidFill>
                  <a:schemeClr val="accent4"/>
                </a:solidFill>
              </a:rPr>
              <a:t>Meltwater Platform Overview</a:t>
            </a:r>
          </a:p>
        </p:txBody>
      </p:sp>
      <p:graphicFrame>
        <p:nvGraphicFramePr>
          <p:cNvPr id="8" name="Table 8">
            <a:extLst>
              <a:ext uri="{FF2B5EF4-FFF2-40B4-BE49-F238E27FC236}">
                <a16:creationId xmlns:a16="http://schemas.microsoft.com/office/drawing/2014/main" id="{71AC0CB9-83D6-46EE-B7C1-7A9076BA17A1}"/>
              </a:ext>
            </a:extLst>
          </p:cNvPr>
          <p:cNvGraphicFramePr>
            <a:graphicFrameLocks noGrp="1"/>
          </p:cNvGraphicFramePr>
          <p:nvPr>
            <p:extLst>
              <p:ext uri="{D42A27DB-BD31-4B8C-83A1-F6EECF244321}">
                <p14:modId xmlns:p14="http://schemas.microsoft.com/office/powerpoint/2010/main" val="1508415490"/>
              </p:ext>
            </p:extLst>
          </p:nvPr>
        </p:nvGraphicFramePr>
        <p:xfrm>
          <a:off x="457200" y="1360196"/>
          <a:ext cx="8530320" cy="5287580"/>
        </p:xfrm>
        <a:graphic>
          <a:graphicData uri="http://schemas.openxmlformats.org/drawingml/2006/table">
            <a:tbl>
              <a:tblPr firstRow="1" bandRow="1">
                <a:tableStyleId>{5C22544A-7EE6-4342-B048-85BDC9FD1C3A}</a:tableStyleId>
              </a:tblPr>
              <a:tblGrid>
                <a:gridCol w="1648691">
                  <a:extLst>
                    <a:ext uri="{9D8B030D-6E8A-4147-A177-3AD203B41FA5}">
                      <a16:colId xmlns:a16="http://schemas.microsoft.com/office/drawing/2014/main" val="3393722873"/>
                    </a:ext>
                  </a:extLst>
                </a:gridCol>
                <a:gridCol w="3616036">
                  <a:extLst>
                    <a:ext uri="{9D8B030D-6E8A-4147-A177-3AD203B41FA5}">
                      <a16:colId xmlns:a16="http://schemas.microsoft.com/office/drawing/2014/main" val="1538351623"/>
                    </a:ext>
                  </a:extLst>
                </a:gridCol>
                <a:gridCol w="3265593">
                  <a:extLst>
                    <a:ext uri="{9D8B030D-6E8A-4147-A177-3AD203B41FA5}">
                      <a16:colId xmlns:a16="http://schemas.microsoft.com/office/drawing/2014/main" val="2883637556"/>
                    </a:ext>
                  </a:extLst>
                </a:gridCol>
              </a:tblGrid>
              <a:tr h="420088">
                <a:tc>
                  <a:txBody>
                    <a:bodyPr/>
                    <a:lstStyle/>
                    <a:p>
                      <a:endParaRPr lang="en-US" sz="2300" dirty="0"/>
                    </a:p>
                  </a:txBody>
                  <a:tcPr marL="88251" marR="88251" marT="44126" marB="44126"/>
                </a:tc>
                <a:tc>
                  <a:txBody>
                    <a:bodyPr/>
                    <a:lstStyle/>
                    <a:p>
                      <a:r>
                        <a:rPr lang="en-US" sz="2300" dirty="0"/>
                        <a:t>Explore</a:t>
                      </a:r>
                    </a:p>
                  </a:txBody>
                  <a:tcPr marL="88251" marR="88251" marT="44126" marB="44126"/>
                </a:tc>
                <a:tc>
                  <a:txBody>
                    <a:bodyPr/>
                    <a:lstStyle/>
                    <a:p>
                      <a:r>
                        <a:rPr lang="en-US" sz="2300" dirty="0" err="1"/>
                        <a:t>Audiense</a:t>
                      </a:r>
                      <a:endParaRPr lang="en-US" sz="1700" dirty="0"/>
                    </a:p>
                  </a:txBody>
                  <a:tcPr marL="88251" marR="88251" marT="44126" marB="44126"/>
                </a:tc>
                <a:extLst>
                  <a:ext uri="{0D108BD9-81ED-4DB2-BD59-A6C34878D82A}">
                    <a16:rowId xmlns:a16="http://schemas.microsoft.com/office/drawing/2014/main" val="269947"/>
                  </a:ext>
                </a:extLst>
              </a:tr>
              <a:tr h="718619">
                <a:tc>
                  <a:txBody>
                    <a:bodyPr/>
                    <a:lstStyle/>
                    <a:p>
                      <a:r>
                        <a:rPr lang="en-US" sz="1400" b="1" dirty="0"/>
                        <a:t>What does it do?</a:t>
                      </a:r>
                    </a:p>
                  </a:txBody>
                  <a:tcPr marL="88251" marR="88251" marT="44126" marB="44126"/>
                </a:tc>
                <a:tc>
                  <a:txBody>
                    <a:bodyPr/>
                    <a:lstStyle/>
                    <a:p>
                      <a:r>
                        <a:rPr lang="en-US" sz="1400" dirty="0"/>
                        <a:t>monitor online news and social media to answer 5 Ws (who, what, when, why, where)</a:t>
                      </a:r>
                    </a:p>
                  </a:txBody>
                  <a:tcPr marL="88251" marR="88251" marT="44126" marB="44126"/>
                </a:tc>
                <a:tc>
                  <a:txBody>
                    <a:bodyPr/>
                    <a:lstStyle/>
                    <a:p>
                      <a:r>
                        <a:rPr lang="en-US" sz="1400" dirty="0"/>
                        <a:t>generate actionable insights about a specified audience (e.g., key population segment, competitor, partner)</a:t>
                      </a:r>
                    </a:p>
                  </a:txBody>
                  <a:tcPr marL="88251" marR="88251" marT="44126" marB="44126"/>
                </a:tc>
                <a:extLst>
                  <a:ext uri="{0D108BD9-81ED-4DB2-BD59-A6C34878D82A}">
                    <a16:rowId xmlns:a16="http://schemas.microsoft.com/office/drawing/2014/main" val="1277991768"/>
                  </a:ext>
                </a:extLst>
              </a:tr>
              <a:tr h="902568">
                <a:tc>
                  <a:txBody>
                    <a:bodyPr/>
                    <a:lstStyle/>
                    <a:p>
                      <a:r>
                        <a:rPr lang="en-US" sz="1400" b="1" dirty="0"/>
                        <a:t>Where does it collect data?</a:t>
                      </a:r>
                    </a:p>
                  </a:txBody>
                  <a:tcPr marL="88251" marR="88251" marT="44126" marB="44126"/>
                </a:tc>
                <a:tc>
                  <a:txBody>
                    <a:bodyPr/>
                    <a:lstStyle/>
                    <a:p>
                      <a:r>
                        <a:rPr lang="en-US" sz="1400" dirty="0"/>
                        <a:t>news media, Twitter, blogs, forums, Reddit, product reviews, YouTube, Instagram, Facebook fan pages, comments (news &amp; blogs), RFPs, Pinterest, Twitch, TikTok</a:t>
                      </a:r>
                    </a:p>
                  </a:txBody>
                  <a:tcPr marL="88251" marR="88251" marT="44126" marB="44126"/>
                </a:tc>
                <a:tc>
                  <a:txBody>
                    <a:bodyPr/>
                    <a:lstStyle/>
                    <a:p>
                      <a:r>
                        <a:rPr lang="en-US" sz="1400" dirty="0"/>
                        <a:t>Twitter </a:t>
                      </a:r>
                    </a:p>
                  </a:txBody>
                  <a:tcPr marL="88251" marR="88251" marT="44126" marB="44126"/>
                </a:tc>
                <a:extLst>
                  <a:ext uri="{0D108BD9-81ED-4DB2-BD59-A6C34878D82A}">
                    <a16:rowId xmlns:a16="http://schemas.microsoft.com/office/drawing/2014/main" val="740365347"/>
                  </a:ext>
                </a:extLst>
              </a:tr>
              <a:tr h="1132451">
                <a:tc>
                  <a:txBody>
                    <a:bodyPr/>
                    <a:lstStyle/>
                    <a:p>
                      <a:r>
                        <a:rPr lang="en-US" sz="1400" b="1" dirty="0"/>
                        <a:t>What information does it offer?</a:t>
                      </a:r>
                    </a:p>
                  </a:txBody>
                  <a:tcPr marL="88251" marR="88251" marT="44126" marB="44126"/>
                </a:tc>
                <a:tc>
                  <a:txBody>
                    <a:bodyPr/>
                    <a:lstStyle/>
                    <a:p>
                      <a:r>
                        <a:rPr lang="en-US" sz="1400" dirty="0"/>
                        <a:t>mention trends, top keywords, sentiment analysis, social engagement, emotional comparison, brand/content monitoring, consumer insights, social echo, anomaly detection, competitive monitoring</a:t>
                      </a:r>
                    </a:p>
                  </a:txBody>
                  <a:tcPr marL="88251" marR="88251" marT="44126" marB="44126"/>
                </a:tc>
                <a:tc>
                  <a:txBody>
                    <a:bodyPr/>
                    <a:lstStyle/>
                    <a:p>
                      <a:r>
                        <a:rPr lang="en-US" sz="1400" dirty="0"/>
                        <a:t>online habits, personality hallmarks, message and media recommendations, social media behavior and relevance, potential influencers, media affinity</a:t>
                      </a:r>
                    </a:p>
                  </a:txBody>
                  <a:tcPr marL="88251" marR="88251" marT="44126" marB="44126"/>
                </a:tc>
                <a:extLst>
                  <a:ext uri="{0D108BD9-81ED-4DB2-BD59-A6C34878D82A}">
                    <a16:rowId xmlns:a16="http://schemas.microsoft.com/office/drawing/2014/main" val="3358180194"/>
                  </a:ext>
                </a:extLst>
              </a:tr>
              <a:tr h="1863349">
                <a:tc>
                  <a:txBody>
                    <a:bodyPr/>
                    <a:lstStyle/>
                    <a:p>
                      <a:r>
                        <a:rPr lang="en-US" sz="1400" b="1" dirty="0"/>
                        <a:t>How is it useful to me?</a:t>
                      </a:r>
                    </a:p>
                  </a:txBody>
                  <a:tcPr marL="88251" marR="88251" marT="44126" marB="44126"/>
                </a:tc>
                <a:tc>
                  <a:txBody>
                    <a:bodyPr/>
                    <a:lstStyle/>
                    <a:p>
                      <a:pPr marL="0" lvl="0" indent="-91440">
                        <a:buFont typeface="Arial" panose="020B0604020202020204" pitchFamily="34" charset="0"/>
                        <a:buChar char="•"/>
                      </a:pPr>
                      <a:r>
                        <a:rPr lang="en-US" sz="1400" kern="100" baseline="0" dirty="0"/>
                        <a:t>listen</a:t>
                      </a:r>
                      <a:r>
                        <a:rPr lang="en-US" sz="1400" dirty="0"/>
                        <a:t> to conversations about a topic and identify emerging themes</a:t>
                      </a:r>
                    </a:p>
                    <a:p>
                      <a:pPr marL="0" lvl="0" indent="-91440">
                        <a:buFont typeface="Arial" panose="020B0604020202020204" pitchFamily="34" charset="0"/>
                        <a:buChar char="•"/>
                      </a:pPr>
                      <a:endParaRPr lang="en-US" sz="500" dirty="0"/>
                    </a:p>
                    <a:p>
                      <a:pPr marL="0" lvl="0" indent="-91440">
                        <a:buFont typeface="Arial" panose="020B0604020202020204" pitchFamily="34" charset="0"/>
                        <a:buChar char="•"/>
                      </a:pPr>
                      <a:r>
                        <a:rPr lang="en-US" sz="1400" dirty="0"/>
                        <a:t>collect sentiment values about a topic and track how they change over time</a:t>
                      </a:r>
                    </a:p>
                    <a:p>
                      <a:pPr marL="0" lvl="0" indent="0">
                        <a:buFont typeface="Arial" panose="020B0604020202020204" pitchFamily="34" charset="0"/>
                        <a:buNone/>
                      </a:pPr>
                      <a:endParaRPr lang="en-US" sz="500" dirty="0"/>
                    </a:p>
                    <a:p>
                      <a:pPr marL="0" lvl="0" indent="-91440">
                        <a:buFont typeface="Arial" panose="020B0604020202020204" pitchFamily="34" charset="0"/>
                        <a:buChar char="•"/>
                      </a:pPr>
                      <a:r>
                        <a:rPr lang="en-US" sz="1400" dirty="0"/>
                        <a:t>conduct needs assessment and landscape analysis activities</a:t>
                      </a:r>
                    </a:p>
                    <a:p>
                      <a:pPr marL="0" lvl="0" indent="0">
                        <a:buFont typeface="Arial" panose="020B0604020202020204" pitchFamily="34" charset="0"/>
                        <a:buNone/>
                      </a:pPr>
                      <a:endParaRPr lang="en-US" sz="500" dirty="0"/>
                    </a:p>
                    <a:p>
                      <a:pPr marL="0" lvl="0" indent="-91440">
                        <a:buFont typeface="Arial" panose="020B0604020202020204" pitchFamily="34" charset="0"/>
                        <a:buChar char="•"/>
                      </a:pPr>
                      <a:r>
                        <a:rPr lang="en-US" sz="1400" dirty="0"/>
                        <a:t>identify misconceptions and misinformation about a topic</a:t>
                      </a:r>
                    </a:p>
                  </a:txBody>
                  <a:tcPr marL="88251" marR="88251" marT="44126" marB="44126"/>
                </a:tc>
                <a:tc>
                  <a:txBody>
                    <a:bodyPr/>
                    <a:lstStyle/>
                    <a:p>
                      <a:pPr marL="0" indent="-91440">
                        <a:buFont typeface="Arial" panose="020B0604020202020204" pitchFamily="34" charset="0"/>
                        <a:buChar char="•"/>
                      </a:pPr>
                      <a:r>
                        <a:rPr lang="en-US" sz="1400" dirty="0"/>
                        <a:t>develop effective messages for specific audiences (utilizing a tone, style, and influence that is more likely to resonate with them</a:t>
                      </a:r>
                    </a:p>
                    <a:p>
                      <a:pPr marL="0" indent="-91440">
                        <a:buFont typeface="Arial" panose="020B0604020202020204" pitchFamily="34" charset="0"/>
                        <a:buNone/>
                      </a:pPr>
                      <a:endParaRPr lang="en-US" sz="500" dirty="0"/>
                    </a:p>
                    <a:p>
                      <a:pPr marL="0" indent="-91440">
                        <a:buFont typeface="Arial" panose="020B0604020202020204" pitchFamily="34" charset="0"/>
                        <a:buChar char="•"/>
                      </a:pPr>
                      <a:r>
                        <a:rPr lang="en-US" sz="1400" dirty="0"/>
                        <a:t>identify relevant social media channels to support the development of a media monitoring and listening strategy</a:t>
                      </a:r>
                    </a:p>
                  </a:txBody>
                  <a:tcPr marL="88251" marR="88251" marT="44126" marB="44126"/>
                </a:tc>
                <a:extLst>
                  <a:ext uri="{0D108BD9-81ED-4DB2-BD59-A6C34878D82A}">
                    <a16:rowId xmlns:a16="http://schemas.microsoft.com/office/drawing/2014/main" val="761854001"/>
                  </a:ext>
                </a:extLst>
              </a:tr>
            </a:tbl>
          </a:graphicData>
        </a:graphic>
      </p:graphicFrame>
    </p:spTree>
    <p:extLst>
      <p:ext uri="{BB962C8B-B14F-4D97-AF65-F5344CB8AC3E}">
        <p14:creationId xmlns:p14="http://schemas.microsoft.com/office/powerpoint/2010/main" val="4212917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Graphical user interface&#10;&#10;Description automatically generated">
            <a:extLst>
              <a:ext uri="{FF2B5EF4-FFF2-40B4-BE49-F238E27FC236}">
                <a16:creationId xmlns:a16="http://schemas.microsoft.com/office/drawing/2014/main" id="{51E860A6-BC90-4955-A89F-5E8A8FFF8F1B}"/>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B790F3A-55F7-4DAA-AE8F-7E0CDA1C0EB2}"/>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2538244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Graphical user interface, application&#10;&#10;Description automatically generated">
            <a:extLst>
              <a:ext uri="{FF2B5EF4-FFF2-40B4-BE49-F238E27FC236}">
                <a16:creationId xmlns:a16="http://schemas.microsoft.com/office/drawing/2014/main" id="{E3E6130C-D9DD-457D-8093-C057CD2073E7}"/>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711F425-D5E8-46C0-8039-BD91E5A94227}"/>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1907187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Graphical user interface, application&#10;&#10;Description automatically generated">
            <a:extLst>
              <a:ext uri="{FF2B5EF4-FFF2-40B4-BE49-F238E27FC236}">
                <a16:creationId xmlns:a16="http://schemas.microsoft.com/office/drawing/2014/main" id="{E6943BAC-7513-4848-923E-AF8DBF6CC53E}"/>
              </a:ext>
            </a:extLst>
          </p:cNvPr>
          <p:cNvPicPr>
            <a:picLocks noChangeAspect="1"/>
          </p:cNvPicPr>
          <p:nvPr/>
        </p:nvPicPr>
        <p:blipFill rotWithShape="1">
          <a:blip r:embed="rId3"/>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217AE2C-BA33-4C92-BF34-40A842A5CA2A}"/>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80424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6F27F7-B5E9-46D9-8A3D-7253CF5ACEDB}"/>
              </a:ext>
            </a:extLst>
          </p:cNvPr>
          <p:cNvPicPr>
            <a:picLocks noChangeAspect="1"/>
          </p:cNvPicPr>
          <p:nvPr/>
        </p:nvPicPr>
        <p:blipFill>
          <a:blip r:embed="rId3"/>
          <a:stretch>
            <a:fillRect/>
          </a:stretch>
        </p:blipFill>
        <p:spPr>
          <a:xfrm>
            <a:off x="0" y="-1"/>
            <a:ext cx="12192000" cy="6858001"/>
          </a:xfrm>
          <a:prstGeom prst="rect">
            <a:avLst/>
          </a:prstGeom>
        </p:spPr>
      </p:pic>
      <p:sp>
        <p:nvSpPr>
          <p:cNvPr id="8" name="TextBox 7">
            <a:extLst>
              <a:ext uri="{FF2B5EF4-FFF2-40B4-BE49-F238E27FC236}">
                <a16:creationId xmlns:a16="http://schemas.microsoft.com/office/drawing/2014/main" id="{D90D2734-114F-473E-AD44-AE4CFE22375F}"/>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2708326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Graphical user interface, application&#10;&#10;Description automatically generated">
            <a:extLst>
              <a:ext uri="{FF2B5EF4-FFF2-40B4-BE49-F238E27FC236}">
                <a16:creationId xmlns:a16="http://schemas.microsoft.com/office/drawing/2014/main" id="{DC7512AC-65B8-47C3-9427-09843C2C3292}"/>
              </a:ext>
            </a:extLst>
          </p:cNvPr>
          <p:cNvPicPr>
            <a:picLocks noChangeAspect="1"/>
          </p:cNvPicPr>
          <p:nvPr/>
        </p:nvPicPr>
        <p:blipFill rotWithShape="1">
          <a:blip r:embed="rId3"/>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613EA1FF-6378-45A3-B2E0-C2CC176985BD}"/>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804842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C1BC95-177E-425A-B06C-FB91FB75DF44}"/>
              </a:ext>
            </a:extLst>
          </p:cNvPr>
          <p:cNvSpPr>
            <a:spLocks noGrp="1"/>
          </p:cNvSpPr>
          <p:nvPr>
            <p:ph type="title"/>
          </p:nvPr>
        </p:nvSpPr>
        <p:spPr>
          <a:xfrm>
            <a:off x="118337" y="248038"/>
            <a:ext cx="8010520" cy="1159200"/>
          </a:xfrm>
        </p:spPr>
        <p:txBody>
          <a:bodyPr vert="horz" lIns="91440" tIns="45720" rIns="91440" bIns="45720" rtlCol="0" anchor="ctr">
            <a:normAutofit/>
          </a:bodyPr>
          <a:lstStyle/>
          <a:p>
            <a:r>
              <a:rPr lang="en-US" b="1" kern="1200" dirty="0">
                <a:solidFill>
                  <a:srgbClr val="FFFFFF"/>
                </a:solidFill>
                <a:latin typeface="+mj-lt"/>
                <a:ea typeface="+mj-ea"/>
                <a:cs typeface="+mj-cs"/>
              </a:rPr>
              <a:t>Offline Media Affinity</a:t>
            </a:r>
          </a:p>
        </p:txBody>
      </p:sp>
      <p:sp>
        <p:nvSpPr>
          <p:cNvPr id="23" name="Content Placeholder 8">
            <a:extLst>
              <a:ext uri="{FF2B5EF4-FFF2-40B4-BE49-F238E27FC236}">
                <a16:creationId xmlns:a16="http://schemas.microsoft.com/office/drawing/2014/main" id="{28AA4F84-8BCC-4A59-A29C-1DEA40C463D9}"/>
              </a:ext>
            </a:extLst>
          </p:cNvPr>
          <p:cNvSpPr txBox="1">
            <a:spLocks/>
          </p:cNvSpPr>
          <p:nvPr/>
        </p:nvSpPr>
        <p:spPr>
          <a:xfrm>
            <a:off x="9937250" y="935861"/>
            <a:ext cx="2254750" cy="6384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Light" panose="020F0302020204030204"/>
                <a:ea typeface="+mn-ea"/>
                <a:cs typeface="+mn-cs"/>
              </a:rPr>
              <a:t>Social Media Insights About School Leaders</a:t>
            </a:r>
          </a:p>
        </p:txBody>
      </p:sp>
      <p:grpSp>
        <p:nvGrpSpPr>
          <p:cNvPr id="13" name="Group 12">
            <a:extLst>
              <a:ext uri="{FF2B5EF4-FFF2-40B4-BE49-F238E27FC236}">
                <a16:creationId xmlns:a16="http://schemas.microsoft.com/office/drawing/2014/main" id="{1A8F5706-ED5C-431B-95FB-3801C80FF80A}"/>
              </a:ext>
            </a:extLst>
          </p:cNvPr>
          <p:cNvGrpSpPr/>
          <p:nvPr/>
        </p:nvGrpSpPr>
        <p:grpSpPr>
          <a:xfrm>
            <a:off x="1725" y="1575461"/>
            <a:ext cx="9112828" cy="1756045"/>
            <a:chOff x="1518804" y="1574328"/>
            <a:chExt cx="9112828" cy="1756045"/>
          </a:xfrm>
        </p:grpSpPr>
        <p:pic>
          <p:nvPicPr>
            <p:cNvPr id="7" name="Picture 6">
              <a:extLst>
                <a:ext uri="{FF2B5EF4-FFF2-40B4-BE49-F238E27FC236}">
                  <a16:creationId xmlns:a16="http://schemas.microsoft.com/office/drawing/2014/main" id="{138C8E82-6C89-4AE5-81EB-6E829D1879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81150" y="2000290"/>
              <a:ext cx="9050482" cy="1309938"/>
            </a:xfrm>
            <a:prstGeom prst="rect">
              <a:avLst/>
            </a:prstGeom>
          </p:spPr>
        </p:pic>
        <p:sp>
          <p:nvSpPr>
            <p:cNvPr id="21" name="Content Placeholder 8">
              <a:extLst>
                <a:ext uri="{FF2B5EF4-FFF2-40B4-BE49-F238E27FC236}">
                  <a16:creationId xmlns:a16="http://schemas.microsoft.com/office/drawing/2014/main" id="{53255C03-4299-4259-9F32-1EA5E70A66F1}"/>
                </a:ext>
              </a:extLst>
            </p:cNvPr>
            <p:cNvSpPr txBox="1">
              <a:spLocks/>
            </p:cNvSpPr>
            <p:nvPr/>
          </p:nvSpPr>
          <p:spPr>
            <a:xfrm>
              <a:off x="1518804" y="1574328"/>
              <a:ext cx="1770260" cy="642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Radio</a:t>
              </a:r>
            </a:p>
          </p:txBody>
        </p:sp>
        <p:sp>
          <p:nvSpPr>
            <p:cNvPr id="18" name="Rectangle 17">
              <a:extLst>
                <a:ext uri="{FF2B5EF4-FFF2-40B4-BE49-F238E27FC236}">
                  <a16:creationId xmlns:a16="http://schemas.microsoft.com/office/drawing/2014/main" id="{56F61325-54F3-4862-8BF6-5C8F208145DA}"/>
                </a:ext>
              </a:extLst>
            </p:cNvPr>
            <p:cNvSpPr/>
            <p:nvPr/>
          </p:nvSpPr>
          <p:spPr>
            <a:xfrm>
              <a:off x="1570759" y="1628956"/>
              <a:ext cx="9050482" cy="170141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Rectangle 33">
            <a:extLst>
              <a:ext uri="{FF2B5EF4-FFF2-40B4-BE49-F238E27FC236}">
                <a16:creationId xmlns:a16="http://schemas.microsoft.com/office/drawing/2014/main" id="{9BE899EB-16F3-4D9A-92FF-B8834138725F}"/>
              </a:ext>
            </a:extLst>
          </p:cNvPr>
          <p:cNvSpPr/>
          <p:nvPr/>
        </p:nvSpPr>
        <p:spPr>
          <a:xfrm>
            <a:off x="1581148" y="3394842"/>
            <a:ext cx="9071264" cy="170141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91FB5527-A5E3-4C00-AE01-619549680899}"/>
              </a:ext>
            </a:extLst>
          </p:cNvPr>
          <p:cNvGrpSpPr/>
          <p:nvPr/>
        </p:nvGrpSpPr>
        <p:grpSpPr>
          <a:xfrm>
            <a:off x="3025487" y="5056999"/>
            <a:ext cx="9112828" cy="1762608"/>
            <a:chOff x="55991" y="5046998"/>
            <a:chExt cx="9112828" cy="1762608"/>
          </a:xfrm>
        </p:grpSpPr>
        <p:pic>
          <p:nvPicPr>
            <p:cNvPr id="32" name="Picture 31">
              <a:extLst>
                <a:ext uri="{FF2B5EF4-FFF2-40B4-BE49-F238E27FC236}">
                  <a16:creationId xmlns:a16="http://schemas.microsoft.com/office/drawing/2014/main" id="{6187C65F-61EE-4C0C-B64C-FC1C312922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8337" y="5482606"/>
              <a:ext cx="9050482" cy="1309117"/>
            </a:xfrm>
            <a:prstGeom prst="rect">
              <a:avLst/>
            </a:prstGeom>
          </p:spPr>
        </p:pic>
        <p:sp>
          <p:nvSpPr>
            <p:cNvPr id="33" name="Content Placeholder 8">
              <a:extLst>
                <a:ext uri="{FF2B5EF4-FFF2-40B4-BE49-F238E27FC236}">
                  <a16:creationId xmlns:a16="http://schemas.microsoft.com/office/drawing/2014/main" id="{A9A4FE99-BA89-402B-BBCD-75866E8B0625}"/>
                </a:ext>
              </a:extLst>
            </p:cNvPr>
            <p:cNvSpPr txBox="1">
              <a:spLocks/>
            </p:cNvSpPr>
            <p:nvPr/>
          </p:nvSpPr>
          <p:spPr>
            <a:xfrm>
              <a:off x="55991" y="5046998"/>
              <a:ext cx="5077118" cy="642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Magazines</a:t>
              </a:r>
            </a:p>
          </p:txBody>
        </p:sp>
        <p:sp>
          <p:nvSpPr>
            <p:cNvPr id="35" name="Rectangle 34">
              <a:extLst>
                <a:ext uri="{FF2B5EF4-FFF2-40B4-BE49-F238E27FC236}">
                  <a16:creationId xmlns:a16="http://schemas.microsoft.com/office/drawing/2014/main" id="{DAF70A68-97FC-444C-B684-BF388E4F9431}"/>
                </a:ext>
              </a:extLst>
            </p:cNvPr>
            <p:cNvSpPr/>
            <p:nvPr/>
          </p:nvSpPr>
          <p:spPr>
            <a:xfrm>
              <a:off x="87163" y="5149298"/>
              <a:ext cx="9081655" cy="16603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6" name="Rectangle 35">
            <a:extLst>
              <a:ext uri="{FF2B5EF4-FFF2-40B4-BE49-F238E27FC236}">
                <a16:creationId xmlns:a16="http://schemas.microsoft.com/office/drawing/2014/main" id="{8B08C16F-0323-4F9E-99BF-30DCBA87EBBC}"/>
              </a:ext>
            </a:extLst>
          </p:cNvPr>
          <p:cNvSpPr/>
          <p:nvPr/>
        </p:nvSpPr>
        <p:spPr>
          <a:xfrm>
            <a:off x="1581149" y="3389297"/>
            <a:ext cx="9071264" cy="1715889"/>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86377FA0-3983-433C-8597-013AC8E54838}"/>
              </a:ext>
            </a:extLst>
          </p:cNvPr>
          <p:cNvPicPr>
            <a:picLocks noChangeAspect="1"/>
          </p:cNvPicPr>
          <p:nvPr/>
        </p:nvPicPr>
        <p:blipFill rotWithShape="1">
          <a:blip r:embed="rId5">
            <a:extLst>
              <a:ext uri="{28A0092B-C50C-407E-A947-70E740481C1C}">
                <a14:useLocalDpi xmlns:a14="http://schemas.microsoft.com/office/drawing/2010/main" val="0"/>
              </a:ext>
            </a:extLst>
          </a:blip>
          <a:srcRect t="356" b="356"/>
          <a:stretch/>
        </p:blipFill>
        <p:spPr>
          <a:xfrm>
            <a:off x="1600800" y="3754726"/>
            <a:ext cx="9050482" cy="1350228"/>
          </a:xfrm>
          <a:prstGeom prst="rect">
            <a:avLst/>
          </a:prstGeom>
        </p:spPr>
      </p:pic>
      <p:sp>
        <p:nvSpPr>
          <p:cNvPr id="31" name="Content Placeholder 8">
            <a:extLst>
              <a:ext uri="{FF2B5EF4-FFF2-40B4-BE49-F238E27FC236}">
                <a16:creationId xmlns:a16="http://schemas.microsoft.com/office/drawing/2014/main" id="{F712D4D0-2C22-4785-B7CF-950DA23A4365}"/>
              </a:ext>
            </a:extLst>
          </p:cNvPr>
          <p:cNvSpPr txBox="1">
            <a:spLocks/>
          </p:cNvSpPr>
          <p:nvPr/>
        </p:nvSpPr>
        <p:spPr>
          <a:xfrm>
            <a:off x="1539584" y="3329289"/>
            <a:ext cx="4432882" cy="64208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Newspapers</a:t>
            </a:r>
          </a:p>
        </p:txBody>
      </p:sp>
      <p:sp>
        <p:nvSpPr>
          <p:cNvPr id="29" name="TextBox 28">
            <a:extLst>
              <a:ext uri="{FF2B5EF4-FFF2-40B4-BE49-F238E27FC236}">
                <a16:creationId xmlns:a16="http://schemas.microsoft.com/office/drawing/2014/main" id="{7EF43E43-1DB0-4358-B6F3-0BD074B73B43}"/>
              </a:ext>
            </a:extLst>
          </p:cNvPr>
          <p:cNvSpPr txBox="1"/>
          <p:nvPr/>
        </p:nvSpPr>
        <p:spPr>
          <a:xfrm>
            <a:off x="9067800" y="0"/>
            <a:ext cx="3213100" cy="400110"/>
          </a:xfrm>
          <a:prstGeom prst="rect">
            <a:avLst/>
          </a:prstGeom>
          <a:noFill/>
        </p:spPr>
        <p:txBody>
          <a:bodyPr wrap="square" rtlCol="0">
            <a:spAutoFit/>
          </a:bodyPr>
          <a:lstStyle/>
          <a:p>
            <a:r>
              <a:rPr lang="en-US" sz="2000" b="1" dirty="0">
                <a:solidFill>
                  <a:srgbClr val="0068FF">
                    <a:lumMod val="60000"/>
                    <a:lumOff val="40000"/>
                  </a:srgbClr>
                </a:solidFill>
                <a:latin typeface="Tenorite"/>
              </a:rPr>
              <a:t>Case Study: Audiense Tool</a:t>
            </a:r>
          </a:p>
        </p:txBody>
      </p:sp>
    </p:spTree>
    <p:extLst>
      <p:ext uri="{BB962C8B-B14F-4D97-AF65-F5344CB8AC3E}">
        <p14:creationId xmlns:p14="http://schemas.microsoft.com/office/powerpoint/2010/main" val="1470155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C1BC95-177E-425A-B06C-FB91FB75DF44}"/>
              </a:ext>
            </a:extLst>
          </p:cNvPr>
          <p:cNvSpPr>
            <a:spLocks noGrp="1"/>
          </p:cNvSpPr>
          <p:nvPr>
            <p:ph type="title"/>
          </p:nvPr>
        </p:nvSpPr>
        <p:spPr>
          <a:xfrm>
            <a:off x="118337" y="248038"/>
            <a:ext cx="8010520" cy="1159200"/>
          </a:xfrm>
        </p:spPr>
        <p:txBody>
          <a:bodyPr vert="horz" lIns="91440" tIns="45720" rIns="91440" bIns="45720" rtlCol="0" anchor="ctr">
            <a:normAutofit/>
          </a:bodyPr>
          <a:lstStyle/>
          <a:p>
            <a:r>
              <a:rPr lang="en-US" b="1" kern="1200" dirty="0">
                <a:solidFill>
                  <a:srgbClr val="FFFFFF"/>
                </a:solidFill>
                <a:latin typeface="+mj-lt"/>
                <a:ea typeface="+mj-ea"/>
                <a:cs typeface="+mj-cs"/>
              </a:rPr>
              <a:t>Online Media Affinity</a:t>
            </a:r>
          </a:p>
        </p:txBody>
      </p:sp>
      <p:sp>
        <p:nvSpPr>
          <p:cNvPr id="23" name="Content Placeholder 8">
            <a:extLst>
              <a:ext uri="{FF2B5EF4-FFF2-40B4-BE49-F238E27FC236}">
                <a16:creationId xmlns:a16="http://schemas.microsoft.com/office/drawing/2014/main" id="{28AA4F84-8BCC-4A59-A29C-1DEA40C463D9}"/>
              </a:ext>
            </a:extLst>
          </p:cNvPr>
          <p:cNvSpPr txBox="1">
            <a:spLocks/>
          </p:cNvSpPr>
          <p:nvPr/>
        </p:nvSpPr>
        <p:spPr>
          <a:xfrm>
            <a:off x="9937250" y="935861"/>
            <a:ext cx="2254750" cy="6384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a:solidFill>
                  <a:schemeClr val="bg1"/>
                </a:solidFill>
                <a:latin typeface="+mj-lt"/>
              </a:rPr>
              <a:t>Social Media Insights About School Leaders</a:t>
            </a:r>
          </a:p>
        </p:txBody>
      </p:sp>
      <p:grpSp>
        <p:nvGrpSpPr>
          <p:cNvPr id="13" name="Group 12">
            <a:extLst>
              <a:ext uri="{FF2B5EF4-FFF2-40B4-BE49-F238E27FC236}">
                <a16:creationId xmlns:a16="http://schemas.microsoft.com/office/drawing/2014/main" id="{1A8F5706-ED5C-431B-95FB-3801C80FF80A}"/>
              </a:ext>
            </a:extLst>
          </p:cNvPr>
          <p:cNvGrpSpPr/>
          <p:nvPr/>
        </p:nvGrpSpPr>
        <p:grpSpPr>
          <a:xfrm>
            <a:off x="1725" y="1575461"/>
            <a:ext cx="9112828" cy="1756045"/>
            <a:chOff x="1518804" y="1574328"/>
            <a:chExt cx="9112828" cy="1756045"/>
          </a:xfrm>
        </p:grpSpPr>
        <p:pic>
          <p:nvPicPr>
            <p:cNvPr id="7" name="Picture 6">
              <a:extLst>
                <a:ext uri="{FF2B5EF4-FFF2-40B4-BE49-F238E27FC236}">
                  <a16:creationId xmlns:a16="http://schemas.microsoft.com/office/drawing/2014/main" id="{138C8E82-6C89-4AE5-81EB-6E829D18793D}"/>
                </a:ext>
              </a:extLst>
            </p:cNvPr>
            <p:cNvPicPr>
              <a:picLocks noChangeAspect="1"/>
            </p:cNvPicPr>
            <p:nvPr/>
          </p:nvPicPr>
          <p:blipFill>
            <a:blip r:embed="rId3"/>
            <a:stretch>
              <a:fillRect/>
            </a:stretch>
          </p:blipFill>
          <p:spPr>
            <a:xfrm>
              <a:off x="1581150" y="1980145"/>
              <a:ext cx="9050482" cy="1350228"/>
            </a:xfrm>
            <a:prstGeom prst="rect">
              <a:avLst/>
            </a:prstGeom>
          </p:spPr>
        </p:pic>
        <p:sp>
          <p:nvSpPr>
            <p:cNvPr id="21" name="Content Placeholder 8">
              <a:extLst>
                <a:ext uri="{FF2B5EF4-FFF2-40B4-BE49-F238E27FC236}">
                  <a16:creationId xmlns:a16="http://schemas.microsoft.com/office/drawing/2014/main" id="{53255C03-4299-4259-9F32-1EA5E70A66F1}"/>
                </a:ext>
              </a:extLst>
            </p:cNvPr>
            <p:cNvSpPr txBox="1">
              <a:spLocks/>
            </p:cNvSpPr>
            <p:nvPr/>
          </p:nvSpPr>
          <p:spPr>
            <a:xfrm>
              <a:off x="1518804" y="1574328"/>
              <a:ext cx="1770260" cy="642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002060"/>
                  </a:solidFill>
                </a:rPr>
                <a:t>Blogs</a:t>
              </a:r>
            </a:p>
          </p:txBody>
        </p:sp>
        <p:sp>
          <p:nvSpPr>
            <p:cNvPr id="18" name="Rectangle 17">
              <a:extLst>
                <a:ext uri="{FF2B5EF4-FFF2-40B4-BE49-F238E27FC236}">
                  <a16:creationId xmlns:a16="http://schemas.microsoft.com/office/drawing/2014/main" id="{56F61325-54F3-4862-8BF6-5C8F208145DA}"/>
                </a:ext>
              </a:extLst>
            </p:cNvPr>
            <p:cNvSpPr/>
            <p:nvPr/>
          </p:nvSpPr>
          <p:spPr>
            <a:xfrm>
              <a:off x="1570759" y="1628956"/>
              <a:ext cx="9050482" cy="170141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Rectangle 33">
            <a:extLst>
              <a:ext uri="{FF2B5EF4-FFF2-40B4-BE49-F238E27FC236}">
                <a16:creationId xmlns:a16="http://schemas.microsoft.com/office/drawing/2014/main" id="{9BE899EB-16F3-4D9A-92FF-B8834138725F}"/>
              </a:ext>
            </a:extLst>
          </p:cNvPr>
          <p:cNvSpPr/>
          <p:nvPr/>
        </p:nvSpPr>
        <p:spPr>
          <a:xfrm>
            <a:off x="1581148" y="3394842"/>
            <a:ext cx="9071264" cy="170141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1FB5527-A5E3-4C00-AE01-619549680899}"/>
              </a:ext>
            </a:extLst>
          </p:cNvPr>
          <p:cNvGrpSpPr/>
          <p:nvPr/>
        </p:nvGrpSpPr>
        <p:grpSpPr>
          <a:xfrm>
            <a:off x="3025487" y="5107799"/>
            <a:ext cx="9112828" cy="1711808"/>
            <a:chOff x="55991" y="5097798"/>
            <a:chExt cx="9112828" cy="1711808"/>
          </a:xfrm>
        </p:grpSpPr>
        <p:pic>
          <p:nvPicPr>
            <p:cNvPr id="32" name="Picture 31">
              <a:extLst>
                <a:ext uri="{FF2B5EF4-FFF2-40B4-BE49-F238E27FC236}">
                  <a16:creationId xmlns:a16="http://schemas.microsoft.com/office/drawing/2014/main" id="{6187C65F-61EE-4C0C-B64C-FC1C312922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8337" y="5478588"/>
              <a:ext cx="9050482" cy="1317153"/>
            </a:xfrm>
            <a:prstGeom prst="rect">
              <a:avLst/>
            </a:prstGeom>
          </p:spPr>
        </p:pic>
        <p:sp>
          <p:nvSpPr>
            <p:cNvPr id="33" name="Content Placeholder 8">
              <a:extLst>
                <a:ext uri="{FF2B5EF4-FFF2-40B4-BE49-F238E27FC236}">
                  <a16:creationId xmlns:a16="http://schemas.microsoft.com/office/drawing/2014/main" id="{A9A4FE99-BA89-402B-BBCD-75866E8B0625}"/>
                </a:ext>
              </a:extLst>
            </p:cNvPr>
            <p:cNvSpPr txBox="1">
              <a:spLocks/>
            </p:cNvSpPr>
            <p:nvPr/>
          </p:nvSpPr>
          <p:spPr>
            <a:xfrm>
              <a:off x="55991" y="5097798"/>
              <a:ext cx="5077118" cy="6420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002060"/>
                  </a:solidFill>
                </a:rPr>
                <a:t>Websites</a:t>
              </a:r>
            </a:p>
          </p:txBody>
        </p:sp>
        <p:sp>
          <p:nvSpPr>
            <p:cNvPr id="35" name="Rectangle 34">
              <a:extLst>
                <a:ext uri="{FF2B5EF4-FFF2-40B4-BE49-F238E27FC236}">
                  <a16:creationId xmlns:a16="http://schemas.microsoft.com/office/drawing/2014/main" id="{DAF70A68-97FC-444C-B684-BF388E4F9431}"/>
                </a:ext>
              </a:extLst>
            </p:cNvPr>
            <p:cNvSpPr/>
            <p:nvPr/>
          </p:nvSpPr>
          <p:spPr>
            <a:xfrm>
              <a:off x="87163" y="5149298"/>
              <a:ext cx="9081655" cy="166030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8B08C16F-0323-4F9E-99BF-30DCBA87EBBC}"/>
              </a:ext>
            </a:extLst>
          </p:cNvPr>
          <p:cNvSpPr/>
          <p:nvPr/>
        </p:nvSpPr>
        <p:spPr>
          <a:xfrm>
            <a:off x="1581149" y="3389297"/>
            <a:ext cx="9071264" cy="1715889"/>
          </a:xfrm>
          <a:prstGeom prst="rect">
            <a:avLst/>
          </a:prstGeom>
          <a:solidFill>
            <a:srgbClr val="00206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86377FA0-3983-433C-8597-013AC8E54838}"/>
              </a:ext>
            </a:extLst>
          </p:cNvPr>
          <p:cNvPicPr>
            <a:picLocks noChangeAspect="1"/>
          </p:cNvPicPr>
          <p:nvPr/>
        </p:nvPicPr>
        <p:blipFill rotWithShape="1">
          <a:blip r:embed="rId5">
            <a:extLst>
              <a:ext uri="{28A0092B-C50C-407E-A947-70E740481C1C}">
                <a14:useLocalDpi xmlns:a14="http://schemas.microsoft.com/office/drawing/2010/main" val="0"/>
              </a:ext>
            </a:extLst>
          </a:blip>
          <a:srcRect l="434" t="2700" r="459" b="2876"/>
          <a:stretch/>
        </p:blipFill>
        <p:spPr>
          <a:xfrm>
            <a:off x="1641230" y="3804138"/>
            <a:ext cx="8969621" cy="1251403"/>
          </a:xfrm>
          <a:prstGeom prst="rect">
            <a:avLst/>
          </a:prstGeom>
        </p:spPr>
      </p:pic>
      <p:sp>
        <p:nvSpPr>
          <p:cNvPr id="31" name="Content Placeholder 8">
            <a:extLst>
              <a:ext uri="{FF2B5EF4-FFF2-40B4-BE49-F238E27FC236}">
                <a16:creationId xmlns:a16="http://schemas.microsoft.com/office/drawing/2014/main" id="{F712D4D0-2C22-4785-B7CF-950DA23A4365}"/>
              </a:ext>
            </a:extLst>
          </p:cNvPr>
          <p:cNvSpPr txBox="1">
            <a:spLocks/>
          </p:cNvSpPr>
          <p:nvPr/>
        </p:nvSpPr>
        <p:spPr>
          <a:xfrm>
            <a:off x="1539584" y="3329289"/>
            <a:ext cx="4432882" cy="642086"/>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002060"/>
                </a:solidFill>
              </a:rPr>
              <a:t>Digital Magazines</a:t>
            </a:r>
          </a:p>
        </p:txBody>
      </p:sp>
      <p:sp>
        <p:nvSpPr>
          <p:cNvPr id="28" name="TextBox 27">
            <a:extLst>
              <a:ext uri="{FF2B5EF4-FFF2-40B4-BE49-F238E27FC236}">
                <a16:creationId xmlns:a16="http://schemas.microsoft.com/office/drawing/2014/main" id="{9864EE93-2134-422D-B0C0-26BD2B5EA953}"/>
              </a:ext>
            </a:extLst>
          </p:cNvPr>
          <p:cNvSpPr txBox="1"/>
          <p:nvPr/>
        </p:nvSpPr>
        <p:spPr>
          <a:xfrm>
            <a:off x="9067800" y="0"/>
            <a:ext cx="3213100" cy="400110"/>
          </a:xfrm>
          <a:prstGeom prst="rect">
            <a:avLst/>
          </a:prstGeom>
          <a:noFill/>
        </p:spPr>
        <p:txBody>
          <a:bodyPr wrap="square" rtlCol="0">
            <a:spAutoFit/>
          </a:bodyPr>
          <a:lstStyle/>
          <a:p>
            <a:r>
              <a:rPr lang="en-US" sz="2000" b="1" dirty="0">
                <a:solidFill>
                  <a:srgbClr val="0068FF">
                    <a:lumMod val="60000"/>
                    <a:lumOff val="40000"/>
                  </a:srgbClr>
                </a:solidFill>
                <a:latin typeface="Tenorite"/>
              </a:rPr>
              <a:t>Case Study: Audiense Tool</a:t>
            </a:r>
          </a:p>
        </p:txBody>
      </p:sp>
    </p:spTree>
    <p:extLst>
      <p:ext uri="{BB962C8B-B14F-4D97-AF65-F5344CB8AC3E}">
        <p14:creationId xmlns:p14="http://schemas.microsoft.com/office/powerpoint/2010/main" val="1903321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Timeline&#10;&#10;Description automatically generated with medium confidence">
            <a:extLst>
              <a:ext uri="{FF2B5EF4-FFF2-40B4-BE49-F238E27FC236}">
                <a16:creationId xmlns:a16="http://schemas.microsoft.com/office/drawing/2014/main" id="{1217FB57-C495-4106-9D83-8032A55AE9CC}"/>
              </a:ext>
            </a:extLst>
          </p:cNvPr>
          <p:cNvPicPr>
            <a:picLocks noChangeAspect="1"/>
          </p:cNvPicPr>
          <p:nvPr/>
        </p:nvPicPr>
        <p:blipFill rotWithShape="1">
          <a:blip r:embed="rId3"/>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BE31031-260D-4E44-92F9-34938E2437A2}"/>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43837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Graphical user interface&#10;&#10;Description automatically generated">
            <a:extLst>
              <a:ext uri="{FF2B5EF4-FFF2-40B4-BE49-F238E27FC236}">
                <a16:creationId xmlns:a16="http://schemas.microsoft.com/office/drawing/2014/main" id="{201F78F8-8246-48B6-B393-2BEDAA26E061}"/>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ED516AAA-76AF-41C7-8198-C306B523836A}"/>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2751419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9AF029-A820-4251-B76D-6594B7002F99}"/>
              </a:ext>
            </a:extLst>
          </p:cNvPr>
          <p:cNvPicPr>
            <a:picLocks noChangeAspect="1"/>
          </p:cNvPicPr>
          <p:nvPr/>
        </p:nvPicPr>
        <p:blipFill>
          <a:blip r:embed="rId3"/>
          <a:stretch>
            <a:fillRect/>
          </a:stretch>
        </p:blipFill>
        <p:spPr>
          <a:xfrm>
            <a:off x="0" y="0"/>
            <a:ext cx="12192000" cy="6857999"/>
          </a:xfrm>
          <a:prstGeom prst="rect">
            <a:avLst/>
          </a:prstGeom>
        </p:spPr>
      </p:pic>
      <p:sp>
        <p:nvSpPr>
          <p:cNvPr id="8" name="TextBox 7">
            <a:extLst>
              <a:ext uri="{FF2B5EF4-FFF2-40B4-BE49-F238E27FC236}">
                <a16:creationId xmlns:a16="http://schemas.microsoft.com/office/drawing/2014/main" id="{1FC876D3-733A-46BD-8F87-B4C1EB48ACD4}"/>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292532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EB193E-96EE-42A4-A244-966137DAFA72}"/>
              </a:ext>
            </a:extLst>
          </p:cNvPr>
          <p:cNvSpPr txBox="1">
            <a:spLocks/>
          </p:cNvSpPr>
          <p:nvPr/>
        </p:nvSpPr>
        <p:spPr>
          <a:xfrm>
            <a:off x="334956" y="581885"/>
            <a:ext cx="10157015" cy="8060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sz="6000" dirty="0">
                <a:solidFill>
                  <a:schemeClr val="accent4"/>
                </a:solidFill>
              </a:rPr>
              <a:t>Case Study: Explore Tool</a:t>
            </a:r>
          </a:p>
        </p:txBody>
      </p:sp>
      <p:graphicFrame>
        <p:nvGraphicFramePr>
          <p:cNvPr id="8" name="Table 8">
            <a:extLst>
              <a:ext uri="{FF2B5EF4-FFF2-40B4-BE49-F238E27FC236}">
                <a16:creationId xmlns:a16="http://schemas.microsoft.com/office/drawing/2014/main" id="{62087E90-8999-4031-851E-3E56A167CB52}"/>
              </a:ext>
            </a:extLst>
          </p:cNvPr>
          <p:cNvGraphicFramePr>
            <a:graphicFrameLocks noGrp="1"/>
          </p:cNvGraphicFramePr>
          <p:nvPr>
            <p:extLst>
              <p:ext uri="{D42A27DB-BD31-4B8C-83A1-F6EECF244321}">
                <p14:modId xmlns:p14="http://schemas.microsoft.com/office/powerpoint/2010/main" val="2626805354"/>
              </p:ext>
            </p:extLst>
          </p:nvPr>
        </p:nvGraphicFramePr>
        <p:xfrm>
          <a:off x="457200" y="1360196"/>
          <a:ext cx="8530320" cy="5287580"/>
        </p:xfrm>
        <a:graphic>
          <a:graphicData uri="http://schemas.openxmlformats.org/drawingml/2006/table">
            <a:tbl>
              <a:tblPr firstRow="1" bandRow="1">
                <a:tableStyleId>{5C22544A-7EE6-4342-B048-85BDC9FD1C3A}</a:tableStyleId>
              </a:tblPr>
              <a:tblGrid>
                <a:gridCol w="1648691">
                  <a:extLst>
                    <a:ext uri="{9D8B030D-6E8A-4147-A177-3AD203B41FA5}">
                      <a16:colId xmlns:a16="http://schemas.microsoft.com/office/drawing/2014/main" val="3393722873"/>
                    </a:ext>
                  </a:extLst>
                </a:gridCol>
                <a:gridCol w="3616036">
                  <a:extLst>
                    <a:ext uri="{9D8B030D-6E8A-4147-A177-3AD203B41FA5}">
                      <a16:colId xmlns:a16="http://schemas.microsoft.com/office/drawing/2014/main" val="1538351623"/>
                    </a:ext>
                  </a:extLst>
                </a:gridCol>
                <a:gridCol w="3265593">
                  <a:extLst>
                    <a:ext uri="{9D8B030D-6E8A-4147-A177-3AD203B41FA5}">
                      <a16:colId xmlns:a16="http://schemas.microsoft.com/office/drawing/2014/main" val="2883637556"/>
                    </a:ext>
                  </a:extLst>
                </a:gridCol>
              </a:tblGrid>
              <a:tr h="420088">
                <a:tc>
                  <a:txBody>
                    <a:bodyPr/>
                    <a:lstStyle/>
                    <a:p>
                      <a:endParaRPr lang="en-US" sz="2300" dirty="0"/>
                    </a:p>
                  </a:txBody>
                  <a:tcPr marL="88251" marR="88251" marT="44126" marB="44126"/>
                </a:tc>
                <a:tc>
                  <a:txBody>
                    <a:bodyPr/>
                    <a:lstStyle/>
                    <a:p>
                      <a:r>
                        <a:rPr lang="en-US" sz="2300" dirty="0"/>
                        <a:t>Explore</a:t>
                      </a:r>
                    </a:p>
                  </a:txBody>
                  <a:tcPr marL="88251" marR="88251" marT="44126" marB="44126">
                    <a:solidFill>
                      <a:schemeClr val="accent1">
                        <a:lumMod val="60000"/>
                        <a:lumOff val="40000"/>
                      </a:schemeClr>
                    </a:solidFill>
                  </a:tcPr>
                </a:tc>
                <a:tc>
                  <a:txBody>
                    <a:bodyPr/>
                    <a:lstStyle/>
                    <a:p>
                      <a:r>
                        <a:rPr lang="en-US" sz="2300" dirty="0" err="1"/>
                        <a:t>Audiense</a:t>
                      </a:r>
                      <a:endParaRPr lang="en-US" sz="1700" dirty="0"/>
                    </a:p>
                  </a:txBody>
                  <a:tcPr marL="88251" marR="88251" marT="44126" marB="44126"/>
                </a:tc>
                <a:extLst>
                  <a:ext uri="{0D108BD9-81ED-4DB2-BD59-A6C34878D82A}">
                    <a16:rowId xmlns:a16="http://schemas.microsoft.com/office/drawing/2014/main" val="269947"/>
                  </a:ext>
                </a:extLst>
              </a:tr>
              <a:tr h="718619">
                <a:tc>
                  <a:txBody>
                    <a:bodyPr/>
                    <a:lstStyle/>
                    <a:p>
                      <a:r>
                        <a:rPr lang="en-US" sz="1400" b="1" dirty="0"/>
                        <a:t>What does it do?</a:t>
                      </a:r>
                    </a:p>
                  </a:txBody>
                  <a:tcPr marL="88251" marR="88251" marT="44126" marB="44126"/>
                </a:tc>
                <a:tc>
                  <a:txBody>
                    <a:bodyPr/>
                    <a:lstStyle/>
                    <a:p>
                      <a:r>
                        <a:rPr lang="en-US" sz="1400" dirty="0"/>
                        <a:t>monitor online news and social media to answer 5 Ws (who, what, when, why, where)</a:t>
                      </a:r>
                    </a:p>
                  </a:txBody>
                  <a:tcPr marL="88251" marR="88251" marT="44126" marB="44126">
                    <a:solidFill>
                      <a:schemeClr val="accent1">
                        <a:lumMod val="60000"/>
                        <a:lumOff val="40000"/>
                      </a:schemeClr>
                    </a:solidFill>
                  </a:tcPr>
                </a:tc>
                <a:tc>
                  <a:txBody>
                    <a:bodyPr/>
                    <a:lstStyle/>
                    <a:p>
                      <a:r>
                        <a:rPr lang="en-US" sz="1400" dirty="0"/>
                        <a:t>generate actionable insights about a specified audience (e.g., key population segment, competitor, partner)</a:t>
                      </a:r>
                    </a:p>
                  </a:txBody>
                  <a:tcPr marL="88251" marR="88251" marT="44126" marB="44126"/>
                </a:tc>
                <a:extLst>
                  <a:ext uri="{0D108BD9-81ED-4DB2-BD59-A6C34878D82A}">
                    <a16:rowId xmlns:a16="http://schemas.microsoft.com/office/drawing/2014/main" val="1277991768"/>
                  </a:ext>
                </a:extLst>
              </a:tr>
              <a:tr h="902568">
                <a:tc>
                  <a:txBody>
                    <a:bodyPr/>
                    <a:lstStyle/>
                    <a:p>
                      <a:r>
                        <a:rPr lang="en-US" sz="1400" b="1" dirty="0"/>
                        <a:t>Where does it collect data?</a:t>
                      </a:r>
                    </a:p>
                  </a:txBody>
                  <a:tcPr marL="88251" marR="88251" marT="44126" marB="44126"/>
                </a:tc>
                <a:tc>
                  <a:txBody>
                    <a:bodyPr/>
                    <a:lstStyle/>
                    <a:p>
                      <a:r>
                        <a:rPr lang="en-US" sz="1400" dirty="0"/>
                        <a:t>news media, Twitter, blogs, forums, Reddit, product reviews, YouTube, Instagram, Facebook fan pages, comments (news &amp; blogs), RFPs, Pinterest, Twitch, TikTok</a:t>
                      </a:r>
                    </a:p>
                  </a:txBody>
                  <a:tcPr marL="88251" marR="88251" marT="44126" marB="44126">
                    <a:solidFill>
                      <a:schemeClr val="accent1">
                        <a:lumMod val="60000"/>
                        <a:lumOff val="40000"/>
                      </a:schemeClr>
                    </a:solidFill>
                  </a:tcPr>
                </a:tc>
                <a:tc>
                  <a:txBody>
                    <a:bodyPr/>
                    <a:lstStyle/>
                    <a:p>
                      <a:r>
                        <a:rPr lang="en-US" sz="1400" dirty="0"/>
                        <a:t>Twitter </a:t>
                      </a:r>
                    </a:p>
                  </a:txBody>
                  <a:tcPr marL="88251" marR="88251" marT="44126" marB="44126"/>
                </a:tc>
                <a:extLst>
                  <a:ext uri="{0D108BD9-81ED-4DB2-BD59-A6C34878D82A}">
                    <a16:rowId xmlns:a16="http://schemas.microsoft.com/office/drawing/2014/main" val="740365347"/>
                  </a:ext>
                </a:extLst>
              </a:tr>
              <a:tr h="1132451">
                <a:tc>
                  <a:txBody>
                    <a:bodyPr/>
                    <a:lstStyle/>
                    <a:p>
                      <a:r>
                        <a:rPr lang="en-US" sz="1400" b="1" dirty="0"/>
                        <a:t>What information does it offer?</a:t>
                      </a:r>
                    </a:p>
                  </a:txBody>
                  <a:tcPr marL="88251" marR="88251" marT="44126" marB="44126"/>
                </a:tc>
                <a:tc>
                  <a:txBody>
                    <a:bodyPr/>
                    <a:lstStyle/>
                    <a:p>
                      <a:r>
                        <a:rPr lang="en-US" sz="1400" dirty="0"/>
                        <a:t>mention trends, top keywords, sentiment analysis, social engagement, emotional comparison, brand/content monitoring, consumer insights, social echo, anomaly detection, competitive monitoring</a:t>
                      </a:r>
                    </a:p>
                  </a:txBody>
                  <a:tcPr marL="88251" marR="88251" marT="44126" marB="44126">
                    <a:solidFill>
                      <a:schemeClr val="accent1">
                        <a:lumMod val="60000"/>
                        <a:lumOff val="40000"/>
                      </a:schemeClr>
                    </a:solidFill>
                  </a:tcPr>
                </a:tc>
                <a:tc>
                  <a:txBody>
                    <a:bodyPr/>
                    <a:lstStyle/>
                    <a:p>
                      <a:r>
                        <a:rPr lang="en-US" sz="1400" dirty="0"/>
                        <a:t>online habits, personality hallmarks, message and media recommendations, social media behavior and relevance, potential influencers, media affinity</a:t>
                      </a:r>
                    </a:p>
                  </a:txBody>
                  <a:tcPr marL="88251" marR="88251" marT="44126" marB="44126"/>
                </a:tc>
                <a:extLst>
                  <a:ext uri="{0D108BD9-81ED-4DB2-BD59-A6C34878D82A}">
                    <a16:rowId xmlns:a16="http://schemas.microsoft.com/office/drawing/2014/main" val="3358180194"/>
                  </a:ext>
                </a:extLst>
              </a:tr>
              <a:tr h="1863349">
                <a:tc>
                  <a:txBody>
                    <a:bodyPr/>
                    <a:lstStyle/>
                    <a:p>
                      <a:r>
                        <a:rPr lang="en-US" sz="1400" b="1" dirty="0"/>
                        <a:t>How is it useful to me?</a:t>
                      </a:r>
                    </a:p>
                  </a:txBody>
                  <a:tcPr marL="88251" marR="88251" marT="44126" marB="44126"/>
                </a:tc>
                <a:tc>
                  <a:txBody>
                    <a:bodyPr/>
                    <a:lstStyle/>
                    <a:p>
                      <a:pPr marL="0" lvl="0" indent="-91440">
                        <a:buFont typeface="Arial" panose="020B0604020202020204" pitchFamily="34" charset="0"/>
                        <a:buChar char="•"/>
                      </a:pPr>
                      <a:r>
                        <a:rPr lang="en-US" sz="1400" kern="100" baseline="0" dirty="0"/>
                        <a:t>listen</a:t>
                      </a:r>
                      <a:r>
                        <a:rPr lang="en-US" sz="1400" dirty="0"/>
                        <a:t> to conversations about a topic and identify emerging themes</a:t>
                      </a:r>
                    </a:p>
                    <a:p>
                      <a:pPr marL="0" lvl="0" indent="-91440">
                        <a:buFont typeface="Arial" panose="020B0604020202020204" pitchFamily="34" charset="0"/>
                        <a:buChar char="•"/>
                      </a:pPr>
                      <a:endParaRPr lang="en-US" sz="500" dirty="0"/>
                    </a:p>
                    <a:p>
                      <a:pPr marL="0" lvl="0" indent="-91440">
                        <a:buFont typeface="Arial" panose="020B0604020202020204" pitchFamily="34" charset="0"/>
                        <a:buChar char="•"/>
                      </a:pPr>
                      <a:r>
                        <a:rPr lang="en-US" sz="1400" dirty="0"/>
                        <a:t>collect sentiment values about a topic and track how they change over time</a:t>
                      </a:r>
                    </a:p>
                    <a:p>
                      <a:pPr marL="0" lvl="0" indent="0">
                        <a:buFont typeface="Arial" panose="020B0604020202020204" pitchFamily="34" charset="0"/>
                        <a:buNone/>
                      </a:pPr>
                      <a:endParaRPr lang="en-US" sz="500" dirty="0"/>
                    </a:p>
                    <a:p>
                      <a:pPr marL="0" lvl="0" indent="-91440">
                        <a:buFont typeface="Arial" panose="020B0604020202020204" pitchFamily="34" charset="0"/>
                        <a:buChar char="•"/>
                      </a:pPr>
                      <a:r>
                        <a:rPr lang="en-US" sz="1400" dirty="0"/>
                        <a:t>conduct needs assessment and landscape analysis activities</a:t>
                      </a:r>
                    </a:p>
                    <a:p>
                      <a:pPr marL="0" lvl="0" indent="0">
                        <a:buFont typeface="Arial" panose="020B0604020202020204" pitchFamily="34" charset="0"/>
                        <a:buNone/>
                      </a:pPr>
                      <a:endParaRPr lang="en-US" sz="500" dirty="0"/>
                    </a:p>
                    <a:p>
                      <a:pPr marL="0" lvl="0" indent="-91440">
                        <a:buFont typeface="Arial" panose="020B0604020202020204" pitchFamily="34" charset="0"/>
                        <a:buChar char="•"/>
                      </a:pPr>
                      <a:r>
                        <a:rPr lang="en-US" sz="1400" dirty="0"/>
                        <a:t>identify misconceptions and misinformation about a topic</a:t>
                      </a:r>
                    </a:p>
                  </a:txBody>
                  <a:tcPr marL="88251" marR="88251" marT="44126" marB="44126">
                    <a:solidFill>
                      <a:schemeClr val="accent1">
                        <a:lumMod val="60000"/>
                        <a:lumOff val="40000"/>
                      </a:schemeClr>
                    </a:solidFill>
                  </a:tcPr>
                </a:tc>
                <a:tc>
                  <a:txBody>
                    <a:bodyPr/>
                    <a:lstStyle/>
                    <a:p>
                      <a:pPr marL="0" indent="-91440">
                        <a:buFont typeface="Arial" panose="020B0604020202020204" pitchFamily="34" charset="0"/>
                        <a:buChar char="•"/>
                      </a:pPr>
                      <a:r>
                        <a:rPr lang="en-US" sz="1400" dirty="0"/>
                        <a:t>develop effective messages for specific audiences (utilizing a tone, style, and influence that is more likely to resonate with them</a:t>
                      </a:r>
                    </a:p>
                    <a:p>
                      <a:pPr marL="0" indent="-91440">
                        <a:buFont typeface="Arial" panose="020B0604020202020204" pitchFamily="34" charset="0"/>
                        <a:buNone/>
                      </a:pPr>
                      <a:endParaRPr lang="en-US" sz="500" dirty="0"/>
                    </a:p>
                    <a:p>
                      <a:pPr marL="0" indent="-91440">
                        <a:buFont typeface="Arial" panose="020B0604020202020204" pitchFamily="34" charset="0"/>
                        <a:buChar char="•"/>
                      </a:pPr>
                      <a:r>
                        <a:rPr lang="en-US" sz="1400" dirty="0"/>
                        <a:t>identify relevant social media channels to support the development of a media monitoring and listening strategy</a:t>
                      </a:r>
                    </a:p>
                  </a:txBody>
                  <a:tcPr marL="88251" marR="88251" marT="44126" marB="44126"/>
                </a:tc>
                <a:extLst>
                  <a:ext uri="{0D108BD9-81ED-4DB2-BD59-A6C34878D82A}">
                    <a16:rowId xmlns:a16="http://schemas.microsoft.com/office/drawing/2014/main" val="761854001"/>
                  </a:ext>
                </a:extLst>
              </a:tr>
            </a:tbl>
          </a:graphicData>
        </a:graphic>
      </p:graphicFrame>
    </p:spTree>
    <p:extLst>
      <p:ext uri="{BB962C8B-B14F-4D97-AF65-F5344CB8AC3E}">
        <p14:creationId xmlns:p14="http://schemas.microsoft.com/office/powerpoint/2010/main" val="2659079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E4A0ED-626C-4B7C-81F7-E7030BDB6ECB}"/>
              </a:ext>
            </a:extLst>
          </p:cNvPr>
          <p:cNvPicPr>
            <a:picLocks noChangeAspect="1"/>
          </p:cNvPicPr>
          <p:nvPr/>
        </p:nvPicPr>
        <p:blipFill>
          <a:blip r:embed="rId3"/>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4AC9686D-FCBE-4566-A89E-62031AFF01A9}"/>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346781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D17A6E-FBDC-4BE6-B558-6F6C419698A5}"/>
              </a:ext>
            </a:extLst>
          </p:cNvPr>
          <p:cNvPicPr>
            <a:picLocks noChangeAspect="1"/>
          </p:cNvPicPr>
          <p:nvPr/>
        </p:nvPicPr>
        <p:blipFill>
          <a:blip r:embed="rId3"/>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C97CAE2-B211-4863-A1D9-9BE487592748}"/>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835012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362FE1-4852-42FC-9C88-1AD77A4EC2CF}"/>
              </a:ext>
            </a:extLst>
          </p:cNvPr>
          <p:cNvPicPr>
            <a:picLocks noChangeAspect="1"/>
          </p:cNvPicPr>
          <p:nvPr/>
        </p:nvPicPr>
        <p:blipFill>
          <a:blip r:embed="rId3"/>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57DA4E08-DAFF-462D-B0FC-3773995090FB}"/>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1944819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C47633-8FA6-4801-B459-F5658A749544}"/>
              </a:ext>
            </a:extLst>
          </p:cNvPr>
          <p:cNvPicPr>
            <a:picLocks noChangeAspect="1"/>
          </p:cNvPicPr>
          <p:nvPr/>
        </p:nvPicPr>
        <p:blipFill>
          <a:blip r:embed="rId3"/>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DAC7D480-EC17-4565-8AC4-69794B2E5753}"/>
              </a:ext>
            </a:extLst>
          </p:cNvPr>
          <p:cNvSpPr txBox="1"/>
          <p:nvPr/>
        </p:nvSpPr>
        <p:spPr>
          <a:xfrm>
            <a:off x="90678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Audiense Tool</a:t>
            </a:r>
          </a:p>
        </p:txBody>
      </p:sp>
    </p:spTree>
    <p:extLst>
      <p:ext uri="{BB962C8B-B14F-4D97-AF65-F5344CB8AC3E}">
        <p14:creationId xmlns:p14="http://schemas.microsoft.com/office/powerpoint/2010/main" val="400236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012AD5-B9BB-4575-B2B0-DB42B0974295}"/>
              </a:ext>
            </a:extLst>
          </p:cNvPr>
          <p:cNvSpPr txBox="1">
            <a:spLocks/>
          </p:cNvSpPr>
          <p:nvPr/>
        </p:nvSpPr>
        <p:spPr>
          <a:xfrm>
            <a:off x="334956" y="581885"/>
            <a:ext cx="10157015" cy="80601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sz="6000" dirty="0">
                <a:solidFill>
                  <a:schemeClr val="accent4"/>
                </a:solidFill>
              </a:rPr>
              <a:t>Meltwater Platform Overview</a:t>
            </a:r>
          </a:p>
        </p:txBody>
      </p:sp>
      <p:sp>
        <p:nvSpPr>
          <p:cNvPr id="4" name="Subtitle 2">
            <a:extLst>
              <a:ext uri="{FF2B5EF4-FFF2-40B4-BE49-F238E27FC236}">
                <a16:creationId xmlns:a16="http://schemas.microsoft.com/office/drawing/2014/main" id="{743073BA-D226-431C-BC22-4ABFC39DCCD5}"/>
              </a:ext>
            </a:extLst>
          </p:cNvPr>
          <p:cNvSpPr txBox="1">
            <a:spLocks/>
          </p:cNvSpPr>
          <p:nvPr/>
        </p:nvSpPr>
        <p:spPr>
          <a:xfrm>
            <a:off x="334956" y="1914020"/>
            <a:ext cx="10011311" cy="4040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72000"/>
              </a:lnSpc>
              <a:spcBef>
                <a:spcPts val="0"/>
              </a:spcBef>
            </a:pPr>
            <a:r>
              <a:rPr lang="en-US" sz="4400" b="1" dirty="0">
                <a:solidFill>
                  <a:schemeClr val="accent1">
                    <a:lumMod val="75000"/>
                  </a:schemeClr>
                </a:solidFill>
              </a:rPr>
              <a:t>Interested in utilizing Meltwater with your customer or writing it into a proposal for a future project?</a:t>
            </a:r>
          </a:p>
          <a:p>
            <a:pPr>
              <a:lnSpc>
                <a:spcPct val="72000"/>
              </a:lnSpc>
              <a:spcBef>
                <a:spcPts val="0"/>
              </a:spcBef>
            </a:pPr>
            <a:endParaRPr lang="en-US" sz="4000" dirty="0">
              <a:solidFill>
                <a:schemeClr val="accent1">
                  <a:lumMod val="75000"/>
                </a:schemeClr>
              </a:solidFill>
            </a:endParaRPr>
          </a:p>
          <a:p>
            <a:pPr>
              <a:lnSpc>
                <a:spcPct val="72000"/>
              </a:lnSpc>
              <a:spcBef>
                <a:spcPts val="0"/>
              </a:spcBef>
            </a:pPr>
            <a:r>
              <a:rPr lang="en-US" sz="4000" dirty="0">
                <a:solidFill>
                  <a:schemeClr val="accent1">
                    <a:lumMod val="75000"/>
                  </a:schemeClr>
                </a:solidFill>
              </a:rPr>
              <a:t>Contact </a:t>
            </a:r>
            <a:r>
              <a:rPr lang="en-US" sz="4000" b="1" dirty="0">
                <a:solidFill>
                  <a:schemeClr val="accent1">
                    <a:lumMod val="75000"/>
                  </a:schemeClr>
                </a:solidFill>
              </a:rPr>
              <a:t>Amparo Atencio </a:t>
            </a:r>
            <a:r>
              <a:rPr lang="en-US" sz="4000" dirty="0">
                <a:solidFill>
                  <a:schemeClr val="accent1">
                    <a:lumMod val="75000"/>
                  </a:schemeClr>
                </a:solidFill>
              </a:rPr>
              <a:t>(</a:t>
            </a:r>
            <a:r>
              <a:rPr lang="en-US" sz="4000" dirty="0">
                <a:solidFill>
                  <a:schemeClr val="accent1">
                    <a:lumMod val="75000"/>
                  </a:schemeClr>
                </a:solidFill>
                <a:hlinkClick r:id="rId3">
                  <a:extLst>
                    <a:ext uri="{A12FA001-AC4F-418D-AE19-62706E023703}">
                      <ahyp:hlinkClr xmlns:ahyp="http://schemas.microsoft.com/office/drawing/2018/hyperlinkcolor" val="tx"/>
                    </a:ext>
                  </a:extLst>
                </a:hlinkClick>
              </a:rPr>
              <a:t>Amparo.Atencio@orau.org</a:t>
            </a:r>
            <a:r>
              <a:rPr lang="en-US" sz="4000" dirty="0">
                <a:solidFill>
                  <a:schemeClr val="accent1">
                    <a:lumMod val="75000"/>
                  </a:schemeClr>
                </a:solidFill>
              </a:rPr>
              <a:t>) </a:t>
            </a:r>
          </a:p>
          <a:p>
            <a:pPr>
              <a:lnSpc>
                <a:spcPct val="72000"/>
              </a:lnSpc>
              <a:spcBef>
                <a:spcPts val="0"/>
              </a:spcBef>
            </a:pPr>
            <a:r>
              <a:rPr lang="en-US" sz="4000" dirty="0">
                <a:solidFill>
                  <a:schemeClr val="accent1">
                    <a:lumMod val="75000"/>
                  </a:schemeClr>
                </a:solidFill>
              </a:rPr>
              <a:t>to set up a meeting with the ORAU Meltwater Team and learn more! </a:t>
            </a:r>
          </a:p>
          <a:p>
            <a:pPr>
              <a:lnSpc>
                <a:spcPct val="72000"/>
              </a:lnSpc>
              <a:spcBef>
                <a:spcPts val="0"/>
              </a:spcBef>
            </a:pPr>
            <a:endParaRPr lang="en-US" sz="2000" dirty="0">
              <a:solidFill>
                <a:schemeClr val="accent3"/>
              </a:solidFill>
            </a:endParaRPr>
          </a:p>
        </p:txBody>
      </p:sp>
    </p:spTree>
    <p:extLst>
      <p:ext uri="{BB962C8B-B14F-4D97-AF65-F5344CB8AC3E}">
        <p14:creationId xmlns:p14="http://schemas.microsoft.com/office/powerpoint/2010/main" val="24453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DB902-2EEB-4931-992B-9E84E060904F}"/>
              </a:ext>
            </a:extLst>
          </p:cNvPr>
          <p:cNvPicPr>
            <a:picLocks noChangeAspect="1"/>
          </p:cNvPicPr>
          <p:nvPr/>
        </p:nvPicPr>
        <p:blipFill>
          <a:blip r:embed="rId3"/>
          <a:stretch>
            <a:fillRect/>
          </a:stretch>
        </p:blipFill>
        <p:spPr>
          <a:xfrm>
            <a:off x="0" y="-1"/>
            <a:ext cx="12192000" cy="6858001"/>
          </a:xfrm>
          <a:prstGeom prst="rect">
            <a:avLst/>
          </a:prstGeom>
        </p:spPr>
      </p:pic>
      <p:sp>
        <p:nvSpPr>
          <p:cNvPr id="8" name="TextBox 7">
            <a:extLst>
              <a:ext uri="{FF2B5EF4-FFF2-40B4-BE49-F238E27FC236}">
                <a16:creationId xmlns:a16="http://schemas.microsoft.com/office/drawing/2014/main" id="{7E6F423A-A63F-4659-BB43-C60071C56C1C}"/>
              </a:ext>
            </a:extLst>
          </p:cNvPr>
          <p:cNvSpPr txBox="1"/>
          <p:nvPr/>
        </p:nvSpPr>
        <p:spPr>
          <a:xfrm>
            <a:off x="92964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Explore Tool</a:t>
            </a:r>
          </a:p>
        </p:txBody>
      </p:sp>
    </p:spTree>
    <p:extLst>
      <p:ext uri="{BB962C8B-B14F-4D97-AF65-F5344CB8AC3E}">
        <p14:creationId xmlns:p14="http://schemas.microsoft.com/office/powerpoint/2010/main" val="71828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B293A5-F3EC-47D4-A958-D48E55B7E00B}"/>
              </a:ext>
            </a:extLst>
          </p:cNvPr>
          <p:cNvPicPr>
            <a:picLocks noChangeAspect="1"/>
          </p:cNvPicPr>
          <p:nvPr/>
        </p:nvPicPr>
        <p:blipFill>
          <a:blip r:embed="rId3"/>
          <a:stretch>
            <a:fillRect/>
          </a:stretch>
        </p:blipFill>
        <p:spPr>
          <a:xfrm>
            <a:off x="-1" y="1"/>
            <a:ext cx="12191999" cy="6858000"/>
          </a:xfrm>
          <a:prstGeom prst="rect">
            <a:avLst/>
          </a:prstGeom>
        </p:spPr>
      </p:pic>
      <p:sp>
        <p:nvSpPr>
          <p:cNvPr id="4" name="TextBox 3">
            <a:extLst>
              <a:ext uri="{FF2B5EF4-FFF2-40B4-BE49-F238E27FC236}">
                <a16:creationId xmlns:a16="http://schemas.microsoft.com/office/drawing/2014/main" id="{9869474A-F8BC-4927-863F-A9A7416DC9F0}"/>
              </a:ext>
            </a:extLst>
          </p:cNvPr>
          <p:cNvSpPr txBox="1"/>
          <p:nvPr/>
        </p:nvSpPr>
        <p:spPr>
          <a:xfrm>
            <a:off x="92964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Explore Tool</a:t>
            </a:r>
          </a:p>
        </p:txBody>
      </p:sp>
    </p:spTree>
    <p:extLst>
      <p:ext uri="{BB962C8B-B14F-4D97-AF65-F5344CB8AC3E}">
        <p14:creationId xmlns:p14="http://schemas.microsoft.com/office/powerpoint/2010/main" val="13824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DA3432-6773-440F-B6FB-93489834BA36}"/>
              </a:ext>
            </a:extLst>
          </p:cNvPr>
          <p:cNvPicPr>
            <a:picLocks noChangeAspect="1"/>
          </p:cNvPicPr>
          <p:nvPr/>
        </p:nvPicPr>
        <p:blipFill>
          <a:blip r:embed="rId3"/>
          <a:stretch>
            <a:fillRect/>
          </a:stretch>
        </p:blipFill>
        <p:spPr>
          <a:xfrm>
            <a:off x="0" y="-1"/>
            <a:ext cx="12192000" cy="6858001"/>
          </a:xfrm>
          <a:prstGeom prst="rect">
            <a:avLst/>
          </a:prstGeom>
        </p:spPr>
      </p:pic>
      <p:sp>
        <p:nvSpPr>
          <p:cNvPr id="4" name="TextBox 3">
            <a:extLst>
              <a:ext uri="{FF2B5EF4-FFF2-40B4-BE49-F238E27FC236}">
                <a16:creationId xmlns:a16="http://schemas.microsoft.com/office/drawing/2014/main" id="{13E347DE-ABB0-475C-9BD2-B9284511F35C}"/>
              </a:ext>
            </a:extLst>
          </p:cNvPr>
          <p:cNvSpPr txBox="1"/>
          <p:nvPr/>
        </p:nvSpPr>
        <p:spPr>
          <a:xfrm>
            <a:off x="92964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Explore Tool</a:t>
            </a:r>
          </a:p>
        </p:txBody>
      </p:sp>
    </p:spTree>
    <p:extLst>
      <p:ext uri="{BB962C8B-B14F-4D97-AF65-F5344CB8AC3E}">
        <p14:creationId xmlns:p14="http://schemas.microsoft.com/office/powerpoint/2010/main" val="223642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69E689-2AF1-49E6-9FAE-55C57347D2EA}"/>
              </a:ext>
            </a:extLst>
          </p:cNvPr>
          <p:cNvPicPr>
            <a:picLocks noChangeAspect="1"/>
          </p:cNvPicPr>
          <p:nvPr/>
        </p:nvPicPr>
        <p:blipFill>
          <a:blip r:embed="rId3"/>
          <a:stretch>
            <a:fillRect/>
          </a:stretch>
        </p:blipFill>
        <p:spPr>
          <a:xfrm>
            <a:off x="0" y="-1"/>
            <a:ext cx="12192000" cy="6858001"/>
          </a:xfrm>
          <a:prstGeom prst="rect">
            <a:avLst/>
          </a:prstGeom>
        </p:spPr>
      </p:pic>
      <p:sp>
        <p:nvSpPr>
          <p:cNvPr id="3" name="TextBox 2">
            <a:extLst>
              <a:ext uri="{FF2B5EF4-FFF2-40B4-BE49-F238E27FC236}">
                <a16:creationId xmlns:a16="http://schemas.microsoft.com/office/drawing/2014/main" id="{76B2F53C-3BC1-47E1-8341-E04A3F9C900F}"/>
              </a:ext>
            </a:extLst>
          </p:cNvPr>
          <p:cNvSpPr txBox="1"/>
          <p:nvPr/>
        </p:nvSpPr>
        <p:spPr>
          <a:xfrm>
            <a:off x="92964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Explore Tool</a:t>
            </a:r>
          </a:p>
        </p:txBody>
      </p:sp>
    </p:spTree>
    <p:extLst>
      <p:ext uri="{BB962C8B-B14F-4D97-AF65-F5344CB8AC3E}">
        <p14:creationId xmlns:p14="http://schemas.microsoft.com/office/powerpoint/2010/main" val="32271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D5B68C-9D96-4C8B-A608-01DFECB39A5A}"/>
              </a:ext>
            </a:extLst>
          </p:cNvPr>
          <p:cNvPicPr>
            <a:picLocks noChangeAspect="1"/>
          </p:cNvPicPr>
          <p:nvPr/>
        </p:nvPicPr>
        <p:blipFill>
          <a:blip r:embed="rId3"/>
          <a:stretch>
            <a:fillRect/>
          </a:stretch>
        </p:blipFill>
        <p:spPr>
          <a:xfrm>
            <a:off x="0" y="-1"/>
            <a:ext cx="12192000" cy="6858001"/>
          </a:xfrm>
          <a:prstGeom prst="rect">
            <a:avLst/>
          </a:prstGeom>
        </p:spPr>
      </p:pic>
      <p:sp>
        <p:nvSpPr>
          <p:cNvPr id="4" name="TextBox 3">
            <a:extLst>
              <a:ext uri="{FF2B5EF4-FFF2-40B4-BE49-F238E27FC236}">
                <a16:creationId xmlns:a16="http://schemas.microsoft.com/office/drawing/2014/main" id="{882ECB1B-3AAE-471B-BE68-48DC0C962E84}"/>
              </a:ext>
            </a:extLst>
          </p:cNvPr>
          <p:cNvSpPr txBox="1"/>
          <p:nvPr/>
        </p:nvSpPr>
        <p:spPr>
          <a:xfrm>
            <a:off x="92964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Explore Tool</a:t>
            </a:r>
          </a:p>
        </p:txBody>
      </p:sp>
    </p:spTree>
    <p:extLst>
      <p:ext uri="{BB962C8B-B14F-4D97-AF65-F5344CB8AC3E}">
        <p14:creationId xmlns:p14="http://schemas.microsoft.com/office/powerpoint/2010/main" val="231628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2D308F-C0A8-4E89-9C9A-B9336B5F0554}"/>
              </a:ext>
            </a:extLst>
          </p:cNvPr>
          <p:cNvPicPr>
            <a:picLocks noChangeAspect="1"/>
          </p:cNvPicPr>
          <p:nvPr/>
        </p:nvPicPr>
        <p:blipFill>
          <a:blip r:embed="rId3"/>
          <a:stretch>
            <a:fillRect/>
          </a:stretch>
        </p:blipFill>
        <p:spPr>
          <a:xfrm>
            <a:off x="0" y="-1"/>
            <a:ext cx="12192000" cy="6858001"/>
          </a:xfrm>
          <a:prstGeom prst="rect">
            <a:avLst/>
          </a:prstGeom>
        </p:spPr>
      </p:pic>
      <p:sp>
        <p:nvSpPr>
          <p:cNvPr id="4" name="TextBox 3">
            <a:extLst>
              <a:ext uri="{FF2B5EF4-FFF2-40B4-BE49-F238E27FC236}">
                <a16:creationId xmlns:a16="http://schemas.microsoft.com/office/drawing/2014/main" id="{4CEB1C78-A557-4BA8-869C-6E6CBF7591A4}"/>
              </a:ext>
            </a:extLst>
          </p:cNvPr>
          <p:cNvSpPr txBox="1"/>
          <p:nvPr/>
        </p:nvSpPr>
        <p:spPr>
          <a:xfrm>
            <a:off x="9296400" y="0"/>
            <a:ext cx="3213100" cy="400110"/>
          </a:xfrm>
          <a:prstGeom prst="rect">
            <a:avLst/>
          </a:prstGeom>
          <a:noFill/>
        </p:spPr>
        <p:txBody>
          <a:bodyPr wrap="square" rtlCol="0">
            <a:spAutoFit/>
          </a:bodyPr>
          <a:lstStyle/>
          <a:p>
            <a:r>
              <a:rPr lang="en-US" sz="2000" b="1" dirty="0">
                <a:solidFill>
                  <a:schemeClr val="accent1">
                    <a:lumMod val="60000"/>
                    <a:lumOff val="40000"/>
                  </a:schemeClr>
                </a:solidFill>
              </a:rPr>
              <a:t>Case Study: Explore Tool</a:t>
            </a:r>
          </a:p>
        </p:txBody>
      </p:sp>
    </p:spTree>
    <p:extLst>
      <p:ext uri="{BB962C8B-B14F-4D97-AF65-F5344CB8AC3E}">
        <p14:creationId xmlns:p14="http://schemas.microsoft.com/office/powerpoint/2010/main" val="175846146"/>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3.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{24FF1305-B6D8-43AD-A757-88C2EC7D08D5}tf45331398_win32</Template>
  <TotalTime>988</TotalTime>
  <Words>4297</Words>
  <Application>Microsoft Office PowerPoint</Application>
  <PresentationFormat>Widescreen</PresentationFormat>
  <Paragraphs>331</Paragraphs>
  <Slides>34</Slides>
  <Notes>34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34</vt:i4>
      </vt:variant>
    </vt:vector>
  </HeadingPairs>
  <TitlesOfParts>
    <vt:vector size="49" baseType="lpstr">
      <vt:lpstr>Arial</vt:lpstr>
      <vt:lpstr>Arial Narrow</vt:lpstr>
      <vt:lpstr>Calibri</vt:lpstr>
      <vt:lpstr>Calibri Light</vt:lpstr>
      <vt:lpstr>canada-type-gibson</vt:lpstr>
      <vt:lpstr>Montserrat</vt:lpstr>
      <vt:lpstr>Poppins</vt:lpstr>
      <vt:lpstr>proxima-nova</vt:lpstr>
      <vt:lpstr>Roboto Slab</vt:lpstr>
      <vt:lpstr>Teko</vt:lpstr>
      <vt:lpstr>Tenorite</vt:lpstr>
      <vt:lpstr>Verdana</vt:lpstr>
      <vt:lpstr>YouTube Sans</vt:lpstr>
      <vt:lpstr>Office Theme</vt:lpstr>
      <vt:lpstr>1_Office Theme</vt:lpstr>
      <vt:lpstr>Meltwater Platform: Overview &amp; Use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School Health Branch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Offline Media Affinity</vt:lpstr>
      <vt:lpstr>Online Media Affinity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Oak Ridge Associated Universities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Chyka, Katherine</dc:creator>
  <cp:lastModifiedBy>Chyka, Katherine</cp:lastModifiedBy>
  <cp:revision>32</cp:revision>
  <dcterms:created xsi:type="dcterms:W3CDTF">2022-11-09T20:07:07Z</dcterms:created>
  <dcterms:modified xsi:type="dcterms:W3CDTF">2023-01-09T16:32:06Z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