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218958667" r:id="rId1"/>
  </p:sldMasterIdLst>
  <p:notesMasterIdLst>
    <p:notesMasterId r:id="rId26"/>
  </p:notesMasterIdLst>
  <p:sldIdLst>
    <p:sldId id="261" r:id="rId2"/>
    <p:sldId id="263" r:id="rId3"/>
    <p:sldId id="348" r:id="rId4"/>
    <p:sldId id="347" r:id="rId5"/>
    <p:sldId id="262" r:id="rId6"/>
    <p:sldId id="359" r:id="rId7"/>
    <p:sldId id="307" r:id="rId8"/>
    <p:sldId id="257" r:id="rId9"/>
    <p:sldId id="342" r:id="rId10"/>
    <p:sldId id="328" r:id="rId11"/>
    <p:sldId id="274" r:id="rId12"/>
    <p:sldId id="292" r:id="rId13"/>
    <p:sldId id="351" r:id="rId14"/>
    <p:sldId id="352" r:id="rId15"/>
    <p:sldId id="353" r:id="rId16"/>
    <p:sldId id="354" r:id="rId17"/>
    <p:sldId id="355" r:id="rId18"/>
    <p:sldId id="268" r:id="rId19"/>
    <p:sldId id="306" r:id="rId20"/>
    <p:sldId id="304" r:id="rId21"/>
    <p:sldId id="318" r:id="rId22"/>
    <p:sldId id="305" r:id="rId23"/>
    <p:sldId id="370" r:id="rId24"/>
    <p:sldId id="272"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589"/>
    <a:srgbClr val="9E9E9E"/>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EC78F5-2472-4E44-9D28-042E4D8A444F}" v="16" dt="2023-12-22T20:32:08.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98" autoAdjust="0"/>
    <p:restoredTop sz="94660"/>
  </p:normalViewPr>
  <p:slideViewPr>
    <p:cSldViewPr>
      <p:cViewPr varScale="1">
        <p:scale>
          <a:sx n="127" d="100"/>
          <a:sy n="127" d="100"/>
        </p:scale>
        <p:origin x="92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Graves" userId="b7ad61ca-69d3-475e-9fa8-040c12afe60c" providerId="ADAL" clId="{58EC78F5-2472-4E44-9D28-042E4D8A444F}"/>
    <pc:docChg chg="undo custSel modSld">
      <pc:chgData name="Anna Graves" userId="b7ad61ca-69d3-475e-9fa8-040c12afe60c" providerId="ADAL" clId="{58EC78F5-2472-4E44-9D28-042E4D8A444F}" dt="2023-12-22T20:32:11.404" v="263" actId="1076"/>
      <pc:docMkLst>
        <pc:docMk/>
      </pc:docMkLst>
      <pc:sldChg chg="addSp delSp modSp mod">
        <pc:chgData name="Anna Graves" userId="b7ad61ca-69d3-475e-9fa8-040c12afe60c" providerId="ADAL" clId="{58EC78F5-2472-4E44-9D28-042E4D8A444F}" dt="2023-12-20T21:32:42.370" v="94" actId="1076"/>
        <pc:sldMkLst>
          <pc:docMk/>
          <pc:sldMk cId="2464348815" sldId="268"/>
        </pc:sldMkLst>
        <pc:spChg chg="del">
          <ac:chgData name="Anna Graves" userId="b7ad61ca-69d3-475e-9fa8-040c12afe60c" providerId="ADAL" clId="{58EC78F5-2472-4E44-9D28-042E4D8A444F}" dt="2023-12-20T21:31:26.796" v="52" actId="478"/>
          <ac:spMkLst>
            <pc:docMk/>
            <pc:sldMk cId="2464348815" sldId="268"/>
            <ac:spMk id="2" creationId="{FD246441-9274-C959-2D31-C4C4E0189587}"/>
          </ac:spMkLst>
        </pc:spChg>
        <pc:spChg chg="add mod">
          <ac:chgData name="Anna Graves" userId="b7ad61ca-69d3-475e-9fa8-040c12afe60c" providerId="ADAL" clId="{58EC78F5-2472-4E44-9D28-042E4D8A444F}" dt="2023-12-20T21:31:34.446" v="53" actId="6549"/>
          <ac:spMkLst>
            <pc:docMk/>
            <pc:sldMk cId="2464348815" sldId="268"/>
            <ac:spMk id="4" creationId="{AFABA6BD-9C9F-FB5B-6C65-542808730208}"/>
          </ac:spMkLst>
        </pc:spChg>
        <pc:spChg chg="add mod">
          <ac:chgData name="Anna Graves" userId="b7ad61ca-69d3-475e-9fa8-040c12afe60c" providerId="ADAL" clId="{58EC78F5-2472-4E44-9D28-042E4D8A444F}" dt="2023-12-20T21:31:59.561" v="80" actId="6549"/>
          <ac:spMkLst>
            <pc:docMk/>
            <pc:sldMk cId="2464348815" sldId="268"/>
            <ac:spMk id="6" creationId="{6C00F08D-6F8C-8A1D-CA64-1E111708E73E}"/>
          </ac:spMkLst>
        </pc:spChg>
        <pc:spChg chg="add mod">
          <ac:chgData name="Anna Graves" userId="b7ad61ca-69d3-475e-9fa8-040c12afe60c" providerId="ADAL" clId="{58EC78F5-2472-4E44-9D28-042E4D8A444F}" dt="2023-12-20T21:32:11.209" v="84" actId="6549"/>
          <ac:spMkLst>
            <pc:docMk/>
            <pc:sldMk cId="2464348815" sldId="268"/>
            <ac:spMk id="8" creationId="{56590B4D-3048-0AEA-F6CC-5FE141A8D114}"/>
          </ac:spMkLst>
        </pc:spChg>
        <pc:spChg chg="add mod">
          <ac:chgData name="Anna Graves" userId="b7ad61ca-69d3-475e-9fa8-040c12afe60c" providerId="ADAL" clId="{58EC78F5-2472-4E44-9D28-042E4D8A444F}" dt="2023-12-20T21:32:24.705" v="89"/>
          <ac:spMkLst>
            <pc:docMk/>
            <pc:sldMk cId="2464348815" sldId="268"/>
            <ac:spMk id="10" creationId="{60D922D4-DCEC-85C0-7B9F-DB66FF1C3761}"/>
          </ac:spMkLst>
        </pc:spChg>
        <pc:spChg chg="add mod">
          <ac:chgData name="Anna Graves" userId="b7ad61ca-69d3-475e-9fa8-040c12afe60c" providerId="ADAL" clId="{58EC78F5-2472-4E44-9D28-042E4D8A444F}" dt="2023-12-20T21:32:37.136" v="92" actId="6549"/>
          <ac:spMkLst>
            <pc:docMk/>
            <pc:sldMk cId="2464348815" sldId="268"/>
            <ac:spMk id="16" creationId="{42F002B6-734F-6E38-C343-C39D41469CDD}"/>
          </ac:spMkLst>
        </pc:spChg>
        <pc:spChg chg="add mod">
          <ac:chgData name="Anna Graves" userId="b7ad61ca-69d3-475e-9fa8-040c12afe60c" providerId="ADAL" clId="{58EC78F5-2472-4E44-9D28-042E4D8A444F}" dt="2023-12-20T21:32:42.370" v="94" actId="1076"/>
          <ac:spMkLst>
            <pc:docMk/>
            <pc:sldMk cId="2464348815" sldId="268"/>
            <ac:spMk id="18" creationId="{123BBF17-BDE3-2502-21D0-65A0F9D27E27}"/>
          </ac:spMkLst>
        </pc:spChg>
      </pc:sldChg>
      <pc:sldChg chg="addSp delSp modSp mod">
        <pc:chgData name="Anna Graves" userId="b7ad61ca-69d3-475e-9fa8-040c12afe60c" providerId="ADAL" clId="{58EC78F5-2472-4E44-9D28-042E4D8A444F}" dt="2023-12-22T20:32:11.404" v="263" actId="1076"/>
        <pc:sldMkLst>
          <pc:docMk/>
          <pc:sldMk cId="2037118995" sldId="272"/>
        </pc:sldMkLst>
        <pc:spChg chg="del">
          <ac:chgData name="Anna Graves" userId="b7ad61ca-69d3-475e-9fa8-040c12afe60c" providerId="ADAL" clId="{58EC78F5-2472-4E44-9D28-042E4D8A444F}" dt="2023-12-22T20:28:53.904" v="251" actId="478"/>
          <ac:spMkLst>
            <pc:docMk/>
            <pc:sldMk cId="2037118995" sldId="272"/>
            <ac:spMk id="6" creationId="{64C104F1-E831-F4DE-D432-3682170CFCBE}"/>
          </ac:spMkLst>
        </pc:spChg>
        <pc:graphicFrameChg chg="add del mod">
          <ac:chgData name="Anna Graves" userId="b7ad61ca-69d3-475e-9fa8-040c12afe60c" providerId="ADAL" clId="{58EC78F5-2472-4E44-9D28-042E4D8A444F}" dt="2023-12-22T20:32:09.566" v="262" actId="478"/>
          <ac:graphicFrameMkLst>
            <pc:docMk/>
            <pc:sldMk cId="2037118995" sldId="272"/>
            <ac:graphicFrameMk id="9" creationId="{F1740F49-1ED5-5EEC-1BC2-38C173EA9A1A}"/>
          </ac:graphicFrameMkLst>
        </pc:graphicFrameChg>
        <pc:picChg chg="add del mod">
          <ac:chgData name="Anna Graves" userId="b7ad61ca-69d3-475e-9fa8-040c12afe60c" providerId="ADAL" clId="{58EC78F5-2472-4E44-9D28-042E4D8A444F}" dt="2023-12-22T20:31:53.380" v="257" actId="478"/>
          <ac:picMkLst>
            <pc:docMk/>
            <pc:sldMk cId="2037118995" sldId="272"/>
            <ac:picMk id="8" creationId="{C61EDBE3-4989-5282-E0E9-52066D1403E7}"/>
          </ac:picMkLst>
        </pc:picChg>
        <pc:picChg chg="add mod">
          <ac:chgData name="Anna Graves" userId="b7ad61ca-69d3-475e-9fa8-040c12afe60c" providerId="ADAL" clId="{58EC78F5-2472-4E44-9D28-042E4D8A444F}" dt="2023-12-22T20:32:11.404" v="263" actId="1076"/>
          <ac:picMkLst>
            <pc:docMk/>
            <pc:sldMk cId="2037118995" sldId="272"/>
            <ac:picMk id="11" creationId="{B9EEA30E-B801-E1FC-EB87-FED342EA0819}"/>
          </ac:picMkLst>
        </pc:picChg>
      </pc:sldChg>
      <pc:sldChg chg="addSp delSp modSp mod">
        <pc:chgData name="Anna Graves" userId="b7ad61ca-69d3-475e-9fa8-040c12afe60c" providerId="ADAL" clId="{58EC78F5-2472-4E44-9D28-042E4D8A444F}" dt="2023-12-20T21:16:53.704" v="35" actId="1076"/>
        <pc:sldMkLst>
          <pc:docMk/>
          <pc:sldMk cId="1191050590" sldId="292"/>
        </pc:sldMkLst>
        <pc:spChg chg="del">
          <ac:chgData name="Anna Graves" userId="b7ad61ca-69d3-475e-9fa8-040c12afe60c" providerId="ADAL" clId="{58EC78F5-2472-4E44-9D28-042E4D8A444F}" dt="2023-12-20T21:15:32.112" v="0" actId="478"/>
          <ac:spMkLst>
            <pc:docMk/>
            <pc:sldMk cId="1191050590" sldId="292"/>
            <ac:spMk id="2" creationId="{9C6AB64D-BCC3-E031-398A-0D3E31B96F85}"/>
          </ac:spMkLst>
        </pc:spChg>
        <pc:spChg chg="add mod">
          <ac:chgData name="Anna Graves" userId="b7ad61ca-69d3-475e-9fa8-040c12afe60c" providerId="ADAL" clId="{58EC78F5-2472-4E44-9D28-042E4D8A444F}" dt="2023-12-20T21:16:04.995" v="19" actId="6549"/>
          <ac:spMkLst>
            <pc:docMk/>
            <pc:sldMk cId="1191050590" sldId="292"/>
            <ac:spMk id="4" creationId="{EA806139-24AA-62BD-A336-DD0E7A7C8582}"/>
          </ac:spMkLst>
        </pc:spChg>
        <pc:spChg chg="add mod">
          <ac:chgData name="Anna Graves" userId="b7ad61ca-69d3-475e-9fa8-040c12afe60c" providerId="ADAL" clId="{58EC78F5-2472-4E44-9D28-042E4D8A444F}" dt="2023-12-20T21:16:53.704" v="35" actId="1076"/>
          <ac:spMkLst>
            <pc:docMk/>
            <pc:sldMk cId="1191050590" sldId="292"/>
            <ac:spMk id="6" creationId="{A615068E-5F3F-62DA-CF32-567172C84B10}"/>
          </ac:spMkLst>
        </pc:spChg>
        <pc:spChg chg="add mod">
          <ac:chgData name="Anna Graves" userId="b7ad61ca-69d3-475e-9fa8-040c12afe60c" providerId="ADAL" clId="{58EC78F5-2472-4E44-9D28-042E4D8A444F}" dt="2023-12-20T21:16:49.716" v="34" actId="1076"/>
          <ac:spMkLst>
            <pc:docMk/>
            <pc:sldMk cId="1191050590" sldId="292"/>
            <ac:spMk id="8" creationId="{B4561FDA-818F-0D4E-1DB6-F3D8B3C94EBB}"/>
          </ac:spMkLst>
        </pc:spChg>
        <pc:spChg chg="add mod">
          <ac:chgData name="Anna Graves" userId="b7ad61ca-69d3-475e-9fa8-040c12afe60c" providerId="ADAL" clId="{58EC78F5-2472-4E44-9D28-042E4D8A444F}" dt="2023-12-20T21:16:46.286" v="33" actId="1076"/>
          <ac:spMkLst>
            <pc:docMk/>
            <pc:sldMk cId="1191050590" sldId="292"/>
            <ac:spMk id="14" creationId="{48E6F770-C96A-91B8-D5BC-491CFC162E9E}"/>
          </ac:spMkLst>
        </pc:spChg>
        <pc:spChg chg="add mod">
          <ac:chgData name="Anna Graves" userId="b7ad61ca-69d3-475e-9fa8-040c12afe60c" providerId="ADAL" clId="{58EC78F5-2472-4E44-9D28-042E4D8A444F}" dt="2023-12-20T21:16:42.498" v="32" actId="1076"/>
          <ac:spMkLst>
            <pc:docMk/>
            <pc:sldMk cId="1191050590" sldId="292"/>
            <ac:spMk id="16" creationId="{615B215F-E881-2CE4-B8F3-D6F749F1FDCD}"/>
          </ac:spMkLst>
        </pc:spChg>
      </pc:sldChg>
      <pc:sldChg chg="modSp">
        <pc:chgData name="Anna Graves" userId="b7ad61ca-69d3-475e-9fa8-040c12afe60c" providerId="ADAL" clId="{58EC78F5-2472-4E44-9D28-042E4D8A444F}" dt="2023-12-22T20:28:44.299" v="250"/>
        <pc:sldMkLst>
          <pc:docMk/>
          <pc:sldMk cId="238210019" sldId="318"/>
        </pc:sldMkLst>
        <pc:graphicFrameChg chg="mod">
          <ac:chgData name="Anna Graves" userId="b7ad61ca-69d3-475e-9fa8-040c12afe60c" providerId="ADAL" clId="{58EC78F5-2472-4E44-9D28-042E4D8A444F}" dt="2023-12-22T20:28:44.299" v="250"/>
          <ac:graphicFrameMkLst>
            <pc:docMk/>
            <pc:sldMk cId="238210019" sldId="318"/>
            <ac:graphicFrameMk id="2" creationId="{BFB2E4A8-9E35-DE40-FF95-A3B6FB431304}"/>
          </ac:graphicFrameMkLst>
        </pc:graphicFrameChg>
      </pc:sldChg>
      <pc:sldChg chg="delSp modSp mod">
        <pc:chgData name="Anna Graves" userId="b7ad61ca-69d3-475e-9fa8-040c12afe60c" providerId="ADAL" clId="{58EC78F5-2472-4E44-9D28-042E4D8A444F}" dt="2023-12-22T18:16:57.948" v="249" actId="14734"/>
        <pc:sldMkLst>
          <pc:docMk/>
          <pc:sldMk cId="890482677" sldId="328"/>
        </pc:sldMkLst>
        <pc:spChg chg="del">
          <ac:chgData name="Anna Graves" userId="b7ad61ca-69d3-475e-9fa8-040c12afe60c" providerId="ADAL" clId="{58EC78F5-2472-4E44-9D28-042E4D8A444F}" dt="2023-12-22T18:10:00.875" v="95" actId="478"/>
          <ac:spMkLst>
            <pc:docMk/>
            <pc:sldMk cId="890482677" sldId="328"/>
            <ac:spMk id="3" creationId="{A793D6B2-9FFB-4EE0-ED60-07EDA32B3D53}"/>
          </ac:spMkLst>
        </pc:spChg>
        <pc:graphicFrameChg chg="mod modGraphic">
          <ac:chgData name="Anna Graves" userId="b7ad61ca-69d3-475e-9fa8-040c12afe60c" providerId="ADAL" clId="{58EC78F5-2472-4E44-9D28-042E4D8A444F}" dt="2023-12-22T18:16:04.839" v="232"/>
          <ac:graphicFrameMkLst>
            <pc:docMk/>
            <pc:sldMk cId="890482677" sldId="328"/>
            <ac:graphicFrameMk id="2" creationId="{1CF94126-CBD5-4515-8082-467FBE971C2E}"/>
          </ac:graphicFrameMkLst>
        </pc:graphicFrameChg>
        <pc:graphicFrameChg chg="mod modGraphic">
          <ac:chgData name="Anna Graves" userId="b7ad61ca-69d3-475e-9fa8-040c12afe60c" providerId="ADAL" clId="{58EC78F5-2472-4E44-9D28-042E4D8A444F}" dt="2023-12-22T18:16:57.948" v="249" actId="14734"/>
          <ac:graphicFrameMkLst>
            <pc:docMk/>
            <pc:sldMk cId="890482677" sldId="328"/>
            <ac:graphicFrameMk id="7" creationId="{F5699F4A-13F2-2C33-E9D5-BE6C8557A18D}"/>
          </ac:graphicFrameMkLst>
        </pc:graphicFrameChg>
        <pc:graphicFrameChg chg="mod modGraphic">
          <ac:chgData name="Anna Graves" userId="b7ad61ca-69d3-475e-9fa8-040c12afe60c" providerId="ADAL" clId="{58EC78F5-2472-4E44-9D28-042E4D8A444F}" dt="2023-12-22T18:16:50.916" v="248" actId="122"/>
          <ac:graphicFrameMkLst>
            <pc:docMk/>
            <pc:sldMk cId="890482677" sldId="328"/>
            <ac:graphicFrameMk id="8" creationId="{4392F173-41F7-F53F-B9E7-06BF4335931F}"/>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4958333333333333"/>
          <c:y val="1.5625E-2"/>
        </c:manualLayout>
      </c:layout>
      <c:overlay val="0"/>
      <c:spPr>
        <a:noFill/>
        <a:ln>
          <a:noFill/>
        </a:ln>
        <a:effectLst/>
      </c:spPr>
      <c:txPr>
        <a:bodyPr rot="0" spcFirstLastPara="1" vertOverflow="ellipsis" vert="horz" wrap="square" anchor="ctr" anchorCtr="1"/>
        <a:lstStyle/>
        <a:p>
          <a:pPr>
            <a:defRPr sz="1862" b="1" i="0" u="none" strike="noStrike" kern="1200" cap="all" spc="50" baseline="0">
              <a:solidFill>
                <a:schemeClr val="tx1"/>
              </a:solidFill>
              <a:latin typeface="+mn-lt"/>
              <a:ea typeface="+mn-ea"/>
              <a:cs typeface="+mn-cs"/>
            </a:defRPr>
          </a:pPr>
          <a:endParaRPr lang="en-US"/>
        </a:p>
      </c:txPr>
    </c:title>
    <c:autoTitleDeleted val="0"/>
    <c:plotArea>
      <c:layout>
        <c:manualLayout>
          <c:layoutTarget val="inner"/>
          <c:xMode val="edge"/>
          <c:yMode val="edge"/>
          <c:x val="0.15412533660565156"/>
          <c:y val="0.27345318977667032"/>
          <c:w val="0.54667331356307736"/>
          <c:h val="0.62944079857547497"/>
        </c:manualLayout>
      </c:layout>
      <c:pieChart>
        <c:varyColors val="1"/>
        <c:ser>
          <c:idx val="0"/>
          <c:order val="0"/>
          <c:tx>
            <c:strRef>
              <c:f>Sheet1!$B$1</c:f>
              <c:strCache>
                <c:ptCount val="1"/>
                <c:pt idx="0">
                  <c:v>Clicks</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4-94C9-4708-9A0F-F8089C79EA5E}"/>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8-94C9-4708-9A0F-F8089C79EA5E}"/>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94C9-4708-9A0F-F8089C79EA5E}"/>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94C9-4708-9A0F-F8089C79EA5E}"/>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94C9-4708-9A0F-F8089C79EA5E}"/>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6-94C9-4708-9A0F-F8089C79EA5E}"/>
              </c:ext>
            </c:extLst>
          </c:dPt>
          <c:dLbls>
            <c:dLbl>
              <c:idx val="0"/>
              <c:layout>
                <c:manualLayout>
                  <c:x val="3.2199121177268572E-2"/>
                  <c:y val="-3.1209562873807319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4-94C9-4708-9A0F-F8089C79EA5E}"/>
                </c:ext>
              </c:extLst>
            </c:dLbl>
            <c:dLbl>
              <c:idx val="1"/>
              <c:layout>
                <c:manualLayout>
                  <c:x val="1.9278215223096976E-2"/>
                  <c:y val="-5.6165046467005399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8-94C9-4708-9A0F-F8089C79EA5E}"/>
                </c:ext>
              </c:extLst>
            </c:dLbl>
            <c:dLbl>
              <c:idx val="2"/>
              <c:layout>
                <c:manualLayout>
                  <c:x val="-7.6388569406352358E-2"/>
                  <c:y val="4.9844246541417628E-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94C9-4708-9A0F-F8089C79EA5E}"/>
                </c:ext>
              </c:extLst>
            </c:dLbl>
            <c:dLbl>
              <c:idx val="3"/>
              <c:layout>
                <c:manualLayout>
                  <c:x val="-2.7576896988999986E-2"/>
                  <c:y val="5.1492638946715207E-4"/>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94C9-4708-9A0F-F8089C79EA5E}"/>
                </c:ext>
              </c:extLst>
            </c:dLbl>
            <c:dLbl>
              <c:idx val="4"/>
              <c:layout>
                <c:manualLayout>
                  <c:x val="-2.3026335191247145E-2"/>
                  <c:y val="5.4181088464898611E-4"/>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94C9-4708-9A0F-F8089C79EA5E}"/>
                </c:ext>
              </c:extLst>
            </c:dLbl>
            <c:dLbl>
              <c:idx val="5"/>
              <c:layout>
                <c:manualLayout>
                  <c:x val="4.6121973517355272E-3"/>
                  <c:y val="-2.0450270159740998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6-94C9-4708-9A0F-F8089C79EA5E}"/>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ysClr val="windowText" lastClr="000000"/>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25-34</c:v>
                </c:pt>
                <c:pt idx="1">
                  <c:v>65+</c:v>
                </c:pt>
                <c:pt idx="2">
                  <c:v>55 - 64</c:v>
                </c:pt>
                <c:pt idx="3">
                  <c:v>35 - 44</c:v>
                </c:pt>
                <c:pt idx="4">
                  <c:v>45 - 54</c:v>
                </c:pt>
                <c:pt idx="5">
                  <c:v>18 - 24</c:v>
                </c:pt>
              </c:strCache>
            </c:strRef>
          </c:cat>
          <c:val>
            <c:numRef>
              <c:f>Sheet1!$B$2:$B$7</c:f>
              <c:numCache>
                <c:formatCode>#,##0</c:formatCode>
                <c:ptCount val="6"/>
                <c:pt idx="0">
                  <c:v>2288</c:v>
                </c:pt>
                <c:pt idx="1">
                  <c:v>4948</c:v>
                </c:pt>
                <c:pt idx="2">
                  <c:v>3986</c:v>
                </c:pt>
                <c:pt idx="3">
                  <c:v>2833</c:v>
                </c:pt>
                <c:pt idx="4">
                  <c:v>2672</c:v>
                </c:pt>
                <c:pt idx="5" formatCode="General">
                  <c:v>535</c:v>
                </c:pt>
              </c:numCache>
            </c:numRef>
          </c:val>
          <c:extLst>
            <c:ext xmlns:c16="http://schemas.microsoft.com/office/drawing/2014/chart" uri="{C3380CC4-5D6E-409C-BE32-E72D297353CC}">
              <c16:uniqueId val="{00000000-94C9-4708-9A0F-F8089C79EA5E}"/>
            </c:ext>
          </c:extLst>
        </c:ser>
        <c:ser>
          <c:idx val="1"/>
          <c:order val="1"/>
          <c:tx>
            <c:strRef>
              <c:f>Sheet1!$C$1</c:f>
              <c:strCache>
                <c:ptCount val="1"/>
                <c:pt idx="0">
                  <c:v>CTR</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D-BFAB-45EB-927C-11D02154AB9A}"/>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F-BFAB-45EB-927C-11D02154AB9A}"/>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1-BFAB-45EB-927C-11D02154AB9A}"/>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3-BFAB-45EB-927C-11D02154AB9A}"/>
              </c:ext>
            </c:extLst>
          </c:dPt>
          <c:dPt>
            <c:idx val="4"/>
            <c:bubble3D val="0"/>
            <c:spPr>
              <a:solidFill>
                <a:schemeClr val="accent5"/>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5-BFAB-45EB-927C-11D02154AB9A}"/>
              </c:ext>
            </c:extLst>
          </c:dPt>
          <c:dPt>
            <c:idx val="5"/>
            <c:bubble3D val="0"/>
            <c:spPr>
              <a:solidFill>
                <a:schemeClr val="accent6"/>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17-BFAB-45EB-927C-11D02154AB9A}"/>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25-34</c:v>
                </c:pt>
                <c:pt idx="1">
                  <c:v>65+</c:v>
                </c:pt>
                <c:pt idx="2">
                  <c:v>55 - 64</c:v>
                </c:pt>
                <c:pt idx="3">
                  <c:v>35 - 44</c:v>
                </c:pt>
                <c:pt idx="4">
                  <c:v>45 - 54</c:v>
                </c:pt>
                <c:pt idx="5">
                  <c:v>18 - 24</c:v>
                </c:pt>
              </c:strCache>
            </c:strRef>
          </c:cat>
          <c:val>
            <c:numRef>
              <c:f>Sheet1!$C$2:$C$7</c:f>
              <c:numCache>
                <c:formatCode>0.00%</c:formatCode>
                <c:ptCount val="6"/>
                <c:pt idx="0">
                  <c:v>3.7100000000000001E-2</c:v>
                </c:pt>
                <c:pt idx="1">
                  <c:v>3.4000000000000002E-2</c:v>
                </c:pt>
                <c:pt idx="2">
                  <c:v>2.93E-2</c:v>
                </c:pt>
                <c:pt idx="3">
                  <c:v>2.92E-2</c:v>
                </c:pt>
                <c:pt idx="4">
                  <c:v>2.87E-2</c:v>
                </c:pt>
                <c:pt idx="5">
                  <c:v>3.7100000000000001E-2</c:v>
                </c:pt>
              </c:numCache>
            </c:numRef>
          </c:val>
          <c:extLst>
            <c:ext xmlns:c16="http://schemas.microsoft.com/office/drawing/2014/chart" uri="{C3380CC4-5D6E-409C-BE32-E72D297353CC}">
              <c16:uniqueId val="{00000001-94C9-4708-9A0F-F8089C79EA5E}"/>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88639755257865493"/>
          <c:y val="0.35663087431125645"/>
          <c:w val="0.11360244742134507"/>
          <c:h val="0.3060028564285537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b="1" dirty="0">
                <a:solidFill>
                  <a:schemeClr val="tx1"/>
                </a:solidFill>
              </a:rPr>
              <a:t>CLICKS</a:t>
            </a:r>
          </a:p>
        </c:rich>
      </c:tx>
      <c:layout>
        <c:manualLayout>
          <c:xMode val="edge"/>
          <c:yMode val="edge"/>
          <c:x val="0.451619750656168"/>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3674859392575928"/>
          <c:y val="0.23281204661105931"/>
          <c:w val="0.52858642669666289"/>
          <c:h val="0.64217070040947066"/>
        </c:manualLayout>
      </c:layout>
      <c:pieChart>
        <c:varyColors val="1"/>
        <c:ser>
          <c:idx val="0"/>
          <c:order val="0"/>
          <c:tx>
            <c:strRef>
              <c:f>Sheet1!$B$1</c:f>
              <c:strCache>
                <c:ptCount val="1"/>
                <c:pt idx="0">
                  <c:v>CLICKS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3-6DDC-44BE-96B4-F69D413B436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6DDC-44BE-96B4-F69D413B436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DDC-44BE-96B4-F69D413B4365}"/>
              </c:ext>
            </c:extLst>
          </c:dPt>
          <c:dLbls>
            <c:dLbl>
              <c:idx val="0"/>
              <c:layout>
                <c:manualLayout>
                  <c:x val="1.0478182414698162E-2"/>
                  <c:y val="5.9306102362204722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DDC-44BE-96B4-F69D413B4365}"/>
                </c:ext>
              </c:extLst>
            </c:dLbl>
            <c:dLbl>
              <c:idx val="1"/>
              <c:layout>
                <c:manualLayout>
                  <c:x val="-2.3140044994375702E-2"/>
                  <c:y val="-2.462632210208024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DDC-44BE-96B4-F69D413B4365}"/>
                </c:ext>
              </c:extLst>
            </c:dLbl>
            <c:dLbl>
              <c:idx val="2"/>
              <c:layout>
                <c:manualLayout>
                  <c:x val="1.8814140419947507E-2"/>
                  <c:y val="-2.243297302886701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DDC-44BE-96B4-F69D413B436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MALE</c:v>
                </c:pt>
                <c:pt idx="1">
                  <c:v>FEMALE</c:v>
                </c:pt>
                <c:pt idx="2">
                  <c:v>UNKOWN</c:v>
                </c:pt>
              </c:strCache>
            </c:strRef>
          </c:cat>
          <c:val>
            <c:numRef>
              <c:f>Sheet1!$B$2:$B$4</c:f>
              <c:numCache>
                <c:formatCode>#,##0</c:formatCode>
                <c:ptCount val="3"/>
                <c:pt idx="0">
                  <c:v>10483</c:v>
                </c:pt>
                <c:pt idx="1">
                  <c:v>6703</c:v>
                </c:pt>
                <c:pt idx="2" formatCode="General">
                  <c:v>76</c:v>
                </c:pt>
              </c:numCache>
            </c:numRef>
          </c:val>
          <c:extLst>
            <c:ext xmlns:c16="http://schemas.microsoft.com/office/drawing/2014/chart" uri="{C3380CC4-5D6E-409C-BE32-E72D297353CC}">
              <c16:uniqueId val="{00000000-6DDC-44BE-96B4-F69D413B4365}"/>
            </c:ext>
          </c:extLst>
        </c:ser>
        <c:ser>
          <c:idx val="1"/>
          <c:order val="1"/>
          <c:tx>
            <c:strRef>
              <c:f>Sheet1!$C$1</c:f>
              <c:strCache>
                <c:ptCount val="1"/>
                <c:pt idx="0">
                  <c:v>CTR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7-B119-4731-9294-E9750957581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9-B119-4731-9294-E9750957581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B-B119-4731-9294-E9750957581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MALE</c:v>
                </c:pt>
                <c:pt idx="1">
                  <c:v>FEMALE</c:v>
                </c:pt>
                <c:pt idx="2">
                  <c:v>UNKOWN</c:v>
                </c:pt>
              </c:strCache>
            </c:strRef>
          </c:cat>
          <c:val>
            <c:numRef>
              <c:f>Sheet1!$C$2:$C$4</c:f>
              <c:numCache>
                <c:formatCode>0.00%</c:formatCode>
                <c:ptCount val="3"/>
                <c:pt idx="0">
                  <c:v>0.03</c:v>
                </c:pt>
                <c:pt idx="1">
                  <c:v>3.3500000000000002E-2</c:v>
                </c:pt>
                <c:pt idx="2">
                  <c:v>3.0800000000000001E-2</c:v>
                </c:pt>
              </c:numCache>
            </c:numRef>
          </c:val>
          <c:extLst>
            <c:ext xmlns:c16="http://schemas.microsoft.com/office/drawing/2014/chart" uri="{C3380CC4-5D6E-409C-BE32-E72D297353CC}">
              <c16:uniqueId val="{00000001-6DDC-44BE-96B4-F69D413B4365}"/>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83942880577427825"/>
          <c:y val="0.42817453683437101"/>
          <c:w val="0.15970041244844393"/>
          <c:h val="0.1775806471450247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3CF47-C3C2-455A-8579-EF4FC09354CD}" type="datetimeFigureOut">
              <a:rPr lang="en-US" smtClean="0"/>
              <a:t>12/22/2023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3AA6F-A110-4CE5-A4EE-A0CCAE4B2006}" type="slidenum">
              <a:rPr lang="en-US" smtClean="0"/>
              <a:t>‹#›</a:t>
            </a:fld>
            <a:endParaRPr lang="en-US"/>
          </a:p>
        </p:txBody>
      </p:sp>
    </p:spTree>
    <p:extLst>
      <p:ext uri="{BB962C8B-B14F-4D97-AF65-F5344CB8AC3E}">
        <p14:creationId xmlns:p14="http://schemas.microsoft.com/office/powerpoint/2010/main" val="230525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20</a:t>
            </a:fld>
            <a:endParaRPr lang="en-US"/>
          </a:p>
        </p:txBody>
      </p:sp>
    </p:spTree>
    <p:extLst>
      <p:ext uri="{BB962C8B-B14F-4D97-AF65-F5344CB8AC3E}">
        <p14:creationId xmlns:p14="http://schemas.microsoft.com/office/powerpoint/2010/main" val="1280551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21</a:t>
            </a:fld>
            <a:endParaRPr lang="en-US"/>
          </a:p>
        </p:txBody>
      </p:sp>
    </p:spTree>
    <p:extLst>
      <p:ext uri="{BB962C8B-B14F-4D97-AF65-F5344CB8AC3E}">
        <p14:creationId xmlns:p14="http://schemas.microsoft.com/office/powerpoint/2010/main" val="4176084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22</a:t>
            </a:fld>
            <a:endParaRPr lang="en-US"/>
          </a:p>
        </p:txBody>
      </p:sp>
    </p:spTree>
    <p:extLst>
      <p:ext uri="{BB962C8B-B14F-4D97-AF65-F5344CB8AC3E}">
        <p14:creationId xmlns:p14="http://schemas.microsoft.com/office/powerpoint/2010/main" val="561581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23</a:t>
            </a:fld>
            <a:endParaRPr lang="en-US"/>
          </a:p>
        </p:txBody>
      </p:sp>
    </p:spTree>
    <p:extLst>
      <p:ext uri="{BB962C8B-B14F-4D97-AF65-F5344CB8AC3E}">
        <p14:creationId xmlns:p14="http://schemas.microsoft.com/office/powerpoint/2010/main" val="4207517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5bd05580ac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6" name="Google Shape;796;g5bd05580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UPDATE IMAGES and TEXT</a:t>
            </a:r>
            <a:endParaRPr/>
          </a:p>
        </p:txBody>
      </p:sp>
      <p:sp>
        <p:nvSpPr>
          <p:cNvPr id="797" name="Google Shape;797;g5bd05580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24</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13996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7A05E-95FA-485D-A259-CF352D864C1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97D7F8E-58F6-48C7-8E08-E893A6FEBDE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A4F8E02-91E6-4B14-83A0-328D4747EAF8}"/>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5" name="Footer Placeholder 4">
            <a:extLst>
              <a:ext uri="{FF2B5EF4-FFF2-40B4-BE49-F238E27FC236}">
                <a16:creationId xmlns:a16="http://schemas.microsoft.com/office/drawing/2014/main" id="{96E7ACD5-2782-4E3A-AE2E-DA11A202DC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A7F02-5D87-4313-9955-CD288D6A209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01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11B-CC73-4D13-9D99-C05BAD5D83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38BE70-AFBC-4C9E-9BDB-F65E38F6F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415F9-D261-45AA-90E6-0727B8740330}"/>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5" name="Footer Placeholder 4">
            <a:extLst>
              <a:ext uri="{FF2B5EF4-FFF2-40B4-BE49-F238E27FC236}">
                <a16:creationId xmlns:a16="http://schemas.microsoft.com/office/drawing/2014/main" id="{BF1D6FDA-0928-4FCA-A138-0A5D60270E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D0AD8-B1D1-4BDD-B42E-9B5B94F0C1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88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6B46DC-5B47-4BA2-BB0B-7676F8538C8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94F7F-2B7E-4061-A2A3-0DC315F3B2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06223-9EC7-4E0A-B45B-D38E42F0790B}"/>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5" name="Footer Placeholder 4">
            <a:extLst>
              <a:ext uri="{FF2B5EF4-FFF2-40B4-BE49-F238E27FC236}">
                <a16:creationId xmlns:a16="http://schemas.microsoft.com/office/drawing/2014/main" id="{DFA9445E-0D7E-4301-ADBE-8E9375BF9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3EF29E-1E0C-4537-94FE-397480AB706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69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33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5140450" y="0"/>
            <a:ext cx="4002360" cy="6858000"/>
          </a:xfrm>
          <a:custGeom>
            <a:avLst/>
            <a:gdLst/>
            <a:ahLst/>
            <a:cxnLst/>
            <a:rect l="l" t="t" r="r" b="b"/>
            <a:pathLst>
              <a:path w="10674350" h="13716000">
                <a:moveTo>
                  <a:pt x="3668886" y="0"/>
                </a:moveTo>
                <a:lnTo>
                  <a:pt x="10674350" y="0"/>
                </a:lnTo>
                <a:lnTo>
                  <a:pt x="7005462" y="13716000"/>
                </a:lnTo>
                <a:lnTo>
                  <a:pt x="0" y="13716000"/>
                </a:lnTo>
                <a:close/>
              </a:path>
            </a:pathLst>
          </a:custGeom>
        </p:spPr>
        <p:txBody>
          <a:bodyPr vert="horz"/>
          <a:lstStyle/>
          <a:p>
            <a:endParaRPr lang="en-US" dirty="0"/>
          </a:p>
        </p:txBody>
      </p:sp>
    </p:spTree>
    <p:extLst>
      <p:ext uri="{BB962C8B-B14F-4D97-AF65-F5344CB8AC3E}">
        <p14:creationId xmlns:p14="http://schemas.microsoft.com/office/powerpoint/2010/main" val="231432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mp; Table/Chart">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493450" y="6283577"/>
            <a:ext cx="8036863" cy="277495"/>
          </a:xfrm>
          <a:prstGeom prst="rect">
            <a:avLst/>
          </a:prstGeom>
        </p:spPr>
        <p:txBody>
          <a:bodyPr anchor="ctr"/>
          <a:lstStyle>
            <a:lvl1pPr marL="0" indent="0">
              <a:buNone/>
              <a:defRPr lang="en-US" sz="525" kern="1200" dirty="0">
                <a:solidFill>
                  <a:srgbClr val="989899"/>
                </a:solidFill>
                <a:latin typeface="Calibri"/>
                <a:ea typeface="Calibri"/>
                <a:cs typeface="Calibri"/>
                <a:sym typeface="Calibri"/>
              </a:defRPr>
            </a:lvl1pPr>
          </a:lstStyle>
          <a:p>
            <a:pPr lvl="0"/>
            <a:r>
              <a:rPr lang="en-US" dirty="0"/>
              <a:t>Insert source info here or delete box</a:t>
            </a:r>
          </a:p>
        </p:txBody>
      </p:sp>
      <p:sp>
        <p:nvSpPr>
          <p:cNvPr id="8" name="Content Placeholder 7"/>
          <p:cNvSpPr>
            <a:spLocks noGrp="1"/>
          </p:cNvSpPr>
          <p:nvPr>
            <p:ph sz="quarter" idx="16" hasCustomPrompt="1"/>
          </p:nvPr>
        </p:nvSpPr>
        <p:spPr>
          <a:xfrm>
            <a:off x="4533310" y="1397000"/>
            <a:ext cx="3997003" cy="4483100"/>
          </a:xfrm>
          <a:prstGeom prst="rect">
            <a:avLst/>
          </a:prstGeom>
        </p:spPr>
        <p:txBody>
          <a:bodyPr/>
          <a:lstStyle>
            <a:lvl1pPr>
              <a:defRPr baseline="0"/>
            </a:lvl1pPr>
          </a:lstStyle>
          <a:p>
            <a:pPr lvl="0"/>
            <a:r>
              <a:rPr lang="en-US" dirty="0"/>
              <a:t>Click icons to insert chart or table</a:t>
            </a:r>
          </a:p>
        </p:txBody>
      </p:sp>
      <p:sp>
        <p:nvSpPr>
          <p:cNvPr id="5" name="Text Placeholder 5"/>
          <p:cNvSpPr>
            <a:spLocks noGrp="1"/>
          </p:cNvSpPr>
          <p:nvPr>
            <p:ph type="body" sz="quarter" idx="14" hasCustomPrompt="1"/>
          </p:nvPr>
        </p:nvSpPr>
        <p:spPr>
          <a:xfrm>
            <a:off x="493450" y="1574660"/>
            <a:ext cx="3754147" cy="246726"/>
          </a:xfrm>
          <a:prstGeom prst="rect">
            <a:avLst/>
          </a:prstGeom>
        </p:spPr>
        <p:txBody>
          <a:bodyPr/>
          <a:lstStyle>
            <a:lvl1pPr marL="0" indent="0">
              <a:buNone/>
              <a:defRPr sz="1050" b="1" i="0">
                <a:solidFill>
                  <a:srgbClr val="0CBAB4"/>
                </a:solidFill>
              </a:defRPr>
            </a:lvl1pPr>
          </a:lstStyle>
          <a:p>
            <a:pPr lvl="0"/>
            <a:r>
              <a:rPr lang="en-US" dirty="0"/>
              <a:t>SUBHEADER</a:t>
            </a:r>
          </a:p>
        </p:txBody>
      </p:sp>
      <p:sp>
        <p:nvSpPr>
          <p:cNvPr id="6" name="Text Placeholder 10"/>
          <p:cNvSpPr>
            <a:spLocks noGrp="1"/>
          </p:cNvSpPr>
          <p:nvPr>
            <p:ph type="body" sz="quarter" idx="17" hasCustomPrompt="1"/>
          </p:nvPr>
        </p:nvSpPr>
        <p:spPr>
          <a:xfrm>
            <a:off x="493450" y="1821386"/>
            <a:ext cx="3754147" cy="823752"/>
          </a:xfrm>
          <a:prstGeom prst="rect">
            <a:avLst/>
          </a:prstGeom>
        </p:spPr>
        <p:txBody>
          <a:bodyPr>
            <a:spAutoFit/>
          </a:bodyPr>
          <a:lstStyle>
            <a:lvl1pPr marL="0" indent="0">
              <a:lnSpc>
                <a:spcPct val="120000"/>
              </a:lnSpc>
              <a:spcBef>
                <a:spcPts val="750"/>
              </a:spcBef>
              <a:buNone/>
              <a:defRPr sz="975" baseline="0">
                <a:solidFill>
                  <a:srgbClr val="424242"/>
                </a:solidFill>
              </a:defRPr>
            </a:lvl1pPr>
            <a:lvl2pPr marL="171450" indent="-171450">
              <a:lnSpc>
                <a:spcPct val="120000"/>
              </a:lnSpc>
              <a:buFont typeface="Arial" charset="0"/>
              <a:buChar char="•"/>
              <a:defRPr sz="825">
                <a:solidFill>
                  <a:srgbClr val="424242"/>
                </a:solidFill>
              </a:defRPr>
            </a:lvl2pPr>
            <a:lvl3pPr marL="342900" indent="-171450">
              <a:lnSpc>
                <a:spcPct val="120000"/>
              </a:lnSpc>
              <a:defRPr sz="675">
                <a:solidFill>
                  <a:srgbClr val="424242"/>
                </a:solidFill>
              </a:defRPr>
            </a:lvl3pPr>
            <a:lvl4pPr>
              <a:lnSpc>
                <a:spcPct val="120000"/>
              </a:lnSpc>
              <a:defRPr sz="975"/>
            </a:lvl4pPr>
            <a:lvl5pPr>
              <a:lnSpc>
                <a:spcPct val="120000"/>
              </a:lnSpc>
              <a:defRPr sz="975"/>
            </a:lvl5pPr>
          </a:lstStyle>
          <a:p>
            <a:pPr lvl="0"/>
            <a:r>
              <a:rPr lang="en-US" dirty="0"/>
              <a:t>This is body copy text. You may duplicate this box with the ”</a:t>
            </a:r>
            <a:r>
              <a:rPr lang="en-US" dirty="0" err="1"/>
              <a:t>Subheader</a:t>
            </a:r>
            <a:r>
              <a:rPr lang="en-US" dirty="0"/>
              <a:t>” box if you need more text boxes.</a:t>
            </a:r>
          </a:p>
          <a:p>
            <a:pPr lvl="1"/>
            <a:r>
              <a:rPr lang="en-US" dirty="0"/>
              <a:t>Second level</a:t>
            </a:r>
          </a:p>
          <a:p>
            <a:pPr lvl="2"/>
            <a:r>
              <a:rPr lang="en-US" dirty="0"/>
              <a:t>Third level</a:t>
            </a:r>
          </a:p>
        </p:txBody>
      </p:sp>
      <p:sp>
        <p:nvSpPr>
          <p:cNvPr id="7" name="Text Placeholder 3"/>
          <p:cNvSpPr>
            <a:spLocks noGrp="1"/>
          </p:cNvSpPr>
          <p:nvPr>
            <p:ph type="body" sz="quarter" idx="12" hasCustomPrompt="1"/>
          </p:nvPr>
        </p:nvSpPr>
        <p:spPr>
          <a:xfrm>
            <a:off x="493450" y="605396"/>
            <a:ext cx="8036791" cy="461405"/>
          </a:xfrm>
          <a:prstGeom prst="rect">
            <a:avLst/>
          </a:prstGeom>
        </p:spPr>
        <p:txBody>
          <a:bodyPr/>
          <a:lstStyle>
            <a:lvl1pPr marL="0" indent="0">
              <a:buNone/>
              <a:defRPr lang="en-US" sz="2438" b="1" kern="1200" cap="all" spc="225" dirty="0">
                <a:solidFill>
                  <a:srgbClr val="424242"/>
                </a:solidFill>
                <a:latin typeface="Calibri"/>
                <a:ea typeface="Calibri"/>
                <a:cs typeface="Calibri"/>
                <a:sym typeface="Calibri"/>
              </a:defRPr>
            </a:lvl1pPr>
          </a:lstStyle>
          <a:p>
            <a:pPr lvl="0"/>
            <a:r>
              <a:rPr lang="en-US" dirty="0"/>
              <a:t>SLIDE HEADER</a:t>
            </a:r>
          </a:p>
        </p:txBody>
      </p:sp>
    </p:spTree>
    <p:extLst>
      <p:ext uri="{BB962C8B-B14F-4D97-AF65-F5344CB8AC3E}">
        <p14:creationId xmlns:p14="http://schemas.microsoft.com/office/powerpoint/2010/main" val="26655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genda - MAX 7">
  <p:cSld name="Agenda - MAX 7">
    <p:spTree>
      <p:nvGrpSpPr>
        <p:cNvPr id="1" name="Shape 16"/>
        <p:cNvGrpSpPr/>
        <p:nvPr/>
      </p:nvGrpSpPr>
      <p:grpSpPr>
        <a:xfrm>
          <a:off x="0" y="0"/>
          <a:ext cx="0" cy="0"/>
          <a:chOff x="0" y="0"/>
          <a:chExt cx="0" cy="0"/>
        </a:xfrm>
      </p:grpSpPr>
    </p:spTree>
    <p:extLst>
      <p:ext uri="{BB962C8B-B14F-4D97-AF65-F5344CB8AC3E}">
        <p14:creationId xmlns:p14="http://schemas.microsoft.com/office/powerpoint/2010/main" val="2455176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CA2-4D08-492C-B65D-D590B750E7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43EF1-71A0-4B84-9B15-F10EF03C9E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BF175-E617-423F-9A86-FAF1B35F1D5C}"/>
              </a:ext>
            </a:extLst>
          </p:cNvPr>
          <p:cNvSpPr>
            <a:spLocks noGrp="1"/>
          </p:cNvSpPr>
          <p:nvPr>
            <p:ph type="dt" sz="half" idx="10"/>
          </p:nvPr>
        </p:nvSpPr>
        <p:spPr/>
        <p:txBody>
          <a:bodyPr/>
          <a:lstStyle/>
          <a:p>
            <a:fld id="{B0D2ADDF-35CD-43AF-A178-8421CD4C1835}" type="datetimeFigureOut">
              <a:rPr lang="en-US" smtClean="0"/>
              <a:t>12/22/2023</a:t>
            </a:fld>
            <a:endParaRPr lang="en-US"/>
          </a:p>
        </p:txBody>
      </p:sp>
      <p:sp>
        <p:nvSpPr>
          <p:cNvPr id="5" name="Footer Placeholder 4">
            <a:extLst>
              <a:ext uri="{FF2B5EF4-FFF2-40B4-BE49-F238E27FC236}">
                <a16:creationId xmlns:a16="http://schemas.microsoft.com/office/drawing/2014/main" id="{24346343-474E-4AF1-B180-92220F84B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12353-ECB4-46CE-8AF4-C55D96B6A736}"/>
              </a:ext>
            </a:extLst>
          </p:cNvPr>
          <p:cNvSpPr>
            <a:spLocks noGrp="1"/>
          </p:cNvSpPr>
          <p:nvPr>
            <p:ph type="sldNum" sz="quarter" idx="12"/>
          </p:nvPr>
        </p:nvSpPr>
        <p:spPr/>
        <p:txBody>
          <a:bodyPr/>
          <a:lstStyle/>
          <a:p>
            <a:fld id="{B474051E-F4AB-4E78-B8F4-2ACF3EBCCA01}" type="slidenum">
              <a:rPr lang="en-US" smtClean="0"/>
              <a:t>‹#›</a:t>
            </a:fld>
            <a:endParaRPr lang="en-US"/>
          </a:p>
        </p:txBody>
      </p:sp>
    </p:spTree>
    <p:extLst>
      <p:ext uri="{BB962C8B-B14F-4D97-AF65-F5344CB8AC3E}">
        <p14:creationId xmlns:p14="http://schemas.microsoft.com/office/powerpoint/2010/main" val="217253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98196-87E4-45EF-812D-934F75F1C6A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A0C7A39-D222-4571-9070-64E6393C46D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04623D-D13B-4797-BADE-A8C0C3795C96}"/>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5" name="Footer Placeholder 4">
            <a:extLst>
              <a:ext uri="{FF2B5EF4-FFF2-40B4-BE49-F238E27FC236}">
                <a16:creationId xmlns:a16="http://schemas.microsoft.com/office/drawing/2014/main" id="{3C29C2BF-A612-481B-93BB-FBDD21F855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1CA834-71EE-43DC-8EAB-16AD40D4855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77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40E12-48A4-4715-8824-DEE3AB02D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2236F-6B83-4052-ADC4-5F89AF2418C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A0FB4C-B38F-49E6-BE0D-87B5141DF8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400555-9B28-4E71-98C4-D52694FA85C1}"/>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6" name="Footer Placeholder 5">
            <a:extLst>
              <a:ext uri="{FF2B5EF4-FFF2-40B4-BE49-F238E27FC236}">
                <a16:creationId xmlns:a16="http://schemas.microsoft.com/office/drawing/2014/main" id="{7FBEA06A-2FDD-4756-9B45-5A4F560B08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7D4419-725F-4B35-B023-85762CC1616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0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A6C3-8F44-4B54-8759-4ADAF3E880A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DF63C6-73C0-4434-8EAF-576F27B190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5CF97-1B7E-4019-876B-EB7FBB45E22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6C7D9D-74FB-41F8-A306-63AC5CB3A4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5780-97C6-43A7-AF32-07E090CB4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6B73A-185D-4049-BC0A-B3C144B65099}"/>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8" name="Footer Placeholder 7">
            <a:extLst>
              <a:ext uri="{FF2B5EF4-FFF2-40B4-BE49-F238E27FC236}">
                <a16:creationId xmlns:a16="http://schemas.microsoft.com/office/drawing/2014/main" id="{0A4351B2-4732-4C84-8118-5CCCA4C09E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49E2F85-88CA-4811-893C-983A881C1B0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756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23A3-7E5E-4416-8954-0E256FCEA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F482F2-9CE3-4713-BBB3-A60A5942F305}"/>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4" name="Footer Placeholder 3">
            <a:extLst>
              <a:ext uri="{FF2B5EF4-FFF2-40B4-BE49-F238E27FC236}">
                <a16:creationId xmlns:a16="http://schemas.microsoft.com/office/drawing/2014/main" id="{4DF11F2A-2023-4ED4-9665-3CC84058EB3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F5446B-D1F3-4333-B8D3-3C1480F569E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075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574F0B-FD56-4866-812A-448C2E84E8D9}"/>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3" name="Footer Placeholder 2">
            <a:extLst>
              <a:ext uri="{FF2B5EF4-FFF2-40B4-BE49-F238E27FC236}">
                <a16:creationId xmlns:a16="http://schemas.microsoft.com/office/drawing/2014/main" id="{39AFCEF2-BC57-475C-9EB2-2F04D2DDB0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E4D7DDB-8F5B-4DD7-812D-B2FFA193C7B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26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14B3-D209-450F-83C6-5A3CF1D2237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A901657-AD4E-402B-8C37-B18529FC1FE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C4A4D-2A28-4549-B6C3-92634DDD592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D9DC97C-3A77-4D27-9A2A-8A0D30CE2570}"/>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6" name="Footer Placeholder 5">
            <a:extLst>
              <a:ext uri="{FF2B5EF4-FFF2-40B4-BE49-F238E27FC236}">
                <a16:creationId xmlns:a16="http://schemas.microsoft.com/office/drawing/2014/main" id="{05255C6A-15C5-4F2A-8F89-5FBEFE5B91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76963-2348-49D1-934D-D7A01B6F10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0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9466-07FE-405E-B1CA-A1276FCA0E0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57E9076-45D2-4E7C-AB46-55BF19B1B60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4F03B8A-92F8-42C8-BC3D-0300F646D7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F40953A-4E83-4A39-B252-42A050BF0749}"/>
              </a:ext>
            </a:extLst>
          </p:cNvPr>
          <p:cNvSpPr>
            <a:spLocks noGrp="1"/>
          </p:cNvSpPr>
          <p:nvPr>
            <p:ph type="dt" sz="half" idx="10"/>
          </p:nvPr>
        </p:nvSpPr>
        <p:spPr/>
        <p:txBody>
          <a:bodyPr/>
          <a:lstStyle/>
          <a:p>
            <a:fld id="{B61BEF0D-F0BB-DE4B-95CE-6DB70DBA9567}" type="datetimeFigureOut">
              <a:rPr lang="en-US" smtClean="0"/>
              <a:pPr/>
              <a:t>12/22/2023</a:t>
            </a:fld>
            <a:endParaRPr lang="en-US" dirty="0"/>
          </a:p>
        </p:txBody>
      </p:sp>
      <p:sp>
        <p:nvSpPr>
          <p:cNvPr id="6" name="Footer Placeholder 5">
            <a:extLst>
              <a:ext uri="{FF2B5EF4-FFF2-40B4-BE49-F238E27FC236}">
                <a16:creationId xmlns:a16="http://schemas.microsoft.com/office/drawing/2014/main" id="{A1E9C45E-EEB5-46EC-89FA-B974CDCF0E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44508E-37E1-4840-857C-0814ECC4621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66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2D30E-67C4-41A0-AC7E-0EF7828A933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7B646-7229-4A47-B87E-01726EF5AD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81F68-9130-4A6F-9C78-77169D8890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12/22/2023</a:t>
            </a:fld>
            <a:endParaRPr lang="en-US" dirty="0"/>
          </a:p>
        </p:txBody>
      </p:sp>
      <p:sp>
        <p:nvSpPr>
          <p:cNvPr id="5" name="Footer Placeholder 4">
            <a:extLst>
              <a:ext uri="{FF2B5EF4-FFF2-40B4-BE49-F238E27FC236}">
                <a16:creationId xmlns:a16="http://schemas.microsoft.com/office/drawing/2014/main" id="{73889E8C-D323-4FDD-A75F-129CA6F598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67D887-DBF1-4145-9EFE-93AE94C884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424268"/>
      </p:ext>
    </p:extLst>
  </p:cSld>
  <p:clrMap bg1="lt1" tx1="dk1" bg2="lt2" tx2="dk2" accent1="accent1" accent2="accent2" accent3="accent3" accent4="accent4" accent5="accent5" accent6="accent6" hlink="hlink" folHlink="folHlink"/>
  <p:sldLayoutIdLst>
    <p:sldLayoutId id="2218958668" r:id="rId1"/>
    <p:sldLayoutId id="2218958669" r:id="rId2"/>
    <p:sldLayoutId id="2218958670" r:id="rId3"/>
    <p:sldLayoutId id="2218958671" r:id="rId4"/>
    <p:sldLayoutId id="2218958672" r:id="rId5"/>
    <p:sldLayoutId id="2218958673" r:id="rId6"/>
    <p:sldLayoutId id="2218958674" r:id="rId7"/>
    <p:sldLayoutId id="2218958675" r:id="rId8"/>
    <p:sldLayoutId id="2218958676" r:id="rId9"/>
    <p:sldLayoutId id="2218958677" r:id="rId10"/>
    <p:sldLayoutId id="2218958678" r:id="rId11"/>
    <p:sldLayoutId id="2218958679" r:id="rId12"/>
    <p:sldLayoutId id="2218958680" r:id="rId13"/>
    <p:sldLayoutId id="2218958681" r:id="rId14"/>
    <p:sldLayoutId id="2218958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11.png"/><Relationship Id="rId5" Type="http://schemas.openxmlformats.org/officeDocument/2006/relationships/image" Target="../media/image1.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8" Type="http://schemas.openxmlformats.org/officeDocument/2006/relationships/hyperlink" Target="https://nam11.safelinks.protection.outlook.com/?url=https%3A%2F%2Ffb.me%2F225FUGSWZ1LZdcU&amp;data=05%7C02%7CATapper%40wpri.com%7Ccc8bfca7c48746afc7e708dc019984eb%7C9e5488e2e83844f6886cc7608242767e%7C0%7C0%7C638387006080038373%7CUnknown%7CTWFpbGZsb3d8eyJWIjoiMC4wLjAwMDAiLCJQIjoiV2luMzIiLCJBTiI6Ik1haWwiLCJXVCI6Mn0%3D%7C3000%7C%7C%7C&amp;sdata=ujsyXCm2A6g9A%2BfJsLA5USKWctUIoVvRTCXuHjLQOM8%3D&amp;reserved=0" TargetMode="External"/><Relationship Id="rId3" Type="http://schemas.openxmlformats.org/officeDocument/2006/relationships/image" Target="../media/image2.png"/><Relationship Id="rId7" Type="http://schemas.openxmlformats.org/officeDocument/2006/relationships/hyperlink" Target="https://nam11.safelinks.protection.outlook.com/?url=https%3A%2F%2Ffb.me%2F1NjUBYbCMXFzfVu&amp;data=05%7C02%7CATapper%40wpri.com%7Ccc8bfca7c48746afc7e708dc019984eb%7C9e5488e2e83844f6886cc7608242767e%7C0%7C0%7C638387006080038373%7CUnknown%7CTWFpbGZsb3d8eyJWIjoiMC4wLjAwMDAiLCJQIjoiV2luMzIiLCJBTiI6Ik1haWwiLCJXVCI6Mn0%3D%7C3000%7C%7C%7C&amp;sdata=qGAzkQ0sUZ1VBHpZMEGHFGdbpZ6X75fjLO2AtJKWCn4%3D&amp;reserved=0" TargetMode="External"/><Relationship Id="rId12" Type="http://schemas.openxmlformats.org/officeDocument/2006/relationships/hyperlink" Target="https://nam11.safelinks.protection.outlook.com/?url=https%3A%2F%2Ffb.me%2F22sQzUhJ5SW6BxO&amp;data=05%7C02%7CATapper%40wpri.com%7Ccc8bfca7c48746afc7e708dc019984eb%7C9e5488e2e83844f6886cc7608242767e%7C0%7C0%7C638387006080038373%7CUnknown%7CTWFpbGZsb3d8eyJWIjoiMC4wLjAwMDAiLCJQIjoiV2luMzIiLCJBTiI6Ik1haWwiLCJXVCI6Mn0%3D%7C3000%7C%7C%7C&amp;sdata=Rkmjp6gwftoqIlfig7zNEJCqcPTYJ4o53tLcYxjZiZc%3D&amp;reserved=0"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hyperlink" Target="https://nam11.safelinks.protection.outlook.com/?url=https%3A%2F%2Ffb.me%2F1UTRTgFK6STbt6g&amp;data=05%7C02%7CATapper%40wpri.com%7Ccc8bfca7c48746afc7e708dc019984eb%7C9e5488e2e83844f6886cc7608242767e%7C0%7C0%7C638387006080038373%7CUnknown%7CTWFpbGZsb3d8eyJWIjoiMC4wLjAwMDAiLCJQIjoiV2luMzIiLCJBTiI6Ik1haWwiLCJXVCI6Mn0%3D%7C3000%7C%7C%7C&amp;sdata=QK3a6LONgfBBHU4w%2Bt3DLyfp5ZTTxgtMB3m83F40Gzs%3D&amp;reserved=0" TargetMode="External"/><Relationship Id="rId11" Type="http://schemas.openxmlformats.org/officeDocument/2006/relationships/hyperlink" Target="https://nam11.safelinks.protection.outlook.com/?url=https%3A%2F%2Ffb.me%2F1MXrXZubzoCWF4T&amp;data=05%7C02%7CATapper%40wpri.com%7Ccc8bfca7c48746afc7e708dc019984eb%7C9e5488e2e83844f6886cc7608242767e%7C0%7C0%7C638387006080038373%7CUnknown%7CTWFpbGZsb3d8eyJWIjoiMC4wLjAwMDAiLCJQIjoiV2luMzIiLCJBTiI6Ik1haWwiLCJXVCI6Mn0%3D%7C3000%7C%7C%7C&amp;sdata=WhYxru%2Bt5859vGrUpSdxFtWs7Qcx10moxGUZO%2FixS7s%3D&amp;reserved=0" TargetMode="External"/><Relationship Id="rId5" Type="http://schemas.openxmlformats.org/officeDocument/2006/relationships/hyperlink" Target="https://nam11.safelinks.protection.outlook.com/?url=https%3A%2F%2Ffb.me%2F1PKe8ezWI0XpZRI&amp;data=05%7C02%7CATapper%40wpri.com%7Ccc8bfca7c48746afc7e708dc019984eb%7C9e5488e2e83844f6886cc7608242767e%7C0%7C0%7C638387006079882107%7CUnknown%7CTWFpbGZsb3d8eyJWIjoiMC4wLjAwMDAiLCJQIjoiV2luMzIiLCJBTiI6Ik1haWwiLCJXVCI6Mn0%3D%7C3000%7C%7C%7C&amp;sdata=1E7iFzApxg4BSzd6m2yFc1A5in6e8OeJzxAN8i5dGoA%3D&amp;reserved=0" TargetMode="External"/><Relationship Id="rId10" Type="http://schemas.openxmlformats.org/officeDocument/2006/relationships/hyperlink" Target="https://nam11.safelinks.protection.outlook.com/?url=https%3A%2F%2Ffb.me%2F1OrgaWGdqthZPFa&amp;data=05%7C02%7CATapper%40wpri.com%7Ccc8bfca7c48746afc7e708dc019984eb%7C9e5488e2e83844f6886cc7608242767e%7C0%7C0%7C638387006080038373%7CUnknown%7CTWFpbGZsb3d8eyJWIjoiMC4wLjAwMDAiLCJQIjoiV2luMzIiLCJBTiI6Ik1haWwiLCJXVCI6Mn0%3D%7C3000%7C%7C%7C&amp;sdata=VovKOa%2B5zY1ALd5U5l2pEYOPZVZJMK9B6v%2FdRWqADeY%3D&amp;reserved=0" TargetMode="External"/><Relationship Id="rId4" Type="http://schemas.openxmlformats.org/officeDocument/2006/relationships/image" Target="../media/image1.png"/><Relationship Id="rId9" Type="http://schemas.openxmlformats.org/officeDocument/2006/relationships/hyperlink" Target="https://nam11.safelinks.protection.outlook.com/?url=https%3A%2F%2Ffb.me%2F24PoWkxyMVRHlyH&amp;data=05%7C02%7CATapper%40wpri.com%7Ccc8bfca7c48746afc7e708dc019984eb%7C9e5488e2e83844f6886cc7608242767e%7C0%7C0%7C638387006080038373%7CUnknown%7CTWFpbGZsb3d8eyJWIjoiMC4wLjAwMDAiLCJQIjoiV2luMzIiLCJBTiI6Ik1haWwiLCJXVCI6Mn0%3D%7C3000%7C%7C%7C&amp;sdata=pm4SpiSAS4U21YGU%2BSPlWrmQ2HJtN9t9ExoKHsBWhWc%3D&amp;reserved=0"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 Id="rId5" Type="http://schemas.openxmlformats.org/officeDocument/2006/relationships/chart" Target="../charts/chart1.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chart" Target="../charts/char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5.xml"/><Relationship Id="rId5" Type="http://schemas.openxmlformats.org/officeDocument/2006/relationships/image" Target="../media/image13.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819400"/>
            <a:ext cx="7239000" cy="1938479"/>
          </a:xfrm>
          <a:prstGeom prst="rect">
            <a:avLst/>
          </a:prstGeom>
          <a:noFill/>
        </p:spPr>
        <p:txBody>
          <a:bodyPr wrap="square" rtlCol="0">
            <a:spAutoFit/>
          </a:bodyPr>
          <a:lstStyle/>
          <a:p>
            <a:pPr algn="ctr"/>
            <a:r>
              <a:rPr lang="en-US" sz="2999" dirty="0">
                <a:latin typeface="Couture" pitchFamily="34" charset="0"/>
              </a:rPr>
              <a:t>WRAP REPORT  </a:t>
            </a:r>
          </a:p>
          <a:p>
            <a:pPr algn="ctr"/>
            <a:endParaRPr lang="en-US" sz="2999" dirty="0">
              <a:latin typeface="Couture" pitchFamily="34" charset="0"/>
            </a:endParaRPr>
          </a:p>
          <a:p>
            <a:pPr algn="ctr"/>
            <a:r>
              <a:rPr lang="en-US" sz="2999" dirty="0">
                <a:latin typeface="Couture" pitchFamily="34" charset="0"/>
              </a:rPr>
              <a:t>ORAU – BMC</a:t>
            </a:r>
          </a:p>
          <a:p>
            <a:pPr algn="ctr"/>
            <a:r>
              <a:rPr lang="en-US" sz="2999">
                <a:latin typeface="Couture" pitchFamily="34" charset="0"/>
              </a:rPr>
              <a:t>Massachusetts </a:t>
            </a:r>
            <a:r>
              <a:rPr lang="en-US" sz="2999" dirty="0">
                <a:latin typeface="Couture" pitchFamily="34" charset="0"/>
              </a:rPr>
              <a:t>Digital</a:t>
            </a:r>
          </a:p>
        </p:txBody>
      </p:sp>
      <p:pic>
        <p:nvPicPr>
          <p:cNvPr id="6" name="Picture 5">
            <a:extLst>
              <a:ext uri="{FF2B5EF4-FFF2-40B4-BE49-F238E27FC236}">
                <a16:creationId xmlns:a16="http://schemas.microsoft.com/office/drawing/2014/main" id="{7B029D79-ECCC-46DA-A2EF-E40A6A83747C}"/>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3400" y="6362284"/>
            <a:ext cx="944188" cy="468677"/>
          </a:xfrm>
          <a:prstGeom prst="rect">
            <a:avLst/>
          </a:prstGeom>
        </p:spPr>
      </p:pic>
    </p:spTree>
    <p:extLst>
      <p:ext uri="{BB962C8B-B14F-4D97-AF65-F5344CB8AC3E}">
        <p14:creationId xmlns:p14="http://schemas.microsoft.com/office/powerpoint/2010/main" val="19688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1CF94126-CBD5-4515-8082-467FBE971C2E}"/>
              </a:ext>
            </a:extLst>
          </p:cNvPr>
          <p:cNvGraphicFramePr>
            <a:graphicFrameLocks noGrp="1"/>
          </p:cNvGraphicFramePr>
          <p:nvPr>
            <p:extLst>
              <p:ext uri="{D42A27DB-BD31-4B8C-83A1-F6EECF244321}">
                <p14:modId xmlns:p14="http://schemas.microsoft.com/office/powerpoint/2010/main" val="1327855603"/>
              </p:ext>
            </p:extLst>
          </p:nvPr>
        </p:nvGraphicFramePr>
        <p:xfrm>
          <a:off x="876298" y="1348432"/>
          <a:ext cx="7391402" cy="1560195"/>
        </p:xfrm>
        <a:graphic>
          <a:graphicData uri="http://schemas.openxmlformats.org/drawingml/2006/table">
            <a:tbl>
              <a:tblPr>
                <a:tableStyleId>{073A0DAA-6AF3-43AB-8588-CEC1D06C72B9}</a:tableStyleId>
              </a:tblPr>
              <a:tblGrid>
                <a:gridCol w="4221001">
                  <a:extLst>
                    <a:ext uri="{9D8B030D-6E8A-4147-A177-3AD203B41FA5}">
                      <a16:colId xmlns:a16="http://schemas.microsoft.com/office/drawing/2014/main" val="1398670833"/>
                    </a:ext>
                  </a:extLst>
                </a:gridCol>
                <a:gridCol w="920299">
                  <a:extLst>
                    <a:ext uri="{9D8B030D-6E8A-4147-A177-3AD203B41FA5}">
                      <a16:colId xmlns:a16="http://schemas.microsoft.com/office/drawing/2014/main" val="4114078953"/>
                    </a:ext>
                  </a:extLst>
                </a:gridCol>
                <a:gridCol w="1091837">
                  <a:extLst>
                    <a:ext uri="{9D8B030D-6E8A-4147-A177-3AD203B41FA5}">
                      <a16:colId xmlns:a16="http://schemas.microsoft.com/office/drawing/2014/main" val="1222611551"/>
                    </a:ext>
                  </a:extLst>
                </a:gridCol>
                <a:gridCol w="543483">
                  <a:extLst>
                    <a:ext uri="{9D8B030D-6E8A-4147-A177-3AD203B41FA5}">
                      <a16:colId xmlns:a16="http://schemas.microsoft.com/office/drawing/2014/main" val="1125485244"/>
                    </a:ext>
                  </a:extLst>
                </a:gridCol>
                <a:gridCol w="614782">
                  <a:extLst>
                    <a:ext uri="{9D8B030D-6E8A-4147-A177-3AD203B41FA5}">
                      <a16:colId xmlns:a16="http://schemas.microsoft.com/office/drawing/2014/main" val="4065634832"/>
                    </a:ext>
                  </a:extLst>
                </a:gridCol>
              </a:tblGrid>
              <a:tr h="200025">
                <a:tc>
                  <a:txBody>
                    <a:bodyPr/>
                    <a:lstStyle/>
                    <a:p>
                      <a:pPr algn="l" fontAlgn="b"/>
                      <a:r>
                        <a:rPr lang="en-US" sz="1400" u="none" strike="noStrike" dirty="0">
                          <a:effectLst/>
                        </a:rPr>
                        <a:t>Creative</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Campaign</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Impressions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Clicks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CTR</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6530673"/>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Display_160x600</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ENGLISH</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24,297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89 </a:t>
                      </a:r>
                    </a:p>
                  </a:txBody>
                  <a:tcPr marL="6350" marR="6350" marT="6350" marB="0" anchor="b"/>
                </a:tc>
                <a:tc>
                  <a:txBody>
                    <a:bodyPr/>
                    <a:lstStyle/>
                    <a:p>
                      <a:pPr algn="ctr" fontAlgn="b"/>
                      <a:r>
                        <a:rPr lang="en-US" sz="1400" u="none" strike="noStrike" kern="1200">
                          <a:solidFill>
                            <a:schemeClr val="dk1"/>
                          </a:solidFill>
                          <a:effectLst/>
                          <a:latin typeface="+mn-lt"/>
                          <a:ea typeface="+mn-ea"/>
                          <a:cs typeface="+mn-cs"/>
                        </a:rPr>
                        <a:t>0.37%</a:t>
                      </a:r>
                    </a:p>
                  </a:txBody>
                  <a:tcPr marL="6350" marR="6350" marT="6350" marB="0" anchor="b"/>
                </a:tc>
                <a:extLst>
                  <a:ext uri="{0D108BD9-81ED-4DB2-BD59-A6C34878D82A}">
                    <a16:rowId xmlns:a16="http://schemas.microsoft.com/office/drawing/2014/main" val="356648288"/>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Display_300x600</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ENGLISH</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7,729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84 </a:t>
                      </a:r>
                    </a:p>
                  </a:txBody>
                  <a:tcPr marL="6350" marR="6350" marT="6350" marB="0" anchor="b"/>
                </a:tc>
                <a:tc>
                  <a:txBody>
                    <a:bodyPr/>
                    <a:lstStyle/>
                    <a:p>
                      <a:pPr algn="ctr" fontAlgn="b"/>
                      <a:r>
                        <a:rPr lang="en-US" sz="1400" u="none" strike="noStrike" kern="1200">
                          <a:solidFill>
                            <a:schemeClr val="dk1"/>
                          </a:solidFill>
                          <a:effectLst/>
                          <a:latin typeface="+mn-lt"/>
                          <a:ea typeface="+mn-ea"/>
                          <a:cs typeface="+mn-cs"/>
                        </a:rPr>
                        <a:t>1.09%</a:t>
                      </a:r>
                    </a:p>
                  </a:txBody>
                  <a:tcPr marL="6350" marR="6350" marT="6350" marB="0" anchor="b"/>
                </a:tc>
                <a:extLst>
                  <a:ext uri="{0D108BD9-81ED-4DB2-BD59-A6C34878D82A}">
                    <a16:rowId xmlns:a16="http://schemas.microsoft.com/office/drawing/2014/main" val="3417556075"/>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50</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ENGLISH</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451,037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463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0.10%</a:t>
                      </a:r>
                    </a:p>
                  </a:txBody>
                  <a:tcPr marL="6350" marR="6350" marT="6350" marB="0" anchor="b"/>
                </a:tc>
                <a:extLst>
                  <a:ext uri="{0D108BD9-81ED-4DB2-BD59-A6C34878D82A}">
                    <a16:rowId xmlns:a16="http://schemas.microsoft.com/office/drawing/2014/main" val="3547607335"/>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250 </a:t>
                      </a:r>
                      <a:r>
                        <a:rPr lang="es-ES" sz="1400" u="none" strike="noStrike" dirty="0" err="1">
                          <a:effectLst/>
                        </a:rPr>
                        <a:t>px</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ENGLISH</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483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8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1.66%</a:t>
                      </a:r>
                    </a:p>
                  </a:txBody>
                  <a:tcPr marL="6350" marR="6350" marT="6350" marB="0" anchor="b"/>
                </a:tc>
                <a:extLst>
                  <a:ext uri="{0D108BD9-81ED-4DB2-BD59-A6C34878D82A}">
                    <a16:rowId xmlns:a16="http://schemas.microsoft.com/office/drawing/2014/main" val="4050533679"/>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Display_728 x 90</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ENGLISH</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228,306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369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0.16%</a:t>
                      </a:r>
                    </a:p>
                  </a:txBody>
                  <a:tcPr marL="6350" marR="6350" marT="6350" marB="0" anchor="b"/>
                </a:tc>
                <a:extLst>
                  <a:ext uri="{0D108BD9-81ED-4DB2-BD59-A6C34878D82A}">
                    <a16:rowId xmlns:a16="http://schemas.microsoft.com/office/drawing/2014/main" val="2252330586"/>
                  </a:ext>
                </a:extLst>
              </a:tr>
              <a:tr h="200025">
                <a:tc>
                  <a:txBody>
                    <a:bodyPr/>
                    <a:lstStyle/>
                    <a:p>
                      <a:pPr algn="l" fontAlgn="b"/>
                      <a:r>
                        <a:rPr lang="en-US" sz="1400" b="1" u="none" strike="noStrike" dirty="0">
                          <a:effectLst/>
                        </a:rPr>
                        <a:t>TOTAL</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711,852 </a:t>
                      </a:r>
                    </a:p>
                  </a:txBody>
                  <a:tcPr marL="6350" marR="6350" marT="6350"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1,013 </a:t>
                      </a:r>
                    </a:p>
                  </a:txBody>
                  <a:tcPr marL="6350" marR="6350" marT="6350"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0.14%</a:t>
                      </a:r>
                    </a:p>
                  </a:txBody>
                  <a:tcPr marL="6350" marR="6350" marT="6350" marB="0" anchor="b"/>
                </a:tc>
                <a:extLst>
                  <a:ext uri="{0D108BD9-81ED-4DB2-BD59-A6C34878D82A}">
                    <a16:rowId xmlns:a16="http://schemas.microsoft.com/office/drawing/2014/main" val="2180666914"/>
                  </a:ext>
                </a:extLst>
              </a:tr>
            </a:tbl>
          </a:graphicData>
        </a:graphic>
      </p:graphicFrame>
      <p:graphicFrame>
        <p:nvGraphicFramePr>
          <p:cNvPr id="7" name="Table 6">
            <a:extLst>
              <a:ext uri="{FF2B5EF4-FFF2-40B4-BE49-F238E27FC236}">
                <a16:creationId xmlns:a16="http://schemas.microsoft.com/office/drawing/2014/main" id="{F5699F4A-13F2-2C33-E9D5-BE6C8557A18D}"/>
              </a:ext>
            </a:extLst>
          </p:cNvPr>
          <p:cNvGraphicFramePr>
            <a:graphicFrameLocks noGrp="1"/>
          </p:cNvGraphicFramePr>
          <p:nvPr>
            <p:extLst>
              <p:ext uri="{D42A27DB-BD31-4B8C-83A1-F6EECF244321}">
                <p14:modId xmlns:p14="http://schemas.microsoft.com/office/powerpoint/2010/main" val="1314193771"/>
              </p:ext>
            </p:extLst>
          </p:nvPr>
        </p:nvGraphicFramePr>
        <p:xfrm>
          <a:off x="876299" y="3180734"/>
          <a:ext cx="7391402" cy="1337310"/>
        </p:xfrm>
        <a:graphic>
          <a:graphicData uri="http://schemas.openxmlformats.org/drawingml/2006/table">
            <a:tbl>
              <a:tblPr>
                <a:tableStyleId>{073A0DAA-6AF3-43AB-8588-CEC1D06C72B9}</a:tableStyleId>
              </a:tblPr>
              <a:tblGrid>
                <a:gridCol w="4221001">
                  <a:extLst>
                    <a:ext uri="{9D8B030D-6E8A-4147-A177-3AD203B41FA5}">
                      <a16:colId xmlns:a16="http://schemas.microsoft.com/office/drawing/2014/main" val="1398670833"/>
                    </a:ext>
                  </a:extLst>
                </a:gridCol>
                <a:gridCol w="920299">
                  <a:extLst>
                    <a:ext uri="{9D8B030D-6E8A-4147-A177-3AD203B41FA5}">
                      <a16:colId xmlns:a16="http://schemas.microsoft.com/office/drawing/2014/main" val="4114078953"/>
                    </a:ext>
                  </a:extLst>
                </a:gridCol>
                <a:gridCol w="1069001">
                  <a:extLst>
                    <a:ext uri="{9D8B030D-6E8A-4147-A177-3AD203B41FA5}">
                      <a16:colId xmlns:a16="http://schemas.microsoft.com/office/drawing/2014/main" val="1222611551"/>
                    </a:ext>
                  </a:extLst>
                </a:gridCol>
                <a:gridCol w="566319">
                  <a:extLst>
                    <a:ext uri="{9D8B030D-6E8A-4147-A177-3AD203B41FA5}">
                      <a16:colId xmlns:a16="http://schemas.microsoft.com/office/drawing/2014/main" val="1125485244"/>
                    </a:ext>
                  </a:extLst>
                </a:gridCol>
                <a:gridCol w="614782">
                  <a:extLst>
                    <a:ext uri="{9D8B030D-6E8A-4147-A177-3AD203B41FA5}">
                      <a16:colId xmlns:a16="http://schemas.microsoft.com/office/drawing/2014/main" val="4065634832"/>
                    </a:ext>
                  </a:extLst>
                </a:gridCol>
              </a:tblGrid>
              <a:tr h="200025">
                <a:tc>
                  <a:txBody>
                    <a:bodyPr/>
                    <a:lstStyle/>
                    <a:p>
                      <a:pPr algn="l" fontAlgn="b"/>
                      <a:r>
                        <a:rPr lang="en-US" sz="1400" u="none" strike="noStrike" dirty="0">
                          <a:effectLst/>
                        </a:rPr>
                        <a:t>Creative</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Campaign</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Impressions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Clicks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CTR</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6530673"/>
                  </a:ext>
                </a:extLst>
              </a:tr>
              <a:tr h="0">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Display_300x600_PORT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algn="ctr" fontAlgn="b"/>
                      <a:r>
                        <a:rPr lang="en-US" sz="1400" u="none" strike="noStrike" dirty="0">
                          <a:effectLst/>
                        </a:rPr>
                        <a:t>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1,198</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10</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0.83%</a:t>
                      </a:r>
                    </a:p>
                  </a:txBody>
                  <a:tcPr marL="6350" marR="6350" marT="6350" marB="0" anchor="ctr"/>
                </a:tc>
                <a:extLst>
                  <a:ext uri="{0D108BD9-81ED-4DB2-BD59-A6C34878D82A}">
                    <a16:rowId xmlns:a16="http://schemas.microsoft.com/office/drawing/2014/main" val="3417556075"/>
                  </a:ext>
                </a:extLst>
              </a:tr>
              <a:tr h="0">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50_PORT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dirty="0">
                          <a:effectLst/>
                        </a:rPr>
                        <a:t>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 56,056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61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0.11%</a:t>
                      </a:r>
                    </a:p>
                  </a:txBody>
                  <a:tcPr marL="6350" marR="6350" marT="6350" marB="0" anchor="ctr"/>
                </a:tc>
                <a:extLst>
                  <a:ext uri="{0D108BD9-81ED-4DB2-BD59-A6C34878D82A}">
                    <a16:rowId xmlns:a16="http://schemas.microsoft.com/office/drawing/2014/main" val="3547607335"/>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250_PORT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algn="ctr" fontAlgn="b"/>
                      <a:r>
                        <a:rPr lang="en-US" sz="1400" u="none" strike="noStrike" dirty="0">
                          <a:effectLst/>
                        </a:rPr>
                        <a:t>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47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1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2.13%</a:t>
                      </a:r>
                    </a:p>
                  </a:txBody>
                  <a:tcPr marL="6350" marR="6350" marT="6350" marB="0" anchor="ctr"/>
                </a:tc>
                <a:extLst>
                  <a:ext uri="{0D108BD9-81ED-4DB2-BD59-A6C34878D82A}">
                    <a16:rowId xmlns:a16="http://schemas.microsoft.com/office/drawing/2014/main" val="4050533679"/>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Display_728 x 90_PORT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algn="ctr" fontAlgn="b"/>
                      <a:r>
                        <a:rPr lang="en-US" sz="1400" u="none" strike="noStrike" dirty="0">
                          <a:effectLst/>
                        </a:rPr>
                        <a:t>PORT</a:t>
                      </a:r>
                      <a:endParaRPr lang="en-US" sz="1400" b="0" i="0" u="none" strike="noStrike" dirty="0">
                        <a:solidFill>
                          <a:srgbClr val="737C84"/>
                        </a:solidFill>
                        <a:effectLst/>
                        <a:latin typeface="Calibri" panose="020F0502020204030204" pitchFamily="34" charset="0"/>
                      </a:endParaRPr>
                    </a:p>
                  </a:txBody>
                  <a:tcPr marL="9525" marR="9525" marT="9525"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22,690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41 </a:t>
                      </a:r>
                    </a:p>
                  </a:txBody>
                  <a:tcPr marL="6350" marR="6350" marT="6350" marB="0" anchor="ct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1400" u="none" strike="noStrike" kern="1200" dirty="0">
                          <a:solidFill>
                            <a:schemeClr val="dk1"/>
                          </a:solidFill>
                          <a:effectLst/>
                          <a:latin typeface="+mn-lt"/>
                          <a:ea typeface="+mn-ea"/>
                          <a:cs typeface="+mn-cs"/>
                        </a:rPr>
                        <a:t>0.18%</a:t>
                      </a:r>
                    </a:p>
                  </a:txBody>
                  <a:tcPr marL="6350" marR="6350" marT="6350" marB="0" anchor="ctr"/>
                </a:tc>
                <a:extLst>
                  <a:ext uri="{0D108BD9-81ED-4DB2-BD59-A6C34878D82A}">
                    <a16:rowId xmlns:a16="http://schemas.microsoft.com/office/drawing/2014/main" val="2252330586"/>
                  </a:ext>
                </a:extLst>
              </a:tr>
              <a:tr h="200025">
                <a:tc>
                  <a:txBody>
                    <a:bodyPr/>
                    <a:lstStyle/>
                    <a:p>
                      <a:pPr algn="l" fontAlgn="b"/>
                      <a:r>
                        <a:rPr lang="en-US" sz="1400" b="1" u="none" strike="noStrike" dirty="0">
                          <a:effectLst/>
                        </a:rPr>
                        <a:t>TOTAL</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b="1" u="none" strike="noStrike" dirty="0">
                          <a:effectLst/>
                        </a:rPr>
                        <a:t>-</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79,991 </a:t>
                      </a:r>
                    </a:p>
                  </a:txBody>
                  <a:tcPr marL="6350" marR="6350" marT="6350"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113 </a:t>
                      </a:r>
                    </a:p>
                  </a:txBody>
                  <a:tcPr marL="6350" marR="6350" marT="6350" marB="0" anchor="b"/>
                </a:tc>
                <a:tc>
                  <a:txBody>
                    <a:bodyPr/>
                    <a:lstStyle/>
                    <a:p>
                      <a:pPr marL="0" algn="ctr" defTabSz="685800" rtl="0" eaLnBrk="1" fontAlgn="b" latinLnBrk="0" hangingPunct="1"/>
                      <a:r>
                        <a:rPr lang="en-US" sz="1400" b="1" u="none" strike="noStrike" kern="1200" dirty="0">
                          <a:solidFill>
                            <a:schemeClr val="dk1"/>
                          </a:solidFill>
                          <a:effectLst/>
                          <a:latin typeface="+mn-lt"/>
                          <a:ea typeface="+mn-ea"/>
                          <a:cs typeface="+mn-cs"/>
                        </a:rPr>
                        <a:t>0.14%</a:t>
                      </a:r>
                    </a:p>
                  </a:txBody>
                  <a:tcPr marL="6350" marR="6350" marT="6350" marB="0" anchor="b"/>
                </a:tc>
                <a:extLst>
                  <a:ext uri="{0D108BD9-81ED-4DB2-BD59-A6C34878D82A}">
                    <a16:rowId xmlns:a16="http://schemas.microsoft.com/office/drawing/2014/main" val="2180666914"/>
                  </a:ext>
                </a:extLst>
              </a:tr>
            </a:tbl>
          </a:graphicData>
        </a:graphic>
      </p:graphicFrame>
      <p:graphicFrame>
        <p:nvGraphicFramePr>
          <p:cNvPr id="8" name="Table 7">
            <a:extLst>
              <a:ext uri="{FF2B5EF4-FFF2-40B4-BE49-F238E27FC236}">
                <a16:creationId xmlns:a16="http://schemas.microsoft.com/office/drawing/2014/main" id="{4392F173-41F7-F53F-B9E7-06BF4335931F}"/>
              </a:ext>
            </a:extLst>
          </p:cNvPr>
          <p:cNvGraphicFramePr>
            <a:graphicFrameLocks noGrp="1"/>
          </p:cNvGraphicFramePr>
          <p:nvPr>
            <p:extLst>
              <p:ext uri="{D42A27DB-BD31-4B8C-83A1-F6EECF244321}">
                <p14:modId xmlns:p14="http://schemas.microsoft.com/office/powerpoint/2010/main" val="2397939452"/>
              </p:ext>
            </p:extLst>
          </p:nvPr>
        </p:nvGraphicFramePr>
        <p:xfrm>
          <a:off x="883855" y="4757404"/>
          <a:ext cx="7391402" cy="1606512"/>
        </p:xfrm>
        <a:graphic>
          <a:graphicData uri="http://schemas.openxmlformats.org/drawingml/2006/table">
            <a:tbl>
              <a:tblPr>
                <a:tableStyleId>{073A0DAA-6AF3-43AB-8588-CEC1D06C72B9}</a:tableStyleId>
              </a:tblPr>
              <a:tblGrid>
                <a:gridCol w="4221001">
                  <a:extLst>
                    <a:ext uri="{9D8B030D-6E8A-4147-A177-3AD203B41FA5}">
                      <a16:colId xmlns:a16="http://schemas.microsoft.com/office/drawing/2014/main" val="1398670833"/>
                    </a:ext>
                  </a:extLst>
                </a:gridCol>
                <a:gridCol w="920299">
                  <a:extLst>
                    <a:ext uri="{9D8B030D-6E8A-4147-A177-3AD203B41FA5}">
                      <a16:colId xmlns:a16="http://schemas.microsoft.com/office/drawing/2014/main" val="4114078953"/>
                    </a:ext>
                  </a:extLst>
                </a:gridCol>
                <a:gridCol w="1091837">
                  <a:extLst>
                    <a:ext uri="{9D8B030D-6E8A-4147-A177-3AD203B41FA5}">
                      <a16:colId xmlns:a16="http://schemas.microsoft.com/office/drawing/2014/main" val="1222611551"/>
                    </a:ext>
                  </a:extLst>
                </a:gridCol>
                <a:gridCol w="543483">
                  <a:extLst>
                    <a:ext uri="{9D8B030D-6E8A-4147-A177-3AD203B41FA5}">
                      <a16:colId xmlns:a16="http://schemas.microsoft.com/office/drawing/2014/main" val="1125485244"/>
                    </a:ext>
                  </a:extLst>
                </a:gridCol>
                <a:gridCol w="614782">
                  <a:extLst>
                    <a:ext uri="{9D8B030D-6E8A-4147-A177-3AD203B41FA5}">
                      <a16:colId xmlns:a16="http://schemas.microsoft.com/office/drawing/2014/main" val="4065634832"/>
                    </a:ext>
                  </a:extLst>
                </a:gridCol>
              </a:tblGrid>
              <a:tr h="200025">
                <a:tc>
                  <a:txBody>
                    <a:bodyPr/>
                    <a:lstStyle/>
                    <a:p>
                      <a:pPr algn="l" fontAlgn="b"/>
                      <a:r>
                        <a:rPr lang="en-US" sz="1400" u="none" strike="noStrike" dirty="0">
                          <a:effectLst/>
                        </a:rPr>
                        <a:t>Creative</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u="none" strike="noStrike">
                          <a:effectLst/>
                        </a:rPr>
                        <a:t>Campaign</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Impressions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Clicks</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a:effectLst/>
                        </a:rPr>
                        <a:t>CTR</a:t>
                      </a:r>
                      <a:endParaRPr lang="en-US" sz="1400" b="0" i="0" u="none" strike="noStrike">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06530673"/>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Display_160x600_SPA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s-ES" sz="1400" u="none" strike="noStrike" dirty="0">
                          <a:effectLst/>
                        </a:rPr>
                        <a:t>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9,748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29 </a:t>
                      </a:r>
                    </a:p>
                  </a:txBody>
                  <a:tcPr marL="6350" marR="6350" marT="6350" marB="0" anchor="b"/>
                </a:tc>
                <a:tc>
                  <a:txBody>
                    <a:bodyPr/>
                    <a:lstStyle/>
                    <a:p>
                      <a:pPr algn="ctr" fontAlgn="b"/>
                      <a:r>
                        <a:rPr lang="en-US" sz="1400" u="none" strike="noStrike" kern="1200">
                          <a:solidFill>
                            <a:schemeClr val="dk1"/>
                          </a:solidFill>
                          <a:effectLst/>
                          <a:latin typeface="+mn-lt"/>
                          <a:ea typeface="+mn-ea"/>
                          <a:cs typeface="+mn-cs"/>
                        </a:rPr>
                        <a:t>0.30%</a:t>
                      </a:r>
                    </a:p>
                  </a:txBody>
                  <a:tcPr marL="6350" marR="6350" marT="6350" marB="0" anchor="b"/>
                </a:tc>
                <a:extLst>
                  <a:ext uri="{0D108BD9-81ED-4DB2-BD59-A6C34878D82A}">
                    <a16:rowId xmlns:a16="http://schemas.microsoft.com/office/drawing/2014/main" val="356648288"/>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Display_300x600_SPA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s-ES" sz="1400" u="none" strike="noStrike" dirty="0">
                          <a:effectLst/>
                        </a:rPr>
                        <a:t>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3,810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35 </a:t>
                      </a:r>
                    </a:p>
                  </a:txBody>
                  <a:tcPr marL="6350" marR="6350" marT="6350" marB="0" anchor="b"/>
                </a:tc>
                <a:tc>
                  <a:txBody>
                    <a:bodyPr/>
                    <a:lstStyle/>
                    <a:p>
                      <a:pPr algn="ctr" fontAlgn="b"/>
                      <a:r>
                        <a:rPr lang="en-US" sz="1400" u="none" strike="noStrike" kern="1200">
                          <a:solidFill>
                            <a:schemeClr val="dk1"/>
                          </a:solidFill>
                          <a:effectLst/>
                          <a:latin typeface="+mn-lt"/>
                          <a:ea typeface="+mn-ea"/>
                          <a:cs typeface="+mn-cs"/>
                        </a:rPr>
                        <a:t>0.92%</a:t>
                      </a:r>
                    </a:p>
                  </a:txBody>
                  <a:tcPr marL="6350" marR="6350" marT="6350" marB="0" anchor="b"/>
                </a:tc>
                <a:extLst>
                  <a:ext uri="{0D108BD9-81ED-4DB2-BD59-A6C34878D82A}">
                    <a16:rowId xmlns:a16="http://schemas.microsoft.com/office/drawing/2014/main" val="3417556075"/>
                  </a:ext>
                </a:extLst>
              </a:tr>
              <a:tr h="269202">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50_SPA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s-ES" sz="1400" u="none" strike="noStrike" dirty="0">
                          <a:effectLst/>
                        </a:rPr>
                        <a:t>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207,742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139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0.07%</a:t>
                      </a:r>
                    </a:p>
                  </a:txBody>
                  <a:tcPr marL="6350" marR="6350" marT="6350" marB="0" anchor="b"/>
                </a:tc>
                <a:extLst>
                  <a:ext uri="{0D108BD9-81ED-4DB2-BD59-A6C34878D82A}">
                    <a16:rowId xmlns:a16="http://schemas.microsoft.com/office/drawing/2014/main" val="3547607335"/>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Display_320 x 250_SPA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s-ES" sz="1400" u="none" strike="noStrike" dirty="0">
                          <a:effectLst/>
                        </a:rPr>
                        <a:t>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328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4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1.22%</a:t>
                      </a:r>
                    </a:p>
                  </a:txBody>
                  <a:tcPr marL="6350" marR="6350" marT="6350" marB="0" anchor="b"/>
                </a:tc>
                <a:extLst>
                  <a:ext uri="{0D108BD9-81ED-4DB2-BD59-A6C34878D82A}">
                    <a16:rowId xmlns:a16="http://schemas.microsoft.com/office/drawing/2014/main" val="4050533679"/>
                  </a:ext>
                </a:extLst>
              </a:tr>
              <a:tr h="200025">
                <a:tc>
                  <a:txBody>
                    <a:bodyPr/>
                    <a:lstStyle/>
                    <a:p>
                      <a:pPr algn="l" fontAlgn="b"/>
                      <a:r>
                        <a:rPr lang="es-ES" sz="1400" u="none" strike="noStrike" dirty="0">
                          <a:effectLst/>
                        </a:rPr>
                        <a:t>W2C2-3 Media </a:t>
                      </a:r>
                      <a:r>
                        <a:rPr lang="es-ES" sz="1400" u="none" strike="noStrike" dirty="0" err="1">
                          <a:effectLst/>
                        </a:rPr>
                        <a:t>Buy_Digital</a:t>
                      </a:r>
                      <a:r>
                        <a:rPr lang="es-ES" sz="1400" u="none" strike="noStrike" dirty="0">
                          <a:effectLst/>
                        </a:rPr>
                        <a:t> Display_728 x 90_SPA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s-ES" sz="1400" u="none" strike="noStrike" dirty="0">
                          <a:effectLst/>
                        </a:rPr>
                        <a:t>SPA</a:t>
                      </a:r>
                      <a:endParaRPr lang="en-US" sz="14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u="none" strike="noStrike" kern="1200" dirty="0">
                          <a:solidFill>
                            <a:schemeClr val="dk1"/>
                          </a:solidFill>
                          <a:effectLst/>
                          <a:latin typeface="+mn-lt"/>
                          <a:ea typeface="+mn-ea"/>
                          <a:cs typeface="+mn-cs"/>
                        </a:rPr>
                        <a:t>110,581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139 </a:t>
                      </a:r>
                    </a:p>
                  </a:txBody>
                  <a:tcPr marL="6350" marR="6350" marT="6350" marB="0" anchor="b"/>
                </a:tc>
                <a:tc>
                  <a:txBody>
                    <a:bodyPr/>
                    <a:lstStyle/>
                    <a:p>
                      <a:pPr algn="ctr" fontAlgn="b"/>
                      <a:r>
                        <a:rPr lang="en-US" sz="1400" u="none" strike="noStrike" kern="1200" dirty="0">
                          <a:solidFill>
                            <a:schemeClr val="dk1"/>
                          </a:solidFill>
                          <a:effectLst/>
                          <a:latin typeface="+mn-lt"/>
                          <a:ea typeface="+mn-ea"/>
                          <a:cs typeface="+mn-cs"/>
                        </a:rPr>
                        <a:t>0.13%</a:t>
                      </a:r>
                    </a:p>
                  </a:txBody>
                  <a:tcPr marL="6350" marR="6350" marT="6350" marB="0" anchor="b"/>
                </a:tc>
                <a:extLst>
                  <a:ext uri="{0D108BD9-81ED-4DB2-BD59-A6C34878D82A}">
                    <a16:rowId xmlns:a16="http://schemas.microsoft.com/office/drawing/2014/main" val="2252330586"/>
                  </a:ext>
                </a:extLst>
              </a:tr>
              <a:tr h="200025">
                <a:tc>
                  <a:txBody>
                    <a:bodyPr/>
                    <a:lstStyle/>
                    <a:p>
                      <a:pPr algn="l" fontAlgn="b"/>
                      <a:r>
                        <a:rPr lang="en-US" sz="1400" b="1" u="none" strike="noStrike">
                          <a:effectLst/>
                        </a:rPr>
                        <a:t>TOTAL</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l" fontAlgn="b"/>
                      <a:r>
                        <a:rPr lang="en-US" sz="1400" b="1" u="none" strike="noStrike">
                          <a:effectLst/>
                        </a:rPr>
                        <a:t>-</a:t>
                      </a:r>
                      <a:endParaRPr lang="en-US" sz="14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400" b="1" u="none" strike="noStrike" kern="1200" dirty="0">
                          <a:solidFill>
                            <a:schemeClr val="dk1"/>
                          </a:solidFill>
                          <a:effectLst/>
                          <a:latin typeface="+mn-lt"/>
                          <a:ea typeface="+mn-ea"/>
                          <a:cs typeface="+mn-cs"/>
                        </a:rPr>
                        <a:t>332,209 </a:t>
                      </a:r>
                    </a:p>
                  </a:txBody>
                  <a:tcPr marL="6350" marR="6350" marT="6350" marB="0" anchor="b"/>
                </a:tc>
                <a:tc>
                  <a:txBody>
                    <a:bodyPr/>
                    <a:lstStyle/>
                    <a:p>
                      <a:pPr algn="ctr" fontAlgn="b"/>
                      <a:r>
                        <a:rPr lang="en-US" sz="1400" b="1" u="none" strike="noStrike" kern="1200" dirty="0">
                          <a:solidFill>
                            <a:schemeClr val="dk1"/>
                          </a:solidFill>
                          <a:effectLst/>
                          <a:latin typeface="+mn-lt"/>
                          <a:ea typeface="+mn-ea"/>
                          <a:cs typeface="+mn-cs"/>
                        </a:rPr>
                        <a:t>346 </a:t>
                      </a:r>
                    </a:p>
                  </a:txBody>
                  <a:tcPr marL="6350" marR="6350" marT="6350" marB="0" anchor="b"/>
                </a:tc>
                <a:tc>
                  <a:txBody>
                    <a:bodyPr/>
                    <a:lstStyle/>
                    <a:p>
                      <a:pPr algn="ctr" fontAlgn="b"/>
                      <a:r>
                        <a:rPr lang="en-US" sz="1400" b="1" u="none" strike="noStrike" kern="1200" dirty="0">
                          <a:solidFill>
                            <a:schemeClr val="dk1"/>
                          </a:solidFill>
                          <a:effectLst/>
                          <a:latin typeface="+mn-lt"/>
                          <a:ea typeface="+mn-ea"/>
                          <a:cs typeface="+mn-cs"/>
                        </a:rPr>
                        <a:t>0.10%</a:t>
                      </a:r>
                    </a:p>
                  </a:txBody>
                  <a:tcPr marL="6350" marR="6350" marT="6350" marB="0" anchor="b"/>
                </a:tc>
                <a:extLst>
                  <a:ext uri="{0D108BD9-81ED-4DB2-BD59-A6C34878D82A}">
                    <a16:rowId xmlns:a16="http://schemas.microsoft.com/office/drawing/2014/main" val="2180666914"/>
                  </a:ext>
                </a:extLst>
              </a:tr>
            </a:tbl>
          </a:graphicData>
        </a:graphic>
      </p:graphicFrame>
    </p:spTree>
    <p:extLst>
      <p:ext uri="{BB962C8B-B14F-4D97-AF65-F5344CB8AC3E}">
        <p14:creationId xmlns:p14="http://schemas.microsoft.com/office/powerpoint/2010/main" val="890482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3" name="Picture 2">
            <a:extLst>
              <a:ext uri="{FF2B5EF4-FFF2-40B4-BE49-F238E27FC236}">
                <a16:creationId xmlns:a16="http://schemas.microsoft.com/office/drawing/2014/main" id="{F8294DD2-AFC4-081D-1F5A-6EDB5866195D}"/>
              </a:ext>
            </a:extLst>
          </p:cNvPr>
          <p:cNvPicPr>
            <a:picLocks noChangeAspect="1"/>
          </p:cNvPicPr>
          <p:nvPr/>
        </p:nvPicPr>
        <p:blipFill>
          <a:blip r:embed="rId4"/>
          <a:stretch>
            <a:fillRect/>
          </a:stretch>
        </p:blipFill>
        <p:spPr>
          <a:xfrm>
            <a:off x="1117513" y="2268390"/>
            <a:ext cx="4300537" cy="3234004"/>
          </a:xfrm>
          <a:prstGeom prst="rect">
            <a:avLst/>
          </a:prstGeom>
        </p:spPr>
      </p:pic>
      <p:pic>
        <p:nvPicPr>
          <p:cNvPr id="13" name="Picture 12">
            <a:extLst>
              <a:ext uri="{FF2B5EF4-FFF2-40B4-BE49-F238E27FC236}">
                <a16:creationId xmlns:a16="http://schemas.microsoft.com/office/drawing/2014/main" id="{FB67E8EA-A285-363A-6D5E-5D8F5D1DE97C}"/>
              </a:ext>
            </a:extLst>
          </p:cNvPr>
          <p:cNvPicPr>
            <a:picLocks noChangeAspect="1"/>
          </p:cNvPicPr>
          <p:nvPr/>
        </p:nvPicPr>
        <p:blipFill rotWithShape="1">
          <a:blip r:embed="rId5"/>
          <a:srcRect r="65795" b="3069"/>
          <a:stretch/>
        </p:blipFill>
        <p:spPr>
          <a:xfrm>
            <a:off x="6248400" y="3031993"/>
            <a:ext cx="1381387" cy="397007"/>
          </a:xfrm>
          <a:prstGeom prst="rect">
            <a:avLst/>
          </a:prstGeom>
        </p:spPr>
      </p:pic>
      <p:pic>
        <p:nvPicPr>
          <p:cNvPr id="14" name="Picture 13">
            <a:extLst>
              <a:ext uri="{FF2B5EF4-FFF2-40B4-BE49-F238E27FC236}">
                <a16:creationId xmlns:a16="http://schemas.microsoft.com/office/drawing/2014/main" id="{F525E15E-6E5B-185A-81ED-0423FEBB2447}"/>
              </a:ext>
            </a:extLst>
          </p:cNvPr>
          <p:cNvPicPr>
            <a:picLocks noChangeAspect="1"/>
          </p:cNvPicPr>
          <p:nvPr/>
        </p:nvPicPr>
        <p:blipFill rotWithShape="1">
          <a:blip r:embed="rId5"/>
          <a:srcRect l="33962" r="35849"/>
          <a:stretch/>
        </p:blipFill>
        <p:spPr>
          <a:xfrm>
            <a:off x="6334387" y="3690611"/>
            <a:ext cx="1219200" cy="409575"/>
          </a:xfrm>
          <a:prstGeom prst="rect">
            <a:avLst/>
          </a:prstGeom>
        </p:spPr>
      </p:pic>
      <p:pic>
        <p:nvPicPr>
          <p:cNvPr id="17" name="Picture 16">
            <a:extLst>
              <a:ext uri="{FF2B5EF4-FFF2-40B4-BE49-F238E27FC236}">
                <a16:creationId xmlns:a16="http://schemas.microsoft.com/office/drawing/2014/main" id="{D68E5D7F-03BB-7C06-8482-C3D80DFFF4AF}"/>
              </a:ext>
            </a:extLst>
          </p:cNvPr>
          <p:cNvPicPr>
            <a:picLocks noChangeAspect="1"/>
          </p:cNvPicPr>
          <p:nvPr/>
        </p:nvPicPr>
        <p:blipFill rotWithShape="1">
          <a:blip r:embed="rId5"/>
          <a:srcRect l="66038"/>
          <a:stretch/>
        </p:blipFill>
        <p:spPr>
          <a:xfrm>
            <a:off x="6334387" y="4362761"/>
            <a:ext cx="1371600" cy="409575"/>
          </a:xfrm>
          <a:prstGeom prst="rect">
            <a:avLst/>
          </a:prstGeom>
        </p:spPr>
      </p:pic>
      <p:sp>
        <p:nvSpPr>
          <p:cNvPr id="20" name="Rectangle 19">
            <a:extLst>
              <a:ext uri="{FF2B5EF4-FFF2-40B4-BE49-F238E27FC236}">
                <a16:creationId xmlns:a16="http://schemas.microsoft.com/office/drawing/2014/main" id="{00AB490F-8DE3-BC13-BA86-F43441226EBC}"/>
              </a:ext>
            </a:extLst>
          </p:cNvPr>
          <p:cNvSpPr/>
          <p:nvPr/>
        </p:nvSpPr>
        <p:spPr>
          <a:xfrm>
            <a:off x="6096000" y="2987283"/>
            <a:ext cx="1828800" cy="188951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7888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pic>
        <p:nvPicPr>
          <p:cNvPr id="9" name="Picture 8">
            <a:extLst>
              <a:ext uri="{FF2B5EF4-FFF2-40B4-BE49-F238E27FC236}">
                <a16:creationId xmlns:a16="http://schemas.microsoft.com/office/drawing/2014/main" id="{2F5F268D-2C60-25A5-7A79-AB052079F3D4}"/>
              </a:ext>
            </a:extLst>
          </p:cNvPr>
          <p:cNvPicPr>
            <a:picLocks noChangeAspect="1"/>
          </p:cNvPicPr>
          <p:nvPr/>
        </p:nvPicPr>
        <p:blipFill>
          <a:blip r:embed="rId3"/>
          <a:stretch>
            <a:fillRect/>
          </a:stretch>
        </p:blipFill>
        <p:spPr>
          <a:xfrm>
            <a:off x="0" y="219075"/>
            <a:ext cx="9067800" cy="857250"/>
          </a:xfrm>
          <a:prstGeom prst="rect">
            <a:avLst/>
          </a:prstGeom>
        </p:spPr>
      </p:pic>
      <p:sp>
        <p:nvSpPr>
          <p:cNvPr id="10" name="TextBox 9">
            <a:extLst>
              <a:ext uri="{FF2B5EF4-FFF2-40B4-BE49-F238E27FC236}">
                <a16:creationId xmlns:a16="http://schemas.microsoft.com/office/drawing/2014/main" id="{E7F4911E-FDD6-F457-0C82-E5ABCBDE02EB}"/>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TOP VIEWED SITES – DISPLAY</a:t>
            </a:r>
          </a:p>
        </p:txBody>
      </p:sp>
      <p:pic>
        <p:nvPicPr>
          <p:cNvPr id="12" name="Picture 11">
            <a:extLst>
              <a:ext uri="{FF2B5EF4-FFF2-40B4-BE49-F238E27FC236}">
                <a16:creationId xmlns:a16="http://schemas.microsoft.com/office/drawing/2014/main" id="{0E1A3E99-70C5-096D-3396-19719E5DD8BB}"/>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4" name="TextBox 3">
            <a:extLst>
              <a:ext uri="{FF2B5EF4-FFF2-40B4-BE49-F238E27FC236}">
                <a16:creationId xmlns:a16="http://schemas.microsoft.com/office/drawing/2014/main" id="{EA806139-24AA-62BD-A336-DD0E7A7C8582}"/>
              </a:ext>
            </a:extLst>
          </p:cNvPr>
          <p:cNvSpPr txBox="1"/>
          <p:nvPr/>
        </p:nvSpPr>
        <p:spPr>
          <a:xfrm>
            <a:off x="228601" y="1145521"/>
            <a:ext cx="1143000" cy="5755422"/>
          </a:xfrm>
          <a:prstGeom prst="rect">
            <a:avLst/>
          </a:prstGeom>
          <a:noFill/>
        </p:spPr>
        <p:txBody>
          <a:bodyPr wrap="square">
            <a:spAutoFit/>
          </a:bodyPr>
          <a:lstStyle/>
          <a:p>
            <a:r>
              <a:rPr lang="en-US" sz="800" dirty="0" err="1"/>
              <a:t>theScore</a:t>
            </a:r>
            <a:endParaRPr lang="en-US" sz="800" dirty="0"/>
          </a:p>
          <a:p>
            <a:r>
              <a:rPr lang="en-US" sz="800" dirty="0"/>
              <a:t>Crossword</a:t>
            </a:r>
          </a:p>
          <a:p>
            <a:r>
              <a:rPr lang="en-US" sz="800" dirty="0"/>
              <a:t>USA</a:t>
            </a:r>
          </a:p>
          <a:p>
            <a:r>
              <a:rPr lang="en-US" sz="800" dirty="0" err="1"/>
              <a:t>Audacy</a:t>
            </a:r>
            <a:endParaRPr lang="en-US" sz="800" dirty="0"/>
          </a:p>
          <a:p>
            <a:r>
              <a:rPr lang="en-US" sz="800" dirty="0"/>
              <a:t>AOL</a:t>
            </a:r>
          </a:p>
          <a:p>
            <a:r>
              <a:rPr lang="en-US" sz="800" dirty="0" err="1"/>
              <a:t>Imgur</a:t>
            </a:r>
            <a:endParaRPr lang="en-US" sz="800" dirty="0"/>
          </a:p>
          <a:p>
            <a:r>
              <a:rPr lang="en-US" sz="800" dirty="0"/>
              <a:t>Zynga</a:t>
            </a:r>
          </a:p>
          <a:p>
            <a:r>
              <a:rPr lang="en-US" sz="800" dirty="0"/>
              <a:t>Tune In</a:t>
            </a:r>
          </a:p>
          <a:p>
            <a:r>
              <a:rPr lang="en-US" sz="800" dirty="0"/>
              <a:t>Yahoo</a:t>
            </a:r>
          </a:p>
          <a:p>
            <a:r>
              <a:rPr lang="en-US" sz="800" dirty="0" err="1"/>
              <a:t>Worldstar</a:t>
            </a:r>
            <a:r>
              <a:rPr lang="en-US" sz="800" dirty="0"/>
              <a:t> Hip Hop</a:t>
            </a:r>
          </a:p>
          <a:p>
            <a:r>
              <a:rPr lang="en-US" sz="800" dirty="0"/>
              <a:t>MyFitnessPal</a:t>
            </a:r>
          </a:p>
          <a:p>
            <a:r>
              <a:rPr lang="en-US" sz="800" dirty="0"/>
              <a:t>Urban Dictionary</a:t>
            </a:r>
          </a:p>
          <a:p>
            <a:r>
              <a:rPr lang="en-US" sz="800" dirty="0"/>
              <a:t>Barstool Sports</a:t>
            </a:r>
          </a:p>
          <a:p>
            <a:r>
              <a:rPr lang="en-US" sz="800" dirty="0"/>
              <a:t>Plenty of Fish</a:t>
            </a:r>
          </a:p>
          <a:p>
            <a:r>
              <a:rPr lang="en-US" sz="800" dirty="0" err="1"/>
              <a:t>theChive</a:t>
            </a:r>
            <a:endParaRPr lang="en-US" sz="800" dirty="0"/>
          </a:p>
          <a:p>
            <a:r>
              <a:rPr lang="en-US" sz="800" dirty="0"/>
              <a:t>Wheel of Fortune</a:t>
            </a:r>
          </a:p>
          <a:p>
            <a:r>
              <a:rPr lang="en-US" sz="800" dirty="0"/>
              <a:t>New York Post</a:t>
            </a:r>
          </a:p>
          <a:p>
            <a:r>
              <a:rPr lang="en-US" sz="800" dirty="0"/>
              <a:t>TMZ</a:t>
            </a:r>
          </a:p>
          <a:p>
            <a:r>
              <a:rPr lang="en-US" sz="800" dirty="0" err="1"/>
              <a:t>OnDemandKorea</a:t>
            </a:r>
            <a:endParaRPr lang="en-US" sz="800" dirty="0"/>
          </a:p>
          <a:p>
            <a:r>
              <a:rPr lang="en-US" sz="800" dirty="0"/>
              <a:t>The Weather Channel</a:t>
            </a:r>
          </a:p>
          <a:p>
            <a:r>
              <a:rPr lang="en-US" sz="800" dirty="0"/>
              <a:t>Trivia</a:t>
            </a:r>
          </a:p>
          <a:p>
            <a:r>
              <a:rPr lang="en-US" sz="800" dirty="0"/>
              <a:t>National Review</a:t>
            </a:r>
          </a:p>
          <a:p>
            <a:r>
              <a:rPr lang="en-US" sz="800" dirty="0"/>
              <a:t>CBS Sports</a:t>
            </a:r>
          </a:p>
          <a:p>
            <a:r>
              <a:rPr lang="en-US" sz="800" dirty="0"/>
              <a:t>Rent.com</a:t>
            </a:r>
          </a:p>
          <a:p>
            <a:r>
              <a:rPr lang="en-US" sz="800" dirty="0"/>
              <a:t>NBA</a:t>
            </a:r>
          </a:p>
          <a:p>
            <a:r>
              <a:rPr lang="en-US" sz="800" dirty="0"/>
              <a:t>Merriam Webster</a:t>
            </a:r>
          </a:p>
          <a:p>
            <a:r>
              <a:rPr lang="en-US" sz="800" dirty="0"/>
              <a:t>Dictionary</a:t>
            </a:r>
          </a:p>
          <a:p>
            <a:r>
              <a:rPr lang="en-US" sz="800" dirty="0"/>
              <a:t>ESPN</a:t>
            </a:r>
          </a:p>
          <a:p>
            <a:r>
              <a:rPr lang="en-US" sz="800" dirty="0"/>
              <a:t>Eat Well 101</a:t>
            </a:r>
          </a:p>
          <a:p>
            <a:r>
              <a:rPr lang="en-US" sz="800" dirty="0"/>
              <a:t>FUTBIN</a:t>
            </a:r>
          </a:p>
          <a:p>
            <a:r>
              <a:rPr lang="en-US" sz="800" dirty="0"/>
              <a:t>Bible</a:t>
            </a:r>
          </a:p>
          <a:p>
            <a:r>
              <a:rPr lang="en-US" sz="800" dirty="0"/>
              <a:t>Cox</a:t>
            </a:r>
          </a:p>
          <a:p>
            <a:r>
              <a:rPr lang="en-US" sz="800" dirty="0"/>
              <a:t>Paste Magazine</a:t>
            </a:r>
          </a:p>
          <a:p>
            <a:r>
              <a:rPr lang="en-US" sz="800" dirty="0"/>
              <a:t>Match</a:t>
            </a:r>
          </a:p>
          <a:p>
            <a:r>
              <a:rPr lang="en-US" sz="800" dirty="0"/>
              <a:t>Fox News</a:t>
            </a:r>
          </a:p>
          <a:p>
            <a:r>
              <a:rPr lang="en-US" sz="800" dirty="0"/>
              <a:t>Daily Kos</a:t>
            </a:r>
          </a:p>
          <a:p>
            <a:r>
              <a:rPr lang="en-US" sz="800" dirty="0" err="1"/>
              <a:t>AccuRadio</a:t>
            </a:r>
            <a:endParaRPr lang="en-US" sz="800" dirty="0"/>
          </a:p>
          <a:p>
            <a:r>
              <a:rPr lang="en-US" sz="800" dirty="0"/>
              <a:t>Weather Underground</a:t>
            </a:r>
          </a:p>
          <a:p>
            <a:r>
              <a:rPr lang="en-US" sz="800" dirty="0"/>
              <a:t>Baseball Reference</a:t>
            </a:r>
          </a:p>
          <a:p>
            <a:r>
              <a:rPr lang="en-US" sz="800" dirty="0"/>
              <a:t>Huffington Post</a:t>
            </a:r>
          </a:p>
          <a:p>
            <a:r>
              <a:rPr lang="en-US" sz="800" dirty="0" err="1"/>
              <a:t>Stocktwits</a:t>
            </a:r>
            <a:endParaRPr lang="en-US" sz="800" dirty="0"/>
          </a:p>
          <a:p>
            <a:r>
              <a:rPr lang="en-US" sz="800" dirty="0"/>
              <a:t>Bored Panda</a:t>
            </a:r>
          </a:p>
          <a:p>
            <a:r>
              <a:rPr lang="en-US" sz="800" dirty="0"/>
              <a:t>The Economic Times</a:t>
            </a:r>
          </a:p>
          <a:p>
            <a:r>
              <a:rPr lang="en-US" sz="800" dirty="0"/>
              <a:t>CarGurus</a:t>
            </a:r>
          </a:p>
          <a:p>
            <a:r>
              <a:rPr lang="en-US" sz="800" dirty="0"/>
              <a:t>Sallys Baking Addiction</a:t>
            </a:r>
          </a:p>
          <a:p>
            <a:endParaRPr lang="en-US" sz="800" dirty="0"/>
          </a:p>
        </p:txBody>
      </p:sp>
      <p:sp>
        <p:nvSpPr>
          <p:cNvPr id="6" name="TextBox 5">
            <a:extLst>
              <a:ext uri="{FF2B5EF4-FFF2-40B4-BE49-F238E27FC236}">
                <a16:creationId xmlns:a16="http://schemas.microsoft.com/office/drawing/2014/main" id="{A615068E-5F3F-62DA-CF32-567172C84B10}"/>
              </a:ext>
            </a:extLst>
          </p:cNvPr>
          <p:cNvSpPr txBox="1"/>
          <p:nvPr/>
        </p:nvSpPr>
        <p:spPr>
          <a:xfrm>
            <a:off x="1567675" y="1163154"/>
            <a:ext cx="4723140" cy="59093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Hill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News Break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AccuWeather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Pro Football Reference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Realtor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Daily Star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Apartment Guide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Law 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Britannica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Inside Lacrosse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Whitepages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WeatherBug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Ranker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Thesaurus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Page Six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Someecards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Find A Grave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Boston Herald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Universal Hub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Mass Live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NCAA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Podcast Addict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MLB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Casino Slot Machine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NewsTalk</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1290 KWFS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Onion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Hometalk</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Washington Examiner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Rolling Stone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Washington Times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Mediotiempo</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CNN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Tinybeans</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Family Photo Album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Politico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Wrestling Headlines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LetsRun.com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Boston Globe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Legacy.com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Comics Kingdom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eBaum's</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Public School Review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Flickr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Florida Today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IndyStar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LiveScore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8" name="TextBox 7">
            <a:extLst>
              <a:ext uri="{FF2B5EF4-FFF2-40B4-BE49-F238E27FC236}">
                <a16:creationId xmlns:a16="http://schemas.microsoft.com/office/drawing/2014/main" id="{B4561FDA-818F-0D4E-1DB6-F3D8B3C94EBB}"/>
              </a:ext>
            </a:extLst>
          </p:cNvPr>
          <p:cNvSpPr txBox="1"/>
          <p:nvPr/>
        </p:nvSpPr>
        <p:spPr>
          <a:xfrm>
            <a:off x="3126719" y="1189163"/>
            <a:ext cx="4723140" cy="56323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Sky 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Mail.com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SpanishDict</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Boston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Boing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Boing</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Encyclopedia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Family Education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Guardian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People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Barchart</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Spotify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Variety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Minecraft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Cars.com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CBS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YourTango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Know Your Meme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Hollywood Life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Sun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Dailymotion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Dexerto</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Boat Trader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Zoosk</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Sports Illustrated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Gizmodo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TV Guide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ABC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Entertainment Tonight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TV 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Bleacher Report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Rate My Professors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Gfinity</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Esports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WebMD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Racing Junk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Manta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WEBTOON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BabyCenter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Classmates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United Press International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GOLF.com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Daily Beast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Entertainment Weekly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Esquire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MapQuest</a:t>
            </a:r>
          </a:p>
        </p:txBody>
      </p:sp>
      <p:sp>
        <p:nvSpPr>
          <p:cNvPr id="14" name="TextBox 13">
            <a:extLst>
              <a:ext uri="{FF2B5EF4-FFF2-40B4-BE49-F238E27FC236}">
                <a16:creationId xmlns:a16="http://schemas.microsoft.com/office/drawing/2014/main" id="{48E6F770-C96A-91B8-D5BC-491CFC162E9E}"/>
              </a:ext>
            </a:extLst>
          </p:cNvPr>
          <p:cNvSpPr txBox="1"/>
          <p:nvPr/>
        </p:nvSpPr>
        <p:spPr>
          <a:xfrm>
            <a:off x="4495801" y="1163154"/>
            <a:ext cx="4723140" cy="59093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Rentals.com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Dot Esports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Horoscope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Half Baked Harvest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Law and Crime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12 Tomatoes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American Spectator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Nation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Slate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Forbes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Averie Cooks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Reason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Business 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AP News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Daily Wire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Upworthy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Pro Football Network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Southern Living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PC Gamer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Parade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BladeForums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Reader's Digest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NHL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Champion Daily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eNotes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Weather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 Times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JCPenney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SFGATE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Oprah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Samsung TV Plus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MamÃ¡s</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Latinas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Classic Cars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US News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Good Housekeeping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 Nuevo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DÃ­a</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Footballscoop</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Newsweek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Extra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NY Daily News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Tastes Better From Scratch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OK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Picture Cross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15B215F-E881-2CE4-B8F3-D6F749F1FDCD}"/>
              </a:ext>
            </a:extLst>
          </p:cNvPr>
          <p:cNvSpPr txBox="1"/>
          <p:nvPr/>
        </p:nvSpPr>
        <p:spPr>
          <a:xfrm>
            <a:off x="5791200" y="1163154"/>
            <a:ext cx="4723140" cy="304698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Country Living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Mashable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Apartment Ratings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Washington Post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Field &amp; Stream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Baby Names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Prevention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MedicineNet</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Popular Mechanics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Deadline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VICE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 York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State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 Universal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NBC 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Fox Business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Woman's Day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Golf Monthly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HowStuffWorks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Times Union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Week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InStyle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Spot the Difference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Family Handyman</a:t>
            </a:r>
            <a:endParaRPr lang="en-US" dirty="0"/>
          </a:p>
        </p:txBody>
      </p:sp>
    </p:spTree>
    <p:extLst>
      <p:ext uri="{BB962C8B-B14F-4D97-AF65-F5344CB8AC3E}">
        <p14:creationId xmlns:p14="http://schemas.microsoft.com/office/powerpoint/2010/main" val="1191050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PRE-ROLL PERFORMANCE</a:t>
            </a:r>
          </a:p>
          <a:p>
            <a:pPr algn="ctr"/>
            <a:r>
              <a:rPr lang="en-US" sz="3200" dirty="0"/>
              <a:t>AUDIENCE TARGETING</a:t>
            </a:r>
          </a:p>
        </p:txBody>
      </p:sp>
    </p:spTree>
    <p:extLst>
      <p:ext uri="{BB962C8B-B14F-4D97-AF65-F5344CB8AC3E}">
        <p14:creationId xmlns:p14="http://schemas.microsoft.com/office/powerpoint/2010/main" val="1355110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04C0424-8F52-E4E5-D3A1-C2720A6D366B}"/>
              </a:ext>
            </a:extLst>
          </p:cNvPr>
          <p:cNvPicPr>
            <a:picLocks noChangeAspect="1"/>
          </p:cNvPicPr>
          <p:nvPr/>
        </p:nvPicPr>
        <p:blipFill>
          <a:blip r:embed="rId2"/>
          <a:stretch>
            <a:fillRect/>
          </a:stretch>
        </p:blipFill>
        <p:spPr>
          <a:xfrm>
            <a:off x="0" y="219075"/>
            <a:ext cx="9144000" cy="857250"/>
          </a:xfrm>
          <a:prstGeom prst="rect">
            <a:avLst/>
          </a:prstGeom>
        </p:spPr>
      </p:pic>
      <p:sp>
        <p:nvSpPr>
          <p:cNvPr id="13" name="TextBox 12">
            <a:extLst>
              <a:ext uri="{FF2B5EF4-FFF2-40B4-BE49-F238E27FC236}">
                <a16:creationId xmlns:a16="http://schemas.microsoft.com/office/drawing/2014/main" id="{E0D7E1FD-6A6A-0DDD-CE49-2EE009C9A6A5}"/>
              </a:ext>
            </a:extLst>
          </p:cNvPr>
          <p:cNvSpPr txBox="1"/>
          <p:nvPr/>
        </p:nvSpPr>
        <p:spPr>
          <a:xfrm>
            <a:off x="1752600" y="3810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OVERALL PERFORMANCE</a:t>
            </a:r>
          </a:p>
        </p:txBody>
      </p:sp>
      <p:pic>
        <p:nvPicPr>
          <p:cNvPr id="14" name="Picture 13">
            <a:extLst>
              <a:ext uri="{FF2B5EF4-FFF2-40B4-BE49-F238E27FC236}">
                <a16:creationId xmlns:a16="http://schemas.microsoft.com/office/drawing/2014/main" id="{67259F28-D002-0465-E982-2A5165656EFF}"/>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5" name="Picture 4">
            <a:extLst>
              <a:ext uri="{FF2B5EF4-FFF2-40B4-BE49-F238E27FC236}">
                <a16:creationId xmlns:a16="http://schemas.microsoft.com/office/drawing/2014/main" id="{A533E33C-2748-EE87-0EF2-3C1D583DA468}"/>
              </a:ext>
            </a:extLst>
          </p:cNvPr>
          <p:cNvPicPr>
            <a:picLocks noChangeAspect="1"/>
          </p:cNvPicPr>
          <p:nvPr/>
        </p:nvPicPr>
        <p:blipFill>
          <a:blip r:embed="rId4"/>
          <a:stretch>
            <a:fillRect/>
          </a:stretch>
        </p:blipFill>
        <p:spPr>
          <a:xfrm>
            <a:off x="571500" y="1373835"/>
            <a:ext cx="8001000" cy="1730360"/>
          </a:xfrm>
          <a:prstGeom prst="rect">
            <a:avLst/>
          </a:prstGeom>
        </p:spPr>
      </p:pic>
      <p:pic>
        <p:nvPicPr>
          <p:cNvPr id="7" name="Picture 6">
            <a:extLst>
              <a:ext uri="{FF2B5EF4-FFF2-40B4-BE49-F238E27FC236}">
                <a16:creationId xmlns:a16="http://schemas.microsoft.com/office/drawing/2014/main" id="{36ED8753-66FD-7C46-13FF-34BDA6D74042}"/>
              </a:ext>
            </a:extLst>
          </p:cNvPr>
          <p:cNvPicPr>
            <a:picLocks noChangeAspect="1"/>
          </p:cNvPicPr>
          <p:nvPr/>
        </p:nvPicPr>
        <p:blipFill>
          <a:blip r:embed="rId5"/>
          <a:stretch>
            <a:fillRect/>
          </a:stretch>
        </p:blipFill>
        <p:spPr>
          <a:xfrm>
            <a:off x="342900" y="3581400"/>
            <a:ext cx="8458200" cy="2406355"/>
          </a:xfrm>
          <a:prstGeom prst="rect">
            <a:avLst/>
          </a:prstGeom>
        </p:spPr>
      </p:pic>
    </p:spTree>
    <p:extLst>
      <p:ext uri="{BB962C8B-B14F-4D97-AF65-F5344CB8AC3E}">
        <p14:creationId xmlns:p14="http://schemas.microsoft.com/office/powerpoint/2010/main" val="3266899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EA42378-7A1F-6B3D-A6B1-D259A29C68DC}"/>
              </a:ext>
            </a:extLst>
          </p:cNvPr>
          <p:cNvGraphicFramePr>
            <a:graphicFrameLocks noGrp="1"/>
          </p:cNvGraphicFramePr>
          <p:nvPr>
            <p:extLst>
              <p:ext uri="{D42A27DB-BD31-4B8C-83A1-F6EECF244321}">
                <p14:modId xmlns:p14="http://schemas.microsoft.com/office/powerpoint/2010/main" val="107748416"/>
              </p:ext>
            </p:extLst>
          </p:nvPr>
        </p:nvGraphicFramePr>
        <p:xfrm>
          <a:off x="830686" y="2057400"/>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872190554"/>
                    </a:ext>
                  </a:extLst>
                </a:gridCol>
                <a:gridCol w="796328">
                  <a:extLst>
                    <a:ext uri="{9D8B030D-6E8A-4147-A177-3AD203B41FA5}">
                      <a16:colId xmlns:a16="http://schemas.microsoft.com/office/drawing/2014/main" val="789148863"/>
                    </a:ext>
                  </a:extLst>
                </a:gridCol>
                <a:gridCol w="398501">
                  <a:extLst>
                    <a:ext uri="{9D8B030D-6E8A-4147-A177-3AD203B41FA5}">
                      <a16:colId xmlns:a16="http://schemas.microsoft.com/office/drawing/2014/main" val="493798574"/>
                    </a:ext>
                  </a:extLst>
                </a:gridCol>
                <a:gridCol w="434823">
                  <a:extLst>
                    <a:ext uri="{9D8B030D-6E8A-4147-A177-3AD203B41FA5}">
                      <a16:colId xmlns:a16="http://schemas.microsoft.com/office/drawing/2014/main" val="2365361235"/>
                    </a:ext>
                  </a:extLst>
                </a:gridCol>
                <a:gridCol w="1088174">
                  <a:extLst>
                    <a:ext uri="{9D8B030D-6E8A-4147-A177-3AD203B41FA5}">
                      <a16:colId xmlns:a16="http://schemas.microsoft.com/office/drawing/2014/main" val="231792510"/>
                    </a:ext>
                  </a:extLst>
                </a:gridCol>
                <a:gridCol w="834048">
                  <a:extLst>
                    <a:ext uri="{9D8B030D-6E8A-4147-A177-3AD203B41FA5}">
                      <a16:colId xmlns:a16="http://schemas.microsoft.com/office/drawing/2014/main" val="3920557348"/>
                    </a:ext>
                  </a:extLst>
                </a:gridCol>
              </a:tblGrid>
              <a:tr h="207876">
                <a:tc>
                  <a:txBody>
                    <a:bodyPr/>
                    <a:lstStyle/>
                    <a:p>
                      <a:pPr algn="l" rtl="0" fontAlgn="b"/>
                      <a:r>
                        <a:rPr lang="en-US" sz="1200" u="none" strike="noStrike" dirty="0">
                          <a:effectLst/>
                        </a:rPr>
                        <a:t>Campaign</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CTR</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879164965"/>
                  </a:ext>
                </a:extLst>
              </a:tr>
              <a:tr h="207876">
                <a:tc>
                  <a:txBody>
                    <a:bodyPr/>
                    <a:lstStyle/>
                    <a:p>
                      <a:pPr algn="l" fontAlgn="b"/>
                      <a:r>
                        <a:rPr lang="en-US" sz="1200" b="0" i="0" u="none" strike="noStrike" dirty="0">
                          <a:solidFill>
                            <a:schemeClr val="tx1"/>
                          </a:solidFill>
                          <a:effectLst/>
                          <a:latin typeface="Calibri" panose="020F0502020204030204" pitchFamily="34" charset="0"/>
                        </a:rPr>
                        <a:t>2480849 - Pre-Roll - ATHOL Cluster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82,650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90 </a:t>
                      </a:r>
                    </a:p>
                  </a:txBody>
                  <a:tcPr marL="9525" marR="9525" marT="9525" marB="0" anchor="ctr"/>
                </a:tc>
                <a:tc>
                  <a:txBody>
                    <a:bodyPr/>
                    <a:lstStyle/>
                    <a:p>
                      <a:pPr algn="ctr" rtl="0" fontAlgn="b"/>
                      <a:r>
                        <a:rPr lang="en-US" sz="1200" u="none" strike="noStrike" dirty="0">
                          <a:effectLst/>
                        </a:rPr>
                        <a:t>0.11%</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63.41%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50,567 </a:t>
                      </a:r>
                    </a:p>
                  </a:txBody>
                  <a:tcPr marL="9525" marR="9525" marT="9525" marB="0" anchor="b"/>
                </a:tc>
                <a:extLst>
                  <a:ext uri="{0D108BD9-81ED-4DB2-BD59-A6C34878D82A}">
                    <a16:rowId xmlns:a16="http://schemas.microsoft.com/office/drawing/2014/main" val="3008695451"/>
                  </a:ext>
                </a:extLst>
              </a:tr>
              <a:tr h="207876">
                <a:tc>
                  <a:txBody>
                    <a:bodyPr/>
                    <a:lstStyle/>
                    <a:p>
                      <a:pPr algn="l" fontAlgn="b"/>
                      <a:r>
                        <a:rPr lang="en-US" sz="1200" b="0" i="0" u="none" strike="noStrike" dirty="0">
                          <a:solidFill>
                            <a:schemeClr val="tx1"/>
                          </a:solidFill>
                          <a:effectLst/>
                          <a:latin typeface="Calibri" panose="020F0502020204030204" pitchFamily="34" charset="0"/>
                        </a:rPr>
                        <a:t>2481113 - Pre-Roll - BERKLEY Cluster</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78,993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66 </a:t>
                      </a:r>
                    </a:p>
                  </a:txBody>
                  <a:tcPr marL="9525" marR="9525" marT="9525" marB="0" anchor="ctr"/>
                </a:tc>
                <a:tc>
                  <a:txBody>
                    <a:bodyPr/>
                    <a:lstStyle/>
                    <a:p>
                      <a:pPr algn="ctr" rtl="0" fontAlgn="b"/>
                      <a:r>
                        <a:rPr lang="en-US" sz="1200" u="none" strike="noStrike" dirty="0">
                          <a:effectLst/>
                        </a:rPr>
                        <a:t>0.08%</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63.09%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49,428 </a:t>
                      </a:r>
                    </a:p>
                  </a:txBody>
                  <a:tcPr marL="9525" marR="9525" marT="9525" marB="0" anchor="b"/>
                </a:tc>
                <a:extLst>
                  <a:ext uri="{0D108BD9-81ED-4DB2-BD59-A6C34878D82A}">
                    <a16:rowId xmlns:a16="http://schemas.microsoft.com/office/drawing/2014/main" val="745479807"/>
                  </a:ext>
                </a:extLst>
              </a:tr>
              <a:tr h="207876">
                <a:tc>
                  <a:txBody>
                    <a:bodyPr/>
                    <a:lstStyle/>
                    <a:p>
                      <a:pPr algn="l" fontAlgn="b"/>
                      <a:r>
                        <a:rPr lang="en-US" sz="1200" b="0" i="0" u="none" strike="noStrike">
                          <a:solidFill>
                            <a:schemeClr val="tx1"/>
                          </a:solidFill>
                          <a:effectLst/>
                          <a:latin typeface="Calibri" panose="020F0502020204030204" pitchFamily="34" charset="0"/>
                        </a:rPr>
                        <a:t>2481115 - Pre-Roll - BLECHERTOWN Cluster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82,261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64 </a:t>
                      </a:r>
                    </a:p>
                  </a:txBody>
                  <a:tcPr marL="9525" marR="9525" marT="9525" marB="0" anchor="ctr"/>
                </a:tc>
                <a:tc>
                  <a:txBody>
                    <a:bodyPr/>
                    <a:lstStyle/>
                    <a:p>
                      <a:pPr algn="ctr" rtl="0" fontAlgn="b"/>
                      <a:r>
                        <a:rPr lang="en-US" sz="1200" u="none" strike="noStrike" dirty="0">
                          <a:effectLst/>
                        </a:rPr>
                        <a:t>0.08%</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61.75%</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49,517 </a:t>
                      </a:r>
                    </a:p>
                  </a:txBody>
                  <a:tcPr marL="9525" marR="9525" marT="9525" marB="0" anchor="b"/>
                </a:tc>
                <a:extLst>
                  <a:ext uri="{0D108BD9-81ED-4DB2-BD59-A6C34878D82A}">
                    <a16:rowId xmlns:a16="http://schemas.microsoft.com/office/drawing/2014/main" val="2706293013"/>
                  </a:ext>
                </a:extLst>
              </a:tr>
              <a:tr h="207876">
                <a:tc>
                  <a:txBody>
                    <a:bodyPr/>
                    <a:lstStyle/>
                    <a:p>
                      <a:pPr algn="l" fontAlgn="b"/>
                      <a:r>
                        <a:rPr lang="en-US" sz="1200" b="0" i="0" u="none" strike="noStrike">
                          <a:solidFill>
                            <a:schemeClr val="tx1"/>
                          </a:solidFill>
                          <a:effectLst/>
                          <a:latin typeface="Calibri" panose="020F0502020204030204" pitchFamily="34" charset="0"/>
                        </a:rPr>
                        <a:t>2481116 - Pre-Roll - Lawrence,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82,084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100 </a:t>
                      </a:r>
                    </a:p>
                  </a:txBody>
                  <a:tcPr marL="9525" marR="9525" marT="9525" marB="0" anchor="ctr"/>
                </a:tc>
                <a:tc>
                  <a:txBody>
                    <a:bodyPr/>
                    <a:lstStyle/>
                    <a:p>
                      <a:pPr algn="ctr" rtl="0" fontAlgn="b"/>
                      <a:r>
                        <a:rPr lang="en-US" sz="1200" u="none" strike="noStrike" dirty="0">
                          <a:effectLst/>
                        </a:rPr>
                        <a:t>0.12%</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59.90%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48,081 </a:t>
                      </a:r>
                    </a:p>
                  </a:txBody>
                  <a:tcPr marL="9525" marR="9525" marT="9525" marB="0" anchor="b"/>
                </a:tc>
                <a:extLst>
                  <a:ext uri="{0D108BD9-81ED-4DB2-BD59-A6C34878D82A}">
                    <a16:rowId xmlns:a16="http://schemas.microsoft.com/office/drawing/2014/main" val="302393925"/>
                  </a:ext>
                </a:extLst>
              </a:tr>
              <a:tr h="207876">
                <a:tc>
                  <a:txBody>
                    <a:bodyPr/>
                    <a:lstStyle/>
                    <a:p>
                      <a:pPr algn="l" fontAlgn="b"/>
                      <a:r>
                        <a:rPr lang="en-US" sz="1200" b="0" i="0" u="none" strike="noStrike">
                          <a:solidFill>
                            <a:schemeClr val="tx1"/>
                          </a:solidFill>
                          <a:effectLst/>
                          <a:latin typeface="Calibri" panose="020F0502020204030204" pitchFamily="34" charset="0"/>
                        </a:rPr>
                        <a:t>2481117 - Pre-Roll - North Adams,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84,994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78 </a:t>
                      </a:r>
                    </a:p>
                  </a:txBody>
                  <a:tcPr marL="9525" marR="9525" marT="9525" marB="0" anchor="ctr"/>
                </a:tc>
                <a:tc>
                  <a:txBody>
                    <a:bodyPr/>
                    <a:lstStyle/>
                    <a:p>
                      <a:pPr algn="ctr" rtl="0" fontAlgn="b"/>
                      <a:r>
                        <a:rPr lang="en-US" sz="1200" u="none" strike="noStrike" dirty="0">
                          <a:effectLst/>
                        </a:rPr>
                        <a:t>0.09%</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66.19%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53,909 </a:t>
                      </a:r>
                    </a:p>
                  </a:txBody>
                  <a:tcPr marL="9525" marR="9525" marT="9525" marB="0" anchor="b"/>
                </a:tc>
                <a:extLst>
                  <a:ext uri="{0D108BD9-81ED-4DB2-BD59-A6C34878D82A}">
                    <a16:rowId xmlns:a16="http://schemas.microsoft.com/office/drawing/2014/main" val="1328246958"/>
                  </a:ext>
                </a:extLst>
              </a:tr>
              <a:tr h="207876">
                <a:tc>
                  <a:txBody>
                    <a:bodyPr/>
                    <a:lstStyle/>
                    <a:p>
                      <a:pPr algn="l" fontAlgn="b"/>
                      <a:r>
                        <a:rPr lang="en-US" sz="1200" b="0" i="0" u="none" strike="noStrike">
                          <a:solidFill>
                            <a:schemeClr val="tx1"/>
                          </a:solidFill>
                          <a:effectLst/>
                          <a:latin typeface="Calibri" panose="020F0502020204030204" pitchFamily="34" charset="0"/>
                        </a:rPr>
                        <a:t>2481118 - Pre-Roll - Pittsfield,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81,066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111 </a:t>
                      </a:r>
                    </a:p>
                  </a:txBody>
                  <a:tcPr marL="9525" marR="9525" marT="9525" marB="0" anchor="ctr"/>
                </a:tc>
                <a:tc>
                  <a:txBody>
                    <a:bodyPr/>
                    <a:lstStyle/>
                    <a:p>
                      <a:pPr algn="ctr" rtl="0" fontAlgn="b"/>
                      <a:r>
                        <a:rPr lang="en-US" sz="1200" u="none" strike="noStrike" dirty="0">
                          <a:effectLst/>
                        </a:rPr>
                        <a:t>0.14%</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66.29%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53,116 </a:t>
                      </a:r>
                    </a:p>
                  </a:txBody>
                  <a:tcPr marL="9525" marR="9525" marT="9525" marB="0" anchor="b"/>
                </a:tc>
                <a:extLst>
                  <a:ext uri="{0D108BD9-81ED-4DB2-BD59-A6C34878D82A}">
                    <a16:rowId xmlns:a16="http://schemas.microsoft.com/office/drawing/2014/main" val="670031138"/>
                  </a:ext>
                </a:extLst>
              </a:tr>
              <a:tr h="207876">
                <a:tc>
                  <a:txBody>
                    <a:bodyPr/>
                    <a:lstStyle/>
                    <a:p>
                      <a:pPr algn="l" fontAlgn="b"/>
                      <a:r>
                        <a:rPr lang="en-US" sz="1200" b="0" i="0" u="none" strike="noStrike">
                          <a:solidFill>
                            <a:schemeClr val="tx1"/>
                          </a:solidFill>
                          <a:effectLst/>
                          <a:latin typeface="Calibri" panose="020F0502020204030204" pitchFamily="34" charset="0"/>
                        </a:rPr>
                        <a:t>2481120 - Pre-Roll - Springfield,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80,764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121 </a:t>
                      </a:r>
                    </a:p>
                  </a:txBody>
                  <a:tcPr marL="9525" marR="9525" marT="9525" marB="0" anchor="ctr"/>
                </a:tc>
                <a:tc>
                  <a:txBody>
                    <a:bodyPr/>
                    <a:lstStyle/>
                    <a:p>
                      <a:pPr algn="ctr" rtl="0" fontAlgn="b"/>
                      <a:r>
                        <a:rPr lang="en-US" sz="1200" u="none" strike="noStrike" dirty="0">
                          <a:effectLst/>
                        </a:rPr>
                        <a:t>0.15%</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60.97%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48,686 </a:t>
                      </a:r>
                    </a:p>
                  </a:txBody>
                  <a:tcPr marL="9525" marR="9525" marT="9525" marB="0" anchor="b"/>
                </a:tc>
                <a:extLst>
                  <a:ext uri="{0D108BD9-81ED-4DB2-BD59-A6C34878D82A}">
                    <a16:rowId xmlns:a16="http://schemas.microsoft.com/office/drawing/2014/main" val="653848491"/>
                  </a:ext>
                </a:extLst>
              </a:tr>
              <a:tr h="207876">
                <a:tc>
                  <a:txBody>
                    <a:bodyPr/>
                    <a:lstStyle/>
                    <a:p>
                      <a:pPr algn="l" fontAlgn="b"/>
                      <a:r>
                        <a:rPr lang="en-US" sz="1200" b="0" i="0" u="none" strike="noStrike" dirty="0">
                          <a:solidFill>
                            <a:schemeClr val="tx1"/>
                          </a:solidFill>
                          <a:effectLst/>
                          <a:latin typeface="Calibri" panose="020F0502020204030204" pitchFamily="34" charset="0"/>
                        </a:rPr>
                        <a:t>2481612 - Pre-Roll - Weymouth, VA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81,034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44 </a:t>
                      </a:r>
                    </a:p>
                  </a:txBody>
                  <a:tcPr marL="9525" marR="9525" marT="9525" marB="0" anchor="ctr"/>
                </a:tc>
                <a:tc>
                  <a:txBody>
                    <a:bodyPr/>
                    <a:lstStyle/>
                    <a:p>
                      <a:pPr algn="ctr" rtl="0" fontAlgn="b"/>
                      <a:r>
                        <a:rPr lang="en-US" sz="1200" u="none" strike="noStrike" dirty="0">
                          <a:effectLst/>
                        </a:rPr>
                        <a:t>0.04%</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64.86%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52,274 </a:t>
                      </a:r>
                    </a:p>
                  </a:txBody>
                  <a:tcPr marL="9525" marR="9525" marT="9525" marB="0" anchor="b"/>
                </a:tc>
                <a:extLst>
                  <a:ext uri="{0D108BD9-81ED-4DB2-BD59-A6C34878D82A}">
                    <a16:rowId xmlns:a16="http://schemas.microsoft.com/office/drawing/2014/main" val="157232715"/>
                  </a:ext>
                </a:extLst>
              </a:tr>
              <a:tr h="198427">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449" marR="9449" marT="9449" marB="0" anchor="b"/>
                </a:tc>
                <a:tc>
                  <a:txBody>
                    <a:bodyPr/>
                    <a:lstStyle/>
                    <a:p>
                      <a:pPr algn="ctr" fontAlgn="b"/>
                      <a:r>
                        <a:rPr lang="en-US" sz="1200" b="0" i="0" u="none" strike="noStrike" dirty="0">
                          <a:solidFill>
                            <a:schemeClr val="tx1"/>
                          </a:solidFill>
                          <a:effectLst/>
                          <a:latin typeface="Calibri" panose="020F0502020204030204" pitchFamily="34" charset="0"/>
                        </a:rPr>
                        <a:t>653,846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674</a:t>
                      </a:r>
                    </a:p>
                  </a:txBody>
                  <a:tcPr marL="9525" marR="9525" marT="9525" marB="0" anchor="b"/>
                </a:tc>
                <a:tc>
                  <a:txBody>
                    <a:bodyPr/>
                    <a:lstStyle/>
                    <a:p>
                      <a:pPr algn="ctr" fontAlgn="b"/>
                      <a:r>
                        <a:rPr lang="en-US" sz="1200" b="1" u="none" strike="noStrike" dirty="0">
                          <a:effectLst/>
                        </a:rPr>
                        <a:t>0.10%</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62.02%</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405,578</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526419370"/>
                  </a:ext>
                </a:extLst>
              </a:tr>
            </a:tbl>
          </a:graphicData>
        </a:graphic>
      </p:graphicFrame>
      <p:pic>
        <p:nvPicPr>
          <p:cNvPr id="10" name="Picture 9">
            <a:extLst>
              <a:ext uri="{FF2B5EF4-FFF2-40B4-BE49-F238E27FC236}">
                <a16:creationId xmlns:a16="http://schemas.microsoft.com/office/drawing/2014/main" id="{8451D129-2043-E7FF-6E3F-E328F7E790EF}"/>
              </a:ext>
            </a:extLst>
          </p:cNvPr>
          <p:cNvPicPr>
            <a:picLocks noChangeAspect="1"/>
          </p:cNvPicPr>
          <p:nvPr/>
        </p:nvPicPr>
        <p:blipFill>
          <a:blip r:embed="rId2"/>
          <a:stretch>
            <a:fillRect/>
          </a:stretch>
        </p:blipFill>
        <p:spPr>
          <a:xfrm>
            <a:off x="0" y="219075"/>
            <a:ext cx="8915400" cy="857250"/>
          </a:xfrm>
          <a:prstGeom prst="rect">
            <a:avLst/>
          </a:prstGeom>
        </p:spPr>
      </p:pic>
      <p:sp>
        <p:nvSpPr>
          <p:cNvPr id="11" name="TextBox 10">
            <a:extLst>
              <a:ext uri="{FF2B5EF4-FFF2-40B4-BE49-F238E27FC236}">
                <a16:creationId xmlns:a16="http://schemas.microsoft.com/office/drawing/2014/main" id="{AD5E0497-BFC1-14B3-834A-6BEBCA1692A4}"/>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BY TOWN</a:t>
            </a:r>
          </a:p>
        </p:txBody>
      </p:sp>
      <p:pic>
        <p:nvPicPr>
          <p:cNvPr id="12" name="Picture 11">
            <a:extLst>
              <a:ext uri="{FF2B5EF4-FFF2-40B4-BE49-F238E27FC236}">
                <a16:creationId xmlns:a16="http://schemas.microsoft.com/office/drawing/2014/main" id="{06B3C0EB-186F-030C-7989-B9CFEB4B2F4F}"/>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Tree>
    <p:extLst>
      <p:ext uri="{BB962C8B-B14F-4D97-AF65-F5344CB8AC3E}">
        <p14:creationId xmlns:p14="http://schemas.microsoft.com/office/powerpoint/2010/main" val="3130802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PRE-ROLL – BY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7" name="Table 6">
            <a:extLst>
              <a:ext uri="{FF2B5EF4-FFF2-40B4-BE49-F238E27FC236}">
                <a16:creationId xmlns:a16="http://schemas.microsoft.com/office/drawing/2014/main" id="{A4FB25D8-D166-F54C-1139-F60A47EBA2E6}"/>
              </a:ext>
            </a:extLst>
          </p:cNvPr>
          <p:cNvGraphicFramePr>
            <a:graphicFrameLocks noGrp="1"/>
          </p:cNvGraphicFramePr>
          <p:nvPr>
            <p:extLst>
              <p:ext uri="{D42A27DB-BD31-4B8C-83A1-F6EECF244321}">
                <p14:modId xmlns:p14="http://schemas.microsoft.com/office/powerpoint/2010/main" val="3559222382"/>
              </p:ext>
            </p:extLst>
          </p:nvPr>
        </p:nvGraphicFramePr>
        <p:xfrm>
          <a:off x="830687" y="2057400"/>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872190554"/>
                    </a:ext>
                  </a:extLst>
                </a:gridCol>
                <a:gridCol w="796328">
                  <a:extLst>
                    <a:ext uri="{9D8B030D-6E8A-4147-A177-3AD203B41FA5}">
                      <a16:colId xmlns:a16="http://schemas.microsoft.com/office/drawing/2014/main" val="789148863"/>
                    </a:ext>
                  </a:extLst>
                </a:gridCol>
                <a:gridCol w="398501">
                  <a:extLst>
                    <a:ext uri="{9D8B030D-6E8A-4147-A177-3AD203B41FA5}">
                      <a16:colId xmlns:a16="http://schemas.microsoft.com/office/drawing/2014/main" val="493798574"/>
                    </a:ext>
                  </a:extLst>
                </a:gridCol>
                <a:gridCol w="434823">
                  <a:extLst>
                    <a:ext uri="{9D8B030D-6E8A-4147-A177-3AD203B41FA5}">
                      <a16:colId xmlns:a16="http://schemas.microsoft.com/office/drawing/2014/main" val="2365361235"/>
                    </a:ext>
                  </a:extLst>
                </a:gridCol>
                <a:gridCol w="1088174">
                  <a:extLst>
                    <a:ext uri="{9D8B030D-6E8A-4147-A177-3AD203B41FA5}">
                      <a16:colId xmlns:a16="http://schemas.microsoft.com/office/drawing/2014/main" val="231792510"/>
                    </a:ext>
                  </a:extLst>
                </a:gridCol>
                <a:gridCol w="834048">
                  <a:extLst>
                    <a:ext uri="{9D8B030D-6E8A-4147-A177-3AD203B41FA5}">
                      <a16:colId xmlns:a16="http://schemas.microsoft.com/office/drawing/2014/main" val="3920557348"/>
                    </a:ext>
                  </a:extLst>
                </a:gridCol>
              </a:tblGrid>
              <a:tr h="207876">
                <a:tc>
                  <a:txBody>
                    <a:bodyPr/>
                    <a:lstStyle/>
                    <a:p>
                      <a:pPr algn="l" rtl="0" fontAlgn="b"/>
                      <a:r>
                        <a:rPr lang="en-US" sz="1200" u="none" strike="noStrike" dirty="0">
                          <a:effectLst/>
                        </a:rPr>
                        <a:t>Campaign</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CTR</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879164965"/>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Buy_Pittsfield-NorthAdams.mp4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84,994</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78</a:t>
                      </a:r>
                    </a:p>
                  </a:txBody>
                  <a:tcPr marL="9525" marR="9525" marT="9525" marB="0" anchor="b"/>
                </a:tc>
                <a:tc>
                  <a:txBody>
                    <a:bodyPr/>
                    <a:lstStyle/>
                    <a:p>
                      <a:pPr algn="ctr" rtl="0" fontAlgn="b"/>
                      <a:r>
                        <a:rPr lang="en-US" sz="1200" u="none" strike="noStrike" dirty="0">
                          <a:solidFill>
                            <a:schemeClr val="tx1"/>
                          </a:solidFill>
                          <a:effectLst/>
                        </a:rPr>
                        <a:t>0.11%</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66.19%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53,909</a:t>
                      </a:r>
                    </a:p>
                  </a:txBody>
                  <a:tcPr marL="9525" marR="9525" marT="9525" marB="0" anchor="b"/>
                </a:tc>
                <a:extLst>
                  <a:ext uri="{0D108BD9-81ED-4DB2-BD59-A6C34878D82A}">
                    <a16:rowId xmlns:a16="http://schemas.microsoft.com/office/drawing/2014/main" val="3008695451"/>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Buy_FranklinNorthQuabbin_ATHOL Cluster.mp4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82,650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90</a:t>
                      </a:r>
                    </a:p>
                  </a:txBody>
                  <a:tcPr marL="9525" marR="9525" marT="9525" marB="0" anchor="b"/>
                </a:tc>
                <a:tc>
                  <a:txBody>
                    <a:bodyPr/>
                    <a:lstStyle/>
                    <a:p>
                      <a:pPr algn="ctr" rtl="0" fontAlgn="b"/>
                      <a:r>
                        <a:rPr lang="en-US" sz="1200" u="none" strike="noStrike" dirty="0">
                          <a:solidFill>
                            <a:schemeClr val="tx1"/>
                          </a:solidFill>
                          <a:effectLst/>
                        </a:rPr>
                        <a:t>0.08%</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63.41%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50,567</a:t>
                      </a:r>
                    </a:p>
                  </a:txBody>
                  <a:tcPr marL="9525" marR="9525" marT="9525" marB="0" anchor="b"/>
                </a:tc>
                <a:extLst>
                  <a:ext uri="{0D108BD9-81ED-4DB2-BD59-A6C34878D82A}">
                    <a16:rowId xmlns:a16="http://schemas.microsoft.com/office/drawing/2014/main" val="745479807"/>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Buy_Belchertown and Ware.mp4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82,261</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64</a:t>
                      </a:r>
                    </a:p>
                  </a:txBody>
                  <a:tcPr marL="9525" marR="9525" marT="9525" marB="0" anchor="b"/>
                </a:tc>
                <a:tc>
                  <a:txBody>
                    <a:bodyPr/>
                    <a:lstStyle/>
                    <a:p>
                      <a:pPr algn="ctr" rtl="0" fontAlgn="b"/>
                      <a:r>
                        <a:rPr lang="en-US" sz="1200" u="none" strike="noStrike" dirty="0">
                          <a:solidFill>
                            <a:schemeClr val="tx1"/>
                          </a:solidFill>
                          <a:effectLst/>
                        </a:rPr>
                        <a:t>0.08%</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61.75%</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49,517</a:t>
                      </a:r>
                    </a:p>
                  </a:txBody>
                  <a:tcPr marL="9525" marR="9525" marT="9525" marB="0" anchor="b"/>
                </a:tc>
                <a:extLst>
                  <a:ext uri="{0D108BD9-81ED-4DB2-BD59-A6C34878D82A}">
                    <a16:rowId xmlns:a16="http://schemas.microsoft.com/office/drawing/2014/main" val="2706293013"/>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Buy_Lawrence.mp4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82,084</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100</a:t>
                      </a:r>
                    </a:p>
                  </a:txBody>
                  <a:tcPr marL="9525" marR="9525" marT="9525" marB="0" anchor="b"/>
                </a:tc>
                <a:tc>
                  <a:txBody>
                    <a:bodyPr/>
                    <a:lstStyle/>
                    <a:p>
                      <a:pPr algn="ctr" rtl="0" fontAlgn="b"/>
                      <a:r>
                        <a:rPr lang="en-US" sz="1200" u="none" strike="noStrike" dirty="0">
                          <a:solidFill>
                            <a:schemeClr val="tx1"/>
                          </a:solidFill>
                          <a:effectLst/>
                        </a:rPr>
                        <a:t>0.12%</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59.90%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48,081</a:t>
                      </a:r>
                    </a:p>
                  </a:txBody>
                  <a:tcPr marL="9525" marR="9525" marT="9525" marB="0" anchor="b"/>
                </a:tc>
                <a:extLst>
                  <a:ext uri="{0D108BD9-81ED-4DB2-BD59-A6C34878D82A}">
                    <a16:rowId xmlns:a16="http://schemas.microsoft.com/office/drawing/2014/main" val="302393925"/>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Buy_Pittsfieldmp4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81,066</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111</a:t>
                      </a:r>
                    </a:p>
                  </a:txBody>
                  <a:tcPr marL="9525" marR="9525" marT="9525" marB="0" anchor="b"/>
                </a:tc>
                <a:tc>
                  <a:txBody>
                    <a:bodyPr/>
                    <a:lstStyle/>
                    <a:p>
                      <a:pPr algn="ctr" rtl="0" fontAlgn="b"/>
                      <a:r>
                        <a:rPr lang="en-US" sz="1200" u="none" strike="noStrike" dirty="0">
                          <a:solidFill>
                            <a:schemeClr val="tx1"/>
                          </a:solidFill>
                          <a:effectLst/>
                        </a:rPr>
                        <a:t>0.09%</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66.29%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53,116</a:t>
                      </a:r>
                    </a:p>
                  </a:txBody>
                  <a:tcPr marL="9525" marR="9525" marT="9525" marB="0" anchor="b"/>
                </a:tc>
                <a:extLst>
                  <a:ext uri="{0D108BD9-81ED-4DB2-BD59-A6C34878D82A}">
                    <a16:rowId xmlns:a16="http://schemas.microsoft.com/office/drawing/2014/main" val="1328246958"/>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Buy_Weymouth.mp4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81,034</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44</a:t>
                      </a:r>
                    </a:p>
                  </a:txBody>
                  <a:tcPr marL="9525" marR="9525" marT="9525" marB="0" anchor="b"/>
                </a:tc>
                <a:tc>
                  <a:txBody>
                    <a:bodyPr/>
                    <a:lstStyle/>
                    <a:p>
                      <a:pPr algn="ctr" rtl="0" fontAlgn="b"/>
                      <a:r>
                        <a:rPr lang="en-US" sz="1200" u="none" strike="noStrike" dirty="0">
                          <a:solidFill>
                            <a:schemeClr val="tx1"/>
                          </a:solidFill>
                          <a:effectLst/>
                        </a:rPr>
                        <a:t>0.14%</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64.86%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52,274</a:t>
                      </a:r>
                    </a:p>
                  </a:txBody>
                  <a:tcPr marL="9525" marR="9525" marT="9525" marB="0" anchor="b"/>
                </a:tc>
                <a:extLst>
                  <a:ext uri="{0D108BD9-81ED-4DB2-BD59-A6C34878D82A}">
                    <a16:rowId xmlns:a16="http://schemas.microsoft.com/office/drawing/2014/main" val="670031138"/>
                  </a:ext>
                </a:extLst>
              </a:tr>
              <a:tr h="207876">
                <a:tc>
                  <a:txBody>
                    <a:bodyPr/>
                    <a:lstStyle/>
                    <a:p>
                      <a:pPr algn="l" fontAlgn="b"/>
                      <a:r>
                        <a:rPr lang="en-US" sz="1200" b="0" i="0" u="none" strike="noStrike">
                          <a:solidFill>
                            <a:schemeClr val="tx1"/>
                          </a:solidFill>
                          <a:effectLst/>
                          <a:latin typeface="Calibri" panose="020F0502020204030204" pitchFamily="34" charset="0"/>
                        </a:rPr>
                        <a:t>W2C2-3 Media Buy_Springfield.mp4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80,764</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121</a:t>
                      </a:r>
                    </a:p>
                  </a:txBody>
                  <a:tcPr marL="9525" marR="9525" marT="9525" marB="0" anchor="b"/>
                </a:tc>
                <a:tc>
                  <a:txBody>
                    <a:bodyPr/>
                    <a:lstStyle/>
                    <a:p>
                      <a:pPr algn="ctr" rtl="0" fontAlgn="b"/>
                      <a:r>
                        <a:rPr lang="en-US" sz="1200" u="none" strike="noStrike" dirty="0">
                          <a:solidFill>
                            <a:schemeClr val="tx1"/>
                          </a:solidFill>
                          <a:effectLst/>
                        </a:rPr>
                        <a:t>0.15%</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60.97%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48,686</a:t>
                      </a:r>
                    </a:p>
                  </a:txBody>
                  <a:tcPr marL="9525" marR="9525" marT="9525" marB="0" anchor="b"/>
                </a:tc>
                <a:extLst>
                  <a:ext uri="{0D108BD9-81ED-4DB2-BD59-A6C34878D82A}">
                    <a16:rowId xmlns:a16="http://schemas.microsoft.com/office/drawing/2014/main" val="653848491"/>
                  </a:ext>
                </a:extLst>
              </a:tr>
              <a:tr h="207876">
                <a:tc>
                  <a:txBody>
                    <a:bodyPr/>
                    <a:lstStyle/>
                    <a:p>
                      <a:pPr algn="l" fontAlgn="b"/>
                      <a:r>
                        <a:rPr lang="en-US" sz="1200" b="0" i="0" u="none" strike="noStrike" dirty="0">
                          <a:solidFill>
                            <a:schemeClr val="tx1"/>
                          </a:solidFill>
                          <a:effectLst/>
                          <a:latin typeface="Calibri" panose="020F0502020204030204" pitchFamily="34" charset="0"/>
                        </a:rPr>
                        <a:t>W2C2-3 Media Buy_BerkleyDightonFreetown.mp4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78,993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66</a:t>
                      </a:r>
                    </a:p>
                  </a:txBody>
                  <a:tcPr marL="9525" marR="9525" marT="9525" marB="0" anchor="b"/>
                </a:tc>
                <a:tc>
                  <a:txBody>
                    <a:bodyPr/>
                    <a:lstStyle/>
                    <a:p>
                      <a:pPr algn="ctr" rtl="0" fontAlgn="b"/>
                      <a:r>
                        <a:rPr lang="en-US" sz="1200" u="none" strike="noStrike" dirty="0">
                          <a:solidFill>
                            <a:schemeClr val="tx1"/>
                          </a:solidFill>
                          <a:effectLst/>
                        </a:rPr>
                        <a:t>0.04%</a:t>
                      </a:r>
                      <a:endParaRPr lang="en-US" sz="1200" b="0" i="0" u="none" strike="noStrike" dirty="0">
                        <a:solidFill>
                          <a:schemeClr val="tx1"/>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63.09%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49,428</a:t>
                      </a:r>
                    </a:p>
                  </a:txBody>
                  <a:tcPr marL="9525" marR="9525" marT="9525" marB="0" anchor="b"/>
                </a:tc>
                <a:extLst>
                  <a:ext uri="{0D108BD9-81ED-4DB2-BD59-A6C34878D82A}">
                    <a16:rowId xmlns:a16="http://schemas.microsoft.com/office/drawing/2014/main" val="157232715"/>
                  </a:ext>
                </a:extLst>
              </a:tr>
              <a:tr h="198427">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449" marR="9449" marT="9449" marB="0" anchor="b"/>
                </a:tc>
                <a:tc>
                  <a:txBody>
                    <a:bodyPr/>
                    <a:lstStyle/>
                    <a:p>
                      <a:pPr algn="ctr" fontAlgn="b"/>
                      <a:r>
                        <a:rPr lang="en-US" sz="1200" b="0" i="0" u="none" strike="noStrike" dirty="0">
                          <a:solidFill>
                            <a:schemeClr val="tx1"/>
                          </a:solidFill>
                          <a:effectLst/>
                          <a:latin typeface="Calibri" panose="020F0502020204030204" pitchFamily="34" charset="0"/>
                        </a:rPr>
                        <a:t>653,846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674</a:t>
                      </a:r>
                    </a:p>
                  </a:txBody>
                  <a:tcPr marL="9525" marR="9525" marT="9525" marB="0" anchor="b"/>
                </a:tc>
                <a:tc>
                  <a:txBody>
                    <a:bodyPr/>
                    <a:lstStyle/>
                    <a:p>
                      <a:pPr algn="ctr" fontAlgn="b"/>
                      <a:r>
                        <a:rPr lang="en-US" sz="1200" b="1" u="none" strike="noStrike" dirty="0">
                          <a:effectLst/>
                        </a:rPr>
                        <a:t>0.10%</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62.02%</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405,578</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526419370"/>
                  </a:ext>
                </a:extLst>
              </a:tr>
            </a:tbl>
          </a:graphicData>
        </a:graphic>
      </p:graphicFrame>
    </p:spTree>
    <p:extLst>
      <p:ext uri="{BB962C8B-B14F-4D97-AF65-F5344CB8AC3E}">
        <p14:creationId xmlns:p14="http://schemas.microsoft.com/office/powerpoint/2010/main" val="1934898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a:solidFill>
                  <a:srgbClr val="333333">
                    <a:alpha val="100000"/>
                  </a:srgbClr>
                </a:solidFill>
                <a:latin typeface="Arial"/>
              </a:rPr>
              <a:t>PRE-ROLL – BY DEVICE</a:t>
            </a:r>
            <a:endParaRPr lang="en-US" sz="3000" u="none" spc="0" dirty="0">
              <a:solidFill>
                <a:srgbClr val="333333">
                  <a:alpha val="100000"/>
                </a:srgbClr>
              </a:solidFill>
              <a:latin typeface="Arial"/>
            </a:endParaRP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4" name="Picture 3" descr="A chart of a device type&#10;&#10;Description automatically generated">
            <a:extLst>
              <a:ext uri="{FF2B5EF4-FFF2-40B4-BE49-F238E27FC236}">
                <a16:creationId xmlns:a16="http://schemas.microsoft.com/office/drawing/2014/main" id="{0FFB0AB4-E3A8-C156-2CD3-F37E305FD5D2}"/>
              </a:ext>
            </a:extLst>
          </p:cNvPr>
          <p:cNvPicPr>
            <a:picLocks noChangeAspect="1"/>
          </p:cNvPicPr>
          <p:nvPr/>
        </p:nvPicPr>
        <p:blipFill rotWithShape="1">
          <a:blip r:embed="rId4">
            <a:extLst>
              <a:ext uri="{28A0092B-C50C-407E-A947-70E740481C1C}">
                <a14:useLocalDpi xmlns:a14="http://schemas.microsoft.com/office/drawing/2010/main" val="0"/>
              </a:ext>
            </a:extLst>
          </a:blip>
          <a:srcRect l="22656" t="12695" r="21485" b="25000"/>
          <a:stretch/>
        </p:blipFill>
        <p:spPr>
          <a:xfrm>
            <a:off x="152400" y="2362200"/>
            <a:ext cx="5448300" cy="3038475"/>
          </a:xfrm>
          <a:prstGeom prst="rect">
            <a:avLst/>
          </a:prstGeom>
        </p:spPr>
      </p:pic>
      <p:grpSp>
        <p:nvGrpSpPr>
          <p:cNvPr id="20" name="Group 19">
            <a:extLst>
              <a:ext uri="{FF2B5EF4-FFF2-40B4-BE49-F238E27FC236}">
                <a16:creationId xmlns:a16="http://schemas.microsoft.com/office/drawing/2014/main" id="{12C4CA9E-A24E-4751-67C7-A38D2D686A19}"/>
              </a:ext>
            </a:extLst>
          </p:cNvPr>
          <p:cNvGrpSpPr/>
          <p:nvPr/>
        </p:nvGrpSpPr>
        <p:grpSpPr>
          <a:xfrm>
            <a:off x="5867400" y="2743200"/>
            <a:ext cx="3124200" cy="2076451"/>
            <a:chOff x="3505201" y="4419599"/>
            <a:chExt cx="3124200" cy="2076451"/>
          </a:xfrm>
        </p:grpSpPr>
        <p:pic>
          <p:nvPicPr>
            <p:cNvPr id="16" name="Picture 15" descr="A chart of a device type&#10;&#10;Description automatically generated">
              <a:extLst>
                <a:ext uri="{FF2B5EF4-FFF2-40B4-BE49-F238E27FC236}">
                  <a16:creationId xmlns:a16="http://schemas.microsoft.com/office/drawing/2014/main" id="{31FAA368-16D3-D065-7E3B-C0DE694809AB}"/>
                </a:ext>
              </a:extLst>
            </p:cNvPr>
            <p:cNvPicPr>
              <a:picLocks noChangeAspect="1"/>
            </p:cNvPicPr>
            <p:nvPr/>
          </p:nvPicPr>
          <p:blipFill rotWithShape="1">
            <a:blip r:embed="rId4">
              <a:extLst>
                <a:ext uri="{28A0092B-C50C-407E-A947-70E740481C1C}">
                  <a14:useLocalDpi xmlns:a14="http://schemas.microsoft.com/office/drawing/2010/main" val="0"/>
                </a:ext>
              </a:extLst>
            </a:blip>
            <a:srcRect l="46667" t="76250" r="33333"/>
            <a:stretch/>
          </p:blipFill>
          <p:spPr>
            <a:xfrm>
              <a:off x="3657600" y="5410200"/>
              <a:ext cx="1828800" cy="1085850"/>
            </a:xfrm>
            <a:prstGeom prst="rect">
              <a:avLst/>
            </a:prstGeom>
          </p:spPr>
        </p:pic>
        <p:pic>
          <p:nvPicPr>
            <p:cNvPr id="17" name="Picture 16" descr="A chart of a device type&#10;&#10;Description automatically generated">
              <a:extLst>
                <a:ext uri="{FF2B5EF4-FFF2-40B4-BE49-F238E27FC236}">
                  <a16:creationId xmlns:a16="http://schemas.microsoft.com/office/drawing/2014/main" id="{BD947F35-1E80-6A94-0B83-D0C9BD41924F}"/>
                </a:ext>
              </a:extLst>
            </p:cNvPr>
            <p:cNvPicPr>
              <a:picLocks noChangeAspect="1"/>
            </p:cNvPicPr>
            <p:nvPr/>
          </p:nvPicPr>
          <p:blipFill rotWithShape="1">
            <a:blip r:embed="rId4">
              <a:extLst>
                <a:ext uri="{28A0092B-C50C-407E-A947-70E740481C1C}">
                  <a14:useLocalDpi xmlns:a14="http://schemas.microsoft.com/office/drawing/2010/main" val="0"/>
                </a:ext>
              </a:extLst>
            </a:blip>
            <a:srcRect t="76250" r="80000" b="3060"/>
            <a:stretch/>
          </p:blipFill>
          <p:spPr>
            <a:xfrm>
              <a:off x="3505201" y="4419600"/>
              <a:ext cx="1828800" cy="945931"/>
            </a:xfrm>
            <a:prstGeom prst="rect">
              <a:avLst/>
            </a:prstGeom>
          </p:spPr>
        </p:pic>
        <p:pic>
          <p:nvPicPr>
            <p:cNvPr id="18" name="Picture 17" descr="A chart of a device type&#10;&#10;Description automatically generated">
              <a:extLst>
                <a:ext uri="{FF2B5EF4-FFF2-40B4-BE49-F238E27FC236}">
                  <a16:creationId xmlns:a16="http://schemas.microsoft.com/office/drawing/2014/main" id="{8BA7FC1F-0897-1AC2-3D1B-94638052E933}"/>
                </a:ext>
              </a:extLst>
            </p:cNvPr>
            <p:cNvPicPr>
              <a:picLocks noChangeAspect="1"/>
            </p:cNvPicPr>
            <p:nvPr/>
          </p:nvPicPr>
          <p:blipFill rotWithShape="1">
            <a:blip r:embed="rId4">
              <a:extLst>
                <a:ext uri="{28A0092B-C50C-407E-A947-70E740481C1C}">
                  <a14:useLocalDpi xmlns:a14="http://schemas.microsoft.com/office/drawing/2010/main" val="0"/>
                </a:ext>
              </a:extLst>
            </a:blip>
            <a:srcRect l="35000" t="76250" r="53333" b="3060"/>
            <a:stretch/>
          </p:blipFill>
          <p:spPr>
            <a:xfrm>
              <a:off x="4800601" y="4419599"/>
              <a:ext cx="1066800" cy="945931"/>
            </a:xfrm>
            <a:prstGeom prst="rect">
              <a:avLst/>
            </a:prstGeom>
          </p:spPr>
        </p:pic>
        <p:pic>
          <p:nvPicPr>
            <p:cNvPr id="19" name="Picture 18" descr="A chart of a device type&#10;&#10;Description automatically generated">
              <a:extLst>
                <a:ext uri="{FF2B5EF4-FFF2-40B4-BE49-F238E27FC236}">
                  <a16:creationId xmlns:a16="http://schemas.microsoft.com/office/drawing/2014/main" id="{980B18D8-1212-9C4F-8549-F2ABDB71D8EE}"/>
                </a:ext>
              </a:extLst>
            </p:cNvPr>
            <p:cNvPicPr>
              <a:picLocks noChangeAspect="1"/>
            </p:cNvPicPr>
            <p:nvPr/>
          </p:nvPicPr>
          <p:blipFill rotWithShape="1">
            <a:blip r:embed="rId4">
              <a:extLst>
                <a:ext uri="{28A0092B-C50C-407E-A947-70E740481C1C}">
                  <a14:useLocalDpi xmlns:a14="http://schemas.microsoft.com/office/drawing/2010/main" val="0"/>
                </a:ext>
              </a:extLst>
            </a:blip>
            <a:srcRect l="83334" t="76250"/>
            <a:stretch/>
          </p:blipFill>
          <p:spPr>
            <a:xfrm>
              <a:off x="5105401" y="5410200"/>
              <a:ext cx="1524000" cy="1085850"/>
            </a:xfrm>
            <a:prstGeom prst="rect">
              <a:avLst/>
            </a:prstGeom>
          </p:spPr>
        </p:pic>
      </p:grpSp>
      <p:sp>
        <p:nvSpPr>
          <p:cNvPr id="21" name="Rectangle 20">
            <a:extLst>
              <a:ext uri="{FF2B5EF4-FFF2-40B4-BE49-F238E27FC236}">
                <a16:creationId xmlns:a16="http://schemas.microsoft.com/office/drawing/2014/main" id="{E9603BF4-31C7-A326-A9CB-E5019D0E4FC5}"/>
              </a:ext>
            </a:extLst>
          </p:cNvPr>
          <p:cNvSpPr/>
          <p:nvPr/>
        </p:nvSpPr>
        <p:spPr>
          <a:xfrm>
            <a:off x="5867400" y="2667000"/>
            <a:ext cx="2590800" cy="1828800"/>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7830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pic>
        <p:nvPicPr>
          <p:cNvPr id="13" name="Picture 12">
            <a:extLst>
              <a:ext uri="{FF2B5EF4-FFF2-40B4-BE49-F238E27FC236}">
                <a16:creationId xmlns:a16="http://schemas.microsoft.com/office/drawing/2014/main" id="{06B238AB-32E2-4776-BCE5-AC5BF948627C}"/>
              </a:ext>
            </a:extLst>
          </p:cNvPr>
          <p:cNvPicPr>
            <a:picLocks noChangeAspect="1"/>
          </p:cNvPicPr>
          <p:nvPr/>
        </p:nvPicPr>
        <p:blipFill>
          <a:blip r:embed="rId3"/>
          <a:stretch>
            <a:fillRect/>
          </a:stretch>
        </p:blipFill>
        <p:spPr>
          <a:xfrm>
            <a:off x="114300" y="558735"/>
            <a:ext cx="8915400" cy="475690"/>
          </a:xfrm>
          <a:prstGeom prst="rect">
            <a:avLst/>
          </a:prstGeom>
        </p:spPr>
      </p:pic>
      <p:sp>
        <p:nvSpPr>
          <p:cNvPr id="14" name="TextBox 13">
            <a:extLst>
              <a:ext uri="{FF2B5EF4-FFF2-40B4-BE49-F238E27FC236}">
                <a16:creationId xmlns:a16="http://schemas.microsoft.com/office/drawing/2014/main" id="{3BA7117D-C33E-43C6-924D-082F922AE430}"/>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15" name="Rectangle 14">
            <a:extLst>
              <a:ext uri="{FF2B5EF4-FFF2-40B4-BE49-F238E27FC236}">
                <a16:creationId xmlns:a16="http://schemas.microsoft.com/office/drawing/2014/main" id="{28928DB5-C6AB-4CA7-B5A9-F85D848B4F90}"/>
              </a:ext>
            </a:extLst>
          </p:cNvPr>
          <p:cNvSpPr/>
          <p:nvPr/>
        </p:nvSpPr>
        <p:spPr>
          <a:xfrm>
            <a:off x="92439" y="588831"/>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sp>
        <p:nvSpPr>
          <p:cNvPr id="4" name="TextBox 3">
            <a:extLst>
              <a:ext uri="{FF2B5EF4-FFF2-40B4-BE49-F238E27FC236}">
                <a16:creationId xmlns:a16="http://schemas.microsoft.com/office/drawing/2014/main" id="{AFABA6BD-9C9F-FB5B-6C65-542808730208}"/>
              </a:ext>
            </a:extLst>
          </p:cNvPr>
          <p:cNvSpPr txBox="1"/>
          <p:nvPr/>
        </p:nvSpPr>
        <p:spPr>
          <a:xfrm>
            <a:off x="161437" y="1219200"/>
            <a:ext cx="1535335" cy="5632311"/>
          </a:xfrm>
          <a:prstGeom prst="rect">
            <a:avLst/>
          </a:prstGeom>
          <a:noFill/>
        </p:spPr>
        <p:txBody>
          <a:bodyPr wrap="square">
            <a:spAutoFit/>
          </a:bodyPr>
          <a:lstStyle/>
          <a:p>
            <a:r>
              <a:rPr lang="en-US" sz="800" dirty="0" err="1"/>
              <a:t>SmartNews</a:t>
            </a:r>
            <a:endParaRPr lang="en-US" sz="800" dirty="0"/>
          </a:p>
          <a:p>
            <a:r>
              <a:rPr lang="en-US" sz="800" dirty="0"/>
              <a:t>New York Post</a:t>
            </a:r>
          </a:p>
          <a:p>
            <a:r>
              <a:rPr lang="en-US" sz="800" dirty="0"/>
              <a:t>TMZ</a:t>
            </a:r>
          </a:p>
          <a:p>
            <a:r>
              <a:rPr lang="en-US" sz="800" dirty="0"/>
              <a:t>Thesaurus</a:t>
            </a:r>
          </a:p>
          <a:p>
            <a:r>
              <a:rPr lang="en-US" sz="800" dirty="0"/>
              <a:t>Yahoo</a:t>
            </a:r>
          </a:p>
          <a:p>
            <a:r>
              <a:rPr lang="en-US" sz="800" dirty="0"/>
              <a:t>Daily Mail</a:t>
            </a:r>
          </a:p>
          <a:p>
            <a:r>
              <a:rPr lang="en-US" sz="800" dirty="0"/>
              <a:t>Text Free</a:t>
            </a:r>
          </a:p>
          <a:p>
            <a:r>
              <a:rPr lang="en-US" sz="800" dirty="0"/>
              <a:t>Fox News</a:t>
            </a:r>
          </a:p>
          <a:p>
            <a:r>
              <a:rPr lang="en-US" sz="800" dirty="0"/>
              <a:t>Tune In</a:t>
            </a:r>
          </a:p>
          <a:p>
            <a:r>
              <a:rPr lang="en-US" sz="800" dirty="0"/>
              <a:t>Bored Panda</a:t>
            </a:r>
          </a:p>
          <a:p>
            <a:r>
              <a:rPr lang="en-US" sz="800" dirty="0"/>
              <a:t>AOL</a:t>
            </a:r>
          </a:p>
          <a:p>
            <a:r>
              <a:rPr lang="en-US" sz="800" dirty="0"/>
              <a:t>Slate</a:t>
            </a:r>
          </a:p>
          <a:p>
            <a:r>
              <a:rPr lang="en-US" sz="800" dirty="0"/>
              <a:t>Dictionary</a:t>
            </a:r>
          </a:p>
          <a:p>
            <a:r>
              <a:rPr lang="en-US" sz="800" dirty="0"/>
              <a:t>Daily Kos</a:t>
            </a:r>
          </a:p>
          <a:p>
            <a:r>
              <a:rPr lang="en-US" sz="800" dirty="0"/>
              <a:t>Huffington Post</a:t>
            </a:r>
          </a:p>
          <a:p>
            <a:r>
              <a:rPr lang="en-US" sz="800" dirty="0"/>
              <a:t>Page Six</a:t>
            </a:r>
          </a:p>
          <a:p>
            <a:r>
              <a:rPr lang="en-US" sz="800" dirty="0"/>
              <a:t>The Weather Channel</a:t>
            </a:r>
          </a:p>
          <a:p>
            <a:r>
              <a:rPr lang="en-US" sz="800" dirty="0"/>
              <a:t>Family Handyman</a:t>
            </a:r>
          </a:p>
          <a:p>
            <a:r>
              <a:rPr lang="en-US" sz="800" dirty="0"/>
              <a:t>Variety</a:t>
            </a:r>
          </a:p>
          <a:p>
            <a:r>
              <a:rPr lang="en-US" sz="800" dirty="0"/>
              <a:t>ESPN</a:t>
            </a:r>
          </a:p>
          <a:p>
            <a:r>
              <a:rPr lang="en-US" sz="800" dirty="0"/>
              <a:t>The Daily Beast</a:t>
            </a:r>
          </a:p>
          <a:p>
            <a:r>
              <a:rPr lang="en-US" sz="800" dirty="0" err="1"/>
              <a:t>SpanishDict</a:t>
            </a:r>
            <a:endParaRPr lang="en-US" sz="800" dirty="0"/>
          </a:p>
          <a:p>
            <a:r>
              <a:rPr lang="en-US" sz="800" dirty="0"/>
              <a:t>Ranker</a:t>
            </a:r>
          </a:p>
          <a:p>
            <a:r>
              <a:rPr lang="en-US" sz="800" dirty="0"/>
              <a:t>Brainly</a:t>
            </a:r>
          </a:p>
          <a:p>
            <a:r>
              <a:rPr lang="en-US" sz="800" dirty="0"/>
              <a:t>Ultimate Guitar</a:t>
            </a:r>
          </a:p>
          <a:p>
            <a:r>
              <a:rPr lang="en-US" sz="800" dirty="0"/>
              <a:t>The Hill</a:t>
            </a:r>
          </a:p>
          <a:p>
            <a:r>
              <a:rPr lang="en-US" sz="800" dirty="0"/>
              <a:t>National Review</a:t>
            </a:r>
          </a:p>
          <a:p>
            <a:r>
              <a:rPr lang="en-US" sz="800" dirty="0" err="1"/>
              <a:t>Stocktwits</a:t>
            </a:r>
            <a:endParaRPr lang="en-US" sz="800" dirty="0"/>
          </a:p>
          <a:p>
            <a:r>
              <a:rPr lang="en-US" sz="800" dirty="0"/>
              <a:t>Samsung TV Plus</a:t>
            </a:r>
          </a:p>
          <a:p>
            <a:r>
              <a:rPr lang="en-US" sz="800" dirty="0" err="1"/>
              <a:t>theChive</a:t>
            </a:r>
            <a:endParaRPr lang="en-US" sz="800" dirty="0"/>
          </a:p>
          <a:p>
            <a:r>
              <a:rPr lang="en-US" sz="800" dirty="0"/>
              <a:t>Pluto TV</a:t>
            </a:r>
          </a:p>
          <a:p>
            <a:r>
              <a:rPr lang="en-US" sz="800" dirty="0"/>
              <a:t>Rolling Stone</a:t>
            </a:r>
          </a:p>
          <a:p>
            <a:r>
              <a:rPr lang="en-US" sz="800" dirty="0"/>
              <a:t>Buzzfeed</a:t>
            </a:r>
          </a:p>
          <a:p>
            <a:r>
              <a:rPr lang="en-US" sz="800" dirty="0"/>
              <a:t>Mirror</a:t>
            </a:r>
          </a:p>
          <a:p>
            <a:r>
              <a:rPr lang="en-US" sz="800" dirty="0"/>
              <a:t>USA</a:t>
            </a:r>
          </a:p>
          <a:p>
            <a:r>
              <a:rPr lang="en-US" sz="800" dirty="0"/>
              <a:t>Sallys Baking Addiction</a:t>
            </a:r>
          </a:p>
          <a:p>
            <a:r>
              <a:rPr lang="en-US" sz="800" dirty="0"/>
              <a:t>Taste of Home</a:t>
            </a:r>
          </a:p>
          <a:p>
            <a:r>
              <a:rPr lang="en-US" sz="800" dirty="0"/>
              <a:t>The Daily Star</a:t>
            </a:r>
          </a:p>
          <a:p>
            <a:r>
              <a:rPr lang="en-US" sz="800" dirty="0"/>
              <a:t>Mass Live</a:t>
            </a:r>
          </a:p>
          <a:p>
            <a:r>
              <a:rPr lang="en-US" sz="800" dirty="0"/>
              <a:t>VICE</a:t>
            </a:r>
          </a:p>
          <a:p>
            <a:r>
              <a:rPr lang="en-US" sz="800" dirty="0"/>
              <a:t>AccuWeather</a:t>
            </a:r>
          </a:p>
          <a:p>
            <a:r>
              <a:rPr lang="en-US" sz="800" dirty="0"/>
              <a:t>LA Times</a:t>
            </a:r>
          </a:p>
          <a:p>
            <a:r>
              <a:rPr lang="en-US" sz="800" dirty="0"/>
              <a:t>Political Wire</a:t>
            </a:r>
          </a:p>
          <a:p>
            <a:r>
              <a:rPr lang="en-US" sz="800" dirty="0"/>
              <a:t>People</a:t>
            </a:r>
          </a:p>
          <a:p>
            <a:endParaRPr lang="en-US" sz="800" dirty="0"/>
          </a:p>
        </p:txBody>
      </p:sp>
      <p:sp>
        <p:nvSpPr>
          <p:cNvPr id="6" name="TextBox 5">
            <a:extLst>
              <a:ext uri="{FF2B5EF4-FFF2-40B4-BE49-F238E27FC236}">
                <a16:creationId xmlns:a16="http://schemas.microsoft.com/office/drawing/2014/main" id="{6C00F08D-6F8C-8A1D-CA64-1E111708E73E}"/>
              </a:ext>
            </a:extLst>
          </p:cNvPr>
          <p:cNvSpPr txBox="1"/>
          <p:nvPr/>
        </p:nvSpPr>
        <p:spPr>
          <a:xfrm>
            <a:off x="1211644" y="1219200"/>
            <a:ext cx="4579556" cy="57861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Tv Tropes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Fandom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Guardian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Boston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FUTBIN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Gfinity</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Esports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Independent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Far Out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Boston Herald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Newsweek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Soap Hub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Dinner then Dessert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League of Graphs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eBaum's</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Good Housekeeping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Fantrax</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Miami Herald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Hull Truth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Direct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LiveXLive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Washington Times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Express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FINVIZ.com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Nacion</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Investing.com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TV Fanatic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theScore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Reader's Digest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Lifehacker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Timehop</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RadarOnline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Parade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Epicstream</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Horoscope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Reality Blurb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ABC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Typical Mom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Bible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Modern Proper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Court TV</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ClutchPoints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Celebrating The Soaps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BabyCenter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8" name="TextBox 7">
            <a:extLst>
              <a:ext uri="{FF2B5EF4-FFF2-40B4-BE49-F238E27FC236}">
                <a16:creationId xmlns:a16="http://schemas.microsoft.com/office/drawing/2014/main" id="{56590B4D-3048-0AEA-F6CC-5FE141A8D114}"/>
              </a:ext>
            </a:extLst>
          </p:cNvPr>
          <p:cNvSpPr txBox="1"/>
          <p:nvPr/>
        </p:nvSpPr>
        <p:spPr>
          <a:xfrm>
            <a:off x="2282222" y="1219200"/>
            <a:ext cx="4579556" cy="550920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Dot Esports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Times Union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Hollywood Gossip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Pro Football Network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Monsters and Critics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Salon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Comic Book Movie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Hollywood Reporter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Once Upon a Chef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Sports Illustrated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World Population Review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eNotes</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Foodie Crush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Elder Scrolls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TIME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Rate My Professors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MetroPR</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Merriam Webster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CBS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BBC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Cosmopolitan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SFGATE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 York Times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Al Jazeera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LiveScore</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CBS Sports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Half Baked Harvest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Love and Lemons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Nation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Britannica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Inspired Taste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Hollywood Life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Primera Hora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Law and Crime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Boston Globe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TV Guide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MyFitnessPal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Country Living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Deadline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Washington Post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All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Kpop</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Realtor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Forbes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Washington Examiner</a:t>
            </a:r>
          </a:p>
        </p:txBody>
      </p:sp>
      <p:sp>
        <p:nvSpPr>
          <p:cNvPr id="10" name="TextBox 9">
            <a:extLst>
              <a:ext uri="{FF2B5EF4-FFF2-40B4-BE49-F238E27FC236}">
                <a16:creationId xmlns:a16="http://schemas.microsoft.com/office/drawing/2014/main" id="{60D922D4-DCEC-85C0-7B9F-DB66FF1C3761}"/>
              </a:ext>
            </a:extLst>
          </p:cNvPr>
          <p:cNvSpPr txBox="1"/>
          <p:nvPr/>
        </p:nvSpPr>
        <p:spPr>
          <a:xfrm>
            <a:off x="3524094" y="1219200"/>
            <a:ext cx="4579556" cy="57861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Field &amp; Stream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PCH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Upstyle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Scary Mommy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HotNewHipHop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Reuters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US Weekly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Men's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Politico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Opposing Views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Business 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Skinnytaste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El Nuevo DÃ­a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Apartment Therapy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Prevention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The Onion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Wrestling Headlines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Champion Daily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TV Insider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OK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Wheel of Fortune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Drugs.com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Chicago Tribune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Essence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Marie Claire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Bandsintown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Men's Journal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Univision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Oprah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Fox Business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Elle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Audacy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STIRR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What's on Netflix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Upworthy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NESN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Gizmodo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Redbook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NewsON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Food &amp; Wine Magazine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The Babylon Bee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Popular Mechanics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GreaterGood</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42F002B6-734F-6E38-C343-C39D41469CDD}"/>
              </a:ext>
            </a:extLst>
          </p:cNvPr>
          <p:cNvSpPr txBox="1"/>
          <p:nvPr/>
        </p:nvSpPr>
        <p:spPr>
          <a:xfrm>
            <a:off x="4743294" y="1228205"/>
            <a:ext cx="4579556" cy="57861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Popular Science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Billboard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Esquire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Women's Heath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Martha Stewart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Diario</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NY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NDTV</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MamÃ¡s</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Latinas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Muslim Pro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Tiempo</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Newsmax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Channel 3000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PC Gamer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HowStuffWorks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FuboTV</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AccuRadio</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Perez Hilton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CW Network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Prensa</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Honduras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US News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Daily Soap Dish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Pro Football Reference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Diario</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Deportivo Diez</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Nasdaq</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Farmers' Almanac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CNN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Entertainment Weekly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EatingWell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Atlantic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Southern Living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Crunchyroll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Tripadvisor</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The Advocate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Weather Underground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El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Heraldo</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De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MÃ©xico</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WeatherBug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Bob Vila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Soap Opera Spy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Discovery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Fortune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Science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TitanTv</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La OpiniÃ³n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Pinterest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8" name="TextBox 17">
            <a:extLst>
              <a:ext uri="{FF2B5EF4-FFF2-40B4-BE49-F238E27FC236}">
                <a16:creationId xmlns:a16="http://schemas.microsoft.com/office/drawing/2014/main" id="{123BBF17-BDE3-2502-21D0-65A0F9D27E27}"/>
              </a:ext>
            </a:extLst>
          </p:cNvPr>
          <p:cNvSpPr txBox="1"/>
          <p:nvPr/>
        </p:nvSpPr>
        <p:spPr>
          <a:xfrm>
            <a:off x="5871810" y="1258301"/>
            <a:ext cx="4670240"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AskMen</a:t>
            </a: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In Touch Weekly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Nj.com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GOLF.com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MLB</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Cars.com</a:t>
            </a:r>
            <a:endParaRPr lang="en-US" dirty="0"/>
          </a:p>
        </p:txBody>
      </p:sp>
    </p:spTree>
    <p:extLst>
      <p:ext uri="{BB962C8B-B14F-4D97-AF65-F5344CB8AC3E}">
        <p14:creationId xmlns:p14="http://schemas.microsoft.com/office/powerpoint/2010/main" val="2464348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SOCIAL PERFORMANCE</a:t>
            </a:r>
          </a:p>
          <a:p>
            <a:pPr algn="ctr"/>
            <a:r>
              <a:rPr lang="en-US" sz="3200" dirty="0"/>
              <a:t>FACEBOOK &amp; INSTAGRAM</a:t>
            </a:r>
          </a:p>
        </p:txBody>
      </p:sp>
    </p:spTree>
    <p:extLst>
      <p:ext uri="{BB962C8B-B14F-4D97-AF65-F5344CB8AC3E}">
        <p14:creationId xmlns:p14="http://schemas.microsoft.com/office/powerpoint/2010/main" val="73276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92F8EC-B730-4A5E-A4BE-AD256E643615}"/>
              </a:ext>
            </a:extLst>
          </p:cNvPr>
          <p:cNvSpPr/>
          <p:nvPr/>
        </p:nvSpPr>
        <p:spPr>
          <a:xfrm>
            <a:off x="457200" y="1238250"/>
            <a:ext cx="8471512" cy="5693866"/>
          </a:xfrm>
          <a:prstGeom prst="rect">
            <a:avLst/>
          </a:prstGeom>
        </p:spPr>
        <p:txBody>
          <a:bodyPr wrap="square">
            <a:spAutoFit/>
          </a:bodyPr>
          <a:lstStyle/>
          <a:p>
            <a:pPr lvl="0"/>
            <a:r>
              <a:rPr lang="en-US" sz="1400" b="1" dirty="0">
                <a:solidFill>
                  <a:srgbClr val="FF8A00">
                    <a:alpha val="100000"/>
                  </a:srgbClr>
                </a:solidFill>
                <a:latin typeface="Arial"/>
              </a:rPr>
              <a:t>CAMPAIGN GOALS:  </a:t>
            </a:r>
          </a:p>
          <a:p>
            <a:pPr marL="285750" lvl="0" indent="-285750">
              <a:buFont typeface="Arial" panose="020B0604020202020204" pitchFamily="34" charset="0"/>
              <a:buChar char="•"/>
            </a:pPr>
            <a:r>
              <a:rPr lang="en-US" sz="1400" dirty="0">
                <a:latin typeface="+mj-lt"/>
              </a:rPr>
              <a:t>Address misunderstandings about and generate public support for HCS evidence-based interventions (i.e. naloxone, medication assisted treatment)</a:t>
            </a:r>
          </a:p>
          <a:p>
            <a:pPr marL="285750" lvl="0" indent="-285750">
              <a:buFont typeface="Arial" panose="020B0604020202020204" pitchFamily="34" charset="0"/>
              <a:buChar char="•"/>
            </a:pPr>
            <a:r>
              <a:rPr lang="en-US" sz="1400" dirty="0">
                <a:latin typeface="+mj-lt"/>
              </a:rPr>
              <a:t>Encourage people with opioid use disorder to utilize treatment and recovery support services available in their communities.</a:t>
            </a:r>
          </a:p>
          <a:p>
            <a:endParaRPr lang="en-US" sz="1400" dirty="0">
              <a:latin typeface="+mj-lt"/>
            </a:endParaRPr>
          </a:p>
          <a:p>
            <a:r>
              <a:rPr lang="en-US" sz="1400" b="1" dirty="0">
                <a:solidFill>
                  <a:srgbClr val="FF8A00">
                    <a:alpha val="100000"/>
                  </a:srgbClr>
                </a:solidFill>
                <a:latin typeface="Arial"/>
              </a:rPr>
              <a:t>TARGET AUDIENCES:</a:t>
            </a:r>
            <a:r>
              <a:rPr lang="en-US" sz="1400" dirty="0">
                <a:solidFill>
                  <a:srgbClr val="00B0F0"/>
                </a:solidFill>
                <a:latin typeface="+mj-lt"/>
              </a:rPr>
              <a:t>  </a:t>
            </a:r>
          </a:p>
          <a:p>
            <a:pPr marL="285750" indent="-285750">
              <a:buFont typeface="Arial" panose="020B0604020202020204" pitchFamily="34" charset="0"/>
              <a:buChar char="•"/>
            </a:pPr>
            <a:r>
              <a:rPr lang="en-US" sz="1400" dirty="0">
                <a:latin typeface="+mj-lt"/>
              </a:rPr>
              <a:t>A 18+ Hispanic/Spanish language</a:t>
            </a:r>
          </a:p>
          <a:p>
            <a:pPr marL="285750" indent="-285750">
              <a:buFont typeface="Arial" panose="020B0604020202020204" pitchFamily="34" charset="0"/>
              <a:buChar char="•"/>
            </a:pPr>
            <a:r>
              <a:rPr lang="en-US" sz="1400" dirty="0">
                <a:latin typeface="+mj-lt"/>
              </a:rPr>
              <a:t>A 18+ English language</a:t>
            </a:r>
          </a:p>
          <a:p>
            <a:endParaRPr lang="en-US" sz="1400" dirty="0">
              <a:solidFill>
                <a:srgbClr val="00B0F0"/>
              </a:solidFill>
              <a:latin typeface="+mj-lt"/>
            </a:endParaRPr>
          </a:p>
          <a:p>
            <a:r>
              <a:rPr lang="en-US" sz="1400" b="1" dirty="0">
                <a:solidFill>
                  <a:srgbClr val="FF8A00">
                    <a:alpha val="100000"/>
                  </a:srgbClr>
                </a:solidFill>
                <a:latin typeface="Arial"/>
              </a:rPr>
              <a:t>GEOGRAPHY: </a:t>
            </a:r>
            <a:r>
              <a:rPr lang="en-US" sz="1400" dirty="0">
                <a:latin typeface="+mj-lt"/>
              </a:rPr>
              <a:t>ATHOL CLUSTER = Cities in Massachusetts (Athol, Greenfield, Montague, Orange). BERKLEY CLUSTER = Cities in Massachusetts (Berkley, Dighton, Freetown). BELCHERTOWN CLUSTER = Cities in Massachusetts </a:t>
            </a:r>
          </a:p>
          <a:p>
            <a:r>
              <a:rPr lang="en-US" sz="1400" dirty="0">
                <a:latin typeface="+mj-lt"/>
              </a:rPr>
              <a:t>(Belchertown, Ware). Lawrence, MA, North Adams, Ma, Pittsfield, MA, Springfield, MA, Weymouth, MA</a:t>
            </a:r>
          </a:p>
          <a:p>
            <a:endParaRPr lang="en-US" sz="1400" dirty="0">
              <a:solidFill>
                <a:srgbClr val="00B0F0"/>
              </a:solidFill>
              <a:latin typeface="+mj-lt"/>
            </a:endParaRPr>
          </a:p>
          <a:p>
            <a:r>
              <a:rPr lang="en-US" sz="1400" b="1" dirty="0">
                <a:solidFill>
                  <a:srgbClr val="FF8A00">
                    <a:alpha val="100000"/>
                  </a:srgbClr>
                </a:solidFill>
                <a:latin typeface="Arial"/>
              </a:rPr>
              <a:t>FLIGHT DATES: </a:t>
            </a:r>
            <a:r>
              <a:rPr lang="en-US" sz="1400" dirty="0">
                <a:latin typeface="+mj-lt"/>
              </a:rPr>
              <a:t> November 1 – December 18, 2023</a:t>
            </a:r>
          </a:p>
          <a:p>
            <a:endParaRPr lang="en-US" sz="1400" dirty="0">
              <a:latin typeface="+mj-lt"/>
            </a:endParaRPr>
          </a:p>
          <a:p>
            <a:r>
              <a:rPr lang="en-US" sz="1400" b="1" dirty="0">
                <a:solidFill>
                  <a:srgbClr val="FF8A00">
                    <a:alpha val="100000"/>
                  </a:srgbClr>
                </a:solidFill>
                <a:latin typeface="Arial"/>
              </a:rPr>
              <a:t>CREATIVE:</a:t>
            </a:r>
          </a:p>
          <a:p>
            <a:pPr marL="285750" indent="-285750">
              <a:buFontTx/>
              <a:buChar char="-"/>
            </a:pPr>
            <a:r>
              <a:rPr lang="en-US" sz="1400" dirty="0">
                <a:latin typeface="+mj-lt"/>
              </a:rPr>
              <a:t>Facebook Static Ads</a:t>
            </a:r>
          </a:p>
          <a:p>
            <a:pPr marL="285750" indent="-285750">
              <a:buFontTx/>
              <a:buChar char="-"/>
            </a:pPr>
            <a:r>
              <a:rPr lang="en-US" sz="1400" dirty="0">
                <a:latin typeface="+mj-lt"/>
              </a:rPr>
              <a:t>Display Banners – 300x250, 728x90, 160x600, 300x600, 320x50</a:t>
            </a:r>
          </a:p>
          <a:p>
            <a:pPr marL="285750" indent="-285750">
              <a:buFontTx/>
              <a:buChar char="-"/>
            </a:pPr>
            <a:r>
              <a:rPr lang="en-US" sz="1400" dirty="0">
                <a:latin typeface="+mj-lt"/>
              </a:rPr>
              <a:t>:15/:30 second video</a:t>
            </a:r>
          </a:p>
          <a:p>
            <a:endParaRPr lang="en-US" sz="1400" dirty="0">
              <a:latin typeface="+mj-lt"/>
            </a:endParaRPr>
          </a:p>
          <a:p>
            <a:r>
              <a:rPr lang="en-US" sz="1400" b="1" dirty="0">
                <a:solidFill>
                  <a:srgbClr val="FF8A00">
                    <a:alpha val="100000"/>
                  </a:srgbClr>
                </a:solidFill>
                <a:latin typeface="Arial"/>
              </a:rPr>
              <a:t>TACTICS:</a:t>
            </a:r>
          </a:p>
          <a:p>
            <a:pPr marL="285750" indent="-285750">
              <a:buFont typeface="Arial" panose="020B0604020202020204" pitchFamily="34" charset="0"/>
              <a:buChar char="•"/>
            </a:pPr>
            <a:r>
              <a:rPr lang="en-US" sz="1400" dirty="0">
                <a:latin typeface="+mj-lt"/>
              </a:rPr>
              <a:t>Cross Device Display: English</a:t>
            </a:r>
          </a:p>
          <a:p>
            <a:pPr marL="285750" indent="-285750">
              <a:buFont typeface="Arial" panose="020B0604020202020204" pitchFamily="34" charset="0"/>
              <a:buChar char="•"/>
            </a:pPr>
            <a:r>
              <a:rPr lang="en-US" sz="1400" dirty="0">
                <a:latin typeface="+mj-lt"/>
              </a:rPr>
              <a:t>Facebook Traffic Ads: Spanish &amp; English</a:t>
            </a:r>
          </a:p>
          <a:p>
            <a:pPr marL="285750" indent="-285750">
              <a:buFont typeface="Arial" panose="020B0604020202020204" pitchFamily="34" charset="0"/>
              <a:buChar char="•"/>
            </a:pPr>
            <a:r>
              <a:rPr lang="en-US" sz="1400" dirty="0">
                <a:latin typeface="+mj-lt"/>
              </a:rPr>
              <a:t>Pre-Roll Video: Spanish &amp; English</a:t>
            </a:r>
          </a:p>
        </p:txBody>
      </p:sp>
      <p:pic>
        <p:nvPicPr>
          <p:cNvPr id="3" name="Picture 2">
            <a:extLst>
              <a:ext uri="{FF2B5EF4-FFF2-40B4-BE49-F238E27FC236}">
                <a16:creationId xmlns:a16="http://schemas.microsoft.com/office/drawing/2014/main" id="{2F670F07-8105-EF2F-C169-C8730B05F1B6}"/>
              </a:ext>
            </a:extLst>
          </p:cNvPr>
          <p:cNvPicPr>
            <a:picLocks noChangeAspect="1"/>
          </p:cNvPicPr>
          <p:nvPr/>
        </p:nvPicPr>
        <p:blipFill>
          <a:blip r:embed="rId2"/>
          <a:stretch>
            <a:fillRect/>
          </a:stretch>
        </p:blipFill>
        <p:spPr>
          <a:xfrm>
            <a:off x="0" y="219075"/>
            <a:ext cx="8915400" cy="857250"/>
          </a:xfrm>
          <a:prstGeom prst="rect">
            <a:avLst/>
          </a:prstGeom>
        </p:spPr>
      </p:pic>
      <p:sp>
        <p:nvSpPr>
          <p:cNvPr id="5" name="TextBox 4">
            <a:extLst>
              <a:ext uri="{FF2B5EF4-FFF2-40B4-BE49-F238E27FC236}">
                <a16:creationId xmlns:a16="http://schemas.microsoft.com/office/drawing/2014/main" id="{772D9AF2-1655-8D14-17C8-2BC66B3B7378}"/>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TARGETS</a:t>
            </a:r>
          </a:p>
        </p:txBody>
      </p:sp>
      <p:pic>
        <p:nvPicPr>
          <p:cNvPr id="6" name="Picture 5">
            <a:extLst>
              <a:ext uri="{FF2B5EF4-FFF2-40B4-BE49-F238E27FC236}">
                <a16:creationId xmlns:a16="http://schemas.microsoft.com/office/drawing/2014/main" id="{52422FF1-16B7-8410-99AC-AB217B3A1170}"/>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Tree>
    <p:extLst>
      <p:ext uri="{BB962C8B-B14F-4D97-AF65-F5344CB8AC3E}">
        <p14:creationId xmlns:p14="http://schemas.microsoft.com/office/powerpoint/2010/main" val="3765389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C87B0BB8-3192-9C96-6B04-A9AE409BAEA5}"/>
              </a:ext>
            </a:extLst>
          </p:cNvPr>
          <p:cNvGrpSpPr/>
          <p:nvPr/>
        </p:nvGrpSpPr>
        <p:grpSpPr>
          <a:xfrm>
            <a:off x="3028297" y="4740685"/>
            <a:ext cx="3087406" cy="1663479"/>
            <a:chOff x="3028297" y="4351172"/>
            <a:chExt cx="3087406" cy="1663479"/>
          </a:xfrm>
        </p:grpSpPr>
        <p:grpSp>
          <p:nvGrpSpPr>
            <p:cNvPr id="12" name="Group 11">
              <a:extLst>
                <a:ext uri="{FF2B5EF4-FFF2-40B4-BE49-F238E27FC236}">
                  <a16:creationId xmlns:a16="http://schemas.microsoft.com/office/drawing/2014/main" id="{2B3A7055-7065-82A4-A574-DB5C61C20293}"/>
                </a:ext>
              </a:extLst>
            </p:cNvPr>
            <p:cNvGrpSpPr/>
            <p:nvPr/>
          </p:nvGrpSpPr>
          <p:grpSpPr>
            <a:xfrm>
              <a:off x="3028297" y="4351172"/>
              <a:ext cx="3087406" cy="1663479"/>
              <a:chOff x="3219450" y="4564588"/>
              <a:chExt cx="2705100" cy="1457494"/>
            </a:xfrm>
          </p:grpSpPr>
          <p:pic>
            <p:nvPicPr>
              <p:cNvPr id="13" name="Picture 12">
                <a:extLst>
                  <a:ext uri="{FF2B5EF4-FFF2-40B4-BE49-F238E27FC236}">
                    <a16:creationId xmlns:a16="http://schemas.microsoft.com/office/drawing/2014/main" id="{13F9546E-1C3B-9CC4-49D9-7CD28BCDFAB8}"/>
                  </a:ext>
                </a:extLst>
              </p:cNvPr>
              <p:cNvPicPr>
                <a:picLocks noChangeAspect="1"/>
              </p:cNvPicPr>
              <p:nvPr/>
            </p:nvPicPr>
            <p:blipFill rotWithShape="1">
              <a:blip r:embed="rId3">
                <a:alphaModFix/>
              </a:blip>
              <a:srcRect l="19875" r="40516"/>
              <a:stretch/>
            </p:blipFill>
            <p:spPr>
              <a:xfrm>
                <a:off x="3219450" y="4564588"/>
                <a:ext cx="2705100" cy="1390650"/>
              </a:xfrm>
              <a:prstGeom prst="rect">
                <a:avLst/>
              </a:prstGeom>
            </p:spPr>
          </p:pic>
          <p:sp>
            <p:nvSpPr>
              <p:cNvPr id="17" name="Rectangle 16">
                <a:extLst>
                  <a:ext uri="{FF2B5EF4-FFF2-40B4-BE49-F238E27FC236}">
                    <a16:creationId xmlns:a16="http://schemas.microsoft.com/office/drawing/2014/main" id="{015FD74C-61C2-5099-D53F-9F3A70198D77}"/>
                  </a:ext>
                </a:extLst>
              </p:cNvPr>
              <p:cNvSpPr/>
              <p:nvPr/>
            </p:nvSpPr>
            <p:spPr>
              <a:xfrm>
                <a:off x="3219450" y="5712023"/>
                <a:ext cx="1257300" cy="307777"/>
              </a:xfrm>
              <a:prstGeom prst="rect">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112284B-F4A0-4D3F-8B1E-BB7F9DD2D49C}"/>
                  </a:ext>
                </a:extLst>
              </p:cNvPr>
              <p:cNvSpPr txBox="1"/>
              <p:nvPr/>
            </p:nvSpPr>
            <p:spPr>
              <a:xfrm>
                <a:off x="3409950" y="5633376"/>
                <a:ext cx="990600" cy="307777"/>
              </a:xfrm>
              <a:prstGeom prst="rect">
                <a:avLst/>
              </a:prstGeom>
              <a:noFill/>
            </p:spPr>
            <p:txBody>
              <a:bodyPr wrap="square" rtlCol="0">
                <a:spAutoFit/>
              </a:bodyPr>
              <a:lstStyle/>
              <a:p>
                <a:pPr algn="ctr"/>
                <a:r>
                  <a:rPr lang="en-US" sz="1400" dirty="0">
                    <a:solidFill>
                      <a:srgbClr val="90979E"/>
                    </a:solidFill>
                  </a:rPr>
                  <a:t>Saves</a:t>
                </a:r>
                <a:endParaRPr lang="en-US" dirty="0">
                  <a:solidFill>
                    <a:srgbClr val="90979E"/>
                  </a:solidFill>
                </a:endParaRPr>
              </a:p>
            </p:txBody>
          </p:sp>
          <p:sp>
            <p:nvSpPr>
              <p:cNvPr id="19" name="Rectangle 18">
                <a:extLst>
                  <a:ext uri="{FF2B5EF4-FFF2-40B4-BE49-F238E27FC236}">
                    <a16:creationId xmlns:a16="http://schemas.microsoft.com/office/drawing/2014/main" id="{9C2C8286-0863-F4F3-20A1-995B4E54FA71}"/>
                  </a:ext>
                </a:extLst>
              </p:cNvPr>
              <p:cNvSpPr/>
              <p:nvPr/>
            </p:nvSpPr>
            <p:spPr>
              <a:xfrm>
                <a:off x="4605823" y="5714305"/>
                <a:ext cx="1257300" cy="307777"/>
              </a:xfrm>
              <a:prstGeom prst="rect">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D67235B-D6B5-C65B-1CBF-22A09EEB4E6B}"/>
                  </a:ext>
                </a:extLst>
              </p:cNvPr>
              <p:cNvSpPr txBox="1"/>
              <p:nvPr/>
            </p:nvSpPr>
            <p:spPr>
              <a:xfrm>
                <a:off x="4682022" y="5633375"/>
                <a:ext cx="1104901" cy="307777"/>
              </a:xfrm>
              <a:prstGeom prst="rect">
                <a:avLst/>
              </a:prstGeom>
              <a:noFill/>
            </p:spPr>
            <p:txBody>
              <a:bodyPr wrap="square" rtlCol="0">
                <a:spAutoFit/>
              </a:bodyPr>
              <a:lstStyle/>
              <a:p>
                <a:pPr algn="ctr"/>
                <a:r>
                  <a:rPr lang="en-US" sz="1400" dirty="0">
                    <a:solidFill>
                      <a:srgbClr val="90979E"/>
                    </a:solidFill>
                  </a:rPr>
                  <a:t>Conversions</a:t>
                </a:r>
                <a:endParaRPr lang="en-US" dirty="0">
                  <a:solidFill>
                    <a:srgbClr val="90979E"/>
                  </a:solidFill>
                </a:endParaRPr>
              </a:p>
            </p:txBody>
          </p:sp>
        </p:grpSp>
        <p:sp>
          <p:nvSpPr>
            <p:cNvPr id="21" name="TextBox 20">
              <a:extLst>
                <a:ext uri="{FF2B5EF4-FFF2-40B4-BE49-F238E27FC236}">
                  <a16:creationId xmlns:a16="http://schemas.microsoft.com/office/drawing/2014/main" id="{9F8CFFBF-2902-33FF-A7D2-58DDA8E3D230}"/>
                </a:ext>
              </a:extLst>
            </p:cNvPr>
            <p:cNvSpPr txBox="1"/>
            <p:nvPr/>
          </p:nvSpPr>
          <p:spPr>
            <a:xfrm>
              <a:off x="3351482" y="4876800"/>
              <a:ext cx="914400" cy="400110"/>
            </a:xfrm>
            <a:prstGeom prst="rect">
              <a:avLst/>
            </a:prstGeom>
            <a:solidFill>
              <a:srgbClr val="234589"/>
            </a:solidFill>
          </p:spPr>
          <p:txBody>
            <a:bodyPr wrap="square" rtlCol="0">
              <a:spAutoFit/>
            </a:bodyPr>
            <a:lstStyle/>
            <a:p>
              <a:pPr algn="ctr"/>
              <a:r>
                <a:rPr lang="en-US" sz="2000" dirty="0">
                  <a:solidFill>
                    <a:schemeClr val="bg1"/>
                  </a:solidFill>
                </a:rPr>
                <a:t>#</a:t>
              </a:r>
              <a:endParaRPr lang="en-US" sz="2800" dirty="0">
                <a:solidFill>
                  <a:schemeClr val="bg1"/>
                </a:solidFill>
              </a:endParaRPr>
            </a:p>
          </p:txBody>
        </p:sp>
        <p:sp>
          <p:nvSpPr>
            <p:cNvPr id="22" name="TextBox 21">
              <a:extLst>
                <a:ext uri="{FF2B5EF4-FFF2-40B4-BE49-F238E27FC236}">
                  <a16:creationId xmlns:a16="http://schemas.microsoft.com/office/drawing/2014/main" id="{491A6F41-DA82-45F6-3269-D60A376BF17E}"/>
                </a:ext>
              </a:extLst>
            </p:cNvPr>
            <p:cNvSpPr txBox="1"/>
            <p:nvPr/>
          </p:nvSpPr>
          <p:spPr>
            <a:xfrm>
              <a:off x="4876800" y="4883150"/>
              <a:ext cx="914400" cy="400110"/>
            </a:xfrm>
            <a:prstGeom prst="rect">
              <a:avLst/>
            </a:prstGeom>
            <a:solidFill>
              <a:srgbClr val="234589"/>
            </a:solidFill>
          </p:spPr>
          <p:txBody>
            <a:bodyPr wrap="square" rtlCol="0">
              <a:spAutoFit/>
            </a:bodyPr>
            <a:lstStyle/>
            <a:p>
              <a:pPr algn="ctr"/>
              <a:r>
                <a:rPr lang="en-US" sz="2000" dirty="0">
                  <a:solidFill>
                    <a:schemeClr val="bg1"/>
                  </a:solidFill>
                </a:rPr>
                <a:t>#</a:t>
              </a:r>
              <a:endParaRPr lang="en-US" sz="2800" dirty="0">
                <a:solidFill>
                  <a:schemeClr val="bg1"/>
                </a:solidFill>
              </a:endParaRPr>
            </a:p>
          </p:txBody>
        </p:sp>
      </p:grpSp>
      <p:pic>
        <p:nvPicPr>
          <p:cNvPr id="24" name="Picture 23">
            <a:extLst>
              <a:ext uri="{FF2B5EF4-FFF2-40B4-BE49-F238E27FC236}">
                <a16:creationId xmlns:a16="http://schemas.microsoft.com/office/drawing/2014/main" id="{ACDE6916-96A5-21BE-A75C-43F14DE51FAB}"/>
              </a:ext>
            </a:extLst>
          </p:cNvPr>
          <p:cNvPicPr>
            <a:picLocks noChangeAspect="1"/>
          </p:cNvPicPr>
          <p:nvPr/>
        </p:nvPicPr>
        <p:blipFill>
          <a:blip r:embed="rId4"/>
          <a:stretch>
            <a:fillRect/>
          </a:stretch>
        </p:blipFill>
        <p:spPr>
          <a:xfrm>
            <a:off x="0" y="219075"/>
            <a:ext cx="8915400" cy="771526"/>
          </a:xfrm>
          <a:prstGeom prst="rect">
            <a:avLst/>
          </a:prstGeom>
        </p:spPr>
      </p:pic>
      <p:sp>
        <p:nvSpPr>
          <p:cNvPr id="25" name="TextBox 24">
            <a:extLst>
              <a:ext uri="{FF2B5EF4-FFF2-40B4-BE49-F238E27FC236}">
                <a16:creationId xmlns:a16="http://schemas.microsoft.com/office/drawing/2014/main" id="{C26DEB08-971B-3CB1-BDCB-A20798062A71}"/>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PEFORMANCE - OVERALL</a:t>
            </a:r>
          </a:p>
        </p:txBody>
      </p:sp>
      <p:pic>
        <p:nvPicPr>
          <p:cNvPr id="26" name="Picture 25">
            <a:extLst>
              <a:ext uri="{FF2B5EF4-FFF2-40B4-BE49-F238E27FC236}">
                <a16:creationId xmlns:a16="http://schemas.microsoft.com/office/drawing/2014/main" id="{5F1EB60E-AA98-D379-694A-24916FBC6C8E}"/>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4" name="Picture 3">
            <a:extLst>
              <a:ext uri="{FF2B5EF4-FFF2-40B4-BE49-F238E27FC236}">
                <a16:creationId xmlns:a16="http://schemas.microsoft.com/office/drawing/2014/main" id="{A1590A15-7F78-0449-E9BA-9ACFC8AA7BD7}"/>
              </a:ext>
            </a:extLst>
          </p:cNvPr>
          <p:cNvPicPr>
            <a:picLocks noChangeAspect="1"/>
          </p:cNvPicPr>
          <p:nvPr/>
        </p:nvPicPr>
        <p:blipFill rotWithShape="1">
          <a:blip r:embed="rId6"/>
          <a:srcRect l="5466" r="3941"/>
          <a:stretch/>
        </p:blipFill>
        <p:spPr>
          <a:xfrm>
            <a:off x="2535545" y="1467448"/>
            <a:ext cx="4072910" cy="1752600"/>
          </a:xfrm>
          <a:prstGeom prst="rect">
            <a:avLst/>
          </a:prstGeom>
        </p:spPr>
      </p:pic>
      <p:pic>
        <p:nvPicPr>
          <p:cNvPr id="7" name="Picture 6">
            <a:extLst>
              <a:ext uri="{FF2B5EF4-FFF2-40B4-BE49-F238E27FC236}">
                <a16:creationId xmlns:a16="http://schemas.microsoft.com/office/drawing/2014/main" id="{07069F56-4B77-4A29-894F-3AAF4BA0D91C}"/>
              </a:ext>
            </a:extLst>
          </p:cNvPr>
          <p:cNvPicPr>
            <a:picLocks noChangeAspect="1"/>
          </p:cNvPicPr>
          <p:nvPr/>
        </p:nvPicPr>
        <p:blipFill>
          <a:blip r:embed="rId7"/>
          <a:stretch>
            <a:fillRect/>
          </a:stretch>
        </p:blipFill>
        <p:spPr>
          <a:xfrm>
            <a:off x="833437" y="3140485"/>
            <a:ext cx="7477125" cy="1600200"/>
          </a:xfrm>
          <a:prstGeom prst="rect">
            <a:avLst/>
          </a:prstGeom>
        </p:spPr>
      </p:pic>
    </p:spTree>
    <p:extLst>
      <p:ext uri="{BB962C8B-B14F-4D97-AF65-F5344CB8AC3E}">
        <p14:creationId xmlns:p14="http://schemas.microsoft.com/office/powerpoint/2010/main" val="37392115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16D2C9C9-5A3A-1FD8-7C7C-B139FBEDB40E}"/>
              </a:ext>
            </a:extLst>
          </p:cNvPr>
          <p:cNvSpPr txBox="1">
            <a:spLocks/>
          </p:cNvSpPr>
          <p:nvPr/>
        </p:nvSpPr>
        <p:spPr>
          <a:xfrm>
            <a:off x="1025806" y="4513302"/>
            <a:ext cx="4114800" cy="184529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551,520 </a:t>
            </a:r>
          </a:p>
          <a:p>
            <a:pPr marL="0" indent="0">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17,262</a:t>
            </a:r>
          </a:p>
          <a:p>
            <a:pPr marL="0" indent="0">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3.13%</a:t>
            </a:r>
          </a:p>
          <a:p>
            <a:pPr marL="0" lvl="0" indent="0">
              <a:spcBef>
                <a:spcPts val="750"/>
              </a:spcBef>
              <a:buNone/>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471,234</a:t>
            </a:r>
            <a:endParaRPr lang="en-US" sz="1100" dirty="0"/>
          </a:p>
        </p:txBody>
      </p:sp>
      <p:graphicFrame>
        <p:nvGraphicFramePr>
          <p:cNvPr id="2" name="Table 1">
            <a:extLst>
              <a:ext uri="{FF2B5EF4-FFF2-40B4-BE49-F238E27FC236}">
                <a16:creationId xmlns:a16="http://schemas.microsoft.com/office/drawing/2014/main" id="{BFB2E4A8-9E35-DE40-FF95-A3B6FB431304}"/>
              </a:ext>
            </a:extLst>
          </p:cNvPr>
          <p:cNvGraphicFramePr>
            <a:graphicFrameLocks noGrp="1"/>
          </p:cNvGraphicFramePr>
          <p:nvPr>
            <p:extLst>
              <p:ext uri="{D42A27DB-BD31-4B8C-83A1-F6EECF244321}">
                <p14:modId xmlns:p14="http://schemas.microsoft.com/office/powerpoint/2010/main" val="2886340618"/>
              </p:ext>
            </p:extLst>
          </p:nvPr>
        </p:nvGraphicFramePr>
        <p:xfrm>
          <a:off x="207224" y="1912178"/>
          <a:ext cx="8724047" cy="2014606"/>
        </p:xfrm>
        <a:graphic>
          <a:graphicData uri="http://schemas.openxmlformats.org/drawingml/2006/table">
            <a:tbl>
              <a:tblPr>
                <a:tableStyleId>{073A0DAA-6AF3-43AB-8588-CEC1D06C72B9}</a:tableStyleId>
              </a:tblPr>
              <a:tblGrid>
                <a:gridCol w="4129469">
                  <a:extLst>
                    <a:ext uri="{9D8B030D-6E8A-4147-A177-3AD203B41FA5}">
                      <a16:colId xmlns:a16="http://schemas.microsoft.com/office/drawing/2014/main" val="3840646111"/>
                    </a:ext>
                  </a:extLst>
                </a:gridCol>
                <a:gridCol w="796480">
                  <a:extLst>
                    <a:ext uri="{9D8B030D-6E8A-4147-A177-3AD203B41FA5}">
                      <a16:colId xmlns:a16="http://schemas.microsoft.com/office/drawing/2014/main" val="1276591754"/>
                    </a:ext>
                  </a:extLst>
                </a:gridCol>
                <a:gridCol w="439738">
                  <a:extLst>
                    <a:ext uri="{9D8B030D-6E8A-4147-A177-3AD203B41FA5}">
                      <a16:colId xmlns:a16="http://schemas.microsoft.com/office/drawing/2014/main" val="2338017117"/>
                    </a:ext>
                  </a:extLst>
                </a:gridCol>
                <a:gridCol w="439738">
                  <a:extLst>
                    <a:ext uri="{9D8B030D-6E8A-4147-A177-3AD203B41FA5}">
                      <a16:colId xmlns:a16="http://schemas.microsoft.com/office/drawing/2014/main" val="3775405944"/>
                    </a:ext>
                  </a:extLst>
                </a:gridCol>
                <a:gridCol w="709961">
                  <a:extLst>
                    <a:ext uri="{9D8B030D-6E8A-4147-A177-3AD203B41FA5}">
                      <a16:colId xmlns:a16="http://schemas.microsoft.com/office/drawing/2014/main" val="4180557133"/>
                    </a:ext>
                  </a:extLst>
                </a:gridCol>
                <a:gridCol w="877284">
                  <a:extLst>
                    <a:ext uri="{9D8B030D-6E8A-4147-A177-3AD203B41FA5}">
                      <a16:colId xmlns:a16="http://schemas.microsoft.com/office/drawing/2014/main" val="3895607672"/>
                    </a:ext>
                  </a:extLst>
                </a:gridCol>
                <a:gridCol w="719486">
                  <a:extLst>
                    <a:ext uri="{9D8B030D-6E8A-4147-A177-3AD203B41FA5}">
                      <a16:colId xmlns:a16="http://schemas.microsoft.com/office/drawing/2014/main" val="447732058"/>
                    </a:ext>
                  </a:extLst>
                </a:gridCol>
                <a:gridCol w="611891">
                  <a:extLst>
                    <a:ext uri="{9D8B030D-6E8A-4147-A177-3AD203B41FA5}">
                      <a16:colId xmlns:a16="http://schemas.microsoft.com/office/drawing/2014/main" val="1277995335"/>
                    </a:ext>
                  </a:extLst>
                </a:gridCol>
              </a:tblGrid>
              <a:tr h="214381">
                <a:tc>
                  <a:txBody>
                    <a:bodyPr/>
                    <a:lstStyle/>
                    <a:p>
                      <a:pPr algn="l" fontAlgn="b"/>
                      <a:r>
                        <a:rPr lang="en-US" sz="1200" u="none" strike="noStrike" dirty="0">
                          <a:effectLst/>
                        </a:rPr>
                        <a:t>Campaign</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Impressions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Clicks</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u="none" strike="noStrike" dirty="0">
                          <a:effectLst/>
                        </a:rPr>
                        <a:t>CTR</a:t>
                      </a:r>
                      <a:endParaRPr lang="en-US" sz="1200" b="0" i="0" u="none" strike="noStrike" dirty="0">
                        <a:solidFill>
                          <a:srgbClr val="737C84"/>
                        </a:solidFill>
                        <a:effectLst/>
                        <a:latin typeface="Calibri" panose="020F0502020204030204" pitchFamily="34" charset="0"/>
                      </a:endParaRPr>
                    </a:p>
                  </a:txBody>
                  <a:tcPr marL="9525" marR="9525" marT="9525"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Link Clicks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Engagements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Comments</a:t>
                      </a:r>
                    </a:p>
                  </a:txBody>
                  <a:tcPr marL="6429" marR="6429" marT="6429" marB="0" anchor="b"/>
                </a:tc>
                <a:tc>
                  <a:txBody>
                    <a:bodyPr/>
                    <a:lstStyle/>
                    <a:p>
                      <a:pPr marL="0" algn="ctr" defTabSz="685800" rtl="0" eaLnBrk="1" fontAlgn="b" latinLnBrk="0" hangingPunct="1"/>
                      <a:r>
                        <a:rPr lang="en-US" sz="1200" u="none" strike="noStrike" kern="1200" dirty="0">
                          <a:solidFill>
                            <a:schemeClr val="dk1"/>
                          </a:solidFill>
                          <a:effectLst/>
                          <a:latin typeface="+mn-lt"/>
                          <a:ea typeface="+mn-ea"/>
                          <a:cs typeface="+mn-cs"/>
                        </a:rPr>
                        <a:t> Shares</a:t>
                      </a:r>
                    </a:p>
                  </a:txBody>
                  <a:tcPr marL="6429" marR="6429" marT="6429" marB="0" anchor="b"/>
                </a:tc>
                <a:extLst>
                  <a:ext uri="{0D108BD9-81ED-4DB2-BD59-A6C34878D82A}">
                    <a16:rowId xmlns:a16="http://schemas.microsoft.com/office/drawing/2014/main" val="944636904"/>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North Adams,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74,512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2,174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2.92%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1,741</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19,568</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4</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9</a:t>
                      </a:r>
                    </a:p>
                  </a:txBody>
                  <a:tcPr marL="6350" marR="6350" marT="6350" marB="0" anchor="b"/>
                </a:tc>
                <a:extLst>
                  <a:ext uri="{0D108BD9-81ED-4DB2-BD59-A6C34878D82A}">
                    <a16:rowId xmlns:a16="http://schemas.microsoft.com/office/drawing/2014/main" val="1709654105"/>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BERKLEY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73,251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2,578</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3.52%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2,316</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12,329</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extLst>
                  <a:ext uri="{0D108BD9-81ED-4DB2-BD59-A6C34878D82A}">
                    <a16:rowId xmlns:a16="http://schemas.microsoft.com/office/drawing/2014/main" val="1588613039"/>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Weymouth,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70,907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2,502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3.53%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2,256</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9,092</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extLst>
                  <a:ext uri="{0D108BD9-81ED-4DB2-BD59-A6C34878D82A}">
                    <a16:rowId xmlns:a16="http://schemas.microsoft.com/office/drawing/2014/main" val="2716338444"/>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BELCHERTOWN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69,680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1,853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2.66%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1,600</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29,541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9</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2</a:t>
                      </a:r>
                    </a:p>
                  </a:txBody>
                  <a:tcPr marL="6350" marR="6350" marT="6350" marB="0" anchor="b"/>
                </a:tc>
                <a:extLst>
                  <a:ext uri="{0D108BD9-81ED-4DB2-BD59-A6C34878D82A}">
                    <a16:rowId xmlns:a16="http://schemas.microsoft.com/office/drawing/2014/main" val="1154611201"/>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Pittsfield,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68,436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1,720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1,566</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28,047</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3</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a:t>
                      </a:r>
                    </a:p>
                  </a:txBody>
                  <a:tcPr marL="6350" marR="6350" marT="6350" marB="0" anchor="b"/>
                </a:tc>
                <a:extLst>
                  <a:ext uri="{0D108BD9-81ED-4DB2-BD59-A6C34878D82A}">
                    <a16:rowId xmlns:a16="http://schemas.microsoft.com/office/drawing/2014/main" val="3036334452"/>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Lawrence,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67,803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2,471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3.64%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2,236</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9,845</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extLst>
                  <a:ext uri="{0D108BD9-81ED-4DB2-BD59-A6C34878D82A}">
                    <a16:rowId xmlns:a16="http://schemas.microsoft.com/office/drawing/2014/main" val="3687834312"/>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ATHOL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64,310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1,657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2.58%</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1,568</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26,542</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a:t>
                      </a:r>
                    </a:p>
                  </a:txBody>
                  <a:tcPr marL="6350" marR="6350" marT="6350" marB="0" anchor="b"/>
                </a:tc>
                <a:extLst>
                  <a:ext uri="{0D108BD9-81ED-4DB2-BD59-A6C34878D82A}">
                    <a16:rowId xmlns:a16="http://schemas.microsoft.com/office/drawing/2014/main" val="1875483353"/>
                  </a:ext>
                </a:extLst>
              </a:tr>
              <a:tr h="200025">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Springfield,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62,621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2,307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3.68%</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2,170</a:t>
                      </a:r>
                    </a:p>
                  </a:txBody>
                  <a:tcPr marL="9525" marR="9525" marT="9525" marB="0" anchor="b"/>
                </a:tc>
                <a:tc>
                  <a:txBody>
                    <a:bodyPr/>
                    <a:lstStyle/>
                    <a:p>
                      <a:pPr algn="ctr" fontAlgn="b"/>
                      <a:r>
                        <a:rPr lang="en-US" sz="1200" b="0" i="0" u="none" strike="noStrike">
                          <a:solidFill>
                            <a:srgbClr val="222222"/>
                          </a:solidFill>
                          <a:effectLst/>
                          <a:latin typeface="Calibri" panose="020F0502020204030204" pitchFamily="34" charset="0"/>
                        </a:rPr>
                        <a:t>17,151</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a:t>
                      </a:r>
                    </a:p>
                  </a:txBody>
                  <a:tcPr marL="6350" marR="6350" marT="6350" marB="0" anchor="b"/>
                </a:tc>
                <a:tc>
                  <a:txBody>
                    <a:bodyPr/>
                    <a:lstStyle/>
                    <a:p>
                      <a:pPr algn="ctr" fontAlgn="b"/>
                      <a:r>
                        <a:rPr lang="en-US" sz="1200" b="0" i="0" u="none" strike="noStrike">
                          <a:solidFill>
                            <a:srgbClr val="222222"/>
                          </a:solidFill>
                          <a:effectLst/>
                          <a:latin typeface="Calibri" panose="020F0502020204030204" pitchFamily="34" charset="0"/>
                        </a:rPr>
                        <a:t>2</a:t>
                      </a:r>
                    </a:p>
                  </a:txBody>
                  <a:tcPr marL="6350" marR="6350" marT="6350" marB="0" anchor="b"/>
                </a:tc>
                <a:extLst>
                  <a:ext uri="{0D108BD9-81ED-4DB2-BD59-A6C34878D82A}">
                    <a16:rowId xmlns:a16="http://schemas.microsoft.com/office/drawing/2014/main" val="3345918086"/>
                  </a:ext>
                </a:extLst>
              </a:tr>
              <a:tr h="200025">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300,386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9,603 </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effectLst/>
                        </a:rPr>
                        <a:t>3.20%</a:t>
                      </a:r>
                      <a:endParaRPr lang="en-US" sz="12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200" b="1" i="0" u="none" strike="noStrike" dirty="0">
                          <a:solidFill>
                            <a:srgbClr val="000000"/>
                          </a:solidFill>
                          <a:effectLst/>
                          <a:latin typeface="Calibri" panose="020F0502020204030204" pitchFamily="34" charset="0"/>
                        </a:rPr>
                        <a:t>9,495</a:t>
                      </a:r>
                    </a:p>
                  </a:txBody>
                  <a:tcPr marL="9525" marR="9525" marT="9525" marB="0" anchor="b"/>
                </a:tc>
                <a:tc>
                  <a:txBody>
                    <a:bodyPr/>
                    <a:lstStyle/>
                    <a:p>
                      <a:pPr algn="ctr" fontAlgn="b"/>
                      <a:r>
                        <a:rPr lang="en-US" sz="1200" b="1" i="0" u="none" strike="noStrike">
                          <a:solidFill>
                            <a:srgbClr val="222222"/>
                          </a:solidFill>
                          <a:effectLst/>
                          <a:latin typeface="Calibri" panose="020F0502020204030204" pitchFamily="34" charset="0"/>
                        </a:rPr>
                        <a:t>152,115</a:t>
                      </a:r>
                    </a:p>
                  </a:txBody>
                  <a:tcPr marL="6350" marR="6350" marT="6350" marB="0" anchor="b"/>
                </a:tc>
                <a:tc>
                  <a:txBody>
                    <a:bodyPr/>
                    <a:lstStyle/>
                    <a:p>
                      <a:pPr algn="ctr" fontAlgn="b"/>
                      <a:r>
                        <a:rPr lang="en-US" sz="1200" b="1" i="0" u="none" strike="noStrike">
                          <a:solidFill>
                            <a:srgbClr val="222222"/>
                          </a:solidFill>
                          <a:effectLst/>
                          <a:latin typeface="Calibri" panose="020F0502020204030204" pitchFamily="34" charset="0"/>
                        </a:rPr>
                        <a:t>20</a:t>
                      </a:r>
                    </a:p>
                  </a:txBody>
                  <a:tcPr marL="6350" marR="6350" marT="6350" marB="0" anchor="b"/>
                </a:tc>
                <a:tc>
                  <a:txBody>
                    <a:bodyPr/>
                    <a:lstStyle/>
                    <a:p>
                      <a:pPr algn="ctr" fontAlgn="b"/>
                      <a:r>
                        <a:rPr lang="en-US" sz="1200" b="1" i="0" u="none" strike="noStrike" dirty="0">
                          <a:solidFill>
                            <a:srgbClr val="222222"/>
                          </a:solidFill>
                          <a:effectLst/>
                          <a:latin typeface="Calibri" panose="020F0502020204030204" pitchFamily="34" charset="0"/>
                        </a:rPr>
                        <a:t>16</a:t>
                      </a:r>
                    </a:p>
                  </a:txBody>
                  <a:tcPr marL="6350" marR="6350" marT="6350" marB="0" anchor="b"/>
                </a:tc>
                <a:extLst>
                  <a:ext uri="{0D108BD9-81ED-4DB2-BD59-A6C34878D82A}">
                    <a16:rowId xmlns:a16="http://schemas.microsoft.com/office/drawing/2014/main" val="480530766"/>
                  </a:ext>
                </a:extLst>
              </a:tr>
            </a:tbl>
          </a:graphicData>
        </a:graphic>
      </p:graphicFrame>
      <p:pic>
        <p:nvPicPr>
          <p:cNvPr id="8" name="Picture 7">
            <a:extLst>
              <a:ext uri="{FF2B5EF4-FFF2-40B4-BE49-F238E27FC236}">
                <a16:creationId xmlns:a16="http://schemas.microsoft.com/office/drawing/2014/main" id="{8F3E0DCC-9B1D-A362-860F-0ED2B7A31D09}"/>
              </a:ext>
            </a:extLst>
          </p:cNvPr>
          <p:cNvPicPr>
            <a:picLocks noChangeAspect="1"/>
          </p:cNvPicPr>
          <p:nvPr/>
        </p:nvPicPr>
        <p:blipFill>
          <a:blip r:embed="rId3"/>
          <a:stretch>
            <a:fillRect/>
          </a:stretch>
        </p:blipFill>
        <p:spPr>
          <a:xfrm>
            <a:off x="0" y="219075"/>
            <a:ext cx="8915400" cy="771526"/>
          </a:xfrm>
          <a:prstGeom prst="rect">
            <a:avLst/>
          </a:prstGeom>
        </p:spPr>
      </p:pic>
      <p:sp>
        <p:nvSpPr>
          <p:cNvPr id="9" name="TextBox 8">
            <a:extLst>
              <a:ext uri="{FF2B5EF4-FFF2-40B4-BE49-F238E27FC236}">
                <a16:creationId xmlns:a16="http://schemas.microsoft.com/office/drawing/2014/main" id="{8F81B87D-3058-1A48-58E3-9741EAC4EAA2}"/>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PEFORMANCE -</a:t>
            </a:r>
          </a:p>
        </p:txBody>
      </p:sp>
      <p:pic>
        <p:nvPicPr>
          <p:cNvPr id="10" name="Picture 9">
            <a:extLst>
              <a:ext uri="{FF2B5EF4-FFF2-40B4-BE49-F238E27FC236}">
                <a16:creationId xmlns:a16="http://schemas.microsoft.com/office/drawing/2014/main" id="{6AC45132-3841-CD83-32CD-C613FEF2452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4" name="TextBox 3">
            <a:extLst>
              <a:ext uri="{FF2B5EF4-FFF2-40B4-BE49-F238E27FC236}">
                <a16:creationId xmlns:a16="http://schemas.microsoft.com/office/drawing/2014/main" id="{0950A831-D719-652F-CE59-AC9DCFAE8F89}"/>
              </a:ext>
            </a:extLst>
          </p:cNvPr>
          <p:cNvSpPr txBox="1"/>
          <p:nvPr/>
        </p:nvSpPr>
        <p:spPr>
          <a:xfrm>
            <a:off x="4683406" y="4513302"/>
            <a:ext cx="3810000" cy="1754326"/>
          </a:xfrm>
          <a:prstGeom prst="rect">
            <a:avLst/>
          </a:prstGeom>
          <a:noFill/>
        </p:spPr>
        <p:txBody>
          <a:bodyPr wrap="square">
            <a:spAutoFit/>
          </a:bodyPr>
          <a:lstStyle/>
          <a:p>
            <a:pPr marL="0" indent="0">
              <a:lnSpc>
                <a:spcPct val="100000"/>
              </a:lnSpc>
              <a:buNone/>
            </a:pPr>
            <a:r>
              <a:rPr lang="en-US" sz="1200" b="1" dirty="0">
                <a:solidFill>
                  <a:srgbClr val="FF8A00">
                    <a:alpha val="100000"/>
                  </a:srgbClr>
                </a:solidFill>
                <a:latin typeface="Arial"/>
              </a:rPr>
              <a:t>PREVIEW LINKS:</a:t>
            </a:r>
          </a:p>
          <a:p>
            <a:pPr marL="0" marR="0" fontAlgn="base">
              <a:spcBef>
                <a:spcPts val="0"/>
              </a:spcBef>
              <a:spcAft>
                <a:spcPts val="0"/>
              </a:spcAft>
            </a:pPr>
            <a:r>
              <a:rPr lang="en-US" sz="1200" b="0" i="0" dirty="0">
                <a:solidFill>
                  <a:srgbClr val="242424"/>
                </a:solidFill>
                <a:effectLst/>
                <a:latin typeface="Calibri" panose="020F0502020204030204" pitchFamily="34" charset="0"/>
              </a:rPr>
              <a:t>Lawrence: </a:t>
            </a:r>
            <a:r>
              <a:rPr lang="en-US" sz="1200" b="0" i="0" u="sng" dirty="0">
                <a:solidFill>
                  <a:srgbClr val="0000FF"/>
                </a:solidFill>
                <a:effectLst/>
                <a:latin typeface="Calibri" panose="020F0502020204030204" pitchFamily="34" charset="0"/>
                <a:hlinkClick r:id="rId5" tooltip="Original URL: https://fb.me/1PKe8ezWI0XpZRI. Click or tap if you trust this link."/>
              </a:rPr>
              <a:t>https://fb.me/1PKe8ezWI0XpZRI</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Weymouth: </a:t>
            </a:r>
            <a:r>
              <a:rPr lang="en-US" sz="1200" b="0" i="0" u="sng" dirty="0">
                <a:solidFill>
                  <a:srgbClr val="0000FF"/>
                </a:solidFill>
                <a:effectLst/>
                <a:latin typeface="Calibri" panose="020F0502020204030204" pitchFamily="34" charset="0"/>
                <a:hlinkClick r:id="rId6" tooltip="Original URL: https://fb.me/1UTRTgFK6STbt6g. Click or tap if you trust this link."/>
              </a:rPr>
              <a:t>https://fb.me/1UTRTgFK6STbt6g</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Pittsfield: </a:t>
            </a:r>
            <a:r>
              <a:rPr lang="en-US" sz="1200" b="0" i="0" u="sng" dirty="0">
                <a:solidFill>
                  <a:srgbClr val="0000FF"/>
                </a:solidFill>
                <a:effectLst/>
                <a:latin typeface="Calibri" panose="020F0502020204030204" pitchFamily="34" charset="0"/>
                <a:hlinkClick r:id="rId7" tooltip="Original URL: https://fb.me/1NjUBYbCMXFzfVu. Click or tap if you trust this link."/>
              </a:rPr>
              <a:t>https://fb.me/1NjUBYbCMXFzfVu</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Berkley Cluster: </a:t>
            </a:r>
            <a:r>
              <a:rPr lang="en-US" sz="1200" b="0" i="0" u="sng" dirty="0">
                <a:solidFill>
                  <a:srgbClr val="0000FF"/>
                </a:solidFill>
                <a:effectLst/>
                <a:latin typeface="Calibri" panose="020F0502020204030204" pitchFamily="34" charset="0"/>
                <a:hlinkClick r:id="rId8" tooltip="Original URL: https://fb.me/225FUGSWZ1LZdcU. Click or tap if you trust this link."/>
              </a:rPr>
              <a:t>https://fb.me/225FUGSWZ1LZdcU</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Belchertown Cluster: </a:t>
            </a:r>
            <a:r>
              <a:rPr lang="en-US" sz="1200" b="0" i="0" u="sng" dirty="0">
                <a:solidFill>
                  <a:srgbClr val="0000FF"/>
                </a:solidFill>
                <a:effectLst/>
                <a:latin typeface="Calibri" panose="020F0502020204030204" pitchFamily="34" charset="0"/>
                <a:hlinkClick r:id="rId9" tooltip="Original URL: https://fb.me/24PoWkxyMVRHlyH. Click or tap if you trust this link."/>
              </a:rPr>
              <a:t>https://fb.me/24PoWkxyMVRHlyH</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Springfield: </a:t>
            </a:r>
            <a:r>
              <a:rPr lang="en-US" sz="1200" b="0" i="0" u="sng" dirty="0">
                <a:solidFill>
                  <a:srgbClr val="0000FF"/>
                </a:solidFill>
                <a:effectLst/>
                <a:latin typeface="Calibri" panose="020F0502020204030204" pitchFamily="34" charset="0"/>
                <a:hlinkClick r:id="rId10" tooltip="Original URL: https://fb.me/1OrgaWGdqthZPFa. Click or tap if you trust this link."/>
              </a:rPr>
              <a:t>https://fb.me/1OrgaWGdqthZPFa</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North Adams: </a:t>
            </a:r>
            <a:r>
              <a:rPr lang="en-US" sz="1200" b="0" i="0" u="sng" dirty="0">
                <a:solidFill>
                  <a:srgbClr val="0000FF"/>
                </a:solidFill>
                <a:effectLst/>
                <a:latin typeface="Calibri" panose="020F0502020204030204" pitchFamily="34" charset="0"/>
                <a:hlinkClick r:id="rId11" tooltip="Original URL: https://fb.me/1MXrXZubzoCWF4T. Click or tap if you trust this link."/>
              </a:rPr>
              <a:t>https://fb.me/1MXrXZubzoCWF4T</a:t>
            </a:r>
            <a:endParaRPr lang="en-US" sz="1200" b="0" i="0" dirty="0">
              <a:solidFill>
                <a:srgbClr val="242424"/>
              </a:solidFill>
              <a:effectLst/>
              <a:latin typeface="Calibri" panose="020F0502020204030204" pitchFamily="34" charset="0"/>
            </a:endParaRPr>
          </a:p>
          <a:p>
            <a:pPr marL="0" marR="0" fontAlgn="base">
              <a:spcBef>
                <a:spcPts val="0"/>
              </a:spcBef>
              <a:spcAft>
                <a:spcPts val="0"/>
              </a:spcAft>
            </a:pPr>
            <a:r>
              <a:rPr lang="en-US" sz="1200" b="0" i="0" dirty="0">
                <a:solidFill>
                  <a:srgbClr val="242424"/>
                </a:solidFill>
                <a:effectLst/>
                <a:latin typeface="Calibri" panose="020F0502020204030204" pitchFamily="34" charset="0"/>
              </a:rPr>
              <a:t>Athol Cluster: </a:t>
            </a:r>
            <a:r>
              <a:rPr lang="en-US" sz="1200" b="0" i="0" u="sng" dirty="0">
                <a:solidFill>
                  <a:srgbClr val="0000FF"/>
                </a:solidFill>
                <a:effectLst/>
                <a:latin typeface="Calibri" panose="020F0502020204030204" pitchFamily="34" charset="0"/>
                <a:hlinkClick r:id="rId12" tooltip="Original URL: https://fb.me/22sQzUhJ5SW6BxO. Click or tap if you trust this link."/>
              </a:rPr>
              <a:t>https://fb.me/22sQzUhJ5SW6BxO</a:t>
            </a:r>
            <a:endParaRPr lang="en-US" sz="1200" b="0" i="0" dirty="0">
              <a:solidFill>
                <a:srgbClr val="242424"/>
              </a:solidFill>
              <a:effectLst/>
              <a:latin typeface="Calibri" panose="020F0502020204030204" pitchFamily="34" charset="0"/>
            </a:endParaRPr>
          </a:p>
        </p:txBody>
      </p:sp>
    </p:spTree>
    <p:extLst>
      <p:ext uri="{BB962C8B-B14F-4D97-AF65-F5344CB8AC3E}">
        <p14:creationId xmlns:p14="http://schemas.microsoft.com/office/powerpoint/2010/main" val="238210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AGE</a:t>
            </a:r>
          </a:p>
        </p:txBody>
      </p:sp>
      <p:pic>
        <p:nvPicPr>
          <p:cNvPr id="11" name="Picture 10">
            <a:extLst>
              <a:ext uri="{FF2B5EF4-FFF2-40B4-BE49-F238E27FC236}">
                <a16:creationId xmlns:a16="http://schemas.microsoft.com/office/drawing/2014/main" id="{A055BF56-1A4C-4D45-876A-D31217AA6BA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4" name="Chart 3">
            <a:extLst>
              <a:ext uri="{FF2B5EF4-FFF2-40B4-BE49-F238E27FC236}">
                <a16:creationId xmlns:a16="http://schemas.microsoft.com/office/drawing/2014/main" id="{BAE56BAD-9D24-E92A-364F-797C6450D7FF}"/>
              </a:ext>
            </a:extLst>
          </p:cNvPr>
          <p:cNvGraphicFramePr/>
          <p:nvPr>
            <p:extLst>
              <p:ext uri="{D42A27DB-BD31-4B8C-83A1-F6EECF244321}">
                <p14:modId xmlns:p14="http://schemas.microsoft.com/office/powerpoint/2010/main" val="3497659216"/>
              </p:ext>
            </p:extLst>
          </p:nvPr>
        </p:nvGraphicFramePr>
        <p:xfrm>
          <a:off x="1638300" y="1295400"/>
          <a:ext cx="6515100" cy="509587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884483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GENDER</a:t>
            </a:r>
          </a:p>
          <a:p>
            <a:pPr marL="0" marR="0" lvl="0" indent="0" algn="l" fontAlgn="base">
              <a:lnSpc>
                <a:spcPct val="100000"/>
              </a:lnSpc>
            </a:pPr>
            <a:endParaRPr lang="en-US" sz="3000" u="none" spc="0" dirty="0">
              <a:solidFill>
                <a:srgbClr val="333333">
                  <a:alpha val="100000"/>
                </a:srgbClr>
              </a:solidFill>
              <a:latin typeface="Arial"/>
            </a:endParaRPr>
          </a:p>
        </p:txBody>
      </p:sp>
      <p:pic>
        <p:nvPicPr>
          <p:cNvPr id="11" name="Picture 10">
            <a:extLst>
              <a:ext uri="{FF2B5EF4-FFF2-40B4-BE49-F238E27FC236}">
                <a16:creationId xmlns:a16="http://schemas.microsoft.com/office/drawing/2014/main" id="{A055BF56-1A4C-4D45-876A-D31217AA6BA9}"/>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5" name="Chart 4">
            <a:extLst>
              <a:ext uri="{FF2B5EF4-FFF2-40B4-BE49-F238E27FC236}">
                <a16:creationId xmlns:a16="http://schemas.microsoft.com/office/drawing/2014/main" id="{904E45BE-F4D7-7945-3CE8-46FEB9DCEE7D}"/>
              </a:ext>
            </a:extLst>
          </p:cNvPr>
          <p:cNvGraphicFramePr/>
          <p:nvPr>
            <p:extLst>
              <p:ext uri="{D42A27DB-BD31-4B8C-83A1-F6EECF244321}">
                <p14:modId xmlns:p14="http://schemas.microsoft.com/office/powerpoint/2010/main" val="3585828971"/>
              </p:ext>
            </p:extLst>
          </p:nvPr>
        </p:nvGraphicFramePr>
        <p:xfrm>
          <a:off x="1905000" y="1752600"/>
          <a:ext cx="5334000" cy="439054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79824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800" name="Google Shape;800;g5bd05580ac_0_1"/>
          <p:cNvSpPr/>
          <p:nvPr/>
        </p:nvSpPr>
        <p:spPr>
          <a:xfrm>
            <a:off x="3479574" y="2611355"/>
            <a:ext cx="1906552" cy="1146751"/>
          </a:xfrm>
          <a:prstGeom prst="rect">
            <a:avLst/>
          </a:prstGeom>
          <a:noFill/>
          <a:ln>
            <a:noFill/>
          </a:ln>
        </p:spPr>
        <p:txBody>
          <a:bodyPr spcFirstLastPara="1" wrap="square" lIns="68566" tIns="34271" rIns="68566" bIns="34271" anchor="t" anchorCtr="0">
            <a:noAutofit/>
          </a:bodyPr>
          <a:lstStyle/>
          <a:p>
            <a:pPr algn="ctr">
              <a:lnSpc>
                <a:spcPct val="150000"/>
              </a:lnSpc>
              <a:buClr>
                <a:srgbClr val="000000"/>
              </a:buClr>
              <a:buSzPts val="1100"/>
            </a:pPr>
            <a:endParaRPr sz="1100">
              <a:solidFill>
                <a:srgbClr val="52B6B2"/>
              </a:solidFill>
              <a:latin typeface="Century Gothic"/>
              <a:ea typeface="Century Gothic"/>
              <a:cs typeface="Century Gothic"/>
              <a:sym typeface="Century Gothic"/>
            </a:endParaRPr>
          </a:p>
        </p:txBody>
      </p:sp>
      <p:sp>
        <p:nvSpPr>
          <p:cNvPr id="3" name="Rectangle 2">
            <a:extLst>
              <a:ext uri="{FF2B5EF4-FFF2-40B4-BE49-F238E27FC236}">
                <a16:creationId xmlns:a16="http://schemas.microsoft.com/office/drawing/2014/main" id="{FADDCFB2-F0BA-4A82-9CE7-58B7BD2B7216}"/>
              </a:ext>
            </a:extLst>
          </p:cNvPr>
          <p:cNvSpPr/>
          <p:nvPr/>
        </p:nvSpPr>
        <p:spPr>
          <a:xfrm>
            <a:off x="7976429" y="5395376"/>
            <a:ext cx="1166976" cy="47394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2" name="Picture 1">
            <a:extLst>
              <a:ext uri="{FF2B5EF4-FFF2-40B4-BE49-F238E27FC236}">
                <a16:creationId xmlns:a16="http://schemas.microsoft.com/office/drawing/2014/main" id="{832D1CDC-5D9A-D057-34D2-C964DBB7DC48}"/>
              </a:ext>
            </a:extLst>
          </p:cNvPr>
          <p:cNvPicPr>
            <a:picLocks noChangeAspect="1"/>
          </p:cNvPicPr>
          <p:nvPr/>
        </p:nvPicPr>
        <p:blipFill>
          <a:blip r:embed="rId3"/>
          <a:stretch>
            <a:fillRect/>
          </a:stretch>
        </p:blipFill>
        <p:spPr>
          <a:xfrm>
            <a:off x="0" y="219075"/>
            <a:ext cx="8915400" cy="771526"/>
          </a:xfrm>
          <a:prstGeom prst="rect">
            <a:avLst/>
          </a:prstGeom>
        </p:spPr>
      </p:pic>
      <p:sp>
        <p:nvSpPr>
          <p:cNvPr id="4" name="TextBox 3">
            <a:extLst>
              <a:ext uri="{FF2B5EF4-FFF2-40B4-BE49-F238E27FC236}">
                <a16:creationId xmlns:a16="http://schemas.microsoft.com/office/drawing/2014/main" id="{DD0B6F07-11A7-D674-6E18-40E0A578F08B}"/>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CLICKS BY DEVICE</a:t>
            </a:r>
          </a:p>
          <a:p>
            <a:pPr marL="0" marR="0" lvl="0" indent="0" algn="l" fontAlgn="base">
              <a:lnSpc>
                <a:spcPct val="100000"/>
              </a:lnSpc>
            </a:pPr>
            <a:endParaRPr lang="en-US" sz="3000" u="none" spc="0" dirty="0">
              <a:solidFill>
                <a:srgbClr val="333333">
                  <a:alpha val="100000"/>
                </a:srgbClr>
              </a:solidFill>
              <a:latin typeface="Arial"/>
            </a:endParaRPr>
          </a:p>
        </p:txBody>
      </p:sp>
      <p:pic>
        <p:nvPicPr>
          <p:cNvPr id="5" name="Picture 4">
            <a:extLst>
              <a:ext uri="{FF2B5EF4-FFF2-40B4-BE49-F238E27FC236}">
                <a16:creationId xmlns:a16="http://schemas.microsoft.com/office/drawing/2014/main" id="{7F0F8305-5EB2-B641-D5B7-D968394691FE}"/>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11" name="Picture 10">
            <a:extLst>
              <a:ext uri="{FF2B5EF4-FFF2-40B4-BE49-F238E27FC236}">
                <a16:creationId xmlns:a16="http://schemas.microsoft.com/office/drawing/2014/main" id="{B9EEA30E-B801-E1FC-EB87-FED342EA0819}"/>
              </a:ext>
            </a:extLst>
          </p:cNvPr>
          <p:cNvPicPr>
            <a:picLocks noChangeAspect="1"/>
          </p:cNvPicPr>
          <p:nvPr/>
        </p:nvPicPr>
        <p:blipFill>
          <a:blip r:embed="rId5"/>
          <a:stretch>
            <a:fillRect/>
          </a:stretch>
        </p:blipFill>
        <p:spPr>
          <a:xfrm>
            <a:off x="1626843" y="1676400"/>
            <a:ext cx="6125430" cy="3915321"/>
          </a:xfrm>
          <a:prstGeom prst="rect">
            <a:avLst/>
          </a:prstGeom>
        </p:spPr>
      </p:pic>
    </p:spTree>
    <p:extLst>
      <p:ext uri="{BB962C8B-B14F-4D97-AF65-F5344CB8AC3E}">
        <p14:creationId xmlns:p14="http://schemas.microsoft.com/office/powerpoint/2010/main" val="203711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592F8EC-B730-4A5E-A4BE-AD256E643615}"/>
              </a:ext>
            </a:extLst>
          </p:cNvPr>
          <p:cNvSpPr/>
          <p:nvPr/>
        </p:nvSpPr>
        <p:spPr>
          <a:xfrm>
            <a:off x="457200" y="1600200"/>
            <a:ext cx="8471512" cy="4031873"/>
          </a:xfrm>
          <a:prstGeom prst="rect">
            <a:avLst/>
          </a:prstGeom>
        </p:spPr>
        <p:txBody>
          <a:bodyPr wrap="square">
            <a:spAutoFit/>
          </a:bodyPr>
          <a:lstStyle/>
          <a:p>
            <a:r>
              <a:rPr lang="en-US" sz="1600" b="1" dirty="0">
                <a:solidFill>
                  <a:srgbClr val="FF8A00">
                    <a:alpha val="100000"/>
                  </a:srgbClr>
                </a:solidFill>
                <a:latin typeface="Arial"/>
              </a:rPr>
              <a:t>NET SPEND BY COMMUNITY: </a:t>
            </a:r>
          </a:p>
          <a:p>
            <a:r>
              <a:rPr lang="en-US" sz="1600" dirty="0">
                <a:latin typeface="+mj-lt"/>
              </a:rPr>
              <a:t>ATHOL CLUSTER = Cities in Massachusetts (Athol, Greenfield, Montague, Orange) - $4,375.00  </a:t>
            </a:r>
          </a:p>
          <a:p>
            <a:r>
              <a:rPr lang="en-US" sz="1600" dirty="0">
                <a:latin typeface="+mj-lt"/>
              </a:rPr>
              <a:t>BERKLEY CLUSTER = Cities in Massachusetts (Berkley, Dighton, Freetown) - $4,375.00</a:t>
            </a:r>
          </a:p>
          <a:p>
            <a:r>
              <a:rPr lang="en-US" sz="1600" dirty="0">
                <a:latin typeface="+mj-lt"/>
              </a:rPr>
              <a:t>BELCHERTOWN CLUSTER = Cities in Massachusetts (Belchertown, Ware) - $4,375.00</a:t>
            </a:r>
          </a:p>
          <a:p>
            <a:r>
              <a:rPr lang="en-US" sz="1600" dirty="0">
                <a:latin typeface="+mj-lt"/>
              </a:rPr>
              <a:t>Lawrence, MA - $5,875.00 </a:t>
            </a:r>
          </a:p>
          <a:p>
            <a:r>
              <a:rPr lang="en-US" sz="1600" dirty="0">
                <a:latin typeface="+mj-lt"/>
              </a:rPr>
              <a:t>North Adams, Ma - $4,375.00</a:t>
            </a:r>
          </a:p>
          <a:p>
            <a:r>
              <a:rPr lang="en-US" sz="1600" dirty="0">
                <a:latin typeface="+mj-lt"/>
              </a:rPr>
              <a:t>Pittsfield, MA - $4,375.00</a:t>
            </a:r>
          </a:p>
          <a:p>
            <a:r>
              <a:rPr lang="en-US" sz="1600" dirty="0">
                <a:latin typeface="+mj-lt"/>
              </a:rPr>
              <a:t>Springfield, MA - $5,875.00 </a:t>
            </a:r>
          </a:p>
          <a:p>
            <a:r>
              <a:rPr lang="en-US" sz="1600" dirty="0">
                <a:latin typeface="+mj-lt"/>
              </a:rPr>
              <a:t>Weymouth, MA - $5,375.00 </a:t>
            </a:r>
          </a:p>
          <a:p>
            <a:endParaRPr lang="en-US" sz="1600" b="1" dirty="0">
              <a:solidFill>
                <a:srgbClr val="FF8A00">
                  <a:alpha val="100000"/>
                </a:srgbClr>
              </a:solidFill>
              <a:latin typeface="Arial"/>
            </a:endParaRPr>
          </a:p>
          <a:p>
            <a:r>
              <a:rPr lang="en-US" sz="1600" b="1" dirty="0">
                <a:solidFill>
                  <a:srgbClr val="FF8A00">
                    <a:alpha val="100000"/>
                  </a:srgbClr>
                </a:solidFill>
                <a:latin typeface="Arial"/>
              </a:rPr>
              <a:t>NET SPEND BY LANGUAGE: </a:t>
            </a:r>
          </a:p>
          <a:p>
            <a:pPr>
              <a:buSzPts val="1000"/>
              <a:tabLst>
                <a:tab pos="457200" algn="l"/>
              </a:tabLst>
            </a:pPr>
            <a:r>
              <a:rPr lang="en-US" sz="1600" dirty="0">
                <a:latin typeface="+mj-lt"/>
              </a:rPr>
              <a:t>ENGLISH:  $34,000</a:t>
            </a:r>
          </a:p>
          <a:p>
            <a:pPr>
              <a:buSzPts val="1000"/>
              <a:tabLst>
                <a:tab pos="457200" algn="l"/>
              </a:tabLst>
            </a:pPr>
            <a:r>
              <a:rPr lang="en-US" sz="1600" dirty="0">
                <a:latin typeface="+mj-lt"/>
              </a:rPr>
              <a:t>SPANISH: $3,000</a:t>
            </a:r>
          </a:p>
          <a:p>
            <a:pPr>
              <a:buSzPts val="1000"/>
              <a:tabLst>
                <a:tab pos="457200" algn="l"/>
              </a:tabLst>
            </a:pPr>
            <a:r>
              <a:rPr lang="en-US" sz="1600" dirty="0">
                <a:latin typeface="+mj-lt"/>
              </a:rPr>
              <a:t>PORTUGESE: $1,000</a:t>
            </a:r>
          </a:p>
          <a:p>
            <a:endParaRPr lang="en-US" sz="1600" b="1" dirty="0">
              <a:solidFill>
                <a:srgbClr val="FF8A00">
                  <a:alpha val="100000"/>
                </a:srgbClr>
              </a:solidFill>
              <a:latin typeface="Arial"/>
            </a:endParaRPr>
          </a:p>
          <a:p>
            <a:endParaRPr lang="en-US" sz="1600" dirty="0">
              <a:latin typeface="+mj-lt"/>
            </a:endParaRPr>
          </a:p>
        </p:txBody>
      </p:sp>
      <p:sp>
        <p:nvSpPr>
          <p:cNvPr id="6" name="TextBox 5">
            <a:extLst>
              <a:ext uri="{FF2B5EF4-FFF2-40B4-BE49-F238E27FC236}">
                <a16:creationId xmlns:a16="http://schemas.microsoft.com/office/drawing/2014/main" id="{32BE917F-4B79-4A97-AD7E-7CA9CF11DABF}"/>
              </a:ext>
            </a:extLst>
          </p:cNvPr>
          <p:cNvSpPr txBox="1"/>
          <p:nvPr/>
        </p:nvSpPr>
        <p:spPr>
          <a:xfrm>
            <a:off x="457200" y="5385852"/>
            <a:ext cx="5257800" cy="461665"/>
          </a:xfrm>
          <a:prstGeom prst="rect">
            <a:avLst/>
          </a:prstGeom>
          <a:noFill/>
        </p:spPr>
        <p:txBody>
          <a:bodyPr wrap="square">
            <a:spAutoFit/>
          </a:bodyPr>
          <a:lstStyle/>
          <a:p>
            <a:r>
              <a:rPr lang="en-US" sz="2400" b="1" dirty="0">
                <a:solidFill>
                  <a:srgbClr val="FF8A00">
                    <a:alpha val="100000"/>
                  </a:srgbClr>
                </a:solidFill>
                <a:latin typeface="Arial"/>
              </a:rPr>
              <a:t>TOTAL BUDGET:  $39,000.00 NET</a:t>
            </a:r>
          </a:p>
        </p:txBody>
      </p:sp>
      <p:pic>
        <p:nvPicPr>
          <p:cNvPr id="3" name="Picture 2">
            <a:extLst>
              <a:ext uri="{FF2B5EF4-FFF2-40B4-BE49-F238E27FC236}">
                <a16:creationId xmlns:a16="http://schemas.microsoft.com/office/drawing/2014/main" id="{F13D13CB-0296-C31D-B0AF-58CACB624E7F}"/>
              </a:ext>
            </a:extLst>
          </p:cNvPr>
          <p:cNvPicPr>
            <a:picLocks noChangeAspect="1"/>
          </p:cNvPicPr>
          <p:nvPr/>
        </p:nvPicPr>
        <p:blipFill>
          <a:blip r:embed="rId2"/>
          <a:stretch>
            <a:fillRect/>
          </a:stretch>
        </p:blipFill>
        <p:spPr>
          <a:xfrm>
            <a:off x="0" y="219075"/>
            <a:ext cx="8915400" cy="857250"/>
          </a:xfrm>
          <a:prstGeom prst="rect">
            <a:avLst/>
          </a:prstGeom>
        </p:spPr>
      </p:pic>
      <p:sp>
        <p:nvSpPr>
          <p:cNvPr id="5" name="TextBox 4">
            <a:extLst>
              <a:ext uri="{FF2B5EF4-FFF2-40B4-BE49-F238E27FC236}">
                <a16:creationId xmlns:a16="http://schemas.microsoft.com/office/drawing/2014/main" id="{6700C17E-D35F-E39E-08B4-B6B779ADD757}"/>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INFORMATION</a:t>
            </a:r>
          </a:p>
        </p:txBody>
      </p:sp>
      <p:pic>
        <p:nvPicPr>
          <p:cNvPr id="7" name="Picture 6">
            <a:extLst>
              <a:ext uri="{FF2B5EF4-FFF2-40B4-BE49-F238E27FC236}">
                <a16:creationId xmlns:a16="http://schemas.microsoft.com/office/drawing/2014/main" id="{8AEBFA8E-C9D6-99FD-12D8-82FF698F4694}"/>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Tree>
    <p:extLst>
      <p:ext uri="{BB962C8B-B14F-4D97-AF65-F5344CB8AC3E}">
        <p14:creationId xmlns:p14="http://schemas.microsoft.com/office/powerpoint/2010/main" val="152606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6575B9-3CA2-3EE3-5254-445267543119}"/>
              </a:ext>
            </a:extLst>
          </p:cNvPr>
          <p:cNvPicPr>
            <a:picLocks noChangeAspect="1"/>
          </p:cNvPicPr>
          <p:nvPr/>
        </p:nvPicPr>
        <p:blipFill>
          <a:blip r:embed="rId2"/>
          <a:stretch>
            <a:fillRect/>
          </a:stretch>
        </p:blipFill>
        <p:spPr>
          <a:xfrm>
            <a:off x="0" y="219075"/>
            <a:ext cx="8915400" cy="857250"/>
          </a:xfrm>
          <a:prstGeom prst="rect">
            <a:avLst/>
          </a:prstGeom>
        </p:spPr>
      </p:pic>
      <p:sp>
        <p:nvSpPr>
          <p:cNvPr id="4" name="TextBox 3">
            <a:extLst>
              <a:ext uri="{FF2B5EF4-FFF2-40B4-BE49-F238E27FC236}">
                <a16:creationId xmlns:a16="http://schemas.microsoft.com/office/drawing/2014/main" id="{14C03D1F-9EB5-83D8-D121-49E0AD6C1312}"/>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POPULATION BY COMMUNITY</a:t>
            </a:r>
          </a:p>
        </p:txBody>
      </p:sp>
      <p:pic>
        <p:nvPicPr>
          <p:cNvPr id="5" name="Picture 4">
            <a:extLst>
              <a:ext uri="{FF2B5EF4-FFF2-40B4-BE49-F238E27FC236}">
                <a16:creationId xmlns:a16="http://schemas.microsoft.com/office/drawing/2014/main" id="{F0EAFF60-8285-3EF3-8CA5-946DC0753AD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2" name="Rectangle 1">
            <a:extLst>
              <a:ext uri="{FF2B5EF4-FFF2-40B4-BE49-F238E27FC236}">
                <a16:creationId xmlns:a16="http://schemas.microsoft.com/office/drawing/2014/main" id="{1592F8EC-B730-4A5E-A4BE-AD256E643615}"/>
              </a:ext>
            </a:extLst>
          </p:cNvPr>
          <p:cNvSpPr/>
          <p:nvPr/>
        </p:nvSpPr>
        <p:spPr>
          <a:xfrm>
            <a:off x="336244" y="1600200"/>
            <a:ext cx="8471512" cy="4213461"/>
          </a:xfrm>
          <a:prstGeom prst="rect">
            <a:avLst/>
          </a:prstGeom>
        </p:spPr>
        <p:txBody>
          <a:bodyPr wrap="square">
            <a:spAutoFit/>
          </a:bodyPr>
          <a:lstStyle/>
          <a:p>
            <a:pPr>
              <a:lnSpc>
                <a:spcPct val="90000"/>
              </a:lnSpc>
              <a:spcBef>
                <a:spcPct val="0"/>
              </a:spcBef>
              <a:spcAft>
                <a:spcPts val="450"/>
              </a:spcAft>
            </a:pPr>
            <a:r>
              <a:rPr lang="en-US" sz="1600" b="1" spc="188" dirty="0">
                <a:latin typeface="+mj-lt"/>
                <a:ea typeface="+mj-ea"/>
                <a:cs typeface="+mj-cs"/>
              </a:rPr>
              <a:t>(U.S. CENSUS BUREAU DATA 2020):</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ATHOL CLUSTER (Athol, Greenfield, Montague, Orange) – </a:t>
            </a:r>
            <a:r>
              <a:rPr lang="en-US" sz="1600" dirty="0">
                <a:latin typeface="Arial"/>
              </a:rPr>
              <a:t>45,364</a:t>
            </a:r>
          </a:p>
          <a:p>
            <a:pPr>
              <a:lnSpc>
                <a:spcPct val="200000"/>
              </a:lnSpc>
            </a:pPr>
            <a:r>
              <a:rPr lang="en-US" sz="1600" b="1" dirty="0">
                <a:solidFill>
                  <a:srgbClr val="FF8A00">
                    <a:alpha val="100000"/>
                  </a:srgbClr>
                </a:solidFill>
                <a:latin typeface="Arial"/>
              </a:rPr>
              <a:t>BERKLEY CLUSTER (Berkley, Dighton, Freetown) – </a:t>
            </a:r>
            <a:r>
              <a:rPr lang="en-US" sz="1600" dirty="0">
                <a:latin typeface="Arial"/>
              </a:rPr>
              <a:t>24,088</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BELCHERTOWN CLUSTER (Belchertown, Ware) – </a:t>
            </a:r>
            <a:r>
              <a:rPr lang="en-US" sz="1600" dirty="0">
                <a:latin typeface="Arial"/>
              </a:rPr>
              <a:t>24,945</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Lawrence, MA – </a:t>
            </a:r>
            <a:r>
              <a:rPr lang="en-US" sz="1600" dirty="0">
                <a:latin typeface="Arial"/>
              </a:rPr>
              <a:t>88,508</a:t>
            </a:r>
          </a:p>
          <a:p>
            <a:pPr>
              <a:lnSpc>
                <a:spcPct val="200000"/>
              </a:lnSpc>
            </a:pPr>
            <a:r>
              <a:rPr lang="en-US" sz="1600" b="1" dirty="0">
                <a:solidFill>
                  <a:srgbClr val="FF8A00">
                    <a:alpha val="100000"/>
                  </a:srgbClr>
                </a:solidFill>
                <a:latin typeface="Arial"/>
              </a:rPr>
              <a:t>North Adams, MA – </a:t>
            </a:r>
            <a:r>
              <a:rPr lang="en-US" sz="1600" dirty="0">
                <a:latin typeface="Arial"/>
              </a:rPr>
              <a:t>12,961 </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Pittsfield, MA – </a:t>
            </a:r>
            <a:r>
              <a:rPr lang="en-US" sz="1600" dirty="0">
                <a:latin typeface="Arial"/>
              </a:rPr>
              <a:t>43,927 </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Springfield, MA – </a:t>
            </a:r>
            <a:r>
              <a:rPr lang="en-US" sz="1600" dirty="0">
                <a:latin typeface="Arial"/>
              </a:rPr>
              <a:t>154,789</a:t>
            </a:r>
            <a:endParaRPr lang="en-US" sz="1600" b="1" dirty="0">
              <a:solidFill>
                <a:srgbClr val="FF8A00">
                  <a:alpha val="100000"/>
                </a:srgbClr>
              </a:solidFill>
              <a:latin typeface="Arial"/>
            </a:endParaRPr>
          </a:p>
          <a:p>
            <a:pPr>
              <a:lnSpc>
                <a:spcPct val="200000"/>
              </a:lnSpc>
            </a:pPr>
            <a:r>
              <a:rPr lang="en-US" sz="1600" b="1" dirty="0">
                <a:solidFill>
                  <a:srgbClr val="FF8A00">
                    <a:alpha val="100000"/>
                  </a:srgbClr>
                </a:solidFill>
                <a:latin typeface="Arial"/>
              </a:rPr>
              <a:t>Weymouth, MA – </a:t>
            </a:r>
            <a:r>
              <a:rPr lang="en-US" sz="1600" dirty="0">
                <a:latin typeface="Arial"/>
              </a:rPr>
              <a:t>57,437 </a:t>
            </a:r>
            <a:endParaRPr lang="en-US" sz="1600" b="1" dirty="0">
              <a:solidFill>
                <a:srgbClr val="FF8A00">
                  <a:alpha val="100000"/>
                </a:srgbClr>
              </a:solidFill>
              <a:latin typeface="Arial"/>
            </a:endParaRPr>
          </a:p>
        </p:txBody>
      </p:sp>
    </p:spTree>
    <p:extLst>
      <p:ext uri="{BB962C8B-B14F-4D97-AF65-F5344CB8AC3E}">
        <p14:creationId xmlns:p14="http://schemas.microsoft.com/office/powerpoint/2010/main" val="2903202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7A8D5C2F-32F9-FCC4-76B5-1277B0719F69}"/>
              </a:ext>
            </a:extLst>
          </p:cNvPr>
          <p:cNvSpPr txBox="1"/>
          <p:nvPr/>
        </p:nvSpPr>
        <p:spPr>
          <a:xfrm>
            <a:off x="381000" y="1660133"/>
            <a:ext cx="3124200" cy="369332"/>
          </a:xfrm>
          <a:prstGeom prst="rect">
            <a:avLst/>
          </a:prstGeom>
          <a:noFill/>
        </p:spPr>
        <p:txBody>
          <a:bodyPr wrap="square" rtlCol="0">
            <a:spAutoFit/>
          </a:bodyPr>
          <a:lstStyle/>
          <a:p>
            <a:r>
              <a:rPr lang="en-US" b="1" u="sng" dirty="0">
                <a:solidFill>
                  <a:schemeClr val="accent1">
                    <a:lumMod val="75000"/>
                  </a:schemeClr>
                </a:solidFill>
              </a:rPr>
              <a:t>DISPLAY:</a:t>
            </a:r>
          </a:p>
        </p:txBody>
      </p:sp>
      <p:sp>
        <p:nvSpPr>
          <p:cNvPr id="2" name="Rectangle 1">
            <a:extLst>
              <a:ext uri="{FF2B5EF4-FFF2-40B4-BE49-F238E27FC236}">
                <a16:creationId xmlns:a16="http://schemas.microsoft.com/office/drawing/2014/main" id="{5DECE65C-547E-47A6-9619-B9E665342233}"/>
              </a:ext>
            </a:extLst>
          </p:cNvPr>
          <p:cNvSpPr/>
          <p:nvPr/>
        </p:nvSpPr>
        <p:spPr>
          <a:xfrm>
            <a:off x="1943100" y="1697594"/>
            <a:ext cx="3505198" cy="949491"/>
          </a:xfrm>
          <a:prstGeom prst="rect">
            <a:avLst/>
          </a:prstGeom>
        </p:spPr>
        <p:txBody>
          <a:bodyPr wrap="square">
            <a:spAutoFit/>
          </a:bodyPr>
          <a:lstStyle/>
          <a:p>
            <a:pPr>
              <a:lnSpc>
                <a:spcPct val="90000"/>
              </a:lnSpc>
              <a:spcAft>
                <a:spcPts val="450"/>
              </a:spcAft>
            </a:pPr>
            <a:r>
              <a:rPr lang="en-US" sz="1200" b="1" dirty="0">
                <a:solidFill>
                  <a:srgbClr val="FF8A00">
                    <a:alpha val="100000"/>
                  </a:srgbClr>
                </a:solidFill>
                <a:latin typeface="Arial"/>
              </a:rPr>
              <a:t>CROSS DEVICE DISPLAY – English</a:t>
            </a:r>
          </a:p>
          <a:p>
            <a:pPr marL="285750" indent="-285750">
              <a:lnSpc>
                <a:spcPct val="90000"/>
              </a:lnSpc>
              <a:spcAft>
                <a:spcPts val="450"/>
              </a:spcAft>
              <a:buFont typeface="Arial" panose="020B0604020202020204" pitchFamily="34" charset="0"/>
              <a:buChar char="•"/>
            </a:pPr>
            <a:r>
              <a:rPr lang="en-US" sz="1200" dirty="0">
                <a:latin typeface="+mj-lt"/>
              </a:rPr>
              <a:t>448,007 IMPRESSIONS </a:t>
            </a:r>
          </a:p>
          <a:p>
            <a:pPr marL="285750" indent="-285750">
              <a:lnSpc>
                <a:spcPct val="90000"/>
              </a:lnSpc>
              <a:spcAft>
                <a:spcPts val="450"/>
              </a:spcAft>
              <a:buFont typeface="Arial" panose="020B0604020202020204" pitchFamily="34" charset="0"/>
              <a:buChar char="•"/>
            </a:pPr>
            <a:r>
              <a:rPr lang="en-US" sz="1200" dirty="0">
                <a:latin typeface="+mj-lt"/>
              </a:rPr>
              <a:t>650 CLICKS</a:t>
            </a:r>
          </a:p>
          <a:p>
            <a:pPr marL="285750" indent="-285750">
              <a:lnSpc>
                <a:spcPct val="90000"/>
              </a:lnSpc>
              <a:spcAft>
                <a:spcPts val="450"/>
              </a:spcAft>
              <a:buFont typeface="Arial" panose="020B0604020202020204" pitchFamily="34" charset="0"/>
              <a:buChar char="•"/>
            </a:pPr>
            <a:r>
              <a:rPr lang="en-US" sz="1200" dirty="0">
                <a:latin typeface="+mj-lt"/>
              </a:rPr>
              <a:t>0.15% CLICK THROUGH RATE</a:t>
            </a:r>
          </a:p>
        </p:txBody>
      </p:sp>
      <p:sp>
        <p:nvSpPr>
          <p:cNvPr id="16" name="TextBox 15">
            <a:extLst>
              <a:ext uri="{FF2B5EF4-FFF2-40B4-BE49-F238E27FC236}">
                <a16:creationId xmlns:a16="http://schemas.microsoft.com/office/drawing/2014/main" id="{FF9AB3A2-148F-0A48-1BEF-9757170838B7}"/>
              </a:ext>
            </a:extLst>
          </p:cNvPr>
          <p:cNvSpPr txBox="1"/>
          <p:nvPr/>
        </p:nvSpPr>
        <p:spPr>
          <a:xfrm>
            <a:off x="1943100" y="3183286"/>
            <a:ext cx="4572000" cy="949491"/>
          </a:xfrm>
          <a:prstGeom prst="rect">
            <a:avLst/>
          </a:prstGeom>
          <a:noFill/>
        </p:spPr>
        <p:txBody>
          <a:bodyPr wrap="square">
            <a:spAutoFit/>
          </a:bodyPr>
          <a:lstStyle/>
          <a:p>
            <a:pPr>
              <a:lnSpc>
                <a:spcPct val="90000"/>
              </a:lnSpc>
              <a:spcAft>
                <a:spcPts val="450"/>
              </a:spcAft>
            </a:pPr>
            <a:r>
              <a:rPr lang="en-US" sz="1200" b="1" dirty="0">
                <a:solidFill>
                  <a:srgbClr val="FF8A00">
                    <a:alpha val="100000"/>
                  </a:srgbClr>
                </a:solidFill>
                <a:latin typeface="Arial"/>
              </a:rPr>
              <a:t>CROSS DEVICE DISPLAY – Spanish</a:t>
            </a:r>
          </a:p>
          <a:p>
            <a:pPr marL="285750" indent="-285750">
              <a:lnSpc>
                <a:spcPct val="90000"/>
              </a:lnSpc>
              <a:spcAft>
                <a:spcPts val="450"/>
              </a:spcAft>
              <a:buFont typeface="Arial" panose="020B0604020202020204" pitchFamily="34" charset="0"/>
              <a:buChar char="•"/>
            </a:pPr>
            <a:r>
              <a:rPr lang="en-US" sz="1200" dirty="0">
                <a:latin typeface="+mj-lt"/>
              </a:rPr>
              <a:t>490,776 IMPRESSIONS </a:t>
            </a:r>
          </a:p>
          <a:p>
            <a:pPr marL="285750" indent="-285750">
              <a:lnSpc>
                <a:spcPct val="90000"/>
              </a:lnSpc>
              <a:spcAft>
                <a:spcPts val="450"/>
              </a:spcAft>
              <a:buFont typeface="Arial" panose="020B0604020202020204" pitchFamily="34" charset="0"/>
              <a:buChar char="•"/>
            </a:pPr>
            <a:r>
              <a:rPr lang="en-US" sz="1200" dirty="0">
                <a:latin typeface="+mj-lt"/>
              </a:rPr>
              <a:t>572 CLICKS</a:t>
            </a:r>
          </a:p>
          <a:p>
            <a:pPr marL="285750" indent="-285750">
              <a:lnSpc>
                <a:spcPct val="90000"/>
              </a:lnSpc>
              <a:spcAft>
                <a:spcPts val="450"/>
              </a:spcAft>
              <a:buFont typeface="Arial" panose="020B0604020202020204" pitchFamily="34" charset="0"/>
              <a:buChar char="•"/>
            </a:pPr>
            <a:r>
              <a:rPr lang="en-US" sz="1200" dirty="0">
                <a:latin typeface="+mj-lt"/>
              </a:rPr>
              <a:t>0.12% CLICK THROUGH RATE</a:t>
            </a:r>
          </a:p>
        </p:txBody>
      </p:sp>
      <p:pic>
        <p:nvPicPr>
          <p:cNvPr id="19" name="Picture 18">
            <a:extLst>
              <a:ext uri="{FF2B5EF4-FFF2-40B4-BE49-F238E27FC236}">
                <a16:creationId xmlns:a16="http://schemas.microsoft.com/office/drawing/2014/main" id="{7FE680A7-46DF-76E9-3ED4-254142993738}"/>
              </a:ext>
            </a:extLst>
          </p:cNvPr>
          <p:cNvPicPr>
            <a:picLocks noChangeAspect="1"/>
          </p:cNvPicPr>
          <p:nvPr/>
        </p:nvPicPr>
        <p:blipFill>
          <a:blip r:embed="rId2"/>
          <a:stretch>
            <a:fillRect/>
          </a:stretch>
        </p:blipFill>
        <p:spPr>
          <a:xfrm>
            <a:off x="0" y="219075"/>
            <a:ext cx="8915400" cy="857250"/>
          </a:xfrm>
          <a:prstGeom prst="rect">
            <a:avLst/>
          </a:prstGeom>
        </p:spPr>
      </p:pic>
      <p:sp>
        <p:nvSpPr>
          <p:cNvPr id="20" name="TextBox 19">
            <a:extLst>
              <a:ext uri="{FF2B5EF4-FFF2-40B4-BE49-F238E27FC236}">
                <a16:creationId xmlns:a16="http://schemas.microsoft.com/office/drawing/2014/main" id="{86F6B0B4-B57F-824E-5C27-6FB4EC96A016}"/>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DELIVERY TOTALS</a:t>
            </a:r>
          </a:p>
        </p:txBody>
      </p:sp>
      <p:pic>
        <p:nvPicPr>
          <p:cNvPr id="21" name="Picture 20">
            <a:extLst>
              <a:ext uri="{FF2B5EF4-FFF2-40B4-BE49-F238E27FC236}">
                <a16:creationId xmlns:a16="http://schemas.microsoft.com/office/drawing/2014/main" id="{8BCD9DFB-471C-7874-374A-9FC98047202B}"/>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3" name="TextBox 2">
            <a:extLst>
              <a:ext uri="{FF2B5EF4-FFF2-40B4-BE49-F238E27FC236}">
                <a16:creationId xmlns:a16="http://schemas.microsoft.com/office/drawing/2014/main" id="{11B16A0F-2856-06AB-636D-E1DC04EB2E67}"/>
              </a:ext>
            </a:extLst>
          </p:cNvPr>
          <p:cNvSpPr txBox="1"/>
          <p:nvPr/>
        </p:nvSpPr>
        <p:spPr>
          <a:xfrm>
            <a:off x="1943100" y="4668978"/>
            <a:ext cx="4572000" cy="1179810"/>
          </a:xfrm>
          <a:prstGeom prst="rect">
            <a:avLst/>
          </a:prstGeom>
          <a:noFill/>
        </p:spPr>
        <p:txBody>
          <a:bodyPr wrap="square">
            <a:spAutoFit/>
          </a:bodyPr>
          <a:lstStyle/>
          <a:p>
            <a:pPr>
              <a:lnSpc>
                <a:spcPct val="90000"/>
              </a:lnSpc>
              <a:spcAft>
                <a:spcPts val="450"/>
              </a:spcAft>
            </a:pPr>
            <a:r>
              <a:rPr lang="en-US" sz="1200" b="1" dirty="0">
                <a:solidFill>
                  <a:srgbClr val="FF8A00">
                    <a:alpha val="100000"/>
                  </a:srgbClr>
                </a:solidFill>
                <a:latin typeface="Arial"/>
              </a:rPr>
              <a:t>CROSS DEVICE DISPLAY – Portuguese</a:t>
            </a:r>
          </a:p>
          <a:p>
            <a:pPr marL="285750" indent="-285750">
              <a:lnSpc>
                <a:spcPct val="90000"/>
              </a:lnSpc>
              <a:spcAft>
                <a:spcPts val="450"/>
              </a:spcAft>
              <a:buFont typeface="Arial" panose="020B0604020202020204" pitchFamily="34" charset="0"/>
              <a:buChar char="•"/>
            </a:pPr>
            <a:r>
              <a:rPr lang="en-US" sz="1200" dirty="0">
                <a:latin typeface="+mj-lt"/>
              </a:rPr>
              <a:t>161,028 IMPRESSIONS </a:t>
            </a:r>
          </a:p>
          <a:p>
            <a:pPr marL="285750" indent="-285750">
              <a:lnSpc>
                <a:spcPct val="90000"/>
              </a:lnSpc>
              <a:spcAft>
                <a:spcPts val="450"/>
              </a:spcAft>
              <a:buFont typeface="Arial" panose="020B0604020202020204" pitchFamily="34" charset="0"/>
              <a:buChar char="•"/>
            </a:pPr>
            <a:r>
              <a:rPr lang="en-US" sz="1200" dirty="0">
                <a:latin typeface="+mj-lt"/>
              </a:rPr>
              <a:t>231 CLICKS</a:t>
            </a:r>
          </a:p>
          <a:p>
            <a:pPr marL="285750" indent="-285750">
              <a:lnSpc>
                <a:spcPct val="90000"/>
              </a:lnSpc>
              <a:spcAft>
                <a:spcPts val="450"/>
              </a:spcAft>
              <a:buFont typeface="Arial" panose="020B0604020202020204" pitchFamily="34" charset="0"/>
              <a:buChar char="•"/>
            </a:pPr>
            <a:r>
              <a:rPr lang="en-US" sz="1200" dirty="0">
                <a:latin typeface="+mj-lt"/>
              </a:rPr>
              <a:t>0.14% CLICK THROUGH RATE</a:t>
            </a:r>
          </a:p>
          <a:p>
            <a:pPr>
              <a:lnSpc>
                <a:spcPct val="90000"/>
              </a:lnSpc>
              <a:spcAft>
                <a:spcPts val="450"/>
              </a:spcAft>
            </a:pPr>
            <a:endParaRPr lang="en-US" sz="1200" b="1" dirty="0">
              <a:solidFill>
                <a:srgbClr val="FF8A00">
                  <a:alpha val="100000"/>
                </a:srgbClr>
              </a:solidFill>
              <a:highlight>
                <a:srgbClr val="FFFF00"/>
              </a:highlight>
              <a:latin typeface="Arial"/>
            </a:endParaRPr>
          </a:p>
        </p:txBody>
      </p:sp>
    </p:spTree>
    <p:extLst>
      <p:ext uri="{BB962C8B-B14F-4D97-AF65-F5344CB8AC3E}">
        <p14:creationId xmlns:p14="http://schemas.microsoft.com/office/powerpoint/2010/main" val="1624352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E4488A-6A3F-1BDC-AF66-4566EECCFDAD}"/>
              </a:ext>
            </a:extLst>
          </p:cNvPr>
          <p:cNvSpPr txBox="1"/>
          <p:nvPr/>
        </p:nvSpPr>
        <p:spPr>
          <a:xfrm>
            <a:off x="381000" y="1313671"/>
            <a:ext cx="3124200" cy="369332"/>
          </a:xfrm>
          <a:prstGeom prst="rect">
            <a:avLst/>
          </a:prstGeom>
          <a:noFill/>
        </p:spPr>
        <p:txBody>
          <a:bodyPr wrap="square" rtlCol="0">
            <a:spAutoFit/>
          </a:bodyPr>
          <a:lstStyle/>
          <a:p>
            <a:r>
              <a:rPr lang="en-US" b="1" u="sng" dirty="0">
                <a:solidFill>
                  <a:schemeClr val="accent1">
                    <a:lumMod val="75000"/>
                  </a:schemeClr>
                </a:solidFill>
              </a:rPr>
              <a:t>PRE-ROLL</a:t>
            </a:r>
          </a:p>
        </p:txBody>
      </p:sp>
      <p:graphicFrame>
        <p:nvGraphicFramePr>
          <p:cNvPr id="8" name="Table 7">
            <a:extLst>
              <a:ext uri="{FF2B5EF4-FFF2-40B4-BE49-F238E27FC236}">
                <a16:creationId xmlns:a16="http://schemas.microsoft.com/office/drawing/2014/main" id="{6FD06CF6-FB3A-6310-AE8E-FE406FFED301}"/>
              </a:ext>
            </a:extLst>
          </p:cNvPr>
          <p:cNvGraphicFramePr>
            <a:graphicFrameLocks noGrp="1"/>
          </p:cNvGraphicFramePr>
          <p:nvPr>
            <p:extLst>
              <p:ext uri="{D42A27DB-BD31-4B8C-83A1-F6EECF244321}">
                <p14:modId xmlns:p14="http://schemas.microsoft.com/office/powerpoint/2010/main" val="1988543436"/>
              </p:ext>
            </p:extLst>
          </p:nvPr>
        </p:nvGraphicFramePr>
        <p:xfrm>
          <a:off x="628650" y="1859793"/>
          <a:ext cx="7482625" cy="2069311"/>
        </p:xfrm>
        <a:graphic>
          <a:graphicData uri="http://schemas.openxmlformats.org/drawingml/2006/table">
            <a:tbl>
              <a:tblPr>
                <a:tableStyleId>{073A0DAA-6AF3-43AB-8588-CEC1D06C72B9}</a:tableStyleId>
              </a:tblPr>
              <a:tblGrid>
                <a:gridCol w="3930751">
                  <a:extLst>
                    <a:ext uri="{9D8B030D-6E8A-4147-A177-3AD203B41FA5}">
                      <a16:colId xmlns:a16="http://schemas.microsoft.com/office/drawing/2014/main" val="872190554"/>
                    </a:ext>
                  </a:extLst>
                </a:gridCol>
                <a:gridCol w="796328">
                  <a:extLst>
                    <a:ext uri="{9D8B030D-6E8A-4147-A177-3AD203B41FA5}">
                      <a16:colId xmlns:a16="http://schemas.microsoft.com/office/drawing/2014/main" val="789148863"/>
                    </a:ext>
                  </a:extLst>
                </a:gridCol>
                <a:gridCol w="398501">
                  <a:extLst>
                    <a:ext uri="{9D8B030D-6E8A-4147-A177-3AD203B41FA5}">
                      <a16:colId xmlns:a16="http://schemas.microsoft.com/office/drawing/2014/main" val="493798574"/>
                    </a:ext>
                  </a:extLst>
                </a:gridCol>
                <a:gridCol w="434823">
                  <a:extLst>
                    <a:ext uri="{9D8B030D-6E8A-4147-A177-3AD203B41FA5}">
                      <a16:colId xmlns:a16="http://schemas.microsoft.com/office/drawing/2014/main" val="2365361235"/>
                    </a:ext>
                  </a:extLst>
                </a:gridCol>
                <a:gridCol w="1088174">
                  <a:extLst>
                    <a:ext uri="{9D8B030D-6E8A-4147-A177-3AD203B41FA5}">
                      <a16:colId xmlns:a16="http://schemas.microsoft.com/office/drawing/2014/main" val="231792510"/>
                    </a:ext>
                  </a:extLst>
                </a:gridCol>
                <a:gridCol w="834048">
                  <a:extLst>
                    <a:ext uri="{9D8B030D-6E8A-4147-A177-3AD203B41FA5}">
                      <a16:colId xmlns:a16="http://schemas.microsoft.com/office/drawing/2014/main" val="3920557348"/>
                    </a:ext>
                  </a:extLst>
                </a:gridCol>
              </a:tblGrid>
              <a:tr h="207876">
                <a:tc>
                  <a:txBody>
                    <a:bodyPr/>
                    <a:lstStyle/>
                    <a:p>
                      <a:pPr algn="l" rtl="0" fontAlgn="b"/>
                      <a:r>
                        <a:rPr lang="en-US" sz="1200" u="none" strike="noStrike" dirty="0">
                          <a:effectLst/>
                        </a:rPr>
                        <a:t>Campaign</a:t>
                      </a:r>
                      <a:endParaRPr lang="en-US" sz="1200" b="0" i="0" u="none" strike="noStrike" dirty="0">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Impressions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Clicks</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CTR</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 Rate</a:t>
                      </a:r>
                      <a:endParaRPr lang="en-US" sz="1200" b="0" i="0" u="none" strike="noStrike">
                        <a:solidFill>
                          <a:srgbClr val="000000"/>
                        </a:solidFill>
                        <a:effectLst/>
                        <a:latin typeface="Calibri" panose="020F0502020204030204" pitchFamily="34" charset="0"/>
                      </a:endParaRPr>
                    </a:p>
                  </a:txBody>
                  <a:tcPr marL="9449" marR="9449" marT="9449" marB="0" anchor="b"/>
                </a:tc>
                <a:tc>
                  <a:txBody>
                    <a:bodyPr/>
                    <a:lstStyle/>
                    <a:p>
                      <a:pPr algn="ctr" rtl="0" fontAlgn="b"/>
                      <a:r>
                        <a:rPr lang="en-US" sz="1200" u="none" strike="noStrike">
                          <a:effectLst/>
                        </a:rPr>
                        <a:t>Completions</a:t>
                      </a:r>
                      <a:endParaRPr lang="en-US" sz="1200" b="0" i="0" u="none" strike="noStrike">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879164965"/>
                  </a:ext>
                </a:extLst>
              </a:tr>
              <a:tr h="207876">
                <a:tc>
                  <a:txBody>
                    <a:bodyPr/>
                    <a:lstStyle/>
                    <a:p>
                      <a:pPr algn="l" fontAlgn="b"/>
                      <a:r>
                        <a:rPr lang="en-US" sz="1200" b="0" i="0" u="none" strike="noStrike" dirty="0">
                          <a:solidFill>
                            <a:schemeClr val="tx1"/>
                          </a:solidFill>
                          <a:effectLst/>
                          <a:latin typeface="Calibri" panose="020F0502020204030204" pitchFamily="34" charset="0"/>
                        </a:rPr>
                        <a:t>2480849 - Pre-Roll - ATHOL Cluster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82,650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90 </a:t>
                      </a:r>
                    </a:p>
                  </a:txBody>
                  <a:tcPr marL="9525" marR="9525" marT="9525" marB="0" anchor="ctr"/>
                </a:tc>
                <a:tc>
                  <a:txBody>
                    <a:bodyPr/>
                    <a:lstStyle/>
                    <a:p>
                      <a:pPr algn="ctr" rtl="0" fontAlgn="b"/>
                      <a:r>
                        <a:rPr lang="en-US" sz="1200" u="none" strike="noStrike" dirty="0">
                          <a:effectLst/>
                        </a:rPr>
                        <a:t>0.11%</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63.41%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50,567 </a:t>
                      </a:r>
                    </a:p>
                  </a:txBody>
                  <a:tcPr marL="9525" marR="9525" marT="9525" marB="0" anchor="b"/>
                </a:tc>
                <a:extLst>
                  <a:ext uri="{0D108BD9-81ED-4DB2-BD59-A6C34878D82A}">
                    <a16:rowId xmlns:a16="http://schemas.microsoft.com/office/drawing/2014/main" val="3008695451"/>
                  </a:ext>
                </a:extLst>
              </a:tr>
              <a:tr h="207876">
                <a:tc>
                  <a:txBody>
                    <a:bodyPr/>
                    <a:lstStyle/>
                    <a:p>
                      <a:pPr algn="l" fontAlgn="b"/>
                      <a:r>
                        <a:rPr lang="en-US" sz="1200" b="0" i="0" u="none" strike="noStrike" dirty="0">
                          <a:solidFill>
                            <a:schemeClr val="tx1"/>
                          </a:solidFill>
                          <a:effectLst/>
                          <a:latin typeface="Calibri" panose="020F0502020204030204" pitchFamily="34" charset="0"/>
                        </a:rPr>
                        <a:t>2481113 - Pre-Roll - BERKLEY Cluster</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78,993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66 </a:t>
                      </a:r>
                    </a:p>
                  </a:txBody>
                  <a:tcPr marL="9525" marR="9525" marT="9525" marB="0" anchor="ctr"/>
                </a:tc>
                <a:tc>
                  <a:txBody>
                    <a:bodyPr/>
                    <a:lstStyle/>
                    <a:p>
                      <a:pPr algn="ctr" rtl="0" fontAlgn="b"/>
                      <a:r>
                        <a:rPr lang="en-US" sz="1200" u="none" strike="noStrike" dirty="0">
                          <a:effectLst/>
                        </a:rPr>
                        <a:t>0.08%</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63.09%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49,428 </a:t>
                      </a:r>
                    </a:p>
                  </a:txBody>
                  <a:tcPr marL="9525" marR="9525" marT="9525" marB="0" anchor="b"/>
                </a:tc>
                <a:extLst>
                  <a:ext uri="{0D108BD9-81ED-4DB2-BD59-A6C34878D82A}">
                    <a16:rowId xmlns:a16="http://schemas.microsoft.com/office/drawing/2014/main" val="745479807"/>
                  </a:ext>
                </a:extLst>
              </a:tr>
              <a:tr h="207876">
                <a:tc>
                  <a:txBody>
                    <a:bodyPr/>
                    <a:lstStyle/>
                    <a:p>
                      <a:pPr algn="l" fontAlgn="b"/>
                      <a:r>
                        <a:rPr lang="en-US" sz="1200" b="0" i="0" u="none" strike="noStrike">
                          <a:solidFill>
                            <a:schemeClr val="tx1"/>
                          </a:solidFill>
                          <a:effectLst/>
                          <a:latin typeface="Calibri" panose="020F0502020204030204" pitchFamily="34" charset="0"/>
                        </a:rPr>
                        <a:t>2481115 - Pre-Roll - BLECHERTOWN Cluster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82,261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64 </a:t>
                      </a:r>
                    </a:p>
                  </a:txBody>
                  <a:tcPr marL="9525" marR="9525" marT="9525" marB="0" anchor="ctr"/>
                </a:tc>
                <a:tc>
                  <a:txBody>
                    <a:bodyPr/>
                    <a:lstStyle/>
                    <a:p>
                      <a:pPr algn="ctr" rtl="0" fontAlgn="b"/>
                      <a:r>
                        <a:rPr lang="en-US" sz="1200" u="none" strike="noStrike" dirty="0">
                          <a:effectLst/>
                        </a:rPr>
                        <a:t>0.08%</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61.75%</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49,517 </a:t>
                      </a:r>
                    </a:p>
                  </a:txBody>
                  <a:tcPr marL="9525" marR="9525" marT="9525" marB="0" anchor="b"/>
                </a:tc>
                <a:extLst>
                  <a:ext uri="{0D108BD9-81ED-4DB2-BD59-A6C34878D82A}">
                    <a16:rowId xmlns:a16="http://schemas.microsoft.com/office/drawing/2014/main" val="2706293013"/>
                  </a:ext>
                </a:extLst>
              </a:tr>
              <a:tr h="207876">
                <a:tc>
                  <a:txBody>
                    <a:bodyPr/>
                    <a:lstStyle/>
                    <a:p>
                      <a:pPr algn="l" fontAlgn="b"/>
                      <a:r>
                        <a:rPr lang="en-US" sz="1200" b="0" i="0" u="none" strike="noStrike">
                          <a:solidFill>
                            <a:schemeClr val="tx1"/>
                          </a:solidFill>
                          <a:effectLst/>
                          <a:latin typeface="Calibri" panose="020F0502020204030204" pitchFamily="34" charset="0"/>
                        </a:rPr>
                        <a:t>2481116 - Pre-Roll - Lawrence,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82,084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100 </a:t>
                      </a:r>
                    </a:p>
                  </a:txBody>
                  <a:tcPr marL="9525" marR="9525" marT="9525" marB="0" anchor="ctr"/>
                </a:tc>
                <a:tc>
                  <a:txBody>
                    <a:bodyPr/>
                    <a:lstStyle/>
                    <a:p>
                      <a:pPr algn="ctr" rtl="0" fontAlgn="b"/>
                      <a:r>
                        <a:rPr lang="en-US" sz="1200" u="none" strike="noStrike" dirty="0">
                          <a:effectLst/>
                        </a:rPr>
                        <a:t>0.12%</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59.90%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48,081 </a:t>
                      </a:r>
                    </a:p>
                  </a:txBody>
                  <a:tcPr marL="9525" marR="9525" marT="9525" marB="0" anchor="b"/>
                </a:tc>
                <a:extLst>
                  <a:ext uri="{0D108BD9-81ED-4DB2-BD59-A6C34878D82A}">
                    <a16:rowId xmlns:a16="http://schemas.microsoft.com/office/drawing/2014/main" val="302393925"/>
                  </a:ext>
                </a:extLst>
              </a:tr>
              <a:tr h="207876">
                <a:tc>
                  <a:txBody>
                    <a:bodyPr/>
                    <a:lstStyle/>
                    <a:p>
                      <a:pPr algn="l" fontAlgn="b"/>
                      <a:r>
                        <a:rPr lang="en-US" sz="1200" b="0" i="0" u="none" strike="noStrike">
                          <a:solidFill>
                            <a:schemeClr val="tx1"/>
                          </a:solidFill>
                          <a:effectLst/>
                          <a:latin typeface="Calibri" panose="020F0502020204030204" pitchFamily="34" charset="0"/>
                        </a:rPr>
                        <a:t>2481117 - Pre-Roll - North Adams,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84,994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78 </a:t>
                      </a:r>
                    </a:p>
                  </a:txBody>
                  <a:tcPr marL="9525" marR="9525" marT="9525" marB="0" anchor="ctr"/>
                </a:tc>
                <a:tc>
                  <a:txBody>
                    <a:bodyPr/>
                    <a:lstStyle/>
                    <a:p>
                      <a:pPr algn="ctr" rtl="0" fontAlgn="b"/>
                      <a:r>
                        <a:rPr lang="en-US" sz="1200" u="none" strike="noStrike" dirty="0">
                          <a:effectLst/>
                        </a:rPr>
                        <a:t>0.09%</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66.19%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53,909 </a:t>
                      </a:r>
                    </a:p>
                  </a:txBody>
                  <a:tcPr marL="9525" marR="9525" marT="9525" marB="0" anchor="b"/>
                </a:tc>
                <a:extLst>
                  <a:ext uri="{0D108BD9-81ED-4DB2-BD59-A6C34878D82A}">
                    <a16:rowId xmlns:a16="http://schemas.microsoft.com/office/drawing/2014/main" val="1328246958"/>
                  </a:ext>
                </a:extLst>
              </a:tr>
              <a:tr h="207876">
                <a:tc>
                  <a:txBody>
                    <a:bodyPr/>
                    <a:lstStyle/>
                    <a:p>
                      <a:pPr algn="l" fontAlgn="b"/>
                      <a:r>
                        <a:rPr lang="en-US" sz="1200" b="0" i="0" u="none" strike="noStrike">
                          <a:solidFill>
                            <a:schemeClr val="tx1"/>
                          </a:solidFill>
                          <a:effectLst/>
                          <a:latin typeface="Calibri" panose="020F0502020204030204" pitchFamily="34" charset="0"/>
                        </a:rPr>
                        <a:t>2481118 - Pre-Roll - Pittsfield,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81,066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111 </a:t>
                      </a:r>
                    </a:p>
                  </a:txBody>
                  <a:tcPr marL="9525" marR="9525" marT="9525" marB="0" anchor="ctr"/>
                </a:tc>
                <a:tc>
                  <a:txBody>
                    <a:bodyPr/>
                    <a:lstStyle/>
                    <a:p>
                      <a:pPr algn="ctr" rtl="0" fontAlgn="b"/>
                      <a:r>
                        <a:rPr lang="en-US" sz="1200" u="none" strike="noStrike" dirty="0">
                          <a:effectLst/>
                        </a:rPr>
                        <a:t>0.14%</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66.29%</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53,116 </a:t>
                      </a:r>
                    </a:p>
                  </a:txBody>
                  <a:tcPr marL="9525" marR="9525" marT="9525" marB="0" anchor="b"/>
                </a:tc>
                <a:extLst>
                  <a:ext uri="{0D108BD9-81ED-4DB2-BD59-A6C34878D82A}">
                    <a16:rowId xmlns:a16="http://schemas.microsoft.com/office/drawing/2014/main" val="670031138"/>
                  </a:ext>
                </a:extLst>
              </a:tr>
              <a:tr h="207876">
                <a:tc>
                  <a:txBody>
                    <a:bodyPr/>
                    <a:lstStyle/>
                    <a:p>
                      <a:pPr algn="l" fontAlgn="b"/>
                      <a:r>
                        <a:rPr lang="en-US" sz="1200" b="0" i="0" u="none" strike="noStrike">
                          <a:solidFill>
                            <a:schemeClr val="tx1"/>
                          </a:solidFill>
                          <a:effectLst/>
                          <a:latin typeface="Calibri" panose="020F0502020204030204" pitchFamily="34" charset="0"/>
                        </a:rPr>
                        <a:t>2481120 - Pre-Roll - Springfield, MA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80,764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121 </a:t>
                      </a:r>
                    </a:p>
                  </a:txBody>
                  <a:tcPr marL="9525" marR="9525" marT="9525" marB="0" anchor="ctr"/>
                </a:tc>
                <a:tc>
                  <a:txBody>
                    <a:bodyPr/>
                    <a:lstStyle/>
                    <a:p>
                      <a:pPr algn="ctr" rtl="0" fontAlgn="b"/>
                      <a:r>
                        <a:rPr lang="en-US" sz="1200" u="none" strike="noStrike" dirty="0">
                          <a:effectLst/>
                        </a:rPr>
                        <a:t>0.15%</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a:solidFill>
                            <a:schemeClr val="tx1"/>
                          </a:solidFill>
                          <a:effectLst/>
                          <a:latin typeface="Calibri" panose="020F0502020204030204" pitchFamily="34" charset="0"/>
                        </a:rPr>
                        <a:t>60.97%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48,686 </a:t>
                      </a:r>
                    </a:p>
                  </a:txBody>
                  <a:tcPr marL="9525" marR="9525" marT="9525" marB="0" anchor="b"/>
                </a:tc>
                <a:extLst>
                  <a:ext uri="{0D108BD9-81ED-4DB2-BD59-A6C34878D82A}">
                    <a16:rowId xmlns:a16="http://schemas.microsoft.com/office/drawing/2014/main" val="653848491"/>
                  </a:ext>
                </a:extLst>
              </a:tr>
              <a:tr h="207876">
                <a:tc>
                  <a:txBody>
                    <a:bodyPr/>
                    <a:lstStyle/>
                    <a:p>
                      <a:pPr algn="l" fontAlgn="b"/>
                      <a:r>
                        <a:rPr lang="en-US" sz="1200" b="0" i="0" u="none" strike="noStrike" dirty="0">
                          <a:solidFill>
                            <a:schemeClr val="tx1"/>
                          </a:solidFill>
                          <a:effectLst/>
                          <a:latin typeface="Calibri" panose="020F0502020204030204" pitchFamily="34" charset="0"/>
                        </a:rPr>
                        <a:t>2481612 - Pre-Roll - Weymouth, VA AT1</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81,034 </a:t>
                      </a:r>
                    </a:p>
                  </a:txBody>
                  <a:tcPr marL="9525" marR="9525" marT="9525" marB="0" anchor="ctr"/>
                </a:tc>
                <a:tc>
                  <a:txBody>
                    <a:bodyPr/>
                    <a:lstStyle/>
                    <a:p>
                      <a:pPr algn="ctr" fontAlgn="b"/>
                      <a:r>
                        <a:rPr lang="en-US" sz="1200" b="0" i="0" u="none" strike="noStrike" dirty="0">
                          <a:solidFill>
                            <a:schemeClr val="tx1"/>
                          </a:solidFill>
                          <a:effectLst/>
                          <a:latin typeface="Calibri" panose="020F0502020204030204" pitchFamily="34" charset="0"/>
                        </a:rPr>
                        <a:t>44 </a:t>
                      </a:r>
                    </a:p>
                  </a:txBody>
                  <a:tcPr marL="9525" marR="9525" marT="9525" marB="0" anchor="ctr"/>
                </a:tc>
                <a:tc>
                  <a:txBody>
                    <a:bodyPr/>
                    <a:lstStyle/>
                    <a:p>
                      <a:pPr algn="ctr" rtl="0" fontAlgn="b"/>
                      <a:r>
                        <a:rPr lang="en-US" sz="1200" u="none" strike="noStrike" dirty="0">
                          <a:effectLst/>
                        </a:rPr>
                        <a:t>0.04%</a:t>
                      </a:r>
                      <a:endParaRPr lang="en-US" sz="1200" b="0" i="0" u="none" strike="noStrike" dirty="0">
                        <a:solidFill>
                          <a:srgbClr val="000000"/>
                        </a:solidFill>
                        <a:effectLst/>
                        <a:latin typeface="Calibri" panose="020F0502020204030204" pitchFamily="34" charset="0"/>
                      </a:endParaRPr>
                    </a:p>
                  </a:txBody>
                  <a:tcPr marL="9449" marR="9449" marT="9449" marB="0" anchor="ctr"/>
                </a:tc>
                <a:tc>
                  <a:txBody>
                    <a:bodyPr/>
                    <a:lstStyle/>
                    <a:p>
                      <a:pPr algn="ctr" fontAlgn="b"/>
                      <a:r>
                        <a:rPr lang="en-US" sz="1200" b="0" i="0" u="none" strike="noStrike" dirty="0">
                          <a:solidFill>
                            <a:schemeClr val="tx1"/>
                          </a:solidFill>
                          <a:effectLst/>
                          <a:latin typeface="Calibri" panose="020F0502020204030204" pitchFamily="34" charset="0"/>
                        </a:rPr>
                        <a:t>64.86%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52,274 </a:t>
                      </a:r>
                    </a:p>
                  </a:txBody>
                  <a:tcPr marL="9525" marR="9525" marT="9525" marB="0" anchor="b"/>
                </a:tc>
                <a:extLst>
                  <a:ext uri="{0D108BD9-81ED-4DB2-BD59-A6C34878D82A}">
                    <a16:rowId xmlns:a16="http://schemas.microsoft.com/office/drawing/2014/main" val="157232715"/>
                  </a:ext>
                </a:extLst>
              </a:tr>
              <a:tr h="198427">
                <a:tc>
                  <a:txBody>
                    <a:bodyPr/>
                    <a:lstStyle/>
                    <a:p>
                      <a:pPr algn="l" fontAlgn="b"/>
                      <a:r>
                        <a:rPr lang="en-US" sz="1200" b="1" u="none" strike="noStrike" dirty="0">
                          <a:effectLst/>
                        </a:rPr>
                        <a:t>TOTAL</a:t>
                      </a:r>
                      <a:endParaRPr lang="en-US" sz="1200" b="1" i="0" u="none" strike="noStrike" dirty="0">
                        <a:solidFill>
                          <a:srgbClr val="737C84"/>
                        </a:solidFill>
                        <a:effectLst/>
                        <a:latin typeface="Calibri" panose="020F0502020204030204" pitchFamily="34" charset="0"/>
                      </a:endParaRPr>
                    </a:p>
                  </a:txBody>
                  <a:tcPr marL="9449" marR="9449" marT="9449" marB="0" anchor="b"/>
                </a:tc>
                <a:tc>
                  <a:txBody>
                    <a:bodyPr/>
                    <a:lstStyle/>
                    <a:p>
                      <a:pPr algn="ctr" fontAlgn="b"/>
                      <a:r>
                        <a:rPr lang="en-US" sz="1200" b="0" i="0" u="none" strike="noStrike" dirty="0">
                          <a:solidFill>
                            <a:schemeClr val="tx1"/>
                          </a:solidFill>
                          <a:effectLst/>
                          <a:latin typeface="Calibri" panose="020F0502020204030204" pitchFamily="34" charset="0"/>
                        </a:rPr>
                        <a:t>653,846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674</a:t>
                      </a:r>
                    </a:p>
                  </a:txBody>
                  <a:tcPr marL="9525" marR="9525" marT="9525" marB="0" anchor="b"/>
                </a:tc>
                <a:tc>
                  <a:txBody>
                    <a:bodyPr/>
                    <a:lstStyle/>
                    <a:p>
                      <a:pPr algn="ctr" fontAlgn="b"/>
                      <a:r>
                        <a:rPr lang="en-US" sz="1200" b="1" u="none" strike="noStrike" dirty="0">
                          <a:effectLst/>
                        </a:rPr>
                        <a:t>0.10%</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62.02%</a:t>
                      </a:r>
                      <a:endParaRPr lang="en-US" sz="1200" b="1" i="0" u="none" strike="noStrike" dirty="0">
                        <a:solidFill>
                          <a:srgbClr val="000000"/>
                        </a:solidFill>
                        <a:effectLst/>
                        <a:latin typeface="Calibri" panose="020F0502020204030204" pitchFamily="34" charset="0"/>
                      </a:endParaRPr>
                    </a:p>
                  </a:txBody>
                  <a:tcPr marL="9449" marR="9449" marT="9449" marB="0" anchor="b"/>
                </a:tc>
                <a:tc>
                  <a:txBody>
                    <a:bodyPr/>
                    <a:lstStyle/>
                    <a:p>
                      <a:pPr algn="ctr" fontAlgn="b"/>
                      <a:r>
                        <a:rPr lang="en-US" sz="1200" b="1" u="none" strike="noStrike" dirty="0">
                          <a:effectLst/>
                        </a:rPr>
                        <a:t>405,578</a:t>
                      </a:r>
                      <a:endParaRPr lang="en-US" sz="1200" b="1" i="0" u="none" strike="noStrike" dirty="0">
                        <a:solidFill>
                          <a:srgbClr val="000000"/>
                        </a:solidFill>
                        <a:effectLst/>
                        <a:latin typeface="Calibri" panose="020F0502020204030204" pitchFamily="34" charset="0"/>
                      </a:endParaRPr>
                    </a:p>
                  </a:txBody>
                  <a:tcPr marL="9449" marR="9449" marT="9449" marB="0" anchor="b"/>
                </a:tc>
                <a:extLst>
                  <a:ext uri="{0D108BD9-81ED-4DB2-BD59-A6C34878D82A}">
                    <a16:rowId xmlns:a16="http://schemas.microsoft.com/office/drawing/2014/main" val="526419370"/>
                  </a:ext>
                </a:extLst>
              </a:tr>
            </a:tbl>
          </a:graphicData>
        </a:graphic>
      </p:graphicFrame>
      <p:pic>
        <p:nvPicPr>
          <p:cNvPr id="14" name="Picture 13">
            <a:extLst>
              <a:ext uri="{FF2B5EF4-FFF2-40B4-BE49-F238E27FC236}">
                <a16:creationId xmlns:a16="http://schemas.microsoft.com/office/drawing/2014/main" id="{F5A3BD1C-AEC7-FF35-C197-140FD8B2C7A1}"/>
              </a:ext>
            </a:extLst>
          </p:cNvPr>
          <p:cNvPicPr>
            <a:picLocks noChangeAspect="1"/>
          </p:cNvPicPr>
          <p:nvPr/>
        </p:nvPicPr>
        <p:blipFill>
          <a:blip r:embed="rId2"/>
          <a:stretch>
            <a:fillRect/>
          </a:stretch>
        </p:blipFill>
        <p:spPr>
          <a:xfrm>
            <a:off x="0" y="219075"/>
            <a:ext cx="8915400" cy="857250"/>
          </a:xfrm>
          <a:prstGeom prst="rect">
            <a:avLst/>
          </a:prstGeom>
        </p:spPr>
      </p:pic>
      <p:sp>
        <p:nvSpPr>
          <p:cNvPr id="15" name="TextBox 14">
            <a:extLst>
              <a:ext uri="{FF2B5EF4-FFF2-40B4-BE49-F238E27FC236}">
                <a16:creationId xmlns:a16="http://schemas.microsoft.com/office/drawing/2014/main" id="{F07CBDBA-85B8-8FE8-F8AF-E5972BECEBB1}"/>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CAMPAIGN DELIVERY TOTALS</a:t>
            </a:r>
          </a:p>
        </p:txBody>
      </p:sp>
      <p:pic>
        <p:nvPicPr>
          <p:cNvPr id="16" name="Picture 15">
            <a:extLst>
              <a:ext uri="{FF2B5EF4-FFF2-40B4-BE49-F238E27FC236}">
                <a16:creationId xmlns:a16="http://schemas.microsoft.com/office/drawing/2014/main" id="{D18F4321-AEE8-B782-FB5B-C7D38C21C5DE}"/>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3" name="TextBox 2">
            <a:extLst>
              <a:ext uri="{FF2B5EF4-FFF2-40B4-BE49-F238E27FC236}">
                <a16:creationId xmlns:a16="http://schemas.microsoft.com/office/drawing/2014/main" id="{938904D4-62F9-6AC2-F534-51E8F7176962}"/>
              </a:ext>
            </a:extLst>
          </p:cNvPr>
          <p:cNvSpPr txBox="1"/>
          <p:nvPr/>
        </p:nvSpPr>
        <p:spPr>
          <a:xfrm>
            <a:off x="383177" y="4105894"/>
            <a:ext cx="3124200" cy="369332"/>
          </a:xfrm>
          <a:prstGeom prst="rect">
            <a:avLst/>
          </a:prstGeom>
          <a:noFill/>
        </p:spPr>
        <p:txBody>
          <a:bodyPr wrap="square" rtlCol="0">
            <a:spAutoFit/>
          </a:bodyPr>
          <a:lstStyle/>
          <a:p>
            <a:r>
              <a:rPr lang="en-US" b="1" u="sng" dirty="0">
                <a:solidFill>
                  <a:schemeClr val="accent1">
                    <a:lumMod val="75000"/>
                  </a:schemeClr>
                </a:solidFill>
              </a:rPr>
              <a:t>SOCIAL:</a:t>
            </a:r>
          </a:p>
        </p:txBody>
      </p:sp>
      <p:graphicFrame>
        <p:nvGraphicFramePr>
          <p:cNvPr id="4" name="Table 3">
            <a:extLst>
              <a:ext uri="{FF2B5EF4-FFF2-40B4-BE49-F238E27FC236}">
                <a16:creationId xmlns:a16="http://schemas.microsoft.com/office/drawing/2014/main" id="{08435264-C909-D93C-4FE6-F3D2F184B658}"/>
              </a:ext>
            </a:extLst>
          </p:cNvPr>
          <p:cNvGraphicFramePr>
            <a:graphicFrameLocks noGrp="1"/>
          </p:cNvGraphicFramePr>
          <p:nvPr>
            <p:extLst>
              <p:ext uri="{D42A27DB-BD31-4B8C-83A1-F6EECF244321}">
                <p14:modId xmlns:p14="http://schemas.microsoft.com/office/powerpoint/2010/main" val="1089037710"/>
              </p:ext>
            </p:extLst>
          </p:nvPr>
        </p:nvGraphicFramePr>
        <p:xfrm>
          <a:off x="1493090" y="4352521"/>
          <a:ext cx="6600009" cy="1992630"/>
        </p:xfrm>
        <a:graphic>
          <a:graphicData uri="http://schemas.openxmlformats.org/drawingml/2006/table">
            <a:tbl>
              <a:tblPr>
                <a:tableStyleId>{073A0DAA-6AF3-43AB-8588-CEC1D06C72B9}</a:tableStyleId>
              </a:tblPr>
              <a:tblGrid>
                <a:gridCol w="4158250">
                  <a:extLst>
                    <a:ext uri="{9D8B030D-6E8A-4147-A177-3AD203B41FA5}">
                      <a16:colId xmlns:a16="http://schemas.microsoft.com/office/drawing/2014/main" val="3840646111"/>
                    </a:ext>
                  </a:extLst>
                </a:gridCol>
                <a:gridCol w="1156779">
                  <a:extLst>
                    <a:ext uri="{9D8B030D-6E8A-4147-A177-3AD203B41FA5}">
                      <a16:colId xmlns:a16="http://schemas.microsoft.com/office/drawing/2014/main" val="1276591754"/>
                    </a:ext>
                  </a:extLst>
                </a:gridCol>
                <a:gridCol w="704771">
                  <a:extLst>
                    <a:ext uri="{9D8B030D-6E8A-4147-A177-3AD203B41FA5}">
                      <a16:colId xmlns:a16="http://schemas.microsoft.com/office/drawing/2014/main" val="2338017117"/>
                    </a:ext>
                  </a:extLst>
                </a:gridCol>
                <a:gridCol w="580209">
                  <a:extLst>
                    <a:ext uri="{9D8B030D-6E8A-4147-A177-3AD203B41FA5}">
                      <a16:colId xmlns:a16="http://schemas.microsoft.com/office/drawing/2014/main" val="3775405944"/>
                    </a:ext>
                  </a:extLst>
                </a:gridCol>
              </a:tblGrid>
              <a:tr h="200025">
                <a:tc>
                  <a:txBody>
                    <a:bodyPr/>
                    <a:lstStyle/>
                    <a:p>
                      <a:pPr algn="l" fontAlgn="b"/>
                      <a:r>
                        <a:rPr lang="en-US" sz="1200" u="none" strike="noStrike" kern="1200" dirty="0">
                          <a:solidFill>
                            <a:schemeClr val="tx1"/>
                          </a:solidFill>
                          <a:effectLst/>
                          <a:latin typeface="+mn-lt"/>
                          <a:ea typeface="+mn-ea"/>
                          <a:cs typeface="+mn-cs"/>
                        </a:rPr>
                        <a:t>Campaign</a:t>
                      </a:r>
                    </a:p>
                  </a:txBody>
                  <a:tcPr marL="9525" marR="9525" marT="9525" marB="0" anchor="b"/>
                </a:tc>
                <a:tc>
                  <a:txBody>
                    <a:bodyPr/>
                    <a:lstStyle/>
                    <a:p>
                      <a:pPr algn="ctr" fontAlgn="b"/>
                      <a:r>
                        <a:rPr lang="en-US" sz="1200" u="none" strike="noStrike" dirty="0">
                          <a:solidFill>
                            <a:schemeClr val="tx1"/>
                          </a:solidFill>
                          <a:effectLst/>
                        </a:rPr>
                        <a:t>Impressions</a:t>
                      </a:r>
                      <a:endParaRPr lang="en-US" sz="1200" b="0"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200" u="none" strike="noStrike">
                          <a:solidFill>
                            <a:schemeClr val="tx1"/>
                          </a:solidFill>
                          <a:effectLst/>
                        </a:rPr>
                        <a:t>Clicks</a:t>
                      </a:r>
                      <a:endParaRPr lang="en-US" sz="1200" b="0"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200" u="none" strike="noStrike" dirty="0">
                          <a:solidFill>
                            <a:schemeClr val="tx1"/>
                          </a:solidFill>
                          <a:effectLst/>
                        </a:rPr>
                        <a:t>CTR</a:t>
                      </a:r>
                      <a:endParaRPr lang="en-US" sz="1200" b="0"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4636904"/>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North Adams,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74,512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2,174</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2.92%</a:t>
                      </a:r>
                    </a:p>
                  </a:txBody>
                  <a:tcPr marL="9525" marR="9525" marT="9525" marB="0" anchor="b"/>
                </a:tc>
                <a:extLst>
                  <a:ext uri="{0D108BD9-81ED-4DB2-BD59-A6C34878D82A}">
                    <a16:rowId xmlns:a16="http://schemas.microsoft.com/office/drawing/2014/main" val="1709654105"/>
                  </a:ext>
                </a:extLst>
              </a:tr>
              <a:tr h="188390">
                <a:tc>
                  <a:txBody>
                    <a:bodyPr/>
                    <a:lstStyle/>
                    <a:p>
                      <a:pPr algn="l" fontAlgn="b"/>
                      <a:r>
                        <a:rPr lang="en-US" sz="1200" b="0" i="0" u="none" strike="noStrike" dirty="0">
                          <a:solidFill>
                            <a:schemeClr val="tx1"/>
                          </a:solidFill>
                          <a:effectLst/>
                          <a:latin typeface="Calibri" panose="020F0502020204030204" pitchFamily="34" charset="0"/>
                        </a:rPr>
                        <a:t>VDS | </a:t>
                      </a:r>
                      <a:r>
                        <a:rPr lang="en-US" sz="1200" b="0" i="0" u="none" strike="noStrike" dirty="0" err="1">
                          <a:solidFill>
                            <a:schemeClr val="tx1"/>
                          </a:solidFill>
                          <a:effectLst/>
                          <a:latin typeface="Calibri" panose="020F0502020204030204" pitchFamily="34" charset="0"/>
                        </a:rPr>
                        <a:t>Kojoulka</a:t>
                      </a:r>
                      <a:r>
                        <a:rPr lang="en-US" sz="1200" b="0" i="0" u="none" strike="noStrike" dirty="0">
                          <a:solidFill>
                            <a:schemeClr val="tx1"/>
                          </a:solidFill>
                          <a:effectLst/>
                          <a:latin typeface="Calibri" panose="020F0502020204030204" pitchFamily="34" charset="0"/>
                        </a:rPr>
                        <a:t> ORAU | BERKLEY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73,251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2,578</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3.52%</a:t>
                      </a:r>
                    </a:p>
                  </a:txBody>
                  <a:tcPr marL="9525" marR="9525" marT="9525" marB="0" anchor="b"/>
                </a:tc>
                <a:extLst>
                  <a:ext uri="{0D108BD9-81ED-4DB2-BD59-A6C34878D82A}">
                    <a16:rowId xmlns:a16="http://schemas.microsoft.com/office/drawing/2014/main" val="1588613039"/>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Weymouth,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70,907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2,502</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3.53%</a:t>
                      </a:r>
                    </a:p>
                  </a:txBody>
                  <a:tcPr marL="9525" marR="9525" marT="9525" marB="0" anchor="b"/>
                </a:tc>
                <a:extLst>
                  <a:ext uri="{0D108BD9-81ED-4DB2-BD59-A6C34878D82A}">
                    <a16:rowId xmlns:a16="http://schemas.microsoft.com/office/drawing/2014/main" val="2716338444"/>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BELCHERTOWN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69,680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1,853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2.66%</a:t>
                      </a:r>
                    </a:p>
                  </a:txBody>
                  <a:tcPr marL="9525" marR="9525" marT="9525" marB="0" anchor="b"/>
                </a:tc>
                <a:extLst>
                  <a:ext uri="{0D108BD9-81ED-4DB2-BD59-A6C34878D82A}">
                    <a16:rowId xmlns:a16="http://schemas.microsoft.com/office/drawing/2014/main" val="1154611201"/>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Pittsfield,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68,436</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1,720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2.51%</a:t>
                      </a:r>
                    </a:p>
                  </a:txBody>
                  <a:tcPr marL="9525" marR="9525" marT="9525" marB="0" anchor="b"/>
                </a:tc>
                <a:extLst>
                  <a:ext uri="{0D108BD9-81ED-4DB2-BD59-A6C34878D82A}">
                    <a16:rowId xmlns:a16="http://schemas.microsoft.com/office/drawing/2014/main" val="3036334452"/>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Lawrence,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67,803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2,471</a:t>
                      </a:r>
                    </a:p>
                  </a:txBody>
                  <a:tcPr marL="9525" marR="9525" marT="9525" marB="0" anchor="b"/>
                </a:tc>
                <a:tc>
                  <a:txBody>
                    <a:bodyPr/>
                    <a:lstStyle/>
                    <a:p>
                      <a:pPr algn="ctr" fontAlgn="b"/>
                      <a:r>
                        <a:rPr lang="en-US" sz="1200" b="0" i="0" u="none" strike="noStrike">
                          <a:solidFill>
                            <a:schemeClr val="tx1"/>
                          </a:solidFill>
                          <a:effectLst/>
                          <a:latin typeface="Calibri" panose="020F0502020204030204" pitchFamily="34" charset="0"/>
                        </a:rPr>
                        <a:t>3.64%</a:t>
                      </a:r>
                    </a:p>
                  </a:txBody>
                  <a:tcPr marL="9525" marR="9525" marT="9525" marB="0" anchor="b"/>
                </a:tc>
                <a:extLst>
                  <a:ext uri="{0D108BD9-81ED-4DB2-BD59-A6C34878D82A}">
                    <a16:rowId xmlns:a16="http://schemas.microsoft.com/office/drawing/2014/main" val="3687834312"/>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ATHOL CLUSTER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64,310</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1,657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2.58%</a:t>
                      </a:r>
                    </a:p>
                  </a:txBody>
                  <a:tcPr marL="9525" marR="9525" marT="9525" marB="0" anchor="b"/>
                </a:tc>
                <a:extLst>
                  <a:ext uri="{0D108BD9-81ED-4DB2-BD59-A6C34878D82A}">
                    <a16:rowId xmlns:a16="http://schemas.microsoft.com/office/drawing/2014/main" val="1875483353"/>
                  </a:ext>
                </a:extLst>
              </a:tr>
              <a:tr h="200025">
                <a:tc>
                  <a:txBody>
                    <a:bodyPr/>
                    <a:lstStyle/>
                    <a:p>
                      <a:pPr algn="l" fontAlgn="b"/>
                      <a:r>
                        <a:rPr lang="en-US" sz="1200" b="0" i="0" u="none" strike="noStrike">
                          <a:solidFill>
                            <a:schemeClr val="tx1"/>
                          </a:solidFill>
                          <a:effectLst/>
                          <a:latin typeface="Calibri" panose="020F0502020204030204" pitchFamily="34" charset="0"/>
                        </a:rPr>
                        <a:t>VDS | Kojoulka ORAU | Springfield, MA | Nov - Dec 2023</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62,621</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2,307</a:t>
                      </a:r>
                    </a:p>
                  </a:txBody>
                  <a:tcPr marL="9525" marR="9525" marT="9525" marB="0" anchor="b"/>
                </a:tc>
                <a:tc>
                  <a:txBody>
                    <a:bodyPr/>
                    <a:lstStyle/>
                    <a:p>
                      <a:pPr algn="ctr" fontAlgn="b"/>
                      <a:r>
                        <a:rPr lang="en-US" sz="1200" b="0" i="0" u="none" strike="noStrike" dirty="0">
                          <a:solidFill>
                            <a:schemeClr val="tx1"/>
                          </a:solidFill>
                          <a:effectLst/>
                          <a:latin typeface="Calibri" panose="020F0502020204030204" pitchFamily="34" charset="0"/>
                        </a:rPr>
                        <a:t>3.68%</a:t>
                      </a:r>
                    </a:p>
                  </a:txBody>
                  <a:tcPr marL="9525" marR="9525" marT="9525" marB="0" anchor="b"/>
                </a:tc>
                <a:extLst>
                  <a:ext uri="{0D108BD9-81ED-4DB2-BD59-A6C34878D82A}">
                    <a16:rowId xmlns:a16="http://schemas.microsoft.com/office/drawing/2014/main" val="3345918086"/>
                  </a:ext>
                </a:extLst>
              </a:tr>
              <a:tr h="200025">
                <a:tc>
                  <a:txBody>
                    <a:bodyPr/>
                    <a:lstStyle/>
                    <a:p>
                      <a:pPr algn="l" fontAlgn="b"/>
                      <a:r>
                        <a:rPr lang="en-US" sz="1200" b="1" u="none" strike="noStrike" dirty="0">
                          <a:solidFill>
                            <a:schemeClr val="tx1"/>
                          </a:solidFill>
                          <a:effectLst/>
                        </a:rPr>
                        <a:t>TOTAL</a:t>
                      </a:r>
                      <a:endParaRPr lang="en-US" sz="12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solidFill>
                            <a:schemeClr val="tx1"/>
                          </a:solidFill>
                          <a:effectLst/>
                        </a:rPr>
                        <a:t>551,520 </a:t>
                      </a:r>
                      <a:endParaRPr lang="en-US" sz="12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solidFill>
                            <a:schemeClr val="tx1"/>
                          </a:solidFill>
                          <a:effectLst/>
                        </a:rPr>
                        <a:t>17,262 </a:t>
                      </a:r>
                      <a:endParaRPr lang="en-US" sz="12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200" b="1" u="none" strike="noStrike" dirty="0">
                          <a:solidFill>
                            <a:schemeClr val="tx1"/>
                          </a:solidFill>
                          <a:effectLst/>
                        </a:rPr>
                        <a:t>3.13%</a:t>
                      </a:r>
                      <a:endParaRPr lang="en-US" sz="12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80530766"/>
                  </a:ext>
                </a:extLst>
              </a:tr>
            </a:tbl>
          </a:graphicData>
        </a:graphic>
      </p:graphicFrame>
    </p:spTree>
    <p:extLst>
      <p:ext uri="{BB962C8B-B14F-4D97-AF65-F5344CB8AC3E}">
        <p14:creationId xmlns:p14="http://schemas.microsoft.com/office/powerpoint/2010/main" val="2764743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DISPLAY PERFORMANCE</a:t>
            </a:r>
          </a:p>
          <a:p>
            <a:pPr algn="ctr"/>
            <a:r>
              <a:rPr lang="en-US" sz="3200" dirty="0"/>
              <a:t>AUDIENCE TARGETING</a:t>
            </a:r>
          </a:p>
        </p:txBody>
      </p:sp>
    </p:spTree>
    <p:extLst>
      <p:ext uri="{BB962C8B-B14F-4D97-AF65-F5344CB8AC3E}">
        <p14:creationId xmlns:p14="http://schemas.microsoft.com/office/powerpoint/2010/main" val="2050305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OVERALL PERFORMANCE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7" name="Picture 6">
            <a:extLst>
              <a:ext uri="{FF2B5EF4-FFF2-40B4-BE49-F238E27FC236}">
                <a16:creationId xmlns:a16="http://schemas.microsoft.com/office/drawing/2014/main" id="{DC4117F9-9D44-837E-966C-0DD3A079F901}"/>
              </a:ext>
            </a:extLst>
          </p:cNvPr>
          <p:cNvPicPr>
            <a:picLocks noChangeAspect="1"/>
          </p:cNvPicPr>
          <p:nvPr/>
        </p:nvPicPr>
        <p:blipFill>
          <a:blip r:embed="rId4"/>
          <a:stretch>
            <a:fillRect/>
          </a:stretch>
        </p:blipFill>
        <p:spPr>
          <a:xfrm>
            <a:off x="2157412" y="1584295"/>
            <a:ext cx="4829175" cy="1400175"/>
          </a:xfrm>
          <a:prstGeom prst="rect">
            <a:avLst/>
          </a:prstGeom>
        </p:spPr>
      </p:pic>
      <p:pic>
        <p:nvPicPr>
          <p:cNvPr id="12" name="Picture 11">
            <a:extLst>
              <a:ext uri="{FF2B5EF4-FFF2-40B4-BE49-F238E27FC236}">
                <a16:creationId xmlns:a16="http://schemas.microsoft.com/office/drawing/2014/main" id="{E735647C-980C-B9AA-4099-93F7ECA4D09E}"/>
              </a:ext>
            </a:extLst>
          </p:cNvPr>
          <p:cNvPicPr>
            <a:picLocks noChangeAspect="1"/>
          </p:cNvPicPr>
          <p:nvPr/>
        </p:nvPicPr>
        <p:blipFill>
          <a:blip r:embed="rId5"/>
          <a:stretch>
            <a:fillRect/>
          </a:stretch>
        </p:blipFill>
        <p:spPr>
          <a:xfrm>
            <a:off x="463831" y="3532688"/>
            <a:ext cx="8216337" cy="2320849"/>
          </a:xfrm>
          <a:prstGeom prst="rect">
            <a:avLst/>
          </a:prstGeom>
        </p:spPr>
      </p:pic>
    </p:spTree>
    <p:extLst>
      <p:ext uri="{BB962C8B-B14F-4D97-AF65-F5344CB8AC3E}">
        <p14:creationId xmlns:p14="http://schemas.microsoft.com/office/powerpoint/2010/main" val="3551102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4B75C8D-87DE-22FF-688D-65D7E0642D15}"/>
              </a:ext>
            </a:extLst>
          </p:cNvPr>
          <p:cNvGraphicFramePr>
            <a:graphicFrameLocks noGrp="1"/>
          </p:cNvGraphicFramePr>
          <p:nvPr>
            <p:extLst>
              <p:ext uri="{D42A27DB-BD31-4B8C-83A1-F6EECF244321}">
                <p14:modId xmlns:p14="http://schemas.microsoft.com/office/powerpoint/2010/main" val="2485157890"/>
              </p:ext>
            </p:extLst>
          </p:nvPr>
        </p:nvGraphicFramePr>
        <p:xfrm>
          <a:off x="2084387" y="2057400"/>
          <a:ext cx="4975226" cy="3352800"/>
        </p:xfrm>
        <a:graphic>
          <a:graphicData uri="http://schemas.openxmlformats.org/drawingml/2006/table">
            <a:tbl>
              <a:tblPr>
                <a:tableStyleId>{073A0DAA-6AF3-43AB-8588-CEC1D06C72B9}</a:tableStyleId>
              </a:tblPr>
              <a:tblGrid>
                <a:gridCol w="1587838">
                  <a:extLst>
                    <a:ext uri="{9D8B030D-6E8A-4147-A177-3AD203B41FA5}">
                      <a16:colId xmlns:a16="http://schemas.microsoft.com/office/drawing/2014/main" val="3633797150"/>
                    </a:ext>
                  </a:extLst>
                </a:gridCol>
                <a:gridCol w="1671565">
                  <a:extLst>
                    <a:ext uri="{9D8B030D-6E8A-4147-A177-3AD203B41FA5}">
                      <a16:colId xmlns:a16="http://schemas.microsoft.com/office/drawing/2014/main" val="2622228800"/>
                    </a:ext>
                  </a:extLst>
                </a:gridCol>
                <a:gridCol w="974832">
                  <a:extLst>
                    <a:ext uri="{9D8B030D-6E8A-4147-A177-3AD203B41FA5}">
                      <a16:colId xmlns:a16="http://schemas.microsoft.com/office/drawing/2014/main" val="3048537951"/>
                    </a:ext>
                  </a:extLst>
                </a:gridCol>
                <a:gridCol w="740991">
                  <a:extLst>
                    <a:ext uri="{9D8B030D-6E8A-4147-A177-3AD203B41FA5}">
                      <a16:colId xmlns:a16="http://schemas.microsoft.com/office/drawing/2014/main" val="816994513"/>
                    </a:ext>
                  </a:extLst>
                </a:gridCol>
              </a:tblGrid>
              <a:tr h="335280">
                <a:tc>
                  <a:txBody>
                    <a:bodyPr/>
                    <a:lstStyle/>
                    <a:p>
                      <a:pPr algn="l" fontAlgn="b"/>
                      <a:r>
                        <a:rPr lang="en-US" sz="1600" b="1" u="none" strike="noStrike" dirty="0">
                          <a:effectLst/>
                        </a:rPr>
                        <a:t>City</a:t>
                      </a:r>
                      <a:endParaRPr lang="en-US" sz="16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b="1" u="none" strike="noStrike" dirty="0">
                          <a:effectLst/>
                        </a:rPr>
                        <a:t>Impressions</a:t>
                      </a:r>
                      <a:endParaRPr lang="en-US" sz="16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b="1" u="none" strike="noStrike" dirty="0">
                          <a:effectLst/>
                        </a:rPr>
                        <a:t>Clicks</a:t>
                      </a:r>
                      <a:endParaRPr lang="en-US" sz="1600" b="1" i="0" u="none" strike="noStrike" dirty="0">
                        <a:solidFill>
                          <a:srgbClr val="737C84"/>
                        </a:solidFill>
                        <a:effectLst/>
                        <a:latin typeface="Calibri" panose="020F0502020204030204" pitchFamily="34" charset="0"/>
                      </a:endParaRPr>
                    </a:p>
                  </a:txBody>
                  <a:tcPr marL="9525" marR="9525" marT="9525" marB="0" anchor="b"/>
                </a:tc>
                <a:tc>
                  <a:txBody>
                    <a:bodyPr/>
                    <a:lstStyle/>
                    <a:p>
                      <a:pPr algn="ctr" fontAlgn="b"/>
                      <a:r>
                        <a:rPr lang="en-US" sz="1600" b="1" u="none" strike="noStrike" dirty="0">
                          <a:effectLst/>
                        </a:rPr>
                        <a:t>CTR</a:t>
                      </a:r>
                      <a:endParaRPr lang="en-US" sz="1600" b="1" i="0" u="none" strike="noStrike" dirty="0">
                        <a:solidFill>
                          <a:srgbClr val="737C84"/>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4651917"/>
                  </a:ext>
                </a:extLst>
              </a:tr>
              <a:tr h="335280">
                <a:tc>
                  <a:txBody>
                    <a:bodyPr/>
                    <a:lstStyle/>
                    <a:p>
                      <a:pPr algn="l" fontAlgn="b"/>
                      <a:r>
                        <a:rPr lang="en-US" sz="1600" u="none" strike="noStrike" kern="1200" dirty="0">
                          <a:solidFill>
                            <a:schemeClr val="dk1"/>
                          </a:solidFill>
                          <a:effectLst/>
                          <a:latin typeface="+mn-lt"/>
                          <a:ea typeface="+mn-ea"/>
                          <a:cs typeface="+mn-cs"/>
                        </a:rPr>
                        <a:t>Springfield</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297,664</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391</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0.13%</a:t>
                      </a:r>
                    </a:p>
                  </a:txBody>
                  <a:tcPr marL="9525" marR="9525" marT="9525" marB="0" anchor="b"/>
                </a:tc>
                <a:extLst>
                  <a:ext uri="{0D108BD9-81ED-4DB2-BD59-A6C34878D82A}">
                    <a16:rowId xmlns:a16="http://schemas.microsoft.com/office/drawing/2014/main" val="2131155943"/>
                  </a:ext>
                </a:extLst>
              </a:tr>
              <a:tr h="335280">
                <a:tc>
                  <a:txBody>
                    <a:bodyPr/>
                    <a:lstStyle/>
                    <a:p>
                      <a:pPr algn="l" fontAlgn="b"/>
                      <a:r>
                        <a:rPr lang="en-US" sz="1600" u="none" strike="noStrike" kern="1200" dirty="0">
                          <a:solidFill>
                            <a:schemeClr val="dk1"/>
                          </a:solidFill>
                          <a:effectLst/>
                          <a:latin typeface="+mn-lt"/>
                          <a:ea typeface="+mn-ea"/>
                          <a:cs typeface="+mn-cs"/>
                        </a:rPr>
                        <a:t>Lawrence</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290,624</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360</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0.12%</a:t>
                      </a:r>
                    </a:p>
                  </a:txBody>
                  <a:tcPr marL="9525" marR="9525" marT="9525" marB="0" anchor="b"/>
                </a:tc>
                <a:extLst>
                  <a:ext uri="{0D108BD9-81ED-4DB2-BD59-A6C34878D82A}">
                    <a16:rowId xmlns:a16="http://schemas.microsoft.com/office/drawing/2014/main" val="2199352918"/>
                  </a:ext>
                </a:extLst>
              </a:tr>
              <a:tr h="335280">
                <a:tc>
                  <a:txBody>
                    <a:bodyPr/>
                    <a:lstStyle/>
                    <a:p>
                      <a:pPr algn="l" fontAlgn="b"/>
                      <a:r>
                        <a:rPr lang="en-US" sz="1600" u="none" strike="noStrike" kern="1200" dirty="0">
                          <a:solidFill>
                            <a:schemeClr val="dk1"/>
                          </a:solidFill>
                          <a:effectLst/>
                          <a:latin typeface="+mn-lt"/>
                          <a:ea typeface="+mn-ea"/>
                          <a:cs typeface="+mn-cs"/>
                        </a:rPr>
                        <a:t>Weymouth</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219,857</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305</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0.14%</a:t>
                      </a:r>
                    </a:p>
                  </a:txBody>
                  <a:tcPr marL="9525" marR="9525" marT="9525" marB="0" anchor="b"/>
                </a:tc>
                <a:extLst>
                  <a:ext uri="{0D108BD9-81ED-4DB2-BD59-A6C34878D82A}">
                    <a16:rowId xmlns:a16="http://schemas.microsoft.com/office/drawing/2014/main" val="3367043374"/>
                  </a:ext>
                </a:extLst>
              </a:tr>
              <a:tr h="335280">
                <a:tc>
                  <a:txBody>
                    <a:bodyPr/>
                    <a:lstStyle/>
                    <a:p>
                      <a:pPr algn="l" fontAlgn="b"/>
                      <a:r>
                        <a:rPr lang="en-US" sz="1600" u="none" strike="noStrike" kern="1200" dirty="0">
                          <a:solidFill>
                            <a:schemeClr val="dk1"/>
                          </a:solidFill>
                          <a:effectLst/>
                          <a:latin typeface="+mn-lt"/>
                          <a:ea typeface="+mn-ea"/>
                          <a:cs typeface="+mn-cs"/>
                        </a:rPr>
                        <a:t>Athol</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59,031</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77</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0.13%</a:t>
                      </a:r>
                    </a:p>
                  </a:txBody>
                  <a:tcPr marL="9525" marR="9525" marT="9525" marB="0" anchor="b"/>
                </a:tc>
                <a:extLst>
                  <a:ext uri="{0D108BD9-81ED-4DB2-BD59-A6C34878D82A}">
                    <a16:rowId xmlns:a16="http://schemas.microsoft.com/office/drawing/2014/main" val="1602373484"/>
                  </a:ext>
                </a:extLst>
              </a:tr>
              <a:tr h="335280">
                <a:tc>
                  <a:txBody>
                    <a:bodyPr/>
                    <a:lstStyle/>
                    <a:p>
                      <a:pPr algn="l" fontAlgn="b"/>
                      <a:r>
                        <a:rPr lang="en-US" sz="1600" u="none" strike="noStrike" kern="1200">
                          <a:solidFill>
                            <a:schemeClr val="dk1"/>
                          </a:solidFill>
                          <a:effectLst/>
                          <a:latin typeface="+mn-lt"/>
                          <a:ea typeface="+mn-ea"/>
                          <a:cs typeface="+mn-cs"/>
                        </a:rPr>
                        <a:t>Pittsfield</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59,014</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67</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0.11%</a:t>
                      </a:r>
                    </a:p>
                  </a:txBody>
                  <a:tcPr marL="9525" marR="9525" marT="9525" marB="0" anchor="b"/>
                </a:tc>
                <a:extLst>
                  <a:ext uri="{0D108BD9-81ED-4DB2-BD59-A6C34878D82A}">
                    <a16:rowId xmlns:a16="http://schemas.microsoft.com/office/drawing/2014/main" val="2748996232"/>
                  </a:ext>
                </a:extLst>
              </a:tr>
              <a:tr h="335280">
                <a:tc>
                  <a:txBody>
                    <a:bodyPr/>
                    <a:lstStyle/>
                    <a:p>
                      <a:pPr algn="l" fontAlgn="b"/>
                      <a:r>
                        <a:rPr lang="en-US" sz="1600" u="none" strike="noStrike" kern="1200">
                          <a:solidFill>
                            <a:schemeClr val="dk1"/>
                          </a:solidFill>
                          <a:effectLst/>
                          <a:latin typeface="+mn-lt"/>
                          <a:ea typeface="+mn-ea"/>
                          <a:cs typeface="+mn-cs"/>
                        </a:rPr>
                        <a:t>North Adams</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58,985</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101</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0.17%</a:t>
                      </a:r>
                    </a:p>
                  </a:txBody>
                  <a:tcPr marL="9525" marR="9525" marT="9525" marB="0" anchor="b"/>
                </a:tc>
                <a:extLst>
                  <a:ext uri="{0D108BD9-81ED-4DB2-BD59-A6C34878D82A}">
                    <a16:rowId xmlns:a16="http://schemas.microsoft.com/office/drawing/2014/main" val="2042264088"/>
                  </a:ext>
                </a:extLst>
              </a:tr>
              <a:tr h="335280">
                <a:tc>
                  <a:txBody>
                    <a:bodyPr/>
                    <a:lstStyle/>
                    <a:p>
                      <a:pPr algn="l" fontAlgn="b"/>
                      <a:r>
                        <a:rPr lang="en-US" sz="1600" u="none" strike="noStrike" kern="1200">
                          <a:solidFill>
                            <a:schemeClr val="dk1"/>
                          </a:solidFill>
                          <a:effectLst/>
                          <a:latin typeface="+mn-lt"/>
                          <a:ea typeface="+mn-ea"/>
                          <a:cs typeface="+mn-cs"/>
                        </a:rPr>
                        <a:t>Belchertown</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58,932</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69</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0.12%</a:t>
                      </a:r>
                    </a:p>
                  </a:txBody>
                  <a:tcPr marL="9525" marR="9525" marT="9525" marB="0" anchor="b"/>
                </a:tc>
                <a:extLst>
                  <a:ext uri="{0D108BD9-81ED-4DB2-BD59-A6C34878D82A}">
                    <a16:rowId xmlns:a16="http://schemas.microsoft.com/office/drawing/2014/main" val="1211087830"/>
                  </a:ext>
                </a:extLst>
              </a:tr>
              <a:tr h="335280">
                <a:tc>
                  <a:txBody>
                    <a:bodyPr/>
                    <a:lstStyle/>
                    <a:p>
                      <a:pPr algn="l" fontAlgn="b"/>
                      <a:r>
                        <a:rPr lang="en-US" sz="1600" u="none" strike="noStrike" kern="1200">
                          <a:solidFill>
                            <a:schemeClr val="dk1"/>
                          </a:solidFill>
                          <a:effectLst/>
                          <a:latin typeface="+mn-lt"/>
                          <a:ea typeface="+mn-ea"/>
                          <a:cs typeface="+mn-cs"/>
                        </a:rPr>
                        <a:t>Berkley</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55,704</a:t>
                      </a:r>
                    </a:p>
                  </a:txBody>
                  <a:tcPr marL="9525" marR="9525" marT="9525" marB="0" anchor="b"/>
                </a:tc>
                <a:tc>
                  <a:txBody>
                    <a:bodyPr/>
                    <a:lstStyle/>
                    <a:p>
                      <a:pPr algn="ctr" fontAlgn="b"/>
                      <a:r>
                        <a:rPr lang="en-US" sz="1600" u="none" strike="noStrike" kern="1200">
                          <a:solidFill>
                            <a:schemeClr val="dk1"/>
                          </a:solidFill>
                          <a:effectLst/>
                          <a:latin typeface="+mn-lt"/>
                          <a:ea typeface="+mn-ea"/>
                          <a:cs typeface="+mn-cs"/>
                        </a:rPr>
                        <a:t>83</a:t>
                      </a:r>
                    </a:p>
                  </a:txBody>
                  <a:tcPr marL="9525" marR="9525" marT="9525" marB="0" anchor="b"/>
                </a:tc>
                <a:tc>
                  <a:txBody>
                    <a:bodyPr/>
                    <a:lstStyle/>
                    <a:p>
                      <a:pPr algn="ctr" fontAlgn="b"/>
                      <a:r>
                        <a:rPr lang="en-US" sz="1600" u="none" strike="noStrike" kern="1200" dirty="0">
                          <a:solidFill>
                            <a:schemeClr val="dk1"/>
                          </a:solidFill>
                          <a:effectLst/>
                          <a:latin typeface="+mn-lt"/>
                          <a:ea typeface="+mn-ea"/>
                          <a:cs typeface="+mn-cs"/>
                        </a:rPr>
                        <a:t>0.15%</a:t>
                      </a:r>
                    </a:p>
                  </a:txBody>
                  <a:tcPr marL="9525" marR="9525" marT="9525" marB="0" anchor="b"/>
                </a:tc>
                <a:extLst>
                  <a:ext uri="{0D108BD9-81ED-4DB2-BD59-A6C34878D82A}">
                    <a16:rowId xmlns:a16="http://schemas.microsoft.com/office/drawing/2014/main" val="360392097"/>
                  </a:ext>
                </a:extLst>
              </a:tr>
              <a:tr h="335280">
                <a:tc>
                  <a:txBody>
                    <a:bodyPr/>
                    <a:lstStyle/>
                    <a:p>
                      <a:pPr algn="l" fontAlgn="b"/>
                      <a:r>
                        <a:rPr lang="en-US" sz="1600" b="1" u="none" strike="noStrike" kern="1200" dirty="0">
                          <a:solidFill>
                            <a:schemeClr val="dk1"/>
                          </a:solidFill>
                          <a:effectLst/>
                          <a:latin typeface="+mn-lt"/>
                          <a:ea typeface="+mn-ea"/>
                          <a:cs typeface="+mn-cs"/>
                        </a:rPr>
                        <a:t>TOTAL</a:t>
                      </a:r>
                    </a:p>
                  </a:txBody>
                  <a:tcPr marL="9525" marR="9525" marT="9525" marB="0" anchor="b"/>
                </a:tc>
                <a:tc>
                  <a:txBody>
                    <a:bodyPr/>
                    <a:lstStyle/>
                    <a:p>
                      <a:pPr algn="ctr" fontAlgn="b"/>
                      <a:r>
                        <a:rPr lang="en-US" sz="1600" b="1" u="none" strike="noStrike" kern="1200" dirty="0">
                          <a:solidFill>
                            <a:schemeClr val="dk1"/>
                          </a:solidFill>
                          <a:effectLst/>
                          <a:latin typeface="+mn-lt"/>
                          <a:ea typeface="+mn-ea"/>
                          <a:cs typeface="+mn-cs"/>
                        </a:rPr>
                        <a:t>1,099,811</a:t>
                      </a:r>
                    </a:p>
                  </a:txBody>
                  <a:tcPr marL="9525" marR="9525" marT="9525" marB="0" anchor="b"/>
                </a:tc>
                <a:tc>
                  <a:txBody>
                    <a:bodyPr/>
                    <a:lstStyle/>
                    <a:p>
                      <a:pPr algn="ctr" fontAlgn="b"/>
                      <a:r>
                        <a:rPr lang="en-US" sz="1600" b="1" u="none" strike="noStrike" kern="1200" dirty="0">
                          <a:solidFill>
                            <a:schemeClr val="dk1"/>
                          </a:solidFill>
                          <a:effectLst/>
                          <a:latin typeface="+mn-lt"/>
                          <a:ea typeface="+mn-ea"/>
                          <a:cs typeface="+mn-cs"/>
                        </a:rPr>
                        <a:t>1453</a:t>
                      </a:r>
                    </a:p>
                  </a:txBody>
                  <a:tcPr marL="9525" marR="9525" marT="9525" marB="0" anchor="b"/>
                </a:tc>
                <a:tc>
                  <a:txBody>
                    <a:bodyPr/>
                    <a:lstStyle/>
                    <a:p>
                      <a:pPr algn="ctr" fontAlgn="b"/>
                      <a:r>
                        <a:rPr lang="en-US" sz="1600" b="1" u="none" strike="noStrike" kern="1200" dirty="0">
                          <a:solidFill>
                            <a:schemeClr val="dk1"/>
                          </a:solidFill>
                          <a:effectLst/>
                          <a:latin typeface="+mn-lt"/>
                          <a:ea typeface="+mn-ea"/>
                          <a:cs typeface="+mn-cs"/>
                        </a:rPr>
                        <a:t>0.13%</a:t>
                      </a:r>
                    </a:p>
                  </a:txBody>
                  <a:tcPr marL="9525" marR="9525" marT="9525" marB="0" anchor="b"/>
                </a:tc>
                <a:extLst>
                  <a:ext uri="{0D108BD9-81ED-4DB2-BD59-A6C34878D82A}">
                    <a16:rowId xmlns:a16="http://schemas.microsoft.com/office/drawing/2014/main" val="1255800889"/>
                  </a:ext>
                </a:extLst>
              </a:tr>
            </a:tbl>
          </a:graphicData>
        </a:graphic>
      </p:graphicFrame>
      <p:pic>
        <p:nvPicPr>
          <p:cNvPr id="3" name="Picture 2">
            <a:extLst>
              <a:ext uri="{FF2B5EF4-FFF2-40B4-BE49-F238E27FC236}">
                <a16:creationId xmlns:a16="http://schemas.microsoft.com/office/drawing/2014/main" id="{48D51088-B68F-AE18-3BE0-20E9BEA6C712}"/>
              </a:ext>
            </a:extLst>
          </p:cNvPr>
          <p:cNvPicPr>
            <a:picLocks noChangeAspect="1"/>
          </p:cNvPicPr>
          <p:nvPr/>
        </p:nvPicPr>
        <p:blipFill>
          <a:blip r:embed="rId2"/>
          <a:stretch>
            <a:fillRect/>
          </a:stretch>
        </p:blipFill>
        <p:spPr>
          <a:xfrm>
            <a:off x="0" y="219075"/>
            <a:ext cx="8915400" cy="857250"/>
          </a:xfrm>
          <a:prstGeom prst="rect">
            <a:avLst/>
          </a:prstGeom>
        </p:spPr>
      </p:pic>
      <p:sp>
        <p:nvSpPr>
          <p:cNvPr id="4" name="TextBox 3">
            <a:extLst>
              <a:ext uri="{FF2B5EF4-FFF2-40B4-BE49-F238E27FC236}">
                <a16:creationId xmlns:a16="http://schemas.microsoft.com/office/drawing/2014/main" id="{23C4CAC8-C9F6-8C54-A684-06A409C83CC0}"/>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a:t>
            </a:r>
          </a:p>
        </p:txBody>
      </p:sp>
      <p:pic>
        <p:nvPicPr>
          <p:cNvPr id="8" name="Picture 7">
            <a:extLst>
              <a:ext uri="{FF2B5EF4-FFF2-40B4-BE49-F238E27FC236}">
                <a16:creationId xmlns:a16="http://schemas.microsoft.com/office/drawing/2014/main" id="{9DA94DC1-F446-F619-7B40-97E96DFBA624}"/>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Tree>
    <p:extLst>
      <p:ext uri="{BB962C8B-B14F-4D97-AF65-F5344CB8AC3E}">
        <p14:creationId xmlns:p14="http://schemas.microsoft.com/office/powerpoint/2010/main" val="1024534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5288</TotalTime>
  <Words>2636</Words>
  <Application>Microsoft Office PowerPoint</Application>
  <PresentationFormat>On-screen Show (4:3)</PresentationFormat>
  <Paragraphs>989</Paragraphs>
  <Slides>24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Century Gothic</vt:lpstr>
      <vt:lpstr>Couture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Export</dc:title>
  <dc:subject>PPT Export</dc:subject>
  <dc:creator>Moat</dc:creator>
  <cp:keywords>moat export data ads</cp:keywords>
  <dc:description>PPT export of data</dc:description>
  <cp:lastModifiedBy>Anna Graves</cp:lastModifiedBy>
  <cp:revision>217</cp:revision>
  <dcterms:created xsi:type="dcterms:W3CDTF">2018-06-25T15:59:33Z</dcterms:created>
  <dcterms:modified xsi:type="dcterms:W3CDTF">2023-12-22T20:32:13Z</dcterms:modified>
  <cp:category>ppt export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e4d9da4-fe0d-41ed-9e5c-09814f1447dd_Enabled">
    <vt:lpwstr>true</vt:lpwstr>
  </property>
  <property fmtid="{D5CDD505-2E9C-101B-9397-08002B2CF9AE}" pid="3" name="MSIP_Label_6e4d9da4-fe0d-41ed-9e5c-09814f1447dd_SetDate">
    <vt:lpwstr>2023-03-22T12:42:36Z</vt:lpwstr>
  </property>
  <property fmtid="{D5CDD505-2E9C-101B-9397-08002B2CF9AE}" pid="4" name="MSIP_Label_6e4d9da4-fe0d-41ed-9e5c-09814f1447dd_Method">
    <vt:lpwstr>Standard</vt:lpwstr>
  </property>
  <property fmtid="{D5CDD505-2E9C-101B-9397-08002B2CF9AE}" pid="5" name="MSIP_Label_6e4d9da4-fe0d-41ed-9e5c-09814f1447dd_Name">
    <vt:lpwstr>6e4d9da4-fe0d-41ed-9e5c-09814f1447dd</vt:lpwstr>
  </property>
  <property fmtid="{D5CDD505-2E9C-101B-9397-08002B2CF9AE}" pid="6" name="MSIP_Label_6e4d9da4-fe0d-41ed-9e5c-09814f1447dd_SiteId">
    <vt:lpwstr>9e5488e2-e838-44f6-886c-c7608242767e</vt:lpwstr>
  </property>
  <property fmtid="{D5CDD505-2E9C-101B-9397-08002B2CF9AE}" pid="7" name="MSIP_Label_6e4d9da4-fe0d-41ed-9e5c-09814f1447dd_ActionId">
    <vt:lpwstr>7e383772-8c35-4073-b70b-92b56f6033d4</vt:lpwstr>
  </property>
  <property fmtid="{D5CDD505-2E9C-101B-9397-08002B2CF9AE}" pid="8" name="MSIP_Label_6e4d9da4-fe0d-41ed-9e5c-09814f1447dd_ContentBits">
    <vt:lpwstr>0</vt:lpwstr>
  </property>
</Properties>
</file>